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 id="2147483719" r:id="rId6"/>
    <p:sldMasterId id="2147483737" r:id="rId7"/>
  </p:sldMasterIdLst>
  <p:notesMasterIdLst>
    <p:notesMasterId r:id="rId31"/>
  </p:notesMasterIdLst>
  <p:sldIdLst>
    <p:sldId id="2505" r:id="rId8"/>
    <p:sldId id="2147482587" r:id="rId9"/>
    <p:sldId id="2147473016" r:id="rId10"/>
    <p:sldId id="2147482586" r:id="rId11"/>
    <p:sldId id="2147482380" r:id="rId12"/>
    <p:sldId id="2146845768" r:id="rId13"/>
    <p:sldId id="2147482756" r:id="rId14"/>
    <p:sldId id="342" r:id="rId15"/>
    <p:sldId id="402" r:id="rId16"/>
    <p:sldId id="2146845767" r:id="rId17"/>
    <p:sldId id="393" r:id="rId18"/>
    <p:sldId id="2146845762" r:id="rId19"/>
    <p:sldId id="2147482570" r:id="rId20"/>
    <p:sldId id="2146845789" r:id="rId21"/>
    <p:sldId id="2147482574" r:id="rId22"/>
    <p:sldId id="2146845790" r:id="rId23"/>
    <p:sldId id="2147482571" r:id="rId24"/>
    <p:sldId id="2147472710" r:id="rId25"/>
    <p:sldId id="2147472711" r:id="rId26"/>
    <p:sldId id="2147472712" r:id="rId27"/>
    <p:sldId id="2147472713" r:id="rId28"/>
    <p:sldId id="2147482754" r:id="rId29"/>
    <p:sldId id="2147482751" r:id="rId30"/>
  </p:sldIdLst>
  <p:sldSz cx="12192000" cy="6858000"/>
  <p:notesSz cx="6858000" cy="9144000"/>
  <p:embeddedFontLst>
    <p:embeddedFont>
      <p:font typeface="DM Sans" pitchFamily="2" charset="0"/>
      <p:regular r:id="rId32"/>
      <p:bold r:id="rId33"/>
      <p:italic r:id="rId34"/>
      <p:boldItalic r:id="rId35"/>
    </p:embeddedFont>
    <p:embeddedFont>
      <p:font typeface="DM Sans Bold" pitchFamily="2" charset="0"/>
      <p:regular r:id="rId36"/>
      <p:bold r:id="rId37"/>
      <p:italic r:id="rId38"/>
      <p:boldItalic r:id="rId39"/>
    </p:embeddedFont>
    <p:embeddedFont>
      <p:font typeface="DM Sans Medium" pitchFamily="2" charset="0"/>
      <p:regular r:id="rId40"/>
      <p:italic r:id="rId41"/>
    </p:embeddedFont>
    <p:embeddedFont>
      <p:font typeface="Fira Sans" panose="020B0503050000020004" pitchFamily="34" charset="0"/>
      <p:regular r:id="rId42"/>
      <p:bold r:id="rId43"/>
      <p:italic r:id="rId44"/>
      <p:boldItalic r:id="rId45"/>
    </p:embeddedFont>
    <p:embeddedFont>
      <p:font typeface="Fira Sans Medium" panose="020B0603050000020004" pitchFamily="34" charset="0"/>
      <p:regular r:id="rId46"/>
      <p:italic r:id="rId47"/>
    </p:embeddedFont>
    <p:embeddedFont>
      <p:font typeface="Lora" pitchFamily="2" charset="0"/>
      <p:regular r:id="rId48"/>
      <p:bold r:id="rId49"/>
      <p:italic r:id="rId50"/>
      <p:boldItalic r:id="rId51"/>
    </p:embeddedFont>
    <p:embeddedFont>
      <p:font typeface="Otypical Text Regular" panose="020B0604020202020204" charset="0"/>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17FF70B6-10A3-2875-63ED-AAE370D1DFE8}" name="Karolina Strojny" initials="KS" userId="S::karolina.strojny@vim-group.com::76e827dd-946f-488b-88e6-4c70dcf5e094"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31" autoAdjust="0"/>
    <p:restoredTop sz="88870" autoAdjust="0"/>
  </p:normalViewPr>
  <p:slideViewPr>
    <p:cSldViewPr snapToGrid="0">
      <p:cViewPr varScale="1">
        <p:scale>
          <a:sx n="86" d="100"/>
          <a:sy n="86" d="100"/>
        </p:scale>
        <p:origin x="1140" y="300"/>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8.fntdata"/><Relationship Id="rId21" Type="http://schemas.openxmlformats.org/officeDocument/2006/relationships/slide" Target="slides/slide14.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font" Target="fonts/font19.fntdata"/><Relationship Id="rId55"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font" Target="fonts/font10.fntdata"/><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font" Target="fonts/font5.fntdata"/><Relationship Id="rId49" Type="http://schemas.openxmlformats.org/officeDocument/2006/relationships/font" Target="fonts/font18.fntdata"/><Relationship Id="rId57"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4" Type="http://schemas.openxmlformats.org/officeDocument/2006/relationships/font" Target="fonts/font13.fntdata"/><Relationship Id="rId52" Type="http://schemas.openxmlformats.org/officeDocument/2006/relationships/font" Target="fonts/font21.fntdata"/><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56"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font" Target="fonts/font20.fntdata"/><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pc:chgData name="Marie-Sophie Meisinger" userId="286e1ad8-c636-4702-a91e-982a33a1b0e7" providerId="ADAL" clId="{703D20AE-90AE-4C74-BB80-742CA35F1309}" dt="2026-04-08T15:37:57.880" v="5" actId="166"/>
      <pc:docMkLst>
        <pc:docMk/>
      </pc:docMkLst>
      <pc:sldChg chg="modSp mod">
        <pc:chgData name="Marie-Sophie Meisinger" userId="286e1ad8-c636-4702-a91e-982a33a1b0e7" providerId="ADAL" clId="{703D20AE-90AE-4C74-BB80-742CA35F1309}" dt="2026-04-08T15:35:55.843" v="4" actId="20577"/>
        <pc:sldMkLst>
          <pc:docMk/>
          <pc:sldMk cId="172302963" sldId="2505"/>
        </pc:sldMkLst>
        <pc:spChg chg="mod">
          <ac:chgData name="Marie-Sophie Meisinger" userId="286e1ad8-c636-4702-a91e-982a33a1b0e7" providerId="ADAL" clId="{703D20AE-90AE-4C74-BB80-742CA35F1309}" dt="2026-04-08T15:35:55.843" v="4" actId="20577"/>
          <ac:spMkLst>
            <pc:docMk/>
            <pc:sldMk cId="172302963" sldId="2505"/>
            <ac:spMk id="2" creationId="{AFDC89E4-85CB-C8DD-28A5-E39DF143FB88}"/>
          </ac:spMkLst>
        </pc:spChg>
      </pc:sldChg>
      <pc:sldChg chg="modSp mod">
        <pc:chgData name="Marie-Sophie Meisinger" userId="286e1ad8-c636-4702-a91e-982a33a1b0e7" providerId="ADAL" clId="{703D20AE-90AE-4C74-BB80-742CA35F1309}" dt="2026-04-08T15:37:57.880" v="5" actId="166"/>
        <pc:sldMkLst>
          <pc:docMk/>
          <pc:sldMk cId="3248221117" sldId="2147472712"/>
        </pc:sldMkLst>
        <pc:spChg chg="ord">
          <ac:chgData name="Marie-Sophie Meisinger" userId="286e1ad8-c636-4702-a91e-982a33a1b0e7" providerId="ADAL" clId="{703D20AE-90AE-4C74-BB80-742CA35F1309}" dt="2026-04-08T15:37:57.880" v="5" actId="166"/>
          <ac:spMkLst>
            <pc:docMk/>
            <pc:sldMk cId="3248221117" sldId="2147472712"/>
            <ac:spMk id="2" creationId="{F2A715B5-0378-8BEF-0215-179F36C8B103}"/>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277E6E"/>
            </a:solidFill>
          </c:spPr>
          <c:dPt>
            <c:idx val="0"/>
            <c:bubble3D val="0"/>
            <c:spPr>
              <a:solidFill>
                <a:srgbClr val="277E6E"/>
              </a:solidFill>
              <a:ln>
                <a:noFill/>
              </a:ln>
              <a:effectLst/>
            </c:spPr>
            <c:extLst>
              <c:ext xmlns:c16="http://schemas.microsoft.com/office/drawing/2014/chart" uri="{C3380CC4-5D6E-409C-BE32-E72D297353CC}">
                <c16:uniqueId val="{00000001-85E8-4C23-BFDB-0366535123A7}"/>
              </c:ext>
            </c:extLst>
          </c:dPt>
          <c:dPt>
            <c:idx val="1"/>
            <c:bubble3D val="0"/>
            <c:spPr>
              <a:solidFill>
                <a:srgbClr val="76D0C2"/>
              </a:solidFill>
              <a:ln>
                <a:noFill/>
              </a:ln>
              <a:effectLst/>
            </c:spPr>
            <c:extLst>
              <c:ext xmlns:c16="http://schemas.microsoft.com/office/drawing/2014/chart" uri="{C3380CC4-5D6E-409C-BE32-E72D297353CC}">
                <c16:uniqueId val="{00000003-85E8-4C23-BFDB-0366535123A7}"/>
              </c:ext>
            </c:extLst>
          </c:dPt>
          <c:cat>
            <c:strRef>
              <c:f>Sheet1!$A$2:$A$3</c:f>
              <c:strCache>
                <c:ptCount val="2"/>
                <c:pt idx="0">
                  <c:v>Category 1</c:v>
                </c:pt>
                <c:pt idx="1">
                  <c:v>Category 2</c:v>
                </c:pt>
              </c:strCache>
            </c:strRef>
          </c:cat>
          <c:val>
            <c:numRef>
              <c:f>Sheet1!$B$2:$B$3</c:f>
              <c:numCache>
                <c:formatCode>General</c:formatCode>
                <c:ptCount val="2"/>
                <c:pt idx="0">
                  <c:v>84</c:v>
                </c:pt>
                <c:pt idx="1">
                  <c:v>16</c:v>
                </c:pt>
              </c:numCache>
            </c:numRef>
          </c:val>
          <c:extLst>
            <c:ext xmlns:c16="http://schemas.microsoft.com/office/drawing/2014/chart" uri="{C3380CC4-5D6E-409C-BE32-E72D297353CC}">
              <c16:uniqueId val="{00000004-85E8-4C23-BFDB-0366535123A7}"/>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85E8-4C23-BFDB-0366535123A7}"/>
              </c:ext>
            </c:extLst>
          </c:dPt>
          <c:dPt>
            <c:idx val="1"/>
            <c:bubble3D val="0"/>
            <c:spPr>
              <a:solidFill>
                <a:schemeClr val="accent2"/>
              </a:solidFill>
              <a:ln>
                <a:noFill/>
              </a:ln>
              <a:effectLst/>
            </c:spPr>
            <c:extLst>
              <c:ext xmlns:c16="http://schemas.microsoft.com/office/drawing/2014/chart" uri="{C3380CC4-5D6E-409C-BE32-E72D297353CC}">
                <c16:uniqueId val="{00000008-85E8-4C23-BFDB-0366535123A7}"/>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85E8-4C23-BFDB-0366535123A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Series 1</c:v>
                </c:pt>
              </c:strCache>
            </c:strRef>
          </c:tx>
          <c:spPr>
            <a:solidFill>
              <a:srgbClr val="44B4A1"/>
            </a:solidFill>
          </c:spPr>
          <c:dPt>
            <c:idx val="0"/>
            <c:bubble3D val="0"/>
            <c:spPr>
              <a:solidFill>
                <a:srgbClr val="277E6E"/>
              </a:solidFill>
              <a:ln>
                <a:noFill/>
              </a:ln>
              <a:effectLst/>
            </c:spPr>
            <c:extLst>
              <c:ext xmlns:c16="http://schemas.microsoft.com/office/drawing/2014/chart" uri="{C3380CC4-5D6E-409C-BE32-E72D297353CC}">
                <c16:uniqueId val="{00000001-03D0-4EBA-B93F-40A35E44F52C}"/>
              </c:ext>
            </c:extLst>
          </c:dPt>
          <c:dPt>
            <c:idx val="1"/>
            <c:bubble3D val="0"/>
            <c:spPr>
              <a:solidFill>
                <a:srgbClr val="76D0C2"/>
              </a:solidFill>
              <a:ln>
                <a:noFill/>
              </a:ln>
              <a:effectLst/>
            </c:spPr>
            <c:extLst>
              <c:ext xmlns:c16="http://schemas.microsoft.com/office/drawing/2014/chart" uri="{C3380CC4-5D6E-409C-BE32-E72D297353CC}">
                <c16:uniqueId val="{00000003-03D0-4EBA-B93F-40A35E44F52C}"/>
              </c:ext>
            </c:extLst>
          </c:dPt>
          <c:cat>
            <c:strRef>
              <c:f>Sheet1!$A$2:$A$3</c:f>
              <c:strCache>
                <c:ptCount val="2"/>
                <c:pt idx="0">
                  <c:v>Category 1</c:v>
                </c:pt>
                <c:pt idx="1">
                  <c:v>Category 2</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4-03D0-4EBA-B93F-40A35E44F52C}"/>
            </c:ext>
          </c:extLst>
        </c:ser>
        <c:ser>
          <c:idx val="1"/>
          <c:order val="1"/>
          <c:tx>
            <c:strRef>
              <c:f>Sheet1!$C$1</c:f>
              <c:strCache>
                <c:ptCount val="1"/>
                <c:pt idx="0">
                  <c:v>Series 2</c:v>
                </c:pt>
              </c:strCache>
            </c:strRef>
          </c:tx>
          <c:dPt>
            <c:idx val="0"/>
            <c:bubble3D val="0"/>
            <c:spPr>
              <a:solidFill>
                <a:schemeClr val="accent1"/>
              </a:solidFill>
              <a:ln>
                <a:noFill/>
              </a:ln>
              <a:effectLst/>
            </c:spPr>
            <c:extLst>
              <c:ext xmlns:c16="http://schemas.microsoft.com/office/drawing/2014/chart" uri="{C3380CC4-5D6E-409C-BE32-E72D297353CC}">
                <c16:uniqueId val="{00000006-03D0-4EBA-B93F-40A35E44F52C}"/>
              </c:ext>
            </c:extLst>
          </c:dPt>
          <c:dPt>
            <c:idx val="1"/>
            <c:bubble3D val="0"/>
            <c:spPr>
              <a:solidFill>
                <a:schemeClr val="accent2"/>
              </a:solidFill>
              <a:ln>
                <a:noFill/>
              </a:ln>
              <a:effectLst/>
            </c:spPr>
            <c:extLst>
              <c:ext xmlns:c16="http://schemas.microsoft.com/office/drawing/2014/chart" uri="{C3380CC4-5D6E-409C-BE32-E72D297353CC}">
                <c16:uniqueId val="{00000008-03D0-4EBA-B93F-40A35E44F52C}"/>
              </c:ext>
            </c:extLst>
          </c:dPt>
          <c:cat>
            <c:strRef>
              <c:f>Sheet1!$A$2:$A$3</c:f>
              <c:strCache>
                <c:ptCount val="2"/>
                <c:pt idx="0">
                  <c:v>Category 1</c:v>
                </c:pt>
                <c:pt idx="1">
                  <c:v>Category 2</c:v>
                </c:pt>
              </c:strCache>
            </c:strRef>
          </c:cat>
          <c:val>
            <c:numRef>
              <c:f>Sheet1!$C$2:$C$3</c:f>
              <c:numCache>
                <c:formatCode>General</c:formatCode>
                <c:ptCount val="2"/>
              </c:numCache>
            </c:numRef>
          </c:val>
          <c:extLst>
            <c:ext xmlns:c16="http://schemas.microsoft.com/office/drawing/2014/chart" uri="{C3380CC4-5D6E-409C-BE32-E72D297353CC}">
              <c16:uniqueId val="{00000009-03D0-4EBA-B93F-40A35E44F52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CH"/>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c:v>
                </c:pt>
              </c:strCache>
            </c:strRef>
          </c:tx>
          <c:spPr>
            <a:solidFill>
              <a:srgbClr val="44B4A1"/>
            </a:solidFill>
            <a:ln>
              <a:noFill/>
            </a:ln>
            <a:effectLst/>
          </c:spPr>
          <c:invertIfNegative val="0"/>
          <c:dPt>
            <c:idx val="0"/>
            <c:invertIfNegative val="0"/>
            <c:bubble3D val="0"/>
            <c:spPr>
              <a:solidFill>
                <a:srgbClr val="277E6E"/>
              </a:solidFill>
              <a:ln>
                <a:noFill/>
              </a:ln>
              <a:effectLst/>
            </c:spPr>
            <c:extLst>
              <c:ext xmlns:c16="http://schemas.microsoft.com/office/drawing/2014/chart" uri="{C3380CC4-5D6E-409C-BE32-E72D297353CC}">
                <c16:uniqueId val="{00000001-9F0E-4337-BBDB-C088B4FFC67B}"/>
              </c:ext>
            </c:extLst>
          </c:dPt>
          <c:dPt>
            <c:idx val="1"/>
            <c:invertIfNegative val="0"/>
            <c:bubble3D val="0"/>
            <c:spPr>
              <a:solidFill>
                <a:srgbClr val="277E6E"/>
              </a:solidFill>
              <a:ln>
                <a:noFill/>
              </a:ln>
              <a:effectLst/>
            </c:spPr>
            <c:extLst>
              <c:ext xmlns:c16="http://schemas.microsoft.com/office/drawing/2014/chart" uri="{C3380CC4-5D6E-409C-BE32-E72D297353CC}">
                <c16:uniqueId val="{00000003-9F0E-4337-BBDB-C088B4FFC67B}"/>
              </c:ext>
            </c:extLst>
          </c:dPt>
          <c:dPt>
            <c:idx val="2"/>
            <c:invertIfNegative val="0"/>
            <c:bubble3D val="0"/>
            <c:spPr>
              <a:solidFill>
                <a:srgbClr val="277E6E"/>
              </a:solidFill>
              <a:ln>
                <a:noFill/>
              </a:ln>
              <a:effectLst/>
            </c:spPr>
            <c:extLst>
              <c:ext xmlns:c16="http://schemas.microsoft.com/office/drawing/2014/chart" uri="{C3380CC4-5D6E-409C-BE32-E72D297353CC}">
                <c16:uniqueId val="{00000005-9F0E-4337-BBDB-C088B4FFC67B}"/>
              </c:ext>
            </c:extLst>
          </c:dPt>
          <c:dLbls>
            <c:dLbl>
              <c:idx val="0"/>
              <c:tx>
                <c:rich>
                  <a:bodyPr/>
                  <a:lstStyle/>
                  <a:p>
                    <a:fld id="{F008F3BC-45B9-4044-9070-B9F34CD7400E}" type="VALUE">
                      <a:rPr lang="en-US">
                        <a:solidFill>
                          <a:schemeClr val="tx1"/>
                        </a:solidFill>
                      </a:rPr>
                      <a:pPr/>
                      <a:t>[VALUE]</a:t>
                    </a:fld>
                    <a:endParaRPr lang="en-CH"/>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9F0E-4337-BBDB-C088B4FFC67B}"/>
                </c:ext>
              </c:extLst>
            </c:dLbl>
            <c:dLbl>
              <c:idx val="2"/>
              <c:tx>
                <c:rich>
                  <a:bodyPr/>
                  <a:lstStyle/>
                  <a:p>
                    <a:fld id="{5BE9F4DF-A64A-4A04-BE64-53D5B9156C58}" type="VALUE">
                      <a:rPr lang="en-US" smtClean="0"/>
                      <a:pPr/>
                      <a:t>[VALUE]</a:t>
                    </a:fld>
                    <a:endParaRPr lang="en-CH"/>
                  </a:p>
                </c:rich>
              </c:tx>
              <c:dLblPos val="inEnd"/>
              <c:showLegendKey val="0"/>
              <c:showVal val="1"/>
              <c:showCatName val="0"/>
              <c:showSerName val="0"/>
              <c:showPercent val="0"/>
              <c:showBubbleSize val="0"/>
              <c:extLst>
                <c:ext xmlns:c15="http://schemas.microsoft.com/office/drawing/2012/chart" uri="{CE6537A1-D6FC-4f65-9D91-7224C49458BB}">
                  <c15:layout>
                    <c:manualLayout>
                      <c:w val="0.10201909969941865"/>
                      <c:h val="5.3595839002665763E-2"/>
                    </c:manualLayout>
                  </c15:layout>
                  <c15:dlblFieldTable/>
                  <c15:showDataLabelsRange val="0"/>
                </c:ext>
                <c:ext xmlns:c16="http://schemas.microsoft.com/office/drawing/2014/chart" uri="{C3380CC4-5D6E-409C-BE32-E72D297353CC}">
                  <c16:uniqueId val="{00000005-9F0E-4337-BBDB-C088B4FFC67B}"/>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Medium + STIMU-TEX® AS</c:v>
                </c:pt>
                <c:pt idx="1">
                  <c:v>TNF</c:v>
                </c:pt>
                <c:pt idx="2">
                  <c:v>TNF + Histamine</c:v>
                </c:pt>
                <c:pt idx="3">
                  <c:v>TNF + Histamine + STIMU-TEX® AS</c:v>
                </c:pt>
              </c:strCache>
            </c:strRef>
          </c:cat>
          <c:val>
            <c:numRef>
              <c:f>Sheet1!$B$2:$B$5</c:f>
              <c:numCache>
                <c:formatCode>General</c:formatCode>
                <c:ptCount val="4"/>
                <c:pt idx="0">
                  <c:v>1.1000000000000001</c:v>
                </c:pt>
                <c:pt idx="1">
                  <c:v>48.1</c:v>
                </c:pt>
                <c:pt idx="2">
                  <c:v>66.2</c:v>
                </c:pt>
                <c:pt idx="3">
                  <c:v>49</c:v>
                </c:pt>
              </c:numCache>
            </c:numRef>
          </c:val>
          <c:extLst>
            <c:ext xmlns:c16="http://schemas.microsoft.com/office/drawing/2014/chart" uri="{C3380CC4-5D6E-409C-BE32-E72D297353CC}">
              <c16:uniqueId val="{00000006-9F0E-4337-BBDB-C088B4FFC67B}"/>
            </c:ext>
          </c:extLst>
        </c:ser>
        <c:dLbls>
          <c:showLegendKey val="0"/>
          <c:showVal val="0"/>
          <c:showCatName val="0"/>
          <c:showSerName val="0"/>
          <c:showPercent val="0"/>
          <c:showBubbleSize val="0"/>
        </c:dLbls>
        <c:gapWidth val="30"/>
        <c:overlap val="-75"/>
        <c:axId val="1129410976"/>
        <c:axId val="1129411336"/>
      </c:barChart>
      <c:catAx>
        <c:axId val="112941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70"/>
          <c:min val="0"/>
        </c:scaling>
        <c:delete val="0"/>
        <c:axPos val="l"/>
        <c:majorGridlines>
          <c:spPr>
            <a:ln w="9525" cap="flat" cmpd="sng" algn="ctr">
              <a:solidFill>
                <a:schemeClr val="bg2">
                  <a:lumMod val="7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E-selection positive cells (%)</a:t>
                </a:r>
              </a:p>
            </c:rich>
          </c:tx>
          <c:layout>
            <c:manualLayout>
              <c:xMode val="edge"/>
              <c:yMode val="edge"/>
              <c:x val="1.7882329673100487E-2"/>
              <c:y val="0.23755909606388775"/>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c:v>
                </c:pt>
              </c:strCache>
            </c:strRef>
          </c:tx>
          <c:spPr>
            <a:solidFill>
              <a:srgbClr val="44B4A1"/>
            </a:solidFill>
            <a:ln>
              <a:noFill/>
            </a:ln>
            <a:effectLst/>
          </c:spPr>
          <c:invertIfNegative val="0"/>
          <c:dPt>
            <c:idx val="0"/>
            <c:invertIfNegative val="0"/>
            <c:bubble3D val="0"/>
            <c:spPr>
              <a:solidFill>
                <a:srgbClr val="44B4A1"/>
              </a:solidFill>
              <a:ln>
                <a:noFill/>
              </a:ln>
              <a:effectLst/>
            </c:spPr>
            <c:extLst>
              <c:ext xmlns:c16="http://schemas.microsoft.com/office/drawing/2014/chart" uri="{C3380CC4-5D6E-409C-BE32-E72D297353CC}">
                <c16:uniqueId val="{00000001-5A0D-4CBD-9090-6CDC2B46214C}"/>
              </c:ext>
            </c:extLst>
          </c:dPt>
          <c:dPt>
            <c:idx val="1"/>
            <c:invertIfNegative val="0"/>
            <c:bubble3D val="0"/>
            <c:spPr>
              <a:solidFill>
                <a:srgbClr val="277E6E"/>
              </a:solidFill>
              <a:ln>
                <a:noFill/>
              </a:ln>
              <a:effectLst/>
            </c:spPr>
            <c:extLst>
              <c:ext xmlns:c16="http://schemas.microsoft.com/office/drawing/2014/chart" uri="{C3380CC4-5D6E-409C-BE32-E72D297353CC}">
                <c16:uniqueId val="{00000003-5A0D-4CBD-9090-6CDC2B46214C}"/>
              </c:ext>
            </c:extLst>
          </c:dPt>
          <c:dPt>
            <c:idx val="2"/>
            <c:invertIfNegative val="0"/>
            <c:bubble3D val="0"/>
            <c:spPr>
              <a:solidFill>
                <a:srgbClr val="277E6E"/>
              </a:solidFill>
              <a:ln>
                <a:noFill/>
              </a:ln>
              <a:effectLst/>
            </c:spPr>
            <c:extLst>
              <c:ext xmlns:c16="http://schemas.microsoft.com/office/drawing/2014/chart" uri="{C3380CC4-5D6E-409C-BE32-E72D297353CC}">
                <c16:uniqueId val="{00000005-5A0D-4CBD-9090-6CDC2B46214C}"/>
              </c:ext>
            </c:extLst>
          </c:dPt>
          <c:dLbls>
            <c:dLbl>
              <c:idx val="2"/>
              <c:tx>
                <c:rich>
                  <a:bodyPr/>
                  <a:lstStyle/>
                  <a:p>
                    <a:fld id="{5BE9F4DF-A64A-4A04-BE64-53D5B9156C58}" type="VALUE">
                      <a:rPr lang="en-US" smtClean="0"/>
                      <a:pPr/>
                      <a:t>[VALUE]</a:t>
                    </a:fld>
                    <a:r>
                      <a:rPr lang="en-US" baseline="30000" dirty="0"/>
                      <a:t>*</a:t>
                    </a:r>
                  </a:p>
                </c:rich>
              </c:tx>
              <c:dLblPos val="inEnd"/>
              <c:showLegendKey val="0"/>
              <c:showVal val="1"/>
              <c:showCatName val="0"/>
              <c:showSerName val="0"/>
              <c:showPercent val="0"/>
              <c:showBubbleSize val="0"/>
              <c:extLst>
                <c:ext xmlns:c15="http://schemas.microsoft.com/office/drawing/2012/chart" uri="{CE6537A1-D6FC-4f65-9D91-7224C49458BB}">
                  <c15:layout>
                    <c:manualLayout>
                      <c:w val="0.10201909969941865"/>
                      <c:h val="5.3595839002665763E-2"/>
                    </c:manualLayout>
                  </c15:layout>
                  <c15:dlblFieldTable/>
                  <c15:showDataLabelsRange val="0"/>
                </c:ext>
                <c:ext xmlns:c16="http://schemas.microsoft.com/office/drawing/2014/chart" uri="{C3380CC4-5D6E-409C-BE32-E72D297353CC}">
                  <c16:uniqueId val="{00000005-5A0D-4CBD-9090-6CDC2B46214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Blank, stripped</c:v>
                </c:pt>
                <c:pt idx="1">
                  <c:v>Dexamethasone 10μm</c:v>
                </c:pt>
                <c:pt idx="2">
                  <c:v>STIMU-TEX® AS</c:v>
                </c:pt>
              </c:strCache>
            </c:strRef>
          </c:cat>
          <c:val>
            <c:numRef>
              <c:f>Sheet1!$B$2:$B$4</c:f>
              <c:numCache>
                <c:formatCode>General</c:formatCode>
                <c:ptCount val="3"/>
                <c:pt idx="0">
                  <c:v>51.3</c:v>
                </c:pt>
                <c:pt idx="1">
                  <c:v>18.8</c:v>
                </c:pt>
                <c:pt idx="2">
                  <c:v>21.7</c:v>
                </c:pt>
              </c:numCache>
            </c:numRef>
          </c:val>
          <c:extLst>
            <c:ext xmlns:c16="http://schemas.microsoft.com/office/drawing/2014/chart" uri="{C3380CC4-5D6E-409C-BE32-E72D297353CC}">
              <c16:uniqueId val="{00000006-5A0D-4CBD-9090-6CDC2B46214C}"/>
            </c:ext>
          </c:extLst>
        </c:ser>
        <c:dLbls>
          <c:showLegendKey val="0"/>
          <c:showVal val="0"/>
          <c:showCatName val="0"/>
          <c:showSerName val="0"/>
          <c:showPercent val="0"/>
          <c:showBubbleSize val="0"/>
        </c:dLbls>
        <c:gapWidth val="30"/>
        <c:overlap val="-75"/>
        <c:axId val="1129410976"/>
        <c:axId val="1129411336"/>
      </c:barChart>
      <c:catAx>
        <c:axId val="112941097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kumimoji="0" lang="en-GB" sz="1400" b="1" i="0" u="none" strike="noStrike" kern="1200" cap="none" spc="0" normalizeH="0" baseline="0" noProof="0" dirty="0">
                    <a:ln>
                      <a:noFill/>
                    </a:ln>
                    <a:solidFill>
                      <a:schemeClr val="tx1"/>
                    </a:solidFill>
                    <a:effectLst/>
                    <a:uLnTx/>
                    <a:uFillTx/>
                    <a:latin typeface="DM Sans" pitchFamily="2" charset="0"/>
                  </a:rPr>
                  <a:t>Anti-inflammatory activity</a:t>
                </a:r>
                <a:endParaRPr lang="en-US" sz="1000" dirty="0">
                  <a:solidFill>
                    <a:schemeClr val="tx1"/>
                  </a:solidFill>
                </a:endParaRPr>
              </a:p>
            </c:rich>
          </c:tx>
          <c:layout>
            <c:manualLayout>
              <c:xMode val="edge"/>
              <c:yMode val="edge"/>
              <c:x val="0.22485795155972599"/>
              <c:y val="2.9144142364704126E-2"/>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US"/>
          </a:p>
        </c:txPr>
        <c:crossAx val="1129411336"/>
        <c:crosses val="autoZero"/>
        <c:auto val="1"/>
        <c:lblAlgn val="ctr"/>
        <c:lblOffset val="100"/>
        <c:noMultiLvlLbl val="0"/>
      </c:catAx>
      <c:valAx>
        <c:axId val="1129411336"/>
        <c:scaling>
          <c:orientation val="minMax"/>
          <c:max val="60"/>
          <c:min val="0"/>
        </c:scaling>
        <c:delete val="0"/>
        <c:axPos val="l"/>
        <c:majorGridlines>
          <c:spPr>
            <a:ln w="9525" cap="flat" cmpd="sng" algn="ctr">
              <a:solidFill>
                <a:schemeClr val="bg2">
                  <a:lumMod val="7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200" b="1" i="0" dirty="0">
                    <a:solidFill>
                      <a:schemeClr val="tx1"/>
                    </a:solidFill>
                  </a:rPr>
                  <a:t>IL-1a (</a:t>
                </a:r>
                <a:r>
                  <a:rPr lang="en-US" sz="1200" b="1" i="0" dirty="0" err="1">
                    <a:solidFill>
                      <a:schemeClr val="tx1"/>
                    </a:solidFill>
                  </a:rPr>
                  <a:t>pg</a:t>
                </a:r>
                <a:r>
                  <a:rPr lang="en-US" sz="1200" b="1" i="0" dirty="0">
                    <a:solidFill>
                      <a:schemeClr val="tx1"/>
                    </a:solidFill>
                  </a:rPr>
                  <a:t>)</a:t>
                </a:r>
              </a:p>
            </c:rich>
          </c:tx>
          <c:layout>
            <c:manualLayout>
              <c:xMode val="edge"/>
              <c:yMode val="edge"/>
              <c:x val="1.7882236293344445E-2"/>
              <c:y val="0.35554160674864599"/>
            </c:manualLayout>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29410976"/>
        <c:crosses val="autoZero"/>
        <c:crossBetween val="between"/>
        <c:maj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Sheet1!$C$174</c:f>
              <c:strCache>
                <c:ptCount val="1"/>
                <c:pt idx="0">
                  <c:v>Water lontophoresis</c:v>
                </c:pt>
              </c:strCache>
            </c:strRef>
          </c:tx>
          <c:spPr>
            <a:solidFill>
              <a:srgbClr val="76D0C2"/>
            </a:solidFill>
            <a:ln>
              <a:noFill/>
            </a:ln>
            <a:effectLst/>
          </c:spPr>
          <c:invertIfNegative val="0"/>
          <c:cat>
            <c:strRef>
              <c:f>Sheet1!$D$173:$F$173</c:f>
              <c:strCache>
                <c:ptCount val="3"/>
                <c:pt idx="0">
                  <c:v>0 mins</c:v>
                </c:pt>
                <c:pt idx="1">
                  <c:v>5 mins</c:v>
                </c:pt>
                <c:pt idx="2">
                  <c:v>20 mins</c:v>
                </c:pt>
              </c:strCache>
            </c:strRef>
          </c:cat>
          <c:val>
            <c:numRef>
              <c:f>Sheet1!$D$174:$F$174</c:f>
              <c:numCache>
                <c:formatCode>0</c:formatCode>
                <c:ptCount val="3"/>
                <c:pt idx="0">
                  <c:v>6</c:v>
                </c:pt>
                <c:pt idx="1">
                  <c:v>7</c:v>
                </c:pt>
                <c:pt idx="2">
                  <c:v>5</c:v>
                </c:pt>
              </c:numCache>
            </c:numRef>
          </c:val>
          <c:extLst>
            <c:ext xmlns:c16="http://schemas.microsoft.com/office/drawing/2014/chart" uri="{C3380CC4-5D6E-409C-BE32-E72D297353CC}">
              <c16:uniqueId val="{00000000-C7CD-458C-BFAA-986D6A341336}"/>
            </c:ext>
          </c:extLst>
        </c:ser>
        <c:ser>
          <c:idx val="1"/>
          <c:order val="1"/>
          <c:tx>
            <c:strRef>
              <c:f>Sheet1!$C$175</c:f>
              <c:strCache>
                <c:ptCount val="1"/>
                <c:pt idx="0">
                  <c:v>Histamine lontophoresis</c:v>
                </c:pt>
              </c:strCache>
            </c:strRef>
          </c:tx>
          <c:spPr>
            <a:solidFill>
              <a:srgbClr val="277E6E"/>
            </a:solidFill>
            <a:ln>
              <a:noFill/>
            </a:ln>
            <a:effectLst/>
          </c:spPr>
          <c:invertIfNegative val="0"/>
          <c:cat>
            <c:strRef>
              <c:f>Sheet1!$D$173:$F$173</c:f>
              <c:strCache>
                <c:ptCount val="3"/>
                <c:pt idx="0">
                  <c:v>0 mins</c:v>
                </c:pt>
                <c:pt idx="1">
                  <c:v>5 mins</c:v>
                </c:pt>
                <c:pt idx="2">
                  <c:v>20 mins</c:v>
                </c:pt>
              </c:strCache>
            </c:strRef>
          </c:cat>
          <c:val>
            <c:numRef>
              <c:f>Sheet1!$D$175:$F$175</c:f>
              <c:numCache>
                <c:formatCode>0</c:formatCode>
                <c:ptCount val="3"/>
                <c:pt idx="0">
                  <c:v>5</c:v>
                </c:pt>
                <c:pt idx="1">
                  <c:v>162</c:v>
                </c:pt>
                <c:pt idx="2">
                  <c:v>188</c:v>
                </c:pt>
              </c:numCache>
            </c:numRef>
          </c:val>
          <c:extLst>
            <c:ext xmlns:c16="http://schemas.microsoft.com/office/drawing/2014/chart" uri="{C3380CC4-5D6E-409C-BE32-E72D297353CC}">
              <c16:uniqueId val="{00000001-C7CD-458C-BFAA-986D6A341336}"/>
            </c:ext>
          </c:extLst>
        </c:ser>
        <c:ser>
          <c:idx val="2"/>
          <c:order val="2"/>
          <c:tx>
            <c:strRef>
              <c:f>Sheet1!$C$176</c:f>
              <c:strCache>
                <c:ptCount val="1"/>
                <c:pt idx="0">
                  <c:v>STIMU-TEX® AS + Histamine</c:v>
                </c:pt>
              </c:strCache>
            </c:strRef>
          </c:tx>
          <c:spPr>
            <a:solidFill>
              <a:srgbClr val="084337"/>
            </a:solidFill>
            <a:ln>
              <a:noFill/>
            </a:ln>
            <a:effectLst/>
          </c:spPr>
          <c:invertIfNegative val="0"/>
          <c:cat>
            <c:strRef>
              <c:f>Sheet1!$D$173:$F$173</c:f>
              <c:strCache>
                <c:ptCount val="3"/>
                <c:pt idx="0">
                  <c:v>0 mins</c:v>
                </c:pt>
                <c:pt idx="1">
                  <c:v>5 mins</c:v>
                </c:pt>
                <c:pt idx="2">
                  <c:v>20 mins</c:v>
                </c:pt>
              </c:strCache>
            </c:strRef>
          </c:cat>
          <c:val>
            <c:numRef>
              <c:f>Sheet1!$D$176:$F$176</c:f>
              <c:numCache>
                <c:formatCode>0</c:formatCode>
                <c:ptCount val="3"/>
                <c:pt idx="0">
                  <c:v>7</c:v>
                </c:pt>
                <c:pt idx="1">
                  <c:v>120</c:v>
                </c:pt>
                <c:pt idx="2">
                  <c:v>137</c:v>
                </c:pt>
              </c:numCache>
            </c:numRef>
          </c:val>
          <c:extLst>
            <c:ext xmlns:c16="http://schemas.microsoft.com/office/drawing/2014/chart" uri="{C3380CC4-5D6E-409C-BE32-E72D297353CC}">
              <c16:uniqueId val="{00000002-C7CD-458C-BFAA-986D6A341336}"/>
            </c:ext>
          </c:extLst>
        </c:ser>
        <c:dLbls>
          <c:showLegendKey val="0"/>
          <c:showVal val="0"/>
          <c:showCatName val="0"/>
          <c:showSerName val="0"/>
          <c:showPercent val="0"/>
          <c:showBubbleSize val="0"/>
        </c:dLbls>
        <c:gapWidth val="95"/>
        <c:axId val="734361408"/>
        <c:axId val="734361736"/>
      </c:barChart>
      <c:catAx>
        <c:axId val="73436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DM Sans" pitchFamily="2" charset="0"/>
                <a:ea typeface="+mn-ea"/>
                <a:cs typeface="+mn-cs"/>
              </a:defRPr>
            </a:pPr>
            <a:endParaRPr lang="en-US"/>
          </a:p>
        </c:txPr>
        <c:crossAx val="734361736"/>
        <c:crosses val="autoZero"/>
        <c:auto val="1"/>
        <c:lblAlgn val="ctr"/>
        <c:lblOffset val="100"/>
        <c:noMultiLvlLbl val="0"/>
      </c:catAx>
      <c:valAx>
        <c:axId val="734361736"/>
        <c:scaling>
          <c:orientation val="minMax"/>
          <c:max val="200"/>
          <c:min val="0"/>
        </c:scaling>
        <c:delete val="0"/>
        <c:axPos val="l"/>
        <c:majorGridlines>
          <c:spPr>
            <a:ln w="9525" cap="flat" cmpd="sng" algn="ctr">
              <a:solidFill>
                <a:srgbClr val="F0F0F0">
                  <a:lumMod val="75000"/>
                </a:srgbClr>
              </a:solidFill>
              <a:round/>
            </a:ln>
            <a:effectLst/>
          </c:spPr>
        </c:majorGridlines>
        <c:title>
          <c:tx>
            <c:rich>
              <a:bodyPr rot="-54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r>
                  <a:rPr lang="en-US" sz="1200" b="1" dirty="0">
                    <a:solidFill>
                      <a:schemeClr val="tx1"/>
                    </a:solidFill>
                    <a:latin typeface="DM Sans" pitchFamily="2" charset="0"/>
                  </a:rPr>
                  <a:t>Wheal</a:t>
                </a:r>
                <a:r>
                  <a:rPr lang="en-US" sz="1200" b="1" baseline="0" dirty="0">
                    <a:solidFill>
                      <a:schemeClr val="tx1"/>
                    </a:solidFill>
                    <a:latin typeface="DM Sans" pitchFamily="2" charset="0"/>
                  </a:rPr>
                  <a:t> area (mm</a:t>
                </a:r>
                <a:r>
                  <a:rPr lang="en-US" sz="1200" b="1" baseline="30000" dirty="0">
                    <a:solidFill>
                      <a:schemeClr val="tx1"/>
                    </a:solidFill>
                    <a:latin typeface="DM Sans" pitchFamily="2" charset="0"/>
                  </a:rPr>
                  <a:t>2</a:t>
                </a:r>
                <a:r>
                  <a:rPr lang="en-US" sz="1200" b="1" baseline="0" dirty="0">
                    <a:solidFill>
                      <a:schemeClr val="tx1"/>
                    </a:solidFill>
                    <a:latin typeface="DM Sans" pitchFamily="2" charset="0"/>
                  </a:rPr>
                  <a:t>)</a:t>
                </a:r>
                <a:endParaRPr lang="en-US" sz="1200" b="1" dirty="0">
                  <a:solidFill>
                    <a:schemeClr val="tx1"/>
                  </a:solidFill>
                  <a:latin typeface="DM Sans" pitchFamily="2" charset="0"/>
                </a:endParaRPr>
              </a:p>
            </c:rich>
          </c:tx>
          <c:overlay val="0"/>
          <c:spPr>
            <a:noFill/>
            <a:ln>
              <a:noFill/>
            </a:ln>
            <a:effectLst/>
          </c:spPr>
          <c:txPr>
            <a:bodyPr rot="-54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DM Sans" pitchFamily="2" charset="0"/>
                <a:ea typeface="+mn-ea"/>
                <a:cs typeface="+mn-cs"/>
              </a:defRPr>
            </a:pPr>
            <a:endParaRPr lang="fr-FR"/>
          </a:p>
        </c:txPr>
        <c:crossAx val="734361408"/>
        <c:crosses val="autoZero"/>
        <c:crossBetween val="between"/>
        <c:majorUnit val="20"/>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solidFill>
              <a:latin typeface="DM Sans" pitchFamily="2" charset="0"/>
              <a:ea typeface="+mn-ea"/>
              <a:cs typeface="+mn-cs"/>
            </a:defRPr>
          </a:pPr>
          <a:endParaRPr lang="en-US"/>
        </a:p>
      </c:txPr>
    </c:legend>
    <c:plotVisOnly val="1"/>
    <c:dispBlanksAs val="gap"/>
    <c:showDLblsOverMax val="0"/>
  </c:chart>
  <c:spPr>
    <a:noFill/>
    <a:ln>
      <a:noFill/>
    </a:ln>
    <a:effectLst/>
  </c:spPr>
  <c:txPr>
    <a:bodyPr/>
    <a:lstStyle/>
    <a:p>
      <a:pPr>
        <a:defRPr sz="700">
          <a:latin typeface="+mn-lt"/>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08/04/2026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577518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588135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properties of Spent Grain – the key ingredient of STIMU-TEX AS – were investigated in extensive studies on skin with atopic conditions. </a:t>
            </a:r>
          </a:p>
          <a:p>
            <a:r>
              <a:rPr lang="en-US"/>
              <a:t>Volunteers - with </a:t>
            </a:r>
            <a:r>
              <a:rPr lang="en-US" err="1"/>
              <a:t>a.o.</a:t>
            </a:r>
            <a:r>
              <a:rPr lang="en-US"/>
              <a:t> severe skin dermatitis, psoriasis, or pruritus - tested the effect of Spent Grain on their skin by use of as bath additive or as O/W emulsion.</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8721632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Dry and sensitive skin is characterized by a weak barrier function and a low threshold for allergic reactions, which can be triggered by different stimuli present in our environment.</a:t>
            </a:r>
          </a:p>
          <a:p>
            <a:r>
              <a:rPr lang="en-US"/>
              <a:t>Penetration of allergens or irritants through the skin leads to mast cell (also known as mastocyte) degranulation, which in turn releases histamine. Histamine release provokes local inflammatory reaction with the known topical symptoms (itching, reddening, </a:t>
            </a:r>
            <a:r>
              <a:rPr lang="en-US" err="1"/>
              <a:t>oedema</a:t>
            </a:r>
            <a:r>
              <a:rPr lang="en-US"/>
              <a:t>).</a:t>
            </a:r>
          </a:p>
          <a:p>
            <a:endParaRPr lang="en-US"/>
          </a:p>
          <a:p>
            <a:r>
              <a:rPr lang="en-US"/>
              <a:t>STIMU-TEX® AS effectively eases sensitive skin complaints thanks to the complementary skin-care properties of its three compounds:</a:t>
            </a:r>
          </a:p>
          <a:p>
            <a:r>
              <a:rPr lang="en-US"/>
              <a:t>It effectively helps to inhibit epidermal inflammation processes.</a:t>
            </a:r>
          </a:p>
          <a:p>
            <a:r>
              <a:rPr lang="en-US"/>
              <a:t>It helps to strongly reduce the effects of histamine release.</a:t>
            </a:r>
          </a:p>
          <a:p>
            <a:r>
              <a:rPr lang="en-US"/>
              <a:t>It visibly regenerates irritated skin.</a:t>
            </a:r>
          </a:p>
          <a:p>
            <a:r>
              <a:rPr lang="en-US"/>
              <a:t>Stressed skin’s red appearance and itchy sensation are substantially alleviated, leaving the skin looking healthy and feeling soothed.</a:t>
            </a:r>
          </a:p>
          <a:p>
            <a:endParaRPr lang="en-US"/>
          </a:p>
          <a:p>
            <a:endParaRPr lang="en-US"/>
          </a:p>
          <a:p>
            <a:r>
              <a:rPr lang="en-US"/>
              <a:t>This slide explained that STIMU-TEX® AS eases histamine-induced skin complaints.</a:t>
            </a:r>
          </a:p>
          <a:p>
            <a:r>
              <a:rPr lang="en-US"/>
              <a:t>Histamine is a marker for allergic reactions. Histamine-blocking products inhibit symptoms of allergy such as itching, swelling, and red skin.</a:t>
            </a:r>
          </a:p>
          <a:p>
            <a:r>
              <a:rPr lang="en-US"/>
              <a:t>E-selectin expression was found to be a convenient way to study the histamine-neutralizing capacity of STIMU-TEX® AS  (see more detailed information on E-selectin below).</a:t>
            </a:r>
          </a:p>
          <a:p>
            <a:endParaRPr lang="en-US"/>
          </a:p>
          <a:p>
            <a:r>
              <a:rPr lang="en-US"/>
              <a:t>Assay background:</a:t>
            </a:r>
          </a:p>
          <a:p>
            <a:r>
              <a:rPr lang="en-US"/>
              <a:t>Histamine increases the permeability of blood vessels which leads to </a:t>
            </a:r>
            <a:r>
              <a:rPr lang="en-US" err="1"/>
              <a:t>oedema</a:t>
            </a:r>
            <a:r>
              <a:rPr lang="en-US"/>
              <a:t> and inflammation.</a:t>
            </a:r>
          </a:p>
          <a:p>
            <a:r>
              <a:rPr lang="en-US"/>
              <a:t>One of the key molecules in this regard is the molecule E-selectin.</a:t>
            </a:r>
          </a:p>
          <a:p>
            <a:r>
              <a:rPr lang="en-US"/>
              <a:t>However Histamine can not activate the expression of the intercellular E-selectin directly; it needs the presence of TNF (Tumor Necrosis Factor).</a:t>
            </a:r>
          </a:p>
          <a:p>
            <a:r>
              <a:rPr lang="en-US"/>
              <a:t>That’s why this dedicated in vitro model was developed, in order to allow the contact between histamine and E-selectin.</a:t>
            </a:r>
          </a:p>
          <a:p>
            <a:endParaRPr lang="en-US"/>
          </a:p>
          <a:p>
            <a:r>
              <a:rPr lang="en-US"/>
              <a:t>Results:</a:t>
            </a:r>
          </a:p>
          <a:p>
            <a:r>
              <a:rPr lang="en-US"/>
              <a:t>Medium + STIMU-TEX® AS (negative control): no activation of E-selectin expression (column 1).</a:t>
            </a:r>
          </a:p>
          <a:p>
            <a:r>
              <a:rPr lang="en-US"/>
              <a:t>Adding  TNF induced a cellular inflammatory response, seen as strong expression of the E-selectin (column 2).</a:t>
            </a:r>
          </a:p>
          <a:p>
            <a:r>
              <a:rPr lang="en-US"/>
              <a:t>This effect was significantly enhanced in the presence of histamine (column 3).</a:t>
            </a:r>
          </a:p>
          <a:p>
            <a:r>
              <a:rPr lang="en-US"/>
              <a:t>STIMU-TEX® AS did not interfere with TNF, however it almost completely blocked the enhancing effect of histamine (added at 1 </a:t>
            </a:r>
            <a:r>
              <a:rPr lang="en-US" err="1"/>
              <a:t>microMol</a:t>
            </a:r>
            <a:r>
              <a:rPr lang="en-US"/>
              <a:t>).</a:t>
            </a:r>
          </a:p>
          <a:p>
            <a:endParaRPr lang="en-US"/>
          </a:p>
          <a:p>
            <a:r>
              <a:rPr lang="en-US"/>
              <a:t>STIMU-TEX® AS nearly completely blocks E-selectin expression, a downstream target of histamine.</a:t>
            </a:r>
          </a:p>
          <a:p>
            <a:r>
              <a:rPr lang="en-US"/>
              <a:t>As E-selectin is involved in the inflammatory process, its reduced expression is seen as a positive anti-inflammatory effect.</a:t>
            </a:r>
          </a:p>
          <a:p>
            <a:endParaRPr lang="en-US"/>
          </a:p>
          <a:p>
            <a:r>
              <a:rPr lang="en-US"/>
              <a:t>What is E-selectin?</a:t>
            </a:r>
          </a:p>
          <a:p>
            <a:r>
              <a:rPr lang="en-US"/>
              <a:t>E-selectin plays a key role in the progress of an inflammatory reaction: as shown on previous slide, mast cell (also known as mastocyte) degranulation releases </a:t>
            </a:r>
            <a:r>
              <a:rPr lang="en-US" err="1"/>
              <a:t>histamin</a:t>
            </a:r>
            <a:r>
              <a:rPr lang="en-US"/>
              <a:t>, provoking local inflammatory reaction. This induces a signal for E-selectin up-regulation at the inner surface of the blood vessel wall. E-selectin is a protein that acts as a “cell adhesion molecule”.  Circulating leucocytes in the blood have an affinity for E-selectin (which is located at the inner surface of the blood vessel) and bind to it. Leucocytes then stick to the blood vessel wall via E-selectin at the site of beginning inflammation. Leucocytes that are halted by E-selectin may then migrate out of the blood vessel into the tissue and boost there the inflammatory process. This whole damaging process can be blocked if E-selectin is inhibited (as seen on this in vitro assay).</a:t>
            </a:r>
          </a:p>
          <a:p>
            <a:r>
              <a:rPr lang="en-US"/>
              <a:t>(Reminder: a mast cell (or mastocyte) is a resident cell of several types of tissues and contains many granules rich in histamine and heparin. Although best known for their role in allergy and anaphylaxis, mast cells play an important protective role as well, being intimately involved in wound healing and defense against pathogens).</a:t>
            </a:r>
          </a:p>
          <a:p>
            <a:endParaRPr lang="en-US"/>
          </a:p>
          <a:p>
            <a:r>
              <a:rPr lang="en-US"/>
              <a:t>This ex vivo assay complements the results of the in vitro test, showing the significant properties of STIMU-TEX® AS to reduce the expression of inflammation markers.</a:t>
            </a:r>
          </a:p>
          <a:p>
            <a:endParaRPr lang="en-US"/>
          </a:p>
          <a:p>
            <a:r>
              <a:rPr lang="en-US"/>
              <a:t>Anti-inflammatory assay</a:t>
            </a:r>
          </a:p>
          <a:p>
            <a:r>
              <a:rPr lang="en-US"/>
              <a:t>Determination of the inflammation marker interleukin-1α, released in the supernatants of stripped human skin disks.</a:t>
            </a:r>
          </a:p>
          <a:p>
            <a:r>
              <a:rPr lang="en-US"/>
              <a:t>A human skin fragment was taken after abdominal plastic surgery and stripped 10 times. STIMU-TEXR AS was tested on the skin surface at a concentration of 1 mg/cm2.</a:t>
            </a:r>
          </a:p>
          <a:p>
            <a:r>
              <a:rPr lang="en-US"/>
              <a:t>Dexamethasone is a glucocorticoid, used as positive control.</a:t>
            </a:r>
          </a:p>
          <a:p>
            <a:endParaRPr lang="en-US"/>
          </a:p>
          <a:p>
            <a:r>
              <a:rPr lang="en-US"/>
              <a:t>Result:</a:t>
            </a:r>
          </a:p>
          <a:p>
            <a:r>
              <a:rPr lang="en-US"/>
              <a:t>STIMU-TEX® AS significantly decreases the expression of IL-1α by 58%, a marker for inflammatory reactions.</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986254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This slide explained that STIMU-TEX® AS eases histamine-induced skin complaints.</a:t>
            </a:r>
          </a:p>
          <a:p>
            <a:r>
              <a:rPr lang="en-US"/>
              <a:t>Histamine is a marker for allergic reactions. Histamine-blocking products inhibit symptoms of allergy such as itching, swelling, and red skin.</a:t>
            </a:r>
          </a:p>
          <a:p>
            <a:r>
              <a:rPr lang="en-US"/>
              <a:t>E-selectin expression was found to be a convenient way to study the histamine-neutralizing capacity of STIMU-TEX® AS  (see more detailed information on E-selectin below).</a:t>
            </a:r>
          </a:p>
          <a:p>
            <a:endParaRPr lang="en-US"/>
          </a:p>
          <a:p>
            <a:r>
              <a:rPr lang="en-US"/>
              <a:t>Assay background:</a:t>
            </a:r>
          </a:p>
          <a:p>
            <a:r>
              <a:rPr lang="en-US"/>
              <a:t>Histamine increases the permeability of blood vessels which leads to </a:t>
            </a:r>
            <a:r>
              <a:rPr lang="en-US" err="1"/>
              <a:t>oedema</a:t>
            </a:r>
            <a:r>
              <a:rPr lang="en-US"/>
              <a:t> and inflammation.</a:t>
            </a:r>
          </a:p>
          <a:p>
            <a:r>
              <a:rPr lang="en-US"/>
              <a:t>One of the key molecules in this regard is the molecule E-selectin.</a:t>
            </a:r>
          </a:p>
          <a:p>
            <a:r>
              <a:rPr lang="en-US"/>
              <a:t>However Histamine can not activate the expression of the intercellular E-selectin directly; it needs the presence of TNF (Tumor Necrosis Factor).</a:t>
            </a:r>
          </a:p>
          <a:p>
            <a:r>
              <a:rPr lang="en-US"/>
              <a:t>That’s why this dedicated in vitro model was developed, in order to allow the contact between histamine and E-selectin.</a:t>
            </a:r>
          </a:p>
          <a:p>
            <a:endParaRPr lang="en-US"/>
          </a:p>
          <a:p>
            <a:r>
              <a:rPr lang="en-US"/>
              <a:t>Results:</a:t>
            </a:r>
          </a:p>
          <a:p>
            <a:r>
              <a:rPr lang="en-US"/>
              <a:t>Medium + STIMU-TEX® AS (negative control): no activation of E-selectin expression (column 1).</a:t>
            </a:r>
          </a:p>
          <a:p>
            <a:r>
              <a:rPr lang="en-US"/>
              <a:t>Adding  TNF induced a cellular inflammatory response, seen as strong expression of the E-selectin (column 2).</a:t>
            </a:r>
          </a:p>
          <a:p>
            <a:r>
              <a:rPr lang="en-US"/>
              <a:t>This effect was significantly enhanced in the presence of histamine (column 3).</a:t>
            </a:r>
          </a:p>
          <a:p>
            <a:r>
              <a:rPr lang="en-US"/>
              <a:t>STIMU-TEX® AS did not interfere with TNF, however it almost completely blocked the enhancing effect of histamine (added at 1 </a:t>
            </a:r>
            <a:r>
              <a:rPr lang="en-US" err="1"/>
              <a:t>microMol</a:t>
            </a:r>
            <a:r>
              <a:rPr lang="en-US"/>
              <a:t>).</a:t>
            </a:r>
          </a:p>
          <a:p>
            <a:endParaRPr lang="en-US"/>
          </a:p>
          <a:p>
            <a:r>
              <a:rPr lang="en-US"/>
              <a:t>STIMU-TEX® AS nearly completely blocks E-selectin expression, a downstream target of histamine.</a:t>
            </a:r>
          </a:p>
          <a:p>
            <a:r>
              <a:rPr lang="en-US"/>
              <a:t>As E-selectin is involved in the inflammatory process, its reduced expression is seen as a positive anti-inflammatory effect.</a:t>
            </a:r>
          </a:p>
          <a:p>
            <a:endParaRPr lang="en-US"/>
          </a:p>
          <a:p>
            <a:r>
              <a:rPr lang="en-US"/>
              <a:t>What is E-selectin?</a:t>
            </a:r>
          </a:p>
          <a:p>
            <a:r>
              <a:rPr lang="en-US"/>
              <a:t>E-selectin plays a key role in the progress of an inflammatory reaction: as shown on previous slide, mast cell (also known as mastocyte) degranulation releases </a:t>
            </a:r>
            <a:r>
              <a:rPr lang="en-US" err="1"/>
              <a:t>histamin</a:t>
            </a:r>
            <a:r>
              <a:rPr lang="en-US"/>
              <a:t>, provoking local inflammatory reaction. This induces a signal for E-selectin up-regulation at the inner surface of the blood vessel wall. E-selectin is a protein that acts as a “cell adhesion molecule”.  Circulating leucocytes in the blood have an affinity for E-selectin (which is located at the inner surface of the blood vessel) and bind to it. Leucocytes then stick to the blood vessel wall via E-selectin at the site of beginning inflammation. Leucocytes that are halted by E-selectin may then migrate out of the blood vessel into the tissue and boost there the inflammatory process. This whole damaging process can be blocked if E-selectin is inhibited (as seen on this in vitro assay).</a:t>
            </a:r>
          </a:p>
          <a:p>
            <a:r>
              <a:rPr lang="en-US"/>
              <a:t>(Reminder: a mast cell (or mastocyte) is a resident cell of several types of tissues and contains many granules rich in histamine and heparin. Although best known for their role in allergy and anaphylaxis, mast cells play an important protective role as well, being intimately involved in wound healing and defense against pathogens).</a:t>
            </a:r>
          </a:p>
          <a:p>
            <a:endParaRPr lang="en-US"/>
          </a:p>
          <a:p>
            <a:r>
              <a:rPr lang="en-US"/>
              <a:t>This ex vivo assay complements the results of the in vitro test, showing the significant properties of STIMU-TEX® AS to reduce the expression of inflammation markers.</a:t>
            </a:r>
          </a:p>
          <a:p>
            <a:endParaRPr lang="en-US"/>
          </a:p>
          <a:p>
            <a:r>
              <a:rPr lang="en-US"/>
              <a:t>Anti-inflammatory assay</a:t>
            </a:r>
          </a:p>
          <a:p>
            <a:r>
              <a:rPr lang="en-US"/>
              <a:t>Determination of the inflammation marker interleukin-1α, released in the supernatants of stripped human skin disks.</a:t>
            </a:r>
          </a:p>
          <a:p>
            <a:r>
              <a:rPr lang="en-US"/>
              <a:t>A human skin fragment was taken after abdominal plastic surgery and stripped 10 times. STIMU-TEXR AS was tested on the skin surface at a concentration of 1 mg/cm2.</a:t>
            </a:r>
          </a:p>
          <a:p>
            <a:r>
              <a:rPr lang="en-US"/>
              <a:t>Dexamethasone is a glucocorticoid, used as positive control.</a:t>
            </a:r>
          </a:p>
          <a:p>
            <a:endParaRPr lang="en-US"/>
          </a:p>
          <a:p>
            <a:r>
              <a:rPr lang="en-US"/>
              <a:t>Result:</a:t>
            </a:r>
          </a:p>
          <a:p>
            <a:r>
              <a:rPr lang="en-US"/>
              <a:t>STIMU-TEX® AS significantly decreases the expression of IL-1α by 58%, a marker for inflammatory reactions.</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637677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explained that STIMU-TEX® AS eases histamine-induced skin complaints.</a:t>
            </a:r>
          </a:p>
          <a:p>
            <a:r>
              <a:rPr lang="en-US" dirty="0"/>
              <a:t>Histamine is a marker for allergic reactions. Histamine-blocking products inhibit symptoms of allergy such as itching, swelling, and red skin.</a:t>
            </a:r>
          </a:p>
          <a:p>
            <a:r>
              <a:rPr lang="en-US" dirty="0"/>
              <a:t>E-selectin expression was found to be a convenient way to study the histamine-neutralizing capacity of STIMU-TEX® AS  (see more detailed information on E-selectin below).</a:t>
            </a:r>
          </a:p>
          <a:p>
            <a:endParaRPr lang="en-US" dirty="0"/>
          </a:p>
          <a:p>
            <a:r>
              <a:rPr lang="en-US" dirty="0"/>
              <a:t>Assay background:</a:t>
            </a:r>
          </a:p>
          <a:p>
            <a:r>
              <a:rPr lang="en-US" dirty="0"/>
              <a:t>Histamine increases the permeability of blood vessels which leads to oedema and inflammation.</a:t>
            </a:r>
          </a:p>
          <a:p>
            <a:r>
              <a:rPr lang="en-US" dirty="0"/>
              <a:t>One of the key molecules in this regard is the molecule E-selectin.</a:t>
            </a:r>
          </a:p>
          <a:p>
            <a:r>
              <a:rPr lang="en-US" dirty="0"/>
              <a:t>However Histamine can not activate the expression of the intercellular E-selectin directly; it needs the presence of TNF (Tumor Necrosis Factor).</a:t>
            </a:r>
          </a:p>
          <a:p>
            <a:r>
              <a:rPr lang="en-US" dirty="0"/>
              <a:t>That’s why this dedicated in vitro model was developed, in order to allow the contact between histamine and E-selectin.</a:t>
            </a:r>
          </a:p>
          <a:p>
            <a:endParaRPr lang="en-US" dirty="0"/>
          </a:p>
          <a:p>
            <a:r>
              <a:rPr lang="en-US" dirty="0"/>
              <a:t>Results:</a:t>
            </a:r>
          </a:p>
          <a:p>
            <a:r>
              <a:rPr lang="en-US" dirty="0"/>
              <a:t>Medium + STIMU-TEX® AS (negative control): no activation of E-selectin expression (column 1).</a:t>
            </a:r>
          </a:p>
          <a:p>
            <a:r>
              <a:rPr lang="en-US" dirty="0"/>
              <a:t>Adding  TNF induced a cellular inflammatory response, seen as strong expression of the E-selectin (column 2).</a:t>
            </a:r>
          </a:p>
          <a:p>
            <a:r>
              <a:rPr lang="en-US" dirty="0"/>
              <a:t>This effect was significantly enhanced in the presence of histamine (column 3).</a:t>
            </a:r>
          </a:p>
          <a:p>
            <a:r>
              <a:rPr lang="en-US" dirty="0"/>
              <a:t>STIMU-TEX® AS did not interfere with TNF, however it almost completely blocked the enhancing effect of histamine (added at 1 </a:t>
            </a:r>
            <a:r>
              <a:rPr lang="en-US" dirty="0" err="1"/>
              <a:t>microMol</a:t>
            </a:r>
            <a:r>
              <a:rPr lang="en-US" dirty="0"/>
              <a:t>).</a:t>
            </a:r>
          </a:p>
          <a:p>
            <a:endParaRPr lang="en-US" dirty="0"/>
          </a:p>
          <a:p>
            <a:r>
              <a:rPr lang="en-US" dirty="0"/>
              <a:t>STIMU-TEX® AS nearly completely blocks E-selectin expression, a downstream target of histamine.</a:t>
            </a:r>
          </a:p>
          <a:p>
            <a:r>
              <a:rPr lang="en-US" dirty="0"/>
              <a:t>As E-selectin is involved in the inflammatory process, its reduced expression is seen as a positive anti-inflammatory effect.</a:t>
            </a:r>
          </a:p>
          <a:p>
            <a:endParaRPr lang="en-US" dirty="0"/>
          </a:p>
          <a:p>
            <a:r>
              <a:rPr lang="en-US" dirty="0"/>
              <a:t>What is E-selectin?</a:t>
            </a:r>
          </a:p>
          <a:p>
            <a:r>
              <a:rPr lang="en-US" dirty="0"/>
              <a:t>E-selectin plays a key role in the progress of an inflammatory reaction: as shown on previous slide, mast cell (also known as mastocyte) degranulation releases </a:t>
            </a:r>
            <a:r>
              <a:rPr lang="en-US" dirty="0" err="1"/>
              <a:t>histamin</a:t>
            </a:r>
            <a:r>
              <a:rPr lang="en-US" dirty="0"/>
              <a:t>, provoking local inflammatory reaction. This induces a signal for E-selectin up-regulation at the inner surface of the blood vessel wall. E-selectin is a protein that acts as a “cell adhesion molecule”.  Circulating leucocytes in the blood have an affinity for E-selectin (which is located at the inner surface of the blood vessel) and bind to it. Leucocytes then stick to the blood vessel wall via E-selectin at the site of beginning inflammation. Leucocytes that are halted by E-selectin may then migrate out of the blood vessel into the tissue and boost there the inflammatory process. This whole damaging process can be blocked if E-selectin is inhibited (as seen on this in vitro assay).</a:t>
            </a:r>
          </a:p>
          <a:p>
            <a:r>
              <a:rPr lang="en-US" dirty="0"/>
              <a:t>(Reminder: a mast cell (or mastocyte) is a resident cell of several types of tissues and contains many granules rich in histamine and heparin. Although best known for their role in allergy and anaphylaxis, mast cells play an important protective role as well, being intimately involved in wound healing and defense against pathogens).</a:t>
            </a:r>
          </a:p>
          <a:p>
            <a:endParaRPr lang="en-US" dirty="0"/>
          </a:p>
          <a:p>
            <a:r>
              <a:rPr lang="en-US" dirty="0"/>
              <a:t>This ex vivo assay complements the results of the in vitro test, showing the significant properties of STIMU-TEX® AS to reduce the expression of inflammation markers.</a:t>
            </a:r>
          </a:p>
          <a:p>
            <a:endParaRPr lang="en-US" dirty="0"/>
          </a:p>
          <a:p>
            <a:r>
              <a:rPr lang="en-US" dirty="0"/>
              <a:t>Anti-inflammatory assay</a:t>
            </a:r>
          </a:p>
          <a:p>
            <a:r>
              <a:rPr lang="en-US" dirty="0"/>
              <a:t>Determination of the inflammation marker interleukin-1α, released in the supernatants of stripped human skin disks.</a:t>
            </a:r>
          </a:p>
          <a:p>
            <a:r>
              <a:rPr lang="en-US" dirty="0"/>
              <a:t>A human skin fragment was taken after abdominal plastic surgery and stripped 10 times. STIMU-TEXR AS was tested on the skin surface at a concentration of 1 mg/cm2.</a:t>
            </a:r>
          </a:p>
          <a:p>
            <a:r>
              <a:rPr lang="en-US" dirty="0"/>
              <a:t>Dexamethasone is a glucocorticoid, used as positive control.</a:t>
            </a:r>
          </a:p>
          <a:p>
            <a:endParaRPr lang="en-US" dirty="0"/>
          </a:p>
          <a:p>
            <a:r>
              <a:rPr lang="en-US" dirty="0"/>
              <a:t>Result:</a:t>
            </a:r>
          </a:p>
          <a:p>
            <a:r>
              <a:rPr lang="en-US" dirty="0"/>
              <a:t>STIMU-TEX® AS significantly decreases the expression of IL-1α by 58%, a marker for inflammatory reactions.</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2994491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3794910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70620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AA270DE1-F92E-243C-8D24-25582015B7D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2318448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Tree>
    <p:extLst>
      <p:ext uri="{BB962C8B-B14F-4D97-AF65-F5344CB8AC3E}">
        <p14:creationId xmlns:p14="http://schemas.microsoft.com/office/powerpoint/2010/main" val="42299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3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6137"/>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dirty="0"/>
              <a:t>Name</a:t>
            </a:r>
            <a:br>
              <a:rPr lang="en-US" dirty="0"/>
            </a:br>
            <a:r>
              <a:rPr lang="en-US" dirty="0"/>
              <a:t>Surname</a:t>
            </a:r>
            <a:endParaRPr lang="en-GB" dirty="0"/>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Tree>
    <p:extLst>
      <p:ext uri="{BB962C8B-B14F-4D97-AF65-F5344CB8AC3E}">
        <p14:creationId xmlns:p14="http://schemas.microsoft.com/office/powerpoint/2010/main" val="13707684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4" name="TextBox 3">
            <a:extLst>
              <a:ext uri="{FF2B5EF4-FFF2-40B4-BE49-F238E27FC236}">
                <a16:creationId xmlns:a16="http://schemas.microsoft.com/office/drawing/2014/main" id="{EC15F5BE-2065-6D1A-278F-58EC3EE71232}"/>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8" r:id="rId2"/>
    <p:sldLayoutId id="2147483683" r:id="rId3"/>
    <p:sldLayoutId id="2147483712" r:id="rId4"/>
    <p:sldLayoutId id="2147483672" r:id="rId5"/>
    <p:sldLayoutId id="2147483674" r:id="rId6"/>
    <p:sldLayoutId id="2147483858" r:id="rId7"/>
    <p:sldLayoutId id="2147483860" r:id="rId8"/>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1447016085"/>
      </p:ext>
    </p:extLst>
  </p:cSld>
  <p:clrMap bg1="lt1" tx1="dk1" bg2="lt2" tx2="dk2" accent1="accent1" accent2="accent2" accent3="accent3" accent4="accent4" accent5="accent5" accent6="accent6" hlink="hlink" folHlink="folHlink"/>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459400660"/>
      </p:ext>
    </p:extLst>
  </p:cSld>
  <p:clrMap bg1="lt1" tx1="dk1" bg2="lt2" tx2="dk2" accent1="accent1" accent2="accent2" accent3="accent3" accent4="accent4" accent5="accent5" accent6="accent6" hlink="hlink" folHlink="folHlink"/>
  <p:transition spd="slow">
    <p:wipe dir="r"/>
  </p:transition>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image" Target="../media/image27.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descr="Une image contenant texte, Visage humain, cil, capture d’écran&#10;&#10;Le contenu généré par l’IA peut être incorrect.">
            <a:extLst>
              <a:ext uri="{FF2B5EF4-FFF2-40B4-BE49-F238E27FC236}">
                <a16:creationId xmlns:a16="http://schemas.microsoft.com/office/drawing/2014/main" id="{B57EFB9F-D42C-D64F-9228-D6839AB6A0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6" y="0"/>
            <a:ext cx="12180722" cy="6858000"/>
          </a:xfrm>
          <a:prstGeom prst="rect">
            <a:avLst/>
          </a:prstGeom>
        </p:spPr>
      </p:pic>
      <p:sp>
        <p:nvSpPr>
          <p:cNvPr id="2" name="TextBox 1">
            <a:extLst>
              <a:ext uri="{FF2B5EF4-FFF2-40B4-BE49-F238E27FC236}">
                <a16:creationId xmlns:a16="http://schemas.microsoft.com/office/drawing/2014/main" id="{AFDC89E4-85CB-C8DD-28A5-E39DF143FB88}"/>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2026</a:t>
            </a:r>
            <a:endParaRPr lang="en-CH" sz="1100" dirty="0">
              <a:solidFill>
                <a:schemeClr val="bg1"/>
              </a:solidFill>
            </a:endParaRPr>
          </a:p>
        </p:txBody>
      </p:sp>
    </p:spTree>
    <p:extLst>
      <p:ext uri="{BB962C8B-B14F-4D97-AF65-F5344CB8AC3E}">
        <p14:creationId xmlns:p14="http://schemas.microsoft.com/office/powerpoint/2010/main" val="172302963"/>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49">
            <a:extLst>
              <a:ext uri="{FF2B5EF4-FFF2-40B4-BE49-F238E27FC236}">
                <a16:creationId xmlns:a16="http://schemas.microsoft.com/office/drawing/2014/main" id="{5EF97FCF-4A85-0576-6D51-0F4514F7DEE1}"/>
              </a:ext>
            </a:extLst>
          </p:cNvPr>
          <p:cNvSpPr>
            <a:spLocks noGrp="1"/>
          </p:cNvSpPr>
          <p:nvPr>
            <p:ph type="title"/>
          </p:nvPr>
        </p:nvSpPr>
        <p:spPr/>
        <p:txBody>
          <a:bodyPr/>
          <a:lstStyle/>
          <a:p>
            <a:r>
              <a:rPr lang="en-GB"/>
              <a:t>Sensitive skin is a universal phenomenon</a:t>
            </a:r>
          </a:p>
        </p:txBody>
      </p:sp>
      <p:sp>
        <p:nvSpPr>
          <p:cNvPr id="10" name="Slide Number Placeholder 7">
            <a:extLst>
              <a:ext uri="{FF2B5EF4-FFF2-40B4-BE49-F238E27FC236}">
                <a16:creationId xmlns:a16="http://schemas.microsoft.com/office/drawing/2014/main" id="{D7CE4158-363A-5907-4C25-55120C7A9CD5}"/>
              </a:ext>
            </a:extLst>
          </p:cNvPr>
          <p:cNvSpPr>
            <a:spLocks noGrp="1"/>
          </p:cNvSpPr>
          <p:nvPr>
            <p:ph type="sldNum" sz="quarter" idx="10"/>
          </p:nvPr>
        </p:nvSpPr>
        <p:spPr>
          <a:xfrm>
            <a:off x="302400" y="6450806"/>
            <a:ext cx="1040625" cy="109061"/>
          </a:xfrm>
        </p:spPr>
        <p:txBody>
          <a:bodyPr/>
          <a:lstStyle/>
          <a:p>
            <a:pPr lvl="0"/>
            <a:fld id="{5BA3E189-2F3A-42E5-B572-3520703B6186}" type="slidenum">
              <a:rPr lang="en-GB" noProof="0" smtClean="0"/>
              <a:pPr lvl="0"/>
              <a:t>2</a:t>
            </a:fld>
            <a:endParaRPr lang="en-GB" noProof="0"/>
          </a:p>
        </p:txBody>
      </p:sp>
      <p:pic>
        <p:nvPicPr>
          <p:cNvPr id="23" name="Picture Placeholder 22" descr="A person standing in front of a train&#10;&#10;Description automatically generated">
            <a:extLst>
              <a:ext uri="{FF2B5EF4-FFF2-40B4-BE49-F238E27FC236}">
                <a16:creationId xmlns:a16="http://schemas.microsoft.com/office/drawing/2014/main" id="{8EFD08F9-9C60-FBCC-1D2D-F3AAD3BCEAD3}"/>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l="20398" r="20398"/>
          <a:stretch/>
        </p:blipFill>
        <p:spPr>
          <a:xfrm>
            <a:off x="6096000" y="2"/>
            <a:ext cx="6096000" cy="6857998"/>
          </a:xfrm>
        </p:spPr>
      </p:pic>
      <p:sp>
        <p:nvSpPr>
          <p:cNvPr id="4" name="TextBox 3">
            <a:extLst>
              <a:ext uri="{FF2B5EF4-FFF2-40B4-BE49-F238E27FC236}">
                <a16:creationId xmlns:a16="http://schemas.microsoft.com/office/drawing/2014/main" id="{3A594A01-8316-C00D-F348-C29B91C23167}"/>
              </a:ext>
            </a:extLst>
          </p:cNvPr>
          <p:cNvSpPr txBox="1"/>
          <p:nvPr/>
        </p:nvSpPr>
        <p:spPr>
          <a:xfrm>
            <a:off x="301625" y="3376308"/>
            <a:ext cx="5536467" cy="184665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Sensitive skin is equally common across all ethnicities.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Women </a:t>
            </a:r>
            <a:r>
              <a:rPr kumimoji="0" lang="en-US" sz="1600" b="0" i="0" u="none" strike="noStrike" kern="1200" cap="none" spc="0" normalizeH="0" baseline="0" noProof="0" dirty="0">
                <a:ln>
                  <a:noFill/>
                </a:ln>
                <a:solidFill>
                  <a:prstClr val="black"/>
                </a:solidFill>
                <a:effectLst/>
                <a:uLnTx/>
                <a:uFillTx/>
                <a:latin typeface="DM Sans"/>
                <a:ea typeface="+mn-ea"/>
                <a:cs typeface="+mn-cs"/>
              </a:rPr>
              <a:t>are more likely to report sensitive skin than men.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Post-menopausal women </a:t>
            </a:r>
            <a:r>
              <a:rPr kumimoji="0" lang="en-US" sz="1600" b="0" i="0" u="none" strike="noStrike" kern="1200" cap="none" spc="0" normalizeH="0" baseline="0" noProof="0" dirty="0">
                <a:ln>
                  <a:noFill/>
                </a:ln>
                <a:solidFill>
                  <a:prstClr val="black"/>
                </a:solidFill>
                <a:effectLst/>
                <a:uLnTx/>
                <a:uFillTx/>
                <a:latin typeface="DM Sans"/>
                <a:ea typeface="+mn-ea"/>
                <a:cs typeface="+mn-cs"/>
              </a:rPr>
              <a:t>claiming sensitive skin, over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DM Sans"/>
                <a:ea typeface="+mn-ea"/>
                <a:cs typeface="+mn-cs"/>
              </a:rPr>
              <a:t>70% perceived their skin sensitivity increased after menopause.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DM Sans"/>
                <a:ea typeface="+mn-ea"/>
                <a:cs typeface="+mn-cs"/>
              </a:rPr>
              <a:t>Younger age groups </a:t>
            </a:r>
            <a:r>
              <a:rPr kumimoji="0" lang="en-US" sz="1600" b="0" i="0" u="none" strike="noStrike" kern="1200" cap="none" spc="0" normalizeH="0" baseline="0" noProof="0" dirty="0">
                <a:ln>
                  <a:noFill/>
                </a:ln>
                <a:solidFill>
                  <a:prstClr val="black"/>
                </a:solidFill>
                <a:effectLst/>
                <a:uLnTx/>
                <a:uFillTx/>
                <a:latin typeface="DM Sans"/>
                <a:ea typeface="+mn-ea"/>
                <a:cs typeface="+mn-cs"/>
              </a:rPr>
              <a:t>report higher rates of sensitive skin. </a:t>
            </a:r>
          </a:p>
        </p:txBody>
      </p:sp>
      <p:sp>
        <p:nvSpPr>
          <p:cNvPr id="7" name="Rounded Rectangle 19">
            <a:extLst>
              <a:ext uri="{FF2B5EF4-FFF2-40B4-BE49-F238E27FC236}">
                <a16:creationId xmlns:a16="http://schemas.microsoft.com/office/drawing/2014/main" id="{24B75B23-E5F1-8C9B-3AD9-C4A9677B2860}"/>
              </a:ext>
            </a:extLst>
          </p:cNvPr>
          <p:cNvSpPr/>
          <p:nvPr/>
        </p:nvSpPr>
        <p:spPr>
          <a:xfrm>
            <a:off x="1097234" y="1509295"/>
            <a:ext cx="4552176" cy="1453457"/>
          </a:xfrm>
          <a:prstGeom prst="roundRect">
            <a:avLst>
              <a:gd name="adj" fmla="val 0"/>
            </a:avLst>
          </a:prstGeom>
          <a:solidFill>
            <a:srgbClr val="44B4A1"/>
          </a:solidFill>
          <a:ln w="25400" cap="flat" cmpd="sng" algn="ctr">
            <a:noFill/>
            <a:prstDash val="solid"/>
            <a:miter lim="800000"/>
          </a:ln>
          <a:effectLst/>
        </p:spPr>
        <p:txBody>
          <a:bodyPr wrap="square" lIns="1007999" tIns="72000" rIns="36000" bIns="72000" rtlCol="0" anchor="ctr">
            <a:spAutoFit/>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700" b="1" i="0" u="none" strike="noStrike" kern="1200" cap="none" spc="0" normalizeH="0" baseline="0" noProof="0" dirty="0">
                <a:ln>
                  <a:noFill/>
                </a:ln>
                <a:solidFill>
                  <a:schemeClr val="bg1"/>
                </a:solidFill>
                <a:effectLst/>
                <a:uLnTx/>
                <a:uFillTx/>
                <a:latin typeface="DM Sans"/>
                <a:ea typeface="+mn-ea"/>
                <a:cs typeface="+mn-cs"/>
              </a:rPr>
              <a:t>&gt;70% </a:t>
            </a:r>
            <a:r>
              <a:rPr kumimoji="0" lang="en-US" sz="1700" b="0" i="0" u="none" strike="noStrike" kern="1200" cap="none" spc="0" normalizeH="0" baseline="0" noProof="0" dirty="0">
                <a:ln>
                  <a:noFill/>
                </a:ln>
                <a:solidFill>
                  <a:schemeClr val="bg1"/>
                </a:solidFill>
                <a:effectLst/>
                <a:uLnTx/>
                <a:uFillTx/>
                <a:latin typeface="DM Sans"/>
                <a:ea typeface="+mn-ea"/>
                <a:cs typeface="+mn-cs"/>
              </a:rPr>
              <a:t>of global consumers say they have experienced signs of sensitivity, like </a:t>
            </a:r>
            <a:r>
              <a:rPr kumimoji="0" lang="en-US" sz="1700" b="1" i="0" u="none" strike="noStrike" kern="1200" cap="none" spc="0" normalizeH="0" baseline="0" noProof="0" dirty="0">
                <a:ln>
                  <a:noFill/>
                </a:ln>
                <a:solidFill>
                  <a:schemeClr val="bg1"/>
                </a:solidFill>
                <a:effectLst/>
                <a:uLnTx/>
                <a:uFillTx/>
                <a:latin typeface="DM Sans"/>
                <a:ea typeface="+mn-ea"/>
                <a:cs typeface="+mn-cs"/>
              </a:rPr>
              <a:t>redness</a:t>
            </a:r>
            <a:r>
              <a:rPr kumimoji="0" lang="en-US" sz="1700" b="0" i="0" u="none" strike="noStrike" kern="1200" cap="none" spc="0" normalizeH="0" baseline="0" noProof="0" dirty="0">
                <a:ln>
                  <a:noFill/>
                </a:ln>
                <a:solidFill>
                  <a:schemeClr val="bg1"/>
                </a:solidFill>
                <a:effectLst/>
                <a:uLnTx/>
                <a:uFillTx/>
                <a:latin typeface="DM Sans"/>
                <a:ea typeface="+mn-ea"/>
                <a:cs typeface="+mn-cs"/>
              </a:rPr>
              <a:t>, </a:t>
            </a:r>
            <a:r>
              <a:rPr kumimoji="0" lang="en-US" sz="1700" b="1" i="0" u="none" strike="noStrike" kern="1200" cap="none" spc="0" normalizeH="0" baseline="0" noProof="0" dirty="0">
                <a:ln>
                  <a:noFill/>
                </a:ln>
                <a:solidFill>
                  <a:schemeClr val="bg1"/>
                </a:solidFill>
                <a:effectLst/>
                <a:uLnTx/>
                <a:uFillTx/>
                <a:latin typeface="DM Sans"/>
                <a:ea typeface="+mn-ea"/>
                <a:cs typeface="+mn-cs"/>
              </a:rPr>
              <a:t>dryness</a:t>
            </a:r>
            <a:r>
              <a:rPr kumimoji="0" lang="en-US" sz="1700" b="0" i="0" u="none" strike="noStrike" kern="1200" cap="none" spc="0" normalizeH="0" baseline="0" noProof="0" dirty="0">
                <a:ln>
                  <a:noFill/>
                </a:ln>
                <a:solidFill>
                  <a:schemeClr val="bg1"/>
                </a:solidFill>
                <a:effectLst/>
                <a:uLnTx/>
                <a:uFillTx/>
                <a:latin typeface="DM Sans"/>
                <a:ea typeface="+mn-ea"/>
                <a:cs typeface="+mn-cs"/>
              </a:rPr>
              <a:t>, or </a:t>
            </a:r>
            <a:r>
              <a:rPr kumimoji="0" lang="en-US" sz="1700" b="1" i="0" u="none" strike="noStrike" kern="1200" cap="none" spc="0" normalizeH="0" baseline="0" noProof="0" dirty="0">
                <a:ln>
                  <a:noFill/>
                </a:ln>
                <a:solidFill>
                  <a:schemeClr val="bg1"/>
                </a:solidFill>
                <a:effectLst/>
                <a:uLnTx/>
                <a:uFillTx/>
                <a:latin typeface="DM Sans"/>
                <a:ea typeface="+mn-ea"/>
                <a:cs typeface="+mn-cs"/>
              </a:rPr>
              <a:t>stinging</a:t>
            </a:r>
            <a:r>
              <a:rPr kumimoji="0" lang="en-US" sz="1700" b="0" i="0" u="none" strike="noStrike" kern="1200" cap="none" spc="0" normalizeH="0" baseline="0" noProof="0" dirty="0">
                <a:ln>
                  <a:noFill/>
                </a:ln>
                <a:solidFill>
                  <a:schemeClr val="bg1"/>
                </a:solidFill>
                <a:effectLst/>
                <a:uLnTx/>
                <a:uFillTx/>
                <a:latin typeface="DM Sans"/>
                <a:ea typeface="+mn-ea"/>
                <a:cs typeface="+mn-cs"/>
              </a:rPr>
              <a:t> / </a:t>
            </a:r>
            <a:r>
              <a:rPr kumimoji="0" lang="en-US" sz="1700" b="1" i="0" u="none" strike="noStrike" kern="1200" cap="none" spc="0" normalizeH="0" baseline="0" noProof="0" dirty="0">
                <a:ln>
                  <a:noFill/>
                </a:ln>
                <a:solidFill>
                  <a:schemeClr val="bg1"/>
                </a:solidFill>
                <a:effectLst/>
                <a:uLnTx/>
                <a:uFillTx/>
                <a:latin typeface="DM Sans"/>
                <a:ea typeface="+mn-ea"/>
                <a:cs typeface="+mn-cs"/>
              </a:rPr>
              <a:t>burning</a:t>
            </a:r>
            <a:r>
              <a:rPr kumimoji="0" lang="en-US" sz="1700" b="0" i="0" u="none" strike="noStrike" kern="1200" cap="none" spc="0" normalizeH="0" baseline="0" noProof="0" dirty="0">
                <a:ln>
                  <a:noFill/>
                </a:ln>
                <a:solidFill>
                  <a:schemeClr val="bg1"/>
                </a:solidFill>
                <a:effectLst/>
                <a:uLnTx/>
                <a:uFillTx/>
                <a:latin typeface="DM Sans"/>
                <a:ea typeface="+mn-ea"/>
                <a:cs typeface="+mn-cs"/>
              </a:rPr>
              <a:t> / </a:t>
            </a:r>
            <a:r>
              <a:rPr kumimoji="0" lang="en-US" sz="1700" b="1" i="0" u="none" strike="noStrike" kern="1200" cap="none" spc="0" normalizeH="0" baseline="0" noProof="0" dirty="0">
                <a:ln>
                  <a:noFill/>
                </a:ln>
                <a:solidFill>
                  <a:schemeClr val="bg1"/>
                </a:solidFill>
                <a:effectLst/>
                <a:uLnTx/>
                <a:uFillTx/>
                <a:latin typeface="DM Sans"/>
                <a:ea typeface="+mn-ea"/>
                <a:cs typeface="+mn-cs"/>
              </a:rPr>
              <a:t>itching </a:t>
            </a:r>
            <a:r>
              <a:rPr kumimoji="0" lang="en-US" sz="1700" b="0" i="0" u="none" strike="noStrike" kern="1200" cap="none" spc="0" normalizeH="0" baseline="0" noProof="0" dirty="0">
                <a:ln>
                  <a:noFill/>
                </a:ln>
                <a:solidFill>
                  <a:schemeClr val="bg1"/>
                </a:solidFill>
                <a:effectLst/>
                <a:uLnTx/>
                <a:uFillTx/>
                <a:latin typeface="DM Sans"/>
                <a:ea typeface="+mn-ea"/>
                <a:cs typeface="+mn-cs"/>
              </a:rPr>
              <a:t>on their facial skin</a:t>
            </a:r>
          </a:p>
        </p:txBody>
      </p:sp>
      <p:grpSp>
        <p:nvGrpSpPr>
          <p:cNvPr id="11" name="Group 10">
            <a:extLst>
              <a:ext uri="{FF2B5EF4-FFF2-40B4-BE49-F238E27FC236}">
                <a16:creationId xmlns:a16="http://schemas.microsoft.com/office/drawing/2014/main" id="{5A12C607-E40F-5143-2EF9-AB2739D1D0CD}"/>
              </a:ext>
            </a:extLst>
          </p:cNvPr>
          <p:cNvGrpSpPr>
            <a:grpSpLocks noChangeAspect="1"/>
          </p:cNvGrpSpPr>
          <p:nvPr/>
        </p:nvGrpSpPr>
        <p:grpSpPr>
          <a:xfrm flipH="1">
            <a:off x="180580" y="1345572"/>
            <a:ext cx="1865855" cy="1743758"/>
            <a:chOff x="684499" y="4320648"/>
            <a:chExt cx="1503169" cy="1404805"/>
          </a:xfrm>
        </p:grpSpPr>
        <p:sp>
          <p:nvSpPr>
            <p:cNvPr id="14" name="Oval 13">
              <a:extLst>
                <a:ext uri="{FF2B5EF4-FFF2-40B4-BE49-F238E27FC236}">
                  <a16:creationId xmlns:a16="http://schemas.microsoft.com/office/drawing/2014/main" id="{B2456290-CEF5-3515-EC9A-A615794D611E}"/>
                </a:ext>
              </a:extLst>
            </p:cNvPr>
            <p:cNvSpPr>
              <a:spLocks noChangeAspect="1"/>
            </p:cNvSpPr>
            <p:nvPr/>
          </p:nvSpPr>
          <p:spPr>
            <a:xfrm>
              <a:off x="684499" y="4334608"/>
              <a:ext cx="1390845" cy="1390845"/>
            </a:xfrm>
            <a:prstGeom prst="ellipse">
              <a:avLst/>
            </a:prstGeom>
            <a:solidFill>
              <a:srgbClr val="C3E6E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16" name="Oval 15">
              <a:extLst>
                <a:ext uri="{FF2B5EF4-FFF2-40B4-BE49-F238E27FC236}">
                  <a16:creationId xmlns:a16="http://schemas.microsoft.com/office/drawing/2014/main" id="{1C978827-379F-0716-69D2-EDDE5C4D456C}"/>
                </a:ext>
              </a:extLst>
            </p:cNvPr>
            <p:cNvSpPr>
              <a:spLocks noChangeAspect="1"/>
            </p:cNvSpPr>
            <p:nvPr/>
          </p:nvSpPr>
          <p:spPr>
            <a:xfrm>
              <a:off x="784912" y="4597533"/>
              <a:ext cx="972000" cy="972000"/>
            </a:xfrm>
            <a:prstGeom prst="ellipse">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7" name="Group 16">
              <a:extLst>
                <a:ext uri="{FF2B5EF4-FFF2-40B4-BE49-F238E27FC236}">
                  <a16:creationId xmlns:a16="http://schemas.microsoft.com/office/drawing/2014/main" id="{420FA322-8CA5-7C19-A124-1C4DFFF2A5C7}"/>
                </a:ext>
              </a:extLst>
            </p:cNvPr>
            <p:cNvGrpSpPr/>
            <p:nvPr/>
          </p:nvGrpSpPr>
          <p:grpSpPr>
            <a:xfrm>
              <a:off x="1283817" y="4320648"/>
              <a:ext cx="903851" cy="768647"/>
              <a:chOff x="850703" y="3995707"/>
              <a:chExt cx="1130767" cy="961619"/>
            </a:xfrm>
          </p:grpSpPr>
          <p:sp>
            <p:nvSpPr>
              <p:cNvPr id="18" name="TextBox 17">
                <a:extLst>
                  <a:ext uri="{FF2B5EF4-FFF2-40B4-BE49-F238E27FC236}">
                    <a16:creationId xmlns:a16="http://schemas.microsoft.com/office/drawing/2014/main" id="{8A9EF10C-A2EF-3779-D102-E0B1DB5AE285}"/>
                  </a:ext>
                </a:extLst>
              </p:cNvPr>
              <p:cNvSpPr txBox="1"/>
              <p:nvPr/>
            </p:nvSpPr>
            <p:spPr>
              <a:xfrm>
                <a:off x="917075" y="3995707"/>
                <a:ext cx="1064395" cy="434280"/>
              </a:xfrm>
              <a:prstGeom prst="rect">
                <a:avLst/>
              </a:prstGeom>
              <a:noFill/>
              <a:ln>
                <a:noFill/>
              </a:ln>
            </p:spPr>
            <p:txBody>
              <a:bodyPr wrap="square" lIns="0" tIns="0" rIns="0" bIns="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84337"/>
                    </a:solidFill>
                    <a:effectLst/>
                    <a:uLnTx/>
                    <a:uFillTx/>
                    <a:latin typeface="DM Sans"/>
                    <a:ea typeface="+mn-ea"/>
                    <a:cs typeface="+mn-cs"/>
                  </a:rPr>
                  <a:t>&gt;70%</a:t>
                </a:r>
              </a:p>
            </p:txBody>
          </p:sp>
          <p:cxnSp>
            <p:nvCxnSpPr>
              <p:cNvPr id="19" name="Elbow Connector 12">
                <a:extLst>
                  <a:ext uri="{FF2B5EF4-FFF2-40B4-BE49-F238E27FC236}">
                    <a16:creationId xmlns:a16="http://schemas.microsoft.com/office/drawing/2014/main" id="{6A5E35F2-4A8B-97B2-0749-CF6B312EF8FE}"/>
                  </a:ext>
                </a:extLst>
              </p:cNvPr>
              <p:cNvCxnSpPr>
                <a:cxnSpLocks/>
              </p:cNvCxnSpPr>
              <p:nvPr/>
            </p:nvCxnSpPr>
            <p:spPr>
              <a:xfrm rot="5400000">
                <a:off x="958019" y="4322667"/>
                <a:ext cx="527343" cy="741976"/>
              </a:xfrm>
              <a:prstGeom prst="bentConnector2">
                <a:avLst/>
              </a:prstGeom>
              <a:ln w="25400">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grpSp>
      </p:grpSp>
      <p:sp>
        <p:nvSpPr>
          <p:cNvPr id="5" name="Text Placeholder 53">
            <a:extLst>
              <a:ext uri="{FF2B5EF4-FFF2-40B4-BE49-F238E27FC236}">
                <a16:creationId xmlns:a16="http://schemas.microsoft.com/office/drawing/2014/main" id="{BCAB3AD0-0778-1F20-4577-EA0F855D150B}"/>
              </a:ext>
            </a:extLst>
          </p:cNvPr>
          <p:cNvSpPr txBox="1">
            <a:spLocks noGrp="1"/>
          </p:cNvSpPr>
          <p:nvPr>
            <p:ph type="body" sz="quarter" idx="26"/>
          </p:nvPr>
        </p:nvSpPr>
        <p:spPr>
          <a:xfrm>
            <a:off x="301625" y="6092825"/>
            <a:ext cx="3529013" cy="2127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dirty="0"/>
              <a:t>https://www.personalcareinsights.com/news/aveeno-reveals-increasing-skin-sensitivity-and-related-emotional-disorders-in-consumers.html</a:t>
            </a:r>
          </a:p>
          <a:p>
            <a:endParaRPr lang="en-GB" dirty="0"/>
          </a:p>
        </p:txBody>
      </p:sp>
    </p:spTree>
    <p:extLst>
      <p:ext uri="{BB962C8B-B14F-4D97-AF65-F5344CB8AC3E}">
        <p14:creationId xmlns:p14="http://schemas.microsoft.com/office/powerpoint/2010/main" val="7785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CF2DD470-7BE6-E262-A6D2-07E43E936E8F}"/>
              </a:ext>
            </a:extLst>
          </p:cNvPr>
          <p:cNvSpPr txBox="1">
            <a:spLocks/>
          </p:cNvSpPr>
          <p:nvPr/>
        </p:nvSpPr>
        <p:spPr>
          <a:xfrm>
            <a:off x="302400" y="1342800"/>
            <a:ext cx="5100873" cy="3154710"/>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b="1" i="0" u="none" strike="noStrike" kern="1200" cap="none" spc="0" normalizeH="0" baseline="0" noProof="0" dirty="0">
                <a:ln>
                  <a:noFill/>
                </a:ln>
                <a:solidFill>
                  <a:prstClr val="black"/>
                </a:solidFill>
                <a:effectLst/>
                <a:uLnTx/>
                <a:uFillTx/>
                <a:latin typeface="DM Sans"/>
                <a:ea typeface="+mn-ea"/>
                <a:cs typeface="+mn-cs"/>
              </a:rPr>
              <a:t>Sensitive skin is characterized by an extreme reaction to everyday factors </a:t>
            </a:r>
            <a:r>
              <a:rPr kumimoji="0" lang="en-US" sz="1800" b="0" i="0" u="none" strike="noStrike" kern="1200" cap="none" spc="0" normalizeH="0" baseline="0" noProof="0" dirty="0">
                <a:ln>
                  <a:noFill/>
                </a:ln>
                <a:solidFill>
                  <a:prstClr val="black"/>
                </a:solidFill>
                <a:effectLst/>
                <a:uLnTx/>
                <a:uFillTx/>
                <a:latin typeface="DM Sans"/>
                <a:ea typeface="+mn-ea"/>
                <a:cs typeface="+mn-cs"/>
              </a:rPr>
              <a:t>like dust, pollution, chemicals, heat, cold or UV. </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As skin becomes sensitized, it becomes vulnerable to outside attacks, and responds with </a:t>
            </a:r>
            <a:r>
              <a:rPr kumimoji="0" lang="en-US" sz="1800" b="1" i="0" u="none" strike="noStrike" kern="1200" cap="none" spc="0" normalizeH="0" baseline="0" noProof="0" dirty="0">
                <a:ln>
                  <a:noFill/>
                </a:ln>
                <a:solidFill>
                  <a:prstClr val="black"/>
                </a:solidFill>
                <a:effectLst/>
                <a:uLnTx/>
                <a:uFillTx/>
                <a:latin typeface="DM Sans"/>
                <a:ea typeface="+mn-ea"/>
                <a:cs typeface="+mn-cs"/>
              </a:rPr>
              <a:t>redness, stinging </a:t>
            </a:r>
            <a:r>
              <a:rPr kumimoji="0" lang="en-US" sz="1800" b="0" i="0" u="none" strike="noStrike" kern="1200" cap="none" spc="0" normalizeH="0" baseline="0" noProof="0" dirty="0">
                <a:ln>
                  <a:noFill/>
                </a:ln>
                <a:solidFill>
                  <a:prstClr val="black"/>
                </a:solidFill>
                <a:effectLst/>
                <a:uLnTx/>
                <a:uFillTx/>
                <a:latin typeface="DM Sans"/>
                <a:ea typeface="+mn-ea"/>
                <a:cs typeface="+mn-cs"/>
              </a:rPr>
              <a:t>or </a:t>
            </a:r>
            <a:r>
              <a:rPr kumimoji="0" lang="en-US" sz="1800" b="1" i="0" u="none" strike="noStrike" kern="1200" cap="none" spc="0" normalizeH="0" baseline="0" noProof="0" dirty="0">
                <a:ln>
                  <a:noFill/>
                </a:ln>
                <a:solidFill>
                  <a:prstClr val="black"/>
                </a:solidFill>
                <a:effectLst/>
                <a:uLnTx/>
                <a:uFillTx/>
                <a:latin typeface="DM Sans"/>
                <a:ea typeface="+mn-ea"/>
                <a:cs typeface="+mn-cs"/>
              </a:rPr>
              <a:t>itchy feelings</a:t>
            </a:r>
            <a:r>
              <a:rPr kumimoji="0" lang="en-US" sz="1800" b="0" i="0" u="none" strike="noStrike" kern="1200" cap="none" spc="0" normalizeH="0" baseline="0" noProof="0" dirty="0">
                <a:ln>
                  <a:noFill/>
                </a:ln>
                <a:solidFill>
                  <a:prstClr val="black"/>
                </a:solidFill>
                <a:effectLst/>
                <a:uLnTx/>
                <a:uFillTx/>
                <a:latin typeface="DM Sans"/>
                <a:ea typeface="+mn-ea"/>
                <a:cs typeface="+mn-cs"/>
              </a:rPr>
              <a:t>, and even </a:t>
            </a:r>
            <a:r>
              <a:rPr kumimoji="0" lang="en-US" sz="1800" b="1" i="0" u="none" strike="noStrike" kern="1200" cap="none" spc="0" normalizeH="0" baseline="0" noProof="0" dirty="0">
                <a:ln>
                  <a:noFill/>
                </a:ln>
                <a:solidFill>
                  <a:prstClr val="black"/>
                </a:solidFill>
                <a:effectLst/>
                <a:uLnTx/>
                <a:uFillTx/>
                <a:latin typeface="DM Sans"/>
                <a:ea typeface="+mn-ea"/>
                <a:cs typeface="+mn-cs"/>
              </a:rPr>
              <a:t>burning sensations</a:t>
            </a:r>
            <a:r>
              <a:rPr kumimoji="0" lang="en-US" sz="1800" b="0" i="0" u="none" strike="noStrike" kern="1200" cap="none" spc="0" normalizeH="0" baseline="0" noProof="0" dirty="0">
                <a:ln>
                  <a:noFill/>
                </a:ln>
                <a:solidFill>
                  <a:prstClr val="black"/>
                </a:solidFill>
                <a:effectLst/>
                <a:uLnTx/>
                <a:uFillTx/>
                <a:latin typeface="DM Sans"/>
                <a:ea typeface="+mn-ea"/>
                <a:cs typeface="+mn-cs"/>
              </a:rPr>
              <a:t>. </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People with sensitive skin report impairment of health-related quality of life.</a:t>
            </a:r>
          </a:p>
          <a:p>
            <a:pPr marL="363600" marR="0" lvl="0" indent="-363600" algn="l" defTabSz="914400" rtl="0" eaLnBrk="1" fontAlgn="auto" latinLnBrk="0" hangingPunct="1">
              <a:lnSpc>
                <a:spcPct val="90000"/>
              </a:lnSpc>
              <a:spcBef>
                <a:spcPts val="500"/>
              </a:spcBef>
              <a:spcAft>
                <a:spcPts val="400"/>
              </a:spcAft>
              <a:buClr>
                <a:schemeClr val="accent3"/>
              </a:buClr>
              <a:buSzPct val="90000"/>
              <a:buFont typeface="Otypical Text Regular" panose="020B0503030300000000"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15" name="Title 9">
            <a:extLst>
              <a:ext uri="{FF2B5EF4-FFF2-40B4-BE49-F238E27FC236}">
                <a16:creationId xmlns:a16="http://schemas.microsoft.com/office/drawing/2014/main" id="{7179BB2B-32ED-3D0A-9383-AC95334314FE}"/>
              </a:ext>
            </a:extLst>
          </p:cNvPr>
          <p:cNvSpPr>
            <a:spLocks noGrp="1"/>
          </p:cNvSpPr>
          <p:nvPr>
            <p:ph type="title"/>
          </p:nvPr>
        </p:nvSpPr>
        <p:spPr>
          <a:xfrm>
            <a:off x="302399" y="302400"/>
            <a:ext cx="4552176" cy="303211"/>
          </a:xfrm>
        </p:spPr>
        <p:txBody>
          <a:bodyPr/>
          <a:lstStyle/>
          <a:p>
            <a:r>
              <a:rPr lang="en-US"/>
              <a:t>What is sensitive skin?</a:t>
            </a:r>
          </a:p>
        </p:txBody>
      </p:sp>
      <p:sp>
        <p:nvSpPr>
          <p:cNvPr id="2" name="Slide Number Placeholder 7">
            <a:extLst>
              <a:ext uri="{FF2B5EF4-FFF2-40B4-BE49-F238E27FC236}">
                <a16:creationId xmlns:a16="http://schemas.microsoft.com/office/drawing/2014/main" id="{88ADE466-6C58-0922-0E52-C805BF12A039}"/>
              </a:ext>
            </a:extLst>
          </p:cNvPr>
          <p:cNvSpPr>
            <a:spLocks noGrp="1"/>
          </p:cNvSpPr>
          <p:nvPr>
            <p:ph type="sldNum" sz="quarter" idx="10"/>
          </p:nvPr>
        </p:nvSpPr>
        <p:spPr>
          <a:xfrm>
            <a:off x="302400" y="6450806"/>
            <a:ext cx="1040625" cy="109061"/>
          </a:xfrm>
        </p:spPr>
        <p:txBody>
          <a:bodyPr/>
          <a:lstStyle/>
          <a:p>
            <a:pPr lvl="0"/>
            <a:fld id="{5BA3E189-2F3A-42E5-B572-3520703B6186}" type="slidenum">
              <a:rPr lang="en-US" noProof="0" smtClean="0"/>
              <a:pPr lvl="0"/>
              <a:t>3</a:t>
            </a:fld>
            <a:endParaRPr lang="en-US" noProof="0"/>
          </a:p>
        </p:txBody>
      </p:sp>
      <p:pic>
        <p:nvPicPr>
          <p:cNvPr id="23" name="Picture Placeholder 22" descr="A person with a magnifying glass on her face&#10;&#10;Description automatically generated">
            <a:extLst>
              <a:ext uri="{FF2B5EF4-FFF2-40B4-BE49-F238E27FC236}">
                <a16:creationId xmlns:a16="http://schemas.microsoft.com/office/drawing/2014/main" id="{39F57B72-8FFF-D178-7C47-DC07972EEB55}"/>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l="12284" r="12284"/>
          <a:stretch/>
        </p:blipFill>
        <p:spPr>
          <a:xfrm>
            <a:off x="6096000" y="2"/>
            <a:ext cx="6096000" cy="6857998"/>
          </a:xfrm>
        </p:spPr>
      </p:pic>
      <p:sp>
        <p:nvSpPr>
          <p:cNvPr id="6" name="Text Placeholder 53">
            <a:extLst>
              <a:ext uri="{FF2B5EF4-FFF2-40B4-BE49-F238E27FC236}">
                <a16:creationId xmlns:a16="http://schemas.microsoft.com/office/drawing/2014/main" id="{009FA9FB-725D-7338-19E7-6E91B7D21FB6}"/>
              </a:ext>
            </a:extLst>
          </p:cNvPr>
          <p:cNvSpPr txBox="1">
            <a:spLocks/>
          </p:cNvSpPr>
          <p:nvPr/>
        </p:nvSpPr>
        <p:spPr>
          <a:xfrm>
            <a:off x="301625" y="6092825"/>
            <a:ext cx="3529013" cy="2127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t>https://www.personalcareinsights.com/news/aveeno-reveals-increasing-skin-sensitivity-and-related-emotional-disorders-in-consumers.html</a:t>
            </a:r>
          </a:p>
          <a:p>
            <a:endParaRPr lang="en-GB" dirty="0"/>
          </a:p>
        </p:txBody>
      </p:sp>
    </p:spTree>
    <p:extLst>
      <p:ext uri="{BB962C8B-B14F-4D97-AF65-F5344CB8AC3E}">
        <p14:creationId xmlns:p14="http://schemas.microsoft.com/office/powerpoint/2010/main" val="4056108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itle 49">
            <a:extLst>
              <a:ext uri="{FF2B5EF4-FFF2-40B4-BE49-F238E27FC236}">
                <a16:creationId xmlns:a16="http://schemas.microsoft.com/office/drawing/2014/main" id="{FA42E385-836F-8058-C7EB-65B5070CDD17}"/>
              </a:ext>
            </a:extLst>
          </p:cNvPr>
          <p:cNvSpPr>
            <a:spLocks noGrp="1"/>
          </p:cNvSpPr>
          <p:nvPr>
            <p:ph type="title"/>
          </p:nvPr>
        </p:nvSpPr>
        <p:spPr>
          <a:xfrm>
            <a:off x="302398" y="302400"/>
            <a:ext cx="5793601" cy="303211"/>
          </a:xfrm>
        </p:spPr>
        <p:txBody>
          <a:bodyPr/>
          <a:lstStyle/>
          <a:p>
            <a:r>
              <a:rPr lang="en-GB" dirty="0"/>
              <a:t>High demand for products for sensitive skin</a:t>
            </a:r>
            <a:br>
              <a:rPr lang="en-GB" dirty="0"/>
            </a:br>
            <a:br>
              <a:rPr lang="en-GB" dirty="0"/>
            </a:br>
            <a:endParaRPr lang="en-GB" dirty="0"/>
          </a:p>
        </p:txBody>
      </p:sp>
      <p:sp>
        <p:nvSpPr>
          <p:cNvPr id="4" name="Slide Number Placeholder 7">
            <a:extLst>
              <a:ext uri="{FF2B5EF4-FFF2-40B4-BE49-F238E27FC236}">
                <a16:creationId xmlns:a16="http://schemas.microsoft.com/office/drawing/2014/main" id="{8710205F-6B5A-D9F8-F839-CB3E2412D238}"/>
              </a:ext>
            </a:extLst>
          </p:cNvPr>
          <p:cNvSpPr>
            <a:spLocks noGrp="1"/>
          </p:cNvSpPr>
          <p:nvPr>
            <p:ph type="sldNum" sz="quarter" idx="10"/>
          </p:nvPr>
        </p:nvSpPr>
        <p:spPr>
          <a:xfrm>
            <a:off x="302400" y="6450806"/>
            <a:ext cx="1040625" cy="109061"/>
          </a:xfrm>
        </p:spPr>
        <p:txBody>
          <a:bodyPr/>
          <a:lstStyle/>
          <a:p>
            <a:pPr lvl="0"/>
            <a:fld id="{5BA3E189-2F3A-42E5-B572-3520703B6186}" type="slidenum">
              <a:rPr lang="en-US" noProof="0" smtClean="0"/>
              <a:pPr lvl="0"/>
              <a:t>4</a:t>
            </a:fld>
            <a:endParaRPr lang="en-US" noProof="0"/>
          </a:p>
        </p:txBody>
      </p:sp>
      <p:pic>
        <p:nvPicPr>
          <p:cNvPr id="30" name="Picture Placeholder 29" descr="A person and person looking at a phone&#10;&#10;Description automatically generated">
            <a:extLst>
              <a:ext uri="{FF2B5EF4-FFF2-40B4-BE49-F238E27FC236}">
                <a16:creationId xmlns:a16="http://schemas.microsoft.com/office/drawing/2014/main" id="{619CD592-F992-3596-E9B7-257B30F090DB}"/>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a:stretch/>
        </p:blipFill>
        <p:spPr>
          <a:xfrm>
            <a:off x="6096000" y="2"/>
            <a:ext cx="6096000" cy="6857998"/>
          </a:xfrm>
        </p:spPr>
      </p:pic>
      <p:sp>
        <p:nvSpPr>
          <p:cNvPr id="5" name="TextBox 4">
            <a:extLst>
              <a:ext uri="{FF2B5EF4-FFF2-40B4-BE49-F238E27FC236}">
                <a16:creationId xmlns:a16="http://schemas.microsoft.com/office/drawing/2014/main" id="{8608ACA5-6A90-EFD9-7884-56B814A31931}"/>
              </a:ext>
            </a:extLst>
          </p:cNvPr>
          <p:cNvSpPr txBox="1"/>
          <p:nvPr/>
        </p:nvSpPr>
        <p:spPr>
          <a:xfrm>
            <a:off x="302399" y="1275091"/>
            <a:ext cx="5111265" cy="83099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DM Sans"/>
                <a:ea typeface="+mn-ea"/>
                <a:cs typeface="+mn-cs"/>
              </a:rPr>
              <a:t>Consumer demand for sensitive skincare products is at an all-time high because</a:t>
            </a:r>
            <a:br>
              <a:rPr kumimoji="0" lang="en-US" sz="1800" b="0" i="0" u="none" strike="noStrike" kern="1200" cap="none" spc="0" normalizeH="0" baseline="0" noProof="0" dirty="0">
                <a:ln>
                  <a:noFill/>
                </a:ln>
                <a:solidFill>
                  <a:prstClr val="black"/>
                </a:solidFill>
                <a:effectLst/>
                <a:uLnTx/>
                <a:uFillTx/>
                <a:latin typeface="DM Sans"/>
                <a:ea typeface="+mn-ea"/>
                <a:cs typeface="+mn-cs"/>
              </a:rPr>
            </a:br>
            <a:r>
              <a:rPr kumimoji="0" lang="en-US" sz="1800" b="0" i="0" u="none" strike="noStrike" kern="1200" cap="none" spc="0" normalizeH="0" baseline="0" noProof="0" dirty="0">
                <a:ln>
                  <a:noFill/>
                </a:ln>
                <a:solidFill>
                  <a:prstClr val="black"/>
                </a:solidFill>
                <a:effectLst/>
                <a:uLnTx/>
                <a:uFillTx/>
                <a:latin typeface="DM Sans"/>
                <a:ea typeface="+mn-ea"/>
                <a:cs typeface="+mn-cs"/>
              </a:rPr>
              <a:t>of environmental aggressors. </a:t>
            </a:r>
            <a:endParaRPr kumimoji="0" lang="en-CH"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3" name="TextBox 2">
            <a:extLst>
              <a:ext uri="{FF2B5EF4-FFF2-40B4-BE49-F238E27FC236}">
                <a16:creationId xmlns:a16="http://schemas.microsoft.com/office/drawing/2014/main" id="{9CD88D43-4126-EAF9-91F4-7FFDD6038142}"/>
              </a:ext>
            </a:extLst>
          </p:cNvPr>
          <p:cNvSpPr txBox="1"/>
          <p:nvPr/>
        </p:nvSpPr>
        <p:spPr>
          <a:xfrm>
            <a:off x="1086601" y="2802299"/>
            <a:ext cx="4327063" cy="1253402"/>
          </a:xfrm>
          <a:prstGeom prst="roundRect">
            <a:avLst>
              <a:gd name="adj" fmla="val 0"/>
            </a:avLst>
          </a:prstGeom>
          <a:solidFill>
            <a:srgbClr val="76D0C2"/>
          </a:solidFill>
          <a:ln w="25400">
            <a:noFill/>
          </a:ln>
        </p:spPr>
        <p:txBody>
          <a:bodyPr wrap="square" lIns="1007999" tIns="72000" rIns="36000" bIns="720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20" normalizeH="0" baseline="0" noProof="0" dirty="0">
                <a:ln>
                  <a:noFill/>
                </a:ln>
                <a:solidFill>
                  <a:schemeClr val="bg1"/>
                </a:solidFill>
                <a:effectLst/>
                <a:uLnTx/>
                <a:uFillTx/>
                <a:latin typeface="DM Sans"/>
                <a:ea typeface="+mn-ea"/>
                <a:cs typeface="+mn-cs"/>
              </a:rPr>
              <a:t>of consumers are actively looking for skin care </a:t>
            </a:r>
            <a:r>
              <a:rPr kumimoji="0" lang="en-US" sz="1800" b="1" i="0" u="none" strike="noStrike" kern="1200" cap="none" spc="-20" normalizeH="0" baseline="0" noProof="0" dirty="0">
                <a:ln>
                  <a:noFill/>
                </a:ln>
                <a:solidFill>
                  <a:schemeClr val="bg1"/>
                </a:solidFill>
                <a:effectLst/>
                <a:uLnTx/>
                <a:uFillTx/>
                <a:latin typeface="DM Sans"/>
                <a:ea typeface="+mn-ea"/>
                <a:cs typeface="+mn-cs"/>
              </a:rPr>
              <a:t>products</a:t>
            </a:r>
            <a:r>
              <a:rPr kumimoji="0" lang="en-US" sz="1800" b="0" i="0" u="none" strike="noStrike" kern="1200" cap="none" spc="-20" normalizeH="0" baseline="0" noProof="0" dirty="0">
                <a:ln>
                  <a:noFill/>
                </a:ln>
                <a:solidFill>
                  <a:schemeClr val="bg1"/>
                </a:solidFill>
                <a:effectLst/>
                <a:uLnTx/>
                <a:uFillTx/>
                <a:latin typeface="DM Sans"/>
                <a:ea typeface="+mn-ea"/>
                <a:cs typeface="+mn-cs"/>
              </a:rPr>
              <a:t> that are </a:t>
            </a:r>
            <a:r>
              <a:rPr kumimoji="0" lang="en-US" sz="1800" b="1" i="0" u="none" strike="noStrike" kern="1200" cap="none" spc="-20" normalizeH="0" baseline="0" noProof="0" dirty="0">
                <a:ln>
                  <a:noFill/>
                </a:ln>
                <a:solidFill>
                  <a:schemeClr val="bg1"/>
                </a:solidFill>
                <a:effectLst/>
                <a:uLnTx/>
                <a:uFillTx/>
                <a:latin typeface="DM Sans"/>
                <a:ea typeface="+mn-ea"/>
                <a:cs typeface="+mn-cs"/>
              </a:rPr>
              <a:t>created for sensitive skin</a:t>
            </a:r>
            <a:endParaRPr kumimoji="0" lang="en-CH" sz="1800" b="1" i="0" u="none" strike="noStrike" kern="1200" cap="none" spc="-20" normalizeH="0" baseline="0" noProof="0" dirty="0">
              <a:ln>
                <a:noFill/>
              </a:ln>
              <a:solidFill>
                <a:schemeClr val="bg1"/>
              </a:solidFill>
              <a:effectLst/>
              <a:uLnTx/>
              <a:uFillTx/>
              <a:latin typeface="DM Sans"/>
              <a:ea typeface="+mn-ea"/>
              <a:cs typeface="+mn-cs"/>
            </a:endParaRPr>
          </a:p>
        </p:txBody>
      </p:sp>
      <p:grpSp>
        <p:nvGrpSpPr>
          <p:cNvPr id="6" name="Group 5">
            <a:extLst>
              <a:ext uri="{FF2B5EF4-FFF2-40B4-BE49-F238E27FC236}">
                <a16:creationId xmlns:a16="http://schemas.microsoft.com/office/drawing/2014/main" id="{940BF0D2-623A-511B-B4C9-D84CFA3227DB}"/>
              </a:ext>
            </a:extLst>
          </p:cNvPr>
          <p:cNvGrpSpPr>
            <a:grpSpLocks noChangeAspect="1"/>
          </p:cNvGrpSpPr>
          <p:nvPr/>
        </p:nvGrpSpPr>
        <p:grpSpPr>
          <a:xfrm flipH="1">
            <a:off x="94999" y="2480241"/>
            <a:ext cx="1940803" cy="1743761"/>
            <a:chOff x="684499" y="4320645"/>
            <a:chExt cx="1563548" cy="1404808"/>
          </a:xfrm>
        </p:grpSpPr>
        <p:sp>
          <p:nvSpPr>
            <p:cNvPr id="8" name="Oval 7">
              <a:extLst>
                <a:ext uri="{FF2B5EF4-FFF2-40B4-BE49-F238E27FC236}">
                  <a16:creationId xmlns:a16="http://schemas.microsoft.com/office/drawing/2014/main" id="{A92D3209-7931-85CD-8B38-7BD74699A2DA}"/>
                </a:ext>
              </a:extLst>
            </p:cNvPr>
            <p:cNvSpPr>
              <a:spLocks noChangeAspect="1"/>
            </p:cNvSpPr>
            <p:nvPr/>
          </p:nvSpPr>
          <p:spPr>
            <a:xfrm>
              <a:off x="684499" y="4334608"/>
              <a:ext cx="1390845" cy="1390845"/>
            </a:xfrm>
            <a:prstGeom prst="ellipse">
              <a:avLst/>
            </a:prstGeom>
            <a:solidFill>
              <a:srgbClr val="C3E6E1"/>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M Sans"/>
                <a:ea typeface="+mn-ea"/>
                <a:cs typeface="+mn-cs"/>
              </a:endParaRPr>
            </a:p>
          </p:txBody>
        </p:sp>
        <p:sp>
          <p:nvSpPr>
            <p:cNvPr id="9" name="Oval 8">
              <a:extLst>
                <a:ext uri="{FF2B5EF4-FFF2-40B4-BE49-F238E27FC236}">
                  <a16:creationId xmlns:a16="http://schemas.microsoft.com/office/drawing/2014/main" id="{A3E70B43-3F2D-9F3D-DAE3-CA6BE3E61610}"/>
                </a:ext>
              </a:extLst>
            </p:cNvPr>
            <p:cNvSpPr>
              <a:spLocks noChangeAspect="1"/>
            </p:cNvSpPr>
            <p:nvPr/>
          </p:nvSpPr>
          <p:spPr>
            <a:xfrm>
              <a:off x="757628" y="4480168"/>
              <a:ext cx="1154291" cy="1154291"/>
            </a:xfrm>
            <a:prstGeom prst="ellipse">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grpSp>
          <p:nvGrpSpPr>
            <p:cNvPr id="10" name="Group 9">
              <a:extLst>
                <a:ext uri="{FF2B5EF4-FFF2-40B4-BE49-F238E27FC236}">
                  <a16:creationId xmlns:a16="http://schemas.microsoft.com/office/drawing/2014/main" id="{F1188E18-0D64-FDF5-C2D4-E18A9F268042}"/>
                </a:ext>
              </a:extLst>
            </p:cNvPr>
            <p:cNvGrpSpPr/>
            <p:nvPr/>
          </p:nvGrpSpPr>
          <p:grpSpPr>
            <a:xfrm>
              <a:off x="1372485" y="4320645"/>
              <a:ext cx="875562" cy="768649"/>
              <a:chOff x="961631" y="3995704"/>
              <a:chExt cx="1095378" cy="961622"/>
            </a:xfrm>
          </p:grpSpPr>
          <p:sp>
            <p:nvSpPr>
              <p:cNvPr id="12" name="TextBox 11">
                <a:extLst>
                  <a:ext uri="{FF2B5EF4-FFF2-40B4-BE49-F238E27FC236}">
                    <a16:creationId xmlns:a16="http://schemas.microsoft.com/office/drawing/2014/main" id="{755AE876-F34A-047D-65D9-3ECEB1D5BCFE}"/>
                  </a:ext>
                </a:extLst>
              </p:cNvPr>
              <p:cNvSpPr txBox="1"/>
              <p:nvPr/>
            </p:nvSpPr>
            <p:spPr>
              <a:xfrm>
                <a:off x="1088578" y="3995704"/>
                <a:ext cx="968431" cy="434280"/>
              </a:xfrm>
              <a:prstGeom prst="rect">
                <a:avLst/>
              </a:prstGeom>
              <a:noFill/>
              <a:ln>
                <a:noFill/>
              </a:ln>
            </p:spPr>
            <p:txBody>
              <a:bodyPr wrap="square" lIns="0" tIns="0" rIns="0" bIns="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84337"/>
                    </a:solidFill>
                    <a:effectLst/>
                    <a:uLnTx/>
                    <a:uFillTx/>
                    <a:latin typeface="DM Sans"/>
                    <a:ea typeface="+mn-ea"/>
                    <a:cs typeface="+mn-cs"/>
                  </a:rPr>
                  <a:t>83%</a:t>
                </a:r>
              </a:p>
            </p:txBody>
          </p:sp>
          <p:cxnSp>
            <p:nvCxnSpPr>
              <p:cNvPr id="13" name="Elbow Connector 30">
                <a:extLst>
                  <a:ext uri="{FF2B5EF4-FFF2-40B4-BE49-F238E27FC236}">
                    <a16:creationId xmlns:a16="http://schemas.microsoft.com/office/drawing/2014/main" id="{35E26E9E-0418-8384-9DAA-AC2CD7532532}"/>
                  </a:ext>
                </a:extLst>
              </p:cNvPr>
              <p:cNvCxnSpPr>
                <a:cxnSpLocks/>
              </p:cNvCxnSpPr>
              <p:nvPr/>
            </p:nvCxnSpPr>
            <p:spPr>
              <a:xfrm rot="5400000">
                <a:off x="1068947" y="4322667"/>
                <a:ext cx="527343" cy="741976"/>
              </a:xfrm>
              <a:prstGeom prst="bentConnector2">
                <a:avLst/>
              </a:prstGeom>
              <a:ln w="25400">
                <a:solidFill>
                  <a:schemeClr val="accent2"/>
                </a:solidFill>
                <a:headEnd type="none"/>
                <a:tailEnd type="oval"/>
              </a:ln>
            </p:spPr>
            <p:style>
              <a:lnRef idx="1">
                <a:schemeClr val="accent1"/>
              </a:lnRef>
              <a:fillRef idx="0">
                <a:schemeClr val="accent1"/>
              </a:fillRef>
              <a:effectRef idx="0">
                <a:schemeClr val="accent1"/>
              </a:effectRef>
              <a:fontRef idx="minor">
                <a:schemeClr val="tx1"/>
              </a:fontRef>
            </p:style>
          </p:cxnSp>
        </p:grpSp>
      </p:grpSp>
      <p:sp>
        <p:nvSpPr>
          <p:cNvPr id="14" name="Text Placeholder 53">
            <a:extLst>
              <a:ext uri="{FF2B5EF4-FFF2-40B4-BE49-F238E27FC236}">
                <a16:creationId xmlns:a16="http://schemas.microsoft.com/office/drawing/2014/main" id="{9888CD24-D6E6-18F4-C111-7DDEF5196FEE}"/>
              </a:ext>
            </a:extLst>
          </p:cNvPr>
          <p:cNvSpPr txBox="1">
            <a:spLocks/>
          </p:cNvSpPr>
          <p:nvPr/>
        </p:nvSpPr>
        <p:spPr>
          <a:xfrm>
            <a:off x="301625" y="6092825"/>
            <a:ext cx="3529013" cy="21274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a:t>https://www.personalcareinsights.com/news/aveeno-reveals-increasing-skin-sensitivity-and-related-emotional-disorders-in-consumers.html</a:t>
            </a:r>
          </a:p>
          <a:p>
            <a:endParaRPr lang="en-GB" dirty="0"/>
          </a:p>
        </p:txBody>
      </p:sp>
    </p:spTree>
    <p:extLst>
      <p:ext uri="{BB962C8B-B14F-4D97-AF65-F5344CB8AC3E}">
        <p14:creationId xmlns:p14="http://schemas.microsoft.com/office/powerpoint/2010/main" val="2519585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4B4A1"/>
        </a:solidFill>
        <a:effectLst/>
      </p:bgPr>
    </p:bg>
    <p:spTree>
      <p:nvGrpSpPr>
        <p:cNvPr id="1" name=""/>
        <p:cNvGrpSpPr/>
        <p:nvPr/>
      </p:nvGrpSpPr>
      <p:grpSpPr>
        <a:xfrm>
          <a:off x="0" y="0"/>
          <a:ext cx="0" cy="0"/>
          <a:chOff x="0" y="0"/>
          <a:chExt cx="0" cy="0"/>
        </a:xfrm>
      </p:grpSpPr>
      <p:sp>
        <p:nvSpPr>
          <p:cNvPr id="25" name="Slide Number Placeholder 7">
            <a:extLst>
              <a:ext uri="{FF2B5EF4-FFF2-40B4-BE49-F238E27FC236}">
                <a16:creationId xmlns:a16="http://schemas.microsoft.com/office/drawing/2014/main" id="{B473E968-2E44-B10F-72A1-D20DD2609F80}"/>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schemeClr val="bg1"/>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dirty="0">
              <a:ln>
                <a:noFill/>
              </a:ln>
              <a:solidFill>
                <a:schemeClr val="bg1"/>
              </a:solidFill>
              <a:effectLst/>
              <a:uLnTx/>
              <a:uFillTx/>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a:xfrm>
            <a:off x="302398" y="6280376"/>
            <a:ext cx="3528001" cy="121588"/>
          </a:xfrm>
        </p:spPr>
        <p:txBody>
          <a:bodyPr/>
          <a:lstStyle/>
          <a:p>
            <a:r>
              <a:rPr lang="en-GB" i="1" dirty="0">
                <a:solidFill>
                  <a:schemeClr val="bg1"/>
                </a:solidFill>
                <a:latin typeface="+mn-lt"/>
              </a:rPr>
              <a:t>* in vitro  ** ex vivo *** in vivo</a:t>
            </a: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sz="2100" b="0" dirty="0">
                <a:solidFill>
                  <a:srgbClr val="C3E6E1"/>
                </a:solidFill>
              </a:rPr>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sz="2500" dirty="0">
                <a:solidFill>
                  <a:schemeClr val="bg1"/>
                </a:solidFill>
              </a:rPr>
              <a:t>STIMU-TEX</a:t>
            </a:r>
            <a:r>
              <a:rPr lang="en-US" sz="2500" b="0" dirty="0">
                <a:solidFill>
                  <a:schemeClr val="bg1"/>
                </a:solidFill>
              </a:rPr>
              <a:t>®</a:t>
            </a:r>
            <a:r>
              <a:rPr lang="en-US" sz="2500" dirty="0">
                <a:solidFill>
                  <a:schemeClr val="bg1"/>
                </a:solidFill>
              </a:rPr>
              <a:t> AS</a:t>
            </a:r>
            <a:endParaRPr lang="en-US" sz="2500" b="0" dirty="0">
              <a:solidFill>
                <a:schemeClr val="bg1"/>
              </a:solidFill>
            </a:endParaRP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853062"/>
            <a:ext cx="11889600" cy="903019"/>
            <a:chOff x="0" y="2286165"/>
            <a:chExt cx="11889600" cy="903019"/>
          </a:xfrm>
          <a:solidFill>
            <a:srgbClr val="C3E6E1"/>
          </a:solidFill>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8" y="2306624"/>
              <a:ext cx="8522388" cy="802218"/>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 unique mixture of premium, upcycled spent grain wax a by-product of the beer production, cold-processed argan oil, and shea butter.</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of natural origin </a:t>
              </a: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526557"/>
            <a:ext cx="11889600" cy="1266448"/>
            <a:chOff x="0" y="4030273"/>
            <a:chExt cx="11889600" cy="1266448"/>
          </a:xfrm>
          <a:solidFill>
            <a:srgbClr val="C3E6E1"/>
          </a:solidFill>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grp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BENEFITS:</a:t>
              </a:r>
            </a:p>
          </p:txBody>
        </p:sp>
        <p:sp>
          <p:nvSpPr>
            <p:cNvPr id="68" name="TextBox 55">
              <a:extLst>
                <a:ext uri="{FF2B5EF4-FFF2-40B4-BE49-F238E27FC236}">
                  <a16:creationId xmlns:a16="http://schemas.microsoft.com/office/drawing/2014/main" id="{EC789A2B-72BC-47AB-03D5-98A25D222A8E}"/>
                </a:ext>
              </a:extLst>
            </p:cNvPr>
            <p:cNvSpPr txBox="1"/>
            <p:nvPr/>
          </p:nvSpPr>
          <p:spPr>
            <a:xfrm>
              <a:off x="6081698" y="4037499"/>
              <a:ext cx="5048410" cy="763746"/>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rPr>
                <a:t>Effectively reduces histamine-related symptoms like itching and redness,  while significantly enhancing skin comfort within 5 minutes***</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a:t>
              </a: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sym typeface="Arial"/>
              </a:endParaRP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4030273"/>
              <a:ext cx="3893691" cy="1240800"/>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Significantly decreases the expression               of IL-1α, a marker for inflammatory reactions**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Helps to reduce itch mediators such as histamine*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C3E6E1"/>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REGISTRATION</a:t>
            </a:r>
            <a:b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b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CERTIFICATION</a:t>
            </a:r>
            <a:br>
              <a:rPr kumimoji="0" lang="en-US" sz="1400" b="0" i="0" u="none" strike="noStrike" kern="0" cap="none" spc="100" normalizeH="0" baseline="0" noProof="0" dirty="0">
                <a:ln>
                  <a:noFill/>
                </a:ln>
                <a:solidFill>
                  <a:srgbClr val="277E6E"/>
                </a:solidFill>
                <a:effectLst/>
                <a:uLnTx/>
                <a:uFillTx/>
                <a:latin typeface="Fira Sans Medium"/>
                <a:ea typeface="+mn-ea"/>
                <a:cs typeface="+mn-cs"/>
              </a:rPr>
            </a:br>
            <a:endParaRPr kumimoji="0" lang="en-US" sz="1400" b="0" i="0" u="none" strike="noStrike" kern="0" cap="none" spc="0" normalizeH="0" baseline="0" noProof="0" dirty="0">
              <a:ln>
                <a:noFill/>
              </a:ln>
              <a:solidFill>
                <a:srgbClr val="277E6E"/>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0"/>
            <a:ext cx="11882621" cy="632052"/>
            <a:chOff x="-25599" y="2558933"/>
            <a:chExt cx="11889600" cy="385200"/>
          </a:xfrm>
          <a:solidFill>
            <a:srgbClr val="C3E6E1"/>
          </a:solidFill>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221616"/>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Spent Grain Wax, Argania Spinosa (Argan) Kernel Oil,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Butyrospremum</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Parkii</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(Shea Butter) Extract, Tocopherol</a:t>
              </a: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a:solidFill>
            <a:srgbClr val="C3E6E1"/>
          </a:solidFill>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dirty="0">
                  <a:ln>
                    <a:noFill/>
                  </a:ln>
                  <a:solidFill>
                    <a:srgbClr val="277E6E"/>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1688017" cy="563692"/>
            </a:xfrm>
            <a:prstGeom prst="rect">
              <a:avLst/>
            </a:prstGeom>
            <a:grp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Off-white to yellowish lipidic mass</a:t>
              </a:r>
            </a:p>
          </p:txBody>
        </p:sp>
        <p:sp>
          <p:nvSpPr>
            <p:cNvPr id="56" name="Rectangle 55">
              <a:extLst>
                <a:ext uri="{FF2B5EF4-FFF2-40B4-BE49-F238E27FC236}">
                  <a16:creationId xmlns:a16="http://schemas.microsoft.com/office/drawing/2014/main" id="{EF81DD97-D580-7802-40CA-0374840235E7}"/>
                </a:ext>
              </a:extLst>
            </p:cNvPr>
            <p:cNvSpPr/>
            <p:nvPr/>
          </p:nvSpPr>
          <p:spPr>
            <a:xfrm>
              <a:off x="4229962" y="3340889"/>
              <a:ext cx="2608988" cy="563692"/>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1–5%</a:t>
              </a:r>
              <a:b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a:grpFill/>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Oil soluble</a:t>
              </a:r>
            </a:p>
          </p:txBody>
        </p:sp>
      </p:grpSp>
      <p:grpSp>
        <p:nvGrpSpPr>
          <p:cNvPr id="29" name="Group 28">
            <a:extLst>
              <a:ext uri="{FF2B5EF4-FFF2-40B4-BE49-F238E27FC236}">
                <a16:creationId xmlns:a16="http://schemas.microsoft.com/office/drawing/2014/main" id="{13795156-F56B-0FFD-70EC-44443F673158}"/>
              </a:ext>
            </a:extLst>
          </p:cNvPr>
          <p:cNvGrpSpPr/>
          <p:nvPr/>
        </p:nvGrpSpPr>
        <p:grpSpPr>
          <a:xfrm>
            <a:off x="3282475" y="4976746"/>
            <a:ext cx="2689825" cy="669227"/>
            <a:chOff x="-690602" y="5224167"/>
            <a:chExt cx="2689825" cy="669227"/>
          </a:xfrm>
        </p:grpSpPr>
        <p:pic>
          <p:nvPicPr>
            <p:cNvPr id="31" name="Picture 30">
              <a:extLst>
                <a:ext uri="{FF2B5EF4-FFF2-40B4-BE49-F238E27FC236}">
                  <a16:creationId xmlns:a16="http://schemas.microsoft.com/office/drawing/2014/main" id="{6B9A86D0-95E3-B235-F327-E916ADFF865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20823" y="5233497"/>
              <a:ext cx="878400" cy="659897"/>
            </a:xfrm>
            <a:prstGeom prst="rect">
              <a:avLst/>
            </a:prstGeom>
          </p:spPr>
        </p:pic>
        <p:pic>
          <p:nvPicPr>
            <p:cNvPr id="35" name="Picture 34">
              <a:extLst>
                <a:ext uri="{FF2B5EF4-FFF2-40B4-BE49-F238E27FC236}">
                  <a16:creationId xmlns:a16="http://schemas.microsoft.com/office/drawing/2014/main" id="{53726D0F-D7A1-6128-647C-99F410A5407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0602" y="5224167"/>
              <a:ext cx="658800" cy="658800"/>
            </a:xfrm>
            <a:prstGeom prst="rect">
              <a:avLst/>
            </a:prstGeom>
          </p:spPr>
        </p:pic>
      </p:grpSp>
      <p:pic>
        <p:nvPicPr>
          <p:cNvPr id="30" name="Picture 29">
            <a:extLst>
              <a:ext uri="{FF2B5EF4-FFF2-40B4-BE49-F238E27FC236}">
                <a16:creationId xmlns:a16="http://schemas.microsoft.com/office/drawing/2014/main" id="{E0FB6520-2DCD-BF0F-D13F-A45734BF918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123172" y="5012652"/>
            <a:ext cx="887380" cy="659897"/>
          </a:xfrm>
          <a:prstGeom prst="rect">
            <a:avLst/>
          </a:prstGeom>
        </p:spPr>
      </p:pic>
      <p:pic>
        <p:nvPicPr>
          <p:cNvPr id="5" name="Graphic 4">
            <a:extLst>
              <a:ext uri="{FF2B5EF4-FFF2-40B4-BE49-F238E27FC236}">
                <a16:creationId xmlns:a16="http://schemas.microsoft.com/office/drawing/2014/main" id="{6ACF1E96-D983-2905-1216-C2EE5286A09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57019" y="4918858"/>
            <a:ext cx="1042108" cy="792000"/>
          </a:xfrm>
          <a:prstGeom prst="rect">
            <a:avLst/>
          </a:prstGeom>
        </p:spPr>
      </p:pic>
      <p:sp>
        <p:nvSpPr>
          <p:cNvPr id="7" name="TextBox 6">
            <a:extLst>
              <a:ext uri="{FF2B5EF4-FFF2-40B4-BE49-F238E27FC236}">
                <a16:creationId xmlns:a16="http://schemas.microsoft.com/office/drawing/2014/main" id="{77A4D410-1E79-7B7F-D2D2-372A4C4C05F9}"/>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bg1"/>
                </a:solidFill>
              </a:rPr>
              <a:t>Naturals</a:t>
            </a:r>
            <a:r>
              <a:rPr lang="en-US" sz="950" spc="-20" dirty="0">
                <a:solidFill>
                  <a:schemeClr val="bg1"/>
                </a:solidFill>
              </a:rPr>
              <a:t> | </a:t>
            </a:r>
            <a:r>
              <a:rPr lang="en-US" sz="950" spc="10" dirty="0">
                <a:solidFill>
                  <a:schemeClr val="bg1"/>
                </a:solidFill>
              </a:rPr>
              <a:t>The science of nature</a:t>
            </a:r>
          </a:p>
        </p:txBody>
      </p:sp>
      <p:sp>
        <p:nvSpPr>
          <p:cNvPr id="10" name="Rectangle 9">
            <a:extLst>
              <a:ext uri="{FF2B5EF4-FFF2-40B4-BE49-F238E27FC236}">
                <a16:creationId xmlns:a16="http://schemas.microsoft.com/office/drawing/2014/main" id="{3EA4E4FF-8573-B905-364C-DF4AE495424F}"/>
              </a:ext>
            </a:extLst>
          </p:cNvPr>
          <p:cNvSpPr>
            <a:spLocks noGrp="1" noRot="1" noMove="1" noResize="1" noEditPoints="1" noAdjustHandles="1" noChangeArrowheads="1" noChangeShapeType="1"/>
          </p:cNvSpPr>
          <p:nvPr/>
        </p:nvSpPr>
        <p:spPr>
          <a:xfrm>
            <a:off x="9099755" y="6032090"/>
            <a:ext cx="3092245" cy="82591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2">
            <a:extLst>
              <a:ext uri="{FF2B5EF4-FFF2-40B4-BE49-F238E27FC236}">
                <a16:creationId xmlns:a16="http://schemas.microsoft.com/office/drawing/2014/main" id="{83F86821-53CB-EB82-139D-CE55A49447A1}"/>
              </a:ext>
            </a:extLst>
          </p:cNvPr>
          <p:cNvPicPr>
            <a:picLocks noGrp="1" noRot="1" noChangeAspect="1" noMove="1" noResize="1" noEditPoints="1" noAdjustHandles="1" noChangeArrowheads="1" noChangeShapeType="1" noCrop="1"/>
          </p:cNvPicPr>
          <p:nvPr/>
        </p:nvPicPr>
        <p:blipFill>
          <a:blip r:embed="rId8">
            <a:extLst>
              <a:ext uri="{96DAC541-7B7A-43D3-8B79-37D633B846F1}">
                <asvg:svgBlip xmlns:asvg="http://schemas.microsoft.com/office/drawing/2016/SVG/main" r:embed="rId9"/>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379354261"/>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5FE3A-A917-7547-9169-BB042A60426B}"/>
              </a:ext>
            </a:extLst>
          </p:cNvPr>
          <p:cNvSpPr>
            <a:spLocks noGrp="1"/>
          </p:cNvSpPr>
          <p:nvPr>
            <p:ph type="title"/>
          </p:nvPr>
        </p:nvSpPr>
        <p:spPr>
          <a:xfrm>
            <a:off x="302399" y="302400"/>
            <a:ext cx="4552176" cy="303211"/>
          </a:xfrm>
        </p:spPr>
        <p:txBody>
          <a:bodyPr/>
          <a:lstStyle/>
          <a:p>
            <a:r>
              <a:rPr lang="en-US"/>
              <a:t>The rise of upcycled beauty</a:t>
            </a:r>
          </a:p>
        </p:txBody>
      </p:sp>
      <p:sp>
        <p:nvSpPr>
          <p:cNvPr id="4" name="Slide Number Placeholder 3">
            <a:extLst>
              <a:ext uri="{FF2B5EF4-FFF2-40B4-BE49-F238E27FC236}">
                <a16:creationId xmlns:a16="http://schemas.microsoft.com/office/drawing/2014/main" id="{0102C71C-3524-F642-B26F-0D1665FE63E3}"/>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6</a:t>
            </a:fld>
            <a:endParaRPr lang="en-US" noProof="0"/>
          </a:p>
        </p:txBody>
      </p:sp>
      <p:pic>
        <p:nvPicPr>
          <p:cNvPr id="11" name="Picture Placeholder 10" descr="A picture containing person, sport&#10;&#10;Description automatically generated">
            <a:extLst>
              <a:ext uri="{FF2B5EF4-FFF2-40B4-BE49-F238E27FC236}">
                <a16:creationId xmlns:a16="http://schemas.microsoft.com/office/drawing/2014/main" id="{6B2D7DD9-63A9-08AB-A48F-60E7C2B9550A}"/>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55154"/>
          <a:stretch/>
        </p:blipFill>
        <p:spPr>
          <a:xfrm>
            <a:off x="6096000" y="0"/>
            <a:ext cx="6096000" cy="6858000"/>
          </a:xfrm>
          <a:ln w="38100" cap="sq">
            <a:noFill/>
            <a:prstDash val="solid"/>
            <a:miter lim="800000"/>
          </a:ln>
          <a:effectLst>
            <a:outerShdw blurRad="50800" dist="38100" dir="2700000" algn="tl" rotWithShape="0">
              <a:srgbClr val="000000">
                <a:alpha val="0"/>
              </a:srgbClr>
            </a:outerShdw>
          </a:effectLst>
        </p:spPr>
      </p:pic>
      <p:sp>
        <p:nvSpPr>
          <p:cNvPr id="9" name="Rectangle 8">
            <a:extLst>
              <a:ext uri="{FF2B5EF4-FFF2-40B4-BE49-F238E27FC236}">
                <a16:creationId xmlns:a16="http://schemas.microsoft.com/office/drawing/2014/main" id="{2C9B92C6-8A3B-7045-BA31-13FF4A632753}"/>
              </a:ext>
            </a:extLst>
          </p:cNvPr>
          <p:cNvSpPr/>
          <p:nvPr/>
        </p:nvSpPr>
        <p:spPr>
          <a:xfrm>
            <a:off x="0" y="4811451"/>
            <a:ext cx="4912875" cy="936936"/>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180000" rIns="180000" bIns="18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FFFFF"/>
                </a:solidFill>
                <a:effectLst/>
                <a:uLnTx/>
                <a:uFillTx/>
                <a:ea typeface="Fira Sans" panose="020B0503050000020004" pitchFamily="34" charset="0"/>
                <a:cs typeface="Arial"/>
              </a:rPr>
              <a:t>STIMU-TEX</a:t>
            </a:r>
            <a:r>
              <a:rPr kumimoji="0" lang="en-US" sz="2000" b="0" i="0" u="none" strike="noStrike" kern="0" cap="none" spc="0" normalizeH="0" baseline="30000" noProof="0">
                <a:ln>
                  <a:noFill/>
                </a:ln>
                <a:solidFill>
                  <a:srgbClr val="FFFFFF"/>
                </a:solidFill>
                <a:effectLst/>
                <a:uLnTx/>
                <a:uFillTx/>
                <a:ea typeface="Fira Sans" panose="020B0503050000020004" pitchFamily="34" charset="0"/>
                <a:cs typeface="Arial"/>
              </a:rPr>
              <a:t>®</a:t>
            </a:r>
            <a:r>
              <a:rPr kumimoji="0" lang="en-US" sz="2000" b="0" i="0" u="none" strike="noStrike" kern="0" cap="none" spc="0" normalizeH="0" baseline="0" noProof="0">
                <a:ln>
                  <a:noFill/>
                </a:ln>
                <a:solidFill>
                  <a:srgbClr val="FFFFFF"/>
                </a:solidFill>
                <a:effectLst/>
                <a:uLnTx/>
                <a:uFillTx/>
                <a:ea typeface="Fira Sans" panose="020B0503050000020004" pitchFamily="34" charset="0"/>
                <a:cs typeface="Arial"/>
              </a:rPr>
              <a:t> AS is enriched with upcycled spent grain wax</a:t>
            </a:r>
            <a:endParaRPr kumimoji="0" lang="en-US" sz="1800" b="0" i="0" u="none" strike="noStrike" kern="1200" cap="none" spc="0" normalizeH="0" baseline="0" noProof="0">
              <a:ln>
                <a:noFill/>
              </a:ln>
              <a:solidFill>
                <a:srgbClr val="FFFFFF"/>
              </a:solidFill>
              <a:effectLst/>
              <a:uLnTx/>
              <a:uFillTx/>
              <a:ea typeface="+mn-ea"/>
              <a:cs typeface="+mn-cs"/>
            </a:endParaRPr>
          </a:p>
        </p:txBody>
      </p:sp>
      <p:sp>
        <p:nvSpPr>
          <p:cNvPr id="13" name="TextBox 12">
            <a:extLst>
              <a:ext uri="{FF2B5EF4-FFF2-40B4-BE49-F238E27FC236}">
                <a16:creationId xmlns:a16="http://schemas.microsoft.com/office/drawing/2014/main" id="{A510BF6D-8316-C504-045E-F6CE832BC659}"/>
              </a:ext>
            </a:extLst>
          </p:cNvPr>
          <p:cNvSpPr txBox="1"/>
          <p:nvPr/>
        </p:nvSpPr>
        <p:spPr>
          <a:xfrm>
            <a:off x="301625" y="1342800"/>
            <a:ext cx="5325452" cy="30777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b="0" i="0" u="none" strike="noStrike" kern="1200" cap="none" spc="0" normalizeH="0" baseline="0" noProof="0" dirty="0">
                <a:ln>
                  <a:noFill/>
                </a:ln>
                <a:solidFill>
                  <a:srgbClr val="44B4A1"/>
                </a:solidFill>
                <a:effectLst/>
                <a:uLnTx/>
                <a:uFillTx/>
                <a:ea typeface="+mn-ea"/>
                <a:cs typeface="+mn-cs"/>
              </a:rPr>
              <a:t>Consumers around the world </a:t>
            </a:r>
            <a:r>
              <a:rPr kumimoji="0" lang="en-US" sz="1800" b="0" i="0" u="none" strike="noStrike" kern="1200" cap="none" spc="0" normalizeH="0" baseline="0" noProof="0" dirty="0">
                <a:ln>
                  <a:noFill/>
                </a:ln>
                <a:effectLst/>
                <a:uLnTx/>
                <a:uFillTx/>
                <a:ea typeface="+mn-ea"/>
                <a:cs typeface="+mn-cs"/>
              </a:rPr>
              <a:t>are increasingly looking for authentic products with scientifically proven efficacy. </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i="0" u="none" strike="noStrike" kern="1200" cap="none" spc="0" normalizeH="0" baseline="0" noProof="0" dirty="0">
                <a:ln>
                  <a:noFill/>
                </a:ln>
                <a:solidFill>
                  <a:srgbClr val="44B4A1"/>
                </a:solidFill>
                <a:effectLst/>
                <a:uLnTx/>
                <a:uFillTx/>
                <a:ea typeface="+mn-ea"/>
                <a:cs typeface="+mn-cs"/>
              </a:rPr>
              <a:t>Upcycled ingredients </a:t>
            </a:r>
            <a:r>
              <a:rPr kumimoji="0" lang="en-US" sz="1800" b="0" i="0" u="none" strike="noStrike" kern="1200" cap="none" spc="0" normalizeH="0" baseline="0" noProof="0" dirty="0">
                <a:ln>
                  <a:noFill/>
                </a:ln>
                <a:effectLst/>
                <a:uLnTx/>
                <a:uFillTx/>
                <a:ea typeface="+mn-ea"/>
                <a:cs typeface="+mn-cs"/>
              </a:rPr>
              <a:t>for use in our modern world is proving popular among those who want to nourish their skin for a naturally flawless look.</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b="1" i="0" u="none" strike="noStrike" kern="1200" cap="none" spc="0" normalizeH="0" baseline="0" noProof="0" dirty="0">
                <a:ln>
                  <a:noFill/>
                </a:ln>
                <a:solidFill>
                  <a:srgbClr val="277E6E"/>
                </a:solidFill>
                <a:effectLst/>
                <a:uLnTx/>
                <a:uFillTx/>
                <a:ea typeface="+mn-ea"/>
                <a:cs typeface="+mn-cs"/>
              </a:rPr>
              <a:t>What is upcycling?</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800" b="0" i="0" u="none" strike="noStrike" kern="1200" cap="none" spc="0" normalizeH="0" baseline="0" noProof="0" dirty="0">
                <a:ln>
                  <a:noFill/>
                </a:ln>
                <a:effectLst/>
                <a:uLnTx/>
                <a:uFillTx/>
                <a:ea typeface="+mn-ea"/>
                <a:cs typeface="+mn-cs"/>
              </a:rPr>
              <a:t>It transforms by-products and waste materials into something new and exciting - something that consumers want to use and find great joy from.</a:t>
            </a:r>
          </a:p>
        </p:txBody>
      </p:sp>
    </p:spTree>
    <p:extLst>
      <p:ext uri="{BB962C8B-B14F-4D97-AF65-F5344CB8AC3E}">
        <p14:creationId xmlns:p14="http://schemas.microsoft.com/office/powerpoint/2010/main" val="3429473142"/>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1B50C-4724-8FB4-2351-5DD9864C6E06}"/>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BBF2107-099A-C48E-D724-07694A870151}"/>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l="20344" r="20344"/>
          <a:stretch/>
        </p:blipFill>
        <p:spPr>
          <a:xfrm>
            <a:off x="6096000" y="2"/>
            <a:ext cx="6096000" cy="6857998"/>
          </a:xfrm>
          <a:ln w="38100" cap="sq">
            <a:noFill/>
            <a:prstDash val="solid"/>
            <a:miter lim="800000"/>
          </a:ln>
          <a:effectLst>
            <a:outerShdw blurRad="50800" dist="38100" dir="2700000" algn="tl" rotWithShape="0">
              <a:srgbClr val="000000">
                <a:alpha val="0"/>
              </a:srgbClr>
            </a:outerShdw>
          </a:effectLst>
        </p:spPr>
      </p:pic>
      <p:sp>
        <p:nvSpPr>
          <p:cNvPr id="111" name="Slide Number Placeholder 7">
            <a:extLst>
              <a:ext uri="{FF2B5EF4-FFF2-40B4-BE49-F238E27FC236}">
                <a16:creationId xmlns:a16="http://schemas.microsoft.com/office/drawing/2014/main" id="{CD247696-B198-D36C-B1B1-87A618CA6C9B}"/>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tle 1">
            <a:extLst>
              <a:ext uri="{FF2B5EF4-FFF2-40B4-BE49-F238E27FC236}">
                <a16:creationId xmlns:a16="http://schemas.microsoft.com/office/drawing/2014/main" id="{6E3224E4-BBCA-2543-DD56-7BF6E1980369}"/>
              </a:ext>
            </a:extLst>
          </p:cNvPr>
          <p:cNvSpPr>
            <a:spLocks noGrp="1"/>
          </p:cNvSpPr>
          <p:nvPr>
            <p:ph type="title"/>
          </p:nvPr>
        </p:nvSpPr>
        <p:spPr>
          <a:xfrm>
            <a:off x="302399" y="302400"/>
            <a:ext cx="5121654" cy="377538"/>
          </a:xfrm>
        </p:spPr>
        <p:txBody>
          <a:bodyPr/>
          <a:lstStyle/>
          <a:p>
            <a:r>
              <a:rPr lang="en-GB" dirty="0"/>
              <a:t>Brewers have always had smooth, soft hands </a:t>
            </a:r>
            <a:br>
              <a:rPr lang="en-GB" dirty="0"/>
            </a:br>
            <a:r>
              <a:rPr lang="en-GB" dirty="0"/>
              <a:t> </a:t>
            </a:r>
            <a:endParaRPr lang="en-US" dirty="0"/>
          </a:p>
        </p:txBody>
      </p:sp>
      <p:sp>
        <p:nvSpPr>
          <p:cNvPr id="5" name="TextBox 4">
            <a:extLst>
              <a:ext uri="{FF2B5EF4-FFF2-40B4-BE49-F238E27FC236}">
                <a16:creationId xmlns:a16="http://schemas.microsoft.com/office/drawing/2014/main" id="{F6828B2C-A4A7-B235-5C16-06B5A567B52F}"/>
              </a:ext>
            </a:extLst>
          </p:cNvPr>
          <p:cNvSpPr txBox="1"/>
          <p:nvPr/>
        </p:nvSpPr>
        <p:spPr>
          <a:xfrm>
            <a:off x="302400" y="1342800"/>
            <a:ext cx="5121655" cy="4320222"/>
          </a:xfrm>
          <a:prstGeom prst="rect">
            <a:avLst/>
          </a:prstGeom>
          <a:noFill/>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i="0" u="none" strike="noStrike" kern="1200" cap="none" spc="0" normalizeH="0" noProof="0" dirty="0">
                <a:ln>
                  <a:noFill/>
                </a:ln>
                <a:effectLst/>
                <a:uLnTx/>
                <a:uFillTx/>
                <a:ea typeface="+mn-ea"/>
                <a:cs typeface="+mn-cs"/>
              </a:rPr>
              <a:t>For generations, </a:t>
            </a:r>
            <a:r>
              <a:rPr kumimoji="0" lang="en-US" sz="1800" b="1" i="0" u="none" strike="noStrike" kern="1200" cap="none" spc="0" normalizeH="0" noProof="0" dirty="0">
                <a:ln>
                  <a:noFill/>
                </a:ln>
                <a:effectLst/>
                <a:uLnTx/>
                <a:uFillTx/>
                <a:ea typeface="+mn-ea"/>
                <a:cs typeface="+mn-cs"/>
              </a:rPr>
              <a:t>beer brewers have recognized the soothing properties of spent grain</a:t>
            </a:r>
            <a:r>
              <a:rPr kumimoji="0" lang="en-US" sz="1800" i="0" u="none" strike="noStrike" kern="1200" cap="none" spc="0" normalizeH="0" noProof="0" dirty="0">
                <a:ln>
                  <a:noFill/>
                </a:ln>
                <a:effectLst/>
                <a:uLnTx/>
                <a:uFillTx/>
                <a:ea typeface="+mn-ea"/>
                <a:cs typeface="+mn-cs"/>
              </a:rPr>
              <a:t>, traditionally associated with calming skin and relieving itching.</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800" i="0" u="none" strike="noStrike" kern="1200" cap="none" spc="0" normalizeH="0" noProof="0" dirty="0">
              <a:ln>
                <a:noFill/>
              </a:ln>
              <a:effectLst/>
              <a:uLnTx/>
              <a:uFillTx/>
              <a:ea typeface="+mn-ea"/>
              <a:cs typeface="+mn-cs"/>
            </a:endParaRPr>
          </a:p>
          <a:p>
            <a:pPr marR="0" lvl="0" algn="l" defTabSz="914400" rtl="0" eaLnBrk="1" fontAlgn="auto" latinLnBrk="0" hangingPunct="1">
              <a:lnSpc>
                <a:spcPct val="90000"/>
              </a:lnSpc>
              <a:spcBef>
                <a:spcPts val="500"/>
              </a:spcBef>
              <a:spcAft>
                <a:spcPts val="400"/>
              </a:spcAft>
              <a:buClr>
                <a:srgbClr val="44B4A1"/>
              </a:buClr>
              <a:buSzPct val="90000"/>
              <a:tabLst/>
              <a:defRPr/>
            </a:pPr>
            <a:r>
              <a:rPr kumimoji="0" lang="en-US" sz="1800" b="1" i="0" u="none" strike="noStrike" kern="1200" cap="none" spc="0" normalizeH="0" noProof="0" dirty="0">
                <a:ln>
                  <a:noFill/>
                </a:ln>
                <a:effectLst/>
                <a:uLnTx/>
                <a:uFillTx/>
                <a:ea typeface="+mn-ea"/>
                <a:cs typeface="+mn-cs"/>
              </a:rPr>
              <a:t>But what exactly is brewer’s spent grain?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i="0" u="none" strike="noStrike" kern="1200" cap="none" spc="0" normalizeH="0" noProof="0" dirty="0">
                <a:ln>
                  <a:noFill/>
                </a:ln>
                <a:effectLst/>
                <a:uLnTx/>
                <a:uFillTx/>
                <a:ea typeface="+mn-ea"/>
                <a:cs typeface="+mn-cs"/>
              </a:rPr>
              <a:t>Brewer’s spent grain is the most abundant </a:t>
            </a:r>
            <a:r>
              <a:rPr kumimoji="0" lang="en-US" sz="1800" b="1" i="0" u="none" strike="noStrike" kern="1200" cap="none" spc="0" normalizeH="0" noProof="0" dirty="0">
                <a:ln>
                  <a:noFill/>
                </a:ln>
                <a:effectLst/>
                <a:uLnTx/>
                <a:uFillTx/>
                <a:ea typeface="+mn-ea"/>
                <a:cs typeface="+mn-cs"/>
              </a:rPr>
              <a:t>by‑product of the beer‑brewing process</a:t>
            </a:r>
            <a:r>
              <a:rPr kumimoji="0" lang="en-US" sz="1800" i="0" u="none" strike="noStrike" kern="1200" cap="none" spc="0" normalizeH="0" noProof="0" dirty="0">
                <a:ln>
                  <a:noFill/>
                </a:ln>
                <a:effectLst/>
                <a:uLnTx/>
                <a:uFillTx/>
                <a:ea typeface="+mn-ea"/>
                <a:cs typeface="+mn-cs"/>
              </a:rPr>
              <a:t>, accounting for around 85% of all brewing by‑products.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800" i="0" u="none" strike="noStrike" kern="1200" cap="none" spc="0" normalizeH="0" noProof="0" dirty="0">
                <a:ln>
                  <a:noFill/>
                </a:ln>
                <a:effectLst/>
                <a:uLnTx/>
                <a:uFillTx/>
                <a:ea typeface="+mn-ea"/>
                <a:cs typeface="+mn-cs"/>
              </a:rPr>
              <a:t>It is the </a:t>
            </a:r>
            <a:r>
              <a:rPr kumimoji="0" lang="en-US" sz="1800" b="1" i="0" u="none" strike="noStrike" kern="1200" cap="none" spc="0" normalizeH="0" noProof="0" dirty="0">
                <a:ln>
                  <a:noFill/>
                </a:ln>
                <a:effectLst/>
                <a:uLnTx/>
                <a:uFillTx/>
                <a:ea typeface="+mn-ea"/>
                <a:cs typeface="+mn-cs"/>
              </a:rPr>
              <a:t>natural residue </a:t>
            </a:r>
            <a:r>
              <a:rPr kumimoji="0" lang="en-US" sz="1800" i="0" u="none" strike="noStrike" kern="1200" cap="none" spc="0" normalizeH="0" noProof="0" dirty="0">
                <a:ln>
                  <a:noFill/>
                </a:ln>
                <a:effectLst/>
                <a:uLnTx/>
                <a:uFillTx/>
                <a:ea typeface="+mn-ea"/>
                <a:cs typeface="+mn-cs"/>
              </a:rPr>
              <a:t>left after pure barley (Hordeum vulgare) is transformed into malt through successive physical and fermentative processing steps.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lang="en-US" b="1" dirty="0"/>
          </a:p>
        </p:txBody>
      </p:sp>
    </p:spTree>
    <p:extLst>
      <p:ext uri="{BB962C8B-B14F-4D97-AF65-F5344CB8AC3E}">
        <p14:creationId xmlns:p14="http://schemas.microsoft.com/office/powerpoint/2010/main" val="1244109530"/>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lide Number Placeholder 7">
            <a:extLst>
              <a:ext uri="{FF2B5EF4-FFF2-40B4-BE49-F238E27FC236}">
                <a16:creationId xmlns:a16="http://schemas.microsoft.com/office/drawing/2014/main" id="{14A5667F-10FE-26F2-1349-9B066D25F810}"/>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8</a:t>
            </a:fld>
            <a:endParaRPr lang="en-GB"/>
          </a:p>
        </p:txBody>
      </p:sp>
      <p:pic>
        <p:nvPicPr>
          <p:cNvPr id="5" name="Picture Placeholder 4">
            <a:extLst>
              <a:ext uri="{FF2B5EF4-FFF2-40B4-BE49-F238E27FC236}">
                <a16:creationId xmlns:a16="http://schemas.microsoft.com/office/drawing/2014/main" id="{630676B4-9187-A58A-83AF-3A48840D0F21}"/>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5279" r="5279"/>
          <a:stretch>
            <a:fillRect/>
          </a:stretch>
        </p:blipFill>
        <p:spPr/>
      </p:pic>
      <p:sp>
        <p:nvSpPr>
          <p:cNvPr id="7" name="Title 103">
            <a:extLst>
              <a:ext uri="{FF2B5EF4-FFF2-40B4-BE49-F238E27FC236}">
                <a16:creationId xmlns:a16="http://schemas.microsoft.com/office/drawing/2014/main" id="{C5431099-690A-8E26-1CD7-C6881D9E1C66}"/>
              </a:ext>
            </a:extLst>
          </p:cNvPr>
          <p:cNvSpPr>
            <a:spLocks noGrp="1"/>
          </p:cNvSpPr>
          <p:nvPr>
            <p:ph type="title"/>
          </p:nvPr>
        </p:nvSpPr>
        <p:spPr>
          <a:xfrm>
            <a:off x="302399" y="302400"/>
            <a:ext cx="5500524" cy="330646"/>
          </a:xfrm>
        </p:spPr>
        <p:txBody>
          <a:bodyPr/>
          <a:lstStyle/>
          <a:p>
            <a:r>
              <a:rPr lang="en-US" dirty="0"/>
              <a:t>Pure Spent Grain Wax — From Brewery                 By-Product to High Value Skin Soother</a:t>
            </a:r>
            <a:br>
              <a:rPr lang="en-US" dirty="0"/>
            </a:br>
            <a:r>
              <a:rPr lang="en-GB" dirty="0"/>
              <a:t> </a:t>
            </a:r>
          </a:p>
        </p:txBody>
      </p:sp>
      <p:sp>
        <p:nvSpPr>
          <p:cNvPr id="8" name="TextBox 7">
            <a:extLst>
              <a:ext uri="{FF2B5EF4-FFF2-40B4-BE49-F238E27FC236}">
                <a16:creationId xmlns:a16="http://schemas.microsoft.com/office/drawing/2014/main" id="{7477E142-5700-F7C5-0934-7F3E20A3B3C4}"/>
              </a:ext>
            </a:extLst>
          </p:cNvPr>
          <p:cNvSpPr txBox="1"/>
          <p:nvPr/>
        </p:nvSpPr>
        <p:spPr>
          <a:xfrm>
            <a:off x="302398" y="1152784"/>
            <a:ext cx="5939906" cy="6609630"/>
          </a:xfrm>
          <a:prstGeom prst="rect">
            <a:avLst/>
          </a:prstGeom>
          <a:noFill/>
        </p:spPr>
        <p:txBody>
          <a:bodyPr wrap="square" lIns="0" tIns="0" rIns="0" bIns="0">
            <a:spAutoFit/>
          </a:bodyPr>
          <a:lstStyle/>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lang="en-US" sz="1600" b="1" dirty="0">
                <a:solidFill>
                  <a:prstClr val="black"/>
                </a:solidFill>
                <a:latin typeface="DM Sans"/>
              </a:rPr>
              <a:t>Rooted in the German brewing tradition</a:t>
            </a:r>
            <a:r>
              <a:rPr lang="en-US" sz="1600" dirty="0">
                <a:solidFill>
                  <a:prstClr val="black"/>
                </a:solidFill>
                <a:latin typeface="DM Sans"/>
              </a:rPr>
              <a:t>, Pure Spent Grain Wax is upcycled from brewer’s spent grain left after beer production.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lang="en-US" sz="1600" b="1" dirty="0">
                <a:solidFill>
                  <a:prstClr val="black"/>
                </a:solidFill>
                <a:latin typeface="DM Sans"/>
              </a:rPr>
              <a:t>Using gentle supercritical CO₂ extraction</a:t>
            </a:r>
            <a:r>
              <a:rPr lang="en-US" sz="1600" dirty="0">
                <a:solidFill>
                  <a:prstClr val="black"/>
                </a:solidFill>
                <a:latin typeface="DM Sans"/>
              </a:rPr>
              <a:t>, it is transformed into a pure, </a:t>
            </a:r>
            <a:r>
              <a:rPr lang="en-US" sz="1600" b="1" dirty="0">
                <a:solidFill>
                  <a:prstClr val="black"/>
                </a:solidFill>
                <a:latin typeface="DM Sans"/>
              </a:rPr>
              <a:t>golden wax </a:t>
            </a:r>
            <a:r>
              <a:rPr lang="en-US" sz="1600" dirty="0">
                <a:solidFill>
                  <a:prstClr val="black"/>
                </a:solidFill>
                <a:latin typeface="DM Sans"/>
              </a:rPr>
              <a:t>that:</a:t>
            </a:r>
          </a:p>
          <a:p>
            <a:pPr marL="820800" lvl="1" indent="-363600">
              <a:lnSpc>
                <a:spcPct val="90000"/>
              </a:lnSpc>
              <a:spcBef>
                <a:spcPts val="500"/>
              </a:spcBef>
              <a:spcAft>
                <a:spcPts val="400"/>
              </a:spcAft>
              <a:buClr>
                <a:srgbClr val="44B4A1"/>
              </a:buClr>
              <a:buSzPct val="90000"/>
              <a:buFont typeface="Otypical Text Regular" panose="020B0503030300000000" pitchFamily="34" charset="0"/>
              <a:buChar char="●"/>
              <a:defRPr/>
            </a:pPr>
            <a:r>
              <a:rPr lang="en-US" sz="1600" dirty="0">
                <a:solidFill>
                  <a:prstClr val="black"/>
                </a:solidFill>
                <a:latin typeface="DM Sans"/>
              </a:rPr>
              <a:t>Avoids harsh solvents</a:t>
            </a:r>
          </a:p>
          <a:p>
            <a:pPr marL="820800" lvl="1" indent="-363600">
              <a:lnSpc>
                <a:spcPct val="90000"/>
              </a:lnSpc>
              <a:spcBef>
                <a:spcPts val="500"/>
              </a:spcBef>
              <a:spcAft>
                <a:spcPts val="400"/>
              </a:spcAft>
              <a:buClr>
                <a:srgbClr val="44B4A1"/>
              </a:buClr>
              <a:buSzPct val="90000"/>
              <a:buFont typeface="Otypical Text Regular" panose="020B0503030300000000" pitchFamily="34" charset="0"/>
              <a:buChar char="●"/>
              <a:defRPr/>
            </a:pPr>
            <a:r>
              <a:rPr lang="en-US" sz="1600" dirty="0">
                <a:solidFill>
                  <a:prstClr val="black"/>
                </a:solidFill>
                <a:latin typeface="DM Sans"/>
              </a:rPr>
              <a:t>Preserves skin‑soothing lipids</a:t>
            </a:r>
          </a:p>
          <a:p>
            <a:pPr marL="820800" lvl="1" indent="-363600">
              <a:lnSpc>
                <a:spcPct val="90000"/>
              </a:lnSpc>
              <a:spcBef>
                <a:spcPts val="500"/>
              </a:spcBef>
              <a:spcAft>
                <a:spcPts val="400"/>
              </a:spcAft>
              <a:buClr>
                <a:srgbClr val="44B4A1"/>
              </a:buClr>
              <a:buSzPct val="90000"/>
              <a:buFont typeface="Otypical Text Regular" panose="020B0503030300000000" pitchFamily="34" charset="0"/>
              <a:buChar char="●"/>
              <a:defRPr/>
            </a:pPr>
            <a:r>
              <a:rPr lang="en-US" sz="1600" dirty="0">
                <a:solidFill>
                  <a:prstClr val="black"/>
                </a:solidFill>
                <a:latin typeface="DM Sans"/>
              </a:rPr>
              <a:t>Delivers a soft, skin‑loving texture</a:t>
            </a:r>
            <a:endParaRPr lang="en-US" sz="1600" b="1" dirty="0">
              <a:solidFill>
                <a:prstClr val="black"/>
              </a:solidFill>
              <a:latin typeface="DM San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lang="en-US" sz="1600" b="1" dirty="0">
                <a:solidFill>
                  <a:prstClr val="black"/>
                </a:solidFill>
                <a:latin typeface="DM Sans"/>
              </a:rPr>
              <a:t>Unique upcycled origin</a:t>
            </a:r>
          </a:p>
          <a:p>
            <a:pPr marR="0" lvl="0" algn="l" defTabSz="914400" rtl="0" eaLnBrk="1" fontAlgn="auto" latinLnBrk="0" hangingPunct="1">
              <a:lnSpc>
                <a:spcPct val="90000"/>
              </a:lnSpc>
              <a:spcBef>
                <a:spcPts val="500"/>
              </a:spcBef>
              <a:spcAft>
                <a:spcPts val="400"/>
              </a:spcAft>
              <a:buClr>
                <a:srgbClr val="44B4A1"/>
              </a:buClr>
              <a:buSzPct val="90000"/>
              <a:tabLst/>
              <a:defRPr/>
            </a:pPr>
            <a:endParaRPr lang="en-US" sz="1600" b="1" dirty="0">
              <a:solidFill>
                <a:prstClr val="black"/>
              </a:solidFill>
              <a:latin typeface="DM Sans"/>
            </a:endParaRPr>
          </a:p>
          <a:p>
            <a:pPr marR="0" lvl="0" algn="l" defTabSz="914400" rtl="0" eaLnBrk="1" fontAlgn="auto" latinLnBrk="0" hangingPunct="1">
              <a:lnSpc>
                <a:spcPct val="90000"/>
              </a:lnSpc>
              <a:spcBef>
                <a:spcPts val="500"/>
              </a:spcBef>
              <a:spcAft>
                <a:spcPts val="400"/>
              </a:spcAft>
              <a:buClr>
                <a:srgbClr val="44B4A1"/>
              </a:buClr>
              <a:buSzPct val="90000"/>
              <a:tabLst/>
              <a:defRPr/>
            </a:pPr>
            <a:r>
              <a:rPr lang="en-US" sz="1600" b="1" dirty="0">
                <a:solidFill>
                  <a:prstClr val="black"/>
                </a:solidFill>
                <a:latin typeface="DM Sans"/>
              </a:rPr>
              <a:t>Role in STIMU-TEX® AS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lang="en-US" sz="1600" dirty="0">
                <a:solidFill>
                  <a:prstClr val="black"/>
                </a:solidFill>
                <a:latin typeface="DM Sans"/>
              </a:rPr>
              <a:t>Provides skin‑soothing lipids that enhance comfort</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lang="en-US" sz="1600" dirty="0">
                <a:solidFill>
                  <a:prstClr val="black"/>
                </a:solidFill>
                <a:latin typeface="DM Sans"/>
              </a:rPr>
              <a:t>Supports relief from itching and irritation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lang="en-US" sz="1600" dirty="0">
                <a:solidFill>
                  <a:prstClr val="black"/>
                </a:solidFill>
                <a:latin typeface="DM Sans"/>
              </a:rPr>
              <a:t>Contributes to the soft, caring sensory profile of the blend</a:t>
            </a:r>
          </a:p>
          <a:p>
            <a:pPr>
              <a:lnSpc>
                <a:spcPct val="90000"/>
              </a:lnSpc>
              <a:spcBef>
                <a:spcPts val="500"/>
              </a:spcBef>
              <a:spcAft>
                <a:spcPts val="400"/>
              </a:spcAft>
              <a:buClr>
                <a:srgbClr val="44B4A1"/>
              </a:buClr>
              <a:buSzPct val="90000"/>
              <a:defRPr/>
            </a:pPr>
            <a:r>
              <a:rPr lang="en-US" sz="1600" b="1" dirty="0">
                <a:solidFill>
                  <a:prstClr val="black"/>
                </a:solidFill>
              </a:rPr>
              <a:t>A fusion of heritage </a:t>
            </a:r>
            <a:r>
              <a:rPr lang="en-US" sz="1600" dirty="0">
                <a:solidFill>
                  <a:prstClr val="black"/>
                </a:solidFill>
              </a:rPr>
              <a:t>and </a:t>
            </a:r>
            <a:r>
              <a:rPr lang="en-US" sz="1600" b="1" dirty="0">
                <a:solidFill>
                  <a:prstClr val="black"/>
                </a:solidFill>
              </a:rPr>
              <a:t>green innovation</a:t>
            </a:r>
            <a:r>
              <a:rPr lang="en-US" sz="1600" dirty="0">
                <a:solidFill>
                  <a:prstClr val="black"/>
                </a:solidFill>
              </a:rPr>
              <a:t>, turning an overlooked by‑product into a comforting, sustainable skin ingredient.</a:t>
            </a:r>
            <a:endParaRPr lang="en-US" sz="1600" b="1" dirty="0">
              <a:solidFill>
                <a:prstClr val="black"/>
              </a:solidFill>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lang="en-US" sz="1600" dirty="0">
              <a:solidFill>
                <a:prstClr val="black"/>
              </a:solidFill>
              <a:latin typeface="DM San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lang="en-US" sz="1600" dirty="0">
              <a:solidFill>
                <a:prstClr val="black"/>
              </a:solidFill>
              <a:latin typeface="DM San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lang="en-US" sz="1600" b="1" dirty="0">
              <a:solidFill>
                <a:prstClr val="black"/>
              </a:solidFill>
              <a:latin typeface="DM Sans"/>
            </a:endParaRP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kumimoji="0" lang="en-US" sz="1600" b="0" i="0" u="none" strike="noStrike" kern="1200" cap="none" spc="0" normalizeH="0" baseline="0" noProof="0" dirty="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230333843"/>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A2FB397-D4DC-8A7C-A2C5-3DA817165AE0}"/>
              </a:ext>
            </a:extLst>
          </p:cNvPr>
          <p:cNvSpPr>
            <a:spLocks noGrp="1"/>
          </p:cNvSpPr>
          <p:nvPr>
            <p:ph type="title"/>
          </p:nvPr>
        </p:nvSpPr>
        <p:spPr>
          <a:xfrm>
            <a:off x="302399" y="302400"/>
            <a:ext cx="4552176" cy="303211"/>
          </a:xfrm>
        </p:spPr>
        <p:txBody>
          <a:bodyPr/>
          <a:lstStyle/>
          <a:p>
            <a:pPr lvl="0"/>
            <a:r>
              <a:rPr lang="en-US"/>
              <a:t>Spent grain wax delivers strong relief on skin with atopic conditions</a:t>
            </a:r>
          </a:p>
        </p:txBody>
      </p:sp>
      <p:sp>
        <p:nvSpPr>
          <p:cNvPr id="9" name="Slide Number Placeholder 3">
            <a:extLst>
              <a:ext uri="{FF2B5EF4-FFF2-40B4-BE49-F238E27FC236}">
                <a16:creationId xmlns:a16="http://schemas.microsoft.com/office/drawing/2014/main" id="{42BD5FB8-F7A7-15F1-80D6-D8E2CE2272BA}"/>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9</a:t>
            </a:fld>
            <a:endParaRPr lang="en-US" noProof="0"/>
          </a:p>
        </p:txBody>
      </p:sp>
      <p:pic>
        <p:nvPicPr>
          <p:cNvPr id="18" name="Picture Placeholder 17">
            <a:extLst>
              <a:ext uri="{FF2B5EF4-FFF2-40B4-BE49-F238E27FC236}">
                <a16:creationId xmlns:a16="http://schemas.microsoft.com/office/drawing/2014/main" id="{1DAA5D97-87F4-98BE-85B0-3FC48EB6BB72}"/>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l="34207" t="-176" r="6517" b="176"/>
          <a:stretch/>
        </p:blipFill>
        <p:spPr>
          <a:xfrm>
            <a:off x="6096000" y="0"/>
            <a:ext cx="6096000" cy="6858000"/>
          </a:xfrm>
          <a:ln w="38100" cap="sq">
            <a:noFill/>
            <a:prstDash val="solid"/>
            <a:miter lim="800000"/>
          </a:ln>
          <a:effectLst>
            <a:outerShdw blurRad="50800" dist="38100" dir="2700000" algn="tl" rotWithShape="0">
              <a:srgbClr val="000000">
                <a:alpha val="0"/>
              </a:srgbClr>
            </a:outerShdw>
          </a:effectLst>
        </p:spPr>
      </p:pic>
      <p:sp>
        <p:nvSpPr>
          <p:cNvPr id="66" name="Text Placeholder 65">
            <a:extLst>
              <a:ext uri="{FF2B5EF4-FFF2-40B4-BE49-F238E27FC236}">
                <a16:creationId xmlns:a16="http://schemas.microsoft.com/office/drawing/2014/main" id="{FC963E80-07AA-E707-002F-C8B8A05FC33F}"/>
              </a:ext>
            </a:extLst>
          </p:cNvPr>
          <p:cNvSpPr>
            <a:spLocks noGrp="1"/>
          </p:cNvSpPr>
          <p:nvPr>
            <p:ph type="body" sz="quarter" idx="26"/>
          </p:nvPr>
        </p:nvSpPr>
        <p:spPr>
          <a:xfrm>
            <a:off x="302399" y="5988018"/>
            <a:ext cx="4738524" cy="691664"/>
          </a:xfrm>
        </p:spPr>
        <p:txBody>
          <a:bodyPr/>
          <a:lstStyle/>
          <a:p>
            <a:r>
              <a:rPr lang="de-DE" dirty="0"/>
              <a:t>** Source: Entwicklung und Prüfung eines neuen dermatologisch-kosmetischen Wirkstoffes aus Gerstentreber (</a:t>
            </a:r>
            <a:r>
              <a:rPr lang="en-GB" dirty="0"/>
              <a:t>development and testing of a new dermatological-cosmetic active ingredient from barley grains</a:t>
            </a:r>
            <a:r>
              <a:rPr lang="de-DE" dirty="0"/>
              <a:t>), H. </a:t>
            </a:r>
            <a:r>
              <a:rPr lang="de-DE" dirty="0" err="1"/>
              <a:t>Tronnier</a:t>
            </a:r>
            <a:r>
              <a:rPr lang="de-DE" dirty="0"/>
              <a:t>, P. Haas and L. </a:t>
            </a:r>
            <a:r>
              <a:rPr lang="de-DE" dirty="0" err="1"/>
              <a:t>Motitschke</a:t>
            </a:r>
            <a:r>
              <a:rPr lang="de-DE" dirty="0"/>
              <a:t>, Ärztliche Kosmetologie 17, 342-352 (1987)</a:t>
            </a:r>
          </a:p>
          <a:p>
            <a:endParaRPr lang="de-DE" dirty="0"/>
          </a:p>
        </p:txBody>
      </p:sp>
      <p:sp>
        <p:nvSpPr>
          <p:cNvPr id="2" name="Rectangle 1">
            <a:extLst>
              <a:ext uri="{FF2B5EF4-FFF2-40B4-BE49-F238E27FC236}">
                <a16:creationId xmlns:a16="http://schemas.microsoft.com/office/drawing/2014/main" id="{55706C77-67AC-4B55-A302-CAB7CB547B15}"/>
              </a:ext>
            </a:extLst>
          </p:cNvPr>
          <p:cNvSpPr/>
          <p:nvPr/>
        </p:nvSpPr>
        <p:spPr>
          <a:xfrm>
            <a:off x="302399" y="1342800"/>
            <a:ext cx="3040839" cy="2492990"/>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effectLst/>
                <a:uLnTx/>
                <a:uFillTx/>
                <a:ea typeface="Fira Sans" panose="020B0503050000020004" pitchFamily="34" charset="0"/>
                <a:cs typeface="Arial"/>
              </a:rPr>
              <a:t>Dermatological study performed on skin with atopic conditions*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ea typeface="Fira Sans" panose="020B0503050000020004" pitchFamily="34" charset="0"/>
                <a:cs typeface="Arial"/>
              </a:rPr>
              <a:t>100 volunteers</a:t>
            </a:r>
            <a:r>
              <a:rPr kumimoji="0" lang="en-US" sz="1800" b="0" i="0" u="none" strike="noStrike" kern="1200" cap="none" spc="0" normalizeH="0" baseline="0" noProof="0" dirty="0">
                <a:ln>
                  <a:noFill/>
                </a:ln>
                <a:effectLst/>
                <a:uLnTx/>
                <a:uFillTx/>
                <a:ea typeface="Fira Sans" panose="020B0503050000020004" pitchFamily="34" charset="0"/>
                <a:cs typeface="+mn-cs"/>
              </a:rPr>
              <a:t>, </a:t>
            </a:r>
            <a:r>
              <a:rPr kumimoji="0" lang="en-US" sz="1800" b="0" i="0" u="none" strike="noStrike" kern="0" cap="none" spc="0" normalizeH="0" baseline="0" noProof="0" dirty="0">
                <a:ln>
                  <a:noFill/>
                </a:ln>
                <a:effectLst/>
                <a:uLnTx/>
                <a:uFillTx/>
                <a:ea typeface="Fira Sans" panose="020B0503050000020004" pitchFamily="34" charset="0"/>
                <a:cs typeface="Arial"/>
              </a:rPr>
              <a:t>1% and 5% spent grain wax used in a w/o emulsion; placebo, half-face blind application of verum &amp; placebo; twice daily, 1-4 weeks</a:t>
            </a:r>
          </a:p>
        </p:txBody>
      </p:sp>
      <p:sp>
        <p:nvSpPr>
          <p:cNvPr id="12" name="Rechteck 31">
            <a:extLst>
              <a:ext uri="{FF2B5EF4-FFF2-40B4-BE49-F238E27FC236}">
                <a16:creationId xmlns:a16="http://schemas.microsoft.com/office/drawing/2014/main" id="{6ED55AF8-D4CD-801A-AD11-B2DEAEED8180}"/>
              </a:ext>
            </a:extLst>
          </p:cNvPr>
          <p:cNvSpPr/>
          <p:nvPr/>
        </p:nvSpPr>
        <p:spPr>
          <a:xfrm>
            <a:off x="3623235" y="5342338"/>
            <a:ext cx="2154248" cy="15388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76D0C2"/>
                </a:solidFill>
                <a:effectLst/>
                <a:uLnTx/>
                <a:uFillTx/>
                <a:ea typeface="+mn-ea"/>
                <a:cs typeface="+mn-cs"/>
              </a:rPr>
              <a:t>Spent grain wax </a:t>
            </a:r>
            <a:r>
              <a:rPr kumimoji="0" lang="de-DE" sz="1000" b="0" i="0" u="none" strike="noStrike" kern="0" cap="none" spc="0" normalizeH="0" baseline="30000" noProof="0" dirty="0">
                <a:ln>
                  <a:noFill/>
                </a:ln>
                <a:solidFill>
                  <a:srgbClr val="76D0C2"/>
                </a:solidFill>
                <a:effectLst/>
                <a:uLnTx/>
                <a:uFillTx/>
                <a:ea typeface="+mn-ea"/>
                <a:cs typeface="+mn-cs"/>
              </a:rPr>
              <a:t> </a:t>
            </a:r>
            <a:r>
              <a:rPr kumimoji="0" lang="en-US" sz="1000" b="0" i="0" u="none" strike="noStrike" kern="0" cap="none" spc="0" normalizeH="0" baseline="0" noProof="0" dirty="0">
                <a:ln>
                  <a:noFill/>
                </a:ln>
                <a:effectLst/>
                <a:uLnTx/>
                <a:uFillTx/>
                <a:ea typeface="+mn-ea"/>
                <a:cs typeface="+mn-cs"/>
              </a:rPr>
              <a:t>|  </a:t>
            </a:r>
            <a:r>
              <a:rPr kumimoji="0" lang="en-US" sz="1000" b="0" i="0" u="none" strike="noStrike" kern="0" cap="none" spc="0" normalizeH="0" baseline="0" noProof="0" dirty="0">
                <a:ln>
                  <a:noFill/>
                </a:ln>
                <a:solidFill>
                  <a:srgbClr val="277E6E"/>
                </a:solidFill>
                <a:effectLst/>
                <a:uLnTx/>
                <a:uFillTx/>
                <a:ea typeface="+mn-ea"/>
                <a:cs typeface="+mn-cs"/>
              </a:rPr>
              <a:t>Placebo</a:t>
            </a:r>
            <a:endParaRPr kumimoji="0" lang="de-DE" sz="1000" b="0" i="0" u="none" strike="noStrike" kern="0" cap="none" spc="0" normalizeH="0" baseline="0" noProof="0" dirty="0">
              <a:ln>
                <a:noFill/>
              </a:ln>
              <a:solidFill>
                <a:srgbClr val="277E6E"/>
              </a:solidFill>
              <a:effectLst/>
              <a:uLnTx/>
              <a:uFillTx/>
              <a:ea typeface="+mn-ea"/>
              <a:cs typeface="+mn-cs"/>
            </a:endParaRPr>
          </a:p>
        </p:txBody>
      </p:sp>
      <p:sp>
        <p:nvSpPr>
          <p:cNvPr id="17" name="Rechteck 31">
            <a:extLst>
              <a:ext uri="{FF2B5EF4-FFF2-40B4-BE49-F238E27FC236}">
                <a16:creationId xmlns:a16="http://schemas.microsoft.com/office/drawing/2014/main" id="{B581ED88-2CA3-B843-03B1-7219EC4C70DB}"/>
              </a:ext>
            </a:extLst>
          </p:cNvPr>
          <p:cNvSpPr/>
          <p:nvPr/>
        </p:nvSpPr>
        <p:spPr>
          <a:xfrm>
            <a:off x="4305932" y="2744303"/>
            <a:ext cx="854866" cy="36933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effectLst/>
                <a:uLnTx/>
                <a:uFillTx/>
                <a:ea typeface="+mn-ea"/>
                <a:cs typeface="+mn-cs"/>
              </a:rPr>
              <a:t>Preferred formula</a:t>
            </a:r>
            <a:endParaRPr kumimoji="0" lang="de-DE" sz="1200" b="0" i="0" u="none" strike="noStrike" kern="0" cap="none" spc="0" normalizeH="0" baseline="0" noProof="0">
              <a:ln>
                <a:noFill/>
              </a:ln>
              <a:effectLst/>
              <a:uLnTx/>
              <a:uFillTx/>
              <a:ea typeface="+mn-ea"/>
              <a:cs typeface="+mn-cs"/>
            </a:endParaRPr>
          </a:p>
        </p:txBody>
      </p:sp>
      <p:sp>
        <p:nvSpPr>
          <p:cNvPr id="23" name="Rechteck 31">
            <a:extLst>
              <a:ext uri="{FF2B5EF4-FFF2-40B4-BE49-F238E27FC236}">
                <a16:creationId xmlns:a16="http://schemas.microsoft.com/office/drawing/2014/main" id="{A9CEB26E-9850-B27F-540F-0BC8F5A35D08}"/>
              </a:ext>
            </a:extLst>
          </p:cNvPr>
          <p:cNvSpPr/>
          <p:nvPr/>
        </p:nvSpPr>
        <p:spPr>
          <a:xfrm>
            <a:off x="4162568" y="4813015"/>
            <a:ext cx="1141590" cy="36933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effectLst/>
                <a:uLnTx/>
                <a:uFillTx/>
                <a:ea typeface="+mn-ea"/>
                <a:cs typeface="+mn-cs"/>
              </a:rPr>
              <a:t>Better anti-itching effect</a:t>
            </a:r>
            <a:endParaRPr kumimoji="0" lang="de-DE" sz="1200" b="0" i="0" u="none" strike="noStrike" kern="0" cap="none" spc="0" normalizeH="0" baseline="0" noProof="0">
              <a:ln>
                <a:noFill/>
              </a:ln>
              <a:effectLst/>
              <a:uLnTx/>
              <a:uFillTx/>
              <a:ea typeface="+mn-ea"/>
              <a:cs typeface="+mn-cs"/>
            </a:endParaRPr>
          </a:p>
        </p:txBody>
      </p:sp>
      <p:sp>
        <p:nvSpPr>
          <p:cNvPr id="13" name="Rectangle 12">
            <a:extLst>
              <a:ext uri="{FF2B5EF4-FFF2-40B4-BE49-F238E27FC236}">
                <a16:creationId xmlns:a16="http://schemas.microsoft.com/office/drawing/2014/main" id="{A8F72F08-7032-41FF-BAF7-BD785CBF90C3}"/>
              </a:ext>
            </a:extLst>
          </p:cNvPr>
          <p:cNvSpPr/>
          <p:nvPr/>
        </p:nvSpPr>
        <p:spPr>
          <a:xfrm>
            <a:off x="693581" y="2010519"/>
            <a:ext cx="5281538" cy="1015663"/>
          </a:xfrm>
          <a:prstGeom prst="rect">
            <a:avLst/>
          </a:prstGeom>
        </p:spPr>
        <p:txBody>
          <a:bodyPr wrap="square">
            <a:spAutoFit/>
          </a:bodyPr>
          <a:lstStyle/>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a:p>
            <a:pPr marL="285750" marR="0" lvl="1" indent="-285750" algn="l" defTabSz="914400" rtl="0" eaLnBrk="0" fontAlgn="base" latinLnBrk="0" hangingPunct="0">
              <a:lnSpc>
                <a:spcPct val="100000"/>
              </a:lnSpc>
              <a:spcBef>
                <a:spcPct val="0"/>
              </a:spcBef>
              <a:spcAft>
                <a:spcPct val="0"/>
              </a:spcAft>
              <a:buClr>
                <a:srgbClr val="808080"/>
              </a:buClr>
              <a:buSzTx/>
              <a:buFont typeface="Arial" panose="020B0604020202020204" pitchFamily="34" charset="0"/>
              <a:buChar char="•"/>
              <a:tabLst/>
              <a:defRPr/>
            </a:pPr>
            <a:endParaRPr kumimoji="0" lang="en-US" sz="1200" b="0" i="0" u="none" strike="noStrike" kern="0" cap="none" spc="0" normalizeH="0" baseline="0" noProof="0">
              <a:ln>
                <a:noFill/>
              </a:ln>
              <a:solidFill>
                <a:srgbClr val="4D4D4D"/>
              </a:solidFill>
              <a:effectLst/>
              <a:uLnTx/>
              <a:uFillTx/>
              <a:latin typeface="Fira Sans" panose="020B0503050000020004" pitchFamily="34" charset="0"/>
              <a:ea typeface="Fira Sans" panose="020B0503050000020004" pitchFamily="34" charset="0"/>
              <a:cs typeface="Arial"/>
            </a:endParaRPr>
          </a:p>
        </p:txBody>
      </p:sp>
      <p:sp>
        <p:nvSpPr>
          <p:cNvPr id="5" name="Rectangle 4">
            <a:extLst>
              <a:ext uri="{FF2B5EF4-FFF2-40B4-BE49-F238E27FC236}">
                <a16:creationId xmlns:a16="http://schemas.microsoft.com/office/drawing/2014/main" id="{86EE866F-CA27-405D-B00B-126B04AB9C6E}"/>
              </a:ext>
            </a:extLst>
          </p:cNvPr>
          <p:cNvSpPr/>
          <p:nvPr/>
        </p:nvSpPr>
        <p:spPr>
          <a:xfrm>
            <a:off x="-10573" y="4127817"/>
            <a:ext cx="3353811" cy="1049106"/>
          </a:xfrm>
          <a:prstGeom prst="rect">
            <a:avLst/>
          </a:prstGeom>
          <a:solidFill>
            <a:srgbClr val="44B4A1"/>
          </a:solidFill>
        </p:spPr>
        <p:txBody>
          <a:bodyPr wrap="square" lIns="468000" tIns="108000" rIns="108000" bIns="108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FF"/>
                </a:solidFill>
                <a:effectLst/>
                <a:uLnTx/>
                <a:uFillTx/>
                <a:ea typeface="Fira Sans" panose="020B0503050000020004" pitchFamily="34" charset="0"/>
                <a:cs typeface="Arial"/>
              </a:rPr>
              <a:t>Result: strong and perceivable itching alleviation </a:t>
            </a:r>
          </a:p>
        </p:txBody>
      </p:sp>
      <p:graphicFrame>
        <p:nvGraphicFramePr>
          <p:cNvPr id="69" name="Chart 68">
            <a:extLst>
              <a:ext uri="{FF2B5EF4-FFF2-40B4-BE49-F238E27FC236}">
                <a16:creationId xmlns:a16="http://schemas.microsoft.com/office/drawing/2014/main" id="{E1DDFC74-B954-691C-1F09-B31570219456}"/>
              </a:ext>
            </a:extLst>
          </p:cNvPr>
          <p:cNvGraphicFramePr/>
          <p:nvPr>
            <p:extLst>
              <p:ext uri="{D42A27DB-BD31-4B8C-83A1-F6EECF244321}">
                <p14:modId xmlns:p14="http://schemas.microsoft.com/office/powerpoint/2010/main" val="3193953184"/>
              </p:ext>
            </p:extLst>
          </p:nvPr>
        </p:nvGraphicFramePr>
        <p:xfrm>
          <a:off x="3631903" y="1205045"/>
          <a:ext cx="2220259" cy="1606599"/>
        </p:xfrm>
        <a:graphic>
          <a:graphicData uri="http://schemas.openxmlformats.org/drawingml/2006/chart">
            <c:chart xmlns:c="http://schemas.openxmlformats.org/drawingml/2006/chart" xmlns:r="http://schemas.openxmlformats.org/officeDocument/2006/relationships" r:id="rId4"/>
          </a:graphicData>
        </a:graphic>
      </p:graphicFrame>
      <p:sp>
        <p:nvSpPr>
          <p:cNvPr id="70" name="TextBox 3">
            <a:extLst>
              <a:ext uri="{FF2B5EF4-FFF2-40B4-BE49-F238E27FC236}">
                <a16:creationId xmlns:a16="http://schemas.microsoft.com/office/drawing/2014/main" id="{B37A2ACC-228C-529E-454F-566611B8CFA0}"/>
              </a:ext>
            </a:extLst>
          </p:cNvPr>
          <p:cNvSpPr txBox="1"/>
          <p:nvPr/>
        </p:nvSpPr>
        <p:spPr>
          <a:xfrm>
            <a:off x="4212396" y="1777511"/>
            <a:ext cx="105927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dirty="0">
                <a:solidFill>
                  <a:schemeClr val="bg1"/>
                </a:solidFill>
              </a:rPr>
              <a:t>84%</a:t>
            </a:r>
          </a:p>
        </p:txBody>
      </p:sp>
      <p:graphicFrame>
        <p:nvGraphicFramePr>
          <p:cNvPr id="71" name="Chart 70">
            <a:extLst>
              <a:ext uri="{FF2B5EF4-FFF2-40B4-BE49-F238E27FC236}">
                <a16:creationId xmlns:a16="http://schemas.microsoft.com/office/drawing/2014/main" id="{2DC49BD8-A88D-D2E8-B00B-9C71B2DD6A77}"/>
              </a:ext>
            </a:extLst>
          </p:cNvPr>
          <p:cNvGraphicFramePr/>
          <p:nvPr>
            <p:extLst>
              <p:ext uri="{D42A27DB-BD31-4B8C-83A1-F6EECF244321}">
                <p14:modId xmlns:p14="http://schemas.microsoft.com/office/powerpoint/2010/main" val="1030184242"/>
              </p:ext>
            </p:extLst>
          </p:nvPr>
        </p:nvGraphicFramePr>
        <p:xfrm>
          <a:off x="3623235" y="3308536"/>
          <a:ext cx="2220259" cy="1606599"/>
        </p:xfrm>
        <a:graphic>
          <a:graphicData uri="http://schemas.openxmlformats.org/drawingml/2006/chart">
            <c:chart xmlns:c="http://schemas.openxmlformats.org/drawingml/2006/chart" xmlns:r="http://schemas.openxmlformats.org/officeDocument/2006/relationships" r:id="rId5"/>
          </a:graphicData>
        </a:graphic>
      </p:graphicFrame>
      <p:sp>
        <p:nvSpPr>
          <p:cNvPr id="72" name="TextBox 3">
            <a:extLst>
              <a:ext uri="{FF2B5EF4-FFF2-40B4-BE49-F238E27FC236}">
                <a16:creationId xmlns:a16="http://schemas.microsoft.com/office/drawing/2014/main" id="{F398927C-9B49-5575-AE6E-4EA9929BB866}"/>
              </a:ext>
            </a:extLst>
          </p:cNvPr>
          <p:cNvSpPr txBox="1"/>
          <p:nvPr/>
        </p:nvSpPr>
        <p:spPr>
          <a:xfrm>
            <a:off x="4203728" y="3880555"/>
            <a:ext cx="105927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b="1">
                <a:solidFill>
                  <a:schemeClr val="bg1"/>
                </a:solidFill>
              </a:rPr>
              <a:t>80%</a:t>
            </a:r>
          </a:p>
        </p:txBody>
      </p:sp>
    </p:spTree>
    <p:extLst>
      <p:ext uri="{BB962C8B-B14F-4D97-AF65-F5344CB8AC3E}">
        <p14:creationId xmlns:p14="http://schemas.microsoft.com/office/powerpoint/2010/main" val="487057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A749-B933-3DD5-1993-E8A7BAF43CBA}"/>
              </a:ext>
            </a:extLst>
          </p:cNvPr>
          <p:cNvSpPr>
            <a:spLocks noGrp="1"/>
          </p:cNvSpPr>
          <p:nvPr>
            <p:ph type="title"/>
          </p:nvPr>
        </p:nvSpPr>
        <p:spPr>
          <a:xfrm>
            <a:off x="302398" y="302401"/>
            <a:ext cx="5793601" cy="288926"/>
          </a:xfrm>
        </p:spPr>
        <p:txBody>
          <a:bodyPr/>
          <a:lstStyle/>
          <a:p>
            <a:r>
              <a:rPr lang="en-US" noProof="0" dirty="0"/>
              <a:t>Argan Oil — Purity, Heritage &amp; High Concentration of Actives</a:t>
            </a:r>
            <a:endParaRPr lang="en-US" dirty="0"/>
          </a:p>
        </p:txBody>
      </p:sp>
      <p:pic>
        <p:nvPicPr>
          <p:cNvPr id="16" name="Picture Placeholder 15">
            <a:extLst>
              <a:ext uri="{FF2B5EF4-FFF2-40B4-BE49-F238E27FC236}">
                <a16:creationId xmlns:a16="http://schemas.microsoft.com/office/drawing/2014/main" id="{C06223C0-6317-448F-7995-53F793E34DFE}"/>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l="20545" r="20545"/>
          <a:stretch/>
        </p:blipFill>
        <p:spPr>
          <a:xfrm>
            <a:off x="6096000" y="2"/>
            <a:ext cx="6096000" cy="6857998"/>
          </a:xfrm>
          <a:ln w="38100" cap="sq">
            <a:noFill/>
            <a:prstDash val="solid"/>
            <a:miter lim="800000"/>
          </a:ln>
          <a:effectLst>
            <a:outerShdw blurRad="50800" dist="38100" dir="2700000" algn="tl" rotWithShape="0">
              <a:srgbClr val="000000">
                <a:alpha val="0"/>
              </a:srgbClr>
            </a:outerShdw>
          </a:effectLst>
        </p:spPr>
      </p:pic>
      <p:grpSp>
        <p:nvGrpSpPr>
          <p:cNvPr id="12" name="Group 11">
            <a:extLst>
              <a:ext uri="{FF2B5EF4-FFF2-40B4-BE49-F238E27FC236}">
                <a16:creationId xmlns:a16="http://schemas.microsoft.com/office/drawing/2014/main" id="{69997FBE-1908-B957-4D09-87FF60E31EDE}"/>
              </a:ext>
            </a:extLst>
          </p:cNvPr>
          <p:cNvGrpSpPr/>
          <p:nvPr/>
        </p:nvGrpSpPr>
        <p:grpSpPr>
          <a:xfrm>
            <a:off x="4483461" y="2269607"/>
            <a:ext cx="3834678" cy="3193200"/>
            <a:chOff x="5294701" y="2990282"/>
            <a:chExt cx="3834678" cy="3193200"/>
          </a:xfrm>
        </p:grpSpPr>
        <p:pic>
          <p:nvPicPr>
            <p:cNvPr id="7" name="Picture 6">
              <a:extLst>
                <a:ext uri="{FF2B5EF4-FFF2-40B4-BE49-F238E27FC236}">
                  <a16:creationId xmlns:a16="http://schemas.microsoft.com/office/drawing/2014/main" id="{74890982-F93B-C972-B3E1-B98EEB2AEEE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295040" y="2990565"/>
              <a:ext cx="3834000" cy="3192635"/>
            </a:xfrm>
            <a:prstGeom prst="rect">
              <a:avLst/>
            </a:prstGeom>
          </p:spPr>
        </p:pic>
        <p:pic>
          <p:nvPicPr>
            <p:cNvPr id="6" name="Picture 5">
              <a:extLst>
                <a:ext uri="{FF2B5EF4-FFF2-40B4-BE49-F238E27FC236}">
                  <a16:creationId xmlns:a16="http://schemas.microsoft.com/office/drawing/2014/main" id="{78E402D9-6A5A-7C4B-A514-5F45E684C377}"/>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294701" y="2990282"/>
              <a:ext cx="3834678" cy="3193200"/>
            </a:xfrm>
            <a:prstGeom prst="rect">
              <a:avLst/>
            </a:prstGeom>
          </p:spPr>
        </p:pic>
      </p:grpSp>
      <p:sp>
        <p:nvSpPr>
          <p:cNvPr id="4" name="Text Placeholder 4">
            <a:extLst>
              <a:ext uri="{FF2B5EF4-FFF2-40B4-BE49-F238E27FC236}">
                <a16:creationId xmlns:a16="http://schemas.microsoft.com/office/drawing/2014/main" id="{CF674C27-EE97-109A-D54E-18DE995DDEBC}"/>
              </a:ext>
            </a:extLst>
          </p:cNvPr>
          <p:cNvSpPr txBox="1">
            <a:spLocks/>
          </p:cNvSpPr>
          <p:nvPr/>
        </p:nvSpPr>
        <p:spPr>
          <a:xfrm>
            <a:off x="302398" y="1116714"/>
            <a:ext cx="4937357" cy="4624571"/>
          </a:xfrm>
          <a:prstGeom prst="rect">
            <a:avLst/>
          </a:prstGeom>
        </p:spPr>
        <p:txBody>
          <a:bodyPr lIns="0" tIns="0" rIns="0" bIns="0"/>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500"/>
              </a:spcBef>
              <a:spcAft>
                <a:spcPts val="400"/>
              </a:spcAft>
              <a:buClr>
                <a:srgbClr val="44B4A1"/>
              </a:buClr>
              <a:buSzPct val="90000"/>
              <a:buNone/>
              <a:tabLst/>
              <a:defRPr/>
            </a:pPr>
            <a:r>
              <a:rPr kumimoji="0" lang="en-US" sz="1600" b="1" i="0" u="none" strike="noStrike" kern="1200" cap="none" spc="0" normalizeH="0" noProof="0" dirty="0">
                <a:ln>
                  <a:noFill/>
                </a:ln>
                <a:effectLst/>
                <a:uLnTx/>
                <a:uFillTx/>
                <a:ea typeface="+mn-ea"/>
                <a:cs typeface="+mn-cs"/>
              </a:rPr>
              <a:t>Exceptional quality &amp; processing</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noProof="0" dirty="0">
                <a:ln>
                  <a:noFill/>
                </a:ln>
                <a:effectLst/>
                <a:uLnTx/>
                <a:uFillTx/>
                <a:ea typeface="+mn-ea"/>
                <a:cs typeface="+mn-cs"/>
              </a:rPr>
              <a:t>Cold pressed from Argania spinosa kernels to maintain a high concentration of soothing compounds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noProof="0" dirty="0">
                <a:ln>
                  <a:noFill/>
                </a:ln>
                <a:effectLst/>
                <a:uLnTx/>
                <a:uFillTx/>
                <a:ea typeface="+mn-ea"/>
                <a:cs typeface="+mn-cs"/>
              </a:rPr>
              <a:t>Minimal processing preserves purity and maximizes skin calming efficacy</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noProof="0" dirty="0">
                <a:ln>
                  <a:noFill/>
                </a:ln>
                <a:effectLst/>
                <a:uLnTx/>
                <a:uFillTx/>
                <a:ea typeface="+mn-ea"/>
                <a:cs typeface="+mn-cs"/>
              </a:rPr>
              <a:t>Specifically deodorized resulting in a clear and nearly colorless product</a:t>
            </a:r>
          </a:p>
          <a:p>
            <a:pPr marL="0" marR="0" lvl="0" indent="0" algn="l" defTabSz="914400" rtl="0" eaLnBrk="1" fontAlgn="auto" latinLnBrk="0" hangingPunct="1">
              <a:lnSpc>
                <a:spcPct val="90000"/>
              </a:lnSpc>
              <a:spcBef>
                <a:spcPts val="500"/>
              </a:spcBef>
              <a:spcAft>
                <a:spcPts val="400"/>
              </a:spcAft>
              <a:buClr>
                <a:srgbClr val="44B4A1"/>
              </a:buClr>
              <a:buSzPct val="90000"/>
              <a:buNone/>
              <a:tabLst/>
              <a:defRPr/>
            </a:pPr>
            <a:r>
              <a:rPr kumimoji="0" lang="en-US" sz="1600" b="1" i="0" u="none" strike="noStrike" kern="1200" cap="none" spc="0" normalizeH="0" noProof="0" dirty="0">
                <a:ln>
                  <a:noFill/>
                </a:ln>
                <a:effectLst/>
                <a:uLnTx/>
                <a:uFillTx/>
                <a:ea typeface="+mn-ea"/>
                <a:cs typeface="+mn-cs"/>
              </a:rPr>
              <a:t>Authentic multicultural sourcing</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noProof="0" dirty="0">
                <a:ln>
                  <a:noFill/>
                </a:ln>
                <a:effectLst/>
                <a:uLnTx/>
                <a:uFillTx/>
                <a:ea typeface="+mn-ea"/>
                <a:cs typeface="+mn-cs"/>
              </a:rPr>
              <a:t>It is known to the Berbers living there as the “Tree of Life”. </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noProof="0" dirty="0">
                <a:ln>
                  <a:noFill/>
                </a:ln>
                <a:effectLst/>
                <a:uLnTx/>
                <a:uFillTx/>
                <a:ea typeface="+mn-ea"/>
                <a:cs typeface="+mn-cs"/>
              </a:rPr>
              <a:t>Responsibly sourced from Morocco, rooted in centuries old beauty traditions</a:t>
            </a:r>
          </a:p>
          <a:p>
            <a:pPr marL="0" marR="0" lvl="0" indent="0" algn="l" defTabSz="914400" rtl="0" eaLnBrk="1" fontAlgn="auto" latinLnBrk="0" hangingPunct="1">
              <a:lnSpc>
                <a:spcPct val="90000"/>
              </a:lnSpc>
              <a:spcBef>
                <a:spcPts val="500"/>
              </a:spcBef>
              <a:spcAft>
                <a:spcPts val="400"/>
              </a:spcAft>
              <a:buClr>
                <a:srgbClr val="44B4A1"/>
              </a:buClr>
              <a:buSzPct val="90000"/>
              <a:buNone/>
              <a:tabLst/>
              <a:defRPr/>
            </a:pPr>
            <a:r>
              <a:rPr kumimoji="0" lang="en-US" sz="1600" b="1" i="0" u="none" strike="noStrike" kern="1200" cap="none" spc="0" normalizeH="0" noProof="0" dirty="0">
                <a:ln>
                  <a:noFill/>
                </a:ln>
                <a:effectLst/>
                <a:uLnTx/>
                <a:uFillTx/>
                <a:ea typeface="+mn-ea"/>
                <a:cs typeface="+mn-cs"/>
              </a:rPr>
              <a:t>Role in STIMU-TEX® AS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noProof="0" dirty="0">
                <a:ln>
                  <a:noFill/>
                </a:ln>
                <a:effectLst/>
                <a:uLnTx/>
                <a:uFillTx/>
                <a:ea typeface="+mn-ea"/>
                <a:cs typeface="+mn-cs"/>
              </a:rPr>
              <a:t>Reinforces the blend’s instant soothing action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kumimoji="0" lang="en-US" sz="1600" b="0" i="0" u="none" strike="noStrike" kern="1200" cap="none" spc="0" normalizeH="0" noProof="0" dirty="0">
                <a:ln>
                  <a:noFill/>
                </a:ln>
                <a:effectLst/>
                <a:uLnTx/>
                <a:uFillTx/>
                <a:ea typeface="+mn-ea"/>
                <a:cs typeface="+mn-cs"/>
              </a:rPr>
              <a:t>Helps restore comfort for sensitive and irritated skin</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endParaRPr lang="en-US" sz="1600" dirty="0"/>
          </a:p>
          <a:p>
            <a:pPr marL="363600" marR="0" lvl="0" indent="-363600" algn="l" defTabSz="914400" rtl="0" eaLnBrk="1" fontAlgn="auto" latinLnBrk="0" hangingPunct="1">
              <a:lnSpc>
                <a:spcPct val="90000"/>
              </a:lnSpc>
              <a:spcBef>
                <a:spcPts val="500"/>
              </a:spcBef>
              <a:spcAft>
                <a:spcPts val="400"/>
              </a:spcAft>
              <a:buClr>
                <a:schemeClr val="accent1"/>
              </a:buClr>
              <a:buSzPct val="90000"/>
              <a:buFont typeface="Otypical Text Regular" panose="020B0503030300000000" pitchFamily="34" charset="0"/>
              <a:buChar char="●"/>
              <a:tabLst/>
              <a:defRPr/>
            </a:pPr>
            <a:endParaRPr kumimoji="0" lang="en-GB" sz="1600" b="0" i="0" u="none" strike="noStrike" kern="1200" cap="none" spc="0" normalizeH="0" noProof="0" dirty="0">
              <a:ln>
                <a:noFill/>
              </a:ln>
              <a:effectLst/>
              <a:uLnTx/>
              <a:uFillTx/>
              <a:ea typeface="+mn-ea"/>
              <a:cs typeface="+mn-cs"/>
            </a:endParaRPr>
          </a:p>
        </p:txBody>
      </p:sp>
      <p:sp>
        <p:nvSpPr>
          <p:cNvPr id="73" name="Slide Number Placeholder 7">
            <a:extLst>
              <a:ext uri="{FF2B5EF4-FFF2-40B4-BE49-F238E27FC236}">
                <a16:creationId xmlns:a16="http://schemas.microsoft.com/office/drawing/2014/main" id="{E4F6C364-A8A2-3FC6-B469-AEEC536CF90B}"/>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10</a:t>
            </a:fld>
            <a:endParaRPr lang="en-GB"/>
          </a:p>
        </p:txBody>
      </p:sp>
    </p:spTree>
    <p:extLst>
      <p:ext uri="{BB962C8B-B14F-4D97-AF65-F5344CB8AC3E}">
        <p14:creationId xmlns:p14="http://schemas.microsoft.com/office/powerpoint/2010/main" val="3690730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BAAEB-7BA5-DDEC-3883-E59FD159F76C}"/>
              </a:ext>
            </a:extLst>
          </p:cNvPr>
          <p:cNvSpPr>
            <a:spLocks noGrp="1"/>
          </p:cNvSpPr>
          <p:nvPr>
            <p:ph type="title"/>
          </p:nvPr>
        </p:nvSpPr>
        <p:spPr>
          <a:xfrm>
            <a:off x="302398" y="302400"/>
            <a:ext cx="5708257" cy="303211"/>
          </a:xfrm>
        </p:spPr>
        <p:txBody>
          <a:bodyPr/>
          <a:lstStyle/>
          <a:p>
            <a:r>
              <a:rPr lang="en-US" noProof="0" dirty="0"/>
              <a:t>Shea Butter — Time Honored Comfort with Deep Soothing Power</a:t>
            </a:r>
            <a:endParaRPr lang="en-US" dirty="0"/>
          </a:p>
        </p:txBody>
      </p:sp>
      <p:pic>
        <p:nvPicPr>
          <p:cNvPr id="8" name="Picture Placeholder 7" descr="A picture containing table, food, cup, fruit&#10;&#10;Description automatically generated">
            <a:extLst>
              <a:ext uri="{FF2B5EF4-FFF2-40B4-BE49-F238E27FC236}">
                <a16:creationId xmlns:a16="http://schemas.microsoft.com/office/drawing/2014/main" id="{CF2297F5-6A83-7F1E-3BA2-15474BEBCD2A}"/>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l="42014"/>
          <a:stretch/>
        </p:blipFill>
        <p:spPr>
          <a:xfrm>
            <a:off x="6096000" y="0"/>
            <a:ext cx="6096000" cy="6858000"/>
          </a:xfrm>
          <a:ln w="38100" cap="sq">
            <a:noFill/>
            <a:prstDash val="solid"/>
            <a:miter lim="800000"/>
          </a:ln>
          <a:effectLst>
            <a:outerShdw blurRad="50800" dist="38100" dir="2700000" algn="tl" rotWithShape="0">
              <a:srgbClr val="000000">
                <a:alpha val="0"/>
              </a:srgbClr>
            </a:outerShdw>
          </a:effectLst>
        </p:spPr>
      </p:pic>
      <p:sp>
        <p:nvSpPr>
          <p:cNvPr id="5" name="Text Placeholder 4">
            <a:extLst>
              <a:ext uri="{FF2B5EF4-FFF2-40B4-BE49-F238E27FC236}">
                <a16:creationId xmlns:a16="http://schemas.microsoft.com/office/drawing/2014/main" id="{6790D387-9EEA-3BFB-2BEF-52C3431B4778}"/>
              </a:ext>
            </a:extLst>
          </p:cNvPr>
          <p:cNvSpPr>
            <a:spLocks noGrp="1"/>
          </p:cNvSpPr>
          <p:nvPr>
            <p:ph type="body" sz="quarter" idx="23"/>
          </p:nvPr>
        </p:nvSpPr>
        <p:spPr>
          <a:xfrm>
            <a:off x="302398" y="867537"/>
            <a:ext cx="5391266" cy="4771263"/>
          </a:xfrm>
        </p:spPr>
        <p:txBody>
          <a:bodyPr lIns="0" tIns="0" rIns="0" bIns="0"/>
          <a:lstStyle/>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endParaRPr lang="en-US" sz="1600" b="0" dirty="0"/>
          </a:p>
          <a:p>
            <a:pPr>
              <a:lnSpc>
                <a:spcPct val="90000"/>
              </a:lnSpc>
              <a:spcBef>
                <a:spcPts val="500"/>
              </a:spcBef>
              <a:spcAft>
                <a:spcPts val="400"/>
              </a:spcAft>
              <a:buClr>
                <a:srgbClr val="44B4A1"/>
              </a:buClr>
              <a:buSzPct val="90000"/>
            </a:pPr>
            <a:r>
              <a:rPr lang="en-US" sz="1600" dirty="0"/>
              <a:t>Rich cultural heritage</a:t>
            </a:r>
            <a:br>
              <a:rPr lang="en-US" sz="1600" b="0" dirty="0"/>
            </a:br>
            <a:endParaRPr lang="en-US" sz="1600" b="0" dirty="0"/>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b="0" dirty="0"/>
              <a:t>Known as the “African wonder”, cherished for more than 2,000 years</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b="0" dirty="0"/>
              <a:t>A symbol of natural nourishment and protection from ancient Egypt to today</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b="0" dirty="0"/>
              <a:t>The extraction of the fruit’s kernels provides the butter, which consists mostly of fatty acids – linoleic acid in particular.</a:t>
            </a:r>
          </a:p>
          <a:p>
            <a:pPr>
              <a:lnSpc>
                <a:spcPct val="90000"/>
              </a:lnSpc>
              <a:spcBef>
                <a:spcPts val="500"/>
              </a:spcBef>
              <a:spcAft>
                <a:spcPts val="400"/>
              </a:spcAft>
              <a:buClr>
                <a:srgbClr val="44B4A1"/>
              </a:buClr>
              <a:buSzPct val="90000"/>
            </a:pPr>
            <a:r>
              <a:rPr lang="en-US" sz="1600" dirty="0"/>
              <a:t>Dermatological comfort</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b="0" dirty="0"/>
              <a:t>Naturally soothing, nourishing, and skin softening</a:t>
            </a:r>
          </a:p>
          <a:p>
            <a:pPr>
              <a:lnSpc>
                <a:spcPct val="90000"/>
              </a:lnSpc>
              <a:spcBef>
                <a:spcPts val="500"/>
              </a:spcBef>
              <a:spcAft>
                <a:spcPts val="400"/>
              </a:spcAft>
              <a:buClr>
                <a:srgbClr val="44B4A1"/>
              </a:buClr>
              <a:buSzPct val="90000"/>
            </a:pPr>
            <a:r>
              <a:rPr lang="en-US" sz="1600" dirty="0"/>
              <a:t>Role in STIMU-TEX® AS</a:t>
            </a:r>
          </a:p>
          <a:p>
            <a:pPr marL="363600" marR="0" lvl="0" indent="-363600" algn="l" defTabSz="914400" rtl="0" eaLnBrk="1" fontAlgn="auto" latinLnBrk="0" hangingPunct="1">
              <a:lnSpc>
                <a:spcPct val="90000"/>
              </a:lnSpc>
              <a:spcBef>
                <a:spcPts val="500"/>
              </a:spcBef>
              <a:spcAft>
                <a:spcPts val="400"/>
              </a:spcAft>
              <a:buClr>
                <a:srgbClr val="44B4A1"/>
              </a:buClr>
              <a:buSzPct val="90000"/>
              <a:buFont typeface="Otypical Text Regular" panose="020B0503030300000000" pitchFamily="34" charset="0"/>
              <a:buChar char="●"/>
              <a:tabLst/>
              <a:defRPr/>
            </a:pPr>
            <a:r>
              <a:rPr lang="en-US" sz="1600" b="0" dirty="0"/>
              <a:t>Complements the full blend to deliver long lasting comfort</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endParaRPr lang="en-US" sz="1600" b="0" dirty="0"/>
          </a:p>
          <a:p>
            <a:pPr marL="363600" indent="-363600">
              <a:lnSpc>
                <a:spcPct val="90000"/>
              </a:lnSpc>
              <a:spcBef>
                <a:spcPts val="500"/>
              </a:spcBef>
              <a:spcAft>
                <a:spcPts val="400"/>
              </a:spcAft>
              <a:buClr>
                <a:srgbClr val="BD69D7"/>
              </a:buClr>
              <a:buSzPct val="90000"/>
              <a:buFont typeface="Otypical Text Regular" panose="020B0503030300000000" pitchFamily="34" charset="0"/>
              <a:buChar char="●"/>
            </a:pPr>
            <a:endParaRPr lang="en-US" sz="1600" b="0" dirty="0"/>
          </a:p>
        </p:txBody>
      </p:sp>
      <p:sp>
        <p:nvSpPr>
          <p:cNvPr id="45" name="Slide Number Placeholder 7">
            <a:extLst>
              <a:ext uri="{FF2B5EF4-FFF2-40B4-BE49-F238E27FC236}">
                <a16:creationId xmlns:a16="http://schemas.microsoft.com/office/drawing/2014/main" id="{7F4F64DE-83B8-5277-D240-76987AEB9E35}"/>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11</a:t>
            </a:fld>
            <a:endParaRPr lang="en-GB"/>
          </a:p>
        </p:txBody>
      </p:sp>
    </p:spTree>
    <p:extLst>
      <p:ext uri="{BB962C8B-B14F-4D97-AF65-F5344CB8AC3E}">
        <p14:creationId xmlns:p14="http://schemas.microsoft.com/office/powerpoint/2010/main" val="43035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904D2DD-D1AB-29C7-4C06-9B7142815702}"/>
              </a:ext>
            </a:extLst>
          </p:cNvPr>
          <p:cNvSpPr/>
          <p:nvPr/>
        </p:nvSpPr>
        <p:spPr>
          <a:xfrm>
            <a:off x="6578600" y="0"/>
            <a:ext cx="5613400" cy="6858000"/>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C125EA33-F387-822D-9810-8EC4EAF126C4}"/>
              </a:ext>
            </a:extLst>
          </p:cNvPr>
          <p:cNvSpPr>
            <a:spLocks noGrp="1"/>
          </p:cNvSpPr>
          <p:nvPr>
            <p:ph type="title"/>
          </p:nvPr>
        </p:nvSpPr>
        <p:spPr>
          <a:xfrm>
            <a:off x="302400" y="302400"/>
            <a:ext cx="11591925" cy="303211"/>
          </a:xfrm>
        </p:spPr>
        <p:txBody>
          <a:bodyPr/>
          <a:lstStyle/>
          <a:p>
            <a:r>
              <a:rPr lang="en-US" noProof="0"/>
              <a:t>STIMU-TEX</a:t>
            </a:r>
            <a:r>
              <a:rPr lang="en-US" b="0" noProof="0"/>
              <a:t>®</a:t>
            </a:r>
            <a:r>
              <a:rPr lang="en-US" noProof="0"/>
              <a:t> AS</a:t>
            </a:r>
            <a:endParaRPr lang="en-US"/>
          </a:p>
        </p:txBody>
      </p:sp>
      <p:sp>
        <p:nvSpPr>
          <p:cNvPr id="7" name="Slide Number Placeholder 6">
            <a:extLst>
              <a:ext uri="{FF2B5EF4-FFF2-40B4-BE49-F238E27FC236}">
                <a16:creationId xmlns:a16="http://schemas.microsoft.com/office/drawing/2014/main" id="{070DA222-1C9C-4607-82D0-06A9419B99AD}"/>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12</a:t>
            </a:fld>
            <a:endParaRPr lang="en-US" noProof="0"/>
          </a:p>
        </p:txBody>
      </p:sp>
      <p:sp>
        <p:nvSpPr>
          <p:cNvPr id="4" name="Text Placeholder 3">
            <a:extLst>
              <a:ext uri="{FF2B5EF4-FFF2-40B4-BE49-F238E27FC236}">
                <a16:creationId xmlns:a16="http://schemas.microsoft.com/office/drawing/2014/main" id="{6BB89859-E551-3944-460D-73314092D82E}"/>
              </a:ext>
            </a:extLst>
          </p:cNvPr>
          <p:cNvSpPr>
            <a:spLocks noGrp="1"/>
          </p:cNvSpPr>
          <p:nvPr>
            <p:ph type="body" idx="11"/>
          </p:nvPr>
        </p:nvSpPr>
        <p:spPr>
          <a:xfrm>
            <a:off x="302400" y="605611"/>
            <a:ext cx="11587200" cy="288767"/>
          </a:xfrm>
        </p:spPr>
        <p:txBody>
          <a:bodyPr/>
          <a:lstStyle/>
          <a:p>
            <a:r>
              <a:rPr lang="en-US" b="0" dirty="0">
                <a:solidFill>
                  <a:srgbClr val="44B4A1"/>
                </a:solidFill>
              </a:rPr>
              <a:t>Mode of action</a:t>
            </a:r>
          </a:p>
        </p:txBody>
      </p:sp>
      <p:sp>
        <p:nvSpPr>
          <p:cNvPr id="46" name="Text Placeholder 45">
            <a:extLst>
              <a:ext uri="{FF2B5EF4-FFF2-40B4-BE49-F238E27FC236}">
                <a16:creationId xmlns:a16="http://schemas.microsoft.com/office/drawing/2014/main" id="{A765B6BD-592E-2732-50B4-0A3DD11377F8}"/>
              </a:ext>
            </a:extLst>
          </p:cNvPr>
          <p:cNvSpPr>
            <a:spLocks noGrp="1"/>
          </p:cNvSpPr>
          <p:nvPr>
            <p:ph type="body" sz="quarter" idx="24"/>
          </p:nvPr>
        </p:nvSpPr>
        <p:spPr/>
        <p:txBody>
          <a:bodyPr/>
          <a:lstStyle/>
          <a:p>
            <a:r>
              <a:rPr lang="en-GB" i="1"/>
              <a:t>**in vivo</a:t>
            </a:r>
          </a:p>
        </p:txBody>
      </p:sp>
      <p:sp>
        <p:nvSpPr>
          <p:cNvPr id="50" name="Text Placeholder 49">
            <a:extLst>
              <a:ext uri="{FF2B5EF4-FFF2-40B4-BE49-F238E27FC236}">
                <a16:creationId xmlns:a16="http://schemas.microsoft.com/office/drawing/2014/main" id="{BD572A6B-B3A8-3213-3330-2958B0CBF4C8}"/>
              </a:ext>
            </a:extLst>
          </p:cNvPr>
          <p:cNvSpPr>
            <a:spLocks noGrp="1"/>
          </p:cNvSpPr>
          <p:nvPr>
            <p:ph type="body" sz="quarter" idx="23"/>
          </p:nvPr>
        </p:nvSpPr>
        <p:spPr/>
        <p:txBody>
          <a:bodyPr/>
          <a:lstStyle/>
          <a:p>
            <a:r>
              <a:rPr lang="en-GB" i="1"/>
              <a:t>*in vitro </a:t>
            </a:r>
          </a:p>
        </p:txBody>
      </p:sp>
      <p:sp>
        <p:nvSpPr>
          <p:cNvPr id="51" name="TextBox 50">
            <a:extLst>
              <a:ext uri="{FF2B5EF4-FFF2-40B4-BE49-F238E27FC236}">
                <a16:creationId xmlns:a16="http://schemas.microsoft.com/office/drawing/2014/main" id="{DB0810FB-60F3-C894-05B8-09338690E640}"/>
              </a:ext>
            </a:extLst>
          </p:cNvPr>
          <p:cNvSpPr txBox="1"/>
          <p:nvPr/>
        </p:nvSpPr>
        <p:spPr>
          <a:xfrm>
            <a:off x="302400" y="1342800"/>
            <a:ext cx="5793600" cy="3838038"/>
          </a:xfrm>
          <a:prstGeom prst="rect">
            <a:avLst/>
          </a:prstGeom>
          <a:noFill/>
        </p:spPr>
        <p:txBody>
          <a:bodyPr wrap="square" lIns="0" tIns="0" rIns="0" bIns="0" rtlCol="0">
            <a:spAutoFit/>
          </a:bodyPr>
          <a:lstStyle/>
          <a:p>
            <a:pPr>
              <a:spcAft>
                <a:spcPts val="600"/>
              </a:spcAft>
            </a:pPr>
            <a:r>
              <a:rPr lang="en-GB" dirty="0"/>
              <a:t>Dry and sensitive skin is characterized by a weak barrier function and a low threshold for allergic reactions, which can be triggered by different stimuli present in our environment. In response,</a:t>
            </a:r>
            <a:br>
              <a:rPr lang="en-GB" dirty="0"/>
            </a:br>
            <a:r>
              <a:rPr lang="en-GB" dirty="0" err="1"/>
              <a:t>dsm-firmenich</a:t>
            </a:r>
            <a:r>
              <a:rPr lang="en-GB" dirty="0"/>
              <a:t> has developed </a:t>
            </a:r>
            <a:r>
              <a:rPr lang="en-GB" b="1" dirty="0"/>
              <a:t>STIMU-TEX® AS</a:t>
            </a:r>
            <a:r>
              <a:rPr lang="en-GB" dirty="0"/>
              <a:t>, which effectively eases sensitive skin complaints thanks to the complementary skin-care properties of its three compounds.</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STIMU-TEX® AS liberates feeling of skin comfort          </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It effectively helps to inhibit epidermal reddening processes.*</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It helps to reduce the effects of histamine release like redness and itching**.</a:t>
            </a:r>
          </a:p>
        </p:txBody>
      </p:sp>
      <p:pic>
        <p:nvPicPr>
          <p:cNvPr id="5" name="Picture 12">
            <a:extLst>
              <a:ext uri="{FF2B5EF4-FFF2-40B4-BE49-F238E27FC236}">
                <a16:creationId xmlns:a16="http://schemas.microsoft.com/office/drawing/2014/main" id="{8F25CA31-E611-DA7D-A7BE-1A031B25EE46}"/>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pic>
        <p:nvPicPr>
          <p:cNvPr id="8" name="Picture 7" descr="A diagram of a human skin&#10;&#10;AI-generated content may be incorrect.">
            <a:extLst>
              <a:ext uri="{FF2B5EF4-FFF2-40B4-BE49-F238E27FC236}">
                <a16:creationId xmlns:a16="http://schemas.microsoft.com/office/drawing/2014/main" id="{00C9F07C-53C1-655A-0783-1567BCE26A27}"/>
              </a:ext>
            </a:extLst>
          </p:cNvPr>
          <p:cNvPicPr>
            <a:picLocks noChangeAspect="1"/>
          </p:cNvPicPr>
          <p:nvPr/>
        </p:nvPicPr>
        <p:blipFill>
          <a:blip r:embed="rId5">
            <a:extLst>
              <a:ext uri="{28A0092B-C50C-407E-A947-70E740481C1C}">
                <a14:useLocalDpi xmlns:a14="http://schemas.microsoft.com/office/drawing/2010/main" val="0"/>
              </a:ext>
            </a:extLst>
          </a:blip>
          <a:srcRect l="18643" r="18570"/>
          <a:stretch/>
        </p:blipFill>
        <p:spPr>
          <a:xfrm>
            <a:off x="6578599" y="605611"/>
            <a:ext cx="5613401" cy="5028989"/>
          </a:xfrm>
          <a:prstGeom prst="rect">
            <a:avLst/>
          </a:prstGeom>
        </p:spPr>
      </p:pic>
    </p:spTree>
    <p:extLst>
      <p:ext uri="{BB962C8B-B14F-4D97-AF65-F5344CB8AC3E}">
        <p14:creationId xmlns:p14="http://schemas.microsoft.com/office/powerpoint/2010/main" val="10774857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16BACE2-E5DD-D22E-FCE0-CE66D04C211B}"/>
              </a:ext>
            </a:extLst>
          </p:cNvPr>
          <p:cNvSpPr/>
          <p:nvPr/>
        </p:nvSpPr>
        <p:spPr>
          <a:xfrm>
            <a:off x="6578600" y="0"/>
            <a:ext cx="5613400" cy="6858000"/>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graphicFrame>
        <p:nvGraphicFramePr>
          <p:cNvPr id="14" name="Chart 13">
            <a:extLst>
              <a:ext uri="{FF2B5EF4-FFF2-40B4-BE49-F238E27FC236}">
                <a16:creationId xmlns:a16="http://schemas.microsoft.com/office/drawing/2014/main" id="{CED1BF55-CE88-09DA-3BBB-F996D315F45C}"/>
              </a:ext>
            </a:extLst>
          </p:cNvPr>
          <p:cNvGraphicFramePr/>
          <p:nvPr>
            <p:extLst>
              <p:ext uri="{D42A27DB-BD31-4B8C-83A1-F6EECF244321}">
                <p14:modId xmlns:p14="http://schemas.microsoft.com/office/powerpoint/2010/main" val="3069340575"/>
              </p:ext>
            </p:extLst>
          </p:nvPr>
        </p:nvGraphicFramePr>
        <p:xfrm>
          <a:off x="7043285" y="840364"/>
          <a:ext cx="4684029" cy="5177272"/>
        </p:xfrm>
        <a:graphic>
          <a:graphicData uri="http://schemas.openxmlformats.org/drawingml/2006/chart">
            <c:chart xmlns:c="http://schemas.openxmlformats.org/drawingml/2006/chart" xmlns:r="http://schemas.openxmlformats.org/officeDocument/2006/relationships" r:id="rId3"/>
          </a:graphicData>
        </a:graphic>
      </p:graphicFrame>
      <p:sp>
        <p:nvSpPr>
          <p:cNvPr id="7" name="Slide Number Placeholder 6">
            <a:extLst>
              <a:ext uri="{FF2B5EF4-FFF2-40B4-BE49-F238E27FC236}">
                <a16:creationId xmlns:a16="http://schemas.microsoft.com/office/drawing/2014/main" id="{070DA222-1C9C-4607-82D0-06A9419B99AD}"/>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13</a:t>
            </a:fld>
            <a:endParaRPr lang="en-US" noProof="0"/>
          </a:p>
        </p:txBody>
      </p:sp>
      <p:sp>
        <p:nvSpPr>
          <p:cNvPr id="4" name="Text Placeholder 3">
            <a:extLst>
              <a:ext uri="{FF2B5EF4-FFF2-40B4-BE49-F238E27FC236}">
                <a16:creationId xmlns:a16="http://schemas.microsoft.com/office/drawing/2014/main" id="{D9FE6E72-0D76-FEF7-B74E-3E3E8C35E7B6}"/>
              </a:ext>
            </a:extLst>
          </p:cNvPr>
          <p:cNvSpPr>
            <a:spLocks noGrp="1"/>
          </p:cNvSpPr>
          <p:nvPr>
            <p:ph type="body" sz="quarter" idx="12"/>
          </p:nvPr>
        </p:nvSpPr>
        <p:spPr>
          <a:xfrm>
            <a:off x="301625" y="1343025"/>
            <a:ext cx="5792964" cy="2877711"/>
          </a:xfrm>
        </p:spPr>
        <p:txBody>
          <a:bodyPr wrap="square">
            <a:spAutoFit/>
          </a:bodyPr>
          <a:lstStyle/>
          <a:p>
            <a:pPr>
              <a:spcAft>
                <a:spcPts val="600"/>
              </a:spcAft>
            </a:pPr>
            <a:r>
              <a:rPr lang="en-US" sz="2000" b="1" dirty="0"/>
              <a:t>Histamine effect blocking assay</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800" dirty="0"/>
              <a:t>Histamine is a marker for allergic reactions. Histamine blocking products inhibit the symptoms of allergy such as itching, swelling, and red skin.</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800" dirty="0"/>
              <a:t>An </a:t>
            </a:r>
            <a:r>
              <a:rPr lang="en-US" sz="1800" i="1" dirty="0"/>
              <a:t>in vitro </a:t>
            </a:r>
            <a:r>
              <a:rPr lang="en-US" sz="1800" dirty="0"/>
              <a:t>assay with human endothelial cells was developed to quantify histamine effects: Histamine combined with TNF (Tissue Necrosis Factor) enhances the induction of E-selectin on endothelial cells. E-selectin induction is the starting point of an inflammatory reaction.</a:t>
            </a:r>
          </a:p>
        </p:txBody>
      </p:sp>
      <p:sp>
        <p:nvSpPr>
          <p:cNvPr id="3" name="Text Placeholder 2">
            <a:extLst>
              <a:ext uri="{FF2B5EF4-FFF2-40B4-BE49-F238E27FC236}">
                <a16:creationId xmlns:a16="http://schemas.microsoft.com/office/drawing/2014/main" id="{261042AC-753C-8E33-84C2-4DF80EFFE920}"/>
              </a:ext>
            </a:extLst>
          </p:cNvPr>
          <p:cNvSpPr>
            <a:spLocks noGrp="1"/>
          </p:cNvSpPr>
          <p:nvPr>
            <p:ph type="body" idx="11"/>
          </p:nvPr>
        </p:nvSpPr>
        <p:spPr>
          <a:xfrm>
            <a:off x="302400" y="605611"/>
            <a:ext cx="8064500" cy="288767"/>
          </a:xfrm>
        </p:spPr>
        <p:txBody>
          <a:bodyPr/>
          <a:lstStyle/>
          <a:p>
            <a:r>
              <a:rPr lang="en-US" b="0" dirty="0">
                <a:solidFill>
                  <a:srgbClr val="44B4A1"/>
                </a:solidFill>
              </a:rPr>
              <a:t>Strong histamine rebalancing capacity </a:t>
            </a:r>
            <a:r>
              <a:rPr lang="en-US" b="0" i="1" dirty="0">
                <a:solidFill>
                  <a:srgbClr val="44B4A1"/>
                </a:solidFill>
              </a:rPr>
              <a:t>in vitro</a:t>
            </a:r>
          </a:p>
        </p:txBody>
      </p:sp>
      <p:sp>
        <p:nvSpPr>
          <p:cNvPr id="2" name="Title 1">
            <a:extLst>
              <a:ext uri="{FF2B5EF4-FFF2-40B4-BE49-F238E27FC236}">
                <a16:creationId xmlns:a16="http://schemas.microsoft.com/office/drawing/2014/main" id="{C497B80F-7FB4-A870-9A15-C8E3B3588AFB}"/>
              </a:ext>
            </a:extLst>
          </p:cNvPr>
          <p:cNvSpPr>
            <a:spLocks noGrp="1"/>
          </p:cNvSpPr>
          <p:nvPr>
            <p:ph type="title"/>
          </p:nvPr>
        </p:nvSpPr>
        <p:spPr>
          <a:xfrm>
            <a:off x="302401" y="302400"/>
            <a:ext cx="8064500" cy="303211"/>
          </a:xfrm>
        </p:spPr>
        <p:txBody>
          <a:bodyPr/>
          <a:lstStyle/>
          <a:p>
            <a:r>
              <a:rPr lang="en-US" noProof="0" dirty="0"/>
              <a:t>STIMU-TEX</a:t>
            </a:r>
            <a:r>
              <a:rPr lang="en-US" b="0" noProof="0" dirty="0"/>
              <a:t>®</a:t>
            </a:r>
            <a:r>
              <a:rPr lang="en-US" noProof="0" dirty="0"/>
              <a:t> AS</a:t>
            </a:r>
            <a:endParaRPr lang="en-US" dirty="0"/>
          </a:p>
        </p:txBody>
      </p:sp>
      <p:sp>
        <p:nvSpPr>
          <p:cNvPr id="49" name="Text Placeholder 48">
            <a:extLst>
              <a:ext uri="{FF2B5EF4-FFF2-40B4-BE49-F238E27FC236}">
                <a16:creationId xmlns:a16="http://schemas.microsoft.com/office/drawing/2014/main" id="{E5C6ECF4-1536-F16E-2313-416E1AE12AD8}"/>
              </a:ext>
            </a:extLst>
          </p:cNvPr>
          <p:cNvSpPr>
            <a:spLocks noGrp="1"/>
          </p:cNvSpPr>
          <p:nvPr>
            <p:ph type="body" sz="quarter" idx="23"/>
          </p:nvPr>
        </p:nvSpPr>
        <p:spPr/>
        <p:txBody>
          <a:bodyPr/>
          <a:lstStyle/>
          <a:p>
            <a:r>
              <a:rPr lang="en-GB" i="1"/>
              <a:t>*in vitro </a:t>
            </a:r>
          </a:p>
        </p:txBody>
      </p:sp>
      <p:sp>
        <p:nvSpPr>
          <p:cNvPr id="6" name="Rectangle 5">
            <a:extLst>
              <a:ext uri="{FF2B5EF4-FFF2-40B4-BE49-F238E27FC236}">
                <a16:creationId xmlns:a16="http://schemas.microsoft.com/office/drawing/2014/main" id="{7AA66EC6-6E86-C319-7965-F107995A41DD}"/>
              </a:ext>
            </a:extLst>
          </p:cNvPr>
          <p:cNvSpPr/>
          <p:nvPr/>
        </p:nvSpPr>
        <p:spPr>
          <a:xfrm>
            <a:off x="1" y="4786465"/>
            <a:ext cx="6094588" cy="1049106"/>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uLnTx/>
                <a:uFillTx/>
                <a:ea typeface="+mn-ea"/>
                <a:cs typeface="+mn-cs"/>
              </a:rPr>
              <a:t>STIMU-TEX</a:t>
            </a:r>
            <a:r>
              <a:rPr kumimoji="0" lang="en-US" sz="1800" i="0" u="none" strike="noStrike" kern="1200" cap="none" spc="0" normalizeH="0" baseline="30000" noProof="0" dirty="0">
                <a:ln>
                  <a:noFill/>
                </a:ln>
                <a:solidFill>
                  <a:schemeClr val="bg1"/>
                </a:solidFill>
                <a:effectLst/>
                <a:uLnTx/>
                <a:uFillTx/>
                <a:ea typeface="+mn-ea"/>
                <a:cs typeface="+mn-cs"/>
              </a:rPr>
              <a:t>®</a:t>
            </a:r>
            <a:r>
              <a:rPr kumimoji="0" lang="en-US" sz="1800" i="0" u="none" strike="noStrike" kern="1200" cap="none" spc="0" normalizeH="0" baseline="0" noProof="0" dirty="0">
                <a:ln>
                  <a:noFill/>
                </a:ln>
                <a:solidFill>
                  <a:schemeClr val="bg1"/>
                </a:solidFill>
                <a:effectLst/>
                <a:uLnTx/>
                <a:uFillTx/>
                <a:ea typeface="+mn-ea"/>
                <a:cs typeface="+mn-cs"/>
              </a:rPr>
              <a:t> </a:t>
            </a:r>
            <a:r>
              <a:rPr kumimoji="0" lang="en-US" sz="1800" b="1" i="0" u="none" strike="noStrike" kern="1200" cap="none" spc="0" normalizeH="0" baseline="0" noProof="0" dirty="0">
                <a:ln>
                  <a:noFill/>
                </a:ln>
                <a:solidFill>
                  <a:schemeClr val="bg1"/>
                </a:solidFill>
                <a:effectLst/>
                <a:uLnTx/>
                <a:uFillTx/>
                <a:ea typeface="+mn-ea"/>
                <a:cs typeface="+mn-cs"/>
              </a:rPr>
              <a:t>AS</a:t>
            </a:r>
            <a:r>
              <a:rPr kumimoji="0" lang="en-US" sz="1800" i="0" u="none" strike="noStrike" kern="1200" cap="none" spc="0" normalizeH="0" baseline="0" noProof="0" dirty="0">
                <a:ln>
                  <a:noFill/>
                </a:ln>
                <a:solidFill>
                  <a:schemeClr val="bg1"/>
                </a:solidFill>
                <a:effectLst/>
                <a:uLnTx/>
                <a:uFillTx/>
                <a:ea typeface="+mn-ea"/>
                <a:cs typeface="+mn-cs"/>
              </a:rPr>
              <a:t> nearly completely rebalances</a:t>
            </a:r>
            <a:br>
              <a:rPr kumimoji="0" lang="en-US" sz="1800" i="0" u="none" strike="noStrike" kern="1200" cap="none" spc="0" normalizeH="0" baseline="0" noProof="0" dirty="0">
                <a:ln>
                  <a:noFill/>
                </a:ln>
                <a:solidFill>
                  <a:schemeClr val="bg1"/>
                </a:solidFill>
                <a:effectLst/>
                <a:uLnTx/>
                <a:uFillTx/>
                <a:ea typeface="+mn-ea"/>
                <a:cs typeface="+mn-cs"/>
              </a:rPr>
            </a:br>
            <a:r>
              <a:rPr kumimoji="0" lang="en-US" sz="1800" i="0" u="none" strike="noStrike" kern="1200" cap="none" spc="0" normalizeH="0" baseline="0" noProof="0" dirty="0">
                <a:ln>
                  <a:noFill/>
                </a:ln>
                <a:solidFill>
                  <a:schemeClr val="bg1"/>
                </a:solidFill>
                <a:effectLst/>
                <a:uLnTx/>
                <a:uFillTx/>
                <a:ea typeface="+mn-ea"/>
                <a:cs typeface="+mn-cs"/>
              </a:rPr>
              <a:t>E-selectin expression on endothelial cells,</a:t>
            </a:r>
            <a:br>
              <a:rPr kumimoji="0" lang="en-US" sz="1800" i="0" u="none" strike="noStrike" kern="1200" cap="none" spc="0" normalizeH="0" baseline="0" noProof="0" dirty="0">
                <a:ln>
                  <a:noFill/>
                </a:ln>
                <a:solidFill>
                  <a:schemeClr val="bg1"/>
                </a:solidFill>
                <a:effectLst/>
                <a:uLnTx/>
                <a:uFillTx/>
                <a:ea typeface="+mn-ea"/>
                <a:cs typeface="+mn-cs"/>
              </a:rPr>
            </a:br>
            <a:r>
              <a:rPr kumimoji="0" lang="en-US" sz="1800" i="0" u="none" strike="noStrike" kern="1200" cap="none" spc="0" normalizeH="0" baseline="0" noProof="0" dirty="0">
                <a:ln>
                  <a:noFill/>
                </a:ln>
                <a:solidFill>
                  <a:schemeClr val="bg1"/>
                </a:solidFill>
                <a:effectLst/>
                <a:uLnTx/>
                <a:uFillTx/>
                <a:ea typeface="+mn-ea"/>
                <a:cs typeface="+mn-cs"/>
              </a:rPr>
              <a:t>a downstream target of histamine*.</a:t>
            </a:r>
          </a:p>
        </p:txBody>
      </p:sp>
      <p:cxnSp>
        <p:nvCxnSpPr>
          <p:cNvPr id="57" name="Straight Arrow Connector 56">
            <a:extLst>
              <a:ext uri="{FF2B5EF4-FFF2-40B4-BE49-F238E27FC236}">
                <a16:creationId xmlns:a16="http://schemas.microsoft.com/office/drawing/2014/main" id="{B8939EFF-9DE7-0785-EA4C-EB207F2E2986}"/>
              </a:ext>
            </a:extLst>
          </p:cNvPr>
          <p:cNvCxnSpPr>
            <a:cxnSpLocks/>
          </p:cNvCxnSpPr>
          <p:nvPr/>
        </p:nvCxnSpPr>
        <p:spPr>
          <a:xfrm flipV="1">
            <a:off x="8665092" y="2635601"/>
            <a:ext cx="0" cy="2919379"/>
          </a:xfrm>
          <a:prstGeom prst="straightConnector1">
            <a:avLst/>
          </a:prstGeom>
          <a:ln w="3175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12">
            <a:extLst>
              <a:ext uri="{FF2B5EF4-FFF2-40B4-BE49-F238E27FC236}">
                <a16:creationId xmlns:a16="http://schemas.microsoft.com/office/drawing/2014/main" id="{08B7F8D2-1F49-6794-A411-CA73DA54181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pic>
        <p:nvPicPr>
          <p:cNvPr id="12" name="Picture 11">
            <a:extLst>
              <a:ext uri="{FF2B5EF4-FFF2-40B4-BE49-F238E27FC236}">
                <a16:creationId xmlns:a16="http://schemas.microsoft.com/office/drawing/2014/main" id="{36EA3C8C-3EC1-6F09-EBF7-E58AEAB3E61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965956" y="303142"/>
            <a:ext cx="962684" cy="418410"/>
          </a:xfrm>
          <a:prstGeom prst="rect">
            <a:avLst/>
          </a:prstGeom>
        </p:spPr>
      </p:pic>
      <p:cxnSp>
        <p:nvCxnSpPr>
          <p:cNvPr id="15" name="Straight Arrow Connector 14">
            <a:extLst>
              <a:ext uri="{FF2B5EF4-FFF2-40B4-BE49-F238E27FC236}">
                <a16:creationId xmlns:a16="http://schemas.microsoft.com/office/drawing/2014/main" id="{DEAED3A4-8AF1-D854-0DB8-303F98CB78A8}"/>
              </a:ext>
            </a:extLst>
          </p:cNvPr>
          <p:cNvCxnSpPr>
            <a:cxnSpLocks/>
          </p:cNvCxnSpPr>
          <p:nvPr/>
        </p:nvCxnSpPr>
        <p:spPr>
          <a:xfrm>
            <a:off x="10628974" y="1619064"/>
            <a:ext cx="0" cy="1162816"/>
          </a:xfrm>
          <a:prstGeom prst="straightConnector1">
            <a:avLst/>
          </a:prstGeom>
          <a:ln w="3175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47CD351-C477-09C8-5B32-F0F4EC366F4A}"/>
              </a:ext>
            </a:extLst>
          </p:cNvPr>
          <p:cNvCxnSpPr>
            <a:cxnSpLocks/>
          </p:cNvCxnSpPr>
          <p:nvPr/>
        </p:nvCxnSpPr>
        <p:spPr>
          <a:xfrm flipV="1">
            <a:off x="9614821" y="1619064"/>
            <a:ext cx="0" cy="1162816"/>
          </a:xfrm>
          <a:prstGeom prst="straightConnector1">
            <a:avLst/>
          </a:prstGeom>
          <a:ln w="31750">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02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AC4056-67EF-D3B5-954A-E37E79E2F91D}"/>
              </a:ext>
            </a:extLst>
          </p:cNvPr>
          <p:cNvSpPr/>
          <p:nvPr/>
        </p:nvSpPr>
        <p:spPr>
          <a:xfrm>
            <a:off x="6578600" y="0"/>
            <a:ext cx="5613400" cy="6858000"/>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Slide Number Placeholder 6">
            <a:extLst>
              <a:ext uri="{FF2B5EF4-FFF2-40B4-BE49-F238E27FC236}">
                <a16:creationId xmlns:a16="http://schemas.microsoft.com/office/drawing/2014/main" id="{070DA222-1C9C-4607-82D0-06A9419B99AD}"/>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14</a:t>
            </a:fld>
            <a:endParaRPr lang="en-US" noProof="0"/>
          </a:p>
        </p:txBody>
      </p:sp>
      <p:sp>
        <p:nvSpPr>
          <p:cNvPr id="16" name="Text Placeholder 4">
            <a:extLst>
              <a:ext uri="{FF2B5EF4-FFF2-40B4-BE49-F238E27FC236}">
                <a16:creationId xmlns:a16="http://schemas.microsoft.com/office/drawing/2014/main" id="{3C3421C2-ECA0-5601-A611-3CBBAC12AC38}"/>
              </a:ext>
            </a:extLst>
          </p:cNvPr>
          <p:cNvSpPr>
            <a:spLocks noGrp="1"/>
          </p:cNvSpPr>
          <p:nvPr>
            <p:ph type="body" sz="quarter" idx="12"/>
          </p:nvPr>
        </p:nvSpPr>
        <p:spPr>
          <a:xfrm>
            <a:off x="301625" y="1343025"/>
            <a:ext cx="5794375" cy="2600712"/>
          </a:xfrm>
        </p:spPr>
        <p:txBody>
          <a:bodyPr wrap="square">
            <a:spAutoFit/>
          </a:bodyPr>
          <a:lstStyle/>
          <a:p>
            <a:pPr>
              <a:spcAft>
                <a:spcPts val="600"/>
              </a:spcAft>
            </a:pPr>
            <a:r>
              <a:rPr lang="en-US" sz="2000" b="1" dirty="0"/>
              <a:t>Anti-inflammatory assay </a:t>
            </a:r>
            <a:r>
              <a:rPr lang="en-US" sz="2000" b="1" i="1" dirty="0"/>
              <a:t>ex vivo </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800" dirty="0"/>
              <a:t>Determination of the inflammation marker interleukin-1</a:t>
            </a:r>
            <a:r>
              <a:rPr lang="el-GR" sz="1800" dirty="0"/>
              <a:t>α, </a:t>
            </a:r>
            <a:r>
              <a:rPr lang="en-US" sz="1800" dirty="0"/>
              <a:t>released in the supernatants of stripped human skin disks.</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800" dirty="0"/>
              <a:t>A human skin fragment was taken after abdominal plastic surgery and stripped 10 times. STIMU-TEX® AS was tested on the skin surface at a concentration of 1 mg/cm2. Dexamethasone is a glucocorticoid, used as positive control.</a:t>
            </a:r>
          </a:p>
        </p:txBody>
      </p:sp>
      <p:sp>
        <p:nvSpPr>
          <p:cNvPr id="15" name="Text Placeholder 3">
            <a:extLst>
              <a:ext uri="{FF2B5EF4-FFF2-40B4-BE49-F238E27FC236}">
                <a16:creationId xmlns:a16="http://schemas.microsoft.com/office/drawing/2014/main" id="{86F5CF6A-E67B-D12C-0A9E-E0FBEB01F3AB}"/>
              </a:ext>
            </a:extLst>
          </p:cNvPr>
          <p:cNvSpPr>
            <a:spLocks noGrp="1"/>
          </p:cNvSpPr>
          <p:nvPr>
            <p:ph type="body" idx="11"/>
          </p:nvPr>
        </p:nvSpPr>
        <p:spPr>
          <a:xfrm>
            <a:off x="302400" y="605611"/>
            <a:ext cx="8064500" cy="288767"/>
          </a:xfrm>
        </p:spPr>
        <p:txBody>
          <a:bodyPr/>
          <a:lstStyle/>
          <a:p>
            <a:r>
              <a:rPr lang="en-US" b="0" dirty="0">
                <a:solidFill>
                  <a:srgbClr val="44B4A1"/>
                </a:solidFill>
              </a:rPr>
              <a:t>Strong reducing of skin reddening </a:t>
            </a:r>
            <a:r>
              <a:rPr lang="en-US" b="0" i="1" dirty="0">
                <a:solidFill>
                  <a:srgbClr val="44B4A1"/>
                </a:solidFill>
              </a:rPr>
              <a:t>ex vivo</a:t>
            </a:r>
          </a:p>
        </p:txBody>
      </p:sp>
      <p:sp>
        <p:nvSpPr>
          <p:cNvPr id="14" name="Title 1">
            <a:extLst>
              <a:ext uri="{FF2B5EF4-FFF2-40B4-BE49-F238E27FC236}">
                <a16:creationId xmlns:a16="http://schemas.microsoft.com/office/drawing/2014/main" id="{D36B3957-1C65-47A8-8F7F-1E0D18F0C449}"/>
              </a:ext>
            </a:extLst>
          </p:cNvPr>
          <p:cNvSpPr>
            <a:spLocks noGrp="1"/>
          </p:cNvSpPr>
          <p:nvPr>
            <p:ph type="title"/>
          </p:nvPr>
        </p:nvSpPr>
        <p:spPr>
          <a:xfrm>
            <a:off x="302401" y="302400"/>
            <a:ext cx="8064500" cy="303211"/>
          </a:xfrm>
        </p:spPr>
        <p:txBody>
          <a:bodyPr/>
          <a:lstStyle/>
          <a:p>
            <a:r>
              <a:rPr lang="en-US" noProof="0" dirty="0"/>
              <a:t>STIMU-TEX</a:t>
            </a:r>
            <a:r>
              <a:rPr lang="en-US" b="0" noProof="0" dirty="0"/>
              <a:t>®</a:t>
            </a:r>
            <a:r>
              <a:rPr lang="en-US" noProof="0" dirty="0"/>
              <a:t> AS</a:t>
            </a:r>
            <a:endParaRPr lang="en-US" dirty="0"/>
          </a:p>
        </p:txBody>
      </p:sp>
      <p:sp>
        <p:nvSpPr>
          <p:cNvPr id="32" name="Text Placeholder 31">
            <a:extLst>
              <a:ext uri="{FF2B5EF4-FFF2-40B4-BE49-F238E27FC236}">
                <a16:creationId xmlns:a16="http://schemas.microsoft.com/office/drawing/2014/main" id="{7BE661A2-79E9-F4DD-EBF2-7BC106B41C57}"/>
              </a:ext>
            </a:extLst>
          </p:cNvPr>
          <p:cNvSpPr>
            <a:spLocks noGrp="1"/>
          </p:cNvSpPr>
          <p:nvPr>
            <p:ph type="body" sz="quarter" idx="23"/>
          </p:nvPr>
        </p:nvSpPr>
        <p:spPr>
          <a:xfrm>
            <a:off x="302399" y="6252389"/>
            <a:ext cx="3528001" cy="116604"/>
          </a:xfrm>
        </p:spPr>
        <p:txBody>
          <a:bodyPr/>
          <a:lstStyle/>
          <a:p>
            <a:r>
              <a:rPr lang="en-GB" i="1" dirty="0"/>
              <a:t>*ex vitro </a:t>
            </a:r>
          </a:p>
        </p:txBody>
      </p:sp>
      <p:sp>
        <p:nvSpPr>
          <p:cNvPr id="2" name="Rectangle 1">
            <a:extLst>
              <a:ext uri="{FF2B5EF4-FFF2-40B4-BE49-F238E27FC236}">
                <a16:creationId xmlns:a16="http://schemas.microsoft.com/office/drawing/2014/main" id="{A95EE3F6-10BD-E9C4-E7CA-9D77570CDE8E}"/>
              </a:ext>
            </a:extLst>
          </p:cNvPr>
          <p:cNvSpPr/>
          <p:nvPr/>
        </p:nvSpPr>
        <p:spPr>
          <a:xfrm>
            <a:off x="1" y="4788000"/>
            <a:ext cx="6096000" cy="1049106"/>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chemeClr val="bg1"/>
                </a:solidFill>
                <a:effectLst/>
                <a:uLnTx/>
                <a:uFillTx/>
                <a:ea typeface="+mn-ea"/>
                <a:cs typeface="+mn-cs"/>
              </a:rPr>
              <a:t>STIMU-TEX</a:t>
            </a:r>
            <a:r>
              <a:rPr kumimoji="0" lang="en-US" sz="1800" b="0" i="0" u="none" strike="noStrike" kern="1200" cap="none" spc="0" normalizeH="0" baseline="0" noProof="0">
                <a:ln>
                  <a:noFill/>
                </a:ln>
                <a:solidFill>
                  <a:schemeClr val="bg1"/>
                </a:solidFill>
                <a:effectLst/>
                <a:uLnTx/>
                <a:uFillTx/>
                <a:ea typeface="+mn-ea"/>
                <a:cs typeface="+mn-cs"/>
              </a:rPr>
              <a:t>® </a:t>
            </a:r>
            <a:r>
              <a:rPr kumimoji="0" lang="en-US" sz="1800" b="1" i="0" u="none" strike="noStrike" kern="1200" cap="none" spc="0" normalizeH="0" baseline="0" noProof="0">
                <a:ln>
                  <a:noFill/>
                </a:ln>
                <a:solidFill>
                  <a:schemeClr val="bg1"/>
                </a:solidFill>
                <a:effectLst/>
                <a:uLnTx/>
                <a:uFillTx/>
                <a:ea typeface="+mn-ea"/>
                <a:cs typeface="+mn-cs"/>
              </a:rPr>
              <a:t>AS</a:t>
            </a:r>
            <a:r>
              <a:rPr kumimoji="0" lang="en-US" sz="1800" b="0" i="0" u="none" strike="noStrike" kern="1200" cap="none" spc="0" normalizeH="0" baseline="0" noProof="0">
                <a:ln>
                  <a:noFill/>
                </a:ln>
                <a:solidFill>
                  <a:schemeClr val="bg1"/>
                </a:solidFill>
                <a:effectLst/>
                <a:uLnTx/>
                <a:uFillTx/>
                <a:ea typeface="+mn-ea"/>
                <a:cs typeface="+mn-cs"/>
              </a:rPr>
              <a:t> significantly decreases the expression of IL-1α by 58%, a marker for inflammatory reactions*.</a:t>
            </a:r>
          </a:p>
        </p:txBody>
      </p:sp>
      <p:graphicFrame>
        <p:nvGraphicFramePr>
          <p:cNvPr id="5" name="Chart 4">
            <a:extLst>
              <a:ext uri="{FF2B5EF4-FFF2-40B4-BE49-F238E27FC236}">
                <a16:creationId xmlns:a16="http://schemas.microsoft.com/office/drawing/2014/main" id="{B8896BE9-CD3B-5E4A-4B10-C2FC9D0F259D}"/>
              </a:ext>
            </a:extLst>
          </p:cNvPr>
          <p:cNvGraphicFramePr/>
          <p:nvPr>
            <p:extLst>
              <p:ext uri="{D42A27DB-BD31-4B8C-83A1-F6EECF244321}">
                <p14:modId xmlns:p14="http://schemas.microsoft.com/office/powerpoint/2010/main" val="998142995"/>
              </p:ext>
            </p:extLst>
          </p:nvPr>
        </p:nvGraphicFramePr>
        <p:xfrm>
          <a:off x="7173784" y="1343025"/>
          <a:ext cx="4267397" cy="4413365"/>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12">
            <a:extLst>
              <a:ext uri="{FF2B5EF4-FFF2-40B4-BE49-F238E27FC236}">
                <a16:creationId xmlns:a16="http://schemas.microsoft.com/office/drawing/2014/main" id="{FAE4DC12-DD56-E1A6-FF6E-00B2199BE20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cxnSp>
        <p:nvCxnSpPr>
          <p:cNvPr id="8" name="Connecteur droit avec flèche 16">
            <a:extLst>
              <a:ext uri="{FF2B5EF4-FFF2-40B4-BE49-F238E27FC236}">
                <a16:creationId xmlns:a16="http://schemas.microsoft.com/office/drawing/2014/main" id="{76C0EFF0-E0DF-BDBE-FCD6-7826F1B66B61}"/>
              </a:ext>
            </a:extLst>
          </p:cNvPr>
          <p:cNvCxnSpPr>
            <a:cxnSpLocks/>
          </p:cNvCxnSpPr>
          <p:nvPr/>
        </p:nvCxnSpPr>
        <p:spPr>
          <a:xfrm>
            <a:off x="8950844" y="2495885"/>
            <a:ext cx="1293967" cy="1236056"/>
          </a:xfrm>
          <a:prstGeom prst="straightConnector1">
            <a:avLst/>
          </a:prstGeom>
          <a:noFill/>
          <a:ln w="57150" cap="flat" cmpd="sng" algn="ctr">
            <a:solidFill>
              <a:srgbClr val="277E6E"/>
            </a:solidFill>
            <a:prstDash val="solid"/>
            <a:miter lim="800000"/>
            <a:tailEnd type="triangle"/>
          </a:ln>
          <a:effectLst/>
        </p:spPr>
      </p:cxnSp>
      <p:sp>
        <p:nvSpPr>
          <p:cNvPr id="9" name="ZoneTexte 17">
            <a:extLst>
              <a:ext uri="{FF2B5EF4-FFF2-40B4-BE49-F238E27FC236}">
                <a16:creationId xmlns:a16="http://schemas.microsoft.com/office/drawing/2014/main" id="{08372692-00BD-1B1D-8D27-66CDBA002EDD}"/>
              </a:ext>
            </a:extLst>
          </p:cNvPr>
          <p:cNvSpPr txBox="1"/>
          <p:nvPr/>
        </p:nvSpPr>
        <p:spPr>
          <a:xfrm>
            <a:off x="9739193" y="2929247"/>
            <a:ext cx="79701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800" b="1" i="0" u="none" strike="noStrike" kern="0" cap="none" spc="0" normalizeH="0" baseline="0" noProof="0" dirty="0">
                <a:ln>
                  <a:noFill/>
                </a:ln>
                <a:solidFill>
                  <a:srgbClr val="277E6E"/>
                </a:solidFill>
                <a:effectLst/>
                <a:uLnTx/>
                <a:uFillTx/>
              </a:rPr>
              <a:t>-58%</a:t>
            </a:r>
            <a:endParaRPr kumimoji="0" lang="de-CH" sz="1800" b="1" i="0" u="none" strike="noStrike" kern="0" cap="none" spc="0" normalizeH="0" baseline="0" noProof="0" dirty="0">
              <a:ln>
                <a:noFill/>
              </a:ln>
              <a:solidFill>
                <a:srgbClr val="277E6E"/>
              </a:solidFill>
              <a:effectLst/>
              <a:uLnTx/>
              <a:uFillTx/>
            </a:endParaRPr>
          </a:p>
        </p:txBody>
      </p:sp>
      <p:pic>
        <p:nvPicPr>
          <p:cNvPr id="17" name="Picture 16">
            <a:extLst>
              <a:ext uri="{FF2B5EF4-FFF2-40B4-BE49-F238E27FC236}">
                <a16:creationId xmlns:a16="http://schemas.microsoft.com/office/drawing/2014/main" id="{56002E19-853B-EC41-31FF-83E3083E963F}"/>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965956" y="303142"/>
            <a:ext cx="962683" cy="418410"/>
          </a:xfrm>
          <a:prstGeom prst="rect">
            <a:avLst/>
          </a:prstGeom>
        </p:spPr>
      </p:pic>
    </p:spTree>
    <p:extLst>
      <p:ext uri="{BB962C8B-B14F-4D97-AF65-F5344CB8AC3E}">
        <p14:creationId xmlns:p14="http://schemas.microsoft.com/office/powerpoint/2010/main" val="18598368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F5E35C-B682-DBAD-63E5-4EECBB94474C}"/>
              </a:ext>
            </a:extLst>
          </p:cNvPr>
          <p:cNvSpPr/>
          <p:nvPr/>
        </p:nvSpPr>
        <p:spPr>
          <a:xfrm>
            <a:off x="6578600" y="0"/>
            <a:ext cx="5613400" cy="6858000"/>
          </a:xfrm>
          <a:prstGeom prst="rect">
            <a:avLst/>
          </a:prstGeom>
          <a:solidFill>
            <a:srgbClr val="C3E6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Title 1">
            <a:extLst>
              <a:ext uri="{FF2B5EF4-FFF2-40B4-BE49-F238E27FC236}">
                <a16:creationId xmlns:a16="http://schemas.microsoft.com/office/drawing/2014/main" id="{73D196AC-F981-8670-9701-9A78E8DCE938}"/>
              </a:ext>
            </a:extLst>
          </p:cNvPr>
          <p:cNvSpPr>
            <a:spLocks noGrp="1"/>
          </p:cNvSpPr>
          <p:nvPr>
            <p:ph type="title"/>
          </p:nvPr>
        </p:nvSpPr>
        <p:spPr/>
        <p:txBody>
          <a:bodyPr/>
          <a:lstStyle/>
          <a:p>
            <a:r>
              <a:rPr lang="en-GB" dirty="0"/>
              <a:t>STIMU-TEX</a:t>
            </a:r>
            <a:r>
              <a:rPr lang="en-GB" b="0" dirty="0"/>
              <a:t>®</a:t>
            </a:r>
            <a:r>
              <a:rPr lang="en-GB" dirty="0"/>
              <a:t> AS</a:t>
            </a:r>
          </a:p>
        </p:txBody>
      </p:sp>
      <p:sp>
        <p:nvSpPr>
          <p:cNvPr id="3" name="Slide Number Placeholder 2">
            <a:extLst>
              <a:ext uri="{FF2B5EF4-FFF2-40B4-BE49-F238E27FC236}">
                <a16:creationId xmlns:a16="http://schemas.microsoft.com/office/drawing/2014/main" id="{E78EBC12-5B6B-C158-53CB-B71490DCEE0A}"/>
              </a:ext>
            </a:extLst>
          </p:cNvPr>
          <p:cNvSpPr>
            <a:spLocks noGrp="1"/>
          </p:cNvSpPr>
          <p:nvPr>
            <p:ph type="sldNum" sz="quarter" idx="10"/>
          </p:nvPr>
        </p:nvSpPr>
        <p:spPr/>
        <p:txBody>
          <a:bodyPr/>
          <a:lstStyle/>
          <a:p>
            <a:fld id="{5BA3E189-2F3A-42E5-B572-3520703B6186}" type="slidenum">
              <a:rPr lang="en-GB" smtClean="0"/>
              <a:pPr/>
              <a:t>15</a:t>
            </a:fld>
            <a:endParaRPr lang="en-GB"/>
          </a:p>
        </p:txBody>
      </p:sp>
      <p:sp>
        <p:nvSpPr>
          <p:cNvPr id="4" name="Text Placeholder 3">
            <a:extLst>
              <a:ext uri="{FF2B5EF4-FFF2-40B4-BE49-F238E27FC236}">
                <a16:creationId xmlns:a16="http://schemas.microsoft.com/office/drawing/2014/main" id="{0945F005-C950-8A60-A4E8-24470935963F}"/>
              </a:ext>
            </a:extLst>
          </p:cNvPr>
          <p:cNvSpPr>
            <a:spLocks noGrp="1"/>
          </p:cNvSpPr>
          <p:nvPr>
            <p:ph type="body" idx="11"/>
          </p:nvPr>
        </p:nvSpPr>
        <p:spPr/>
        <p:txBody>
          <a:bodyPr/>
          <a:lstStyle/>
          <a:p>
            <a:r>
              <a:rPr lang="en-US" b="0" dirty="0">
                <a:solidFill>
                  <a:srgbClr val="44B4A1"/>
                </a:solidFill>
              </a:rPr>
              <a:t>Immediate relief within 5 minutes </a:t>
            </a:r>
            <a:r>
              <a:rPr lang="en-US" b="0" i="1" dirty="0">
                <a:solidFill>
                  <a:srgbClr val="44B4A1"/>
                </a:solidFill>
              </a:rPr>
              <a:t>in vivo</a:t>
            </a:r>
          </a:p>
        </p:txBody>
      </p:sp>
      <p:sp>
        <p:nvSpPr>
          <p:cNvPr id="5" name="Text Placeholder 4">
            <a:extLst>
              <a:ext uri="{FF2B5EF4-FFF2-40B4-BE49-F238E27FC236}">
                <a16:creationId xmlns:a16="http://schemas.microsoft.com/office/drawing/2014/main" id="{BB92CF64-DEAD-ABB6-9EA2-B4ABDA1F1E26}"/>
              </a:ext>
            </a:extLst>
          </p:cNvPr>
          <p:cNvSpPr>
            <a:spLocks noGrp="1"/>
          </p:cNvSpPr>
          <p:nvPr>
            <p:ph type="body" sz="quarter" idx="14"/>
          </p:nvPr>
        </p:nvSpPr>
        <p:spPr>
          <a:xfrm>
            <a:off x="302400" y="1342800"/>
            <a:ext cx="6019801" cy="4297362"/>
          </a:xfrm>
        </p:spPr>
        <p:txBody>
          <a:bodyPr/>
          <a:lstStyle/>
          <a:p>
            <a:pPr marL="285750" indent="-285750">
              <a:spcAft>
                <a:spcPts val="600"/>
              </a:spcAft>
              <a:buClr>
                <a:srgbClr val="44B4A1"/>
              </a:buClr>
              <a:buFont typeface="Wingdings" panose="05000000000000000000" pitchFamily="2" charset="2"/>
              <a:buChar char="l"/>
            </a:pPr>
            <a:r>
              <a:rPr lang="en-US" sz="1400" dirty="0"/>
              <a:t>The release of histamine induces a vasodilatation, an increase of vascular permeability, inflammation, and skin redness. Laser Doppler flow measurements enable this increased blood flow to be quantified.</a:t>
            </a:r>
          </a:p>
          <a:p>
            <a:pPr marL="285750" indent="-285750">
              <a:spcAft>
                <a:spcPts val="600"/>
              </a:spcAft>
              <a:buClr>
                <a:srgbClr val="44B4A1"/>
              </a:buClr>
              <a:buFont typeface="Wingdings" panose="05000000000000000000" pitchFamily="2" charset="2"/>
              <a:buChar char="l"/>
            </a:pPr>
            <a:r>
              <a:rPr lang="en-US" sz="1400" dirty="0"/>
              <a:t>Histamine was applied on the inner forearm of 10 healthy female volunteers between the ages of 18 and 39.</a:t>
            </a:r>
          </a:p>
          <a:p>
            <a:pPr marL="285750" indent="-285750">
              <a:spcAft>
                <a:spcPts val="600"/>
              </a:spcAft>
              <a:buClr>
                <a:srgbClr val="44B4A1"/>
              </a:buClr>
              <a:buFont typeface="Wingdings" panose="05000000000000000000" pitchFamily="2" charset="2"/>
              <a:buChar char="l"/>
            </a:pPr>
            <a:r>
              <a:rPr lang="en-US" sz="1400" dirty="0"/>
              <a:t>Penetration of histamine into the skin was stimulated non-invasively by iontophoresis in order to produce a mild reaction. </a:t>
            </a:r>
          </a:p>
          <a:p>
            <a:pPr marL="285750" indent="-285750">
              <a:spcAft>
                <a:spcPts val="600"/>
              </a:spcAft>
              <a:buClr>
                <a:srgbClr val="44B4A1"/>
              </a:buClr>
              <a:buFont typeface="Wingdings" panose="05000000000000000000" pitchFamily="2" charset="2"/>
              <a:buChar char="l"/>
            </a:pPr>
            <a:r>
              <a:rPr lang="en-US" sz="1400" dirty="0"/>
              <a:t>Results for distilled water (negative control), histamine alone (positive control), and 5% STIMU-TEX® AS with histamine were compared.</a:t>
            </a:r>
          </a:p>
          <a:p>
            <a:pPr marL="285750" indent="-285750">
              <a:spcAft>
                <a:spcPts val="600"/>
              </a:spcAft>
              <a:buClr>
                <a:srgbClr val="44B4A1"/>
              </a:buClr>
              <a:buFont typeface="Wingdings" panose="05000000000000000000" pitchFamily="2" charset="2"/>
              <a:buChar char="l"/>
            </a:pPr>
            <a:r>
              <a:rPr lang="en-US" sz="1400" dirty="0"/>
              <a:t>The reactions were determined non-invasively as perfusion modification by means of a laser Doppler imager and as wheal formation by computerized surface measurement.</a:t>
            </a:r>
          </a:p>
        </p:txBody>
      </p:sp>
      <p:sp>
        <p:nvSpPr>
          <p:cNvPr id="8" name="Text Placeholder 7">
            <a:extLst>
              <a:ext uri="{FF2B5EF4-FFF2-40B4-BE49-F238E27FC236}">
                <a16:creationId xmlns:a16="http://schemas.microsoft.com/office/drawing/2014/main" id="{1CEA24D2-7525-489B-1B35-09BB9022DF02}"/>
              </a:ext>
            </a:extLst>
          </p:cNvPr>
          <p:cNvSpPr>
            <a:spLocks noGrp="1"/>
          </p:cNvSpPr>
          <p:nvPr>
            <p:ph type="body" sz="quarter" idx="24"/>
          </p:nvPr>
        </p:nvSpPr>
        <p:spPr/>
        <p:txBody>
          <a:bodyPr/>
          <a:lstStyle/>
          <a:p>
            <a:r>
              <a:rPr lang="en-GB" i="1" dirty="0"/>
              <a:t>**in vivo </a:t>
            </a:r>
          </a:p>
        </p:txBody>
      </p:sp>
      <p:sp>
        <p:nvSpPr>
          <p:cNvPr id="10" name="Rectangle 9">
            <a:extLst>
              <a:ext uri="{FF2B5EF4-FFF2-40B4-BE49-F238E27FC236}">
                <a16:creationId xmlns:a16="http://schemas.microsoft.com/office/drawing/2014/main" id="{4DE51634-21FF-F1D5-9692-CDF3C39C73D4}"/>
              </a:ext>
            </a:extLst>
          </p:cNvPr>
          <p:cNvSpPr/>
          <p:nvPr/>
        </p:nvSpPr>
        <p:spPr>
          <a:xfrm>
            <a:off x="1" y="4786465"/>
            <a:ext cx="6019800" cy="1049106"/>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mj-lt"/>
                <a:ea typeface="+mn-ea"/>
                <a:cs typeface="+mn-cs"/>
              </a:rPr>
              <a:t>STIMU-TEX</a:t>
            </a:r>
            <a:r>
              <a:rPr kumimoji="0" lang="en-US" sz="1800" i="0" u="none" strike="noStrike" kern="1200" cap="none" spc="0" normalizeH="0" baseline="0" noProof="0">
                <a:ln>
                  <a:noFill/>
                </a:ln>
                <a:solidFill>
                  <a:srgbClr val="FFFFFF"/>
                </a:solidFill>
                <a:effectLst/>
                <a:uLnTx/>
                <a:uFillTx/>
                <a:latin typeface="+mj-lt"/>
                <a:ea typeface="+mn-ea"/>
                <a:cs typeface="+mn-cs"/>
              </a:rPr>
              <a:t>® </a:t>
            </a:r>
            <a:r>
              <a:rPr kumimoji="0" lang="en-US" sz="1800" b="1" i="0" u="none" strike="noStrike" kern="1200" cap="none" spc="0" normalizeH="0" baseline="0" noProof="0">
                <a:ln>
                  <a:noFill/>
                </a:ln>
                <a:solidFill>
                  <a:srgbClr val="FFFFFF"/>
                </a:solidFill>
                <a:effectLst/>
                <a:uLnTx/>
                <a:uFillTx/>
                <a:latin typeface="+mj-lt"/>
                <a:ea typeface="+mn-ea"/>
                <a:cs typeface="+mn-cs"/>
              </a:rPr>
              <a:t>AS </a:t>
            </a:r>
            <a:r>
              <a:rPr kumimoji="0" lang="en-US" sz="1800" i="0" u="none" strike="noStrike" kern="1200" cap="none" spc="0" normalizeH="0" baseline="0" noProof="0">
                <a:ln>
                  <a:noFill/>
                </a:ln>
                <a:solidFill>
                  <a:srgbClr val="FFFFFF"/>
                </a:solidFill>
                <a:effectLst/>
                <a:uLnTx/>
                <a:uFillTx/>
                <a:latin typeface="+mj-lt"/>
                <a:ea typeface="+mn-ea"/>
                <a:cs typeface="+mn-cs"/>
              </a:rPr>
              <a:t>formulation significantly reduces histamine-related symptoms by 30% after as little as 5 minutes**</a:t>
            </a:r>
          </a:p>
        </p:txBody>
      </p:sp>
      <p:graphicFrame>
        <p:nvGraphicFramePr>
          <p:cNvPr id="7" name="Chart 6">
            <a:extLst>
              <a:ext uri="{FF2B5EF4-FFF2-40B4-BE49-F238E27FC236}">
                <a16:creationId xmlns:a16="http://schemas.microsoft.com/office/drawing/2014/main" id="{662571CF-1599-9A87-4696-FFF0776033F1}"/>
              </a:ext>
            </a:extLst>
          </p:cNvPr>
          <p:cNvGraphicFramePr>
            <a:graphicFrameLocks/>
          </p:cNvGraphicFramePr>
          <p:nvPr>
            <p:extLst>
              <p:ext uri="{D42A27DB-BD31-4B8C-83A1-F6EECF244321}">
                <p14:modId xmlns:p14="http://schemas.microsoft.com/office/powerpoint/2010/main" val="2225159744"/>
              </p:ext>
            </p:extLst>
          </p:nvPr>
        </p:nvGraphicFramePr>
        <p:xfrm>
          <a:off x="6973464" y="2006600"/>
          <a:ext cx="4840711" cy="4329528"/>
        </p:xfrm>
        <a:graphic>
          <a:graphicData uri="http://schemas.openxmlformats.org/drawingml/2006/chart">
            <c:chart xmlns:c="http://schemas.openxmlformats.org/drawingml/2006/chart" xmlns:r="http://schemas.openxmlformats.org/officeDocument/2006/relationships" r:id="rId2"/>
          </a:graphicData>
        </a:graphic>
      </p:graphicFrame>
      <p:pic>
        <p:nvPicPr>
          <p:cNvPr id="9" name="Picture 8">
            <a:extLst>
              <a:ext uri="{FF2B5EF4-FFF2-40B4-BE49-F238E27FC236}">
                <a16:creationId xmlns:a16="http://schemas.microsoft.com/office/drawing/2014/main" id="{011F5EB4-3C8B-FD46-F885-883C0EEF3BE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67657" y="303142"/>
            <a:ext cx="959282" cy="418410"/>
          </a:xfrm>
          <a:prstGeom prst="rect">
            <a:avLst/>
          </a:prstGeom>
        </p:spPr>
      </p:pic>
      <p:cxnSp>
        <p:nvCxnSpPr>
          <p:cNvPr id="12" name="Connecteur droit avec flèche 16">
            <a:extLst>
              <a:ext uri="{FF2B5EF4-FFF2-40B4-BE49-F238E27FC236}">
                <a16:creationId xmlns:a16="http://schemas.microsoft.com/office/drawing/2014/main" id="{CAA892A4-01EC-B995-4FE4-EE901EF78FF7}"/>
              </a:ext>
            </a:extLst>
          </p:cNvPr>
          <p:cNvCxnSpPr>
            <a:cxnSpLocks/>
          </p:cNvCxnSpPr>
          <p:nvPr/>
        </p:nvCxnSpPr>
        <p:spPr>
          <a:xfrm>
            <a:off x="10018593" y="2633695"/>
            <a:ext cx="0" cy="621765"/>
          </a:xfrm>
          <a:prstGeom prst="straightConnector1">
            <a:avLst/>
          </a:prstGeom>
          <a:noFill/>
          <a:ln w="57150" cap="flat" cmpd="sng" algn="ctr">
            <a:solidFill>
              <a:srgbClr val="277E6E"/>
            </a:solidFill>
            <a:prstDash val="solid"/>
            <a:miter lim="800000"/>
            <a:tailEnd type="triangle"/>
          </a:ln>
          <a:effectLst/>
        </p:spPr>
      </p:cxnSp>
      <p:sp>
        <p:nvSpPr>
          <p:cNvPr id="13" name="ZoneTexte 17">
            <a:extLst>
              <a:ext uri="{FF2B5EF4-FFF2-40B4-BE49-F238E27FC236}">
                <a16:creationId xmlns:a16="http://schemas.microsoft.com/office/drawing/2014/main" id="{24A8EF11-BE2D-7F40-7BC7-10AC2CF803DB}"/>
              </a:ext>
            </a:extLst>
          </p:cNvPr>
          <p:cNvSpPr txBox="1"/>
          <p:nvPr/>
        </p:nvSpPr>
        <p:spPr>
          <a:xfrm>
            <a:off x="10010126" y="2802247"/>
            <a:ext cx="809837"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800" b="1" i="0" u="none" strike="noStrike" kern="0" cap="none" spc="0" normalizeH="0" baseline="0" noProof="0" dirty="0">
                <a:ln>
                  <a:noFill/>
                </a:ln>
                <a:solidFill>
                  <a:srgbClr val="277E6E"/>
                </a:solidFill>
                <a:effectLst/>
                <a:uLnTx/>
                <a:uFillTx/>
              </a:rPr>
              <a:t>-</a:t>
            </a:r>
            <a:r>
              <a:rPr lang="fr-CH" b="1" kern="0" dirty="0">
                <a:solidFill>
                  <a:srgbClr val="277E6E"/>
                </a:solidFill>
              </a:rPr>
              <a:t>30</a:t>
            </a:r>
            <a:r>
              <a:rPr kumimoji="0" lang="fr-CH" sz="1800" b="1" i="0" u="none" strike="noStrike" kern="0" cap="none" spc="0" normalizeH="0" baseline="0" noProof="0" dirty="0">
                <a:ln>
                  <a:noFill/>
                </a:ln>
                <a:solidFill>
                  <a:srgbClr val="277E6E"/>
                </a:solidFill>
                <a:effectLst/>
                <a:uLnTx/>
                <a:uFillTx/>
              </a:rPr>
              <a:t>%</a:t>
            </a:r>
            <a:endParaRPr kumimoji="0" lang="de-CH" sz="1800" b="1" i="0" u="none" strike="noStrike" kern="0" cap="none" spc="0" normalizeH="0" baseline="0" noProof="0" dirty="0">
              <a:ln>
                <a:noFill/>
              </a:ln>
              <a:solidFill>
                <a:srgbClr val="277E6E"/>
              </a:solidFill>
              <a:effectLst/>
              <a:uLnTx/>
              <a:uFillTx/>
            </a:endParaRPr>
          </a:p>
        </p:txBody>
      </p:sp>
      <p:sp>
        <p:nvSpPr>
          <p:cNvPr id="15" name="Text Placeholder 7">
            <a:extLst>
              <a:ext uri="{FF2B5EF4-FFF2-40B4-BE49-F238E27FC236}">
                <a16:creationId xmlns:a16="http://schemas.microsoft.com/office/drawing/2014/main" id="{76B2F77B-2F2A-16E3-9C84-EA1516A7EBF9}"/>
              </a:ext>
            </a:extLst>
          </p:cNvPr>
          <p:cNvSpPr txBox="1">
            <a:spLocks/>
          </p:cNvSpPr>
          <p:nvPr/>
        </p:nvSpPr>
        <p:spPr>
          <a:xfrm>
            <a:off x="9797176" y="3327195"/>
            <a:ext cx="459767" cy="3455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400" b="1" dirty="0"/>
              <a:t>**</a:t>
            </a:r>
          </a:p>
        </p:txBody>
      </p:sp>
      <p:sp>
        <p:nvSpPr>
          <p:cNvPr id="16" name="Text Placeholder 7">
            <a:extLst>
              <a:ext uri="{FF2B5EF4-FFF2-40B4-BE49-F238E27FC236}">
                <a16:creationId xmlns:a16="http://schemas.microsoft.com/office/drawing/2014/main" id="{398AE0A3-61AA-FB57-B265-9DF3B6694E3B}"/>
              </a:ext>
            </a:extLst>
          </p:cNvPr>
          <p:cNvSpPr txBox="1">
            <a:spLocks/>
          </p:cNvSpPr>
          <p:nvPr/>
        </p:nvSpPr>
        <p:spPr>
          <a:xfrm>
            <a:off x="11114943" y="3041161"/>
            <a:ext cx="459767" cy="34550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400" b="1" dirty="0"/>
              <a:t>*</a:t>
            </a:r>
          </a:p>
        </p:txBody>
      </p:sp>
    </p:spTree>
    <p:extLst>
      <p:ext uri="{BB962C8B-B14F-4D97-AF65-F5344CB8AC3E}">
        <p14:creationId xmlns:p14="http://schemas.microsoft.com/office/powerpoint/2010/main" val="2516096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D760377D-F74F-0B93-5847-CE06E13DC50B}"/>
              </a:ext>
            </a:extLst>
          </p:cNvPr>
          <p:cNvSpPr/>
          <p:nvPr/>
        </p:nvSpPr>
        <p:spPr>
          <a:xfrm>
            <a:off x="10030011" y="3449369"/>
            <a:ext cx="1232531" cy="764452"/>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0E258AE9-F349-8993-095F-DB0FB2341F8C}"/>
              </a:ext>
            </a:extLst>
          </p:cNvPr>
          <p:cNvGrpSpPr/>
          <p:nvPr/>
        </p:nvGrpSpPr>
        <p:grpSpPr>
          <a:xfrm>
            <a:off x="5240638" y="1234426"/>
            <a:ext cx="1798995" cy="3516983"/>
            <a:chOff x="4607342" y="1754589"/>
            <a:chExt cx="1798995" cy="3516983"/>
          </a:xfrm>
        </p:grpSpPr>
        <p:pic>
          <p:nvPicPr>
            <p:cNvPr id="13" name="Picture 12" descr="A close-up of a person's skin&#10;&#10;Description automatically generated with medium confidence">
              <a:extLst>
                <a:ext uri="{FF2B5EF4-FFF2-40B4-BE49-F238E27FC236}">
                  <a16:creationId xmlns:a16="http://schemas.microsoft.com/office/drawing/2014/main" id="{EB96732D-C115-FEE7-429B-2F768DBFC10F}"/>
                </a:ext>
              </a:extLst>
            </p:cNvPr>
            <p:cNvPicPr>
              <a:picLocks noChangeAspect="1"/>
            </p:cNvPicPr>
            <p:nvPr/>
          </p:nvPicPr>
          <p:blipFill>
            <a:blip r:embed="rId2"/>
            <a:stretch>
              <a:fillRect/>
            </a:stretch>
          </p:blipFill>
          <p:spPr>
            <a:xfrm>
              <a:off x="4607342" y="2380959"/>
              <a:ext cx="1778000" cy="1435100"/>
            </a:xfrm>
            <a:prstGeom prst="rect">
              <a:avLst/>
            </a:prstGeom>
            <a:ln>
              <a:noFill/>
            </a:ln>
          </p:spPr>
        </p:pic>
        <p:pic>
          <p:nvPicPr>
            <p:cNvPr id="14" name="Picture 13" descr="A close-up of a person's skin&#10;&#10;Description automatically generated with medium confidence">
              <a:extLst>
                <a:ext uri="{FF2B5EF4-FFF2-40B4-BE49-F238E27FC236}">
                  <a16:creationId xmlns:a16="http://schemas.microsoft.com/office/drawing/2014/main" id="{603BF808-A20C-C5EB-E394-2CD1C8760FD2}"/>
                </a:ext>
              </a:extLst>
            </p:cNvPr>
            <p:cNvPicPr>
              <a:picLocks noChangeAspect="1"/>
            </p:cNvPicPr>
            <p:nvPr/>
          </p:nvPicPr>
          <p:blipFill>
            <a:blip r:embed="rId3"/>
            <a:stretch>
              <a:fillRect/>
            </a:stretch>
          </p:blipFill>
          <p:spPr>
            <a:xfrm>
              <a:off x="4613062" y="3829605"/>
              <a:ext cx="1778000" cy="1435100"/>
            </a:xfrm>
            <a:prstGeom prst="rect">
              <a:avLst/>
            </a:prstGeom>
            <a:ln>
              <a:noFill/>
            </a:ln>
          </p:spPr>
        </p:pic>
        <p:sp>
          <p:nvSpPr>
            <p:cNvPr id="15" name="Content Placeholder 2">
              <a:extLst>
                <a:ext uri="{FF2B5EF4-FFF2-40B4-BE49-F238E27FC236}">
                  <a16:creationId xmlns:a16="http://schemas.microsoft.com/office/drawing/2014/main" id="{C991D09A-F0D6-7AC4-BEC3-2A44355A0DAC}"/>
                </a:ext>
              </a:extLst>
            </p:cNvPr>
            <p:cNvSpPr txBox="1">
              <a:spLocks/>
            </p:cNvSpPr>
            <p:nvPr/>
          </p:nvSpPr>
          <p:spPr>
            <a:xfrm>
              <a:off x="4607342" y="3529030"/>
              <a:ext cx="1778000" cy="302503"/>
            </a:xfrm>
            <a:prstGeom prst="rect">
              <a:avLst/>
            </a:prstGeom>
            <a:solidFill>
              <a:srgbClr val="76D0C2"/>
            </a:solidFill>
            <a:ln>
              <a:noFill/>
            </a:ln>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Hydrocortisone Cream</a:t>
              </a:r>
            </a:p>
          </p:txBody>
        </p:sp>
        <p:sp>
          <p:nvSpPr>
            <p:cNvPr id="19" name="Content Placeholder 2">
              <a:extLst>
                <a:ext uri="{FF2B5EF4-FFF2-40B4-BE49-F238E27FC236}">
                  <a16:creationId xmlns:a16="http://schemas.microsoft.com/office/drawing/2014/main" id="{B09DB878-44E7-B36E-8D74-9300F3195486}"/>
                </a:ext>
              </a:extLst>
            </p:cNvPr>
            <p:cNvSpPr txBox="1">
              <a:spLocks/>
            </p:cNvSpPr>
            <p:nvPr/>
          </p:nvSpPr>
          <p:spPr>
            <a:xfrm>
              <a:off x="4616638" y="4969069"/>
              <a:ext cx="1778000" cy="302503"/>
            </a:xfrm>
            <a:prstGeom prst="rect">
              <a:avLst/>
            </a:prstGeom>
            <a:solidFill>
              <a:srgbClr val="76D0C2"/>
            </a:solidFill>
            <a:ln>
              <a:noFill/>
            </a:ln>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STIMU-TEX</a:t>
              </a:r>
              <a:r>
                <a:rPr kumimoji="0" lang="en-US" sz="1000" b="0" i="0" u="none" strike="noStrike" kern="1200" cap="none" spc="0" normalizeH="0" baseline="30000" noProof="0">
                  <a:ln>
                    <a:noFill/>
                  </a:ln>
                  <a:solidFill>
                    <a:srgbClr val="FFFFFF"/>
                  </a:solidFill>
                  <a:effectLst/>
                  <a:uLnTx/>
                  <a:uFillTx/>
                  <a:ea typeface="Fira Sans" panose="020B0503050000020004" pitchFamily="34" charset="0"/>
                  <a:cs typeface="+mn-cs"/>
                </a:rPr>
                <a:t>®</a:t>
              </a: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 AS Cream</a:t>
              </a:r>
            </a:p>
          </p:txBody>
        </p:sp>
        <p:sp>
          <p:nvSpPr>
            <p:cNvPr id="20" name="Right Arrow 19">
              <a:extLst>
                <a:ext uri="{FF2B5EF4-FFF2-40B4-BE49-F238E27FC236}">
                  <a16:creationId xmlns:a16="http://schemas.microsoft.com/office/drawing/2014/main" id="{B1D656A6-5189-B5D8-54F6-CFECFFF7F85A}"/>
                </a:ext>
              </a:extLst>
            </p:cNvPr>
            <p:cNvSpPr/>
            <p:nvPr/>
          </p:nvSpPr>
          <p:spPr>
            <a:xfrm>
              <a:off x="4607342" y="1754589"/>
              <a:ext cx="1798995" cy="743180"/>
            </a:xfrm>
            <a:prstGeom prst="rightArrow">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sp>
          <p:nvSpPr>
            <p:cNvPr id="21" name="TextBox 20">
              <a:extLst>
                <a:ext uri="{FF2B5EF4-FFF2-40B4-BE49-F238E27FC236}">
                  <a16:creationId xmlns:a16="http://schemas.microsoft.com/office/drawing/2014/main" id="{1D783F71-5170-A8FE-B6B2-0FFFFE10E78E}"/>
                </a:ext>
              </a:extLst>
            </p:cNvPr>
            <p:cNvSpPr txBox="1"/>
            <p:nvPr/>
          </p:nvSpPr>
          <p:spPr>
            <a:xfrm>
              <a:off x="4819135" y="1941673"/>
              <a:ext cx="1185386" cy="36732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ea typeface="+mn-ea"/>
                  <a:cs typeface="+mn-cs"/>
                </a:rPr>
                <a:t>Baseline</a:t>
              </a:r>
            </a:p>
          </p:txBody>
        </p:sp>
        <p:sp>
          <p:nvSpPr>
            <p:cNvPr id="22" name="Rounded Rectangle 21">
              <a:extLst>
                <a:ext uri="{FF2B5EF4-FFF2-40B4-BE49-F238E27FC236}">
                  <a16:creationId xmlns:a16="http://schemas.microsoft.com/office/drawing/2014/main" id="{D4A7F828-94D3-6292-2CC0-0A60022B0989}"/>
                </a:ext>
              </a:extLst>
            </p:cNvPr>
            <p:cNvSpPr/>
            <p:nvPr/>
          </p:nvSpPr>
          <p:spPr>
            <a:xfrm>
              <a:off x="5048363" y="4006146"/>
              <a:ext cx="1268627" cy="807309"/>
            </a:xfrm>
            <a:prstGeom prst="roundRect">
              <a:avLst>
                <a:gd name="adj" fmla="val 50000"/>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grpSp>
      <p:grpSp>
        <p:nvGrpSpPr>
          <p:cNvPr id="27" name="Group 26">
            <a:extLst>
              <a:ext uri="{FF2B5EF4-FFF2-40B4-BE49-F238E27FC236}">
                <a16:creationId xmlns:a16="http://schemas.microsoft.com/office/drawing/2014/main" id="{9F39B04B-7F2C-7E60-CA8E-73CA18E8C5B5}"/>
              </a:ext>
            </a:extLst>
          </p:cNvPr>
          <p:cNvGrpSpPr/>
          <p:nvPr/>
        </p:nvGrpSpPr>
        <p:grpSpPr>
          <a:xfrm>
            <a:off x="7611161" y="1213137"/>
            <a:ext cx="1798995" cy="3532331"/>
            <a:chOff x="6747201" y="1733300"/>
            <a:chExt cx="1798995" cy="3532331"/>
          </a:xfrm>
        </p:grpSpPr>
        <p:pic>
          <p:nvPicPr>
            <p:cNvPr id="31" name="Picture 30">
              <a:extLst>
                <a:ext uri="{FF2B5EF4-FFF2-40B4-BE49-F238E27FC236}">
                  <a16:creationId xmlns:a16="http://schemas.microsoft.com/office/drawing/2014/main" id="{0C2F7A8C-AE15-7D6A-D6B8-A768212A0D30}"/>
                </a:ext>
              </a:extLst>
            </p:cNvPr>
            <p:cNvPicPr>
              <a:picLocks noChangeAspect="1"/>
            </p:cNvPicPr>
            <p:nvPr/>
          </p:nvPicPr>
          <p:blipFill>
            <a:blip r:embed="rId4"/>
            <a:stretch>
              <a:fillRect/>
            </a:stretch>
          </p:blipFill>
          <p:spPr>
            <a:xfrm>
              <a:off x="6753302" y="2384940"/>
              <a:ext cx="1778000" cy="1435100"/>
            </a:xfrm>
            <a:prstGeom prst="rect">
              <a:avLst/>
            </a:prstGeom>
            <a:ln>
              <a:noFill/>
            </a:ln>
          </p:spPr>
        </p:pic>
        <p:pic>
          <p:nvPicPr>
            <p:cNvPr id="33" name="Picture 32">
              <a:extLst>
                <a:ext uri="{FF2B5EF4-FFF2-40B4-BE49-F238E27FC236}">
                  <a16:creationId xmlns:a16="http://schemas.microsoft.com/office/drawing/2014/main" id="{DD79AF36-5086-1C18-F269-063F1D54474D}"/>
                </a:ext>
              </a:extLst>
            </p:cNvPr>
            <p:cNvPicPr>
              <a:picLocks noChangeAspect="1"/>
            </p:cNvPicPr>
            <p:nvPr/>
          </p:nvPicPr>
          <p:blipFill>
            <a:blip r:embed="rId5"/>
            <a:stretch>
              <a:fillRect/>
            </a:stretch>
          </p:blipFill>
          <p:spPr>
            <a:xfrm>
              <a:off x="6753302" y="3823523"/>
              <a:ext cx="1778000" cy="1435100"/>
            </a:xfrm>
            <a:prstGeom prst="rect">
              <a:avLst/>
            </a:prstGeom>
            <a:ln>
              <a:noFill/>
            </a:ln>
          </p:spPr>
        </p:pic>
        <p:sp>
          <p:nvSpPr>
            <p:cNvPr id="38" name="Content Placeholder 2">
              <a:extLst>
                <a:ext uri="{FF2B5EF4-FFF2-40B4-BE49-F238E27FC236}">
                  <a16:creationId xmlns:a16="http://schemas.microsoft.com/office/drawing/2014/main" id="{90D5F32B-27F5-7A9C-5139-28A6335C19CA}"/>
                </a:ext>
              </a:extLst>
            </p:cNvPr>
            <p:cNvSpPr txBox="1">
              <a:spLocks/>
            </p:cNvSpPr>
            <p:nvPr/>
          </p:nvSpPr>
          <p:spPr>
            <a:xfrm>
              <a:off x="6753302" y="3522352"/>
              <a:ext cx="1778000" cy="302503"/>
            </a:xfrm>
            <a:prstGeom prst="rect">
              <a:avLst/>
            </a:prstGeom>
            <a:solidFill>
              <a:srgbClr val="277E6E"/>
            </a:solidFill>
            <a:ln>
              <a:noFill/>
            </a:ln>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Hydrocortisone Cream</a:t>
              </a:r>
            </a:p>
          </p:txBody>
        </p:sp>
        <p:sp>
          <p:nvSpPr>
            <p:cNvPr id="39" name="Content Placeholder 2">
              <a:extLst>
                <a:ext uri="{FF2B5EF4-FFF2-40B4-BE49-F238E27FC236}">
                  <a16:creationId xmlns:a16="http://schemas.microsoft.com/office/drawing/2014/main" id="{8D62E869-98B8-63D8-132C-EA2D60E3C5DA}"/>
                </a:ext>
              </a:extLst>
            </p:cNvPr>
            <p:cNvSpPr txBox="1">
              <a:spLocks/>
            </p:cNvSpPr>
            <p:nvPr/>
          </p:nvSpPr>
          <p:spPr>
            <a:xfrm>
              <a:off x="6751763" y="4963128"/>
              <a:ext cx="1778000" cy="302503"/>
            </a:xfrm>
            <a:prstGeom prst="rect">
              <a:avLst/>
            </a:prstGeom>
            <a:solidFill>
              <a:srgbClr val="277E6E"/>
            </a:solidFill>
            <a:ln>
              <a:noFill/>
            </a:ln>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STIMU-TEX</a:t>
              </a:r>
              <a:r>
                <a:rPr kumimoji="0" lang="en-US" sz="1000" b="0" i="0" u="none" strike="noStrike" kern="1200" cap="none" spc="0" normalizeH="0" baseline="30000" noProof="0">
                  <a:ln>
                    <a:noFill/>
                  </a:ln>
                  <a:solidFill>
                    <a:srgbClr val="FFFFFF"/>
                  </a:solidFill>
                  <a:effectLst/>
                  <a:uLnTx/>
                  <a:uFillTx/>
                  <a:ea typeface="Fira Sans" panose="020B0503050000020004" pitchFamily="34" charset="0"/>
                  <a:cs typeface="+mn-cs"/>
                </a:rPr>
                <a:t>®</a:t>
              </a: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 AS Cream</a:t>
              </a:r>
            </a:p>
          </p:txBody>
        </p:sp>
        <p:sp>
          <p:nvSpPr>
            <p:cNvPr id="40" name="Right Arrow 39">
              <a:extLst>
                <a:ext uri="{FF2B5EF4-FFF2-40B4-BE49-F238E27FC236}">
                  <a16:creationId xmlns:a16="http://schemas.microsoft.com/office/drawing/2014/main" id="{242924DB-B66A-FC44-B8B4-29E86C6313C8}"/>
                </a:ext>
              </a:extLst>
            </p:cNvPr>
            <p:cNvSpPr/>
            <p:nvPr/>
          </p:nvSpPr>
          <p:spPr>
            <a:xfrm>
              <a:off x="6747201" y="1733300"/>
              <a:ext cx="1798995" cy="783929"/>
            </a:xfrm>
            <a:prstGeom prst="rightArrow">
              <a:avLst/>
            </a:prstGeom>
            <a:solidFill>
              <a:srgbClr val="277E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sp>
          <p:nvSpPr>
            <p:cNvPr id="47" name="TextBox 46">
              <a:extLst>
                <a:ext uri="{FF2B5EF4-FFF2-40B4-BE49-F238E27FC236}">
                  <a16:creationId xmlns:a16="http://schemas.microsoft.com/office/drawing/2014/main" id="{D0BB0B65-3902-90D7-72DA-AB1CE7B79994}"/>
                </a:ext>
              </a:extLst>
            </p:cNvPr>
            <p:cNvSpPr txBox="1"/>
            <p:nvPr/>
          </p:nvSpPr>
          <p:spPr>
            <a:xfrm>
              <a:off x="7056125" y="1941673"/>
              <a:ext cx="1088255" cy="36732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ea typeface="+mn-ea"/>
                  <a:cs typeface="+mn-cs"/>
                </a:rPr>
                <a:t>Week 2</a:t>
              </a:r>
            </a:p>
          </p:txBody>
        </p:sp>
        <p:sp>
          <p:nvSpPr>
            <p:cNvPr id="48" name="Rounded Rectangle 47">
              <a:extLst>
                <a:ext uri="{FF2B5EF4-FFF2-40B4-BE49-F238E27FC236}">
                  <a16:creationId xmlns:a16="http://schemas.microsoft.com/office/drawing/2014/main" id="{EFC749B9-0297-E9A9-05F5-51951F87FECD}"/>
                </a:ext>
              </a:extLst>
            </p:cNvPr>
            <p:cNvSpPr/>
            <p:nvPr/>
          </p:nvSpPr>
          <p:spPr>
            <a:xfrm>
              <a:off x="7015039" y="4006147"/>
              <a:ext cx="1268627" cy="807309"/>
            </a:xfrm>
            <a:prstGeom prst="roundRect">
              <a:avLst>
                <a:gd name="adj" fmla="val 50000"/>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grpSp>
      <p:grpSp>
        <p:nvGrpSpPr>
          <p:cNvPr id="53" name="Group 52">
            <a:extLst>
              <a:ext uri="{FF2B5EF4-FFF2-40B4-BE49-F238E27FC236}">
                <a16:creationId xmlns:a16="http://schemas.microsoft.com/office/drawing/2014/main" id="{94552037-4730-83FC-C195-EC2E11F84995}"/>
              </a:ext>
            </a:extLst>
          </p:cNvPr>
          <p:cNvGrpSpPr/>
          <p:nvPr/>
        </p:nvGrpSpPr>
        <p:grpSpPr>
          <a:xfrm>
            <a:off x="9982279" y="1196976"/>
            <a:ext cx="1798995" cy="3548832"/>
            <a:chOff x="8879417" y="1717139"/>
            <a:chExt cx="1798995" cy="3548832"/>
          </a:xfrm>
        </p:grpSpPr>
        <p:pic>
          <p:nvPicPr>
            <p:cNvPr id="55" name="Picture 54">
              <a:extLst>
                <a:ext uri="{FF2B5EF4-FFF2-40B4-BE49-F238E27FC236}">
                  <a16:creationId xmlns:a16="http://schemas.microsoft.com/office/drawing/2014/main" id="{216FBDB1-C805-3402-7EE0-441E7E4E206C}"/>
                </a:ext>
              </a:extLst>
            </p:cNvPr>
            <p:cNvPicPr>
              <a:picLocks noChangeAspect="1"/>
            </p:cNvPicPr>
            <p:nvPr/>
          </p:nvPicPr>
          <p:blipFill>
            <a:blip r:embed="rId6"/>
            <a:stretch>
              <a:fillRect/>
            </a:stretch>
          </p:blipFill>
          <p:spPr>
            <a:xfrm>
              <a:off x="8900412" y="2388508"/>
              <a:ext cx="1778000" cy="1435100"/>
            </a:xfrm>
            <a:prstGeom prst="rect">
              <a:avLst/>
            </a:prstGeom>
            <a:ln>
              <a:noFill/>
            </a:ln>
          </p:spPr>
        </p:pic>
        <p:sp>
          <p:nvSpPr>
            <p:cNvPr id="56" name="Content Placeholder 2">
              <a:extLst>
                <a:ext uri="{FF2B5EF4-FFF2-40B4-BE49-F238E27FC236}">
                  <a16:creationId xmlns:a16="http://schemas.microsoft.com/office/drawing/2014/main" id="{B72EE588-35A9-BEFB-998D-627B3F4600A4}"/>
                </a:ext>
              </a:extLst>
            </p:cNvPr>
            <p:cNvSpPr txBox="1">
              <a:spLocks/>
            </p:cNvSpPr>
            <p:nvPr/>
          </p:nvSpPr>
          <p:spPr>
            <a:xfrm>
              <a:off x="8900412" y="3529412"/>
              <a:ext cx="1778000" cy="302503"/>
            </a:xfrm>
            <a:prstGeom prst="rect">
              <a:avLst/>
            </a:prstGeom>
            <a:solidFill>
              <a:srgbClr val="084337"/>
            </a:solidFill>
            <a:ln>
              <a:noFill/>
            </a:ln>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Hydrocortisone Cream</a:t>
              </a:r>
            </a:p>
          </p:txBody>
        </p:sp>
        <p:pic>
          <p:nvPicPr>
            <p:cNvPr id="57" name="Picture 56" descr="A close up of a person's skin&#10;&#10;Description automatically generated with medium confidence">
              <a:extLst>
                <a:ext uri="{FF2B5EF4-FFF2-40B4-BE49-F238E27FC236}">
                  <a16:creationId xmlns:a16="http://schemas.microsoft.com/office/drawing/2014/main" id="{9AE8890A-E6AB-5E8A-4BF1-414FA75CDF29}"/>
                </a:ext>
              </a:extLst>
            </p:cNvPr>
            <p:cNvPicPr>
              <a:picLocks noChangeAspect="1"/>
            </p:cNvPicPr>
            <p:nvPr/>
          </p:nvPicPr>
          <p:blipFill>
            <a:blip r:embed="rId7"/>
            <a:stretch>
              <a:fillRect/>
            </a:stretch>
          </p:blipFill>
          <p:spPr>
            <a:xfrm>
              <a:off x="8900412" y="3830871"/>
              <a:ext cx="1778000" cy="1435100"/>
            </a:xfrm>
            <a:prstGeom prst="rect">
              <a:avLst/>
            </a:prstGeom>
            <a:ln>
              <a:noFill/>
            </a:ln>
          </p:spPr>
        </p:pic>
        <p:sp>
          <p:nvSpPr>
            <p:cNvPr id="58" name="Content Placeholder 2">
              <a:extLst>
                <a:ext uri="{FF2B5EF4-FFF2-40B4-BE49-F238E27FC236}">
                  <a16:creationId xmlns:a16="http://schemas.microsoft.com/office/drawing/2014/main" id="{1587A3BF-B0C0-3146-528C-D560BA5AB15F}"/>
                </a:ext>
              </a:extLst>
            </p:cNvPr>
            <p:cNvSpPr txBox="1">
              <a:spLocks/>
            </p:cNvSpPr>
            <p:nvPr/>
          </p:nvSpPr>
          <p:spPr>
            <a:xfrm>
              <a:off x="8900412" y="4963468"/>
              <a:ext cx="1778000" cy="302503"/>
            </a:xfrm>
            <a:prstGeom prst="rect">
              <a:avLst/>
            </a:prstGeom>
            <a:solidFill>
              <a:srgbClr val="084337"/>
            </a:solidFill>
            <a:ln>
              <a:noFill/>
            </a:ln>
          </p:spPr>
          <p:txBody>
            <a:bodyPr lIns="72000" tIns="72000" rIns="72000" bIns="72000" anchor="ctr" anchorCtr="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60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STIMU-TEX</a:t>
              </a:r>
              <a:r>
                <a:rPr kumimoji="0" lang="en-US" sz="1000" b="0" i="0" u="none" strike="noStrike" kern="1200" cap="none" spc="0" normalizeH="0" baseline="30000" noProof="0">
                  <a:ln>
                    <a:noFill/>
                  </a:ln>
                  <a:solidFill>
                    <a:srgbClr val="FFFFFF"/>
                  </a:solidFill>
                  <a:effectLst/>
                  <a:uLnTx/>
                  <a:uFillTx/>
                  <a:ea typeface="Fira Sans" panose="020B0503050000020004" pitchFamily="34" charset="0"/>
                  <a:cs typeface="+mn-cs"/>
                </a:rPr>
                <a:t>®</a:t>
              </a:r>
              <a:r>
                <a:rPr kumimoji="0" lang="en-US" sz="1000" b="0" i="0" u="none" strike="noStrike" kern="1200" cap="none" spc="0" normalizeH="0" baseline="0" noProof="0">
                  <a:ln>
                    <a:noFill/>
                  </a:ln>
                  <a:solidFill>
                    <a:srgbClr val="FFFFFF"/>
                  </a:solidFill>
                  <a:effectLst/>
                  <a:uLnTx/>
                  <a:uFillTx/>
                  <a:ea typeface="Fira Sans" panose="020B0503050000020004" pitchFamily="34" charset="0"/>
                  <a:cs typeface="+mn-cs"/>
                </a:rPr>
                <a:t> AS Cream</a:t>
              </a:r>
            </a:p>
          </p:txBody>
        </p:sp>
        <p:sp>
          <p:nvSpPr>
            <p:cNvPr id="59" name="Right Arrow 58">
              <a:extLst>
                <a:ext uri="{FF2B5EF4-FFF2-40B4-BE49-F238E27FC236}">
                  <a16:creationId xmlns:a16="http://schemas.microsoft.com/office/drawing/2014/main" id="{304BCF06-2C37-6E54-B5CF-66485B84CC2B}"/>
                </a:ext>
              </a:extLst>
            </p:cNvPr>
            <p:cNvSpPr/>
            <p:nvPr/>
          </p:nvSpPr>
          <p:spPr>
            <a:xfrm>
              <a:off x="8879417" y="1717139"/>
              <a:ext cx="1798995" cy="783929"/>
            </a:xfrm>
            <a:prstGeom prst="rightArrow">
              <a:avLst/>
            </a:prstGeom>
            <a:solidFill>
              <a:srgbClr val="0843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ea typeface="+mn-ea"/>
                <a:cs typeface="+mn-cs"/>
              </a:endParaRPr>
            </a:p>
          </p:txBody>
        </p:sp>
        <p:sp>
          <p:nvSpPr>
            <p:cNvPr id="60" name="TextBox 59">
              <a:extLst>
                <a:ext uri="{FF2B5EF4-FFF2-40B4-BE49-F238E27FC236}">
                  <a16:creationId xmlns:a16="http://schemas.microsoft.com/office/drawing/2014/main" id="{2AC4E45E-EA91-FBAB-3978-B7A986294CE4}"/>
                </a:ext>
              </a:extLst>
            </p:cNvPr>
            <p:cNvSpPr txBox="1"/>
            <p:nvPr/>
          </p:nvSpPr>
          <p:spPr>
            <a:xfrm>
              <a:off x="9188341" y="1941673"/>
              <a:ext cx="1089218" cy="36732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a:ln>
                    <a:noFill/>
                  </a:ln>
                  <a:solidFill>
                    <a:srgbClr val="FFFFFF"/>
                  </a:solidFill>
                  <a:effectLst/>
                  <a:uLnTx/>
                  <a:uFillTx/>
                  <a:ea typeface="+mn-ea"/>
                  <a:cs typeface="+mn-cs"/>
                </a:rPr>
                <a:t>Week 4</a:t>
              </a:r>
            </a:p>
          </p:txBody>
        </p:sp>
        <p:sp>
          <p:nvSpPr>
            <p:cNvPr id="61" name="Rounded Rectangle 60">
              <a:extLst>
                <a:ext uri="{FF2B5EF4-FFF2-40B4-BE49-F238E27FC236}">
                  <a16:creationId xmlns:a16="http://schemas.microsoft.com/office/drawing/2014/main" id="{536ABA02-821A-FB39-7E12-0215417A69D2}"/>
                </a:ext>
              </a:extLst>
            </p:cNvPr>
            <p:cNvSpPr/>
            <p:nvPr/>
          </p:nvSpPr>
          <p:spPr>
            <a:xfrm>
              <a:off x="9288390" y="4006147"/>
              <a:ext cx="1268627" cy="807309"/>
            </a:xfrm>
            <a:prstGeom prst="roundRect">
              <a:avLst>
                <a:gd name="adj" fmla="val 50000"/>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ea typeface="+mn-ea"/>
                <a:cs typeface="+mn-cs"/>
              </a:endParaRPr>
            </a:p>
          </p:txBody>
        </p:sp>
      </p:grpSp>
      <p:sp>
        <p:nvSpPr>
          <p:cNvPr id="5" name="Title 4">
            <a:extLst>
              <a:ext uri="{FF2B5EF4-FFF2-40B4-BE49-F238E27FC236}">
                <a16:creationId xmlns:a16="http://schemas.microsoft.com/office/drawing/2014/main" id="{9CF81992-3BCB-1A4D-B03F-1BA95C5A3409}"/>
              </a:ext>
            </a:extLst>
          </p:cNvPr>
          <p:cNvSpPr>
            <a:spLocks noGrp="1"/>
          </p:cNvSpPr>
          <p:nvPr>
            <p:ph type="title"/>
          </p:nvPr>
        </p:nvSpPr>
        <p:spPr>
          <a:xfrm>
            <a:off x="302400" y="302400"/>
            <a:ext cx="11591925" cy="303211"/>
          </a:xfrm>
        </p:spPr>
        <p:txBody>
          <a:bodyPr/>
          <a:lstStyle/>
          <a:p>
            <a:r>
              <a:rPr lang="en-US"/>
              <a:t>STIMU-TEX</a:t>
            </a:r>
            <a:r>
              <a:rPr lang="en-US" b="0"/>
              <a:t>®</a:t>
            </a:r>
            <a:r>
              <a:rPr lang="en-US"/>
              <a:t> AS</a:t>
            </a:r>
          </a:p>
        </p:txBody>
      </p:sp>
      <p:sp>
        <p:nvSpPr>
          <p:cNvPr id="7" name="Slide Number Placeholder 6">
            <a:extLst>
              <a:ext uri="{FF2B5EF4-FFF2-40B4-BE49-F238E27FC236}">
                <a16:creationId xmlns:a16="http://schemas.microsoft.com/office/drawing/2014/main" id="{9852772B-262D-E247-918A-169EE7958929}"/>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16</a:t>
            </a:fld>
            <a:endParaRPr lang="en-US" noProof="0"/>
          </a:p>
        </p:txBody>
      </p:sp>
      <p:sp>
        <p:nvSpPr>
          <p:cNvPr id="6" name="Text Placeholder 5">
            <a:extLst>
              <a:ext uri="{FF2B5EF4-FFF2-40B4-BE49-F238E27FC236}">
                <a16:creationId xmlns:a16="http://schemas.microsoft.com/office/drawing/2014/main" id="{363DD6C0-11B1-9742-8BF7-16553C499144}"/>
              </a:ext>
            </a:extLst>
          </p:cNvPr>
          <p:cNvSpPr>
            <a:spLocks noGrp="1"/>
          </p:cNvSpPr>
          <p:nvPr>
            <p:ph type="body" idx="11"/>
          </p:nvPr>
        </p:nvSpPr>
        <p:spPr>
          <a:xfrm>
            <a:off x="302400" y="605611"/>
            <a:ext cx="11587200" cy="288767"/>
          </a:xfrm>
        </p:spPr>
        <p:txBody>
          <a:bodyPr/>
          <a:lstStyle/>
          <a:p>
            <a:pPr lvl="0"/>
            <a:r>
              <a:rPr lang="en-US" b="0" dirty="0">
                <a:solidFill>
                  <a:srgbClr val="44B4A1"/>
                </a:solidFill>
              </a:rPr>
              <a:t>Dermatological study on Asian skin with atopic conditions</a:t>
            </a:r>
            <a:r>
              <a:rPr lang="en-US" b="0" baseline="30000" dirty="0">
                <a:solidFill>
                  <a:srgbClr val="44B4A1"/>
                </a:solidFill>
              </a:rPr>
              <a:t>1</a:t>
            </a:r>
          </a:p>
        </p:txBody>
      </p:sp>
      <p:sp>
        <p:nvSpPr>
          <p:cNvPr id="51" name="Text Placeholder 50">
            <a:extLst>
              <a:ext uri="{FF2B5EF4-FFF2-40B4-BE49-F238E27FC236}">
                <a16:creationId xmlns:a16="http://schemas.microsoft.com/office/drawing/2014/main" id="{FD9103BC-726E-0241-5DDC-309B96C61C75}"/>
              </a:ext>
            </a:extLst>
          </p:cNvPr>
          <p:cNvSpPr>
            <a:spLocks noGrp="1"/>
          </p:cNvSpPr>
          <p:nvPr>
            <p:ph type="body" sz="quarter" idx="23"/>
          </p:nvPr>
        </p:nvSpPr>
        <p:spPr>
          <a:xfrm>
            <a:off x="302398" y="5989486"/>
            <a:ext cx="4320000" cy="461320"/>
          </a:xfrm>
        </p:spPr>
        <p:txBody>
          <a:bodyPr/>
          <a:lstStyle/>
          <a:p>
            <a:r>
              <a:rPr lang="en-GB" baseline="30000" dirty="0"/>
              <a:t>1</a:t>
            </a:r>
            <a:r>
              <a:rPr lang="en-GB" dirty="0"/>
              <a:t>: </a:t>
            </a:r>
            <a:r>
              <a:rPr lang="en-GB" dirty="0" err="1"/>
              <a:t>Panaya</a:t>
            </a:r>
            <a:r>
              <a:rPr lang="en-GB" dirty="0"/>
              <a:t> </a:t>
            </a:r>
            <a:r>
              <a:rPr lang="en-GB" dirty="0" err="1"/>
              <a:t>Jirabundansuk</a:t>
            </a:r>
            <a:r>
              <a:rPr lang="en-GB" dirty="0"/>
              <a:t> MD*, </a:t>
            </a:r>
            <a:r>
              <a:rPr lang="en-GB" dirty="0" err="1"/>
              <a:t>Suwirakorn</a:t>
            </a:r>
            <a:r>
              <a:rPr lang="en-GB" dirty="0"/>
              <a:t> </a:t>
            </a:r>
            <a:r>
              <a:rPr lang="en-GB" dirty="0" err="1"/>
              <a:t>Ophaswongse</a:t>
            </a:r>
            <a:r>
              <a:rPr lang="en-GB" dirty="0"/>
              <a:t> MD*, </a:t>
            </a:r>
            <a:r>
              <a:rPr lang="en-GB" dirty="0" err="1"/>
              <a:t>Montree</a:t>
            </a:r>
            <a:r>
              <a:rPr lang="en-GB" dirty="0"/>
              <a:t> </a:t>
            </a:r>
            <a:r>
              <a:rPr lang="en-GB" dirty="0" err="1"/>
              <a:t>Udompataikul</a:t>
            </a:r>
            <a:r>
              <a:rPr lang="en-GB" dirty="0"/>
              <a:t> MD*  Skin </a:t>
            </a:r>
            <a:r>
              <a:rPr lang="en-GB" dirty="0" err="1"/>
              <a:t>Center</a:t>
            </a:r>
            <a:r>
              <a:rPr lang="en-GB" dirty="0"/>
              <a:t>, Faculty of Medicine, </a:t>
            </a:r>
            <a:r>
              <a:rPr lang="en-GB" dirty="0" err="1"/>
              <a:t>Srinakharinwirot</a:t>
            </a:r>
            <a:r>
              <a:rPr lang="en-GB" dirty="0"/>
              <a:t> University, Bangkok, Thailand; J Med Assoc Thai Vol. 97 No. 8 2014</a:t>
            </a:r>
          </a:p>
          <a:p>
            <a:endParaRPr lang="en-GB" dirty="0"/>
          </a:p>
        </p:txBody>
      </p:sp>
      <p:sp>
        <p:nvSpPr>
          <p:cNvPr id="17" name="Content Placeholder 2">
            <a:extLst>
              <a:ext uri="{FF2B5EF4-FFF2-40B4-BE49-F238E27FC236}">
                <a16:creationId xmlns:a16="http://schemas.microsoft.com/office/drawing/2014/main" id="{EED5AE56-9CE1-C44A-B9C7-D953DC4E62CE}"/>
              </a:ext>
            </a:extLst>
          </p:cNvPr>
          <p:cNvSpPr txBox="1">
            <a:spLocks/>
          </p:cNvSpPr>
          <p:nvPr/>
        </p:nvSpPr>
        <p:spPr>
          <a:xfrm>
            <a:off x="302399" y="1342800"/>
            <a:ext cx="4472591" cy="2006831"/>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3600" indent="-363600">
              <a:spcBef>
                <a:spcPts val="500"/>
              </a:spcBef>
              <a:spcAft>
                <a:spcPts val="400"/>
              </a:spcAft>
              <a:buClr>
                <a:srgbClr val="44B4A1"/>
              </a:buClr>
              <a:buSzPct val="90000"/>
              <a:buFont typeface="Otypical Text Regular" panose="020B0503030300000000" pitchFamily="34" charset="0"/>
              <a:buChar char="●"/>
              <a:defRPr/>
            </a:pPr>
            <a:r>
              <a:rPr kumimoji="0" lang="en-US" sz="1600" b="0" i="0" u="none" strike="noStrike" kern="1200" cap="none" spc="0" normalizeH="0" baseline="0" noProof="0" dirty="0">
                <a:ln>
                  <a:noFill/>
                </a:ln>
                <a:effectLst/>
                <a:uLnTx/>
                <a:uFillTx/>
                <a:ea typeface="Fira Sans" panose="020B0503050000020004" pitchFamily="34" charset="0"/>
                <a:cs typeface="+mn-cs"/>
              </a:rPr>
              <a:t>29 Asian (Thai) patients (18 male and </a:t>
            </a:r>
            <a:br>
              <a:rPr kumimoji="0" lang="en-US" sz="1600" b="0" i="0" u="none" strike="noStrike" kern="1200" cap="none" spc="0" normalizeH="0" baseline="0" noProof="0" dirty="0">
                <a:ln>
                  <a:noFill/>
                </a:ln>
                <a:effectLst/>
                <a:uLnTx/>
                <a:uFillTx/>
                <a:ea typeface="Fira Sans" panose="020B0503050000020004" pitchFamily="34" charset="0"/>
                <a:cs typeface="+mn-cs"/>
              </a:rPr>
            </a:br>
            <a:r>
              <a:rPr kumimoji="0" lang="en-US" sz="1600" b="0" i="0" u="none" strike="noStrike" kern="1200" cap="none" spc="0" normalizeH="0" baseline="0" noProof="0" dirty="0">
                <a:ln>
                  <a:noFill/>
                </a:ln>
                <a:effectLst/>
                <a:uLnTx/>
                <a:uFillTx/>
                <a:ea typeface="Fira Sans" panose="020B0503050000020004" pitchFamily="34" charset="0"/>
                <a:cs typeface="+mn-cs"/>
              </a:rPr>
              <a:t>11 female), aged between 2–15 years</a:t>
            </a:r>
          </a:p>
          <a:p>
            <a:pPr marL="363600" indent="-363600">
              <a:spcBef>
                <a:spcPts val="500"/>
              </a:spcBef>
              <a:spcAft>
                <a:spcPts val="400"/>
              </a:spcAft>
              <a:buClr>
                <a:srgbClr val="44B4A1"/>
              </a:buClr>
              <a:buSzPct val="90000"/>
              <a:buFont typeface="Otypical Text Regular" panose="020B0503030300000000" pitchFamily="34" charset="0"/>
              <a:buChar char="●"/>
              <a:defRPr/>
            </a:pPr>
            <a:r>
              <a:rPr kumimoji="0" lang="en-US" sz="1600" b="0" i="0" u="none" strike="noStrike" kern="1200" cap="none" spc="0" normalizeH="0" baseline="0" noProof="0" dirty="0">
                <a:ln>
                  <a:noFill/>
                </a:ln>
                <a:effectLst/>
                <a:uLnTx/>
                <a:uFillTx/>
                <a:ea typeface="Fira Sans" panose="020B0503050000020004" pitchFamily="34" charset="0"/>
                <a:cs typeface="+mn-cs"/>
              </a:rPr>
              <a:t>3% STIMU-TEX® AS (S cream) vs </a:t>
            </a:r>
            <a:br>
              <a:rPr kumimoji="0" lang="en-US" sz="1600" b="0" i="0" u="none" strike="noStrike" kern="1200" cap="none" spc="0" normalizeH="0" baseline="0" noProof="0" dirty="0">
                <a:ln>
                  <a:noFill/>
                </a:ln>
                <a:effectLst/>
                <a:uLnTx/>
                <a:uFillTx/>
                <a:ea typeface="Fira Sans" panose="020B0503050000020004" pitchFamily="34" charset="0"/>
                <a:cs typeface="+mn-cs"/>
              </a:rPr>
            </a:br>
            <a:r>
              <a:rPr kumimoji="0" lang="en-US" sz="1600" b="0" i="0" u="none" strike="noStrike" kern="1200" cap="none" spc="0" normalizeH="0" baseline="0" noProof="0" dirty="0">
                <a:ln>
                  <a:noFill/>
                </a:ln>
                <a:effectLst/>
                <a:uLnTx/>
                <a:uFillTx/>
                <a:ea typeface="Fira Sans" panose="020B0503050000020004" pitchFamily="34" charset="0"/>
                <a:cs typeface="+mn-cs"/>
              </a:rPr>
              <a:t>1% Hydrocortisone (HS cream) </a:t>
            </a:r>
          </a:p>
          <a:p>
            <a:pPr marL="363600" indent="-363600">
              <a:spcBef>
                <a:spcPts val="500"/>
              </a:spcBef>
              <a:spcAft>
                <a:spcPts val="400"/>
              </a:spcAft>
              <a:buClr>
                <a:srgbClr val="44B4A1"/>
              </a:buClr>
              <a:buSzPct val="90000"/>
              <a:buFont typeface="Otypical Text Regular" panose="020B0503030300000000" pitchFamily="34" charset="0"/>
              <a:buChar char="●"/>
              <a:defRPr/>
            </a:pPr>
            <a:r>
              <a:rPr kumimoji="0" lang="en-US" sz="1600" b="0" i="0" u="none" strike="noStrike" kern="1200" cap="none" spc="0" normalizeH="0" baseline="0" noProof="0" dirty="0">
                <a:ln>
                  <a:noFill/>
                </a:ln>
                <a:effectLst/>
                <a:uLnTx/>
                <a:uFillTx/>
                <a:ea typeface="Fira Sans" panose="020B0503050000020004" pitchFamily="34" charset="0"/>
                <a:cs typeface="+mn-cs"/>
              </a:rPr>
              <a:t>The body was randomly divided to left and right side. One side was applied with S cream and the other side was applied with HC cream twice daily for four weeks.</a:t>
            </a:r>
          </a:p>
        </p:txBody>
      </p:sp>
      <p:sp>
        <p:nvSpPr>
          <p:cNvPr id="52" name="Rectangle 51">
            <a:extLst>
              <a:ext uri="{FF2B5EF4-FFF2-40B4-BE49-F238E27FC236}">
                <a16:creationId xmlns:a16="http://schemas.microsoft.com/office/drawing/2014/main" id="{07988648-3259-9A4D-8DE4-F08B3B230E11}"/>
              </a:ext>
            </a:extLst>
          </p:cNvPr>
          <p:cNvSpPr/>
          <p:nvPr/>
        </p:nvSpPr>
        <p:spPr>
          <a:xfrm>
            <a:off x="0" y="4788000"/>
            <a:ext cx="4485568" cy="1049106"/>
          </a:xfrm>
          <a:prstGeom prst="rect">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lIns="468000" tIns="108000" rIns="108000" bIns="10800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chemeClr val="bg1"/>
                </a:solidFill>
                <a:effectLst/>
                <a:uLnTx/>
                <a:uFillTx/>
                <a:ea typeface="Fira Sans" panose="020B0503050000020004" pitchFamily="34" charset="0"/>
                <a:cs typeface="Arial"/>
              </a:rPr>
              <a:t>Visible reduction of Childhood Atopic Dermatitis by a STIMU-TEX</a:t>
            </a:r>
            <a:r>
              <a:rPr kumimoji="0" lang="en-US" sz="1800" b="0" i="0" u="none" strike="noStrike" kern="0" cap="none" spc="0" normalizeH="0" baseline="30000" noProof="0">
                <a:ln>
                  <a:noFill/>
                </a:ln>
                <a:solidFill>
                  <a:schemeClr val="bg1"/>
                </a:solidFill>
                <a:effectLst/>
                <a:uLnTx/>
                <a:uFillTx/>
                <a:ea typeface="Fira Sans" panose="020B0503050000020004" pitchFamily="34" charset="0"/>
                <a:cs typeface="Arial"/>
              </a:rPr>
              <a:t>®</a:t>
            </a:r>
            <a:r>
              <a:rPr kumimoji="0" lang="en-US" sz="1800" b="0" i="0" u="none" strike="noStrike" kern="0" cap="none" spc="0" normalizeH="0" baseline="0" noProof="0">
                <a:ln>
                  <a:noFill/>
                </a:ln>
                <a:solidFill>
                  <a:schemeClr val="bg1"/>
                </a:solidFill>
                <a:effectLst/>
                <a:uLnTx/>
                <a:uFillTx/>
                <a:ea typeface="Fira Sans" panose="020B0503050000020004" pitchFamily="34" charset="0"/>
                <a:cs typeface="Arial"/>
              </a:rPr>
              <a:t> AS (3%) cream after already 2 weeks</a:t>
            </a:r>
          </a:p>
        </p:txBody>
      </p:sp>
    </p:spTree>
    <p:extLst>
      <p:ext uri="{BB962C8B-B14F-4D97-AF65-F5344CB8AC3E}">
        <p14:creationId xmlns:p14="http://schemas.microsoft.com/office/powerpoint/2010/main" val="2372228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246D26-BB2A-9490-1EB8-BEE878D2A5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Rectangle 3">
            <a:extLst>
              <a:ext uri="{FF2B5EF4-FFF2-40B4-BE49-F238E27FC236}">
                <a16:creationId xmlns:a16="http://schemas.microsoft.com/office/drawing/2014/main" id="{38830777-73E9-4F90-A0E5-557BB363B7E4}"/>
              </a:ext>
            </a:extLst>
          </p:cNvPr>
          <p:cNvSpPr/>
          <p:nvPr/>
        </p:nvSpPr>
        <p:spPr>
          <a:xfrm>
            <a:off x="7337427" y="318"/>
            <a:ext cx="4886322"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p:txBody>
      </p:sp>
      <p:sp>
        <p:nvSpPr>
          <p:cNvPr id="57" name="Title 56">
            <a:extLst>
              <a:ext uri="{FF2B5EF4-FFF2-40B4-BE49-F238E27FC236}">
                <a16:creationId xmlns:a16="http://schemas.microsoft.com/office/drawing/2014/main" id="{28C6BF96-32B3-D989-DA0E-484177D6AA50}"/>
              </a:ext>
            </a:extLst>
          </p:cNvPr>
          <p:cNvSpPr>
            <a:spLocks noGrp="1"/>
          </p:cNvSpPr>
          <p:nvPr>
            <p:ph type="title"/>
          </p:nvPr>
        </p:nvSpPr>
        <p:spPr/>
        <p:txBody>
          <a:bodyPr/>
          <a:lstStyle/>
          <a:p>
            <a:r>
              <a:rPr lang="en-GB"/>
              <a:t>STIMU-TEX</a:t>
            </a:r>
            <a:r>
              <a:rPr lang="en-GB" b="0"/>
              <a:t>®</a:t>
            </a:r>
            <a:r>
              <a:rPr lang="en-GB"/>
              <a:t> AS</a:t>
            </a:r>
            <a:br>
              <a:rPr lang="en-GB"/>
            </a:br>
            <a:endParaRPr lang="en-GB"/>
          </a:p>
        </p:txBody>
      </p:sp>
      <p:sp>
        <p:nvSpPr>
          <p:cNvPr id="59" name="Text Placeholder 58">
            <a:extLst>
              <a:ext uri="{FF2B5EF4-FFF2-40B4-BE49-F238E27FC236}">
                <a16:creationId xmlns:a16="http://schemas.microsoft.com/office/drawing/2014/main" id="{B1EF2DD7-3CE3-5577-E197-CB0F67C30725}"/>
              </a:ext>
            </a:extLst>
          </p:cNvPr>
          <p:cNvSpPr>
            <a:spLocks noGrp="1"/>
          </p:cNvSpPr>
          <p:nvPr>
            <p:ph type="body" sz="quarter" idx="12"/>
          </p:nvPr>
        </p:nvSpPr>
        <p:spPr/>
        <p:txBody>
          <a:bodyPr/>
          <a:lstStyle/>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Off-white to yellowish, lipidic mass with a pleasant smell.</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Soluble/miscible in lipophilic products. </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Can be incorporated into the oily phase of a cosmetic formulation either hot (up to 80°C) or after the emulsion step around 40°C. </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Stress relief cosmetic lines for sensitive and irritated skin. </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dirty="0"/>
              <a:t>Recommended dosage: 1 to 5%.</a:t>
            </a:r>
          </a:p>
          <a:p>
            <a:pPr marL="363600" indent="-363600">
              <a:lnSpc>
                <a:spcPct val="90000"/>
              </a:lnSpc>
              <a:spcBef>
                <a:spcPts val="500"/>
              </a:spcBef>
              <a:spcAft>
                <a:spcPts val="400"/>
              </a:spcAft>
              <a:buClr>
                <a:srgbClr val="BD69D7"/>
              </a:buClr>
              <a:buSzPct val="90000"/>
              <a:buFont typeface="Otypical Text Regular" panose="020B0503030300000000" pitchFamily="34" charset="0"/>
              <a:buChar char="●"/>
            </a:pPr>
            <a:endParaRPr lang="en-GB" dirty="0"/>
          </a:p>
          <a:p>
            <a:pPr marL="363600" indent="-363600">
              <a:lnSpc>
                <a:spcPct val="90000"/>
              </a:lnSpc>
              <a:spcBef>
                <a:spcPts val="500"/>
              </a:spcBef>
              <a:spcAft>
                <a:spcPts val="400"/>
              </a:spcAft>
              <a:buClr>
                <a:srgbClr val="BD69D7"/>
              </a:buClr>
              <a:buSzPct val="90000"/>
              <a:buFont typeface="Otypical Text Regular" panose="020B0503030300000000" pitchFamily="34" charset="0"/>
              <a:buChar char="●"/>
            </a:pPr>
            <a:endParaRPr lang="en-GB" dirty="0"/>
          </a:p>
          <a:p>
            <a:pPr marL="363600" indent="-363600">
              <a:lnSpc>
                <a:spcPct val="90000"/>
              </a:lnSpc>
              <a:spcBef>
                <a:spcPts val="500"/>
              </a:spcBef>
              <a:spcAft>
                <a:spcPts val="400"/>
              </a:spcAft>
              <a:buClr>
                <a:srgbClr val="BD69D7"/>
              </a:buClr>
              <a:buSzPct val="90000"/>
              <a:buFont typeface="Otypical Text Regular" panose="020B0503030300000000" pitchFamily="34" charset="0"/>
              <a:buChar char="●"/>
            </a:pPr>
            <a:endParaRPr lang="en-GB" dirty="0"/>
          </a:p>
          <a:p>
            <a:pPr marL="363600" indent="-363600">
              <a:lnSpc>
                <a:spcPct val="90000"/>
              </a:lnSpc>
              <a:spcBef>
                <a:spcPts val="500"/>
              </a:spcBef>
              <a:spcAft>
                <a:spcPts val="400"/>
              </a:spcAft>
              <a:buClr>
                <a:srgbClr val="BD69D7"/>
              </a:buClr>
              <a:buSzPct val="90000"/>
              <a:buFont typeface="Otypical Text Regular" panose="020B0503030300000000" pitchFamily="34" charset="0"/>
              <a:buChar char="●"/>
            </a:pPr>
            <a:endParaRPr lang="en-GB" dirty="0"/>
          </a:p>
        </p:txBody>
      </p:sp>
      <p:pic>
        <p:nvPicPr>
          <p:cNvPr id="22" name="Picture Placeholder 21" descr="A person with curly hair applying cream on her face&#10;&#10;Description automatically generated">
            <a:extLst>
              <a:ext uri="{FF2B5EF4-FFF2-40B4-BE49-F238E27FC236}">
                <a16:creationId xmlns:a16="http://schemas.microsoft.com/office/drawing/2014/main" id="{42C83314-6472-3722-22BF-0B19378CC9D4}"/>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11563" r="11563"/>
          <a:stretch/>
        </p:blipFill>
        <p:spPr>
          <a:xfrm>
            <a:off x="7337427" y="2"/>
            <a:ext cx="4854573" cy="6857998"/>
          </a:xfrm>
        </p:spPr>
      </p:pic>
      <p:sp>
        <p:nvSpPr>
          <p:cNvPr id="58" name="Text Placeholder 57">
            <a:extLst>
              <a:ext uri="{FF2B5EF4-FFF2-40B4-BE49-F238E27FC236}">
                <a16:creationId xmlns:a16="http://schemas.microsoft.com/office/drawing/2014/main" id="{B8376C62-A1A0-3624-D2A7-6C83FC494A34}"/>
              </a:ext>
            </a:extLst>
          </p:cNvPr>
          <p:cNvSpPr>
            <a:spLocks noGrp="1"/>
          </p:cNvSpPr>
          <p:nvPr>
            <p:ph type="body" idx="11"/>
          </p:nvPr>
        </p:nvSpPr>
        <p:spPr/>
        <p:txBody>
          <a:bodyPr/>
          <a:lstStyle/>
          <a:p>
            <a:r>
              <a:rPr lang="en-GB" b="0" dirty="0">
                <a:solidFill>
                  <a:srgbClr val="44B4A1"/>
                </a:solidFill>
              </a:rPr>
              <a:t>Easy to use</a:t>
            </a:r>
          </a:p>
        </p:txBody>
      </p:sp>
      <p:sp>
        <p:nvSpPr>
          <p:cNvPr id="3" name="Slide Number Placeholder 6">
            <a:extLst>
              <a:ext uri="{FF2B5EF4-FFF2-40B4-BE49-F238E27FC236}">
                <a16:creationId xmlns:a16="http://schemas.microsoft.com/office/drawing/2014/main" id="{FE794398-A3B5-A30D-A724-801359BCECC5}"/>
              </a:ext>
            </a:extLst>
          </p:cNvPr>
          <p:cNvSpPr>
            <a:spLocks noGrp="1"/>
          </p:cNvSpPr>
          <p:nvPr>
            <p:ph type="sldNum" sz="quarter" idx="10"/>
          </p:nvPr>
        </p:nvSpPr>
        <p:spPr>
          <a:xfrm>
            <a:off x="302400" y="6450806"/>
            <a:ext cx="1040625" cy="109061"/>
          </a:xfrm>
        </p:spPr>
        <p:txBody>
          <a:bodyPr/>
          <a:lstStyle/>
          <a:p>
            <a:pPr lvl="0"/>
            <a:fld id="{EC50C849-B97A-2B45-B78A-6D9C352F693C}" type="slidenum">
              <a:rPr lang="en-US" noProof="0" smtClean="0"/>
              <a:pPr lvl="0"/>
              <a:t>17</a:t>
            </a:fld>
            <a:endParaRPr lang="en-US" noProof="0"/>
          </a:p>
        </p:txBody>
      </p:sp>
      <p:sp>
        <p:nvSpPr>
          <p:cNvPr id="5" name="TextBox 4">
            <a:extLst>
              <a:ext uri="{FF2B5EF4-FFF2-40B4-BE49-F238E27FC236}">
                <a16:creationId xmlns:a16="http://schemas.microsoft.com/office/drawing/2014/main" id="{3F7F1ABE-5D04-3398-2F76-E063471BFE94}"/>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1398606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E246D26-BB2A-9490-1EB8-BEE878D2A5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0" name="Title 19">
            <a:extLst>
              <a:ext uri="{FF2B5EF4-FFF2-40B4-BE49-F238E27FC236}">
                <a16:creationId xmlns:a16="http://schemas.microsoft.com/office/drawing/2014/main" id="{F4B27311-A27F-E113-871E-03FB6669CF27}"/>
              </a:ext>
            </a:extLst>
          </p:cNvPr>
          <p:cNvSpPr>
            <a:spLocks noGrp="1"/>
          </p:cNvSpPr>
          <p:nvPr>
            <p:ph type="title"/>
          </p:nvPr>
        </p:nvSpPr>
        <p:spPr>
          <a:xfrm>
            <a:off x="302400" y="302400"/>
            <a:ext cx="6537671" cy="303211"/>
          </a:xfrm>
        </p:spPr>
        <p:txBody>
          <a:bodyPr/>
          <a:lstStyle/>
          <a:p>
            <a:r>
              <a:rPr lang="en-US"/>
              <a:t>Advanced Skin Relief Cream</a:t>
            </a:r>
          </a:p>
        </p:txBody>
      </p:sp>
      <p:sp>
        <p:nvSpPr>
          <p:cNvPr id="59" name="Text Placeholder 58">
            <a:extLst>
              <a:ext uri="{FF2B5EF4-FFF2-40B4-BE49-F238E27FC236}">
                <a16:creationId xmlns:a16="http://schemas.microsoft.com/office/drawing/2014/main" id="{ABFF16AB-024A-BB9B-4574-19C692B43690}"/>
              </a:ext>
            </a:extLst>
          </p:cNvPr>
          <p:cNvSpPr>
            <a:spLocks noGrp="1"/>
          </p:cNvSpPr>
          <p:nvPr>
            <p:ph type="body" sz="quarter" idx="12"/>
          </p:nvPr>
        </p:nvSpPr>
        <p:spPr>
          <a:xfrm>
            <a:off x="302400" y="1342799"/>
            <a:ext cx="6537671" cy="3603273"/>
          </a:xfrm>
        </p:spPr>
        <p:txBody>
          <a:bodyPr/>
          <a:lstStyle/>
          <a:p>
            <a:pPr>
              <a:spcAft>
                <a:spcPts val="600"/>
              </a:spcAft>
            </a:pPr>
            <a:r>
              <a:rPr lang="en-GB" dirty="0"/>
              <a:t>This gentle cream helps skin feel relieved from irritation and discomfort. It transforms dry and sensitive skin into a smoother, healthier appearance.</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b="1" dirty="0"/>
              <a:t>STIMU-TEX</a:t>
            </a:r>
            <a:r>
              <a:rPr lang="en-GB" dirty="0"/>
              <a:t>® </a:t>
            </a:r>
            <a:r>
              <a:rPr lang="en-GB" b="1" dirty="0"/>
              <a:t>AS</a:t>
            </a:r>
            <a:r>
              <a:rPr lang="en-GB" dirty="0"/>
              <a:t> helps to calm irritated and itchy skin.</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b="1" dirty="0"/>
              <a:t>ALPAFLOR</a:t>
            </a:r>
            <a:r>
              <a:rPr lang="en-GB" dirty="0"/>
              <a:t>® </a:t>
            </a:r>
            <a:r>
              <a:rPr lang="en-GB" b="1" dirty="0"/>
              <a:t>EDELWEISS CB</a:t>
            </a:r>
            <a:r>
              <a:rPr lang="en-GB" dirty="0"/>
              <a:t>  reinforces the skin barrier, helps reduce skin redness, helps the skin preserve its natural balance, and reduces skin sensitivity.</a:t>
            </a:r>
          </a:p>
          <a:p>
            <a:pPr marL="363600" indent="-363600">
              <a:lnSpc>
                <a:spcPct val="90000"/>
              </a:lnSpc>
              <a:spcBef>
                <a:spcPts val="500"/>
              </a:spcBef>
              <a:spcAft>
                <a:spcPts val="400"/>
              </a:spcAft>
              <a:buClr>
                <a:srgbClr val="44B4A1"/>
              </a:buClr>
              <a:buSzPct val="90000"/>
              <a:buFont typeface="Otypical Text Regular" panose="020B0503030300000000" pitchFamily="34" charset="0"/>
              <a:buChar char="●"/>
            </a:pPr>
            <a:r>
              <a:rPr lang="en-GB" b="1" dirty="0"/>
              <a:t>VALVANCE</a:t>
            </a:r>
            <a:r>
              <a:rPr lang="en-GB" dirty="0"/>
              <a:t>® </a:t>
            </a:r>
            <a:r>
              <a:rPr lang="en-GB" b="1" dirty="0"/>
              <a:t>Touch 210 </a:t>
            </a:r>
            <a:r>
              <a:rPr lang="en-GB" dirty="0"/>
              <a:t>provides sensory enhancement</a:t>
            </a:r>
          </a:p>
          <a:p>
            <a:endParaRPr lang="en-GB" dirty="0"/>
          </a:p>
        </p:txBody>
      </p:sp>
      <p:pic>
        <p:nvPicPr>
          <p:cNvPr id="9" name="Picture Placeholder 8" descr="A close-up of a person applying cream on her face&#10;&#10;Description automatically generated">
            <a:extLst>
              <a:ext uri="{FF2B5EF4-FFF2-40B4-BE49-F238E27FC236}">
                <a16:creationId xmlns:a16="http://schemas.microsoft.com/office/drawing/2014/main" id="{4C0BA3AF-88CC-DD3C-E1EC-72AD9E5FBA7D}"/>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26401" r="26401"/>
          <a:stretch/>
        </p:blipFill>
        <p:spPr>
          <a:xfrm>
            <a:off x="7337427" y="2"/>
            <a:ext cx="4854573" cy="6857998"/>
          </a:xfrm>
        </p:spPr>
      </p:pic>
      <p:sp>
        <p:nvSpPr>
          <p:cNvPr id="58" name="Text Placeholder 57">
            <a:extLst>
              <a:ext uri="{FF2B5EF4-FFF2-40B4-BE49-F238E27FC236}">
                <a16:creationId xmlns:a16="http://schemas.microsoft.com/office/drawing/2014/main" id="{7A5A5F21-4515-0883-5F52-F9C68DD9F831}"/>
              </a:ext>
            </a:extLst>
          </p:cNvPr>
          <p:cNvSpPr>
            <a:spLocks noGrp="1"/>
          </p:cNvSpPr>
          <p:nvPr>
            <p:ph type="body" idx="11"/>
          </p:nvPr>
        </p:nvSpPr>
        <p:spPr/>
        <p:txBody>
          <a:bodyPr/>
          <a:lstStyle/>
          <a:p>
            <a:r>
              <a:rPr lang="en-GB" b="0" dirty="0">
                <a:solidFill>
                  <a:srgbClr val="44B4A1"/>
                </a:solidFill>
              </a:rPr>
              <a:t>Liberates feeling of skin comfort </a:t>
            </a:r>
          </a:p>
        </p:txBody>
      </p:sp>
      <p:sp>
        <p:nvSpPr>
          <p:cNvPr id="61" name="Text Placeholder 60">
            <a:extLst>
              <a:ext uri="{FF2B5EF4-FFF2-40B4-BE49-F238E27FC236}">
                <a16:creationId xmlns:a16="http://schemas.microsoft.com/office/drawing/2014/main" id="{E2ED8A77-320F-8F5C-388B-E336E4C0B032}"/>
              </a:ext>
            </a:extLst>
          </p:cNvPr>
          <p:cNvSpPr>
            <a:spLocks noGrp="1"/>
          </p:cNvSpPr>
          <p:nvPr>
            <p:ph type="body" sz="quarter" idx="24"/>
          </p:nvPr>
        </p:nvSpPr>
        <p:spPr/>
        <p:txBody>
          <a:bodyPr/>
          <a:lstStyle/>
          <a:p>
            <a:r>
              <a:rPr lang="en-GB"/>
              <a:t>Products are for experimental use only and are not for sale. dsm-firmenich is not responsible for final products claims</a:t>
            </a:r>
          </a:p>
          <a:p>
            <a:endParaRPr lang="en-GB"/>
          </a:p>
        </p:txBody>
      </p:sp>
      <p:sp>
        <p:nvSpPr>
          <p:cNvPr id="4" name="Rectangle 3">
            <a:extLst>
              <a:ext uri="{FF2B5EF4-FFF2-40B4-BE49-F238E27FC236}">
                <a16:creationId xmlns:a16="http://schemas.microsoft.com/office/drawing/2014/main" id="{38830777-73E9-4F90-A0E5-557BB363B7E4}"/>
              </a:ext>
            </a:extLst>
          </p:cNvPr>
          <p:cNvSpPr/>
          <p:nvPr/>
        </p:nvSpPr>
        <p:spPr>
          <a:xfrm>
            <a:off x="7337422" y="7890"/>
            <a:ext cx="4886322"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DM Sans"/>
              <a:ea typeface="+mn-ea"/>
              <a:cs typeface="+mn-cs"/>
            </a:endParaRPr>
          </a:p>
        </p:txBody>
      </p:sp>
      <p:sp>
        <p:nvSpPr>
          <p:cNvPr id="64" name="Slide Number Placeholder 7">
            <a:extLst>
              <a:ext uri="{FF2B5EF4-FFF2-40B4-BE49-F238E27FC236}">
                <a16:creationId xmlns:a16="http://schemas.microsoft.com/office/drawing/2014/main" id="{5F8A03EC-E5EA-3B73-F2ED-DE1D82EE5D6B}"/>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18</a:t>
            </a:fld>
            <a:endParaRPr lang="en-GB"/>
          </a:p>
        </p:txBody>
      </p:sp>
      <p:sp>
        <p:nvSpPr>
          <p:cNvPr id="3" name="TextBox 2">
            <a:extLst>
              <a:ext uri="{FF2B5EF4-FFF2-40B4-BE49-F238E27FC236}">
                <a16:creationId xmlns:a16="http://schemas.microsoft.com/office/drawing/2014/main" id="{8F10516F-6A80-3B54-3CA3-A476B529BCA2}"/>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33397882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D8B31ACD-59FD-6215-498B-07D6E2DCD912}"/>
              </a:ext>
            </a:extLst>
          </p:cNvPr>
          <p:cNvSpPr>
            <a:spLocks noGrp="1"/>
          </p:cNvSpPr>
          <p:nvPr>
            <p:ph type="title"/>
          </p:nvPr>
        </p:nvSpPr>
        <p:spPr>
          <a:xfrm>
            <a:off x="302400" y="302400"/>
            <a:ext cx="11591925" cy="303211"/>
          </a:xfrm>
        </p:spPr>
        <p:txBody>
          <a:bodyPr/>
          <a:lstStyle/>
          <a:p>
            <a:r>
              <a:rPr lang="en-US"/>
              <a:t>Advanced Skin Relief Cream</a:t>
            </a:r>
          </a:p>
        </p:txBody>
      </p:sp>
      <p:sp>
        <p:nvSpPr>
          <p:cNvPr id="24" name="Text Placeholder 23">
            <a:extLst>
              <a:ext uri="{FF2B5EF4-FFF2-40B4-BE49-F238E27FC236}">
                <a16:creationId xmlns:a16="http://schemas.microsoft.com/office/drawing/2014/main" id="{A519743F-8CFC-14C5-C131-5222843A25B9}"/>
              </a:ext>
            </a:extLst>
          </p:cNvPr>
          <p:cNvSpPr>
            <a:spLocks noGrp="1"/>
          </p:cNvSpPr>
          <p:nvPr>
            <p:ph type="body" idx="11"/>
          </p:nvPr>
        </p:nvSpPr>
        <p:spPr/>
        <p:txBody>
          <a:bodyPr/>
          <a:lstStyle/>
          <a:p>
            <a:r>
              <a:rPr lang="en-GB" b="0" dirty="0">
                <a:solidFill>
                  <a:srgbClr val="44B4A1"/>
                </a:solidFill>
              </a:rPr>
              <a:t>99.7% natural origin content*</a:t>
            </a:r>
          </a:p>
        </p:txBody>
      </p:sp>
      <p:sp>
        <p:nvSpPr>
          <p:cNvPr id="25" name="Text Placeholder 24">
            <a:extLst>
              <a:ext uri="{FF2B5EF4-FFF2-40B4-BE49-F238E27FC236}">
                <a16:creationId xmlns:a16="http://schemas.microsoft.com/office/drawing/2014/main" id="{B18AEB4D-191F-12D8-DD87-746FCDFD331D}"/>
              </a:ext>
            </a:extLst>
          </p:cNvPr>
          <p:cNvSpPr>
            <a:spLocks noGrp="1"/>
          </p:cNvSpPr>
          <p:nvPr>
            <p:ph type="body" sz="quarter" idx="23"/>
          </p:nvPr>
        </p:nvSpPr>
        <p:spPr/>
        <p:txBody>
          <a:bodyPr/>
          <a:lstStyle/>
          <a:p>
            <a:r>
              <a:rPr lang="en-GB"/>
              <a:t>*Calculated according to ISO 16128 by including formulation water</a:t>
            </a:r>
          </a:p>
        </p:txBody>
      </p:sp>
      <p:sp>
        <p:nvSpPr>
          <p:cNvPr id="26" name="Text Placeholder 25">
            <a:extLst>
              <a:ext uri="{FF2B5EF4-FFF2-40B4-BE49-F238E27FC236}">
                <a16:creationId xmlns:a16="http://schemas.microsoft.com/office/drawing/2014/main" id="{388255F7-1730-A175-1464-195323281E9E}"/>
              </a:ext>
            </a:extLst>
          </p:cNvPr>
          <p:cNvSpPr>
            <a:spLocks noGrp="1"/>
          </p:cNvSpPr>
          <p:nvPr>
            <p:ph type="body" sz="quarter" idx="24"/>
          </p:nvPr>
        </p:nvSpPr>
        <p:spPr>
          <a:xfrm>
            <a:off x="302397" y="6214540"/>
            <a:ext cx="6624000" cy="121588"/>
          </a:xfrm>
        </p:spPr>
        <p:txBody>
          <a:bodyPr/>
          <a:lstStyle/>
          <a:p>
            <a:r>
              <a:rPr lang="en-GB"/>
              <a:t>Products are for experimental use only and are not for sale. dsm-firmenich is not responsible for final products claims</a:t>
            </a:r>
          </a:p>
        </p:txBody>
      </p:sp>
      <p:sp>
        <p:nvSpPr>
          <p:cNvPr id="3" name="TextBox 2">
            <a:extLst>
              <a:ext uri="{FF2B5EF4-FFF2-40B4-BE49-F238E27FC236}">
                <a16:creationId xmlns:a16="http://schemas.microsoft.com/office/drawing/2014/main" id="{72A47E98-B90D-374D-13D2-FF855BC05B5A}"/>
              </a:ext>
            </a:extLst>
          </p:cNvPr>
          <p:cNvSpPr txBox="1"/>
          <p:nvPr/>
        </p:nvSpPr>
        <p:spPr>
          <a:xfrm>
            <a:off x="7491512" y="1367812"/>
            <a:ext cx="4398087" cy="3039294"/>
          </a:xfrm>
          <a:prstGeom prst="rect">
            <a:avLst/>
          </a:prstGeom>
          <a:noFill/>
        </p:spPr>
        <p:txBody>
          <a:bodyPr wrap="square" lIns="0" tIns="0" rIns="0" bIns="0">
            <a:spAutoFit/>
          </a:bodyPr>
          <a:lstStyle/>
          <a:p>
            <a:pPr marL="0" marR="0" lvl="0" indent="0" algn="l" defTabSz="914400" rtl="0" eaLnBrk="1" fontAlgn="t" latinLnBrk="0" hangingPunct="1">
              <a:lnSpc>
                <a:spcPct val="100000"/>
              </a:lnSpc>
              <a:spcBef>
                <a:spcPts val="0"/>
              </a:spcBef>
              <a:spcAft>
                <a:spcPts val="800"/>
              </a:spcAft>
              <a:buClrTx/>
              <a:buSzTx/>
              <a:buFontTx/>
              <a:buNone/>
              <a:tabLst/>
              <a:defRPr/>
            </a:pPr>
            <a:r>
              <a:rPr kumimoji="0" lang="en-US" sz="15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Procedure</a:t>
            </a:r>
            <a:endParaRPr kumimoji="0" lang="en-GB" sz="1500" b="1"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endParaRP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Mix Phase A and heat up under stirring to 80°C.</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Add the Macadamia Seed Oil at the end of the heating phase.</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Phase B and heat up under stirring to 75°C.</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Add Phase A to Phase B under stirring and homogenize 1.5 min at 18'000 rpm.</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Let cool down and add Phase C under stirring at about 30°C.</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Let cool down to room temperature and adjust the pH with Phase D to ± 5.0.</a:t>
            </a:r>
          </a:p>
          <a:p>
            <a:pPr marL="0" marR="0" lvl="0" indent="0" algn="l" defTabSz="914400" rtl="0" eaLnBrk="1" fontAlgn="t" latinLnBrk="0" hangingPunct="1">
              <a:lnSpc>
                <a:spcPts val="1200"/>
              </a:lnSpc>
              <a:spcBef>
                <a:spcPts val="1000"/>
              </a:spcBef>
              <a:spcAft>
                <a:spcPts val="800"/>
              </a:spcAft>
              <a:buClrTx/>
              <a:buSzTx/>
              <a:buFontTx/>
              <a:buNone/>
              <a:tabLst/>
              <a:defRPr/>
            </a:pPr>
            <a:r>
              <a:rPr kumimoji="0" lang="en-US" sz="1500" b="1" i="0" u="none" strike="noStrike" kern="1200" cap="none" spc="0" normalizeH="0" baseline="0" noProof="0">
                <a:ln>
                  <a:noFill/>
                </a:ln>
                <a:solidFill>
                  <a:prstClr val="black"/>
                </a:solidFill>
                <a:effectLst/>
                <a:uLnTx/>
                <a:uFillTx/>
                <a:latin typeface="DM Sans" pitchFamily="2" charset="0"/>
                <a:ea typeface="Trebuchet MS" panose="020B0703020202090204" pitchFamily="34" charset="0"/>
                <a:cs typeface="Times New Roman" panose="02020603050405020304" pitchFamily="18" charset="0"/>
              </a:rPr>
              <a:t>Technical data</a:t>
            </a:r>
          </a:p>
          <a:p>
            <a:pPr marL="0" marR="0" lvl="0" indent="0" algn="l" defTabSz="914400" rtl="0" eaLnBrk="1" fontAlgn="auto" latinLnBrk="0" hangingPunct="1">
              <a:lnSpc>
                <a:spcPct val="100000"/>
              </a:lnSpc>
              <a:spcBef>
                <a:spcPts val="500"/>
              </a:spcBef>
              <a:spcAft>
                <a:spcPts val="800"/>
              </a:spcAft>
              <a:buClrTx/>
              <a:buSzTx/>
              <a:buFontTx/>
              <a:buNone/>
              <a:tabLst>
                <a:tab pos="708025" algn="l"/>
              </a:tabLst>
              <a:defRPr/>
            </a:pPr>
            <a:r>
              <a:rPr kumimoji="0" lang="en-US" sz="1000" b="1" i="0" u="none" strike="noStrike" kern="1200" cap="none" spc="0" normalizeH="0" baseline="0" noProof="0">
                <a:ln>
                  <a:noFill/>
                </a:ln>
                <a:solidFill>
                  <a:prstClr val="black"/>
                </a:solidFill>
                <a:effectLst/>
                <a:uLnTx/>
                <a:uFillTx/>
                <a:latin typeface="DM Sans" pitchFamily="2" charset="0"/>
                <a:ea typeface="Fira Sans Medium" panose="020B0603050000020004" pitchFamily="34" charset="0"/>
                <a:cs typeface="+mn-cs"/>
              </a:rPr>
              <a:t>pH</a:t>
            </a:r>
            <a:r>
              <a:rPr kumimoji="0" lang="en-US" sz="1000" b="0" i="0" u="none" strike="noStrike" kern="1200" cap="none" spc="0" normalizeH="0" baseline="0" noProof="0">
                <a:ln>
                  <a:noFill/>
                </a:ln>
                <a:solidFill>
                  <a:prstClr val="black"/>
                </a:solidFill>
                <a:effectLst/>
                <a:uLnTx/>
                <a:uFillTx/>
                <a:latin typeface="DM Sans" pitchFamily="2" charset="0"/>
                <a:ea typeface="Fira Sans Medium" panose="020B0603050000020004" pitchFamily="34" charset="0"/>
                <a:cs typeface="+mn-cs"/>
              </a:rPr>
              <a:t>: </a:t>
            </a: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5.02</a:t>
            </a:r>
          </a:p>
          <a:p>
            <a:pPr marL="0" marR="0" lvl="0" indent="0" algn="l" defTabSz="914400" rtl="0" eaLnBrk="1" fontAlgn="auto" latinLnBrk="0" hangingPunct="1">
              <a:lnSpc>
                <a:spcPct val="100000"/>
              </a:lnSpc>
              <a:spcBef>
                <a:spcPts val="0"/>
              </a:spcBef>
              <a:spcAft>
                <a:spcPts val="800"/>
              </a:spcAft>
              <a:buClrTx/>
              <a:buSzTx/>
              <a:buFontTx/>
              <a:buNone/>
              <a:tabLst>
                <a:tab pos="708025" algn="l"/>
              </a:tabLst>
              <a:defRPr/>
            </a:pPr>
            <a:r>
              <a:rPr kumimoji="0" lang="en-US" sz="1000" b="1" i="0" u="none" strike="noStrike" kern="1200" cap="none" spc="0" normalizeH="0" baseline="0" noProof="0">
                <a:ln>
                  <a:noFill/>
                </a:ln>
                <a:solidFill>
                  <a:prstClr val="black"/>
                </a:solidFill>
                <a:effectLst/>
                <a:uLnTx/>
                <a:uFillTx/>
                <a:latin typeface="DM Sans" pitchFamily="2" charset="0"/>
                <a:ea typeface="Fira Sans Medium" panose="020B0603050000020004" pitchFamily="34" charset="0"/>
                <a:cs typeface="+mn-cs"/>
              </a:rPr>
              <a:t>Viscosity</a:t>
            </a:r>
            <a:r>
              <a:rPr kumimoji="0" lang="en-US" sz="1000" b="0" i="0" u="none" strike="noStrike" kern="1200" cap="none" spc="0" normalizeH="0" baseline="0" noProof="0">
                <a:ln>
                  <a:noFill/>
                </a:ln>
                <a:solidFill>
                  <a:prstClr val="black"/>
                </a:solidFill>
                <a:effectLst/>
                <a:uLnTx/>
                <a:uFillTx/>
                <a:latin typeface="DM Sans" pitchFamily="2" charset="0"/>
                <a:ea typeface="Fira Sans Medium" panose="020B0603050000020004" pitchFamily="34" charset="0"/>
                <a:cs typeface="+mn-cs"/>
              </a:rPr>
              <a:t> (spindle RV-3/10 rpm): </a:t>
            </a: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7180 </a:t>
            </a:r>
            <a:r>
              <a:rPr kumimoji="0" lang="en-US" sz="1000" b="0" i="0" u="none" strike="noStrike" kern="1200" cap="none" spc="0" normalizeH="0" baseline="0" noProof="0" err="1">
                <a:ln>
                  <a:noFill/>
                </a:ln>
                <a:solidFill>
                  <a:prstClr val="black"/>
                </a:solidFill>
                <a:effectLst/>
                <a:uLnTx/>
                <a:uFillTx/>
                <a:latin typeface="DM Sans" pitchFamily="2" charset="0"/>
                <a:ea typeface="Fira Sans" panose="020B0503050000020004" pitchFamily="34" charset="0"/>
                <a:cs typeface="+mn-cs"/>
              </a:rPr>
              <a:t>mPaS</a:t>
            </a:r>
            <a:r>
              <a:rPr kumimoji="0" lang="en-US" sz="10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a:t>
            </a:r>
            <a:endParaRPr kumimoji="0" lang="en-CH" sz="1000" b="0" i="0" u="none" strike="noStrike" kern="1200" cap="none" spc="0" normalizeH="0" baseline="0" noProof="0">
              <a:ln>
                <a:noFill/>
              </a:ln>
              <a:solidFill>
                <a:prstClr val="black"/>
              </a:solidFill>
              <a:effectLst/>
              <a:uLnTx/>
              <a:uFillTx/>
              <a:latin typeface="DM Sans" pitchFamily="2" charset="0"/>
              <a:ea typeface="+mn-ea"/>
              <a:cs typeface="Times New Roman" panose="02020603050405020304" pitchFamily="18" charset="0"/>
            </a:endParaRPr>
          </a:p>
        </p:txBody>
      </p:sp>
      <p:sp>
        <p:nvSpPr>
          <p:cNvPr id="4" name="TextBox 3">
            <a:extLst>
              <a:ext uri="{FF2B5EF4-FFF2-40B4-BE49-F238E27FC236}">
                <a16:creationId xmlns:a16="http://schemas.microsoft.com/office/drawing/2014/main" id="{B4593588-0800-CAB5-73F2-CDEAA6D9C30F}"/>
              </a:ext>
            </a:extLst>
          </p:cNvPr>
          <p:cNvSpPr txBox="1"/>
          <p:nvPr/>
        </p:nvSpPr>
        <p:spPr>
          <a:xfrm>
            <a:off x="7491512" y="5251683"/>
            <a:ext cx="2844655" cy="3077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44B4A1"/>
                </a:solidFill>
                <a:effectLst/>
                <a:uLnTx/>
                <a:uFillTx/>
                <a:latin typeface="DM Sans" pitchFamily="2" charset="0"/>
                <a:ea typeface="+mn-ea"/>
                <a:cs typeface="+mn-cs"/>
              </a:rPr>
              <a:t>SK-E-102382-1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See disclaimer Guide Formulations</a:t>
            </a:r>
          </a:p>
        </p:txBody>
      </p:sp>
      <p:graphicFrame>
        <p:nvGraphicFramePr>
          <p:cNvPr id="8" name="Table 7">
            <a:extLst>
              <a:ext uri="{FF2B5EF4-FFF2-40B4-BE49-F238E27FC236}">
                <a16:creationId xmlns:a16="http://schemas.microsoft.com/office/drawing/2014/main" id="{AE1BC09E-9B5A-7D78-DAC9-D5F70B02A60A}"/>
              </a:ext>
            </a:extLst>
          </p:cNvPr>
          <p:cNvGraphicFramePr>
            <a:graphicFrameLocks noGrp="1"/>
          </p:cNvGraphicFramePr>
          <p:nvPr>
            <p:extLst>
              <p:ext uri="{D42A27DB-BD31-4B8C-83A1-F6EECF244321}">
                <p14:modId xmlns:p14="http://schemas.microsoft.com/office/powerpoint/2010/main" val="1285470933"/>
              </p:ext>
            </p:extLst>
          </p:nvPr>
        </p:nvGraphicFramePr>
        <p:xfrm>
          <a:off x="302400" y="1342800"/>
          <a:ext cx="6538921" cy="4204937"/>
        </p:xfrm>
        <a:graphic>
          <a:graphicData uri="http://schemas.openxmlformats.org/drawingml/2006/table">
            <a:tbl>
              <a:tblPr>
                <a:tableStyleId>{5940675A-B579-460E-94D1-54222C63F5DA}</a:tableStyleId>
              </a:tblPr>
              <a:tblGrid>
                <a:gridCol w="255125">
                  <a:extLst>
                    <a:ext uri="{9D8B030D-6E8A-4147-A177-3AD203B41FA5}">
                      <a16:colId xmlns:a16="http://schemas.microsoft.com/office/drawing/2014/main" val="2058567291"/>
                    </a:ext>
                  </a:extLst>
                </a:gridCol>
                <a:gridCol w="3840097">
                  <a:extLst>
                    <a:ext uri="{9D8B030D-6E8A-4147-A177-3AD203B41FA5}">
                      <a16:colId xmlns:a16="http://schemas.microsoft.com/office/drawing/2014/main" val="16542040"/>
                    </a:ext>
                  </a:extLst>
                </a:gridCol>
                <a:gridCol w="523650">
                  <a:extLst>
                    <a:ext uri="{9D8B030D-6E8A-4147-A177-3AD203B41FA5}">
                      <a16:colId xmlns:a16="http://schemas.microsoft.com/office/drawing/2014/main" val="4059610708"/>
                    </a:ext>
                  </a:extLst>
                </a:gridCol>
                <a:gridCol w="1920049">
                  <a:extLst>
                    <a:ext uri="{9D8B030D-6E8A-4147-A177-3AD203B41FA5}">
                      <a16:colId xmlns:a16="http://schemas.microsoft.com/office/drawing/2014/main" val="3129445866"/>
                    </a:ext>
                  </a:extLst>
                </a:gridCol>
              </a:tblGrid>
              <a:tr h="0">
                <a:tc>
                  <a:txBody>
                    <a:bodyPr/>
                    <a:lstStyle/>
                    <a:p>
                      <a:pPr marL="0" marR="0" algn="ctr">
                        <a:spcBef>
                          <a:spcPts val="0"/>
                        </a:spcBef>
                        <a:spcAft>
                          <a:spcPts val="0"/>
                        </a:spcAft>
                      </a:pPr>
                      <a:endParaRPr lang="en-US" sz="900" b="1" i="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gn="l">
                        <a:spcBef>
                          <a:spcPts val="0"/>
                        </a:spcBef>
                        <a:spcAft>
                          <a:spcPts val="0"/>
                        </a:spcAft>
                      </a:pPr>
                      <a:r>
                        <a:rPr lang="en-US" sz="900" b="1" i="0">
                          <a:solidFill>
                            <a:schemeClr val="bg1"/>
                          </a:solidFill>
                          <a:effectLst/>
                          <a:latin typeface="DM Sans" pitchFamily="2" charset="0"/>
                        </a:rPr>
                        <a:t>Ingredients</a:t>
                      </a:r>
                      <a:endParaRPr lang="en-US" sz="900" b="1" i="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gn="ctr">
                        <a:spcBef>
                          <a:spcPts val="0"/>
                        </a:spcBef>
                        <a:spcAft>
                          <a:spcPts val="0"/>
                        </a:spcAft>
                      </a:pPr>
                      <a:r>
                        <a:rPr lang="en-US" sz="900" b="1" i="0">
                          <a:solidFill>
                            <a:schemeClr val="bg1"/>
                          </a:solidFill>
                          <a:effectLst/>
                          <a:latin typeface="DM Sans" pitchFamily="2" charset="0"/>
                        </a:rPr>
                        <a:t>% w/w</a:t>
                      </a:r>
                      <a:endParaRPr lang="en-US" sz="900" b="1" i="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gn="l">
                        <a:spcBef>
                          <a:spcPts val="0"/>
                        </a:spcBef>
                        <a:spcAft>
                          <a:spcPts val="0"/>
                        </a:spcAft>
                      </a:pPr>
                      <a:r>
                        <a:rPr lang="en-US" sz="900" b="1" i="0" dirty="0">
                          <a:solidFill>
                            <a:schemeClr val="bg1"/>
                          </a:solidFill>
                          <a:effectLst/>
                          <a:latin typeface="DM Sans" pitchFamily="2" charset="0"/>
                        </a:rPr>
                        <a:t>Function</a:t>
                      </a: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702016594"/>
                  </a:ext>
                </a:extLst>
              </a:tr>
              <a:tr h="0">
                <a:tc rowSpan="6">
                  <a:txBody>
                    <a:bodyPr/>
                    <a:lstStyle/>
                    <a:p>
                      <a:pPr marL="0" marR="0" algn="ctr">
                        <a:spcBef>
                          <a:spcPts val="0"/>
                        </a:spcBef>
                        <a:spcAft>
                          <a:spcPts val="0"/>
                        </a:spcAft>
                      </a:pPr>
                      <a:r>
                        <a:rPr lang="en-US" sz="900" b="1" u="none" kern="1200">
                          <a:solidFill>
                            <a:schemeClr val="bg1"/>
                          </a:solidFill>
                          <a:effectLst/>
                          <a:latin typeface="DM Sans" pitchFamily="2" charset="0"/>
                          <a:cs typeface="Times New Roman" panose="02020603050405020304" pitchFamily="18" charset="0"/>
                        </a:rPr>
                        <a:t>A</a:t>
                      </a:r>
                      <a:endParaRPr lang="en-US" sz="900" b="1" u="none" kern="120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200"/>
                        </a:lnSpc>
                      </a:pPr>
                      <a:r>
                        <a:rPr lang="en-GB" sz="900" err="1">
                          <a:effectLst/>
                          <a:latin typeface="DM Sans" pitchFamily="2" charset="0"/>
                          <a:ea typeface="Trebuchet MS" panose="020B0603020202020204" pitchFamily="34" charset="0"/>
                          <a:cs typeface="Times New Roman" panose="02020603050405020304" pitchFamily="18" charset="0"/>
                        </a:rPr>
                        <a:t>Cetearyl</a:t>
                      </a:r>
                      <a:r>
                        <a:rPr lang="en-GB" sz="900">
                          <a:effectLst/>
                          <a:latin typeface="DM Sans" pitchFamily="2" charset="0"/>
                          <a:ea typeface="Trebuchet MS" panose="020B0603020202020204" pitchFamily="34" charset="0"/>
                          <a:cs typeface="Times New Roman" panose="02020603050405020304" pitchFamily="18" charset="0"/>
                        </a:rPr>
                        <a:t> </a:t>
                      </a:r>
                      <a:r>
                        <a:rPr lang="en-GB" sz="900" err="1">
                          <a:effectLst/>
                          <a:latin typeface="DM Sans" pitchFamily="2" charset="0"/>
                          <a:ea typeface="Trebuchet MS" panose="020B0603020202020204" pitchFamily="34" charset="0"/>
                          <a:cs typeface="Times New Roman" panose="02020603050405020304" pitchFamily="18" charset="0"/>
                        </a:rPr>
                        <a:t>Olivate</a:t>
                      </a:r>
                      <a:r>
                        <a:rPr lang="en-GB" sz="900">
                          <a:effectLst/>
                          <a:latin typeface="DM Sans" pitchFamily="2" charset="0"/>
                          <a:ea typeface="Trebuchet MS" panose="020B0603020202020204" pitchFamily="34" charset="0"/>
                          <a:cs typeface="Times New Roman" panose="02020603050405020304" pitchFamily="18" charset="0"/>
                        </a:rPr>
                        <a:t>, </a:t>
                      </a:r>
                      <a:r>
                        <a:rPr lang="en-GB" sz="900" err="1">
                          <a:effectLst/>
                          <a:latin typeface="DM Sans" pitchFamily="2" charset="0"/>
                          <a:ea typeface="Trebuchet MS" panose="020B0603020202020204" pitchFamily="34" charset="0"/>
                          <a:cs typeface="Times New Roman" panose="02020603050405020304" pitchFamily="18" charset="0"/>
                        </a:rPr>
                        <a:t>Sorbitan</a:t>
                      </a:r>
                      <a:r>
                        <a:rPr lang="en-GB" sz="900">
                          <a:effectLst/>
                          <a:latin typeface="DM Sans" pitchFamily="2" charset="0"/>
                          <a:ea typeface="Trebuchet MS" panose="020B0603020202020204" pitchFamily="34" charset="0"/>
                          <a:cs typeface="Times New Roman" panose="02020603050405020304" pitchFamily="18" charset="0"/>
                        </a:rPr>
                        <a:t> </a:t>
                      </a:r>
                      <a:r>
                        <a:rPr lang="en-GB" sz="900" err="1">
                          <a:effectLst/>
                          <a:latin typeface="DM Sans" pitchFamily="2" charset="0"/>
                          <a:ea typeface="Trebuchet MS" panose="020B0603020202020204" pitchFamily="34" charset="0"/>
                          <a:cs typeface="Times New Roman" panose="02020603050405020304" pitchFamily="18" charset="0"/>
                        </a:rPr>
                        <a:t>Olivate</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2,50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900" kern="1200">
                          <a:solidFill>
                            <a:schemeClr val="tx1"/>
                          </a:solidFill>
                          <a:effectLst/>
                          <a:latin typeface="DM Sans" pitchFamily="2" charset="0"/>
                          <a:ea typeface="+mn-ea"/>
                          <a:cs typeface="Times New Roman" panose="02020603050405020304" pitchFamily="18" charset="0"/>
                        </a:rPr>
                        <a:t>Emulsifier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08383420"/>
                  </a:ext>
                </a:extLst>
              </a:tr>
              <a:tr h="0">
                <a:tc vMerge="1">
                  <a:txBody>
                    <a:bodyPr/>
                    <a:lstStyle/>
                    <a:p>
                      <a:endParaRPr lang="en-CH"/>
                    </a:p>
                  </a:txBody>
                  <a:tcPr/>
                </a:tc>
                <a:tc>
                  <a:txBody>
                    <a:bodyPr/>
                    <a:lstStyle/>
                    <a:p>
                      <a:pPr>
                        <a:lnSpc>
                          <a:spcPts val="1200"/>
                        </a:lnSpc>
                      </a:pPr>
                      <a:r>
                        <a:rPr lang="en-GB" sz="900" err="1">
                          <a:effectLst/>
                          <a:latin typeface="DM Sans" pitchFamily="2" charset="0"/>
                          <a:ea typeface="Trebuchet MS" panose="020B0603020202020204" pitchFamily="34" charset="0"/>
                          <a:cs typeface="Times New Roman" panose="02020603050405020304" pitchFamily="18" charset="0"/>
                        </a:rPr>
                        <a:t>Cetyl</a:t>
                      </a:r>
                      <a:r>
                        <a:rPr lang="en-GB" sz="900">
                          <a:effectLst/>
                          <a:latin typeface="DM Sans" pitchFamily="2" charset="0"/>
                          <a:ea typeface="Trebuchet MS" panose="020B0603020202020204" pitchFamily="34" charset="0"/>
                          <a:cs typeface="Times New Roman" panose="02020603050405020304" pitchFamily="18" charset="0"/>
                        </a:rPr>
                        <a:t> Alcohol</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1,00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algn="l">
                        <a:spcBef>
                          <a:spcPts val="0"/>
                        </a:spcBef>
                        <a:spcAft>
                          <a:spcPts val="0"/>
                        </a:spcAft>
                      </a:pPr>
                      <a:r>
                        <a:rPr lang="en-US" sz="900" kern="1200" dirty="0">
                          <a:solidFill>
                            <a:schemeClr val="tx1"/>
                          </a:solidFill>
                          <a:effectLst/>
                          <a:latin typeface="DM Sans" pitchFamily="2" charset="0"/>
                          <a:ea typeface="+mn-ea"/>
                          <a:cs typeface="Times New Roman" panose="02020603050405020304" pitchFamily="18" charset="0"/>
                        </a:rPr>
                        <a:t>Co-Emulsifier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543961825"/>
                  </a:ext>
                </a:extLst>
              </a:tr>
              <a:tr h="0">
                <a:tc vMerge="1">
                  <a:txBody>
                    <a:bodyPr/>
                    <a:lstStyle/>
                    <a:p>
                      <a:endParaRPr lang="en-CH"/>
                    </a:p>
                  </a:txBody>
                  <a:tcPr/>
                </a:tc>
                <a:tc>
                  <a:txBody>
                    <a:bodyPr/>
                    <a:lstStyle/>
                    <a:p>
                      <a:pPr>
                        <a:lnSpc>
                          <a:spcPts val="1200"/>
                        </a:lnSpc>
                      </a:pPr>
                      <a:r>
                        <a:rPr lang="en-GB" sz="900">
                          <a:effectLst/>
                          <a:latin typeface="DM Sans" pitchFamily="2" charset="0"/>
                          <a:ea typeface="Trebuchet MS" panose="020B0603020202020204" pitchFamily="34" charset="0"/>
                          <a:cs typeface="Times New Roman" panose="02020603050405020304" pitchFamily="18" charset="0"/>
                        </a:rPr>
                        <a:t>Caprylic/Capric Triglyceride</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3,00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900" kern="1200">
                          <a:solidFill>
                            <a:schemeClr val="tx1"/>
                          </a:solidFill>
                          <a:effectLst/>
                          <a:latin typeface="DM Sans" pitchFamily="2" charset="0"/>
                          <a:ea typeface="+mn-ea"/>
                          <a:cs typeface="Times New Roman" panose="02020603050405020304" pitchFamily="18" charset="0"/>
                        </a:rPr>
                        <a:t>Emollient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77831297"/>
                  </a:ext>
                </a:extLst>
              </a:tr>
              <a:tr h="0">
                <a:tc vMerge="1">
                  <a:txBody>
                    <a:bodyPr/>
                    <a:lstStyle/>
                    <a:p>
                      <a:endParaRPr lang="en-CH"/>
                    </a:p>
                  </a:txBody>
                  <a:tcPr/>
                </a:tc>
                <a:tc>
                  <a:txBody>
                    <a:bodyPr/>
                    <a:lstStyle/>
                    <a:p>
                      <a:pPr>
                        <a:lnSpc>
                          <a:spcPts val="1200"/>
                        </a:lnSpc>
                      </a:pPr>
                      <a:r>
                        <a:rPr lang="en-GB" sz="900" err="1">
                          <a:effectLst/>
                          <a:latin typeface="DM Sans" pitchFamily="2" charset="0"/>
                          <a:ea typeface="Trebuchet MS" panose="020B0603020202020204" pitchFamily="34" charset="0"/>
                          <a:cs typeface="Times New Roman" panose="02020603050405020304" pitchFamily="18" charset="0"/>
                        </a:rPr>
                        <a:t>Squalane</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5,00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algn="l">
                        <a:spcBef>
                          <a:spcPts val="0"/>
                        </a:spcBef>
                        <a:spcAft>
                          <a:spcPts val="0"/>
                        </a:spcAft>
                      </a:pPr>
                      <a:r>
                        <a:rPr lang="en-US" sz="900" kern="1200" dirty="0">
                          <a:solidFill>
                            <a:schemeClr val="tx1"/>
                          </a:solidFill>
                          <a:effectLst/>
                          <a:latin typeface="DM Sans" pitchFamily="2" charset="0"/>
                          <a:ea typeface="+mn-ea"/>
                          <a:cs typeface="Times New Roman" panose="02020603050405020304" pitchFamily="18" charset="0"/>
                        </a:rPr>
                        <a:t>Emollient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940594257"/>
                  </a:ext>
                </a:extLst>
              </a:tr>
              <a:tr h="0">
                <a:tc vMerge="1">
                  <a:txBody>
                    <a:bodyPr/>
                    <a:lstStyle/>
                    <a:p>
                      <a:endParaRPr lang="en-CH"/>
                    </a:p>
                  </a:txBody>
                  <a:tcPr/>
                </a:tc>
                <a:tc>
                  <a:txBody>
                    <a:bodyPr/>
                    <a:lstStyle/>
                    <a:p>
                      <a:pPr>
                        <a:lnSpc>
                          <a:spcPts val="1200"/>
                        </a:lnSpc>
                      </a:pPr>
                      <a:r>
                        <a:rPr lang="en-GB" sz="900">
                          <a:effectLst/>
                          <a:latin typeface="DM Sans" pitchFamily="2" charset="0"/>
                          <a:ea typeface="Trebuchet MS" panose="020B0603020202020204" pitchFamily="34" charset="0"/>
                          <a:cs typeface="Times New Roman" panose="02020603050405020304" pitchFamily="18" charset="0"/>
                        </a:rPr>
                        <a:t>Capryloyl </a:t>
                      </a:r>
                      <a:r>
                        <a:rPr lang="en-GB" sz="900" err="1">
                          <a:effectLst/>
                          <a:latin typeface="DM Sans" pitchFamily="2" charset="0"/>
                          <a:ea typeface="Trebuchet MS" panose="020B0603020202020204" pitchFamily="34" charset="0"/>
                          <a:cs typeface="Times New Roman" panose="02020603050405020304" pitchFamily="18" charset="0"/>
                        </a:rPr>
                        <a:t>Glycerin</a:t>
                      </a:r>
                      <a:r>
                        <a:rPr lang="en-GB" sz="900">
                          <a:effectLst/>
                          <a:latin typeface="DM Sans" pitchFamily="2" charset="0"/>
                          <a:ea typeface="Trebuchet MS" panose="020B0603020202020204" pitchFamily="34" charset="0"/>
                          <a:cs typeface="Times New Roman" panose="02020603050405020304" pitchFamily="18" charset="0"/>
                        </a:rPr>
                        <a:t>/Sebacic Acid Copolymer, </a:t>
                      </a:r>
                      <a:r>
                        <a:rPr lang="en-GB" sz="900" err="1">
                          <a:effectLst/>
                          <a:latin typeface="DM Sans" pitchFamily="2" charset="0"/>
                          <a:ea typeface="Trebuchet MS" panose="020B0603020202020204" pitchFamily="34" charset="0"/>
                          <a:cs typeface="Times New Roman" panose="02020603050405020304" pitchFamily="18" charset="0"/>
                        </a:rPr>
                        <a:t>Diheptyl</a:t>
                      </a:r>
                      <a:r>
                        <a:rPr lang="en-GB" sz="900">
                          <a:effectLst/>
                          <a:latin typeface="DM Sans" pitchFamily="2" charset="0"/>
                          <a:ea typeface="Trebuchet MS" panose="020B0603020202020204" pitchFamily="34" charset="0"/>
                          <a:cs typeface="Times New Roman" panose="02020603050405020304" pitchFamily="18" charset="0"/>
                        </a:rPr>
                        <a:t> Succinate</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2,00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900" kern="1200">
                          <a:solidFill>
                            <a:schemeClr val="tx1"/>
                          </a:solidFill>
                          <a:effectLst/>
                          <a:latin typeface="DM Sans" pitchFamily="2" charset="0"/>
                          <a:ea typeface="+mn-ea"/>
                          <a:cs typeface="Times New Roman" panose="02020603050405020304" pitchFamily="18" charset="0"/>
                        </a:rPr>
                        <a:t>Emulsifier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55686297"/>
                  </a:ext>
                </a:extLst>
              </a:tr>
              <a:tr h="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nSpc>
                          <a:spcPts val="1200"/>
                        </a:lnSpc>
                      </a:pPr>
                      <a:r>
                        <a:rPr lang="en-GB" sz="900" kern="1200">
                          <a:solidFill>
                            <a:schemeClr val="tx1"/>
                          </a:solidFill>
                          <a:effectLst/>
                          <a:latin typeface="DM Sans" pitchFamily="2" charset="0"/>
                          <a:ea typeface="Trebuchet MS" panose="020B0603020202020204" pitchFamily="34" charset="0"/>
                          <a:cs typeface="Times New Roman" panose="02020603050405020304" pitchFamily="18" charset="0"/>
                        </a:rPr>
                        <a:t>Macadamia Integrifolia Seed Oil</a:t>
                      </a:r>
                      <a:endParaRPr lang="en-CH" sz="900" kern="1200">
                        <a:solidFill>
                          <a:schemeClr val="tx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1,00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DM Sans" pitchFamily="2" charset="0"/>
                          <a:ea typeface="+mn-ea"/>
                          <a:cs typeface="Times New Roman" panose="02020603050405020304" pitchFamily="18" charset="0"/>
                        </a:rPr>
                        <a:t>Emollient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910836226"/>
                  </a:ext>
                </a:extLst>
              </a:tr>
              <a:tr h="133317">
                <a:tc rowSpan="5">
                  <a:txBody>
                    <a:bodyPr/>
                    <a:lstStyle/>
                    <a:p>
                      <a:pPr marL="0" marR="0" algn="ctr">
                        <a:spcBef>
                          <a:spcPts val="0"/>
                        </a:spcBef>
                        <a:spcAft>
                          <a:spcPts val="0"/>
                        </a:spcAft>
                      </a:pPr>
                      <a:r>
                        <a:rPr lang="en-US" sz="900" b="1" kern="1200">
                          <a:solidFill>
                            <a:schemeClr val="bg1"/>
                          </a:solidFill>
                          <a:effectLst/>
                          <a:latin typeface="DM Sans" pitchFamily="2" charset="0"/>
                          <a:cs typeface="Times New Roman" panose="02020603050405020304" pitchFamily="18" charset="0"/>
                        </a:rPr>
                        <a:t>B</a:t>
                      </a:r>
                      <a:endParaRPr lang="en-US" sz="900" b="1" kern="120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200"/>
                        </a:lnSpc>
                      </a:pPr>
                      <a:r>
                        <a:rPr lang="en-GB" sz="900" kern="1200">
                          <a:solidFill>
                            <a:schemeClr val="tx1"/>
                          </a:solidFill>
                          <a:effectLst/>
                          <a:latin typeface="DM Sans" pitchFamily="2" charset="0"/>
                          <a:ea typeface="Trebuchet MS" panose="020B0603020202020204" pitchFamily="34" charset="0"/>
                          <a:cs typeface="Times New Roman" panose="02020603050405020304" pitchFamily="18" charset="0"/>
                        </a:rPr>
                        <a:t>Propanediol</a:t>
                      </a:r>
                      <a:endParaRPr lang="en-CH" sz="900" kern="1200">
                        <a:solidFill>
                          <a:schemeClr val="tx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900" kern="1200">
                          <a:solidFill>
                            <a:schemeClr val="tx1"/>
                          </a:solidFill>
                          <a:effectLst/>
                          <a:latin typeface="DM Sans" pitchFamily="2" charset="0"/>
                          <a:ea typeface="Trebuchet MS" panose="020B0603020202020204" pitchFamily="34" charset="0"/>
                          <a:cs typeface="Times New Roman" panose="02020603050405020304" pitchFamily="18" charset="0"/>
                        </a:rPr>
                        <a:t>2,00</a:t>
                      </a:r>
                      <a:endParaRPr lang="en-CH" sz="900" kern="1200">
                        <a:solidFill>
                          <a:schemeClr val="tx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effectLst/>
                          <a:latin typeface="DM Sans" pitchFamily="2" charset="0"/>
                          <a:ea typeface="+mn-ea"/>
                          <a:cs typeface="Times New Roman" panose="02020603050405020304" pitchFamily="18" charset="0"/>
                        </a:rPr>
                        <a:t>Sensory, Hydration, Active carrier and Preservative booster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058528"/>
                  </a:ext>
                </a:extLst>
              </a:tr>
              <a:tr h="245117">
                <a:tc vMerge="1">
                  <a:txBody>
                    <a:bodyPr/>
                    <a:lstStyle/>
                    <a:p>
                      <a:endParaRPr lang="en-CH"/>
                    </a:p>
                  </a:txBody>
                  <a:tcPr/>
                </a:tc>
                <a:tc>
                  <a:txBody>
                    <a:bodyPr/>
                    <a:lstStyle/>
                    <a:p>
                      <a:pPr>
                        <a:lnSpc>
                          <a:spcPts val="1200"/>
                        </a:lnSpc>
                      </a:pPr>
                      <a:r>
                        <a:rPr lang="en-GB" sz="900" dirty="0">
                          <a:effectLst/>
                          <a:latin typeface="DM Sans" pitchFamily="2" charset="0"/>
                          <a:ea typeface="Trebuchet MS" panose="020B0603020202020204" pitchFamily="34" charset="0"/>
                          <a:cs typeface="Times New Roman" panose="02020603050405020304" pitchFamily="18" charset="0"/>
                        </a:rPr>
                        <a:t>Gluconolactone, Sodium Benzoate</a:t>
                      </a:r>
                      <a:endParaRPr lang="en-CH" sz="900" dirty="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200"/>
                        </a:lnSpc>
                      </a:pPr>
                      <a:r>
                        <a:rPr lang="en-GB" sz="900" dirty="0">
                          <a:effectLst/>
                          <a:latin typeface="DM Sans" pitchFamily="2" charset="0"/>
                          <a:ea typeface="Trebuchet MS" panose="020B0603020202020204" pitchFamily="34" charset="0"/>
                          <a:cs typeface="Times New Roman" panose="02020603050405020304" pitchFamily="18" charset="0"/>
                        </a:rPr>
                        <a:t>0,80</a:t>
                      </a:r>
                      <a:endParaRPr lang="en-CH" sz="900" dirty="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DM Sans" pitchFamily="2" charset="0"/>
                          <a:ea typeface="+mn-ea"/>
                          <a:cs typeface="Times New Roman" panose="02020603050405020304" pitchFamily="18" charset="0"/>
                        </a:rPr>
                        <a:t>Preservative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328741385"/>
                  </a:ext>
                </a:extLst>
              </a:tr>
              <a:tr h="245117">
                <a:tc vMerge="1">
                  <a:txBody>
                    <a:bodyPr/>
                    <a:lstStyle/>
                    <a:p>
                      <a:endParaRPr lang="en-CH"/>
                    </a:p>
                  </a:txBody>
                  <a:tcPr/>
                </a:tc>
                <a:tc>
                  <a:txBody>
                    <a:bodyPr/>
                    <a:lstStyle/>
                    <a:p>
                      <a:pPr>
                        <a:lnSpc>
                          <a:spcPts val="1200"/>
                        </a:lnSpc>
                      </a:pPr>
                      <a:r>
                        <a:rPr lang="en-GB" sz="900" err="1">
                          <a:effectLst/>
                          <a:latin typeface="DM Sans" pitchFamily="2" charset="0"/>
                          <a:ea typeface="Trebuchet MS" panose="020B0603020202020204" pitchFamily="34" charset="0"/>
                          <a:cs typeface="Times New Roman" panose="02020603050405020304" pitchFamily="18" charset="0"/>
                        </a:rPr>
                        <a:t>Glycerin</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3,00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DM Sans" pitchFamily="2" charset="0"/>
                          <a:ea typeface="+mn-ea"/>
                          <a:cs typeface="Times New Roman" panose="02020603050405020304" pitchFamily="18" charset="0"/>
                        </a:rPr>
                        <a:t>Humectant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5229593"/>
                  </a:ext>
                </a:extLst>
              </a:tr>
              <a:tr h="245117">
                <a:tc vMerge="1">
                  <a:txBody>
                    <a:bodyPr/>
                    <a:lstStyle/>
                    <a:p>
                      <a:endParaRPr lang="en-CH"/>
                    </a:p>
                  </a:txBody>
                  <a:tcPr/>
                </a:tc>
                <a:tc>
                  <a:txBody>
                    <a:bodyPr/>
                    <a:lstStyle/>
                    <a:p>
                      <a:pPr>
                        <a:lnSpc>
                          <a:spcPts val="1200"/>
                        </a:lnSpc>
                      </a:pPr>
                      <a:r>
                        <a:rPr lang="en-GB" sz="900">
                          <a:effectLst/>
                          <a:latin typeface="DM Sans" pitchFamily="2" charset="0"/>
                          <a:ea typeface="Trebuchet MS" panose="020B0603020202020204" pitchFamily="34" charset="0"/>
                          <a:cs typeface="Times New Roman" panose="02020603050405020304" pitchFamily="18" charset="0"/>
                        </a:rPr>
                        <a:t>Xanthan Gum</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0,30</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DM Sans" pitchFamily="2" charset="0"/>
                          <a:ea typeface="+mn-ea"/>
                          <a:cs typeface="Times New Roman" panose="02020603050405020304" pitchFamily="18" charset="0"/>
                        </a:rPr>
                        <a:t>Rheology modifier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701196708"/>
                  </a:ext>
                </a:extLst>
              </a:tr>
              <a:tr h="245117">
                <a:tc vMerge="1">
                  <a:txBody>
                    <a:bodyPr/>
                    <a:lstStyle/>
                    <a:p>
                      <a:endParaRPr lang="en-CH"/>
                    </a:p>
                  </a:txBody>
                  <a:tcPr/>
                </a:tc>
                <a:tc>
                  <a:txBody>
                    <a:bodyPr/>
                    <a:lstStyle/>
                    <a:p>
                      <a:pPr>
                        <a:lnSpc>
                          <a:spcPts val="1200"/>
                        </a:lnSpc>
                      </a:pPr>
                      <a:r>
                        <a:rPr lang="en-GB" sz="900" dirty="0">
                          <a:effectLst/>
                          <a:latin typeface="DM Sans" pitchFamily="2" charset="0"/>
                          <a:ea typeface="Trebuchet MS" panose="020B0603020202020204" pitchFamily="34" charset="0"/>
                          <a:cs typeface="Times New Roman" panose="02020603050405020304" pitchFamily="18" charset="0"/>
                        </a:rPr>
                        <a:t>Aqua</a:t>
                      </a:r>
                      <a:endParaRPr lang="en-CH" sz="900" dirty="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900">
                          <a:effectLst/>
                          <a:latin typeface="DM Sans" pitchFamily="2" charset="0"/>
                          <a:ea typeface="Trebuchet MS" panose="020B0603020202020204" pitchFamily="34" charset="0"/>
                          <a:cs typeface="Times New Roman" panose="02020603050405020304" pitchFamily="18" charset="0"/>
                        </a:rPr>
                        <a:t>70,83</a:t>
                      </a:r>
                      <a:endParaRPr lang="en-CH" sz="900">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effectLst/>
                          <a:latin typeface="DM Sans" pitchFamily="2" charset="0"/>
                          <a:ea typeface="+mn-ea"/>
                          <a:cs typeface="Times New Roman" panose="02020603050405020304" pitchFamily="18" charset="0"/>
                        </a:rPr>
                        <a:t>Solvent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8192433"/>
                  </a:ext>
                </a:extLst>
              </a:tr>
              <a:tr h="299287">
                <a:tc rowSpan="3">
                  <a:txBody>
                    <a:bodyPr/>
                    <a:lstStyle/>
                    <a:p>
                      <a:pPr marL="0" marR="0" algn="ctr">
                        <a:spcBef>
                          <a:spcPts val="0"/>
                        </a:spcBef>
                        <a:spcAft>
                          <a:spcPts val="0"/>
                        </a:spcAft>
                      </a:pPr>
                      <a:r>
                        <a:rPr lang="en-US" sz="900" b="1" i="0">
                          <a:solidFill>
                            <a:schemeClr val="bg1"/>
                          </a:solidFill>
                          <a:effectLst/>
                          <a:latin typeface="DM Sans" pitchFamily="2" charset="0"/>
                        </a:rPr>
                        <a:t>C</a:t>
                      </a:r>
                      <a:endParaRPr lang="en-US" sz="900" b="1" i="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a:lnSpc>
                          <a:spcPts val="1200"/>
                        </a:lnSpc>
                      </a:pPr>
                      <a:r>
                        <a:rPr lang="en-GB" sz="900" b="1">
                          <a:solidFill>
                            <a:schemeClr val="bg1"/>
                          </a:solidFill>
                          <a:effectLst/>
                          <a:latin typeface="DM Sans" pitchFamily="2" charset="0"/>
                          <a:ea typeface="Trebuchet MS" panose="020B0603020202020204" pitchFamily="34" charset="0"/>
                          <a:cs typeface="Times New Roman" panose="02020603050405020304" pitchFamily="18" charset="0"/>
                        </a:rPr>
                        <a:t>ALPAFLOR® EDELWEISS CB </a:t>
                      </a:r>
                      <a:r>
                        <a:rPr lang="en-GB" sz="900">
                          <a:solidFill>
                            <a:schemeClr val="bg1"/>
                          </a:solidFill>
                          <a:effectLst/>
                          <a:latin typeface="DM Sans" pitchFamily="2" charset="0"/>
                          <a:ea typeface="Trebuchet MS" panose="020B0603020202020204" pitchFamily="34" charset="0"/>
                          <a:cs typeface="Times New Roman" panose="02020603050405020304" pitchFamily="18" charset="0"/>
                        </a:rPr>
                        <a:t>(Leontopodium Alpinum Flower/Leaf Extract, </a:t>
                      </a:r>
                      <a:r>
                        <a:rPr lang="en-GB" sz="900" err="1">
                          <a:solidFill>
                            <a:schemeClr val="bg1"/>
                          </a:solidFill>
                          <a:effectLst/>
                          <a:latin typeface="DM Sans" pitchFamily="2" charset="0"/>
                          <a:ea typeface="Trebuchet MS" panose="020B0603020202020204" pitchFamily="34" charset="0"/>
                          <a:cs typeface="Times New Roman" panose="02020603050405020304" pitchFamily="18" charset="0"/>
                        </a:rPr>
                        <a:t>Glycerin</a:t>
                      </a:r>
                      <a:r>
                        <a:rPr lang="en-GB" sz="900">
                          <a:solidFill>
                            <a:schemeClr val="bg1"/>
                          </a:solidFill>
                          <a:effectLst/>
                          <a:latin typeface="DM Sans" pitchFamily="2" charset="0"/>
                          <a:ea typeface="Trebuchet MS" panose="020B0603020202020204" pitchFamily="34" charset="0"/>
                          <a:cs typeface="Times New Roman" panose="02020603050405020304" pitchFamily="18" charset="0"/>
                        </a:rPr>
                        <a:t>, Aqua, Citric Acid)</a:t>
                      </a:r>
                      <a:endParaRPr lang="en-CH" sz="900">
                        <a:solidFill>
                          <a:schemeClr val="bg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ctr">
                        <a:lnSpc>
                          <a:spcPts val="1200"/>
                        </a:lnSpc>
                      </a:pPr>
                      <a:r>
                        <a:rPr lang="en-GB" sz="900" b="1">
                          <a:solidFill>
                            <a:schemeClr val="bg1"/>
                          </a:solidFill>
                          <a:effectLst/>
                          <a:latin typeface="DM Sans" pitchFamily="2" charset="0"/>
                          <a:ea typeface="Trebuchet MS" panose="020B0603020202020204" pitchFamily="34" charset="0"/>
                          <a:cs typeface="Times New Roman" panose="02020603050405020304" pitchFamily="18" charset="0"/>
                        </a:rPr>
                        <a:t>3,00</a:t>
                      </a:r>
                      <a:endParaRPr lang="en-CH" sz="900" b="1">
                        <a:solidFill>
                          <a:schemeClr val="bg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4065007730"/>
                  </a:ext>
                </a:extLst>
              </a:tr>
              <a:tr h="323509">
                <a:tc vMerge="1">
                  <a:txBody>
                    <a:bodyPr/>
                    <a:lstStyle/>
                    <a:p>
                      <a:endParaRPr lang="en-CH"/>
                    </a:p>
                  </a:txBody>
                  <a:tcPr/>
                </a:tc>
                <a:tc>
                  <a:txBody>
                    <a:bodyPr/>
                    <a:lstStyle/>
                    <a:p>
                      <a:pPr>
                        <a:lnSpc>
                          <a:spcPts val="1200"/>
                        </a:lnSpc>
                      </a:pPr>
                      <a:r>
                        <a:rPr lang="en-GB" sz="900" b="1">
                          <a:solidFill>
                            <a:schemeClr val="bg1"/>
                          </a:solidFill>
                          <a:effectLst/>
                          <a:latin typeface="DM Sans" pitchFamily="2" charset="0"/>
                          <a:ea typeface="Trebuchet MS" panose="020B0603020202020204" pitchFamily="34" charset="0"/>
                          <a:cs typeface="Times New Roman" panose="02020603050405020304" pitchFamily="18" charset="0"/>
                        </a:rPr>
                        <a:t>STIMU-TEX® AS </a:t>
                      </a:r>
                      <a:r>
                        <a:rPr lang="en-GB" sz="900">
                          <a:solidFill>
                            <a:schemeClr val="bg1"/>
                          </a:solidFill>
                          <a:effectLst/>
                          <a:latin typeface="DM Sans" pitchFamily="2" charset="0"/>
                          <a:ea typeface="Trebuchet MS" panose="020B0603020202020204" pitchFamily="34" charset="0"/>
                          <a:cs typeface="Times New Roman" panose="02020603050405020304" pitchFamily="18" charset="0"/>
                        </a:rPr>
                        <a:t>(Argania Spinosa Kernel Oil, Tocopherol, </a:t>
                      </a:r>
                      <a:r>
                        <a:rPr lang="en-GB" sz="900" err="1">
                          <a:solidFill>
                            <a:schemeClr val="bg1"/>
                          </a:solidFill>
                          <a:effectLst/>
                          <a:latin typeface="DM Sans" pitchFamily="2" charset="0"/>
                          <a:ea typeface="Trebuchet MS" panose="020B0603020202020204" pitchFamily="34" charset="0"/>
                          <a:cs typeface="Times New Roman" panose="02020603050405020304" pitchFamily="18" charset="0"/>
                        </a:rPr>
                        <a:t>Butyrospermum</a:t>
                      </a:r>
                      <a:r>
                        <a:rPr lang="en-GB" sz="900">
                          <a:solidFill>
                            <a:schemeClr val="bg1"/>
                          </a:solidFill>
                          <a:effectLst/>
                          <a:latin typeface="DM Sans" pitchFamily="2" charset="0"/>
                          <a:ea typeface="Trebuchet MS" panose="020B0603020202020204" pitchFamily="34" charset="0"/>
                          <a:cs typeface="Times New Roman" panose="02020603050405020304" pitchFamily="18" charset="0"/>
                        </a:rPr>
                        <a:t> </a:t>
                      </a:r>
                      <a:r>
                        <a:rPr lang="en-GB" sz="900" err="1">
                          <a:solidFill>
                            <a:schemeClr val="bg1"/>
                          </a:solidFill>
                          <a:effectLst/>
                          <a:latin typeface="DM Sans" pitchFamily="2" charset="0"/>
                          <a:ea typeface="Trebuchet MS" panose="020B0603020202020204" pitchFamily="34" charset="0"/>
                          <a:cs typeface="Times New Roman" panose="02020603050405020304" pitchFamily="18" charset="0"/>
                        </a:rPr>
                        <a:t>Parkii</a:t>
                      </a:r>
                      <a:r>
                        <a:rPr lang="en-GB" sz="900">
                          <a:solidFill>
                            <a:schemeClr val="bg1"/>
                          </a:solidFill>
                          <a:effectLst/>
                          <a:latin typeface="DM Sans" pitchFamily="2" charset="0"/>
                          <a:ea typeface="Trebuchet MS" panose="020B0603020202020204" pitchFamily="34" charset="0"/>
                          <a:cs typeface="Times New Roman" panose="02020603050405020304" pitchFamily="18" charset="0"/>
                        </a:rPr>
                        <a:t> Butter Extract, Spent Grain Wax)</a:t>
                      </a:r>
                      <a:endParaRPr lang="en-CH" sz="900">
                        <a:solidFill>
                          <a:schemeClr val="bg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ctr">
                        <a:lnSpc>
                          <a:spcPts val="1200"/>
                        </a:lnSpc>
                      </a:pPr>
                      <a:r>
                        <a:rPr lang="en-GB" sz="900" b="1">
                          <a:solidFill>
                            <a:schemeClr val="bg1"/>
                          </a:solidFill>
                          <a:effectLst/>
                          <a:latin typeface="DM Sans" pitchFamily="2" charset="0"/>
                          <a:ea typeface="Trebuchet MS" panose="020B0603020202020204" pitchFamily="34" charset="0"/>
                          <a:cs typeface="Times New Roman" panose="02020603050405020304" pitchFamily="18" charset="0"/>
                        </a:rPr>
                        <a:t>2,50</a:t>
                      </a:r>
                      <a:endParaRPr lang="en-CH" sz="900" b="1">
                        <a:solidFill>
                          <a:schemeClr val="bg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3713036706"/>
                  </a:ext>
                </a:extLst>
              </a:tr>
              <a:tr h="245117">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p>
                      <a:pPr>
                        <a:lnSpc>
                          <a:spcPts val="1200"/>
                        </a:lnSpc>
                      </a:pPr>
                      <a:r>
                        <a:rPr lang="en-GB" sz="900" b="1" kern="1200">
                          <a:solidFill>
                            <a:schemeClr val="bg1"/>
                          </a:solidFill>
                          <a:effectLst/>
                          <a:latin typeface="DM Sans" pitchFamily="2" charset="0"/>
                          <a:ea typeface="+mn-ea"/>
                          <a:cs typeface="Times New Roman" panose="02020603050405020304" pitchFamily="18" charset="0"/>
                        </a:rPr>
                        <a:t>VALVANCE® </a:t>
                      </a:r>
                      <a:r>
                        <a:rPr lang="en-GB" sz="900" b="1" i="1" kern="1200">
                          <a:solidFill>
                            <a:schemeClr val="bg1"/>
                          </a:solidFill>
                          <a:effectLst/>
                          <a:latin typeface="DM Sans" pitchFamily="2" charset="0"/>
                          <a:ea typeface="+mn-ea"/>
                          <a:cs typeface="Times New Roman" panose="02020603050405020304" pitchFamily="18" charset="0"/>
                        </a:rPr>
                        <a:t>Touch</a:t>
                      </a:r>
                      <a:r>
                        <a:rPr lang="en-GB" sz="900" b="1" kern="1200">
                          <a:solidFill>
                            <a:schemeClr val="bg1"/>
                          </a:solidFill>
                          <a:effectLst/>
                          <a:latin typeface="DM Sans" pitchFamily="2" charset="0"/>
                          <a:ea typeface="+mn-ea"/>
                          <a:cs typeface="Times New Roman" panose="02020603050405020304" pitchFamily="18" charset="0"/>
                        </a:rPr>
                        <a:t> 210 (</a:t>
                      </a:r>
                      <a:r>
                        <a:rPr lang="en-GB" sz="900" b="1" kern="1200">
                          <a:solidFill>
                            <a:schemeClr val="bg1"/>
                          </a:solidFill>
                          <a:effectLst/>
                          <a:latin typeface="DM Sans" pitchFamily="2" charset="0"/>
                          <a:ea typeface="Trebuchet MS" panose="020B0603020202020204" pitchFamily="34" charset="0"/>
                          <a:cs typeface="Times New Roman" panose="02020603050405020304" pitchFamily="18" charset="0"/>
                        </a:rPr>
                        <a:t>Silica</a:t>
                      </a:r>
                      <a:r>
                        <a:rPr lang="en-GB" sz="900" b="1">
                          <a:solidFill>
                            <a:schemeClr val="bg1"/>
                          </a:solidFill>
                          <a:effectLst/>
                          <a:latin typeface="DM Sans" pitchFamily="2" charset="0"/>
                          <a:ea typeface="Trebuchet MS" panose="020B0603020202020204" pitchFamily="34" charset="0"/>
                          <a:cs typeface="Times New Roman" panose="02020603050405020304" pitchFamily="18" charset="0"/>
                        </a:rPr>
                        <a:t>)</a:t>
                      </a:r>
                      <a:endParaRPr lang="en-CH" sz="900" b="1">
                        <a:solidFill>
                          <a:schemeClr val="bg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algn="ctr">
                        <a:lnSpc>
                          <a:spcPts val="1200"/>
                        </a:lnSpc>
                      </a:pPr>
                      <a:r>
                        <a:rPr lang="en-GB" sz="900" b="1">
                          <a:solidFill>
                            <a:schemeClr val="bg1"/>
                          </a:solidFill>
                          <a:effectLst/>
                          <a:latin typeface="DM Sans" pitchFamily="2" charset="0"/>
                          <a:ea typeface="Trebuchet MS" panose="020B0603020202020204" pitchFamily="34" charset="0"/>
                          <a:cs typeface="Times New Roman" panose="02020603050405020304" pitchFamily="18" charset="0"/>
                        </a:rPr>
                        <a:t>2,00</a:t>
                      </a:r>
                      <a:endParaRPr lang="en-CH" sz="900" b="1">
                        <a:solidFill>
                          <a:schemeClr val="bg1"/>
                        </a:solidFill>
                        <a:effectLst/>
                        <a:latin typeface="DM Sans" pitchFamily="2" charset="0"/>
                        <a:ea typeface="Trebuchet MS" panose="020B060302020202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kern="1200" dirty="0">
                          <a:solidFill>
                            <a:schemeClr val="bg1"/>
                          </a:solidFill>
                          <a:effectLst/>
                          <a:latin typeface="DM Sans" pitchFamily="2" charset="0"/>
                          <a:ea typeface="+mn-ea"/>
                          <a:cs typeface="Times New Roman" panose="02020603050405020304" pitchFamily="18" charset="0"/>
                        </a:rPr>
                        <a:t>Sensory modifier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3591969457"/>
                  </a:ext>
                </a:extLst>
              </a:tr>
              <a:tr h="0">
                <a:tc>
                  <a:txBody>
                    <a:bodyPr/>
                    <a:lstStyle/>
                    <a:p>
                      <a:pPr marL="0" marR="0" algn="ctr">
                        <a:spcBef>
                          <a:spcPts val="0"/>
                        </a:spcBef>
                        <a:spcAft>
                          <a:spcPts val="0"/>
                        </a:spcAft>
                      </a:pPr>
                      <a:r>
                        <a:rPr lang="en-US" sz="900" b="1" i="0" dirty="0">
                          <a:solidFill>
                            <a:schemeClr val="bg1"/>
                          </a:solidFill>
                          <a:effectLst/>
                          <a:latin typeface="DM Sans" pitchFamily="2" charset="0"/>
                        </a:rPr>
                        <a:t>D</a:t>
                      </a: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a:lnSpc>
                          <a:spcPct val="100000"/>
                        </a:lnSpc>
                      </a:pPr>
                      <a:r>
                        <a:rPr lang="pt-BR" sz="900" err="1">
                          <a:solidFill>
                            <a:schemeClr val="tx1"/>
                          </a:solidFill>
                          <a:effectLst/>
                          <a:latin typeface="DM Sans" pitchFamily="2" charset="0"/>
                          <a:ea typeface="Trebuchet MS" panose="020B0703020202090204" pitchFamily="34" charset="0"/>
                          <a:cs typeface="Times New Roman" panose="02020603050405020304" pitchFamily="18" charset="0"/>
                        </a:rPr>
                        <a:t>Aqua</a:t>
                      </a:r>
                      <a:r>
                        <a:rPr lang="pt-BR" sz="900">
                          <a:solidFill>
                            <a:schemeClr val="tx1"/>
                          </a:solidFill>
                          <a:effectLst/>
                          <a:latin typeface="DM Sans" pitchFamily="2" charset="0"/>
                          <a:ea typeface="Trebuchet MS" panose="020B0703020202090204" pitchFamily="34" charset="0"/>
                          <a:cs typeface="Times New Roman" panose="02020603050405020304" pitchFamily="18" charset="0"/>
                        </a:rPr>
                        <a:t>, </a:t>
                      </a:r>
                      <a:r>
                        <a:rPr lang="pt-BR" sz="900" err="1">
                          <a:solidFill>
                            <a:schemeClr val="tx1"/>
                          </a:solidFill>
                          <a:effectLst/>
                          <a:latin typeface="DM Sans" pitchFamily="2" charset="0"/>
                          <a:ea typeface="Trebuchet MS" panose="020B0703020202090204" pitchFamily="34" charset="0"/>
                          <a:cs typeface="Times New Roman" panose="02020603050405020304" pitchFamily="18" charset="0"/>
                        </a:rPr>
                        <a:t>Sodium</a:t>
                      </a:r>
                      <a:r>
                        <a:rPr lang="pt-BR" sz="900">
                          <a:solidFill>
                            <a:schemeClr val="tx1"/>
                          </a:solidFill>
                          <a:effectLst/>
                          <a:latin typeface="DM Sans" pitchFamily="2" charset="0"/>
                          <a:ea typeface="Trebuchet MS" panose="020B0703020202090204" pitchFamily="34" charset="0"/>
                          <a:cs typeface="Times New Roman" panose="02020603050405020304" pitchFamily="18" charset="0"/>
                        </a:rPr>
                        <a:t> </a:t>
                      </a:r>
                      <a:r>
                        <a:rPr lang="pt-BR" sz="900" err="1">
                          <a:solidFill>
                            <a:schemeClr val="tx1"/>
                          </a:solidFill>
                          <a:effectLst/>
                          <a:latin typeface="DM Sans" pitchFamily="2" charset="0"/>
                          <a:ea typeface="Trebuchet MS" panose="020B0703020202090204" pitchFamily="34" charset="0"/>
                          <a:cs typeface="Times New Roman" panose="02020603050405020304" pitchFamily="18" charset="0"/>
                        </a:rPr>
                        <a:t>Hydroxide</a:t>
                      </a:r>
                      <a:endParaRPr lang="en-GB" sz="900">
                        <a:solidFill>
                          <a:schemeClr val="tx1"/>
                        </a:solidFill>
                        <a:effectLst/>
                        <a:latin typeface="DM Sans" pitchFamily="2" charset="0"/>
                        <a:ea typeface="Trebuchet MS" panose="020B070302020209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a:solidFill>
                            <a:schemeClr val="tx1"/>
                          </a:solidFill>
                          <a:effectLst/>
                          <a:latin typeface="DM Sans" pitchFamily="2" charset="0"/>
                          <a:ea typeface="Trebuchet MS" panose="020B0703020202090204" pitchFamily="34" charset="0"/>
                          <a:cs typeface="Times New Roman" panose="02020603050405020304" pitchFamily="18" charset="0"/>
                        </a:rPr>
                        <a:t>1,07</a:t>
                      </a:r>
                      <a:endParaRPr lang="en-GB" sz="900">
                        <a:solidFill>
                          <a:schemeClr val="tx1"/>
                        </a:solidFill>
                        <a:effectLst/>
                        <a:latin typeface="DM Sans" pitchFamily="2" charset="0"/>
                        <a:ea typeface="Trebuchet MS" panose="020B0703020202090204" pitchFamily="34" charset="0"/>
                        <a:cs typeface="Times New Roman" panose="02020603050405020304" pitchFamily="18" charset="0"/>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900" kern="1200" dirty="0">
                          <a:solidFill>
                            <a:schemeClr val="tx1"/>
                          </a:solidFill>
                          <a:effectLst/>
                          <a:latin typeface="DM Sans" pitchFamily="2" charset="0"/>
                          <a:ea typeface="+mn-ea"/>
                          <a:cs typeface="Times New Roman" panose="02020603050405020304" pitchFamily="18" charset="0"/>
                        </a:rPr>
                        <a:t>pH adjuster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40673175"/>
                  </a:ext>
                </a:extLst>
              </a:tr>
            </a:tbl>
          </a:graphicData>
        </a:graphic>
      </p:graphicFrame>
      <p:sp>
        <p:nvSpPr>
          <p:cNvPr id="28" name="Slide Number Placeholder 7">
            <a:extLst>
              <a:ext uri="{FF2B5EF4-FFF2-40B4-BE49-F238E27FC236}">
                <a16:creationId xmlns:a16="http://schemas.microsoft.com/office/drawing/2014/main" id="{F3C28AA3-2210-B464-909F-BD1A2200915E}"/>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19</a:t>
            </a:fld>
            <a:endParaRPr lang="en-GB"/>
          </a:p>
        </p:txBody>
      </p:sp>
    </p:spTree>
    <p:extLst>
      <p:ext uri="{BB962C8B-B14F-4D97-AF65-F5344CB8AC3E}">
        <p14:creationId xmlns:p14="http://schemas.microsoft.com/office/powerpoint/2010/main" val="1368912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C1C36332-A92F-C14D-F99D-FF5088BDBCAA}"/>
              </a:ext>
            </a:extLst>
          </p:cNvPr>
          <p:cNvSpPr>
            <a:spLocks noGrp="1"/>
          </p:cNvSpPr>
          <p:nvPr>
            <p:ph type="title"/>
          </p:nvPr>
        </p:nvSpPr>
        <p:spPr>
          <a:xfrm>
            <a:off x="302400" y="302400"/>
            <a:ext cx="6537671" cy="303211"/>
          </a:xfrm>
        </p:spPr>
        <p:txBody>
          <a:bodyPr/>
          <a:lstStyle/>
          <a:p>
            <a:r>
              <a:rPr lang="en-US"/>
              <a:t>Soothing Fluid</a:t>
            </a:r>
          </a:p>
        </p:txBody>
      </p:sp>
      <p:sp>
        <p:nvSpPr>
          <p:cNvPr id="14" name="Text Placeholder 13">
            <a:extLst>
              <a:ext uri="{FF2B5EF4-FFF2-40B4-BE49-F238E27FC236}">
                <a16:creationId xmlns:a16="http://schemas.microsoft.com/office/drawing/2014/main" id="{AC49CF32-46B2-1CCA-3095-52C49D79081F}"/>
              </a:ext>
            </a:extLst>
          </p:cNvPr>
          <p:cNvSpPr>
            <a:spLocks noGrp="1"/>
          </p:cNvSpPr>
          <p:nvPr>
            <p:ph type="body" sz="quarter" idx="12"/>
          </p:nvPr>
        </p:nvSpPr>
        <p:spPr>
          <a:xfrm>
            <a:off x="301625" y="1265306"/>
            <a:ext cx="6538913" cy="4578305"/>
          </a:xfrm>
        </p:spPr>
        <p:txBody>
          <a:bodyPr wrap="square">
            <a:spAutoFit/>
          </a:bodyPr>
          <a:lstStyle/>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This fluid delivers a creamy and smooth texture, providing lasting care for your skin. It delivers maximum hydration and helps to calm irritated skin.</a:t>
            </a:r>
          </a:p>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PENTAVITIN® excellent moisture-retaining capacities by binding to skin, brings dry skin back to life, restores &amp; calms stressed skin, strengthens skin barrier function for a more resilient skin</a:t>
            </a:r>
          </a:p>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STIMU-TEX® AS </a:t>
            </a:r>
            <a:r>
              <a:rPr lang="en-US" sz="1600" dirty="0"/>
              <a:t>helps to calm irritated and itchy skin.</a:t>
            </a:r>
          </a:p>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ARGAN OIL has been used for its soothing properties</a:t>
            </a:r>
          </a:p>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HYA-ACT™ M provides immediate hydration and strengthens the protective skin barrier by building a superior protecting film</a:t>
            </a:r>
          </a:p>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Vitamin B12 </a:t>
            </a:r>
            <a:r>
              <a:rPr lang="en-US" sz="1600" noProof="0" dirty="0" err="1"/>
              <a:t>cryst</a:t>
            </a:r>
            <a:r>
              <a:rPr lang="en-US" sz="1600" noProof="0" dirty="0"/>
              <a:t> Food Grade helps relieve sensitive and stressed skin, skin looks more vibrant</a:t>
            </a:r>
          </a:p>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dl-alpha-</a:t>
            </a:r>
            <a:r>
              <a:rPr lang="en-US" sz="1600" noProof="0" dirty="0" err="1"/>
              <a:t>Tocopheryl</a:t>
            </a:r>
            <a:r>
              <a:rPr lang="en-US" sz="1600" noProof="0" dirty="0"/>
              <a:t> Acetate helps the skin defend itself against external aggressions (UVs, pollutants) and to make use of its antioxidant and anti-pollution properties</a:t>
            </a:r>
          </a:p>
          <a:p>
            <a:pPr marL="363600" lvl="0" indent="-363600">
              <a:lnSpc>
                <a:spcPct val="90000"/>
              </a:lnSpc>
              <a:spcBef>
                <a:spcPts val="500"/>
              </a:spcBef>
              <a:spcAft>
                <a:spcPts val="400"/>
              </a:spcAft>
              <a:buClr>
                <a:srgbClr val="44B4A1"/>
              </a:buClr>
              <a:buSzPct val="90000"/>
              <a:buFont typeface="Otypical Text Regular" panose="020B0503030300000000" pitchFamily="34" charset="0"/>
              <a:buChar char="●"/>
            </a:pPr>
            <a:r>
              <a:rPr lang="en-US" sz="1600" noProof="0" dirty="0"/>
              <a:t>Mixed Tocopherols 95 is mostly used to stabilize oxygen-sensitive ingredients in the formulation</a:t>
            </a:r>
          </a:p>
        </p:txBody>
      </p:sp>
      <p:pic>
        <p:nvPicPr>
          <p:cNvPr id="11" name="Picture Placeholder 10" descr="A close-up of a person applying cream on her face&#10;&#10;Description automatically generated">
            <a:extLst>
              <a:ext uri="{FF2B5EF4-FFF2-40B4-BE49-F238E27FC236}">
                <a16:creationId xmlns:a16="http://schemas.microsoft.com/office/drawing/2014/main" id="{772C9CCB-0BD3-0C80-8CAA-BB7881E70787}"/>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26401" r="26401"/>
          <a:stretch/>
        </p:blipFill>
        <p:spPr>
          <a:xfrm>
            <a:off x="7337427" y="2"/>
            <a:ext cx="4854573" cy="6857998"/>
          </a:xfrm>
        </p:spPr>
      </p:pic>
      <p:sp>
        <p:nvSpPr>
          <p:cNvPr id="22" name="Text Placeholder 21">
            <a:extLst>
              <a:ext uri="{FF2B5EF4-FFF2-40B4-BE49-F238E27FC236}">
                <a16:creationId xmlns:a16="http://schemas.microsoft.com/office/drawing/2014/main" id="{D3E0292F-E6EF-A3FF-0446-C6894F64E863}"/>
              </a:ext>
            </a:extLst>
          </p:cNvPr>
          <p:cNvSpPr>
            <a:spLocks noGrp="1"/>
          </p:cNvSpPr>
          <p:nvPr>
            <p:ph type="body" idx="11"/>
          </p:nvPr>
        </p:nvSpPr>
        <p:spPr>
          <a:xfrm>
            <a:off x="302400" y="605611"/>
            <a:ext cx="6537671" cy="288767"/>
          </a:xfrm>
        </p:spPr>
        <p:txBody>
          <a:bodyPr/>
          <a:lstStyle/>
          <a:p>
            <a:r>
              <a:rPr lang="en-US" b="0" dirty="0">
                <a:solidFill>
                  <a:srgbClr val="44B4A1"/>
                </a:solidFill>
              </a:rPr>
              <a:t>Helps to calm irritated skin</a:t>
            </a:r>
          </a:p>
        </p:txBody>
      </p:sp>
      <p:sp>
        <p:nvSpPr>
          <p:cNvPr id="56" name="Text Placeholder 55">
            <a:extLst>
              <a:ext uri="{FF2B5EF4-FFF2-40B4-BE49-F238E27FC236}">
                <a16:creationId xmlns:a16="http://schemas.microsoft.com/office/drawing/2014/main" id="{33E9BB44-A6F5-E611-4E62-6D4FF6E529A2}"/>
              </a:ext>
            </a:extLst>
          </p:cNvPr>
          <p:cNvSpPr>
            <a:spLocks noGrp="1"/>
          </p:cNvSpPr>
          <p:nvPr>
            <p:ph type="body" sz="quarter" idx="25"/>
          </p:nvPr>
        </p:nvSpPr>
        <p:spPr>
          <a:xfrm>
            <a:off x="302397" y="6214540"/>
            <a:ext cx="5652000" cy="121588"/>
          </a:xfrm>
        </p:spPr>
        <p:txBody>
          <a:bodyPr/>
          <a:lstStyle/>
          <a:p>
            <a:r>
              <a:rPr lang="en-GB"/>
              <a:t>Products are for experimental use only and are not for sale. </a:t>
            </a:r>
            <a:r>
              <a:rPr lang="en-GB" err="1"/>
              <a:t>dsm-firmenich</a:t>
            </a:r>
            <a:r>
              <a:rPr lang="en-GB"/>
              <a:t> is not responsible for final products claims</a:t>
            </a:r>
          </a:p>
        </p:txBody>
      </p:sp>
      <p:sp>
        <p:nvSpPr>
          <p:cNvPr id="57" name="Text Placeholder 56">
            <a:extLst>
              <a:ext uri="{FF2B5EF4-FFF2-40B4-BE49-F238E27FC236}">
                <a16:creationId xmlns:a16="http://schemas.microsoft.com/office/drawing/2014/main" id="{D004957C-888A-EFD0-BD59-650AC58F4DC1}"/>
              </a:ext>
            </a:extLst>
          </p:cNvPr>
          <p:cNvSpPr>
            <a:spLocks noGrp="1"/>
          </p:cNvSpPr>
          <p:nvPr>
            <p:ph type="body" sz="quarter" idx="26"/>
          </p:nvPr>
        </p:nvSpPr>
        <p:spPr/>
        <p:txBody>
          <a:bodyPr/>
          <a:lstStyle/>
          <a:p>
            <a:endParaRPr lang="en-GB"/>
          </a:p>
        </p:txBody>
      </p:sp>
      <p:pic>
        <p:nvPicPr>
          <p:cNvPr id="12" name="Picture 11">
            <a:extLst>
              <a:ext uri="{FF2B5EF4-FFF2-40B4-BE49-F238E27FC236}">
                <a16:creationId xmlns:a16="http://schemas.microsoft.com/office/drawing/2014/main" id="{B3B8E8CD-FD22-F4BE-8B27-53662118C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58" name="Slide Number Placeholder 7">
            <a:extLst>
              <a:ext uri="{FF2B5EF4-FFF2-40B4-BE49-F238E27FC236}">
                <a16:creationId xmlns:a16="http://schemas.microsoft.com/office/drawing/2014/main" id="{E4F8B825-7626-CE7E-9DB3-233621B208DB}"/>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20</a:t>
            </a:fld>
            <a:endParaRPr lang="en-GB" dirty="0"/>
          </a:p>
        </p:txBody>
      </p:sp>
      <p:sp>
        <p:nvSpPr>
          <p:cNvPr id="4" name="TextBox 3">
            <a:extLst>
              <a:ext uri="{FF2B5EF4-FFF2-40B4-BE49-F238E27FC236}">
                <a16:creationId xmlns:a16="http://schemas.microsoft.com/office/drawing/2014/main" id="{FC5C12CC-FA28-7DAA-814F-80DB8F5D4C50}"/>
              </a:ext>
            </a:extLst>
          </p:cNvPr>
          <p:cNvSpPr txBox="1"/>
          <p:nvPr/>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
        <p:nvSpPr>
          <p:cNvPr id="2" name="Rectangle 1">
            <a:extLst>
              <a:ext uri="{FF2B5EF4-FFF2-40B4-BE49-F238E27FC236}">
                <a16:creationId xmlns:a16="http://schemas.microsoft.com/office/drawing/2014/main" id="{F2A715B5-0378-8BEF-0215-179F36C8B103}"/>
              </a:ext>
            </a:extLst>
          </p:cNvPr>
          <p:cNvSpPr/>
          <p:nvPr/>
        </p:nvSpPr>
        <p:spPr>
          <a:xfrm>
            <a:off x="7391046" y="318"/>
            <a:ext cx="4800954"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248221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85287A46-B56D-941E-D41D-1685D4A608D6}"/>
              </a:ext>
            </a:extLst>
          </p:cNvPr>
          <p:cNvGraphicFramePr>
            <a:graphicFrameLocks noGrp="1"/>
          </p:cNvGraphicFramePr>
          <p:nvPr>
            <p:extLst>
              <p:ext uri="{D42A27DB-BD31-4B8C-83A1-F6EECF244321}">
                <p14:modId xmlns:p14="http://schemas.microsoft.com/office/powerpoint/2010/main" val="1103900104"/>
              </p:ext>
            </p:extLst>
          </p:nvPr>
        </p:nvGraphicFramePr>
        <p:xfrm>
          <a:off x="304144" y="1055270"/>
          <a:ext cx="7189731" cy="4986092"/>
        </p:xfrm>
        <a:graphic>
          <a:graphicData uri="http://schemas.openxmlformats.org/drawingml/2006/table">
            <a:tbl>
              <a:tblPr>
                <a:tableStyleId>{5940675A-B579-460E-94D1-54222C63F5DA}</a:tableStyleId>
              </a:tblPr>
              <a:tblGrid>
                <a:gridCol w="237140">
                  <a:extLst>
                    <a:ext uri="{9D8B030D-6E8A-4147-A177-3AD203B41FA5}">
                      <a16:colId xmlns:a16="http://schemas.microsoft.com/office/drawing/2014/main" val="2058567291"/>
                    </a:ext>
                  </a:extLst>
                </a:gridCol>
                <a:gridCol w="3941427">
                  <a:extLst>
                    <a:ext uri="{9D8B030D-6E8A-4147-A177-3AD203B41FA5}">
                      <a16:colId xmlns:a16="http://schemas.microsoft.com/office/drawing/2014/main" val="16542040"/>
                    </a:ext>
                  </a:extLst>
                </a:gridCol>
                <a:gridCol w="584578">
                  <a:extLst>
                    <a:ext uri="{9D8B030D-6E8A-4147-A177-3AD203B41FA5}">
                      <a16:colId xmlns:a16="http://schemas.microsoft.com/office/drawing/2014/main" val="4059610708"/>
                    </a:ext>
                  </a:extLst>
                </a:gridCol>
                <a:gridCol w="2426586">
                  <a:extLst>
                    <a:ext uri="{9D8B030D-6E8A-4147-A177-3AD203B41FA5}">
                      <a16:colId xmlns:a16="http://schemas.microsoft.com/office/drawing/2014/main" val="3129445866"/>
                    </a:ext>
                  </a:extLst>
                </a:gridCol>
              </a:tblGrid>
              <a:tr h="179060">
                <a:tc>
                  <a:txBody>
                    <a:bodyPr/>
                    <a:lstStyle/>
                    <a:p>
                      <a:pPr marL="0" marR="0" algn="ctr">
                        <a:spcBef>
                          <a:spcPts val="0"/>
                        </a:spcBef>
                        <a:spcAft>
                          <a:spcPts val="0"/>
                        </a:spcAft>
                      </a:pP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gn="l">
                        <a:spcBef>
                          <a:spcPts val="0"/>
                        </a:spcBef>
                        <a:spcAft>
                          <a:spcPts val="0"/>
                        </a:spcAft>
                      </a:pPr>
                      <a:r>
                        <a:rPr lang="en-US" sz="900" b="1" i="0">
                          <a:solidFill>
                            <a:schemeClr val="bg1"/>
                          </a:solidFill>
                          <a:effectLst/>
                          <a:latin typeface="DM Sans" pitchFamily="2" charset="0"/>
                        </a:rPr>
                        <a:t>Ingredients</a:t>
                      </a:r>
                      <a:endParaRPr lang="en-US" sz="900" b="1" i="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gn="ctr">
                        <a:spcBef>
                          <a:spcPts val="0"/>
                        </a:spcBef>
                        <a:spcAft>
                          <a:spcPts val="0"/>
                        </a:spcAft>
                      </a:pPr>
                      <a:r>
                        <a:rPr lang="en-US" sz="900" b="1" i="0">
                          <a:solidFill>
                            <a:schemeClr val="bg1"/>
                          </a:solidFill>
                          <a:effectLst/>
                          <a:latin typeface="DM Sans" pitchFamily="2" charset="0"/>
                        </a:rPr>
                        <a:t>% w/w</a:t>
                      </a:r>
                      <a:endParaRPr lang="en-US" sz="900" b="1" i="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p>
                      <a:pPr marL="0" marR="0" algn="l">
                        <a:spcBef>
                          <a:spcPts val="0"/>
                        </a:spcBef>
                        <a:spcAft>
                          <a:spcPts val="0"/>
                        </a:spcAft>
                      </a:pPr>
                      <a:r>
                        <a:rPr lang="en-US" sz="900" b="1" i="0" dirty="0">
                          <a:solidFill>
                            <a:schemeClr val="bg1"/>
                          </a:solidFill>
                          <a:effectLst/>
                          <a:latin typeface="DM Sans" pitchFamily="2" charset="0"/>
                        </a:rPr>
                        <a:t>Function</a:t>
                      </a: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extLst>
                  <a:ext uri="{0D108BD9-81ED-4DB2-BD59-A6C34878D82A}">
                    <a16:rowId xmlns:a16="http://schemas.microsoft.com/office/drawing/2014/main" val="1702016594"/>
                  </a:ext>
                </a:extLst>
              </a:tr>
              <a:tr h="179060">
                <a:tc rowSpan="2">
                  <a:txBody>
                    <a:bodyPr/>
                    <a:lstStyle/>
                    <a:p>
                      <a:pPr marL="0" marR="0" algn="ctr">
                        <a:spcBef>
                          <a:spcPts val="0"/>
                        </a:spcBef>
                        <a:spcAft>
                          <a:spcPts val="0"/>
                        </a:spcAft>
                      </a:pPr>
                      <a:r>
                        <a:rPr lang="en-US" sz="900" b="1" i="0" dirty="0">
                          <a:solidFill>
                            <a:schemeClr val="bg1"/>
                          </a:solidFill>
                          <a:effectLst/>
                          <a:latin typeface="DM Sans" pitchFamily="2" charset="0"/>
                        </a:rPr>
                        <a:t>A</a:t>
                      </a: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Aqua</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75,25</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900" kern="1200">
                          <a:solidFill>
                            <a:schemeClr val="tx1"/>
                          </a:solidFill>
                          <a:effectLst/>
                          <a:latin typeface="DM Sans" pitchFamily="2" charset="0"/>
                          <a:ea typeface="+mn-ea"/>
                          <a:cs typeface="Times New Roman" panose="02020603050405020304" pitchFamily="18" charset="0"/>
                        </a:rPr>
                        <a:t>Solvent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08383420"/>
                  </a:ext>
                </a:extLst>
              </a:tr>
              <a:tr h="17906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Caprylyl Glycol</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0,20</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DM Sans" pitchFamily="2" charset="0"/>
                          <a:ea typeface="+mn-ea"/>
                          <a:cs typeface="Times New Roman" panose="02020603050405020304" pitchFamily="18" charset="0"/>
                        </a:rPr>
                        <a:t>Preservative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910836226"/>
                  </a:ext>
                </a:extLst>
              </a:tr>
              <a:tr h="288917">
                <a:tc rowSpan="4">
                  <a:txBody>
                    <a:bodyPr/>
                    <a:lstStyle/>
                    <a:p>
                      <a:pPr marL="0" marR="0" algn="ctr">
                        <a:spcBef>
                          <a:spcPts val="0"/>
                        </a:spcBef>
                        <a:spcAft>
                          <a:spcPts val="0"/>
                        </a:spcAft>
                      </a:pPr>
                      <a:r>
                        <a:rPr lang="en-US" sz="900" b="1" i="0" dirty="0">
                          <a:solidFill>
                            <a:schemeClr val="bg1"/>
                          </a:solidFill>
                          <a:effectLst/>
                          <a:latin typeface="DM Sans" pitchFamily="2" charset="0"/>
                        </a:rPr>
                        <a:t>B</a:t>
                      </a: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DM Sans" pitchFamily="2" charset="0"/>
                          <a:ea typeface="+mn-ea"/>
                          <a:cs typeface="+mn-cs"/>
                        </a:rPr>
                        <a:t>Propanediol</a:t>
                      </a:r>
                      <a:endParaRPr lang="pt-BR" sz="900" kern="1200" dirty="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2,00</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DM Sans" pitchFamily="2" charset="0"/>
                          <a:ea typeface="+mn-ea"/>
                          <a:cs typeface="+mn-cs"/>
                        </a:rPr>
                        <a:t>Sensory, Hydration, Active carrier and Preservative booster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058528"/>
                  </a:ext>
                </a:extLst>
              </a:tr>
              <a:tr h="17906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en-GB" sz="900" kern="1200" err="1">
                          <a:solidFill>
                            <a:schemeClr val="tx1"/>
                          </a:solidFill>
                          <a:effectLst/>
                          <a:latin typeface="DM Sans" pitchFamily="2" charset="0"/>
                          <a:ea typeface="+mn-ea"/>
                          <a:cs typeface="+mn-cs"/>
                        </a:rPr>
                        <a:t>Pentylene</a:t>
                      </a:r>
                      <a:r>
                        <a:rPr lang="en-GB" sz="900" kern="1200">
                          <a:solidFill>
                            <a:schemeClr val="tx1"/>
                          </a:solidFill>
                          <a:effectLst/>
                          <a:latin typeface="DM Sans" pitchFamily="2" charset="0"/>
                          <a:ea typeface="+mn-ea"/>
                          <a:cs typeface="+mn-cs"/>
                        </a:rPr>
                        <a:t> Glycol</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4,00</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DM Sans" pitchFamily="2" charset="0"/>
                          <a:ea typeface="+mn-ea"/>
                          <a:cs typeface="Times New Roman" panose="02020603050405020304" pitchFamily="18" charset="0"/>
                        </a:rPr>
                        <a:t>Humectant, Co-Preservative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1148236988"/>
                  </a:ext>
                </a:extLst>
              </a:tr>
              <a:tr h="17906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Xanthan Gum</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0,20</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l">
                        <a:spcBef>
                          <a:spcPts val="0"/>
                        </a:spcBef>
                        <a:spcAft>
                          <a:spcPts val="0"/>
                        </a:spcAft>
                      </a:pPr>
                      <a:r>
                        <a:rPr lang="en-US" sz="900" kern="1200">
                          <a:solidFill>
                            <a:schemeClr val="tx1"/>
                          </a:solidFill>
                          <a:effectLst/>
                          <a:latin typeface="DM Sans" pitchFamily="2" charset="0"/>
                          <a:ea typeface="+mn-ea"/>
                          <a:cs typeface="Times New Roman" panose="02020603050405020304" pitchFamily="18" charset="0"/>
                        </a:rPr>
                        <a:t>Rheology modifier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844021"/>
                  </a:ext>
                </a:extLst>
              </a:tr>
              <a:tr h="17906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en-GB" sz="900" kern="1200">
                          <a:solidFill>
                            <a:schemeClr val="bg1"/>
                          </a:solidFill>
                          <a:effectLst/>
                          <a:latin typeface="DM Sans" pitchFamily="2" charset="0"/>
                          <a:ea typeface="+mn-ea"/>
                          <a:cs typeface="+mn-cs"/>
                        </a:rPr>
                        <a:t>HYA-ACT™ M (Sodium Hyaluronate)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en-GB" sz="900" kern="1200">
                          <a:solidFill>
                            <a:schemeClr val="bg1"/>
                          </a:solidFill>
                          <a:effectLst/>
                          <a:latin typeface="DM Sans" pitchFamily="2" charset="0"/>
                          <a:ea typeface="+mn-ea"/>
                          <a:cs typeface="+mn-cs"/>
                        </a:rPr>
                        <a:t>0,70</a:t>
                      </a:r>
                      <a:endParaRPr lang="pt-BR" sz="900"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kern="1200" dirty="0">
                          <a:solidFill>
                            <a:schemeClr val="bg1"/>
                          </a:solidFill>
                          <a:effectLst/>
                          <a:latin typeface="DM Sans" pitchFamily="2" charset="0"/>
                          <a:ea typeface="+mn-ea"/>
                          <a:cs typeface="+mn-cs"/>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544200402"/>
                  </a:ext>
                </a:extLst>
              </a:tr>
              <a:tr h="398775">
                <a:tc rowSpan="7">
                  <a:txBody>
                    <a:bodyPr/>
                    <a:lstStyle/>
                    <a:p>
                      <a:pPr marL="0" marR="0" algn="ctr">
                        <a:spcBef>
                          <a:spcPts val="0"/>
                        </a:spcBef>
                        <a:spcAft>
                          <a:spcPts val="0"/>
                        </a:spcAft>
                      </a:pPr>
                      <a:r>
                        <a:rPr lang="en-US" sz="900" b="1" i="0" dirty="0">
                          <a:solidFill>
                            <a:schemeClr val="bg1"/>
                          </a:solidFill>
                          <a:effectLst/>
                          <a:latin typeface="DM Sans" pitchFamily="2" charset="0"/>
                        </a:rPr>
                        <a:t>C</a:t>
                      </a: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en-GB" sz="900" kern="1200" err="1">
                          <a:solidFill>
                            <a:schemeClr val="tx1"/>
                          </a:solidFill>
                          <a:effectLst/>
                          <a:latin typeface="DM Sans" pitchFamily="2" charset="0"/>
                          <a:ea typeface="+mn-ea"/>
                          <a:cs typeface="+mn-cs"/>
                        </a:rPr>
                        <a:t>Cetearyl</a:t>
                      </a:r>
                      <a:r>
                        <a:rPr lang="en-GB" sz="900" kern="1200">
                          <a:solidFill>
                            <a:schemeClr val="tx1"/>
                          </a:solidFill>
                          <a:effectLst/>
                          <a:latin typeface="DM Sans" pitchFamily="2" charset="0"/>
                          <a:ea typeface="+mn-ea"/>
                          <a:cs typeface="+mn-cs"/>
                        </a:rPr>
                        <a:t> Alcohol, Glyceryl Stearate, Jojoba Esters, Helianthus Annuus Seed </a:t>
                      </a:r>
                      <a:r>
                        <a:rPr lang="en-GB" sz="900" kern="1200" err="1">
                          <a:solidFill>
                            <a:schemeClr val="tx1"/>
                          </a:solidFill>
                          <a:effectLst/>
                          <a:latin typeface="DM Sans" pitchFamily="2" charset="0"/>
                          <a:ea typeface="+mn-ea"/>
                          <a:cs typeface="+mn-cs"/>
                        </a:rPr>
                        <a:t>Cera</a:t>
                      </a:r>
                      <a:r>
                        <a:rPr lang="en-GB" sz="900" kern="1200">
                          <a:solidFill>
                            <a:schemeClr val="tx1"/>
                          </a:solidFill>
                          <a:effectLst/>
                          <a:latin typeface="DM Sans" pitchFamily="2" charset="0"/>
                          <a:ea typeface="+mn-ea"/>
                          <a:cs typeface="+mn-cs"/>
                        </a:rPr>
                        <a:t>, Sodium Stearoyl Glutamate, Aqua, Polyglycerin-3</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en-GB" sz="900" kern="1200">
                          <a:solidFill>
                            <a:schemeClr val="tx1"/>
                          </a:solidFill>
                          <a:effectLst/>
                          <a:latin typeface="DM Sans" pitchFamily="2" charset="0"/>
                          <a:ea typeface="+mn-ea"/>
                          <a:cs typeface="+mn-cs"/>
                        </a:rPr>
                        <a:t>4,00</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900" kern="1200" dirty="0">
                          <a:solidFill>
                            <a:schemeClr val="tx1"/>
                          </a:solidFill>
                          <a:effectLst/>
                          <a:latin typeface="DM Sans" pitchFamily="2" charset="0"/>
                          <a:ea typeface="+mn-ea"/>
                          <a:cs typeface="Times New Roman" panose="02020603050405020304" pitchFamily="18" charset="0"/>
                        </a:rPr>
                        <a:t>Emollient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65007730"/>
                  </a:ext>
                </a:extLst>
              </a:tr>
              <a:tr h="179060">
                <a:tc vMerge="1">
                  <a:txBody>
                    <a:bodyPr/>
                    <a:lstStyle/>
                    <a:p>
                      <a:endParaRPr lang="en-CH"/>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kern="1200" err="1">
                          <a:solidFill>
                            <a:schemeClr val="tx1"/>
                          </a:solidFill>
                          <a:effectLst/>
                          <a:latin typeface="DM Sans" pitchFamily="2" charset="0"/>
                          <a:ea typeface="+mn-ea"/>
                          <a:cs typeface="+mn-cs"/>
                        </a:rPr>
                        <a:t>Glyceryl</a:t>
                      </a:r>
                      <a:r>
                        <a:rPr lang="pt-BR" sz="900" kern="1200">
                          <a:solidFill>
                            <a:schemeClr val="tx1"/>
                          </a:solidFill>
                          <a:effectLst/>
                          <a:latin typeface="DM Sans" pitchFamily="2" charset="0"/>
                          <a:ea typeface="+mn-ea"/>
                          <a:cs typeface="+mn-cs"/>
                        </a:rPr>
                        <a:t> </a:t>
                      </a:r>
                      <a:r>
                        <a:rPr lang="pt-BR" sz="900" kern="1200" err="1">
                          <a:solidFill>
                            <a:schemeClr val="tx1"/>
                          </a:solidFill>
                          <a:effectLst/>
                          <a:latin typeface="DM Sans" pitchFamily="2" charset="0"/>
                          <a:ea typeface="+mn-ea"/>
                          <a:cs typeface="+mn-cs"/>
                        </a:rPr>
                        <a:t>Behenate</a:t>
                      </a:r>
                      <a:endParaRPr lang="pt-BR"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pt-BR" sz="900" kern="1200">
                          <a:solidFill>
                            <a:schemeClr val="tx1"/>
                          </a:solidFill>
                          <a:effectLst/>
                          <a:latin typeface="DM Sans" pitchFamily="2" charset="0"/>
                          <a:ea typeface="+mn-ea"/>
                          <a:cs typeface="+mn-cs"/>
                        </a:rPr>
                        <a:t>1,50</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algn="l">
                        <a:spcBef>
                          <a:spcPts val="0"/>
                        </a:spcBef>
                        <a:spcAft>
                          <a:spcPts val="0"/>
                        </a:spcAft>
                      </a:pPr>
                      <a:r>
                        <a:rPr lang="en-US" sz="900" kern="1200" dirty="0">
                          <a:solidFill>
                            <a:schemeClr val="tx1"/>
                          </a:solidFill>
                          <a:effectLst/>
                          <a:latin typeface="DM Sans" pitchFamily="2" charset="0"/>
                          <a:ea typeface="+mn-ea"/>
                          <a:cs typeface="Times New Roman" panose="02020603050405020304" pitchFamily="18" charset="0"/>
                        </a:rPr>
                        <a:t>Thickening agent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766156739"/>
                  </a:ext>
                </a:extLst>
              </a:tr>
              <a:tr h="17906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b="1" kern="1200">
                          <a:solidFill>
                            <a:schemeClr val="bg1"/>
                          </a:solidFill>
                          <a:effectLst/>
                          <a:latin typeface="DM Sans" pitchFamily="2" charset="0"/>
                          <a:ea typeface="+mn-ea"/>
                          <a:cs typeface="+mn-cs"/>
                        </a:rPr>
                        <a:t>AMPHISOL® </a:t>
                      </a:r>
                      <a:r>
                        <a:rPr lang="pt-BR" sz="900" b="1" kern="1200" err="1">
                          <a:solidFill>
                            <a:schemeClr val="bg1"/>
                          </a:solidFill>
                          <a:effectLst/>
                          <a:latin typeface="DM Sans" pitchFamily="2" charset="0"/>
                          <a:ea typeface="+mn-ea"/>
                          <a:cs typeface="+mn-cs"/>
                        </a:rPr>
                        <a:t>K</a:t>
                      </a:r>
                      <a:r>
                        <a:rPr lang="pt-BR" sz="900" b="1" kern="1200">
                          <a:solidFill>
                            <a:schemeClr val="bg1"/>
                          </a:solidFill>
                          <a:effectLst/>
                          <a:latin typeface="DM Sans" pitchFamily="2" charset="0"/>
                          <a:ea typeface="+mn-ea"/>
                          <a:cs typeface="+mn-cs"/>
                        </a:rPr>
                        <a:t> </a:t>
                      </a:r>
                      <a:r>
                        <a:rPr lang="pt-BR" sz="900" b="0" kern="1200">
                          <a:solidFill>
                            <a:schemeClr val="bg1"/>
                          </a:solidFill>
                          <a:effectLst/>
                          <a:latin typeface="DM Sans" pitchFamily="2" charset="0"/>
                          <a:ea typeface="+mn-ea"/>
                          <a:cs typeface="+mn-cs"/>
                        </a:rPr>
                        <a:t>(</a:t>
                      </a:r>
                      <a:r>
                        <a:rPr lang="pt-BR" sz="900" b="0" kern="1200" err="1">
                          <a:solidFill>
                            <a:schemeClr val="bg1"/>
                          </a:solidFill>
                          <a:effectLst/>
                          <a:latin typeface="DM Sans" pitchFamily="2" charset="0"/>
                          <a:ea typeface="+mn-ea"/>
                          <a:cs typeface="+mn-cs"/>
                        </a:rPr>
                        <a:t>Potassium</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Cetyl</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Phosphate</a:t>
                      </a:r>
                      <a:r>
                        <a:rPr lang="pt-BR" sz="900" b="0" kern="1200">
                          <a:solidFill>
                            <a:schemeClr val="bg1"/>
                          </a:solidFill>
                          <a:effectLst/>
                          <a:latin typeface="DM Sans" pitchFamily="2" charset="0"/>
                          <a:ea typeface="+mn-ea"/>
                          <a:cs typeface="+mn-cs"/>
                        </a:rPr>
                        <a:t>)</a:t>
                      </a:r>
                      <a:endParaRPr lang="en-GB" sz="900" b="0"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pt-BR" sz="900" b="1" kern="1200">
                          <a:solidFill>
                            <a:schemeClr val="bg1"/>
                          </a:solidFill>
                          <a:effectLst/>
                          <a:latin typeface="DM Sans" pitchFamily="2" charset="0"/>
                          <a:ea typeface="+mn-ea"/>
                          <a:cs typeface="+mn-cs"/>
                        </a:rPr>
                        <a:t>0,50</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dirty="0">
                          <a:solidFill>
                            <a:schemeClr val="bg1"/>
                          </a:solidFill>
                          <a:effectLst/>
                          <a:latin typeface="DM Sans" pitchFamily="2" charset="0"/>
                          <a:ea typeface="+mn-ea"/>
                          <a:cs typeface="Times New Roman" panose="02020603050405020304" pitchFamily="18" charset="0"/>
                        </a:rPr>
                        <a:t>Co-Emulsifier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2267100270"/>
                  </a:ext>
                </a:extLst>
              </a:tr>
              <a:tr h="288917">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b="1" kern="1200">
                          <a:solidFill>
                            <a:schemeClr val="bg1"/>
                          </a:solidFill>
                          <a:effectLst/>
                          <a:latin typeface="DM Sans" pitchFamily="2" charset="0"/>
                          <a:ea typeface="+mn-ea"/>
                          <a:cs typeface="+mn-cs"/>
                        </a:rPr>
                        <a:t>STIMU-TEX® AS </a:t>
                      </a:r>
                      <a:r>
                        <a:rPr lang="pt-BR" sz="900" b="0" kern="1200">
                          <a:solidFill>
                            <a:schemeClr val="bg1"/>
                          </a:solidFill>
                          <a:effectLst/>
                          <a:latin typeface="DM Sans" pitchFamily="2" charset="0"/>
                          <a:ea typeface="+mn-ea"/>
                          <a:cs typeface="+mn-cs"/>
                        </a:rPr>
                        <a:t>(</a:t>
                      </a:r>
                      <a:r>
                        <a:rPr lang="pt-BR" sz="900" b="0" kern="1200" err="1">
                          <a:solidFill>
                            <a:schemeClr val="bg1"/>
                          </a:solidFill>
                          <a:effectLst/>
                          <a:latin typeface="DM Sans" pitchFamily="2" charset="0"/>
                          <a:ea typeface="+mn-ea"/>
                          <a:cs typeface="+mn-cs"/>
                        </a:rPr>
                        <a:t>Argania</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Spinosa</a:t>
                      </a:r>
                      <a:r>
                        <a:rPr lang="pt-BR" sz="900" b="0" kern="1200">
                          <a:solidFill>
                            <a:schemeClr val="bg1"/>
                          </a:solidFill>
                          <a:effectLst/>
                          <a:latin typeface="DM Sans" pitchFamily="2" charset="0"/>
                          <a:ea typeface="+mn-ea"/>
                          <a:cs typeface="+mn-cs"/>
                        </a:rPr>
                        <a:t> Kernel </a:t>
                      </a:r>
                      <a:r>
                        <a:rPr lang="pt-BR" sz="900" b="0" kern="1200" err="1">
                          <a:solidFill>
                            <a:schemeClr val="bg1"/>
                          </a:solidFill>
                          <a:effectLst/>
                          <a:latin typeface="DM Sans" pitchFamily="2" charset="0"/>
                          <a:ea typeface="+mn-ea"/>
                          <a:cs typeface="+mn-cs"/>
                        </a:rPr>
                        <a:t>Oil</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Tocopherol</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Butyrospermum</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Parkii</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Buttere</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Xtract</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Spent</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Grain</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Wax</a:t>
                      </a:r>
                      <a:r>
                        <a:rPr lang="pt-BR" sz="900" b="0" kern="1200">
                          <a:solidFill>
                            <a:schemeClr val="bg1"/>
                          </a:solidFill>
                          <a:effectLst/>
                          <a:latin typeface="DM Sans" pitchFamily="2" charset="0"/>
                          <a:ea typeface="+mn-ea"/>
                          <a:cs typeface="+mn-cs"/>
                        </a:rPr>
                        <a:t>)</a:t>
                      </a:r>
                      <a:endParaRPr lang="en-GB" sz="900" b="0"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defTabSz="914400" rtl="0" eaLnBrk="1" latinLnBrk="0" hangingPunct="1">
                        <a:lnSpc>
                          <a:spcPct val="100000"/>
                        </a:lnSpc>
                        <a:spcBef>
                          <a:spcPts val="0"/>
                        </a:spcBef>
                        <a:spcAft>
                          <a:spcPts val="0"/>
                        </a:spcAft>
                      </a:pPr>
                      <a:r>
                        <a:rPr lang="pt-BR" sz="900" b="1" kern="1200">
                          <a:solidFill>
                            <a:schemeClr val="bg1"/>
                          </a:solidFill>
                          <a:effectLst/>
                          <a:latin typeface="DM Sans" pitchFamily="2" charset="0"/>
                          <a:ea typeface="+mn-ea"/>
                          <a:cs typeface="+mn-cs"/>
                        </a:rPr>
                        <a:t>2,00</a:t>
                      </a:r>
                      <a:endParaRPr lang="en-GB" sz="900" b="1"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4288701541"/>
                  </a:ext>
                </a:extLst>
              </a:tr>
              <a:tr h="179060">
                <a:tc vMerge="1">
                  <a:txBody>
                    <a:bodyPr/>
                    <a:lstStyle/>
                    <a:p>
                      <a:endParaRPr lang="en-CH"/>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b="1" kern="1200" dirty="0">
                          <a:solidFill>
                            <a:schemeClr val="bg1"/>
                          </a:solidFill>
                          <a:effectLst/>
                          <a:latin typeface="DM Sans" pitchFamily="2" charset="0"/>
                          <a:ea typeface="+mn-ea"/>
                          <a:cs typeface="+mn-cs"/>
                        </a:rPr>
                        <a:t>ARGAN OIL </a:t>
                      </a:r>
                      <a:r>
                        <a:rPr lang="pt-BR" sz="900" b="0" kern="1200" dirty="0">
                          <a:solidFill>
                            <a:schemeClr val="bg1"/>
                          </a:solidFill>
                          <a:effectLst/>
                          <a:latin typeface="DM Sans" pitchFamily="2" charset="0"/>
                          <a:ea typeface="+mn-ea"/>
                          <a:cs typeface="+mn-cs"/>
                        </a:rPr>
                        <a:t>(</a:t>
                      </a:r>
                      <a:r>
                        <a:rPr lang="pt-BR" sz="900" b="0" kern="1200" dirty="0" err="1">
                          <a:solidFill>
                            <a:schemeClr val="bg1"/>
                          </a:solidFill>
                          <a:effectLst/>
                          <a:latin typeface="DM Sans" pitchFamily="2" charset="0"/>
                          <a:ea typeface="+mn-ea"/>
                          <a:cs typeface="+mn-cs"/>
                        </a:rPr>
                        <a:t>Argania</a:t>
                      </a:r>
                      <a:r>
                        <a:rPr lang="pt-BR" sz="900" b="0" kern="1200" dirty="0">
                          <a:solidFill>
                            <a:schemeClr val="bg1"/>
                          </a:solidFill>
                          <a:effectLst/>
                          <a:latin typeface="DM Sans" pitchFamily="2" charset="0"/>
                          <a:ea typeface="+mn-ea"/>
                          <a:cs typeface="+mn-cs"/>
                        </a:rPr>
                        <a:t> </a:t>
                      </a:r>
                      <a:r>
                        <a:rPr lang="pt-BR" sz="900" b="0" kern="1200" dirty="0" err="1">
                          <a:solidFill>
                            <a:schemeClr val="bg1"/>
                          </a:solidFill>
                          <a:effectLst/>
                          <a:latin typeface="DM Sans" pitchFamily="2" charset="0"/>
                          <a:ea typeface="+mn-ea"/>
                          <a:cs typeface="+mn-cs"/>
                        </a:rPr>
                        <a:t>Spinosa</a:t>
                      </a:r>
                      <a:r>
                        <a:rPr lang="pt-BR" sz="900" b="0" kern="1200" dirty="0">
                          <a:solidFill>
                            <a:schemeClr val="bg1"/>
                          </a:solidFill>
                          <a:effectLst/>
                          <a:latin typeface="DM Sans" pitchFamily="2" charset="0"/>
                          <a:ea typeface="+mn-ea"/>
                          <a:cs typeface="+mn-cs"/>
                        </a:rPr>
                        <a:t> Kernel </a:t>
                      </a:r>
                      <a:r>
                        <a:rPr lang="pt-BR" sz="900" b="0" kern="1200" dirty="0" err="1">
                          <a:solidFill>
                            <a:schemeClr val="bg1"/>
                          </a:solidFill>
                          <a:effectLst/>
                          <a:latin typeface="DM Sans" pitchFamily="2" charset="0"/>
                          <a:ea typeface="+mn-ea"/>
                          <a:cs typeface="+mn-cs"/>
                        </a:rPr>
                        <a:t>Oil</a:t>
                      </a:r>
                      <a:r>
                        <a:rPr lang="pt-BR" sz="900" b="0" kern="1200" dirty="0">
                          <a:solidFill>
                            <a:schemeClr val="bg1"/>
                          </a:solidFill>
                          <a:effectLst/>
                          <a:latin typeface="DM Sans" pitchFamily="2" charset="0"/>
                          <a:ea typeface="+mn-ea"/>
                          <a:cs typeface="+mn-cs"/>
                        </a:rPr>
                        <a:t>)</a:t>
                      </a:r>
                      <a:endParaRPr lang="en-GB" sz="900" b="0" kern="1200" dirty="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b="1" kern="1200">
                          <a:solidFill>
                            <a:schemeClr val="bg1"/>
                          </a:solidFill>
                          <a:effectLst/>
                          <a:latin typeface="DM Sans" pitchFamily="2" charset="0"/>
                          <a:ea typeface="+mn-ea"/>
                          <a:cs typeface="+mn-cs"/>
                        </a:rPr>
                        <a:t>1,00</a:t>
                      </a:r>
                      <a:endParaRPr lang="en-GB" sz="900" b="1"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dirty="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227128365"/>
                  </a:ext>
                </a:extLst>
              </a:tr>
              <a:tr h="179060">
                <a:tc vMerge="1">
                  <a:txBody>
                    <a:bodyPr/>
                    <a:lstStyle/>
                    <a:p>
                      <a:endParaRPr lang="en-CH"/>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kern="1200" err="1">
                          <a:solidFill>
                            <a:schemeClr val="tx1"/>
                          </a:solidFill>
                          <a:effectLst/>
                          <a:latin typeface="DM Sans" pitchFamily="2" charset="0"/>
                          <a:ea typeface="+mn-ea"/>
                          <a:cs typeface="+mn-cs"/>
                        </a:rPr>
                        <a:t>Caprylic</a:t>
                      </a:r>
                      <a:r>
                        <a:rPr lang="pt-BR" sz="900" kern="1200">
                          <a:solidFill>
                            <a:schemeClr val="tx1"/>
                          </a:solidFill>
                          <a:effectLst/>
                          <a:latin typeface="DM Sans" pitchFamily="2" charset="0"/>
                          <a:ea typeface="+mn-ea"/>
                          <a:cs typeface="+mn-cs"/>
                        </a:rPr>
                        <a:t>/</a:t>
                      </a:r>
                      <a:r>
                        <a:rPr lang="pt-BR" sz="900" kern="1200" err="1">
                          <a:solidFill>
                            <a:schemeClr val="tx1"/>
                          </a:solidFill>
                          <a:effectLst/>
                          <a:latin typeface="DM Sans" pitchFamily="2" charset="0"/>
                          <a:ea typeface="+mn-ea"/>
                          <a:cs typeface="+mn-cs"/>
                        </a:rPr>
                        <a:t>Capric</a:t>
                      </a:r>
                      <a:r>
                        <a:rPr lang="pt-BR" sz="900" kern="1200">
                          <a:solidFill>
                            <a:schemeClr val="tx1"/>
                          </a:solidFill>
                          <a:effectLst/>
                          <a:latin typeface="DM Sans" pitchFamily="2" charset="0"/>
                          <a:ea typeface="+mn-ea"/>
                          <a:cs typeface="+mn-cs"/>
                        </a:rPr>
                        <a:t> </a:t>
                      </a:r>
                      <a:r>
                        <a:rPr lang="pt-BR" sz="900" kern="1200" err="1">
                          <a:solidFill>
                            <a:schemeClr val="tx1"/>
                          </a:solidFill>
                          <a:effectLst/>
                          <a:latin typeface="DM Sans" pitchFamily="2" charset="0"/>
                          <a:ea typeface="+mn-ea"/>
                          <a:cs typeface="+mn-cs"/>
                        </a:rPr>
                        <a:t>Triglyceride</a:t>
                      </a:r>
                      <a:endParaRPr lang="en-GB"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kern="1200">
                          <a:solidFill>
                            <a:schemeClr val="tx1"/>
                          </a:solidFill>
                          <a:effectLst/>
                          <a:latin typeface="DM Sans" pitchFamily="2" charset="0"/>
                          <a:ea typeface="+mn-ea"/>
                          <a:cs typeface="+mn-cs"/>
                        </a:rPr>
                        <a:t>3,00</a:t>
                      </a:r>
                      <a:endParaRPr lang="en-GB"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spcBef>
                          <a:spcPts val="0"/>
                        </a:spcBef>
                        <a:spcAft>
                          <a:spcPts val="0"/>
                        </a:spcAft>
                      </a:pPr>
                      <a:r>
                        <a:rPr lang="en-US" sz="900" kern="1200">
                          <a:solidFill>
                            <a:schemeClr val="tx1"/>
                          </a:solidFill>
                          <a:effectLst/>
                          <a:latin typeface="DM Sans" pitchFamily="2" charset="0"/>
                          <a:ea typeface="+mn-ea"/>
                          <a:cs typeface="Times New Roman" panose="02020603050405020304" pitchFamily="18" charset="0"/>
                        </a:rPr>
                        <a:t>Emollient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44078639"/>
                  </a:ext>
                </a:extLst>
              </a:tr>
              <a:tr h="17906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kern="1200" err="1">
                          <a:solidFill>
                            <a:schemeClr val="tx1"/>
                          </a:solidFill>
                          <a:effectLst/>
                          <a:latin typeface="DM Sans" pitchFamily="2" charset="0"/>
                          <a:ea typeface="+mn-ea"/>
                          <a:cs typeface="+mn-cs"/>
                        </a:rPr>
                        <a:t>Isononyl</a:t>
                      </a:r>
                      <a:r>
                        <a:rPr lang="pt-BR" sz="900" kern="1200">
                          <a:solidFill>
                            <a:schemeClr val="tx1"/>
                          </a:solidFill>
                          <a:effectLst/>
                          <a:latin typeface="DM Sans" pitchFamily="2" charset="0"/>
                          <a:ea typeface="+mn-ea"/>
                          <a:cs typeface="+mn-cs"/>
                        </a:rPr>
                        <a:t> </a:t>
                      </a:r>
                      <a:r>
                        <a:rPr lang="pt-BR" sz="900" kern="1200" err="1">
                          <a:solidFill>
                            <a:schemeClr val="tx1"/>
                          </a:solidFill>
                          <a:effectLst/>
                          <a:latin typeface="DM Sans" pitchFamily="2" charset="0"/>
                          <a:ea typeface="+mn-ea"/>
                          <a:cs typeface="+mn-cs"/>
                        </a:rPr>
                        <a:t>Isononanoate</a:t>
                      </a:r>
                      <a:endParaRPr lang="en-GB"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kern="1200">
                          <a:solidFill>
                            <a:schemeClr val="tx1"/>
                          </a:solidFill>
                          <a:effectLst/>
                          <a:latin typeface="DM Sans" pitchFamily="2" charset="0"/>
                          <a:ea typeface="+mn-ea"/>
                          <a:cs typeface="+mn-cs"/>
                        </a:rPr>
                        <a:t>4,00</a:t>
                      </a:r>
                      <a:endParaRPr lang="en-GB"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algn="l">
                        <a:spcBef>
                          <a:spcPts val="0"/>
                        </a:spcBef>
                        <a:spcAft>
                          <a:spcPts val="0"/>
                        </a:spcAft>
                      </a:pPr>
                      <a:r>
                        <a:rPr lang="en-US" sz="900" kern="1200" dirty="0">
                          <a:solidFill>
                            <a:schemeClr val="tx1"/>
                          </a:solidFill>
                          <a:effectLst/>
                          <a:latin typeface="DM Sans" pitchFamily="2" charset="0"/>
                          <a:ea typeface="+mn-ea"/>
                          <a:cs typeface="Times New Roman" panose="02020603050405020304" pitchFamily="18" charset="0"/>
                        </a:rPr>
                        <a:t>Emollient</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3591969457"/>
                  </a:ext>
                </a:extLst>
              </a:tr>
              <a:tr h="179060">
                <a:tc rowSpan="5">
                  <a:txBody>
                    <a:bodyPr/>
                    <a:lstStyle/>
                    <a:p>
                      <a:pPr marL="0" marR="0" algn="ctr">
                        <a:spcBef>
                          <a:spcPts val="0"/>
                        </a:spcBef>
                        <a:spcAft>
                          <a:spcPts val="0"/>
                        </a:spcAft>
                      </a:pPr>
                      <a:r>
                        <a:rPr lang="en-US" sz="900" b="1" i="0" dirty="0">
                          <a:solidFill>
                            <a:schemeClr val="bg1"/>
                          </a:solidFill>
                          <a:effectLst/>
                          <a:latin typeface="DM Sans" pitchFamily="2" charset="0"/>
                        </a:rPr>
                        <a:t>D </a:t>
                      </a:r>
                      <a:endPar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endParaRP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b="1" kern="1200">
                          <a:solidFill>
                            <a:schemeClr val="bg1"/>
                          </a:solidFill>
                          <a:effectLst/>
                          <a:latin typeface="DM Sans" pitchFamily="2" charset="0"/>
                          <a:ea typeface="+mn-ea"/>
                          <a:cs typeface="+mn-cs"/>
                        </a:rPr>
                        <a:t>dl-alpha-</a:t>
                      </a:r>
                      <a:r>
                        <a:rPr lang="pt-BR" sz="900" b="1" kern="1200" err="1">
                          <a:solidFill>
                            <a:schemeClr val="bg1"/>
                          </a:solidFill>
                          <a:effectLst/>
                          <a:latin typeface="DM Sans" pitchFamily="2" charset="0"/>
                          <a:ea typeface="+mn-ea"/>
                          <a:cs typeface="+mn-cs"/>
                        </a:rPr>
                        <a:t>Tocopheryl</a:t>
                      </a:r>
                      <a:r>
                        <a:rPr lang="pt-BR" sz="900" b="1" kern="1200">
                          <a:solidFill>
                            <a:schemeClr val="bg1"/>
                          </a:solidFill>
                          <a:effectLst/>
                          <a:latin typeface="DM Sans" pitchFamily="2" charset="0"/>
                          <a:ea typeface="+mn-ea"/>
                          <a:cs typeface="+mn-cs"/>
                        </a:rPr>
                        <a:t> </a:t>
                      </a:r>
                      <a:r>
                        <a:rPr lang="pt-BR" sz="900" b="1" kern="1200" err="1">
                          <a:solidFill>
                            <a:schemeClr val="bg1"/>
                          </a:solidFill>
                          <a:effectLst/>
                          <a:latin typeface="DM Sans" pitchFamily="2" charset="0"/>
                          <a:ea typeface="+mn-ea"/>
                          <a:cs typeface="+mn-cs"/>
                        </a:rPr>
                        <a:t>Acetate</a:t>
                      </a:r>
                      <a:r>
                        <a:rPr lang="pt-BR" sz="900" b="1" kern="1200">
                          <a:solidFill>
                            <a:schemeClr val="bg1"/>
                          </a:solidFill>
                          <a:effectLst/>
                          <a:latin typeface="DM Sans" pitchFamily="2" charset="0"/>
                          <a:ea typeface="+mn-ea"/>
                          <a:cs typeface="+mn-cs"/>
                        </a:rPr>
                        <a:t> </a:t>
                      </a:r>
                      <a:r>
                        <a:rPr lang="pt-BR" sz="900" b="0" kern="1200">
                          <a:solidFill>
                            <a:schemeClr val="bg1"/>
                          </a:solidFill>
                          <a:effectLst/>
                          <a:latin typeface="DM Sans" pitchFamily="2" charset="0"/>
                          <a:ea typeface="+mn-ea"/>
                          <a:cs typeface="+mn-cs"/>
                        </a:rPr>
                        <a:t>(</a:t>
                      </a:r>
                      <a:r>
                        <a:rPr lang="pt-BR" sz="900" b="0" kern="1200" err="1">
                          <a:solidFill>
                            <a:schemeClr val="bg1"/>
                          </a:solidFill>
                          <a:effectLst/>
                          <a:latin typeface="DM Sans" pitchFamily="2" charset="0"/>
                          <a:ea typeface="+mn-ea"/>
                          <a:cs typeface="+mn-cs"/>
                        </a:rPr>
                        <a:t>Tocopheryl</a:t>
                      </a:r>
                      <a:r>
                        <a:rPr lang="pt-BR" sz="900" b="0" kern="1200">
                          <a:solidFill>
                            <a:schemeClr val="bg1"/>
                          </a:solidFill>
                          <a:effectLst/>
                          <a:latin typeface="DM Sans" pitchFamily="2" charset="0"/>
                          <a:ea typeface="+mn-ea"/>
                          <a:cs typeface="+mn-cs"/>
                        </a:rPr>
                        <a:t> </a:t>
                      </a:r>
                      <a:r>
                        <a:rPr lang="pt-BR" sz="900" b="0" kern="1200" err="1">
                          <a:solidFill>
                            <a:schemeClr val="bg1"/>
                          </a:solidFill>
                          <a:effectLst/>
                          <a:latin typeface="DM Sans" pitchFamily="2" charset="0"/>
                          <a:ea typeface="+mn-ea"/>
                          <a:cs typeface="+mn-cs"/>
                        </a:rPr>
                        <a:t>Acetate</a:t>
                      </a:r>
                      <a:r>
                        <a:rPr lang="pt-BR" sz="900" b="0" kern="1200">
                          <a:solidFill>
                            <a:schemeClr val="bg1"/>
                          </a:solidFill>
                          <a:effectLst/>
                          <a:latin typeface="DM Sans" pitchFamily="2" charset="0"/>
                          <a:ea typeface="+mn-ea"/>
                          <a:cs typeface="+mn-cs"/>
                        </a:rPr>
                        <a:t>)</a:t>
                      </a:r>
                      <a:endParaRPr lang="en-GB" sz="900" b="0"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b="1" kern="1200">
                          <a:solidFill>
                            <a:schemeClr val="bg1"/>
                          </a:solidFill>
                          <a:effectLst/>
                          <a:latin typeface="DM Sans" pitchFamily="2" charset="0"/>
                          <a:ea typeface="+mn-ea"/>
                          <a:cs typeface="+mn-cs"/>
                        </a:rPr>
                        <a:t>0,50</a:t>
                      </a:r>
                      <a:endParaRPr lang="en-GB" sz="900" b="1"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dirty="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840673175"/>
                  </a:ext>
                </a:extLst>
              </a:tr>
              <a:tr h="179060">
                <a:tc vMerge="1">
                  <a:txBody>
                    <a:bodyPr/>
                    <a:lstStyle/>
                    <a:p>
                      <a:endParaRPr lang="en-CH"/>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b="1" kern="1200">
                          <a:solidFill>
                            <a:schemeClr val="bg1"/>
                          </a:solidFill>
                          <a:effectLst/>
                          <a:latin typeface="DM Sans" pitchFamily="2" charset="0"/>
                          <a:ea typeface="+mn-ea"/>
                          <a:cs typeface="+mn-cs"/>
                        </a:rPr>
                        <a:t>dl-alpha-</a:t>
                      </a:r>
                      <a:r>
                        <a:rPr lang="pt-BR" sz="900" b="1" kern="1200" err="1">
                          <a:solidFill>
                            <a:schemeClr val="bg1"/>
                          </a:solidFill>
                          <a:effectLst/>
                          <a:latin typeface="DM Sans" pitchFamily="2" charset="0"/>
                          <a:ea typeface="+mn-ea"/>
                          <a:cs typeface="+mn-cs"/>
                        </a:rPr>
                        <a:t>Tocopherol</a:t>
                      </a:r>
                      <a:r>
                        <a:rPr lang="pt-BR" sz="900" b="1" kern="1200">
                          <a:solidFill>
                            <a:schemeClr val="bg1"/>
                          </a:solidFill>
                          <a:effectLst/>
                          <a:latin typeface="DM Sans" pitchFamily="2" charset="0"/>
                          <a:ea typeface="+mn-ea"/>
                          <a:cs typeface="+mn-cs"/>
                        </a:rPr>
                        <a:t> </a:t>
                      </a:r>
                      <a:r>
                        <a:rPr lang="pt-BR" sz="900" b="0" kern="1200">
                          <a:solidFill>
                            <a:schemeClr val="bg1"/>
                          </a:solidFill>
                          <a:effectLst/>
                          <a:latin typeface="DM Sans" pitchFamily="2" charset="0"/>
                          <a:ea typeface="+mn-ea"/>
                          <a:cs typeface="+mn-cs"/>
                        </a:rPr>
                        <a:t>(</a:t>
                      </a:r>
                      <a:r>
                        <a:rPr lang="pt-BR" sz="900" b="0" kern="1200" err="1">
                          <a:solidFill>
                            <a:schemeClr val="bg1"/>
                          </a:solidFill>
                          <a:effectLst/>
                          <a:latin typeface="DM Sans" pitchFamily="2" charset="0"/>
                          <a:ea typeface="+mn-ea"/>
                          <a:cs typeface="+mn-cs"/>
                        </a:rPr>
                        <a:t>Tocopherol</a:t>
                      </a:r>
                      <a:r>
                        <a:rPr lang="pt-BR" sz="900" b="0" kern="1200">
                          <a:solidFill>
                            <a:schemeClr val="bg1"/>
                          </a:solidFill>
                          <a:effectLst/>
                          <a:latin typeface="DM Sans" pitchFamily="2" charset="0"/>
                          <a:ea typeface="+mn-ea"/>
                          <a:cs typeface="+mn-cs"/>
                        </a:rPr>
                        <a:t>)</a:t>
                      </a:r>
                      <a:endParaRPr lang="en-GB" sz="900" b="0"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b="1" kern="1200">
                          <a:solidFill>
                            <a:schemeClr val="bg1"/>
                          </a:solidFill>
                          <a:effectLst/>
                          <a:latin typeface="DM Sans" pitchFamily="2" charset="0"/>
                          <a:ea typeface="+mn-ea"/>
                          <a:cs typeface="+mn-cs"/>
                        </a:rPr>
                        <a:t>0,10</a:t>
                      </a:r>
                      <a:endParaRPr lang="en-GB" sz="900" b="1"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dirty="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076044829"/>
                  </a:ext>
                </a:extLst>
              </a:tr>
              <a:tr h="288917">
                <a:tc vMerge="1">
                  <a:txBody>
                    <a:bodyPr/>
                    <a:lstStyle/>
                    <a:p>
                      <a:endParaRPr lang="en-CH"/>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b="1" kern="1200" dirty="0">
                          <a:solidFill>
                            <a:schemeClr val="bg1"/>
                          </a:solidFill>
                          <a:effectLst/>
                          <a:latin typeface="DM Sans" pitchFamily="2" charset="0"/>
                          <a:ea typeface="+mn-ea"/>
                          <a:cs typeface="+mn-cs"/>
                        </a:rPr>
                        <a:t>PENTAVITIN® </a:t>
                      </a:r>
                      <a:r>
                        <a:rPr lang="pt-BR" sz="900" b="0" kern="1200" dirty="0">
                          <a:solidFill>
                            <a:schemeClr val="bg1"/>
                          </a:solidFill>
                          <a:effectLst/>
                          <a:latin typeface="DM Sans" pitchFamily="2" charset="0"/>
                          <a:ea typeface="+mn-ea"/>
                          <a:cs typeface="+mn-cs"/>
                        </a:rPr>
                        <a:t>(</a:t>
                      </a:r>
                      <a:r>
                        <a:rPr lang="pt-BR" sz="900" b="0" kern="1200" dirty="0" err="1">
                          <a:solidFill>
                            <a:schemeClr val="bg1"/>
                          </a:solidFill>
                          <a:effectLst/>
                          <a:latin typeface="DM Sans" pitchFamily="2" charset="0"/>
                          <a:ea typeface="+mn-ea"/>
                          <a:cs typeface="+mn-cs"/>
                        </a:rPr>
                        <a:t>Saccharide</a:t>
                      </a:r>
                      <a:r>
                        <a:rPr lang="pt-BR" sz="900" b="0" kern="1200" dirty="0">
                          <a:solidFill>
                            <a:schemeClr val="bg1"/>
                          </a:solidFill>
                          <a:effectLst/>
                          <a:latin typeface="DM Sans" pitchFamily="2" charset="0"/>
                          <a:ea typeface="+mn-ea"/>
                          <a:cs typeface="+mn-cs"/>
                        </a:rPr>
                        <a:t> </a:t>
                      </a:r>
                      <a:r>
                        <a:rPr lang="pt-BR" sz="900" b="0" kern="1200" dirty="0" err="1">
                          <a:solidFill>
                            <a:schemeClr val="bg1"/>
                          </a:solidFill>
                          <a:effectLst/>
                          <a:latin typeface="DM Sans" pitchFamily="2" charset="0"/>
                          <a:ea typeface="+mn-ea"/>
                          <a:cs typeface="+mn-cs"/>
                        </a:rPr>
                        <a:t>Isomerate</a:t>
                      </a:r>
                      <a:r>
                        <a:rPr lang="pt-BR" sz="900" b="0" kern="1200" dirty="0">
                          <a:solidFill>
                            <a:schemeClr val="bg1"/>
                          </a:solidFill>
                          <a:effectLst/>
                          <a:latin typeface="DM Sans" pitchFamily="2" charset="0"/>
                          <a:ea typeface="+mn-ea"/>
                          <a:cs typeface="+mn-cs"/>
                        </a:rPr>
                        <a:t>, Aqua, </a:t>
                      </a:r>
                      <a:r>
                        <a:rPr lang="pt-BR" sz="900" b="0" kern="1200" dirty="0" err="1">
                          <a:solidFill>
                            <a:schemeClr val="bg1"/>
                          </a:solidFill>
                          <a:effectLst/>
                          <a:latin typeface="DM Sans" pitchFamily="2" charset="0"/>
                          <a:ea typeface="+mn-ea"/>
                          <a:cs typeface="+mn-cs"/>
                        </a:rPr>
                        <a:t>Citric</a:t>
                      </a:r>
                      <a:r>
                        <a:rPr lang="pt-BR" sz="900" b="0" kern="1200" dirty="0">
                          <a:solidFill>
                            <a:schemeClr val="bg1"/>
                          </a:solidFill>
                          <a:effectLst/>
                          <a:latin typeface="DM Sans" pitchFamily="2" charset="0"/>
                          <a:ea typeface="+mn-ea"/>
                          <a:cs typeface="+mn-cs"/>
                        </a:rPr>
                        <a:t> Acid, </a:t>
                      </a:r>
                      <a:r>
                        <a:rPr lang="pt-BR" sz="900" b="0" kern="1200" dirty="0" err="1">
                          <a:solidFill>
                            <a:schemeClr val="bg1"/>
                          </a:solidFill>
                          <a:effectLst/>
                          <a:latin typeface="DM Sans" pitchFamily="2" charset="0"/>
                          <a:ea typeface="+mn-ea"/>
                          <a:cs typeface="+mn-cs"/>
                        </a:rPr>
                        <a:t>Sodium</a:t>
                      </a:r>
                      <a:r>
                        <a:rPr lang="pt-BR" sz="900" b="0" kern="1200" dirty="0">
                          <a:solidFill>
                            <a:schemeClr val="bg1"/>
                          </a:solidFill>
                          <a:effectLst/>
                          <a:latin typeface="DM Sans" pitchFamily="2" charset="0"/>
                          <a:ea typeface="+mn-ea"/>
                          <a:cs typeface="+mn-cs"/>
                        </a:rPr>
                        <a:t> </a:t>
                      </a:r>
                      <a:r>
                        <a:rPr lang="pt-BR" sz="900" b="0" kern="1200" dirty="0" err="1">
                          <a:solidFill>
                            <a:schemeClr val="bg1"/>
                          </a:solidFill>
                          <a:effectLst/>
                          <a:latin typeface="DM Sans" pitchFamily="2" charset="0"/>
                          <a:ea typeface="+mn-ea"/>
                          <a:cs typeface="+mn-cs"/>
                        </a:rPr>
                        <a:t>Citrate</a:t>
                      </a:r>
                      <a:r>
                        <a:rPr lang="pt-BR" sz="900" b="0" kern="1200" dirty="0">
                          <a:solidFill>
                            <a:schemeClr val="bg1"/>
                          </a:solidFill>
                          <a:effectLst/>
                          <a:latin typeface="DM Sans" pitchFamily="2" charset="0"/>
                          <a:ea typeface="+mn-ea"/>
                          <a:cs typeface="+mn-cs"/>
                        </a:rPr>
                        <a:t>)</a:t>
                      </a:r>
                      <a:endParaRPr lang="en-GB" sz="900" b="0" kern="1200" dirty="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b="1" kern="1200">
                          <a:solidFill>
                            <a:schemeClr val="bg1"/>
                          </a:solidFill>
                          <a:effectLst/>
                          <a:latin typeface="DM Sans" pitchFamily="2" charset="0"/>
                          <a:ea typeface="+mn-ea"/>
                          <a:cs typeface="+mn-cs"/>
                        </a:rPr>
                        <a:t>0,20</a:t>
                      </a:r>
                      <a:endParaRPr lang="en-GB" sz="900" b="1"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dirty="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812475921"/>
                  </a:ext>
                </a:extLst>
              </a:tr>
              <a:tr h="179060">
                <a:tc vMerge="1">
                  <a:txBody>
                    <a:bodyPr/>
                    <a:lstStyle/>
                    <a:p>
                      <a:endParaRPr lang="en-CH"/>
                    </a:p>
                  </a:txBody>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b="1" kern="1200" dirty="0" err="1">
                          <a:solidFill>
                            <a:schemeClr val="bg1"/>
                          </a:solidFill>
                          <a:effectLst/>
                          <a:latin typeface="DM Sans" pitchFamily="2" charset="0"/>
                          <a:ea typeface="+mn-ea"/>
                          <a:cs typeface="+mn-cs"/>
                        </a:rPr>
                        <a:t>Vitamin</a:t>
                      </a:r>
                      <a:r>
                        <a:rPr lang="pt-BR" sz="900" b="1" kern="1200" dirty="0">
                          <a:solidFill>
                            <a:schemeClr val="bg1"/>
                          </a:solidFill>
                          <a:effectLst/>
                          <a:latin typeface="DM Sans" pitchFamily="2" charset="0"/>
                          <a:ea typeface="+mn-ea"/>
                          <a:cs typeface="+mn-cs"/>
                        </a:rPr>
                        <a:t> B12 </a:t>
                      </a:r>
                      <a:r>
                        <a:rPr lang="pt-BR" sz="900" b="1" kern="1200" dirty="0" err="1">
                          <a:solidFill>
                            <a:schemeClr val="bg1"/>
                          </a:solidFill>
                          <a:effectLst/>
                          <a:latin typeface="DM Sans" pitchFamily="2" charset="0"/>
                          <a:ea typeface="+mn-ea"/>
                          <a:cs typeface="+mn-cs"/>
                        </a:rPr>
                        <a:t>cryst</a:t>
                      </a:r>
                      <a:r>
                        <a:rPr lang="pt-BR" sz="900" b="1" kern="1200" dirty="0">
                          <a:solidFill>
                            <a:schemeClr val="bg1"/>
                          </a:solidFill>
                          <a:effectLst/>
                          <a:latin typeface="DM Sans" pitchFamily="2" charset="0"/>
                          <a:ea typeface="+mn-ea"/>
                          <a:cs typeface="+mn-cs"/>
                        </a:rPr>
                        <a:t> Food Grade </a:t>
                      </a:r>
                      <a:r>
                        <a:rPr lang="pt-BR" sz="900" b="0" kern="1200" dirty="0">
                          <a:solidFill>
                            <a:schemeClr val="bg1"/>
                          </a:solidFill>
                          <a:effectLst/>
                          <a:latin typeface="DM Sans" pitchFamily="2" charset="0"/>
                          <a:ea typeface="+mn-ea"/>
                          <a:cs typeface="+mn-cs"/>
                        </a:rPr>
                        <a:t>(</a:t>
                      </a:r>
                      <a:r>
                        <a:rPr lang="pt-BR" sz="900" b="0" kern="1200" dirty="0" err="1">
                          <a:solidFill>
                            <a:schemeClr val="bg1"/>
                          </a:solidFill>
                          <a:effectLst/>
                          <a:latin typeface="DM Sans" pitchFamily="2" charset="0"/>
                          <a:ea typeface="+mn-ea"/>
                          <a:cs typeface="+mn-cs"/>
                        </a:rPr>
                        <a:t>Cyanocobalamin</a:t>
                      </a:r>
                      <a:r>
                        <a:rPr lang="pt-BR" sz="900" b="0" kern="1200" dirty="0">
                          <a:solidFill>
                            <a:schemeClr val="bg1"/>
                          </a:solidFill>
                          <a:effectLst/>
                          <a:latin typeface="DM Sans" pitchFamily="2" charset="0"/>
                          <a:ea typeface="+mn-ea"/>
                          <a:cs typeface="+mn-cs"/>
                        </a:rPr>
                        <a:t>)</a:t>
                      </a:r>
                      <a:endParaRPr lang="en-GB" sz="900" b="0" kern="1200" dirty="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b="1" kern="1200">
                          <a:solidFill>
                            <a:schemeClr val="bg1"/>
                          </a:solidFill>
                          <a:effectLst/>
                          <a:latin typeface="DM Sans" pitchFamily="2" charset="0"/>
                          <a:ea typeface="+mn-ea"/>
                          <a:cs typeface="+mn-cs"/>
                        </a:rPr>
                        <a:t>0,01</a:t>
                      </a:r>
                      <a:endParaRPr lang="en-GB" sz="900" b="1" kern="1200">
                        <a:solidFill>
                          <a:schemeClr val="bg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tc>
                  <a:txBody>
                    <a:bodyPr/>
                    <a:lstStyle/>
                    <a:p>
                      <a:pPr marL="0" marR="0" algn="l">
                        <a:spcBef>
                          <a:spcPts val="0"/>
                        </a:spcBef>
                        <a:spcAft>
                          <a:spcPts val="0"/>
                        </a:spcAft>
                      </a:pPr>
                      <a:r>
                        <a:rPr lang="en-US" sz="900" b="1" kern="1200" dirty="0">
                          <a:solidFill>
                            <a:schemeClr val="bg1"/>
                          </a:solidFill>
                          <a:effectLst/>
                          <a:latin typeface="DM Sans" pitchFamily="2" charset="0"/>
                          <a:ea typeface="+mn-ea"/>
                          <a:cs typeface="Times New Roman" panose="02020603050405020304" pitchFamily="18" charset="0"/>
                        </a:rPr>
                        <a:t>Active</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277E6E"/>
                    </a:solidFill>
                  </a:tcPr>
                </a:tc>
                <a:extLst>
                  <a:ext uri="{0D108BD9-81ED-4DB2-BD59-A6C34878D82A}">
                    <a16:rowId xmlns:a16="http://schemas.microsoft.com/office/drawing/2014/main" val="1563571806"/>
                  </a:ext>
                </a:extLst>
              </a:tr>
              <a:tr h="179060">
                <a:tc vMerge="1">
                  <a:txBody>
                    <a:bodyPr/>
                    <a:lstStyle/>
                    <a:p>
                      <a:pPr marL="0" marR="0" algn="ctr">
                        <a:spcBef>
                          <a:spcPts val="0"/>
                        </a:spcBef>
                        <a:spcAft>
                          <a:spcPts val="0"/>
                        </a:spcAft>
                      </a:pPr>
                      <a:endParaRPr lang="en-US" sz="1100">
                        <a:solidFill>
                          <a:schemeClr val="bg1"/>
                        </a:solidFill>
                        <a:effectLst/>
                        <a:latin typeface="+mn-lt"/>
                        <a:ea typeface="Times New Roman" panose="02020603050405020304" pitchFamily="18" charset="0"/>
                        <a:cs typeface="Times New Roman" panose="02020603050405020304" pitchFamily="18" charset="0"/>
                      </a:endParaRPr>
                    </a:p>
                  </a:txBody>
                  <a:tcPr marL="30481" marR="30481"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09999"/>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kern="1200" dirty="0">
                          <a:solidFill>
                            <a:schemeClr val="tx1"/>
                          </a:solidFill>
                          <a:effectLst/>
                          <a:latin typeface="DM Sans" pitchFamily="2" charset="0"/>
                          <a:ea typeface="+mn-ea"/>
                          <a:cs typeface="+mn-cs"/>
                        </a:rPr>
                        <a:t>PARFUM</a:t>
                      </a:r>
                      <a:endParaRPr lang="en-GB" sz="900" kern="1200" dirty="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kern="1200">
                          <a:solidFill>
                            <a:schemeClr val="tx1"/>
                          </a:solidFill>
                          <a:effectLst/>
                          <a:latin typeface="DM Sans" pitchFamily="2" charset="0"/>
                          <a:ea typeface="+mn-ea"/>
                          <a:cs typeface="+mn-cs"/>
                        </a:rPr>
                        <a:t>0,10</a:t>
                      </a:r>
                      <a:endParaRPr lang="en-GB"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a:solidFill>
                            <a:schemeClr val="tx1"/>
                          </a:solidFill>
                          <a:effectLst/>
                          <a:latin typeface="DM Sans" pitchFamily="2" charset="0"/>
                          <a:ea typeface="+mn-ea"/>
                          <a:cs typeface="Times New Roman" panose="02020603050405020304" pitchFamily="18" charset="0"/>
                        </a:rPr>
                        <a:t>Provides olfactive identity</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13656697"/>
                  </a:ext>
                </a:extLst>
              </a:tr>
              <a:tr h="179060">
                <a:tc>
                  <a:txBody>
                    <a:bodyPr/>
                    <a:lstStyle/>
                    <a:p>
                      <a:pPr marL="0" marR="0" algn="ctr">
                        <a:spcBef>
                          <a:spcPts val="0"/>
                        </a:spcBef>
                        <a:spcAft>
                          <a:spcPts val="0"/>
                        </a:spcAft>
                      </a:pPr>
                      <a:r>
                        <a:rPr lang="en-US" sz="900" b="1" i="0" dirty="0">
                          <a:solidFill>
                            <a:schemeClr val="bg1"/>
                          </a:solidFill>
                          <a:effectLst/>
                          <a:latin typeface="DM Sans" pitchFamily="2" charset="0"/>
                          <a:ea typeface="Times New Roman" panose="02020603050405020304" pitchFamily="18" charset="0"/>
                          <a:cs typeface="Times New Roman" panose="02020603050405020304" pitchFamily="18" charset="0"/>
                        </a:rPr>
                        <a:t>E</a:t>
                      </a:r>
                    </a:p>
                  </a:txBody>
                  <a:tcPr marL="72000" marR="72000" marT="43200" marB="43200">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76D0C2"/>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l" defTabSz="914400" rtl="0" eaLnBrk="1" latinLnBrk="0" hangingPunct="1">
                        <a:lnSpc>
                          <a:spcPct val="100000"/>
                        </a:lnSpc>
                        <a:spcBef>
                          <a:spcPts val="0"/>
                        </a:spcBef>
                        <a:spcAft>
                          <a:spcPts val="0"/>
                        </a:spcAft>
                      </a:pPr>
                      <a:r>
                        <a:rPr lang="pt-BR" sz="900" kern="1200" dirty="0">
                          <a:solidFill>
                            <a:schemeClr val="tx1"/>
                          </a:solidFill>
                          <a:effectLst/>
                          <a:latin typeface="DM Sans" pitchFamily="2" charset="0"/>
                          <a:ea typeface="+mn-ea"/>
                          <a:cs typeface="+mn-cs"/>
                        </a:rPr>
                        <a:t>CITRIC ACID, AQUA</a:t>
                      </a:r>
                      <a:endParaRPr lang="en-GB" sz="900" kern="1200" dirty="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900" kern="1200">
                          <a:solidFill>
                            <a:schemeClr val="tx1"/>
                          </a:solidFill>
                          <a:effectLst/>
                          <a:latin typeface="DM Sans" pitchFamily="2" charset="0"/>
                          <a:ea typeface="+mn-ea"/>
                          <a:cs typeface="+mn-cs"/>
                        </a:rPr>
                        <a:t>0,74</a:t>
                      </a:r>
                      <a:endParaRPr lang="en-GB" sz="900" kern="1200">
                        <a:solidFill>
                          <a:schemeClr val="tx1"/>
                        </a:solidFill>
                        <a:effectLst/>
                        <a:latin typeface="DM Sans" pitchFamily="2" charset="0"/>
                        <a:ea typeface="+mn-ea"/>
                        <a:cs typeface="+mn-cs"/>
                      </a:endParaRP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tc>
                  <a:txBody>
                    <a:bodyPr/>
                    <a:lstStyle/>
                    <a:p>
                      <a:pPr marL="0" marR="0" algn="l">
                        <a:spcBef>
                          <a:spcPts val="0"/>
                        </a:spcBef>
                        <a:spcAft>
                          <a:spcPts val="0"/>
                        </a:spcAft>
                      </a:pPr>
                      <a:r>
                        <a:rPr lang="en-US" sz="900" kern="1200" dirty="0">
                          <a:solidFill>
                            <a:schemeClr val="tx1"/>
                          </a:solidFill>
                          <a:effectLst/>
                          <a:latin typeface="DM Sans" pitchFamily="2" charset="0"/>
                          <a:ea typeface="+mn-ea"/>
                          <a:cs typeface="Times New Roman" panose="02020603050405020304" pitchFamily="18" charset="0"/>
                        </a:rPr>
                        <a:t>pH adjuster</a:t>
                      </a:r>
                    </a:p>
                  </a:txBody>
                  <a:tcPr marL="72000" marR="72000" marT="43200" marB="43200" anchor="ctr">
                    <a:lnL w="12700" cap="flat" cmpd="sng" algn="ctr">
                      <a:solidFill>
                        <a:srgbClr val="C3E6E1"/>
                      </a:solidFill>
                      <a:prstDash val="solid"/>
                      <a:round/>
                      <a:headEnd type="none" w="med" len="med"/>
                      <a:tailEnd type="none" w="med" len="med"/>
                    </a:lnL>
                    <a:lnR w="12700" cap="flat" cmpd="sng" algn="ctr">
                      <a:solidFill>
                        <a:srgbClr val="C3E6E1"/>
                      </a:solidFill>
                      <a:prstDash val="solid"/>
                      <a:round/>
                      <a:headEnd type="none" w="med" len="med"/>
                      <a:tailEnd type="none" w="med" len="med"/>
                    </a:lnR>
                    <a:lnT w="12700" cap="flat" cmpd="sng" algn="ctr">
                      <a:solidFill>
                        <a:srgbClr val="C3E6E1"/>
                      </a:solidFill>
                      <a:prstDash val="solid"/>
                      <a:round/>
                      <a:headEnd type="none" w="med" len="med"/>
                      <a:tailEnd type="none" w="med" len="med"/>
                    </a:lnT>
                    <a:lnB w="12700" cap="flat" cmpd="sng" algn="ctr">
                      <a:solidFill>
                        <a:srgbClr val="C3E6E1"/>
                      </a:solidFill>
                      <a:prstDash val="solid"/>
                      <a:round/>
                      <a:headEnd type="none" w="med" len="med"/>
                      <a:tailEnd type="none" w="med" len="med"/>
                    </a:lnB>
                    <a:lnTlToBr w="12700" cmpd="sng">
                      <a:noFill/>
                      <a:prstDash val="solid"/>
                    </a:lnTlToBr>
                    <a:lnBlToTr w="12700" cmpd="sng">
                      <a:noFill/>
                      <a:prstDash val="solid"/>
                    </a:lnBlToTr>
                    <a:solidFill>
                      <a:srgbClr val="C3E6E1"/>
                    </a:solidFill>
                  </a:tcPr>
                </a:tc>
                <a:extLst>
                  <a:ext uri="{0D108BD9-81ED-4DB2-BD59-A6C34878D82A}">
                    <a16:rowId xmlns:a16="http://schemas.microsoft.com/office/drawing/2014/main" val="4167295967"/>
                  </a:ext>
                </a:extLst>
              </a:tr>
            </a:tbl>
          </a:graphicData>
        </a:graphic>
      </p:graphicFrame>
      <p:sp>
        <p:nvSpPr>
          <p:cNvPr id="14" name="TextBox 13">
            <a:extLst>
              <a:ext uri="{FF2B5EF4-FFF2-40B4-BE49-F238E27FC236}">
                <a16:creationId xmlns:a16="http://schemas.microsoft.com/office/drawing/2014/main" id="{AF631775-FCA0-27F6-5A84-3CBC6DB510CE}"/>
              </a:ext>
            </a:extLst>
          </p:cNvPr>
          <p:cNvSpPr txBox="1"/>
          <p:nvPr/>
        </p:nvSpPr>
        <p:spPr>
          <a:xfrm>
            <a:off x="8210317" y="1357687"/>
            <a:ext cx="3761715" cy="3718967"/>
          </a:xfrm>
          <a:prstGeom prst="rect">
            <a:avLst/>
          </a:prstGeom>
          <a:noFill/>
        </p:spPr>
        <p:txBody>
          <a:bodyPr wrap="square" lIns="0" tIns="0" rIns="0" bIns="0">
            <a:spAutoFit/>
          </a:bodyPr>
          <a:lstStyle/>
          <a:p>
            <a:pPr marL="0" marR="0" lvl="0" indent="0" algn="l" defTabSz="914400" rtl="0" eaLnBrk="1" fontAlgn="t" latinLnBrk="0" hangingPunct="1">
              <a:lnSpc>
                <a:spcPct val="100000"/>
              </a:lnSpc>
              <a:spcBef>
                <a:spcPts val="0"/>
              </a:spcBef>
              <a:spcAft>
                <a:spcPts val="800"/>
              </a:spcAft>
              <a:buClrTx/>
              <a:buSzTx/>
              <a:buFontTx/>
              <a:buNone/>
              <a:tabLst/>
              <a:defRPr/>
            </a:pPr>
            <a:r>
              <a:rPr kumimoji="0" lang="en-US" sz="15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Procedure</a:t>
            </a:r>
            <a:endParaRPr kumimoji="0" lang="en-GB" sz="1500" b="1"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endParaRP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Prepare Phase A.</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Pre-disperse HYA-ACT™ M and Xanthan Gum in glycols under stirring (Phase B).</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Add Phase B into Phase A and heat up to 85°C.</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Prepare Phase C and heat up to 85˚C.</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Add Phase C into Phase A+B and homogenize at 13500 rpm for 2 min.</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Cool down to 40°C under stirring.</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Add ingredients of Phase D one by one into the emulsion.</a:t>
            </a:r>
          </a:p>
          <a:p>
            <a:pPr marL="228600" marR="0" lvl="0" indent="-228600" algn="l" defTabSz="914400" rtl="0" eaLnBrk="1" fontAlgn="t" latinLnBrk="0" hangingPunct="1">
              <a:lnSpc>
                <a:spcPts val="1200"/>
              </a:lnSpc>
              <a:spcBef>
                <a:spcPts val="0"/>
              </a:spcBef>
              <a:spcAft>
                <a:spcPts val="800"/>
              </a:spcAft>
              <a:buClrTx/>
              <a:buSzTx/>
              <a:buFont typeface="+mj-lt"/>
              <a:buAutoNum type="arabicPeriod"/>
              <a:tabLst/>
              <a:defRPr/>
            </a:pPr>
            <a:r>
              <a:rPr kumimoji="0" lang="en-US" sz="1000" b="0" i="0" u="none" strike="noStrike" kern="1200" cap="none" spc="0" normalizeH="0" baseline="0" noProof="0">
                <a:ln>
                  <a:noFill/>
                </a:ln>
                <a:solidFill>
                  <a:prstClr val="black"/>
                </a:solidFill>
                <a:effectLst/>
                <a:uLnTx/>
                <a:uFillTx/>
                <a:latin typeface="DM Sans"/>
                <a:ea typeface="Trebuchet MS" panose="020B0703020202090204" pitchFamily="34" charset="0"/>
                <a:cs typeface="Times New Roman" panose="02020603050405020304" pitchFamily="18" charset="0"/>
              </a:rPr>
              <a:t>Adjust the pH (5.5) with Phase E if necessary.</a:t>
            </a:r>
          </a:p>
          <a:p>
            <a:pPr marL="0" marR="0" lvl="0" indent="0" algn="l" defTabSz="914400" rtl="0" eaLnBrk="1" fontAlgn="auto" latinLnBrk="0" hangingPunct="1">
              <a:lnSpc>
                <a:spcPct val="100000"/>
              </a:lnSpc>
              <a:spcBef>
                <a:spcPts val="1000"/>
              </a:spcBef>
              <a:spcAft>
                <a:spcPts val="800"/>
              </a:spcAft>
              <a:buClrTx/>
              <a:buSzTx/>
              <a:buFontTx/>
              <a:buNone/>
              <a:tabLst>
                <a:tab pos="708025" algn="l"/>
              </a:tabLst>
              <a:defRPr/>
            </a:pPr>
            <a:r>
              <a:rPr kumimoji="0" lang="en-US" sz="15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Technical data </a:t>
            </a:r>
            <a:endParaRPr kumimoji="0" lang="en-US" sz="1500" b="0" i="0" u="none" strike="noStrike" kern="1200" cap="none" spc="0" normalizeH="0" baseline="0" noProof="0">
              <a:ln>
                <a:noFill/>
              </a:ln>
              <a:solidFill>
                <a:prstClr val="black"/>
              </a:solidFill>
              <a:effectLst/>
              <a:uLnTx/>
              <a:uFillTx/>
              <a:latin typeface="DM Sans"/>
              <a:ea typeface="Fira Sans Medium" panose="020B0603050000020004" pitchFamily="34" charset="0"/>
              <a:cs typeface="+mn-cs"/>
            </a:endParaRPr>
          </a:p>
          <a:p>
            <a:pPr marL="0" marR="0" lvl="0" indent="0" algn="l" defTabSz="914400" rtl="0" eaLnBrk="1" fontAlgn="auto" latinLnBrk="0" hangingPunct="1">
              <a:lnSpc>
                <a:spcPct val="100000"/>
              </a:lnSpc>
              <a:spcBef>
                <a:spcPts val="0"/>
              </a:spcBef>
              <a:spcAft>
                <a:spcPts val="800"/>
              </a:spcAft>
              <a:buClrTx/>
              <a:buSzTx/>
              <a:buFontTx/>
              <a:buNone/>
              <a:tabLst>
                <a:tab pos="708025" algn="l"/>
              </a:tabLst>
              <a:defRPr/>
            </a:pPr>
            <a:r>
              <a:rPr kumimoji="0" lang="en-US" sz="1000" b="1" i="0" u="none" strike="noStrike" kern="1200" cap="none" spc="0" normalizeH="0" baseline="0" noProof="0">
                <a:ln>
                  <a:noFill/>
                </a:ln>
                <a:solidFill>
                  <a:prstClr val="black"/>
                </a:solidFill>
                <a:effectLst/>
                <a:uLnTx/>
                <a:uFillTx/>
                <a:latin typeface="DM Sans"/>
                <a:ea typeface="Fira Sans Medium" panose="020B0603050000020004" pitchFamily="34" charset="0"/>
                <a:cs typeface="+mn-cs"/>
              </a:rPr>
              <a:t>pH</a:t>
            </a:r>
            <a:r>
              <a:rPr kumimoji="0" lang="en-US" sz="1000" b="0" i="0" u="none" strike="noStrike" kern="1200" cap="none" spc="0" normalizeH="0" baseline="0" noProof="0">
                <a:ln>
                  <a:noFill/>
                </a:ln>
                <a:solidFill>
                  <a:prstClr val="black"/>
                </a:solidFill>
                <a:effectLst/>
                <a:uLnTx/>
                <a:uFillTx/>
                <a:latin typeface="DM Sans"/>
                <a:ea typeface="Fira Sans Medium" panose="020B0603050000020004" pitchFamily="34" charset="0"/>
                <a:cs typeface="+mn-cs"/>
              </a:rPr>
              <a:t>: 	</a:t>
            </a: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5.5</a:t>
            </a:r>
          </a:p>
          <a:p>
            <a:pPr marL="0" marR="0" lvl="0" indent="0" algn="l" defTabSz="914400" rtl="0" eaLnBrk="1" fontAlgn="auto" latinLnBrk="0" hangingPunct="1">
              <a:lnSpc>
                <a:spcPct val="100000"/>
              </a:lnSpc>
              <a:spcBef>
                <a:spcPts val="0"/>
              </a:spcBef>
              <a:spcAft>
                <a:spcPts val="800"/>
              </a:spcAft>
              <a:buClrTx/>
              <a:buSzTx/>
              <a:buFontTx/>
              <a:buNone/>
              <a:tabLst>
                <a:tab pos="708025" algn="l"/>
              </a:tabLst>
              <a:defRPr/>
            </a:pPr>
            <a:r>
              <a:rPr kumimoji="0" lang="en-US" sz="1000" b="1" i="0" u="none" strike="noStrike" kern="1200" cap="none" spc="0" normalizeH="0" baseline="0" noProof="0">
                <a:ln>
                  <a:noFill/>
                </a:ln>
                <a:solidFill>
                  <a:prstClr val="black"/>
                </a:solidFill>
                <a:effectLst/>
                <a:uLnTx/>
                <a:uFillTx/>
                <a:latin typeface="DM Sans"/>
                <a:ea typeface="Fira Sans Medium" panose="020B0603050000020004" pitchFamily="34" charset="0"/>
                <a:cs typeface="+mn-cs"/>
              </a:rPr>
              <a:t>Viscosity</a:t>
            </a:r>
            <a:r>
              <a:rPr kumimoji="0" lang="en-US" sz="1000" b="0" i="0" u="none" strike="noStrike" kern="1200" cap="none" spc="0" normalizeH="0" baseline="0" noProof="0">
                <a:ln>
                  <a:noFill/>
                </a:ln>
                <a:solidFill>
                  <a:prstClr val="black"/>
                </a:solidFill>
                <a:effectLst/>
                <a:uLnTx/>
                <a:uFillTx/>
                <a:latin typeface="DM Sans"/>
                <a:ea typeface="Fira Sans Medium" panose="020B0603050000020004" pitchFamily="34" charset="0"/>
                <a:cs typeface="+mn-cs"/>
              </a:rPr>
              <a:t>: 	</a:t>
            </a: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5 287 </a:t>
            </a:r>
            <a:r>
              <a:rPr kumimoji="0" lang="en-US" sz="1000" b="0"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mPaS</a:t>
            </a: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a:t>
            </a:r>
            <a:b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b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(AR 550 plate 40 mm SST, ST sheer rate 10/s 25°C)</a:t>
            </a:r>
            <a:endParaRPr kumimoji="0" lang="en-CH"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26" name="Title 25">
            <a:extLst>
              <a:ext uri="{FF2B5EF4-FFF2-40B4-BE49-F238E27FC236}">
                <a16:creationId xmlns:a16="http://schemas.microsoft.com/office/drawing/2014/main" id="{BA66FAD9-96A8-2A26-9FD7-401F93BA2217}"/>
              </a:ext>
            </a:extLst>
          </p:cNvPr>
          <p:cNvSpPr>
            <a:spLocks noGrp="1"/>
          </p:cNvSpPr>
          <p:nvPr>
            <p:ph type="title"/>
          </p:nvPr>
        </p:nvSpPr>
        <p:spPr>
          <a:xfrm>
            <a:off x="302400" y="302400"/>
            <a:ext cx="11591925" cy="303211"/>
          </a:xfrm>
        </p:spPr>
        <p:txBody>
          <a:bodyPr/>
          <a:lstStyle/>
          <a:p>
            <a:r>
              <a:rPr lang="en-US"/>
              <a:t>Soothing Fluid</a:t>
            </a:r>
          </a:p>
        </p:txBody>
      </p:sp>
      <p:sp>
        <p:nvSpPr>
          <p:cNvPr id="21" name="Text Placeholder 20">
            <a:extLst>
              <a:ext uri="{FF2B5EF4-FFF2-40B4-BE49-F238E27FC236}">
                <a16:creationId xmlns:a16="http://schemas.microsoft.com/office/drawing/2014/main" id="{15B31B84-8EFC-B0FC-3598-6B593825D684}"/>
              </a:ext>
            </a:extLst>
          </p:cNvPr>
          <p:cNvSpPr>
            <a:spLocks noGrp="1"/>
          </p:cNvSpPr>
          <p:nvPr>
            <p:ph type="body" idx="11"/>
          </p:nvPr>
        </p:nvSpPr>
        <p:spPr/>
        <p:txBody>
          <a:bodyPr/>
          <a:lstStyle/>
          <a:p>
            <a:r>
              <a:rPr lang="en-GB" b="0" dirty="0">
                <a:solidFill>
                  <a:srgbClr val="44B4A1"/>
                </a:solidFill>
              </a:rPr>
              <a:t>97.5% natural origin content*</a:t>
            </a:r>
          </a:p>
        </p:txBody>
      </p:sp>
      <p:sp>
        <p:nvSpPr>
          <p:cNvPr id="22" name="Text Placeholder 21">
            <a:extLst>
              <a:ext uri="{FF2B5EF4-FFF2-40B4-BE49-F238E27FC236}">
                <a16:creationId xmlns:a16="http://schemas.microsoft.com/office/drawing/2014/main" id="{4E5FCC2F-0837-CBEA-5E1B-98A0C981887A}"/>
              </a:ext>
            </a:extLst>
          </p:cNvPr>
          <p:cNvSpPr>
            <a:spLocks noGrp="1"/>
          </p:cNvSpPr>
          <p:nvPr>
            <p:ph type="body" sz="quarter" idx="23"/>
          </p:nvPr>
        </p:nvSpPr>
        <p:spPr/>
        <p:txBody>
          <a:bodyPr/>
          <a:lstStyle/>
          <a:p>
            <a:r>
              <a:rPr lang="en-GB"/>
              <a:t>*Calculated according to ISO 16128 by including formulation water</a:t>
            </a:r>
          </a:p>
        </p:txBody>
      </p:sp>
      <p:sp>
        <p:nvSpPr>
          <p:cNvPr id="23" name="Text Placeholder 22">
            <a:extLst>
              <a:ext uri="{FF2B5EF4-FFF2-40B4-BE49-F238E27FC236}">
                <a16:creationId xmlns:a16="http://schemas.microsoft.com/office/drawing/2014/main" id="{20122E07-7D06-55BE-4AD8-95544FD55267}"/>
              </a:ext>
            </a:extLst>
          </p:cNvPr>
          <p:cNvSpPr>
            <a:spLocks noGrp="1"/>
          </p:cNvSpPr>
          <p:nvPr>
            <p:ph type="body" sz="quarter" idx="24"/>
          </p:nvPr>
        </p:nvSpPr>
        <p:spPr>
          <a:xfrm>
            <a:off x="302397" y="6214540"/>
            <a:ext cx="5688000" cy="121588"/>
          </a:xfrm>
        </p:spPr>
        <p:txBody>
          <a:bodyPr/>
          <a:lstStyle/>
          <a:p>
            <a:r>
              <a:rPr lang="en-GB"/>
              <a:t>Products are for experimental use only and are not for sale. dsm-firmenich is not responsible for final products claims</a:t>
            </a:r>
          </a:p>
          <a:p>
            <a:endParaRPr lang="en-GB"/>
          </a:p>
        </p:txBody>
      </p:sp>
      <p:sp>
        <p:nvSpPr>
          <p:cNvPr id="31" name="TextBox 30">
            <a:extLst>
              <a:ext uri="{FF2B5EF4-FFF2-40B4-BE49-F238E27FC236}">
                <a16:creationId xmlns:a16="http://schemas.microsoft.com/office/drawing/2014/main" id="{DA8489D0-8F47-1248-928A-5219E8D824DA}"/>
              </a:ext>
            </a:extLst>
          </p:cNvPr>
          <p:cNvSpPr txBox="1"/>
          <p:nvPr/>
        </p:nvSpPr>
        <p:spPr>
          <a:xfrm>
            <a:off x="8210317" y="5733585"/>
            <a:ext cx="4592033" cy="30777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44B4A1"/>
                </a:solidFill>
                <a:effectLst/>
                <a:uLnTx/>
                <a:uFillTx/>
                <a:latin typeface="DM Sans" pitchFamily="2" charset="0"/>
                <a:ea typeface="+mn-ea"/>
                <a:cs typeface="+mn-cs"/>
              </a:rPr>
              <a:t>SK-E-102146-1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DM Sans" pitchFamily="2" charset="0"/>
                <a:ea typeface="+mn-ea"/>
                <a:cs typeface="+mn-cs"/>
              </a:rPr>
              <a:t>See disclaimer Guide Formulations</a:t>
            </a:r>
          </a:p>
        </p:txBody>
      </p:sp>
      <p:sp>
        <p:nvSpPr>
          <p:cNvPr id="3" name="Slide Number Placeholder 7">
            <a:extLst>
              <a:ext uri="{FF2B5EF4-FFF2-40B4-BE49-F238E27FC236}">
                <a16:creationId xmlns:a16="http://schemas.microsoft.com/office/drawing/2014/main" id="{E96CDCA7-7DE9-E676-074D-27156F6278E2}"/>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21</a:t>
            </a:fld>
            <a:endParaRPr lang="en-GB" dirty="0"/>
          </a:p>
        </p:txBody>
      </p:sp>
    </p:spTree>
    <p:extLst>
      <p:ext uri="{BB962C8B-B14F-4D97-AF65-F5344CB8AC3E}">
        <p14:creationId xmlns:p14="http://schemas.microsoft.com/office/powerpoint/2010/main" val="1573532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A988C57-6BF9-775E-7814-8F8EB8995000}"/>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Freeform: Shape 6">
            <a:extLst>
              <a:ext uri="{FF2B5EF4-FFF2-40B4-BE49-F238E27FC236}">
                <a16:creationId xmlns:a16="http://schemas.microsoft.com/office/drawing/2014/main" id="{4C0CFA4C-AD96-DDE2-7CE8-4EF204BB607A}"/>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FD021604-F65B-F565-4C4B-AB05C327DC9C}"/>
              </a:ext>
            </a:extLst>
          </p:cNvPr>
          <p:cNvSpPr>
            <a:spLocks noChangeAspect="1"/>
          </p:cNvSpPr>
          <p:nvPr/>
        </p:nvSpPr>
        <p:spPr>
          <a:xfrm>
            <a:off x="1664474" y="1824238"/>
            <a:ext cx="4104000" cy="4104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0" name="Title 2">
            <a:extLst>
              <a:ext uri="{FF2B5EF4-FFF2-40B4-BE49-F238E27FC236}">
                <a16:creationId xmlns:a16="http://schemas.microsoft.com/office/drawing/2014/main" id="{419739C3-E617-AA12-773A-FB030B2CFAFE}"/>
              </a:ext>
            </a:extLst>
          </p:cNvPr>
          <p:cNvSpPr txBox="1">
            <a:spLocks/>
          </p:cNvSpPr>
          <p:nvPr/>
        </p:nvSpPr>
        <p:spPr>
          <a:xfrm>
            <a:off x="302399" y="302400"/>
            <a:ext cx="11589563" cy="1978342"/>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000" b="1" kern="1200">
                <a:solidFill>
                  <a:schemeClr val="bg1"/>
                </a:solidFill>
                <a:latin typeface="+mj-lt"/>
                <a:ea typeface="+mj-ea"/>
                <a:cs typeface="+mj-cs"/>
              </a:defRPr>
            </a:lvl1pPr>
          </a:lstStyle>
          <a:p>
            <a:r>
              <a:rPr lang="en-US"/>
              <a:t>Disclaimer</a:t>
            </a:r>
          </a:p>
        </p:txBody>
      </p:sp>
      <p:sp>
        <p:nvSpPr>
          <p:cNvPr id="11" name="Text Placeholder 3">
            <a:extLst>
              <a:ext uri="{FF2B5EF4-FFF2-40B4-BE49-F238E27FC236}">
                <a16:creationId xmlns:a16="http://schemas.microsoft.com/office/drawing/2014/main" id="{ACE59328-35D2-096D-DBA3-A35F378C70C7}"/>
              </a:ext>
            </a:extLst>
          </p:cNvPr>
          <p:cNvSpPr txBox="1">
            <a:spLocks/>
          </p:cNvSpPr>
          <p:nvPr/>
        </p:nvSpPr>
        <p:spPr>
          <a:xfrm>
            <a:off x="300036" y="1121578"/>
            <a:ext cx="11589563" cy="1069976"/>
          </a:xfrm>
          <a:prstGeom prst="rect">
            <a:avLst/>
          </a:prstGeom>
        </p:spPr>
        <p:txBody>
          <a:bodyPr vert="horz" wrap="square" lIns="0" tIns="0" rIns="0" bIns="0" rtlCol="0" anchor="t" anchorCtr="0">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bg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t>Copyright © dsm-firmenich Switzerland AG, 2026, 4002 Basel, Switzerland. </a:t>
            </a:r>
          </a:p>
          <a:p>
            <a:r>
              <a:rPr lang="en-US" sz="1200"/>
              <a:t>www.dsm-firmenich.com. All rights reserved.</a:t>
            </a:r>
          </a:p>
        </p:txBody>
      </p:sp>
      <p:sp>
        <p:nvSpPr>
          <p:cNvPr id="12" name="Text Placeholder 3">
            <a:extLst>
              <a:ext uri="{FF2B5EF4-FFF2-40B4-BE49-F238E27FC236}">
                <a16:creationId xmlns:a16="http://schemas.microsoft.com/office/drawing/2014/main" id="{F26F69C9-D1C3-9A5C-AF86-76C435D1B6D6}"/>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5" name="Title 2">
            <a:extLst>
              <a:ext uri="{FF2B5EF4-FFF2-40B4-BE49-F238E27FC236}">
                <a16:creationId xmlns:a16="http://schemas.microsoft.com/office/drawing/2014/main" id="{1BB70F8C-0AF2-8EDC-BBC6-A261FF7DDF93}"/>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6" name="Text Placeholder 1">
            <a:extLst>
              <a:ext uri="{FF2B5EF4-FFF2-40B4-BE49-F238E27FC236}">
                <a16:creationId xmlns:a16="http://schemas.microsoft.com/office/drawing/2014/main" id="{F9C2023B-93D5-B2D7-3617-339E7CD6B1FD}"/>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55" name="Group 54">
            <a:extLst>
              <a:ext uri="{FF2B5EF4-FFF2-40B4-BE49-F238E27FC236}">
                <a16:creationId xmlns:a16="http://schemas.microsoft.com/office/drawing/2014/main" id="{64E8BAC8-E750-DF20-4E6D-C74682429399}"/>
              </a:ext>
            </a:extLst>
          </p:cNvPr>
          <p:cNvGrpSpPr/>
          <p:nvPr/>
        </p:nvGrpSpPr>
        <p:grpSpPr>
          <a:xfrm>
            <a:off x="17183" y="6402918"/>
            <a:ext cx="1783497" cy="230832"/>
            <a:chOff x="17183" y="6402918"/>
            <a:chExt cx="1783497" cy="230832"/>
          </a:xfrm>
        </p:grpSpPr>
        <p:grpSp>
          <p:nvGrpSpPr>
            <p:cNvPr id="56" name="Graphic 14">
              <a:extLst>
                <a:ext uri="{FF2B5EF4-FFF2-40B4-BE49-F238E27FC236}">
                  <a16:creationId xmlns:a16="http://schemas.microsoft.com/office/drawing/2014/main" id="{6779240C-8EAA-CD8B-F22B-D991E05E3D05}"/>
                </a:ext>
              </a:extLst>
            </p:cNvPr>
            <p:cNvGrpSpPr/>
            <p:nvPr userDrawn="1"/>
          </p:nvGrpSpPr>
          <p:grpSpPr>
            <a:xfrm>
              <a:off x="302398" y="6478560"/>
              <a:ext cx="1498282" cy="101280"/>
              <a:chOff x="7116965" y="5198681"/>
              <a:chExt cx="1418939" cy="95916"/>
            </a:xfrm>
            <a:solidFill>
              <a:srgbClr val="FFFFFF"/>
            </a:solidFill>
          </p:grpSpPr>
          <p:grpSp>
            <p:nvGrpSpPr>
              <p:cNvPr id="58" name="Graphic 14">
                <a:extLst>
                  <a:ext uri="{FF2B5EF4-FFF2-40B4-BE49-F238E27FC236}">
                    <a16:creationId xmlns:a16="http://schemas.microsoft.com/office/drawing/2014/main" id="{BBBC2086-CC4C-CD5B-3693-A37C98434D0F}"/>
                  </a:ext>
                </a:extLst>
              </p:cNvPr>
              <p:cNvGrpSpPr/>
              <p:nvPr/>
            </p:nvGrpSpPr>
            <p:grpSpPr>
              <a:xfrm>
                <a:off x="7116965" y="5204587"/>
                <a:ext cx="305466" cy="68960"/>
                <a:chOff x="7116965" y="5204587"/>
                <a:chExt cx="305466" cy="68960"/>
              </a:xfrm>
              <a:grpFill/>
            </p:grpSpPr>
            <p:sp>
              <p:nvSpPr>
                <p:cNvPr id="85" name="Freeform: Shape 84">
                  <a:extLst>
                    <a:ext uri="{FF2B5EF4-FFF2-40B4-BE49-F238E27FC236}">
                      <a16:creationId xmlns:a16="http://schemas.microsoft.com/office/drawing/2014/main" id="{D1C1DAE6-8401-CBFB-DF15-1CCEBBB62B5B}"/>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6" name="Freeform: Shape 85">
                  <a:extLst>
                    <a:ext uri="{FF2B5EF4-FFF2-40B4-BE49-F238E27FC236}">
                      <a16:creationId xmlns:a16="http://schemas.microsoft.com/office/drawing/2014/main" id="{E2E7AB18-2C51-5B6B-C050-33982A35C58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7" name="Freeform: Shape 86">
                  <a:extLst>
                    <a:ext uri="{FF2B5EF4-FFF2-40B4-BE49-F238E27FC236}">
                      <a16:creationId xmlns:a16="http://schemas.microsoft.com/office/drawing/2014/main" id="{05E11167-C9D0-1116-4927-C1330D744D67}"/>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8" name="Freeform: Shape 87">
                  <a:extLst>
                    <a:ext uri="{FF2B5EF4-FFF2-40B4-BE49-F238E27FC236}">
                      <a16:creationId xmlns:a16="http://schemas.microsoft.com/office/drawing/2014/main" id="{A3CC40AF-D9F2-1297-1E63-AA1EFB47190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9" name="Freeform: Shape 88">
                  <a:extLst>
                    <a:ext uri="{FF2B5EF4-FFF2-40B4-BE49-F238E27FC236}">
                      <a16:creationId xmlns:a16="http://schemas.microsoft.com/office/drawing/2014/main" id="{A2683D91-60BB-4291-587B-EA1C271586D1}"/>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59" name="Freeform: Shape 58">
                <a:extLst>
                  <a:ext uri="{FF2B5EF4-FFF2-40B4-BE49-F238E27FC236}">
                    <a16:creationId xmlns:a16="http://schemas.microsoft.com/office/drawing/2014/main" id="{CDFFD37C-DA98-EA10-8C42-86BE62A72E03}"/>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60" name="Graphic 14">
                <a:extLst>
                  <a:ext uri="{FF2B5EF4-FFF2-40B4-BE49-F238E27FC236}">
                    <a16:creationId xmlns:a16="http://schemas.microsoft.com/office/drawing/2014/main" id="{7D56D104-8889-0270-78D9-595DFC4A8965}"/>
                  </a:ext>
                </a:extLst>
              </p:cNvPr>
              <p:cNvGrpSpPr/>
              <p:nvPr/>
            </p:nvGrpSpPr>
            <p:grpSpPr>
              <a:xfrm>
                <a:off x="7447578" y="5198681"/>
                <a:ext cx="270319" cy="73723"/>
                <a:chOff x="7447578" y="5198681"/>
                <a:chExt cx="270319" cy="73723"/>
              </a:xfrm>
              <a:grpFill/>
            </p:grpSpPr>
            <p:sp>
              <p:nvSpPr>
                <p:cNvPr id="82" name="Freeform: Shape 81">
                  <a:extLst>
                    <a:ext uri="{FF2B5EF4-FFF2-40B4-BE49-F238E27FC236}">
                      <a16:creationId xmlns:a16="http://schemas.microsoft.com/office/drawing/2014/main" id="{7AB43A97-5E05-C747-5D58-E9AE169019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3" name="Freeform: Shape 82">
                  <a:extLst>
                    <a:ext uri="{FF2B5EF4-FFF2-40B4-BE49-F238E27FC236}">
                      <a16:creationId xmlns:a16="http://schemas.microsoft.com/office/drawing/2014/main" id="{B4844D74-7B17-3FA4-39EC-14D534920B80}"/>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4" name="Freeform: Shape 83">
                  <a:extLst>
                    <a:ext uri="{FF2B5EF4-FFF2-40B4-BE49-F238E27FC236}">
                      <a16:creationId xmlns:a16="http://schemas.microsoft.com/office/drawing/2014/main" id="{B7272429-E395-6913-5385-36CA38CDD1C5}"/>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1" name="Freeform: Shape 60">
                <a:extLst>
                  <a:ext uri="{FF2B5EF4-FFF2-40B4-BE49-F238E27FC236}">
                    <a16:creationId xmlns:a16="http://schemas.microsoft.com/office/drawing/2014/main" id="{434F1C90-C291-5B6E-6F80-F8246579F232}"/>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62" name="Graphic 14">
                <a:extLst>
                  <a:ext uri="{FF2B5EF4-FFF2-40B4-BE49-F238E27FC236}">
                    <a16:creationId xmlns:a16="http://schemas.microsoft.com/office/drawing/2014/main" id="{ED9D0C53-CE96-26A0-E4D0-2F7318857C56}"/>
                  </a:ext>
                </a:extLst>
              </p:cNvPr>
              <p:cNvGrpSpPr/>
              <p:nvPr/>
            </p:nvGrpSpPr>
            <p:grpSpPr>
              <a:xfrm>
                <a:off x="7505300" y="5198681"/>
                <a:ext cx="578453" cy="73723"/>
                <a:chOff x="7505300" y="5198681"/>
                <a:chExt cx="578453" cy="73723"/>
              </a:xfrm>
              <a:grpFill/>
            </p:grpSpPr>
            <p:sp>
              <p:nvSpPr>
                <p:cNvPr id="74" name="Freeform: Shape 73">
                  <a:extLst>
                    <a:ext uri="{FF2B5EF4-FFF2-40B4-BE49-F238E27FC236}">
                      <a16:creationId xmlns:a16="http://schemas.microsoft.com/office/drawing/2014/main" id="{24F742EE-E77D-5A0D-4A0D-C8F09E72F386}"/>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5" name="Freeform: Shape 74">
                  <a:extLst>
                    <a:ext uri="{FF2B5EF4-FFF2-40B4-BE49-F238E27FC236}">
                      <a16:creationId xmlns:a16="http://schemas.microsoft.com/office/drawing/2014/main" id="{E69173F9-270A-CA1C-6589-18017AC7C563}"/>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6" name="Freeform: Shape 75">
                  <a:extLst>
                    <a:ext uri="{FF2B5EF4-FFF2-40B4-BE49-F238E27FC236}">
                      <a16:creationId xmlns:a16="http://schemas.microsoft.com/office/drawing/2014/main" id="{C0711FDA-96D6-3B8B-2AA0-B5DFCF6AD616}"/>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7" name="Freeform: Shape 76">
                  <a:extLst>
                    <a:ext uri="{FF2B5EF4-FFF2-40B4-BE49-F238E27FC236}">
                      <a16:creationId xmlns:a16="http://schemas.microsoft.com/office/drawing/2014/main" id="{4DCEA1E0-5B75-DF6E-0138-D9B65CE8CA19}"/>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8" name="Freeform: Shape 77">
                  <a:extLst>
                    <a:ext uri="{FF2B5EF4-FFF2-40B4-BE49-F238E27FC236}">
                      <a16:creationId xmlns:a16="http://schemas.microsoft.com/office/drawing/2014/main" id="{89291D33-FAC5-38C3-3850-7EBDFF88F66B}"/>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9" name="Freeform: Shape 78">
                  <a:extLst>
                    <a:ext uri="{FF2B5EF4-FFF2-40B4-BE49-F238E27FC236}">
                      <a16:creationId xmlns:a16="http://schemas.microsoft.com/office/drawing/2014/main" id="{9FC57948-592B-FCFE-613C-B4897A213E49}"/>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0" name="Freeform: Shape 79">
                  <a:extLst>
                    <a:ext uri="{FF2B5EF4-FFF2-40B4-BE49-F238E27FC236}">
                      <a16:creationId xmlns:a16="http://schemas.microsoft.com/office/drawing/2014/main" id="{A93AA9F2-677D-0A26-A929-9CC2AC33736B}"/>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1" name="Freeform: Shape 80">
                  <a:extLst>
                    <a:ext uri="{FF2B5EF4-FFF2-40B4-BE49-F238E27FC236}">
                      <a16:creationId xmlns:a16="http://schemas.microsoft.com/office/drawing/2014/main" id="{7B11E135-AE3D-1B4C-DD8F-E2979E29B8A6}"/>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3" name="Freeform: Shape 62">
                <a:extLst>
                  <a:ext uri="{FF2B5EF4-FFF2-40B4-BE49-F238E27FC236}">
                    <a16:creationId xmlns:a16="http://schemas.microsoft.com/office/drawing/2014/main" id="{6D57D648-0779-C8F0-1D72-5ED46F23CF2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64" name="Graphic 14">
                <a:extLst>
                  <a:ext uri="{FF2B5EF4-FFF2-40B4-BE49-F238E27FC236}">
                    <a16:creationId xmlns:a16="http://schemas.microsoft.com/office/drawing/2014/main" id="{70448933-62D0-10E0-5C59-4B42AFB64093}"/>
                  </a:ext>
                </a:extLst>
              </p:cNvPr>
              <p:cNvGrpSpPr/>
              <p:nvPr/>
            </p:nvGrpSpPr>
            <p:grpSpPr>
              <a:xfrm>
                <a:off x="7905540" y="5220017"/>
                <a:ext cx="352043" cy="52387"/>
                <a:chOff x="7905540" y="5220017"/>
                <a:chExt cx="352043" cy="52387"/>
              </a:xfrm>
              <a:grpFill/>
            </p:grpSpPr>
            <p:sp>
              <p:nvSpPr>
                <p:cNvPr id="72" name="Freeform: Shape 71">
                  <a:extLst>
                    <a:ext uri="{FF2B5EF4-FFF2-40B4-BE49-F238E27FC236}">
                      <a16:creationId xmlns:a16="http://schemas.microsoft.com/office/drawing/2014/main" id="{09847E6B-9395-D652-4129-E9547D3AF67F}"/>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3" name="Freeform: Shape 72">
                  <a:extLst>
                    <a:ext uri="{FF2B5EF4-FFF2-40B4-BE49-F238E27FC236}">
                      <a16:creationId xmlns:a16="http://schemas.microsoft.com/office/drawing/2014/main" id="{858CCFE5-1C5B-072C-F749-E7DC2AAB4EA3}"/>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65" name="Graphic 14">
                <a:extLst>
                  <a:ext uri="{FF2B5EF4-FFF2-40B4-BE49-F238E27FC236}">
                    <a16:creationId xmlns:a16="http://schemas.microsoft.com/office/drawing/2014/main" id="{71404549-45D0-BE36-9626-D12C39B57793}"/>
                  </a:ext>
                </a:extLst>
              </p:cNvPr>
              <p:cNvGrpSpPr/>
              <p:nvPr/>
            </p:nvGrpSpPr>
            <p:grpSpPr>
              <a:xfrm>
                <a:off x="8280920" y="5223256"/>
                <a:ext cx="254984" cy="71342"/>
                <a:chOff x="8280920" y="5223256"/>
                <a:chExt cx="254984" cy="71342"/>
              </a:xfrm>
              <a:grpFill/>
            </p:grpSpPr>
            <p:sp>
              <p:nvSpPr>
                <p:cNvPr id="66" name="Freeform: Shape 65">
                  <a:extLst>
                    <a:ext uri="{FF2B5EF4-FFF2-40B4-BE49-F238E27FC236}">
                      <a16:creationId xmlns:a16="http://schemas.microsoft.com/office/drawing/2014/main" id="{E1FC234F-F379-2282-6C03-21A74B5FC817}"/>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7" name="Freeform: Shape 66">
                  <a:extLst>
                    <a:ext uri="{FF2B5EF4-FFF2-40B4-BE49-F238E27FC236}">
                      <a16:creationId xmlns:a16="http://schemas.microsoft.com/office/drawing/2014/main" id="{B227D520-D8A0-FEAF-E9E7-0C664C918DFB}"/>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8" name="Freeform: Shape 67">
                  <a:extLst>
                    <a:ext uri="{FF2B5EF4-FFF2-40B4-BE49-F238E27FC236}">
                      <a16:creationId xmlns:a16="http://schemas.microsoft.com/office/drawing/2014/main" id="{0B071FBF-0884-E36D-C79C-715989E686ED}"/>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9" name="Freeform: Shape 68">
                  <a:extLst>
                    <a:ext uri="{FF2B5EF4-FFF2-40B4-BE49-F238E27FC236}">
                      <a16:creationId xmlns:a16="http://schemas.microsoft.com/office/drawing/2014/main" id="{9126A3CD-08DD-E21B-9B28-B59116DA6B7B}"/>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Freeform: Shape 69">
                  <a:extLst>
                    <a:ext uri="{FF2B5EF4-FFF2-40B4-BE49-F238E27FC236}">
                      <a16:creationId xmlns:a16="http://schemas.microsoft.com/office/drawing/2014/main" id="{D1B6FFC5-ADB9-9EAC-04F5-6E9CEAD915CE}"/>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1" name="Freeform: Shape 70">
                  <a:extLst>
                    <a:ext uri="{FF2B5EF4-FFF2-40B4-BE49-F238E27FC236}">
                      <a16:creationId xmlns:a16="http://schemas.microsoft.com/office/drawing/2014/main" id="{8F86FF30-7750-79FF-B36C-D34711B697C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57" name="TextBox 56">
              <a:extLst>
                <a:ext uri="{FF2B5EF4-FFF2-40B4-BE49-F238E27FC236}">
                  <a16:creationId xmlns:a16="http://schemas.microsoft.com/office/drawing/2014/main" id="{2E754040-E06A-508F-11C9-FFF886354F4B}"/>
                </a:ext>
              </a:extLst>
            </p:cNvPr>
            <p:cNvSpPr txBox="1"/>
            <p:nvPr userDrawn="1"/>
          </p:nvSpPr>
          <p:spPr>
            <a:xfrm>
              <a:off x="17183" y="6402918"/>
              <a:ext cx="613514" cy="230832"/>
            </a:xfrm>
            <a:prstGeom prst="rect">
              <a:avLst/>
            </a:prstGeom>
            <a:solidFill>
              <a:srgbClr val="277E6E"/>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3927489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F8B7115-315A-3DF1-77C9-54ACA4474989}"/>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AF92F994-8E5F-7A6F-A0FB-384BBD8A18D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43829D4D-0B1B-1F15-3AF7-E741AEB53DF9}"/>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C318CCB-6446-1CBB-65A3-F5E1F74241E6}"/>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3" name="Freeform: Shape 32">
                  <a:extLst>
                    <a:ext uri="{FF2B5EF4-FFF2-40B4-BE49-F238E27FC236}">
                      <a16:creationId xmlns:a16="http://schemas.microsoft.com/office/drawing/2014/main" id="{C4B62169-39DE-5175-4BC4-2DEA2C80360B}"/>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4" name="Freeform: Shape 33">
                  <a:extLst>
                    <a:ext uri="{FF2B5EF4-FFF2-40B4-BE49-F238E27FC236}">
                      <a16:creationId xmlns:a16="http://schemas.microsoft.com/office/drawing/2014/main" id="{F9E90736-E9C2-611A-3857-8B8E956D11A5}"/>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5" name="Freeform: Shape 34">
                  <a:extLst>
                    <a:ext uri="{FF2B5EF4-FFF2-40B4-BE49-F238E27FC236}">
                      <a16:creationId xmlns:a16="http://schemas.microsoft.com/office/drawing/2014/main" id="{363683D2-1362-A6F5-66F9-49FB8E2C6354}"/>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6" name="Freeform: Shape 35">
                  <a:extLst>
                    <a:ext uri="{FF2B5EF4-FFF2-40B4-BE49-F238E27FC236}">
                      <a16:creationId xmlns:a16="http://schemas.microsoft.com/office/drawing/2014/main" id="{69B2545E-2E82-0FE7-0648-C38C45AB1BE4}"/>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 name="Freeform: Shape 5">
                <a:extLst>
                  <a:ext uri="{FF2B5EF4-FFF2-40B4-BE49-F238E27FC236}">
                    <a16:creationId xmlns:a16="http://schemas.microsoft.com/office/drawing/2014/main" id="{723A78A8-AAF8-7521-E312-7F53915B4452}"/>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7" name="Graphic 14">
                <a:extLst>
                  <a:ext uri="{FF2B5EF4-FFF2-40B4-BE49-F238E27FC236}">
                    <a16:creationId xmlns:a16="http://schemas.microsoft.com/office/drawing/2014/main" id="{2D33480D-87E6-D8AF-043B-FFAC340EDEB6}"/>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672AA5CD-E479-B8D5-3333-28CFC8A8A98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0" name="Freeform: Shape 29">
                  <a:extLst>
                    <a:ext uri="{FF2B5EF4-FFF2-40B4-BE49-F238E27FC236}">
                      <a16:creationId xmlns:a16="http://schemas.microsoft.com/office/drawing/2014/main" id="{5ABE7175-3B4F-2FCE-C772-F3200ABEDAF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31" name="Freeform: Shape 30">
                  <a:extLst>
                    <a:ext uri="{FF2B5EF4-FFF2-40B4-BE49-F238E27FC236}">
                      <a16:creationId xmlns:a16="http://schemas.microsoft.com/office/drawing/2014/main" id="{CC84D5F1-848A-7887-5489-DF4B5BCC9A5E}"/>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8" name="Freeform: Shape 7">
                <a:extLst>
                  <a:ext uri="{FF2B5EF4-FFF2-40B4-BE49-F238E27FC236}">
                    <a16:creationId xmlns:a16="http://schemas.microsoft.com/office/drawing/2014/main" id="{AB41CFBB-930D-FB0E-41B7-68F644637022}"/>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9" name="Graphic 14">
                <a:extLst>
                  <a:ext uri="{FF2B5EF4-FFF2-40B4-BE49-F238E27FC236}">
                    <a16:creationId xmlns:a16="http://schemas.microsoft.com/office/drawing/2014/main" id="{3EEDE4B7-9BC5-214E-4A23-E9EDE6DC3E6D}"/>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8BD07942-202D-2FCE-17A9-9FA3F9B3665A}"/>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2" name="Freeform: Shape 21">
                  <a:extLst>
                    <a:ext uri="{FF2B5EF4-FFF2-40B4-BE49-F238E27FC236}">
                      <a16:creationId xmlns:a16="http://schemas.microsoft.com/office/drawing/2014/main" id="{7B11F47A-BC04-D06B-594D-6CF6B0A323EE}"/>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3" name="Freeform: Shape 22">
                  <a:extLst>
                    <a:ext uri="{FF2B5EF4-FFF2-40B4-BE49-F238E27FC236}">
                      <a16:creationId xmlns:a16="http://schemas.microsoft.com/office/drawing/2014/main" id="{EF134D07-4D5D-37A4-A7A9-7990F9ECC62F}"/>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4" name="Freeform: Shape 23">
                  <a:extLst>
                    <a:ext uri="{FF2B5EF4-FFF2-40B4-BE49-F238E27FC236}">
                      <a16:creationId xmlns:a16="http://schemas.microsoft.com/office/drawing/2014/main" id="{60C1BF98-D775-F1F9-F8E7-90A5F1FA2F13}"/>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5" name="Freeform: Shape 24">
                  <a:extLst>
                    <a:ext uri="{FF2B5EF4-FFF2-40B4-BE49-F238E27FC236}">
                      <a16:creationId xmlns:a16="http://schemas.microsoft.com/office/drawing/2014/main" id="{6A00A668-C8CD-60CB-D98C-AB35ACE8C1AB}"/>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6" name="Freeform: Shape 25">
                  <a:extLst>
                    <a:ext uri="{FF2B5EF4-FFF2-40B4-BE49-F238E27FC236}">
                      <a16:creationId xmlns:a16="http://schemas.microsoft.com/office/drawing/2014/main" id="{959E500C-F85A-65D9-A449-88ECEF8436D6}"/>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7" name="Freeform: Shape 26">
                  <a:extLst>
                    <a:ext uri="{FF2B5EF4-FFF2-40B4-BE49-F238E27FC236}">
                      <a16:creationId xmlns:a16="http://schemas.microsoft.com/office/drawing/2014/main" id="{527054F0-4037-E66F-452F-7A1755BEC06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8" name="Freeform: Shape 27">
                  <a:extLst>
                    <a:ext uri="{FF2B5EF4-FFF2-40B4-BE49-F238E27FC236}">
                      <a16:creationId xmlns:a16="http://schemas.microsoft.com/office/drawing/2014/main" id="{FD9210E0-0C7E-4DEF-5874-5969A658C4E6}"/>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10" name="Freeform: Shape 9">
                <a:extLst>
                  <a:ext uri="{FF2B5EF4-FFF2-40B4-BE49-F238E27FC236}">
                    <a16:creationId xmlns:a16="http://schemas.microsoft.com/office/drawing/2014/main" id="{0F4E136B-D91A-45B4-9EBA-B8ABE5E27E3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11" name="Graphic 14">
                <a:extLst>
                  <a:ext uri="{FF2B5EF4-FFF2-40B4-BE49-F238E27FC236}">
                    <a16:creationId xmlns:a16="http://schemas.microsoft.com/office/drawing/2014/main" id="{BDC4CFC5-A87C-624B-268B-3002886B2DFB}"/>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E7F1002D-320F-C485-C3E2-C1582F6C678A}"/>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20" name="Freeform: Shape 19">
                  <a:extLst>
                    <a:ext uri="{FF2B5EF4-FFF2-40B4-BE49-F238E27FC236}">
                      <a16:creationId xmlns:a16="http://schemas.microsoft.com/office/drawing/2014/main" id="{7773F103-BE39-3DF5-90AF-CEB7F230251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2" name="Graphic 14">
                <a:extLst>
                  <a:ext uri="{FF2B5EF4-FFF2-40B4-BE49-F238E27FC236}">
                    <a16:creationId xmlns:a16="http://schemas.microsoft.com/office/drawing/2014/main" id="{4CB50781-BAAA-A531-26DF-7E6943292B5E}"/>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7D9E0ABD-7B4B-3473-C4EC-7299BFB92BDC}"/>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4" name="Freeform: Shape 13">
                  <a:extLst>
                    <a:ext uri="{FF2B5EF4-FFF2-40B4-BE49-F238E27FC236}">
                      <a16:creationId xmlns:a16="http://schemas.microsoft.com/office/drawing/2014/main" id="{9056D1C3-64F6-B599-F756-894D214A3770}"/>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5" name="Freeform: Shape 14">
                  <a:extLst>
                    <a:ext uri="{FF2B5EF4-FFF2-40B4-BE49-F238E27FC236}">
                      <a16:creationId xmlns:a16="http://schemas.microsoft.com/office/drawing/2014/main" id="{C9163EBC-93AB-87E5-B167-69F90DE73AAA}"/>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6" name="Freeform: Shape 15">
                  <a:extLst>
                    <a:ext uri="{FF2B5EF4-FFF2-40B4-BE49-F238E27FC236}">
                      <a16:creationId xmlns:a16="http://schemas.microsoft.com/office/drawing/2014/main" id="{618B7764-11B6-8CF9-DBA1-3B1C1C675B64}"/>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7" name="Freeform: Shape 16">
                  <a:extLst>
                    <a:ext uri="{FF2B5EF4-FFF2-40B4-BE49-F238E27FC236}">
                      <a16:creationId xmlns:a16="http://schemas.microsoft.com/office/drawing/2014/main" id="{FA81E8CC-5F1C-706E-3575-8FC931FA4D7A}"/>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18" name="Freeform: Shape 17">
                  <a:extLst>
                    <a:ext uri="{FF2B5EF4-FFF2-40B4-BE49-F238E27FC236}">
                      <a16:creationId xmlns:a16="http://schemas.microsoft.com/office/drawing/2014/main" id="{94593455-57E1-A7A8-50A2-2BF29CD4819E}"/>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4" name="TextBox 3">
              <a:extLst>
                <a:ext uri="{FF2B5EF4-FFF2-40B4-BE49-F238E27FC236}">
                  <a16:creationId xmlns:a16="http://schemas.microsoft.com/office/drawing/2014/main" id="{D83F5EAC-4E99-D628-2785-000735C78446}"/>
                </a:ext>
              </a:extLst>
            </p:cNvPr>
            <p:cNvSpPr txBox="1"/>
            <p:nvPr userDrawn="1"/>
          </p:nvSpPr>
          <p:spPr>
            <a:xfrm>
              <a:off x="17183" y="6402918"/>
              <a:ext cx="613514" cy="230832"/>
            </a:xfrm>
            <a:prstGeom prst="rect">
              <a:avLst/>
            </a:prstGeom>
            <a:solidFill>
              <a:srgbClr val="277E6E"/>
            </a:solid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white"/>
                  </a:solidFill>
                  <a:effectLst/>
                  <a:uLnTx/>
                  <a:uFillTx/>
                  <a:latin typeface="DM Sans"/>
                  <a:ea typeface="+mn-ea"/>
                  <a:cs typeface="+mn-cs"/>
                </a:rPr>
                <a:t>©</a:t>
              </a:r>
              <a:r>
                <a:rPr kumimoji="0" lang="en-GB" sz="700" b="0" i="0" u="none" strike="noStrike" kern="1200" cap="none" spc="0" normalizeH="0" baseline="0" noProof="0" dirty="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158530814"/>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0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1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7D192AB7-E55D-4C62-9017-90AD644F626D}">
  <ds:schemaRefs>
    <ds:schemaRef ds:uri="bcfbf75d-7e6c-463e-9135-7f47c6067b30"/>
    <ds:schemaRef ds:uri="http://purl.org/dc/dcmitype/"/>
    <ds:schemaRef ds:uri="http://schemas.microsoft.com/office/infopath/2007/PartnerControls"/>
    <ds:schemaRef ds:uri="http://purl.org/dc/elements/1.1/"/>
    <ds:schemaRef ds:uri="http://schemas.microsoft.com/office/2006/metadata/properties"/>
    <ds:schemaRef ds:uri="b90a2e66-408a-4fa2-a9cf-bd33f75e05e3"/>
    <ds:schemaRef ds:uri="http://purl.org/dc/terms/"/>
    <ds:schemaRef ds:uri="http://schemas.microsoft.com/office/2006/documentManagement/types"/>
    <ds:schemaRef ds:uri="http://schemas.openxmlformats.org/package/2006/metadata/core-properties"/>
    <ds:schemaRef ds:uri="5a2251cd-bd5e-462d-8f0e-b8d48ef43808"/>
    <ds:schemaRef ds:uri="http://www.w3.org/XML/1998/namespace"/>
  </ds:schemaRefs>
</ds:datastoreItem>
</file>

<file path=customXml/itemProps3.xml><?xml version="1.0" encoding="utf-8"?>
<ds:datastoreItem xmlns:ds="http://schemas.openxmlformats.org/officeDocument/2006/customXml" ds:itemID="{71E4DF5F-BCB7-414F-82BD-D4E0DD6E03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DD3960C-7408-41A9-8F9F-C825F447B9EE}">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149</TotalTime>
  <Words>5025</Words>
  <Application>Microsoft Office PowerPoint</Application>
  <PresentationFormat>Widescreen</PresentationFormat>
  <Paragraphs>499</Paragraphs>
  <Slides>23</Slides>
  <Notes>9</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23</vt:i4>
      </vt:variant>
    </vt:vector>
  </HeadingPairs>
  <TitlesOfParts>
    <vt:vector size="36" baseType="lpstr">
      <vt:lpstr>DM Sans Bold</vt:lpstr>
      <vt:lpstr>Wingdings</vt:lpstr>
      <vt:lpstr>DM Sans</vt:lpstr>
      <vt:lpstr>Fira Sans Medium</vt:lpstr>
      <vt:lpstr>Otypical Text Regular</vt:lpstr>
      <vt:lpstr>Arial</vt:lpstr>
      <vt:lpstr>DM Sans Medium</vt:lpstr>
      <vt:lpstr>Fira Sans</vt:lpstr>
      <vt:lpstr>Calibri</vt:lpstr>
      <vt:lpstr>Lora</vt:lpstr>
      <vt:lpstr>dsm-firmenich</vt:lpstr>
      <vt:lpstr>10_dsm-firmenich</vt:lpstr>
      <vt:lpstr>12_dsm-firmenich</vt:lpstr>
      <vt:lpstr>PowerPoint Presentation</vt:lpstr>
      <vt:lpstr>Sensitive skin is a universal phenomenon</vt:lpstr>
      <vt:lpstr>What is sensitive skin?</vt:lpstr>
      <vt:lpstr>High demand for products for sensitive skin  </vt:lpstr>
      <vt:lpstr>STIMU-TEX® AS</vt:lpstr>
      <vt:lpstr>The rise of upcycled beauty</vt:lpstr>
      <vt:lpstr>Brewers have always had smooth, soft hands   </vt:lpstr>
      <vt:lpstr>Pure Spent Grain Wax — From Brewery                 By-Product to High Value Skin Soother  </vt:lpstr>
      <vt:lpstr>Spent grain wax delivers strong relief on skin with atopic conditions</vt:lpstr>
      <vt:lpstr>Argan Oil — Purity, Heritage &amp; High Concentration of Actives</vt:lpstr>
      <vt:lpstr>Shea Butter — Time Honored Comfort with Deep Soothing Power</vt:lpstr>
      <vt:lpstr>STIMU-TEX® AS</vt:lpstr>
      <vt:lpstr>STIMU-TEX® AS</vt:lpstr>
      <vt:lpstr>STIMU-TEX® AS</vt:lpstr>
      <vt:lpstr>STIMU-TEX® AS</vt:lpstr>
      <vt:lpstr>STIMU-TEX® AS</vt:lpstr>
      <vt:lpstr>STIMU-TEX® AS </vt:lpstr>
      <vt:lpstr>Advanced Skin Relief Cream</vt:lpstr>
      <vt:lpstr>Advanced Skin Relief Cream</vt:lpstr>
      <vt:lpstr>Soothing Fluid</vt:lpstr>
      <vt:lpstr>Soothing Fluid</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stimu-tex_as_master_presentation_2026-04</dc:title>
  <dc:creator>Karolina Strojny</dc:creator>
  <cp:lastModifiedBy>Marie-Sophie Meisinger</cp:lastModifiedBy>
  <cp:revision>9</cp:revision>
  <dcterms:created xsi:type="dcterms:W3CDTF">2023-03-31T07:21:36Z</dcterms:created>
  <dcterms:modified xsi:type="dcterms:W3CDTF">2026-04-08T15:38:07Z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2ff753fd-faf2-4608-9b59-553f003adcdf_Enabled">
    <vt:lpwstr>true</vt:lpwstr>
  </property>
  <property fmtid="{D5CDD505-2E9C-101B-9397-08002B2CF9AE}" pid="4" name="MSIP_Label_2ff753fd-faf2-4608-9b59-553f003adcdf_SetDate">
    <vt:lpwstr>2024-04-05T08:28:38Z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ae4c8b31-9b02-4ec7-ba96-db2e4c215e21</vt:lpwstr>
  </property>
  <property fmtid="{D5CDD505-2E9C-101B-9397-08002B2CF9AE}" pid="9" name="MSIP_Label_2ff753fd-faf2-4608-9b59-553f003adcdf_ContentBits">
    <vt:lpwstr>0</vt:lpwstr>
  </property>
  <property fmtid="{D5CDD505-2E9C-101B-9397-08002B2CF9AE}" pid="10" name="ContentTypeId">
    <vt:lpwstr>0x0101000A165892B6C05D4182809F9FEE12DD6A</vt:lpwstr>
  </property>
</Properties>
</file>