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5" r:id="rId6"/>
  </p:sldMasterIdLst>
  <p:notesMasterIdLst>
    <p:notesMasterId r:id="rId20"/>
  </p:notesMasterIdLst>
  <p:sldIdLst>
    <p:sldId id="2505" r:id="rId7"/>
    <p:sldId id="2147472686" r:id="rId8"/>
    <p:sldId id="2147482380" r:id="rId9"/>
    <p:sldId id="2146845768" r:id="rId10"/>
    <p:sldId id="2147482756" r:id="rId11"/>
    <p:sldId id="342" r:id="rId12"/>
    <p:sldId id="402" r:id="rId13"/>
    <p:sldId id="2147482572" r:id="rId14"/>
    <p:sldId id="2147482573" r:id="rId15"/>
    <p:sldId id="2147482574" r:id="rId16"/>
    <p:sldId id="2147482575" r:id="rId17"/>
    <p:sldId id="2147482754" r:id="rId18"/>
    <p:sldId id="2147482751" r:id="rId19"/>
  </p:sldIdLst>
  <p:sldSz cx="12192000" cy="6858000"/>
  <p:notesSz cx="6858000" cy="9144000"/>
  <p:embeddedFontLst>
    <p:embeddedFont>
      <p:font typeface="DM Sans" pitchFamily="2" charset="0"/>
      <p:regular r:id="rId21"/>
      <p:bold r:id="rId22"/>
      <p:italic r:id="rId23"/>
      <p:boldItalic r:id="rId24"/>
    </p:embeddedFont>
    <p:embeddedFont>
      <p:font typeface="DM Sans Bold" pitchFamily="2" charset="0"/>
      <p:bold r:id="rId25"/>
    </p:embeddedFont>
    <p:embeddedFont>
      <p:font typeface="DM Sans Medium" pitchFamily="2" charset="0"/>
      <p:regular r:id="rId26"/>
      <p:italic r:id="rId27"/>
    </p:embeddedFont>
    <p:embeddedFont>
      <p:font typeface="Fira Sans" panose="020B0503050000020004" pitchFamily="34" charset="0"/>
      <p:regular r:id="rId28"/>
      <p:bold r:id="rId29"/>
      <p:italic r:id="rId30"/>
      <p:boldItalic r:id="rId31"/>
    </p:embeddedFont>
    <p:embeddedFont>
      <p:font typeface="Fira Sans Medium" panose="020B0603050000020004" pitchFamily="34" charset="0"/>
      <p:regular r:id="rId32"/>
      <p:italic r:id="rId33"/>
    </p:embeddedFont>
    <p:embeddedFont>
      <p:font typeface="Lora" pitchFamily="2" charset="0"/>
      <p:regular r:id="rId34"/>
      <p:bold r:id="rId35"/>
      <p:italic r:id="rId36"/>
      <p:boldItalic r:id="rId37"/>
    </p:embeddedFont>
    <p:embeddedFont>
      <p:font typeface="Otypical Text Regular" panose="020B0604020202020204" charset="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152" y="306"/>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6.fntdata"/><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11.fntdata"/><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277E6E"/>
            </a:solidFill>
          </c:spPr>
          <c:dPt>
            <c:idx val="0"/>
            <c:bubble3D val="0"/>
            <c:spPr>
              <a:solidFill>
                <a:srgbClr val="277E6E"/>
              </a:solidFill>
              <a:ln>
                <a:noFill/>
              </a:ln>
              <a:effectLst/>
            </c:spPr>
            <c:extLst>
              <c:ext xmlns:c16="http://schemas.microsoft.com/office/drawing/2014/chart" uri="{C3380CC4-5D6E-409C-BE32-E72D297353CC}">
                <c16:uniqueId val="{00000001-85E8-4C23-BFDB-0366535123A7}"/>
              </c:ext>
            </c:extLst>
          </c:dPt>
          <c:dPt>
            <c:idx val="1"/>
            <c:bubble3D val="0"/>
            <c:spPr>
              <a:solidFill>
                <a:srgbClr val="76D0C2"/>
              </a:solidFill>
              <a:ln>
                <a:noFill/>
              </a:ln>
              <a:effectLst/>
            </c:spPr>
            <c:extLst>
              <c:ext xmlns:c16="http://schemas.microsoft.com/office/drawing/2014/chart" uri="{C3380CC4-5D6E-409C-BE32-E72D297353CC}">
                <c16:uniqueId val="{00000003-85E8-4C23-BFDB-0366535123A7}"/>
              </c:ext>
            </c:extLst>
          </c:dPt>
          <c:cat>
            <c:strRef>
              <c:f>Sheet1!$A$2:$A$3</c:f>
              <c:strCache>
                <c:ptCount val="2"/>
                <c:pt idx="0">
                  <c:v>Category 1</c:v>
                </c:pt>
                <c:pt idx="1">
                  <c:v>Category 2</c:v>
                </c:pt>
              </c:strCache>
            </c:strRef>
          </c:cat>
          <c:val>
            <c:numRef>
              <c:f>Sheet1!$B$2:$B$3</c:f>
              <c:numCache>
                <c:formatCode>General</c:formatCode>
                <c:ptCount val="2"/>
                <c:pt idx="0">
                  <c:v>84</c:v>
                </c:pt>
                <c:pt idx="1">
                  <c:v>16</c:v>
                </c:pt>
              </c:numCache>
            </c:numRef>
          </c:val>
          <c:extLst>
            <c:ext xmlns:c16="http://schemas.microsoft.com/office/drawing/2014/chart" uri="{C3380CC4-5D6E-409C-BE32-E72D297353CC}">
              <c16:uniqueId val="{00000004-85E8-4C23-BFDB-0366535123A7}"/>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85E8-4C23-BFDB-0366535123A7}"/>
              </c:ext>
            </c:extLst>
          </c:dPt>
          <c:dPt>
            <c:idx val="1"/>
            <c:bubble3D val="0"/>
            <c:spPr>
              <a:solidFill>
                <a:schemeClr val="accent2"/>
              </a:solidFill>
              <a:ln>
                <a:noFill/>
              </a:ln>
              <a:effectLst/>
            </c:spPr>
            <c:extLst>
              <c:ext xmlns:c16="http://schemas.microsoft.com/office/drawing/2014/chart" uri="{C3380CC4-5D6E-409C-BE32-E72D297353CC}">
                <c16:uniqueId val="{00000008-85E8-4C23-BFDB-0366535123A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85E8-4C23-BFDB-0366535123A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03D0-4EBA-B93F-40A35E44F52C}"/>
              </c:ext>
            </c:extLst>
          </c:dPt>
          <c:dPt>
            <c:idx val="1"/>
            <c:bubble3D val="0"/>
            <c:spPr>
              <a:solidFill>
                <a:srgbClr val="76D0C2"/>
              </a:solidFill>
              <a:ln>
                <a:noFill/>
              </a:ln>
              <a:effectLst/>
            </c:spPr>
            <c:extLst>
              <c:ext xmlns:c16="http://schemas.microsoft.com/office/drawing/2014/chart" uri="{C3380CC4-5D6E-409C-BE32-E72D297353CC}">
                <c16:uniqueId val="{00000003-03D0-4EBA-B93F-40A35E44F52C}"/>
              </c:ext>
            </c:extLst>
          </c:dPt>
          <c:cat>
            <c:strRef>
              <c:f>Sheet1!$A$2:$A$3</c:f>
              <c:strCache>
                <c:ptCount val="2"/>
                <c:pt idx="0">
                  <c:v>Category 1</c:v>
                </c:pt>
                <c:pt idx="1">
                  <c:v>Category 2</c:v>
                </c:pt>
              </c:strCache>
            </c:str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03D0-4EBA-B93F-40A35E44F52C}"/>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03D0-4EBA-B93F-40A35E44F52C}"/>
              </c:ext>
            </c:extLst>
          </c:dPt>
          <c:dPt>
            <c:idx val="1"/>
            <c:bubble3D val="0"/>
            <c:spPr>
              <a:solidFill>
                <a:schemeClr val="accent2"/>
              </a:solidFill>
              <a:ln>
                <a:noFill/>
              </a:ln>
              <a:effectLst/>
            </c:spPr>
            <c:extLst>
              <c:ext xmlns:c16="http://schemas.microsoft.com/office/drawing/2014/chart" uri="{C3380CC4-5D6E-409C-BE32-E72D297353CC}">
                <c16:uniqueId val="{00000008-03D0-4EBA-B93F-40A35E44F52C}"/>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03D0-4EBA-B93F-40A35E44F52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08/04/2026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577518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8135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properties of Spent Grain – the key ingredient of STIMU-TEX AS – were investigated in extensive studies on skin with atopic conditions. </a:t>
            </a:r>
          </a:p>
          <a:p>
            <a:r>
              <a:rPr lang="en-US"/>
              <a:t>Volunteers - with </a:t>
            </a:r>
            <a:r>
              <a:rPr lang="en-US" err="1"/>
              <a:t>a.o.</a:t>
            </a:r>
            <a:r>
              <a:rPr lang="en-US"/>
              <a:t> severe skin dermatitis, psoriasis, or pruritus - tested the effect of Spent Grain on their skin by use of as bath additive or as O/W emulsion.</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1872163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0346080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53142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4" name="TextBox 3">
            <a:extLst>
              <a:ext uri="{FF2B5EF4-FFF2-40B4-BE49-F238E27FC236}">
                <a16:creationId xmlns:a16="http://schemas.microsoft.com/office/drawing/2014/main" id="{AA270DE1-F92E-243C-8D24-25582015B7D5}"/>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301425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Tree>
    <p:extLst>
      <p:ext uri="{BB962C8B-B14F-4D97-AF65-F5344CB8AC3E}">
        <p14:creationId xmlns:p14="http://schemas.microsoft.com/office/powerpoint/2010/main" val="18367131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3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6137"/>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dirty="0"/>
              <a:t>Name</a:t>
            </a:r>
            <a:br>
              <a:rPr lang="en-US" dirty="0"/>
            </a:br>
            <a:r>
              <a:rPr lang="en-US" dirty="0"/>
              <a:t>Surname</a:t>
            </a:r>
            <a:endParaRPr lang="en-GB" dirty="0"/>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Tree>
    <p:extLst>
      <p:ext uri="{BB962C8B-B14F-4D97-AF65-F5344CB8AC3E}">
        <p14:creationId xmlns:p14="http://schemas.microsoft.com/office/powerpoint/2010/main" val="3891534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712" r:id="rId1"/>
    <p:sldLayoutId id="2147483674" r:id="rId2"/>
  </p:sldLayoutIdLst>
  <p:hf hdr="0" ftr="0" dt="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EC15F5BE-2065-6D1A-278F-58EC3EE7123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405797338"/>
      </p:ext>
    </p:extLst>
  </p:cSld>
  <p:clrMap bg1="lt1" tx1="dk1" bg2="lt2" tx2="dk2" accent1="accent1" accent2="accent2" accent3="accent3" accent4="accent4" accent5="accent5" accent6="accent6" hlink="hlink" folHlink="folHlink"/>
  <p:sldLayoutIdLst>
    <p:sldLayoutId id="2147483726" r:id="rId1"/>
    <p:sldLayoutId id="2147483751" r:id="rId2"/>
    <p:sldLayoutId id="2147483757" r:id="rId3"/>
    <p:sldLayoutId id="2147483768" r:id="rId4"/>
    <p:sldLayoutId id="2147483773" r:id="rId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chart" Target="../charts/char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Une image contenant texte, Visage humain, cil, capture d’écran&#10;&#10;Le contenu généré par l’IA peut être incorrect.">
            <a:extLst>
              <a:ext uri="{FF2B5EF4-FFF2-40B4-BE49-F238E27FC236}">
                <a16:creationId xmlns:a16="http://schemas.microsoft.com/office/drawing/2014/main" id="{B57EFB9F-D42C-D64F-9228-D6839AB6A0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36" y="0"/>
            <a:ext cx="12180722" cy="6858000"/>
          </a:xfrm>
          <a:prstGeom prst="rect">
            <a:avLst/>
          </a:prstGeom>
        </p:spPr>
      </p:pic>
      <p:sp>
        <p:nvSpPr>
          <p:cNvPr id="2" name="TextBox 1">
            <a:extLst>
              <a:ext uri="{FF2B5EF4-FFF2-40B4-BE49-F238E27FC236}">
                <a16:creationId xmlns:a16="http://schemas.microsoft.com/office/drawing/2014/main" id="{AFDC89E4-85CB-C8DD-28A5-E39DF143FB88}"/>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DM Sans"/>
                <a:ea typeface="+mn-ea"/>
                <a:cs typeface="+mn-cs"/>
              </a:rPr>
              <a:t>April 2026</a:t>
            </a:r>
            <a:endParaRPr kumimoji="0" lang="en-CH" sz="1100" b="0" i="0" u="none" strike="noStrike" kern="120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172302963"/>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a:extLst>
              <a:ext uri="{FF2B5EF4-FFF2-40B4-BE49-F238E27FC236}">
                <a16:creationId xmlns:a16="http://schemas.microsoft.com/office/drawing/2014/main" id="{A8682083-7C08-41FA-392C-93564FE1A932}"/>
              </a:ext>
            </a:extLst>
          </p:cNvPr>
          <p:cNvSpPr/>
          <p:nvPr/>
        </p:nvSpPr>
        <p:spPr>
          <a:xfrm>
            <a:off x="1138797" y="1873157"/>
            <a:ext cx="4669335" cy="1130291"/>
          </a:xfrm>
          <a:prstGeom prst="roundRect">
            <a:avLst>
              <a:gd name="adj" fmla="val 0"/>
            </a:avLst>
          </a:prstGeom>
          <a:solidFill>
            <a:schemeClr val="bg2"/>
          </a:solidFill>
          <a:ln w="25400" cap="flat" cmpd="sng" algn="ctr">
            <a:noFill/>
            <a:prstDash val="solid"/>
            <a:miter lim="800000"/>
          </a:ln>
          <a:effectLst/>
        </p:spPr>
        <p:txBody>
          <a:bodyPr wrap="square" lIns="1007999" tIns="72000" rIns="36000" bIns="72000" rtlCol="0" anchor="ctr">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normalizeH="0" noProof="0">
                <a:ln>
                  <a:noFill/>
                </a:ln>
                <a:solidFill>
                  <a:prstClr val="black"/>
                </a:solidFill>
                <a:effectLst/>
                <a:uLnTx/>
                <a:uFillTx/>
                <a:latin typeface="DM Sans"/>
                <a:ea typeface="+mn-ea"/>
                <a:cs typeface="+mn-cs"/>
              </a:rPr>
              <a:t>&gt;70% </a:t>
            </a:r>
            <a:r>
              <a:rPr kumimoji="0" lang="en-US" sz="1600" b="0" i="0" u="none" strike="noStrike" kern="1200" cap="none" normalizeH="0" noProof="0">
                <a:ln>
                  <a:noFill/>
                </a:ln>
                <a:solidFill>
                  <a:prstClr val="black"/>
                </a:solidFill>
                <a:effectLst/>
                <a:uLnTx/>
                <a:uFillTx/>
                <a:latin typeface="DM Sans"/>
                <a:ea typeface="+mn-ea"/>
                <a:cs typeface="+mn-cs"/>
              </a:rPr>
              <a:t>of global consumers say they have experienced signs of sensitivity, like </a:t>
            </a:r>
            <a:r>
              <a:rPr kumimoji="0" lang="en-US" sz="1600" b="1" i="0" u="none" strike="noStrike" kern="1200" cap="none" normalizeH="0" noProof="0">
                <a:ln>
                  <a:noFill/>
                </a:ln>
                <a:solidFill>
                  <a:prstClr val="black"/>
                </a:solidFill>
                <a:effectLst/>
                <a:uLnTx/>
                <a:uFillTx/>
                <a:latin typeface="DM Sans"/>
                <a:ea typeface="+mn-ea"/>
                <a:cs typeface="+mn-cs"/>
              </a:rPr>
              <a:t>redness</a:t>
            </a:r>
            <a:r>
              <a:rPr kumimoji="0" lang="en-US" sz="1600" b="0" i="0" u="none" strike="noStrike" kern="1200" cap="none" normalizeH="0" noProof="0">
                <a:ln>
                  <a:noFill/>
                </a:ln>
                <a:solidFill>
                  <a:prstClr val="black"/>
                </a:solidFill>
                <a:effectLst/>
                <a:uLnTx/>
                <a:uFillTx/>
                <a:latin typeface="DM Sans"/>
                <a:ea typeface="+mn-ea"/>
                <a:cs typeface="+mn-cs"/>
              </a:rPr>
              <a:t>, </a:t>
            </a:r>
            <a:r>
              <a:rPr kumimoji="0" lang="en-US" sz="1600" b="1" i="0" u="none" strike="noStrike" kern="1200" cap="none" normalizeH="0" noProof="0">
                <a:ln>
                  <a:noFill/>
                </a:ln>
                <a:solidFill>
                  <a:prstClr val="black"/>
                </a:solidFill>
                <a:effectLst/>
                <a:uLnTx/>
                <a:uFillTx/>
                <a:latin typeface="DM Sans"/>
                <a:ea typeface="+mn-ea"/>
                <a:cs typeface="+mn-cs"/>
              </a:rPr>
              <a:t>dryness</a:t>
            </a:r>
            <a:r>
              <a:rPr kumimoji="0" lang="en-US" sz="1600" b="0" i="0" u="none" strike="noStrike" kern="1200" cap="none" normalizeH="0" noProof="0">
                <a:ln>
                  <a:noFill/>
                </a:ln>
                <a:solidFill>
                  <a:prstClr val="black"/>
                </a:solidFill>
                <a:effectLst/>
                <a:uLnTx/>
                <a:uFillTx/>
                <a:latin typeface="DM Sans"/>
                <a:ea typeface="+mn-ea"/>
                <a:cs typeface="+mn-cs"/>
              </a:rPr>
              <a:t>, or </a:t>
            </a:r>
            <a:r>
              <a:rPr kumimoji="0" lang="en-US" sz="1600" b="1" i="0" u="none" strike="noStrike" kern="1200" cap="none" normalizeH="0" noProof="0">
                <a:ln>
                  <a:noFill/>
                </a:ln>
                <a:solidFill>
                  <a:prstClr val="black"/>
                </a:solidFill>
                <a:effectLst/>
                <a:uLnTx/>
                <a:uFillTx/>
                <a:latin typeface="DM Sans"/>
                <a:ea typeface="+mn-ea"/>
                <a:cs typeface="+mn-cs"/>
              </a:rPr>
              <a:t>stinging</a:t>
            </a:r>
            <a:r>
              <a:rPr kumimoji="0" lang="en-US" sz="1600" b="0" i="0" u="none" strike="noStrike" kern="1200" cap="none" spc="0" normalizeH="0" baseline="0" noProof="0">
                <a:ln>
                  <a:noFill/>
                </a:ln>
                <a:solidFill>
                  <a:prstClr val="black"/>
                </a:solidFill>
                <a:effectLst/>
                <a:uLnTx/>
                <a:uFillTx/>
                <a:latin typeface="DM Sans"/>
                <a:ea typeface="+mn-ea"/>
                <a:cs typeface="+mn-cs"/>
              </a:rPr>
              <a:t> </a:t>
            </a:r>
            <a:r>
              <a:rPr kumimoji="0" lang="en-US" sz="1600" b="0" i="0" u="none" strike="noStrike" kern="1200" cap="none" normalizeH="0" noProof="0">
                <a:ln>
                  <a:noFill/>
                </a:ln>
                <a:solidFill>
                  <a:prstClr val="black"/>
                </a:solidFill>
                <a:effectLst/>
                <a:uLnTx/>
                <a:uFillTx/>
                <a:latin typeface="DM Sans"/>
                <a:ea typeface="+mn-ea"/>
                <a:cs typeface="+mn-cs"/>
              </a:rPr>
              <a:t>/ </a:t>
            </a:r>
            <a:r>
              <a:rPr kumimoji="0" lang="en-US" sz="1600" b="1" i="0" u="none" strike="noStrike" kern="1200" cap="none" normalizeH="0" noProof="0">
                <a:ln>
                  <a:noFill/>
                </a:ln>
                <a:solidFill>
                  <a:prstClr val="black"/>
                </a:solidFill>
                <a:effectLst/>
                <a:uLnTx/>
                <a:uFillTx/>
                <a:latin typeface="DM Sans"/>
                <a:ea typeface="+mn-ea"/>
                <a:cs typeface="+mn-cs"/>
              </a:rPr>
              <a:t>burning</a:t>
            </a:r>
            <a:r>
              <a:rPr kumimoji="0" lang="en-US" sz="1600" b="0" i="0" u="none" strike="noStrike" kern="1200" cap="none" spc="0" normalizeH="0" baseline="0" noProof="0">
                <a:ln>
                  <a:noFill/>
                </a:ln>
                <a:solidFill>
                  <a:prstClr val="black"/>
                </a:solidFill>
                <a:effectLst/>
                <a:uLnTx/>
                <a:uFillTx/>
                <a:latin typeface="DM Sans"/>
                <a:ea typeface="+mn-ea"/>
                <a:cs typeface="+mn-cs"/>
              </a:rPr>
              <a:t> </a:t>
            </a:r>
            <a:r>
              <a:rPr kumimoji="0" lang="en-US" sz="1600" b="0" i="0" u="none" strike="noStrike" kern="1200" cap="none" normalizeH="0" noProof="0">
                <a:ln>
                  <a:noFill/>
                </a:ln>
                <a:solidFill>
                  <a:prstClr val="black"/>
                </a:solidFill>
                <a:effectLst/>
                <a:uLnTx/>
                <a:uFillTx/>
                <a:latin typeface="DM Sans"/>
                <a:ea typeface="+mn-ea"/>
                <a:cs typeface="+mn-cs"/>
              </a:rPr>
              <a:t>/</a:t>
            </a:r>
            <a:r>
              <a:rPr kumimoji="0" lang="en-US" sz="1600" b="0" i="0" u="none" strike="noStrike" kern="1200" cap="none" spc="0" normalizeH="0" baseline="0" noProof="0">
                <a:ln>
                  <a:noFill/>
                </a:ln>
                <a:solidFill>
                  <a:prstClr val="black"/>
                </a:solidFill>
                <a:effectLst/>
                <a:uLnTx/>
                <a:uFillTx/>
                <a:latin typeface="DM Sans"/>
                <a:ea typeface="+mn-ea"/>
                <a:cs typeface="+mn-cs"/>
              </a:rPr>
              <a:t> </a:t>
            </a:r>
            <a:r>
              <a:rPr kumimoji="0" lang="en-US" sz="1600" b="1" i="0" u="none" strike="noStrike" kern="1200" cap="none" normalizeH="0" noProof="0">
                <a:ln>
                  <a:noFill/>
                </a:ln>
                <a:solidFill>
                  <a:prstClr val="black"/>
                </a:solidFill>
                <a:effectLst/>
                <a:uLnTx/>
                <a:uFillTx/>
                <a:latin typeface="DM Sans"/>
                <a:ea typeface="+mn-ea"/>
                <a:cs typeface="+mn-cs"/>
              </a:rPr>
              <a:t>itching </a:t>
            </a:r>
            <a:r>
              <a:rPr kumimoji="0" lang="en-US" sz="1600" b="0" i="0" u="none" strike="noStrike" kern="1200" cap="none" normalizeH="0" noProof="0">
                <a:ln>
                  <a:noFill/>
                </a:ln>
                <a:solidFill>
                  <a:prstClr val="black"/>
                </a:solidFill>
                <a:effectLst/>
                <a:uLnTx/>
                <a:uFillTx/>
                <a:latin typeface="DM Sans"/>
                <a:ea typeface="+mn-ea"/>
                <a:cs typeface="+mn-cs"/>
              </a:rPr>
              <a:t>on their facial skin</a:t>
            </a:r>
          </a:p>
        </p:txBody>
      </p:sp>
      <p:grpSp>
        <p:nvGrpSpPr>
          <p:cNvPr id="6" name="Group 5">
            <a:extLst>
              <a:ext uri="{FF2B5EF4-FFF2-40B4-BE49-F238E27FC236}">
                <a16:creationId xmlns:a16="http://schemas.microsoft.com/office/drawing/2014/main" id="{B6AD95F2-89F8-53C8-8957-BD48B3669682}"/>
              </a:ext>
            </a:extLst>
          </p:cNvPr>
          <p:cNvGrpSpPr>
            <a:grpSpLocks noChangeAspect="1"/>
          </p:cNvGrpSpPr>
          <p:nvPr/>
        </p:nvGrpSpPr>
        <p:grpSpPr>
          <a:xfrm flipH="1">
            <a:off x="287999" y="1565177"/>
            <a:ext cx="1800000" cy="1726429"/>
            <a:chOff x="684499" y="4334608"/>
            <a:chExt cx="1450115" cy="1390845"/>
          </a:xfrm>
        </p:grpSpPr>
        <p:sp>
          <p:nvSpPr>
            <p:cNvPr id="7" name="Oval 6">
              <a:extLst>
                <a:ext uri="{FF2B5EF4-FFF2-40B4-BE49-F238E27FC236}">
                  <a16:creationId xmlns:a16="http://schemas.microsoft.com/office/drawing/2014/main" id="{68844A4E-BEF3-2713-55FC-7AFDBD6754FA}"/>
                </a:ext>
              </a:extLst>
            </p:cNvPr>
            <p:cNvSpPr>
              <a:spLocks noChangeAspect="1"/>
            </p:cNvSpPr>
            <p:nvPr/>
          </p:nvSpPr>
          <p:spPr>
            <a:xfrm>
              <a:off x="684499" y="4334608"/>
              <a:ext cx="1390845" cy="1390845"/>
            </a:xfrm>
            <a:prstGeom prst="ellipse">
              <a:avLst/>
            </a:prstGeom>
            <a:solidFill>
              <a:srgbClr val="CBE7F5"/>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 name="Oval 8">
              <a:extLst>
                <a:ext uri="{FF2B5EF4-FFF2-40B4-BE49-F238E27FC236}">
                  <a16:creationId xmlns:a16="http://schemas.microsoft.com/office/drawing/2014/main" id="{1A255762-2F57-7FA4-AE05-B3A79D4A68D5}"/>
                </a:ext>
              </a:extLst>
            </p:cNvPr>
            <p:cNvSpPr>
              <a:spLocks noChangeAspect="1"/>
            </p:cNvSpPr>
            <p:nvPr/>
          </p:nvSpPr>
          <p:spPr>
            <a:xfrm>
              <a:off x="784912" y="4597533"/>
              <a:ext cx="972000" cy="972000"/>
            </a:xfrm>
            <a:prstGeom prst="ellipse">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10" name="Group 9">
              <a:extLst>
                <a:ext uri="{FF2B5EF4-FFF2-40B4-BE49-F238E27FC236}">
                  <a16:creationId xmlns:a16="http://schemas.microsoft.com/office/drawing/2014/main" id="{68FDE4FB-4FC3-59AA-F434-27F3CA510F77}"/>
                </a:ext>
              </a:extLst>
            </p:cNvPr>
            <p:cNvGrpSpPr/>
            <p:nvPr/>
          </p:nvGrpSpPr>
          <p:grpSpPr>
            <a:xfrm>
              <a:off x="1283817" y="4421555"/>
              <a:ext cx="850797" cy="667738"/>
              <a:chOff x="850703" y="4121949"/>
              <a:chExt cx="1064394" cy="835377"/>
            </a:xfrm>
          </p:grpSpPr>
          <p:sp>
            <p:nvSpPr>
              <p:cNvPr id="12" name="TextBox 11">
                <a:extLst>
                  <a:ext uri="{FF2B5EF4-FFF2-40B4-BE49-F238E27FC236}">
                    <a16:creationId xmlns:a16="http://schemas.microsoft.com/office/drawing/2014/main" id="{AAAE6FA0-022E-24AF-B9F2-D7AB91E4E3B0}"/>
                  </a:ext>
                </a:extLst>
              </p:cNvPr>
              <p:cNvSpPr txBox="1"/>
              <p:nvPr/>
            </p:nvSpPr>
            <p:spPr>
              <a:xfrm>
                <a:off x="1227894" y="4121949"/>
                <a:ext cx="687203" cy="308037"/>
              </a:xfrm>
              <a:prstGeom prst="rect">
                <a:avLst/>
              </a:prstGeom>
              <a:noFill/>
              <a:ln>
                <a:noFill/>
              </a:ln>
            </p:spPr>
            <p:txBody>
              <a:bodyPr wrap="square" lIns="0" tIns="0" rIns="0" bIns="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&gt;70%</a:t>
                </a:r>
              </a:p>
            </p:txBody>
          </p:sp>
          <p:cxnSp>
            <p:nvCxnSpPr>
              <p:cNvPr id="13" name="Elbow Connector 12">
                <a:extLst>
                  <a:ext uri="{FF2B5EF4-FFF2-40B4-BE49-F238E27FC236}">
                    <a16:creationId xmlns:a16="http://schemas.microsoft.com/office/drawing/2014/main" id="{BC503F52-934D-0AC1-45DF-0627E9C3CF1F}"/>
                  </a:ext>
                </a:extLst>
              </p:cNvPr>
              <p:cNvCxnSpPr>
                <a:cxnSpLocks/>
              </p:cNvCxnSpPr>
              <p:nvPr/>
            </p:nvCxnSpPr>
            <p:spPr>
              <a:xfrm rot="5400000">
                <a:off x="958019" y="4322667"/>
                <a:ext cx="527343" cy="741976"/>
              </a:xfrm>
              <a:prstGeom prst="bentConnector2">
                <a:avLst/>
              </a:prstGeom>
              <a:ln w="25400">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grpSp>
      </p:grpSp>
      <p:sp>
        <p:nvSpPr>
          <p:cNvPr id="4" name="TextBox 3">
            <a:extLst>
              <a:ext uri="{FF2B5EF4-FFF2-40B4-BE49-F238E27FC236}">
                <a16:creationId xmlns:a16="http://schemas.microsoft.com/office/drawing/2014/main" id="{B5DBB894-75C5-9597-D417-5569EECF510A}"/>
              </a:ext>
            </a:extLst>
          </p:cNvPr>
          <p:cNvSpPr txBox="1"/>
          <p:nvPr/>
        </p:nvSpPr>
        <p:spPr>
          <a:xfrm>
            <a:off x="1138797" y="4035769"/>
            <a:ext cx="4669335" cy="884070"/>
          </a:xfrm>
          <a:prstGeom prst="roundRect">
            <a:avLst>
              <a:gd name="adj" fmla="val 0"/>
            </a:avLst>
          </a:prstGeom>
          <a:solidFill>
            <a:schemeClr val="bg2"/>
          </a:solidFill>
          <a:ln w="25400">
            <a:noFill/>
          </a:ln>
        </p:spPr>
        <p:txBody>
          <a:bodyPr wrap="square" lIns="1007999" tIns="72000" rIns="36000" bIns="720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20" normalizeH="0" noProof="0">
                <a:ln>
                  <a:noFill/>
                </a:ln>
                <a:solidFill>
                  <a:prstClr val="black"/>
                </a:solidFill>
                <a:effectLst/>
                <a:uLnTx/>
                <a:uFillTx/>
                <a:latin typeface="DM Sans"/>
                <a:ea typeface="+mn-ea"/>
                <a:cs typeface="+mn-cs"/>
              </a:rPr>
              <a:t>of consumers are actively looking for skin care </a:t>
            </a:r>
            <a:r>
              <a:rPr kumimoji="0" lang="en-US" sz="1600" b="1" i="0" u="none" strike="noStrike" kern="1200" cap="none" spc="-20" normalizeH="0" noProof="0">
                <a:ln>
                  <a:noFill/>
                </a:ln>
                <a:solidFill>
                  <a:prstClr val="black"/>
                </a:solidFill>
                <a:effectLst/>
                <a:uLnTx/>
                <a:uFillTx/>
                <a:latin typeface="DM Sans"/>
                <a:ea typeface="+mn-ea"/>
                <a:cs typeface="+mn-cs"/>
              </a:rPr>
              <a:t>products</a:t>
            </a:r>
            <a:r>
              <a:rPr kumimoji="0" lang="en-US" sz="1600" b="0" i="0" u="none" strike="noStrike" kern="1200" cap="none" spc="-20" normalizeH="0" noProof="0">
                <a:ln>
                  <a:noFill/>
                </a:ln>
                <a:solidFill>
                  <a:prstClr val="black"/>
                </a:solidFill>
                <a:effectLst/>
                <a:uLnTx/>
                <a:uFillTx/>
                <a:latin typeface="DM Sans"/>
                <a:ea typeface="+mn-ea"/>
                <a:cs typeface="+mn-cs"/>
              </a:rPr>
              <a:t> that are </a:t>
            </a:r>
            <a:r>
              <a:rPr kumimoji="0" lang="en-US" sz="1600" b="1" i="0" u="none" strike="noStrike" kern="1200" cap="none" spc="-20" normalizeH="0" noProof="0">
                <a:ln>
                  <a:noFill/>
                </a:ln>
                <a:solidFill>
                  <a:prstClr val="black"/>
                </a:solidFill>
                <a:effectLst/>
                <a:uLnTx/>
                <a:uFillTx/>
                <a:latin typeface="DM Sans"/>
                <a:ea typeface="+mn-ea"/>
                <a:cs typeface="+mn-cs"/>
              </a:rPr>
              <a:t>created for sensitive skin</a:t>
            </a:r>
            <a:endParaRPr kumimoji="0" lang="en-CH" sz="1600" b="1" i="0" u="none" strike="noStrike" kern="1200" cap="none" spc="-20" normalizeH="0" noProof="0">
              <a:ln>
                <a:noFill/>
              </a:ln>
              <a:solidFill>
                <a:prstClr val="black"/>
              </a:solidFill>
              <a:effectLst/>
              <a:uLnTx/>
              <a:uFillTx/>
              <a:latin typeface="DM Sans"/>
              <a:ea typeface="+mn-ea"/>
              <a:cs typeface="+mn-cs"/>
            </a:endParaRPr>
          </a:p>
        </p:txBody>
      </p:sp>
      <p:sp>
        <p:nvSpPr>
          <p:cNvPr id="2" name="Title 1">
            <a:extLst>
              <a:ext uri="{FF2B5EF4-FFF2-40B4-BE49-F238E27FC236}">
                <a16:creationId xmlns:a16="http://schemas.microsoft.com/office/drawing/2014/main" id="{2540E828-D714-7EFA-8F70-E3FEB8D075F7}"/>
              </a:ext>
            </a:extLst>
          </p:cNvPr>
          <p:cNvSpPr>
            <a:spLocks noGrp="1"/>
          </p:cNvSpPr>
          <p:nvPr>
            <p:ph type="title"/>
          </p:nvPr>
        </p:nvSpPr>
        <p:spPr/>
        <p:txBody>
          <a:bodyPr/>
          <a:lstStyle/>
          <a:p>
            <a:r>
              <a:rPr lang="en-US"/>
              <a:t>A high percentage of consumers have self-declared sensitive skin </a:t>
            </a:r>
          </a:p>
        </p:txBody>
      </p:sp>
      <p:pic>
        <p:nvPicPr>
          <p:cNvPr id="8" name="Picture Placeholder 7" descr="A person looking at a shelf with products&#10;&#10;Description automatically generated">
            <a:extLst>
              <a:ext uri="{FF2B5EF4-FFF2-40B4-BE49-F238E27FC236}">
                <a16:creationId xmlns:a16="http://schemas.microsoft.com/office/drawing/2014/main" id="{E62430BE-AF39-97B8-20D2-2F6D3C89CC14}"/>
              </a:ext>
            </a:extLst>
          </p:cNvPr>
          <p:cNvPicPr>
            <a:picLocks noGrp="1" noChangeAspect="1"/>
          </p:cNvPicPr>
          <p:nvPr>
            <p:ph type="pic" sz="quarter" idx="22"/>
          </p:nvPr>
        </p:nvPicPr>
        <p:blipFill rotWithShape="1">
          <a:blip r:embed="rId2">
            <a:extLst>
              <a:ext uri="{28A0092B-C50C-407E-A947-70E740481C1C}">
                <a14:useLocalDpi xmlns:a14="http://schemas.microsoft.com/office/drawing/2010/main" val="0"/>
              </a:ext>
            </a:extLst>
          </a:blip>
          <a:srcRect l="16659" r="16659"/>
          <a:stretch/>
        </p:blipFill>
        <p:spPr/>
      </p:pic>
      <p:sp>
        <p:nvSpPr>
          <p:cNvPr id="17" name="Text Placeholder 16">
            <a:extLst>
              <a:ext uri="{FF2B5EF4-FFF2-40B4-BE49-F238E27FC236}">
                <a16:creationId xmlns:a16="http://schemas.microsoft.com/office/drawing/2014/main" id="{4AE5E873-D215-4854-B34A-D7657300C4F4}"/>
              </a:ext>
            </a:extLst>
          </p:cNvPr>
          <p:cNvSpPr>
            <a:spLocks noGrp="1"/>
          </p:cNvSpPr>
          <p:nvPr>
            <p:ph type="body" sz="quarter" idx="27"/>
          </p:nvPr>
        </p:nvSpPr>
        <p:spPr>
          <a:xfrm>
            <a:off x="302398" y="6214540"/>
            <a:ext cx="5505734" cy="121588"/>
          </a:xfrm>
        </p:spPr>
        <p:txBody>
          <a:bodyPr anchor="b"/>
          <a:lstStyle/>
          <a:p>
            <a:r>
              <a:rPr lang="en-US"/>
              <a:t>I Chen W, Dai R, Li L. The prevalence of self-declared sensitive skin: J </a:t>
            </a:r>
            <a:r>
              <a:rPr lang="en-US" err="1"/>
              <a:t>Eur</a:t>
            </a:r>
            <a:r>
              <a:rPr lang="en-US"/>
              <a:t> </a:t>
            </a:r>
            <a:r>
              <a:rPr lang="en-US" err="1"/>
              <a:t>Acad</a:t>
            </a:r>
            <a:r>
              <a:rPr lang="en-US"/>
              <a:t> Dermatol </a:t>
            </a:r>
            <a:r>
              <a:rPr lang="en-US" err="1"/>
              <a:t>Venereol</a:t>
            </a:r>
            <a:r>
              <a:rPr lang="en-US"/>
              <a:t>. 2020, 34 (8)</a:t>
            </a:r>
            <a:br>
              <a:rPr lang="en-US"/>
            </a:br>
            <a:r>
              <a:rPr lang="en-US"/>
              <a:t>II https://www.glossy.co/beauty/why-every-brand-is-launching-sensitive-skin-products/</a:t>
            </a:r>
          </a:p>
        </p:txBody>
      </p:sp>
      <p:grpSp>
        <p:nvGrpSpPr>
          <p:cNvPr id="26" name="Group 25">
            <a:extLst>
              <a:ext uri="{FF2B5EF4-FFF2-40B4-BE49-F238E27FC236}">
                <a16:creationId xmlns:a16="http://schemas.microsoft.com/office/drawing/2014/main" id="{859866D7-24C4-FB03-9660-611DFBD7C271}"/>
              </a:ext>
            </a:extLst>
          </p:cNvPr>
          <p:cNvGrpSpPr>
            <a:grpSpLocks noChangeAspect="1"/>
          </p:cNvGrpSpPr>
          <p:nvPr/>
        </p:nvGrpSpPr>
        <p:grpSpPr>
          <a:xfrm flipH="1">
            <a:off x="177935" y="3546377"/>
            <a:ext cx="1910063" cy="1726429"/>
            <a:chOff x="684499" y="4334608"/>
            <a:chExt cx="1538784" cy="1390845"/>
          </a:xfrm>
        </p:grpSpPr>
        <p:sp>
          <p:nvSpPr>
            <p:cNvPr id="27" name="Oval 26">
              <a:extLst>
                <a:ext uri="{FF2B5EF4-FFF2-40B4-BE49-F238E27FC236}">
                  <a16:creationId xmlns:a16="http://schemas.microsoft.com/office/drawing/2014/main" id="{43FE8FEE-E728-3D6E-692E-ACFA8101759E}"/>
                </a:ext>
              </a:extLst>
            </p:cNvPr>
            <p:cNvSpPr>
              <a:spLocks noChangeAspect="1"/>
            </p:cNvSpPr>
            <p:nvPr/>
          </p:nvSpPr>
          <p:spPr>
            <a:xfrm>
              <a:off x="684499" y="4334608"/>
              <a:ext cx="1390845" cy="1390845"/>
            </a:xfrm>
            <a:prstGeom prst="ellipse">
              <a:avLst/>
            </a:prstGeom>
            <a:solidFill>
              <a:srgbClr val="CBE7F5"/>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8" name="Oval 27">
              <a:extLst>
                <a:ext uri="{FF2B5EF4-FFF2-40B4-BE49-F238E27FC236}">
                  <a16:creationId xmlns:a16="http://schemas.microsoft.com/office/drawing/2014/main" id="{4B76C8BF-01F3-FA95-B05F-1005A520D93D}"/>
                </a:ext>
              </a:extLst>
            </p:cNvPr>
            <p:cNvSpPr>
              <a:spLocks noChangeAspect="1"/>
            </p:cNvSpPr>
            <p:nvPr/>
          </p:nvSpPr>
          <p:spPr>
            <a:xfrm>
              <a:off x="757628" y="4480168"/>
              <a:ext cx="1154291" cy="1154291"/>
            </a:xfrm>
            <a:prstGeom prst="ellipse">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29" name="Group 28">
              <a:extLst>
                <a:ext uri="{FF2B5EF4-FFF2-40B4-BE49-F238E27FC236}">
                  <a16:creationId xmlns:a16="http://schemas.microsoft.com/office/drawing/2014/main" id="{C02C7D31-B240-CD75-4097-A0C6A05E0E02}"/>
                </a:ext>
              </a:extLst>
            </p:cNvPr>
            <p:cNvGrpSpPr/>
            <p:nvPr/>
          </p:nvGrpSpPr>
          <p:grpSpPr>
            <a:xfrm>
              <a:off x="1372485" y="4469417"/>
              <a:ext cx="850798" cy="619877"/>
              <a:chOff x="961631" y="4181826"/>
              <a:chExt cx="1064398" cy="775500"/>
            </a:xfrm>
          </p:grpSpPr>
          <p:sp>
            <p:nvSpPr>
              <p:cNvPr id="30" name="TextBox 29">
                <a:extLst>
                  <a:ext uri="{FF2B5EF4-FFF2-40B4-BE49-F238E27FC236}">
                    <a16:creationId xmlns:a16="http://schemas.microsoft.com/office/drawing/2014/main" id="{D2868C3F-5AE7-58B3-5353-4C37F9131753}"/>
                  </a:ext>
                </a:extLst>
              </p:cNvPr>
              <p:cNvSpPr txBox="1"/>
              <p:nvPr/>
            </p:nvSpPr>
            <p:spPr>
              <a:xfrm>
                <a:off x="1338826" y="4181826"/>
                <a:ext cx="687203" cy="248160"/>
              </a:xfrm>
              <a:prstGeom prst="rect">
                <a:avLst/>
              </a:prstGeom>
              <a:noFill/>
              <a:ln>
                <a:noFill/>
              </a:ln>
            </p:spPr>
            <p:txBody>
              <a:bodyPr wrap="square" lIns="0" tIns="0" rIns="0" bIns="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83%</a:t>
                </a:r>
              </a:p>
            </p:txBody>
          </p:sp>
          <p:cxnSp>
            <p:nvCxnSpPr>
              <p:cNvPr id="31" name="Elbow Connector 30">
                <a:extLst>
                  <a:ext uri="{FF2B5EF4-FFF2-40B4-BE49-F238E27FC236}">
                    <a16:creationId xmlns:a16="http://schemas.microsoft.com/office/drawing/2014/main" id="{1A45E4C1-1A80-AF56-701D-657225B9CCDE}"/>
                  </a:ext>
                </a:extLst>
              </p:cNvPr>
              <p:cNvCxnSpPr>
                <a:cxnSpLocks/>
              </p:cNvCxnSpPr>
              <p:nvPr/>
            </p:nvCxnSpPr>
            <p:spPr>
              <a:xfrm rot="5400000">
                <a:off x="1068947" y="4322667"/>
                <a:ext cx="527343" cy="741976"/>
              </a:xfrm>
              <a:prstGeom prst="bentConnector2">
                <a:avLst/>
              </a:prstGeom>
              <a:ln w="25400">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grpSp>
      </p:grpSp>
      <p:sp>
        <p:nvSpPr>
          <p:cNvPr id="34" name="Slide Number Placeholder 33">
            <a:extLst>
              <a:ext uri="{FF2B5EF4-FFF2-40B4-BE49-F238E27FC236}">
                <a16:creationId xmlns:a16="http://schemas.microsoft.com/office/drawing/2014/main" id="{CC465150-AD19-51FC-5579-7C7F552D95B0}"/>
              </a:ext>
            </a:extLst>
          </p:cNvPr>
          <p:cNvSpPr>
            <a:spLocks noGrp="1"/>
          </p:cNvSpPr>
          <p:nvPr>
            <p:ph type="sldNum" sz="quarter" idx="10"/>
          </p:nvPr>
        </p:nvSpPr>
        <p:spPr/>
        <p:txBody>
          <a:bodyPr/>
          <a:lstStyle/>
          <a:p>
            <a:fld id="{5BA3E189-2F3A-42E5-B572-3520703B6186}" type="slidenum">
              <a:rPr lang="en-GB" smtClean="0"/>
              <a:pPr/>
              <a:t>2</a:t>
            </a:fld>
            <a:endParaRPr lang="en-GB"/>
          </a:p>
        </p:txBody>
      </p:sp>
    </p:spTree>
    <p:extLst>
      <p:ext uri="{BB962C8B-B14F-4D97-AF65-F5344CB8AC3E}">
        <p14:creationId xmlns:p14="http://schemas.microsoft.com/office/powerpoint/2010/main" val="2564188306"/>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4B4A1"/>
        </a:solidFill>
        <a:effectLst/>
      </p:bgPr>
    </p:bg>
    <p:spTree>
      <p:nvGrpSpPr>
        <p:cNvPr id="1" name=""/>
        <p:cNvGrpSpPr/>
        <p:nvPr/>
      </p:nvGrpSpPr>
      <p:grpSpPr>
        <a:xfrm>
          <a:off x="0" y="0"/>
          <a:ext cx="0" cy="0"/>
          <a:chOff x="0" y="0"/>
          <a:chExt cx="0" cy="0"/>
        </a:xfrm>
      </p:grpSpPr>
      <p:sp>
        <p:nvSpPr>
          <p:cNvPr id="25" name="Slide Number Placeholder 7">
            <a:extLst>
              <a:ext uri="{FF2B5EF4-FFF2-40B4-BE49-F238E27FC236}">
                <a16:creationId xmlns:a16="http://schemas.microsoft.com/office/drawing/2014/main" id="{B473E968-2E44-B10F-72A1-D20DD2609F80}"/>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dirty="0">
              <a:ln>
                <a:noFill/>
              </a:ln>
              <a:solidFill>
                <a:prstClr val="white"/>
              </a:solidFill>
              <a:effectLst/>
              <a:uLnTx/>
              <a:uFillTx/>
              <a:latin typeface="DM Sans"/>
              <a:ea typeface="+mn-ea"/>
              <a:cs typeface="+mn-cs"/>
            </a:endParaRP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a:xfrm>
            <a:off x="302398" y="6280376"/>
            <a:ext cx="3528001" cy="121588"/>
          </a:xfrm>
        </p:spPr>
        <p:txBody>
          <a:bodyPr/>
          <a:lstStyle/>
          <a:p>
            <a:r>
              <a:rPr lang="en-GB" i="1" dirty="0">
                <a:solidFill>
                  <a:schemeClr val="bg1"/>
                </a:solidFill>
                <a:latin typeface="+mn-lt"/>
              </a:rPr>
              <a:t>* in vitro  ** ex vivo *** in vivo</a:t>
            </a: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sz="2100" b="0" dirty="0">
                <a:solidFill>
                  <a:srgbClr val="C3E6E1"/>
                </a:solidFill>
              </a:rPr>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sz="2500" dirty="0">
                <a:solidFill>
                  <a:schemeClr val="bg1"/>
                </a:solidFill>
              </a:rPr>
              <a:t>STIMU-TEX</a:t>
            </a:r>
            <a:r>
              <a:rPr lang="en-US" sz="2500" b="0" dirty="0">
                <a:solidFill>
                  <a:schemeClr val="bg1"/>
                </a:solidFill>
              </a:rPr>
              <a:t>®</a:t>
            </a:r>
            <a:r>
              <a:rPr lang="en-US" sz="2500" dirty="0">
                <a:solidFill>
                  <a:schemeClr val="bg1"/>
                </a:solidFill>
              </a:rPr>
              <a:t> AS</a:t>
            </a:r>
            <a:endParaRPr lang="en-US" sz="2500" b="0" dirty="0">
              <a:solidFill>
                <a:schemeClr val="bg1"/>
              </a:solidFill>
            </a:endParaRP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853062"/>
            <a:ext cx="11889600" cy="903019"/>
            <a:chOff x="0" y="2286165"/>
            <a:chExt cx="11889600" cy="903019"/>
          </a:xfrm>
          <a:solidFill>
            <a:srgbClr val="C3E6E1"/>
          </a:solidFill>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8" y="2306624"/>
              <a:ext cx="8522388" cy="802218"/>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 unique mixture of premium, upcycled spent grain wax a by-product of the beer production, cold-processed argan oil, and shea butter.</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100% of natural origin </a:t>
              </a: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526557"/>
            <a:ext cx="11889600" cy="1266448"/>
            <a:chOff x="0" y="4030273"/>
            <a:chExt cx="11889600" cy="1266448"/>
          </a:xfrm>
          <a:solidFill>
            <a:srgbClr val="C3E6E1"/>
          </a:solidFill>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grp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BENEFITS:</a:t>
              </a:r>
            </a:p>
          </p:txBody>
        </p:sp>
        <p:sp>
          <p:nvSpPr>
            <p:cNvPr id="68" name="TextBox 55">
              <a:extLst>
                <a:ext uri="{FF2B5EF4-FFF2-40B4-BE49-F238E27FC236}">
                  <a16:creationId xmlns:a16="http://schemas.microsoft.com/office/drawing/2014/main" id="{EC789A2B-72BC-47AB-03D5-98A25D222A8E}"/>
                </a:ext>
              </a:extLst>
            </p:cNvPr>
            <p:cNvSpPr txBox="1"/>
            <p:nvPr/>
          </p:nvSpPr>
          <p:spPr>
            <a:xfrm>
              <a:off x="6081698" y="4037499"/>
              <a:ext cx="5048410" cy="763746"/>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Effectively reduces histamine-related symptoms like itching and redness,  while significantly enhancing skin comfort within 5 minutes***</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t>
              </a: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endParaRP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4030273"/>
              <a:ext cx="3893691" cy="1240800"/>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Significantly decreases the expression               of IL-1α, a marker for inflammatory reactions**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Helps to reduce itch mediators such as histamine*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C3E6E1"/>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REGISTRATION</a:t>
            </a:r>
            <a:b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b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CERTIFICATION</a:t>
            </a:r>
            <a:br>
              <a:rPr kumimoji="0" lang="en-US" sz="1400" b="0" i="0" u="none" strike="noStrike" kern="0" cap="none" spc="100" normalizeH="0" baseline="0" noProof="0" dirty="0">
                <a:ln>
                  <a:noFill/>
                </a:ln>
                <a:solidFill>
                  <a:srgbClr val="277E6E"/>
                </a:solidFill>
                <a:effectLst/>
                <a:uLnTx/>
                <a:uFillTx/>
                <a:latin typeface="Fira Sans Medium"/>
                <a:ea typeface="+mn-ea"/>
                <a:cs typeface="+mn-cs"/>
              </a:rPr>
            </a:br>
            <a:endParaRPr kumimoji="0" lang="en-US" sz="1400" b="0" i="0" u="none" strike="noStrike" kern="0" cap="none" spc="0" normalizeH="0" baseline="0" noProof="0" dirty="0">
              <a:ln>
                <a:noFill/>
              </a:ln>
              <a:solidFill>
                <a:srgbClr val="277E6E"/>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0"/>
            <a:ext cx="11882621" cy="632052"/>
            <a:chOff x="-25599" y="2558933"/>
            <a:chExt cx="11889600" cy="385200"/>
          </a:xfrm>
          <a:solidFill>
            <a:srgbClr val="C3E6E1"/>
          </a:solidFill>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221616"/>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Spent Grain Wax, Argania Spinosa (Argan) Kernel Oil,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Butyrospremum</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Parkii</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(Shea Butter) Extract, Tocopherol</a:t>
              </a: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1889600" cy="572906"/>
            <a:chOff x="0" y="3331675"/>
            <a:chExt cx="11889600" cy="572906"/>
          </a:xfrm>
          <a:solidFill>
            <a:srgbClr val="C3E6E1"/>
          </a:solidFill>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1688017" cy="563692"/>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Off-white to yellowish lipidic mass</a:t>
              </a:r>
            </a:p>
          </p:txBody>
        </p:sp>
        <p:sp>
          <p:nvSpPr>
            <p:cNvPr id="56" name="Rectangle 55">
              <a:extLst>
                <a:ext uri="{FF2B5EF4-FFF2-40B4-BE49-F238E27FC236}">
                  <a16:creationId xmlns:a16="http://schemas.microsoft.com/office/drawing/2014/main" id="{EF81DD97-D580-7802-40CA-0374840235E7}"/>
                </a:ext>
              </a:extLst>
            </p:cNvPr>
            <p:cNvSpPr/>
            <p:nvPr/>
          </p:nvSpPr>
          <p:spPr>
            <a:xfrm>
              <a:off x="4229962" y="3340889"/>
              <a:ext cx="2608988" cy="563692"/>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1–5%</a:t>
              </a:r>
              <a:b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7320314" y="3340889"/>
              <a:ext cx="4491733" cy="363637"/>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Oil soluble</a:t>
              </a:r>
            </a:p>
          </p:txBody>
        </p:sp>
      </p:grpSp>
      <p:grpSp>
        <p:nvGrpSpPr>
          <p:cNvPr id="29" name="Group 28">
            <a:extLst>
              <a:ext uri="{FF2B5EF4-FFF2-40B4-BE49-F238E27FC236}">
                <a16:creationId xmlns:a16="http://schemas.microsoft.com/office/drawing/2014/main" id="{13795156-F56B-0FFD-70EC-44443F673158}"/>
              </a:ext>
            </a:extLst>
          </p:cNvPr>
          <p:cNvGrpSpPr/>
          <p:nvPr/>
        </p:nvGrpSpPr>
        <p:grpSpPr>
          <a:xfrm>
            <a:off x="3282475" y="4976746"/>
            <a:ext cx="2689825" cy="669227"/>
            <a:chOff x="-690602" y="5224167"/>
            <a:chExt cx="2689825" cy="669227"/>
          </a:xfrm>
        </p:grpSpPr>
        <p:pic>
          <p:nvPicPr>
            <p:cNvPr id="31" name="Picture 30">
              <a:extLst>
                <a:ext uri="{FF2B5EF4-FFF2-40B4-BE49-F238E27FC236}">
                  <a16:creationId xmlns:a16="http://schemas.microsoft.com/office/drawing/2014/main" id="{6B9A86D0-95E3-B235-F327-E916ADFF86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823" y="5233497"/>
              <a:ext cx="878400" cy="659897"/>
            </a:xfrm>
            <a:prstGeom prst="rect">
              <a:avLst/>
            </a:prstGeom>
          </p:spPr>
        </p:pic>
        <p:pic>
          <p:nvPicPr>
            <p:cNvPr id="35" name="Picture 34">
              <a:extLst>
                <a:ext uri="{FF2B5EF4-FFF2-40B4-BE49-F238E27FC236}">
                  <a16:creationId xmlns:a16="http://schemas.microsoft.com/office/drawing/2014/main" id="{53726D0F-D7A1-6128-647C-99F410A5407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0602" y="5224167"/>
              <a:ext cx="658800" cy="658800"/>
            </a:xfrm>
            <a:prstGeom prst="rect">
              <a:avLst/>
            </a:prstGeom>
          </p:spPr>
        </p:pic>
      </p:grpSp>
      <p:pic>
        <p:nvPicPr>
          <p:cNvPr id="30" name="Picture 29">
            <a:extLst>
              <a:ext uri="{FF2B5EF4-FFF2-40B4-BE49-F238E27FC236}">
                <a16:creationId xmlns:a16="http://schemas.microsoft.com/office/drawing/2014/main" id="{E0FB6520-2DCD-BF0F-D13F-A45734BF918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23172" y="5012652"/>
            <a:ext cx="887380" cy="659897"/>
          </a:xfrm>
          <a:prstGeom prst="rect">
            <a:avLst/>
          </a:prstGeom>
        </p:spPr>
      </p:pic>
      <p:pic>
        <p:nvPicPr>
          <p:cNvPr id="5" name="Graphic 4">
            <a:extLst>
              <a:ext uri="{FF2B5EF4-FFF2-40B4-BE49-F238E27FC236}">
                <a16:creationId xmlns:a16="http://schemas.microsoft.com/office/drawing/2014/main" id="{6ACF1E96-D983-2905-1216-C2EE5286A09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57019" y="4918858"/>
            <a:ext cx="1042108" cy="792000"/>
          </a:xfrm>
          <a:prstGeom prst="rect">
            <a:avLst/>
          </a:prstGeom>
        </p:spPr>
      </p:pic>
      <p:sp>
        <p:nvSpPr>
          <p:cNvPr id="7" name="TextBox 6">
            <a:extLst>
              <a:ext uri="{FF2B5EF4-FFF2-40B4-BE49-F238E27FC236}">
                <a16:creationId xmlns:a16="http://schemas.microsoft.com/office/drawing/2014/main" id="{77A4D410-1E79-7B7F-D2D2-372A4C4C05F9}"/>
              </a:ext>
            </a:extLst>
          </p:cNvPr>
          <p:cNvSpPr txBox="1"/>
          <p:nvPr/>
        </p:nvSpPr>
        <p:spPr>
          <a:xfrm>
            <a:off x="640800" y="6433200"/>
            <a:ext cx="4245429" cy="146194"/>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10" normalizeH="0" baseline="0" noProof="0" dirty="0">
                <a:ln>
                  <a:noFill/>
                </a:ln>
                <a:solidFill>
                  <a:prstClr val="white"/>
                </a:solidFill>
                <a:effectLst/>
                <a:uLnTx/>
                <a:uFillTx/>
                <a:latin typeface="DM Sans"/>
                <a:ea typeface="+mn-ea"/>
                <a:cs typeface="+mn-cs"/>
              </a:rPr>
              <a:t>Naturals</a:t>
            </a:r>
            <a:r>
              <a:rPr kumimoji="0" lang="en-US" sz="950" b="0" i="0" u="none" strike="noStrike" kern="1200" cap="none" spc="-20" normalizeH="0" baseline="0" noProof="0" dirty="0">
                <a:ln>
                  <a:noFill/>
                </a:ln>
                <a:solidFill>
                  <a:prstClr val="white"/>
                </a:solidFill>
                <a:effectLst/>
                <a:uLnTx/>
                <a:uFillTx/>
                <a:latin typeface="DM Sans"/>
                <a:ea typeface="+mn-ea"/>
                <a:cs typeface="+mn-cs"/>
              </a:rPr>
              <a:t> | </a:t>
            </a:r>
            <a:r>
              <a:rPr kumimoji="0" lang="en-US" sz="950" b="0" i="0" u="none" strike="noStrike" kern="1200" cap="none" spc="10" normalizeH="0" baseline="0" noProof="0" dirty="0">
                <a:ln>
                  <a:noFill/>
                </a:ln>
                <a:solidFill>
                  <a:prstClr val="white"/>
                </a:solidFill>
                <a:effectLst/>
                <a:uLnTx/>
                <a:uFillTx/>
                <a:latin typeface="DM Sans"/>
                <a:ea typeface="+mn-ea"/>
                <a:cs typeface="+mn-cs"/>
              </a:rPr>
              <a:t>The science of nature</a:t>
            </a:r>
          </a:p>
        </p:txBody>
      </p:sp>
      <p:sp>
        <p:nvSpPr>
          <p:cNvPr id="10" name="Rectangle 9">
            <a:extLst>
              <a:ext uri="{FF2B5EF4-FFF2-40B4-BE49-F238E27FC236}">
                <a16:creationId xmlns:a16="http://schemas.microsoft.com/office/drawing/2014/main" id="{3EA4E4FF-8573-B905-364C-DF4AE495424F}"/>
              </a:ext>
            </a:extLst>
          </p:cNvPr>
          <p:cNvSpPr>
            <a:spLocks noGrp="1" noRot="1" noMove="1" noResize="1" noEditPoints="1" noAdjustHandles="1" noChangeArrowheads="1" noChangeShapeType="1"/>
          </p:cNvSpPr>
          <p:nvPr/>
        </p:nvSpPr>
        <p:spPr>
          <a:xfrm>
            <a:off x="9099755" y="6032090"/>
            <a:ext cx="3092245" cy="82591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1" name="Picture 12">
            <a:extLst>
              <a:ext uri="{FF2B5EF4-FFF2-40B4-BE49-F238E27FC236}">
                <a16:creationId xmlns:a16="http://schemas.microsoft.com/office/drawing/2014/main" id="{83F86821-53CB-EB82-139D-CE55A49447A1}"/>
              </a:ext>
            </a:extLst>
          </p:cNvPr>
          <p:cNvPicPr>
            <a:picLocks noGrp="1" noRot="1" noChangeAspect="1" noMove="1" noResize="1" noEditPoints="1" noAdjustHandles="1" noChangeArrowheads="1" noChangeShapeType="1" noCrop="1"/>
          </p:cNvPicPr>
          <p:nvPr/>
        </p:nvPicPr>
        <p:blipFill>
          <a:blip r:embed="rId8">
            <a:extLst>
              <a:ext uri="{96DAC541-7B7A-43D3-8B79-37D633B846F1}">
                <asvg:svgBlip xmlns:asvg="http://schemas.microsoft.com/office/drawing/2016/SVG/main" r:embed="rId9"/>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379354261"/>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5FE3A-A917-7547-9169-BB042A60426B}"/>
              </a:ext>
            </a:extLst>
          </p:cNvPr>
          <p:cNvSpPr>
            <a:spLocks noGrp="1"/>
          </p:cNvSpPr>
          <p:nvPr>
            <p:ph type="title"/>
          </p:nvPr>
        </p:nvSpPr>
        <p:spPr>
          <a:xfrm>
            <a:off x="302399" y="302400"/>
            <a:ext cx="4552176" cy="303211"/>
          </a:xfrm>
        </p:spPr>
        <p:txBody>
          <a:bodyPr/>
          <a:lstStyle/>
          <a:p>
            <a:r>
              <a:rPr lang="en-US"/>
              <a:t>The rise of upcycled beauty</a:t>
            </a:r>
          </a:p>
        </p:txBody>
      </p:sp>
      <p:sp>
        <p:nvSpPr>
          <p:cNvPr id="4" name="Slide Number Placeholder 3">
            <a:extLst>
              <a:ext uri="{FF2B5EF4-FFF2-40B4-BE49-F238E27FC236}">
                <a16:creationId xmlns:a16="http://schemas.microsoft.com/office/drawing/2014/main" id="{0102C71C-3524-F642-B26F-0D1665FE63E3}"/>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11" name="Picture Placeholder 10" descr="A picture containing person, sport&#10;&#10;Description automatically generated">
            <a:extLst>
              <a:ext uri="{FF2B5EF4-FFF2-40B4-BE49-F238E27FC236}">
                <a16:creationId xmlns:a16="http://schemas.microsoft.com/office/drawing/2014/main" id="{6B2D7DD9-63A9-08AB-A48F-60E7C2B9550A}"/>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l="55154"/>
          <a:stretch/>
        </p:blipFill>
        <p:spPr>
          <a:xfrm>
            <a:off x="6096000" y="0"/>
            <a:ext cx="6096000" cy="6858000"/>
          </a:xfrm>
          <a:ln w="38100" cap="sq">
            <a:noFill/>
            <a:prstDash val="solid"/>
            <a:miter lim="800000"/>
          </a:ln>
          <a:effectLst>
            <a:outerShdw blurRad="50800" dist="38100" dir="2700000" algn="tl" rotWithShape="0">
              <a:srgbClr val="000000">
                <a:alpha val="0"/>
              </a:srgbClr>
            </a:outerShdw>
          </a:effectLst>
        </p:spPr>
      </p:pic>
      <p:sp>
        <p:nvSpPr>
          <p:cNvPr id="9" name="Rectangle 8">
            <a:extLst>
              <a:ext uri="{FF2B5EF4-FFF2-40B4-BE49-F238E27FC236}">
                <a16:creationId xmlns:a16="http://schemas.microsoft.com/office/drawing/2014/main" id="{2C9B92C6-8A3B-7045-BA31-13FF4A632753}"/>
              </a:ext>
            </a:extLst>
          </p:cNvPr>
          <p:cNvSpPr/>
          <p:nvPr/>
        </p:nvSpPr>
        <p:spPr>
          <a:xfrm>
            <a:off x="0" y="4811451"/>
            <a:ext cx="4912875" cy="936936"/>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180000" rIns="180000" bIns="1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FFFFF"/>
                </a:solidFill>
                <a:effectLst/>
                <a:uLnTx/>
                <a:uFillTx/>
                <a:latin typeface="DM Sans"/>
                <a:ea typeface="Fira Sans" panose="020B0503050000020004" pitchFamily="34" charset="0"/>
                <a:cs typeface="Arial"/>
              </a:rPr>
              <a:t>STIMU-TEX</a:t>
            </a:r>
            <a:r>
              <a:rPr kumimoji="0" lang="en-US" sz="2000" b="0" i="0" u="none" strike="noStrike" kern="0" cap="none" spc="0" normalizeH="0" baseline="30000" noProof="0">
                <a:ln>
                  <a:noFill/>
                </a:ln>
                <a:solidFill>
                  <a:srgbClr val="FFFFFF"/>
                </a:solidFill>
                <a:effectLst/>
                <a:uLnTx/>
                <a:uFillTx/>
                <a:latin typeface="DM Sans"/>
                <a:ea typeface="Fira Sans" panose="020B0503050000020004" pitchFamily="34" charset="0"/>
                <a:cs typeface="Arial"/>
              </a:rPr>
              <a:t>®</a:t>
            </a:r>
            <a:r>
              <a:rPr kumimoji="0" lang="en-US" sz="2000" b="0" i="0" u="none" strike="noStrike" kern="0" cap="none" spc="0" normalizeH="0" baseline="0" noProof="0">
                <a:ln>
                  <a:noFill/>
                </a:ln>
                <a:solidFill>
                  <a:srgbClr val="FFFFFF"/>
                </a:solidFill>
                <a:effectLst/>
                <a:uLnTx/>
                <a:uFillTx/>
                <a:latin typeface="DM Sans"/>
                <a:ea typeface="Fira Sans" panose="020B0503050000020004" pitchFamily="34" charset="0"/>
                <a:cs typeface="Arial"/>
              </a:rPr>
              <a:t> AS is enriched with upcycled spent grain wax</a:t>
            </a:r>
            <a:endParaRPr kumimoji="0" lang="en-US" sz="1800" b="0" i="0" u="none" strike="noStrike" kern="1200" cap="none" spc="0" normalizeH="0" baseline="0" noProof="0">
              <a:ln>
                <a:noFill/>
              </a:ln>
              <a:solidFill>
                <a:srgbClr val="FFFFFF"/>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A510BF6D-8316-C504-045E-F6CE832BC659}"/>
              </a:ext>
            </a:extLst>
          </p:cNvPr>
          <p:cNvSpPr txBox="1"/>
          <p:nvPr/>
        </p:nvSpPr>
        <p:spPr>
          <a:xfrm>
            <a:off x="301625" y="1342800"/>
            <a:ext cx="5325452" cy="30777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800" b="0" i="0" u="none" strike="noStrike" kern="1200" cap="none" spc="0" normalizeH="0" baseline="0" noProof="0" dirty="0">
                <a:ln>
                  <a:noFill/>
                </a:ln>
                <a:solidFill>
                  <a:srgbClr val="44B4A1"/>
                </a:solidFill>
                <a:effectLst/>
                <a:uLnTx/>
                <a:uFillTx/>
                <a:latin typeface="DM Sans"/>
                <a:ea typeface="+mn-ea"/>
                <a:cs typeface="+mn-cs"/>
              </a:rPr>
              <a:t>Consumers around the world </a:t>
            </a:r>
            <a:r>
              <a:rPr kumimoji="0" lang="en-US" sz="1800" b="0" i="0" u="none" strike="noStrike" kern="1200" cap="none" spc="0" normalizeH="0" baseline="0" noProof="0" dirty="0">
                <a:ln>
                  <a:noFill/>
                </a:ln>
                <a:solidFill>
                  <a:prstClr val="black"/>
                </a:solidFill>
                <a:effectLst/>
                <a:uLnTx/>
                <a:uFillTx/>
                <a:latin typeface="DM Sans"/>
                <a:ea typeface="+mn-ea"/>
                <a:cs typeface="+mn-cs"/>
              </a:rPr>
              <a:t>are increasingly looking for authentic products with scientifically proven efficacy.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800" b="0" i="0" u="none" strike="noStrike" kern="1200" cap="none" spc="0" normalizeH="0" baseline="0" noProof="0" dirty="0">
                <a:ln>
                  <a:noFill/>
                </a:ln>
                <a:solidFill>
                  <a:srgbClr val="44B4A1"/>
                </a:solidFill>
                <a:effectLst/>
                <a:uLnTx/>
                <a:uFillTx/>
                <a:latin typeface="DM Sans"/>
                <a:ea typeface="+mn-ea"/>
                <a:cs typeface="+mn-cs"/>
              </a:rPr>
              <a:t>Upcycled ingredients </a:t>
            </a:r>
            <a:r>
              <a:rPr kumimoji="0" lang="en-US" sz="1800" b="0" i="0" u="none" strike="noStrike" kern="1200" cap="none" spc="0" normalizeH="0" baseline="0" noProof="0" dirty="0">
                <a:ln>
                  <a:noFill/>
                </a:ln>
                <a:solidFill>
                  <a:prstClr val="black"/>
                </a:solidFill>
                <a:effectLst/>
                <a:uLnTx/>
                <a:uFillTx/>
                <a:latin typeface="DM Sans"/>
                <a:ea typeface="+mn-ea"/>
                <a:cs typeface="+mn-cs"/>
              </a:rPr>
              <a:t>for use in our modern world is proving popular among those who want to nourish their skin for a naturally flawless look.</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800" b="1" i="0" u="none" strike="noStrike" kern="1200" cap="none" spc="0" normalizeH="0" baseline="0" noProof="0" dirty="0">
                <a:ln>
                  <a:noFill/>
                </a:ln>
                <a:solidFill>
                  <a:srgbClr val="277E6E"/>
                </a:solidFill>
                <a:effectLst/>
                <a:uLnTx/>
                <a:uFillTx/>
                <a:latin typeface="DM Sans"/>
                <a:ea typeface="+mn-ea"/>
                <a:cs typeface="+mn-cs"/>
              </a:rPr>
              <a:t>What is upcycling?</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It transforms by-products and waste materials into something new and exciting - something that consumers want to use and find great joy from.</a:t>
            </a:r>
          </a:p>
        </p:txBody>
      </p:sp>
    </p:spTree>
    <p:extLst>
      <p:ext uri="{BB962C8B-B14F-4D97-AF65-F5344CB8AC3E}">
        <p14:creationId xmlns:p14="http://schemas.microsoft.com/office/powerpoint/2010/main" val="3429473142"/>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1B50C-4724-8FB4-2351-5DD9864C6E06}"/>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BBF2107-099A-C48E-D724-07694A870151}"/>
              </a:ext>
            </a:extLst>
          </p:cNvPr>
          <p:cNvPicPr>
            <a:picLocks noGrp="1" noChangeAspect="1"/>
          </p:cNvPicPr>
          <p:nvPr>
            <p:ph type="pic" sz="quarter" idx="22"/>
          </p:nvPr>
        </p:nvPicPr>
        <p:blipFill rotWithShape="1">
          <a:blip r:embed="rId2" cstate="screen">
            <a:extLst>
              <a:ext uri="{28A0092B-C50C-407E-A947-70E740481C1C}">
                <a14:useLocalDpi xmlns:a14="http://schemas.microsoft.com/office/drawing/2010/main"/>
              </a:ext>
            </a:extLst>
          </a:blip>
          <a:srcRect l="20344" r="20344"/>
          <a:stretch/>
        </p:blipFill>
        <p:spPr>
          <a:xfrm>
            <a:off x="6096000" y="2"/>
            <a:ext cx="6096000" cy="6857998"/>
          </a:xfrm>
          <a:ln w="38100" cap="sq">
            <a:noFill/>
            <a:prstDash val="solid"/>
            <a:miter lim="800000"/>
          </a:ln>
          <a:effectLst>
            <a:outerShdw blurRad="50800" dist="38100" dir="2700000" algn="tl" rotWithShape="0">
              <a:srgbClr val="000000">
                <a:alpha val="0"/>
              </a:srgbClr>
            </a:outerShdw>
          </a:effectLst>
        </p:spPr>
      </p:pic>
      <p:sp>
        <p:nvSpPr>
          <p:cNvPr id="111" name="Slide Number Placeholder 7">
            <a:extLst>
              <a:ext uri="{FF2B5EF4-FFF2-40B4-BE49-F238E27FC236}">
                <a16:creationId xmlns:a16="http://schemas.microsoft.com/office/drawing/2014/main" id="{CD247696-B198-D36C-B1B1-87A618CA6C9B}"/>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itle 1">
            <a:extLst>
              <a:ext uri="{FF2B5EF4-FFF2-40B4-BE49-F238E27FC236}">
                <a16:creationId xmlns:a16="http://schemas.microsoft.com/office/drawing/2014/main" id="{6E3224E4-BBCA-2543-DD56-7BF6E1980369}"/>
              </a:ext>
            </a:extLst>
          </p:cNvPr>
          <p:cNvSpPr>
            <a:spLocks noGrp="1"/>
          </p:cNvSpPr>
          <p:nvPr>
            <p:ph type="title"/>
          </p:nvPr>
        </p:nvSpPr>
        <p:spPr>
          <a:xfrm>
            <a:off x="302399" y="302400"/>
            <a:ext cx="5121654" cy="377538"/>
          </a:xfrm>
        </p:spPr>
        <p:txBody>
          <a:bodyPr/>
          <a:lstStyle/>
          <a:p>
            <a:r>
              <a:rPr lang="en-GB" dirty="0"/>
              <a:t>Brewers have always had smooth, soft hands </a:t>
            </a:r>
            <a:br>
              <a:rPr lang="en-GB" dirty="0"/>
            </a:br>
            <a:r>
              <a:rPr lang="en-GB" dirty="0"/>
              <a:t> </a:t>
            </a:r>
            <a:endParaRPr lang="en-US" dirty="0"/>
          </a:p>
        </p:txBody>
      </p:sp>
      <p:sp>
        <p:nvSpPr>
          <p:cNvPr id="5" name="TextBox 4">
            <a:extLst>
              <a:ext uri="{FF2B5EF4-FFF2-40B4-BE49-F238E27FC236}">
                <a16:creationId xmlns:a16="http://schemas.microsoft.com/office/drawing/2014/main" id="{F6828B2C-A4A7-B235-5C16-06B5A567B52F}"/>
              </a:ext>
            </a:extLst>
          </p:cNvPr>
          <p:cNvSpPr txBox="1"/>
          <p:nvPr/>
        </p:nvSpPr>
        <p:spPr>
          <a:xfrm>
            <a:off x="302400" y="1342800"/>
            <a:ext cx="5121655" cy="4320222"/>
          </a:xfrm>
          <a:prstGeom prst="rect">
            <a:avLst/>
          </a:prstGeom>
          <a:noFill/>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For generations, </a:t>
            </a:r>
            <a:r>
              <a:rPr kumimoji="0" lang="en-US" sz="1800" b="1" i="0" u="none" strike="noStrike" kern="1200" cap="none" spc="0" normalizeH="0" baseline="0" noProof="0" dirty="0">
                <a:ln>
                  <a:noFill/>
                </a:ln>
                <a:solidFill>
                  <a:prstClr val="black"/>
                </a:solidFill>
                <a:effectLst/>
                <a:uLnTx/>
                <a:uFillTx/>
                <a:latin typeface="DM Sans"/>
                <a:ea typeface="+mn-ea"/>
                <a:cs typeface="+mn-cs"/>
              </a:rPr>
              <a:t>beer brewers have recognized the soothing properties of spent grain</a:t>
            </a:r>
            <a:r>
              <a:rPr kumimoji="0" lang="en-US" sz="1800" b="0" i="0" u="none" strike="noStrike" kern="1200" cap="none" spc="0" normalizeH="0" baseline="0" noProof="0" dirty="0">
                <a:ln>
                  <a:noFill/>
                </a:ln>
                <a:solidFill>
                  <a:prstClr val="black"/>
                </a:solidFill>
                <a:effectLst/>
                <a:uLnTx/>
                <a:uFillTx/>
                <a:latin typeface="DM Sans"/>
                <a:ea typeface="+mn-ea"/>
                <a:cs typeface="+mn-cs"/>
              </a:rPr>
              <a:t>, traditionally associated with calming skin and relieving itching.</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90000"/>
              </a:lnSpc>
              <a:spcBef>
                <a:spcPts val="500"/>
              </a:spcBef>
              <a:spcAft>
                <a:spcPts val="400"/>
              </a:spcAft>
              <a:buClr>
                <a:srgbClr val="44B4A1"/>
              </a:buClr>
              <a:buSzPct val="90000"/>
              <a:buFontTx/>
              <a:buNone/>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But what exactly is brewer’s spent grain?</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Brewer’s spent grain is the most abundant </a:t>
            </a:r>
            <a:r>
              <a:rPr kumimoji="0" lang="en-US" sz="1800" b="1" i="0" u="none" strike="noStrike" kern="1200" cap="none" spc="0" normalizeH="0" baseline="0" noProof="0" dirty="0">
                <a:ln>
                  <a:noFill/>
                </a:ln>
                <a:solidFill>
                  <a:prstClr val="black"/>
                </a:solidFill>
                <a:effectLst/>
                <a:uLnTx/>
                <a:uFillTx/>
                <a:latin typeface="DM Sans"/>
                <a:ea typeface="+mn-ea"/>
                <a:cs typeface="+mn-cs"/>
              </a:rPr>
              <a:t>by‑product of the beer‑brewing process</a:t>
            </a:r>
            <a:r>
              <a:rPr kumimoji="0" lang="en-US" sz="1800" b="0" i="0" u="none" strike="noStrike" kern="1200" cap="none" spc="0" normalizeH="0" baseline="0" noProof="0" dirty="0">
                <a:ln>
                  <a:noFill/>
                </a:ln>
                <a:solidFill>
                  <a:prstClr val="black"/>
                </a:solidFill>
                <a:effectLst/>
                <a:uLnTx/>
                <a:uFillTx/>
                <a:latin typeface="DM Sans"/>
                <a:ea typeface="+mn-ea"/>
                <a:cs typeface="+mn-cs"/>
              </a:rPr>
              <a:t>, accounting for around 85% of all brewing by‑products.</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It is the </a:t>
            </a:r>
            <a:r>
              <a:rPr kumimoji="0" lang="en-US" sz="1800" b="1" i="0" u="none" strike="noStrike" kern="1200" cap="none" spc="0" normalizeH="0" baseline="0" noProof="0" dirty="0">
                <a:ln>
                  <a:noFill/>
                </a:ln>
                <a:solidFill>
                  <a:prstClr val="black"/>
                </a:solidFill>
                <a:effectLst/>
                <a:uLnTx/>
                <a:uFillTx/>
                <a:latin typeface="DM Sans"/>
                <a:ea typeface="+mn-ea"/>
                <a:cs typeface="+mn-cs"/>
              </a:rPr>
              <a:t>natural residue </a:t>
            </a:r>
            <a:r>
              <a:rPr kumimoji="0" lang="en-US" sz="1800" b="0" i="0" u="none" strike="noStrike" kern="1200" cap="none" spc="0" normalizeH="0" baseline="0" noProof="0" dirty="0">
                <a:ln>
                  <a:noFill/>
                </a:ln>
                <a:solidFill>
                  <a:prstClr val="black"/>
                </a:solidFill>
                <a:effectLst/>
                <a:uLnTx/>
                <a:uFillTx/>
                <a:latin typeface="DM Sans"/>
                <a:ea typeface="+mn-ea"/>
                <a:cs typeface="+mn-cs"/>
              </a:rPr>
              <a:t>left after pure barley (Hordeum vulgare) is transformed into malt through successive physical and fermentative processing steps.</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244109530"/>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lide Number Placeholder 7">
            <a:extLst>
              <a:ext uri="{FF2B5EF4-FFF2-40B4-BE49-F238E27FC236}">
                <a16:creationId xmlns:a16="http://schemas.microsoft.com/office/drawing/2014/main" id="{14A5667F-10FE-26F2-1349-9B066D25F810}"/>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5" name="Picture Placeholder 4">
            <a:extLst>
              <a:ext uri="{FF2B5EF4-FFF2-40B4-BE49-F238E27FC236}">
                <a16:creationId xmlns:a16="http://schemas.microsoft.com/office/drawing/2014/main" id="{630676B4-9187-A58A-83AF-3A48840D0F21}"/>
              </a:ext>
            </a:extLst>
          </p:cNvPr>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l="5279" r="5279"/>
          <a:stretch>
            <a:fillRect/>
          </a:stretch>
        </p:blipFill>
        <p:spPr/>
      </p:pic>
      <p:sp>
        <p:nvSpPr>
          <p:cNvPr id="7" name="Title 103">
            <a:extLst>
              <a:ext uri="{FF2B5EF4-FFF2-40B4-BE49-F238E27FC236}">
                <a16:creationId xmlns:a16="http://schemas.microsoft.com/office/drawing/2014/main" id="{C5431099-690A-8E26-1CD7-C6881D9E1C66}"/>
              </a:ext>
            </a:extLst>
          </p:cNvPr>
          <p:cNvSpPr>
            <a:spLocks noGrp="1"/>
          </p:cNvSpPr>
          <p:nvPr>
            <p:ph type="title"/>
          </p:nvPr>
        </p:nvSpPr>
        <p:spPr>
          <a:xfrm>
            <a:off x="302399" y="302400"/>
            <a:ext cx="5500524" cy="330646"/>
          </a:xfrm>
        </p:spPr>
        <p:txBody>
          <a:bodyPr/>
          <a:lstStyle/>
          <a:p>
            <a:r>
              <a:rPr lang="en-US" dirty="0"/>
              <a:t>Pure Spent Grain Wax — From Brewery                 By-Product to High Value Skin Soother</a:t>
            </a:r>
            <a:br>
              <a:rPr lang="en-US" dirty="0"/>
            </a:br>
            <a:r>
              <a:rPr lang="en-GB" dirty="0"/>
              <a:t> </a:t>
            </a:r>
          </a:p>
        </p:txBody>
      </p:sp>
      <p:sp>
        <p:nvSpPr>
          <p:cNvPr id="8" name="TextBox 7">
            <a:extLst>
              <a:ext uri="{FF2B5EF4-FFF2-40B4-BE49-F238E27FC236}">
                <a16:creationId xmlns:a16="http://schemas.microsoft.com/office/drawing/2014/main" id="{7477E142-5700-F7C5-0934-7F3E20A3B3C4}"/>
              </a:ext>
            </a:extLst>
          </p:cNvPr>
          <p:cNvSpPr txBox="1"/>
          <p:nvPr/>
        </p:nvSpPr>
        <p:spPr>
          <a:xfrm>
            <a:off x="302398" y="1152784"/>
            <a:ext cx="5939906" cy="6609630"/>
          </a:xfrm>
          <a:prstGeom prst="rect">
            <a:avLst/>
          </a:prstGeom>
          <a:noFill/>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Rooted in the German brewing tradition</a:t>
            </a:r>
            <a:r>
              <a:rPr kumimoji="0" lang="en-US" sz="1600" b="0" i="0" u="none" strike="noStrike" kern="1200" cap="none" spc="0" normalizeH="0" baseline="0" noProof="0" dirty="0">
                <a:ln>
                  <a:noFill/>
                </a:ln>
                <a:solidFill>
                  <a:prstClr val="black"/>
                </a:solidFill>
                <a:effectLst/>
                <a:uLnTx/>
                <a:uFillTx/>
                <a:latin typeface="DM Sans"/>
                <a:ea typeface="+mn-ea"/>
                <a:cs typeface="+mn-cs"/>
              </a:rPr>
              <a:t>, Pure Spent Grain Wax is upcycled from brewer’s spent grain left after beer production.</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Using gentle supercritical CO₂ extraction</a:t>
            </a:r>
            <a:r>
              <a:rPr kumimoji="0" lang="en-US" sz="1600" b="0" i="0" u="none" strike="noStrike" kern="1200" cap="none" spc="0" normalizeH="0" baseline="0" noProof="0" dirty="0">
                <a:ln>
                  <a:noFill/>
                </a:ln>
                <a:solidFill>
                  <a:prstClr val="black"/>
                </a:solidFill>
                <a:effectLst/>
                <a:uLnTx/>
                <a:uFillTx/>
                <a:latin typeface="DM Sans"/>
                <a:ea typeface="+mn-ea"/>
                <a:cs typeface="+mn-cs"/>
              </a:rPr>
              <a:t>, it is transformed into a pure, </a:t>
            </a:r>
            <a:r>
              <a:rPr kumimoji="0" lang="en-US" sz="1600" b="1" i="0" u="none" strike="noStrike" kern="1200" cap="none" spc="0" normalizeH="0" baseline="0" noProof="0" dirty="0">
                <a:ln>
                  <a:noFill/>
                </a:ln>
                <a:solidFill>
                  <a:prstClr val="black"/>
                </a:solidFill>
                <a:effectLst/>
                <a:uLnTx/>
                <a:uFillTx/>
                <a:latin typeface="DM Sans"/>
                <a:ea typeface="+mn-ea"/>
                <a:cs typeface="+mn-cs"/>
              </a:rPr>
              <a:t>golden wax </a:t>
            </a:r>
            <a:r>
              <a:rPr kumimoji="0" lang="en-US" sz="1600" b="0" i="0" u="none" strike="noStrike" kern="1200" cap="none" spc="0" normalizeH="0" baseline="0" noProof="0" dirty="0">
                <a:ln>
                  <a:noFill/>
                </a:ln>
                <a:solidFill>
                  <a:prstClr val="black"/>
                </a:solidFill>
                <a:effectLst/>
                <a:uLnTx/>
                <a:uFillTx/>
                <a:latin typeface="DM Sans"/>
                <a:ea typeface="+mn-ea"/>
                <a:cs typeface="+mn-cs"/>
              </a:rPr>
              <a:t>that:</a:t>
            </a:r>
          </a:p>
          <a:p>
            <a:pPr marL="820800" marR="0" lvl="1"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Avoids harsh solvents</a:t>
            </a:r>
          </a:p>
          <a:p>
            <a:pPr marL="820800" marR="0" lvl="1"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Preserves skin‑soothing lipids</a:t>
            </a:r>
          </a:p>
          <a:p>
            <a:pPr marL="820800" marR="0" lvl="1"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Delivers a soft, skin‑loving texture</a:t>
            </a:r>
            <a:endParaRPr kumimoji="0" lang="en-US" sz="1600" b="1" i="0" u="none" strike="noStrike" kern="1200" cap="none" spc="0" normalizeH="0" baseline="0" noProof="0" dirty="0">
              <a:ln>
                <a:noFill/>
              </a:ln>
              <a:solidFill>
                <a:prstClr val="black"/>
              </a:solidFill>
              <a:effectLst/>
              <a:uLnTx/>
              <a:uFillTx/>
              <a:latin typeface="DM Sans"/>
              <a:ea typeface="+mn-ea"/>
              <a:cs typeface="+mn-cs"/>
            </a:endParaRP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Unique upcycled origin</a:t>
            </a:r>
          </a:p>
          <a:p>
            <a:pPr marL="0" marR="0" lvl="0" indent="0" algn="l" defTabSz="914400" rtl="0" eaLnBrk="1" fontAlgn="auto" latinLnBrk="0" hangingPunct="1">
              <a:lnSpc>
                <a:spcPct val="90000"/>
              </a:lnSpc>
              <a:spcBef>
                <a:spcPts val="500"/>
              </a:spcBef>
              <a:spcAft>
                <a:spcPts val="400"/>
              </a:spcAft>
              <a:buClr>
                <a:srgbClr val="44B4A1"/>
              </a:buClr>
              <a:buSzPct val="90000"/>
              <a:buFontTx/>
              <a:buNone/>
              <a:tabLst/>
              <a:defRPr/>
            </a:pPr>
            <a:endParaRPr kumimoji="0" lang="en-US" sz="1600" b="1"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90000"/>
              </a:lnSpc>
              <a:spcBef>
                <a:spcPts val="500"/>
              </a:spcBef>
              <a:spcAft>
                <a:spcPts val="400"/>
              </a:spcAft>
              <a:buClr>
                <a:srgbClr val="44B4A1"/>
              </a:buClr>
              <a:buSzPct val="90000"/>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Role in STIMU-TEX® AS</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Provides skin‑soothing lipids that enhance comfort</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Supports relief from itching and irritation</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Contributes to the soft, caring sensory profile of the blend</a:t>
            </a:r>
          </a:p>
          <a:p>
            <a:pPr marL="0" marR="0" lvl="0" indent="0" algn="l" defTabSz="914400" rtl="0" eaLnBrk="1" fontAlgn="auto" latinLnBrk="0" hangingPunct="1">
              <a:lnSpc>
                <a:spcPct val="90000"/>
              </a:lnSpc>
              <a:spcBef>
                <a:spcPts val="500"/>
              </a:spcBef>
              <a:spcAft>
                <a:spcPts val="400"/>
              </a:spcAft>
              <a:buClr>
                <a:srgbClr val="44B4A1"/>
              </a:buClr>
              <a:buSzPct val="90000"/>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A fusion of heritage </a:t>
            </a:r>
            <a:r>
              <a:rPr kumimoji="0" lang="en-US" sz="1600" b="0" i="0" u="none" strike="noStrike" kern="1200" cap="none" spc="0" normalizeH="0" baseline="0" noProof="0" dirty="0">
                <a:ln>
                  <a:noFill/>
                </a:ln>
                <a:solidFill>
                  <a:prstClr val="black"/>
                </a:solidFill>
                <a:effectLst/>
                <a:uLnTx/>
                <a:uFillTx/>
                <a:latin typeface="DM Sans"/>
                <a:ea typeface="+mn-ea"/>
                <a:cs typeface="+mn-cs"/>
              </a:rPr>
              <a:t>and </a:t>
            </a:r>
            <a:r>
              <a:rPr kumimoji="0" lang="en-US" sz="1600" b="1" i="0" u="none" strike="noStrike" kern="1200" cap="none" spc="0" normalizeH="0" baseline="0" noProof="0" dirty="0">
                <a:ln>
                  <a:noFill/>
                </a:ln>
                <a:solidFill>
                  <a:prstClr val="black"/>
                </a:solidFill>
                <a:effectLst/>
                <a:uLnTx/>
                <a:uFillTx/>
                <a:latin typeface="DM Sans"/>
                <a:ea typeface="+mn-ea"/>
                <a:cs typeface="+mn-cs"/>
              </a:rPr>
              <a:t>green innovation</a:t>
            </a:r>
            <a:r>
              <a:rPr kumimoji="0" lang="en-US" sz="1600" b="0" i="0" u="none" strike="noStrike" kern="1200" cap="none" spc="0" normalizeH="0" baseline="0" noProof="0" dirty="0">
                <a:ln>
                  <a:noFill/>
                </a:ln>
                <a:solidFill>
                  <a:prstClr val="black"/>
                </a:solidFill>
                <a:effectLst/>
                <a:uLnTx/>
                <a:uFillTx/>
                <a:latin typeface="DM Sans"/>
                <a:ea typeface="+mn-ea"/>
                <a:cs typeface="+mn-cs"/>
              </a:rPr>
              <a:t>, turning an overlooked by‑product into a comforting, sustainable skin ingredient.</a:t>
            </a:r>
            <a:endParaRPr kumimoji="0" lang="en-US" sz="1600" b="1" i="0" u="none" strike="noStrike" kern="1200" cap="none" spc="0" normalizeH="0" baseline="0" noProof="0" dirty="0">
              <a:ln>
                <a:noFill/>
              </a:ln>
              <a:solidFill>
                <a:prstClr val="black"/>
              </a:solidFill>
              <a:effectLst/>
              <a:uLnTx/>
              <a:uFillTx/>
              <a:latin typeface="DM Sans"/>
              <a:ea typeface="+mn-ea"/>
              <a:cs typeface="+mn-cs"/>
            </a:endParaRP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DM Sans"/>
              <a:ea typeface="+mn-ea"/>
              <a:cs typeface="+mn-cs"/>
            </a:endParaRP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DM Sans"/>
              <a:ea typeface="+mn-ea"/>
              <a:cs typeface="+mn-cs"/>
            </a:endParaRP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kumimoji="0" lang="en-US" sz="1600" b="1" i="0" u="none" strike="noStrike" kern="1200" cap="none" spc="0" normalizeH="0" baseline="0" noProof="0" dirty="0">
              <a:ln>
                <a:noFill/>
              </a:ln>
              <a:solidFill>
                <a:prstClr val="black"/>
              </a:solidFill>
              <a:effectLst/>
              <a:uLnTx/>
              <a:uFillTx/>
              <a:latin typeface="DM Sans"/>
              <a:ea typeface="+mn-ea"/>
              <a:cs typeface="+mn-cs"/>
            </a:endParaRP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230333843"/>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FB397-D4DC-8A7C-A2C5-3DA817165AE0}"/>
              </a:ext>
            </a:extLst>
          </p:cNvPr>
          <p:cNvSpPr>
            <a:spLocks noGrp="1"/>
          </p:cNvSpPr>
          <p:nvPr>
            <p:ph type="title"/>
          </p:nvPr>
        </p:nvSpPr>
        <p:spPr>
          <a:xfrm>
            <a:off x="302399" y="302400"/>
            <a:ext cx="4552176" cy="303211"/>
          </a:xfrm>
        </p:spPr>
        <p:txBody>
          <a:bodyPr/>
          <a:lstStyle/>
          <a:p>
            <a:pPr lvl="0"/>
            <a:r>
              <a:rPr lang="en-US"/>
              <a:t>Spent grain wax delivers strong relief on skin with atopic conditions</a:t>
            </a:r>
          </a:p>
        </p:txBody>
      </p:sp>
      <p:sp>
        <p:nvSpPr>
          <p:cNvPr id="9" name="Slide Number Placeholder 3">
            <a:extLst>
              <a:ext uri="{FF2B5EF4-FFF2-40B4-BE49-F238E27FC236}">
                <a16:creationId xmlns:a16="http://schemas.microsoft.com/office/drawing/2014/main" id="{42BD5FB8-F7A7-15F1-80D6-D8E2CE2272BA}"/>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18" name="Picture Placeholder 17">
            <a:extLst>
              <a:ext uri="{FF2B5EF4-FFF2-40B4-BE49-F238E27FC236}">
                <a16:creationId xmlns:a16="http://schemas.microsoft.com/office/drawing/2014/main" id="{1DAA5D97-87F4-98BE-85B0-3FC48EB6BB72}"/>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l="34207" t="-176" r="6517" b="176"/>
          <a:stretch/>
        </p:blipFill>
        <p:spPr>
          <a:xfrm>
            <a:off x="6096000" y="0"/>
            <a:ext cx="6096000" cy="6858000"/>
          </a:xfrm>
          <a:ln w="38100" cap="sq">
            <a:noFill/>
            <a:prstDash val="solid"/>
            <a:miter lim="800000"/>
          </a:ln>
          <a:effectLst>
            <a:outerShdw blurRad="50800" dist="38100" dir="2700000" algn="tl" rotWithShape="0">
              <a:srgbClr val="000000">
                <a:alpha val="0"/>
              </a:srgbClr>
            </a:outerShdw>
          </a:effectLst>
        </p:spPr>
      </p:pic>
      <p:sp>
        <p:nvSpPr>
          <p:cNvPr id="66" name="Text Placeholder 65">
            <a:extLst>
              <a:ext uri="{FF2B5EF4-FFF2-40B4-BE49-F238E27FC236}">
                <a16:creationId xmlns:a16="http://schemas.microsoft.com/office/drawing/2014/main" id="{FC963E80-07AA-E707-002F-C8B8A05FC33F}"/>
              </a:ext>
            </a:extLst>
          </p:cNvPr>
          <p:cNvSpPr>
            <a:spLocks noGrp="1"/>
          </p:cNvSpPr>
          <p:nvPr>
            <p:ph type="body" sz="quarter" idx="26"/>
          </p:nvPr>
        </p:nvSpPr>
        <p:spPr>
          <a:xfrm>
            <a:off x="302399" y="5988018"/>
            <a:ext cx="4738524" cy="691664"/>
          </a:xfrm>
        </p:spPr>
        <p:txBody>
          <a:bodyPr/>
          <a:lstStyle/>
          <a:p>
            <a:r>
              <a:rPr lang="de-DE" dirty="0"/>
              <a:t>** Source: Entwicklung und Prüfung eines neuen dermatologisch-kosmetischen Wirkstoffes aus Gerstentreber (</a:t>
            </a:r>
            <a:r>
              <a:rPr lang="en-GB" dirty="0"/>
              <a:t>development and testing of a new dermatological-cosmetic active ingredient from barley grains</a:t>
            </a:r>
            <a:r>
              <a:rPr lang="de-DE" dirty="0"/>
              <a:t>), H. </a:t>
            </a:r>
            <a:r>
              <a:rPr lang="de-DE" dirty="0" err="1"/>
              <a:t>Tronnier</a:t>
            </a:r>
            <a:r>
              <a:rPr lang="de-DE" dirty="0"/>
              <a:t>, P. Haas and L. </a:t>
            </a:r>
            <a:r>
              <a:rPr lang="de-DE" dirty="0" err="1"/>
              <a:t>Motitschke</a:t>
            </a:r>
            <a:r>
              <a:rPr lang="de-DE" dirty="0"/>
              <a:t>, Ärztliche Kosmetologie 17, 342-352 (1987)</a:t>
            </a:r>
          </a:p>
          <a:p>
            <a:endParaRPr lang="de-DE" dirty="0"/>
          </a:p>
        </p:txBody>
      </p:sp>
      <p:sp>
        <p:nvSpPr>
          <p:cNvPr id="2" name="Rectangle 1">
            <a:extLst>
              <a:ext uri="{FF2B5EF4-FFF2-40B4-BE49-F238E27FC236}">
                <a16:creationId xmlns:a16="http://schemas.microsoft.com/office/drawing/2014/main" id="{55706C77-67AC-4B55-A302-CAB7CB547B15}"/>
              </a:ext>
            </a:extLst>
          </p:cNvPr>
          <p:cNvSpPr/>
          <p:nvPr/>
        </p:nvSpPr>
        <p:spPr>
          <a:xfrm>
            <a:off x="302399" y="1342800"/>
            <a:ext cx="3040839" cy="2492990"/>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Dermatological study performed on skin with atopic conditions*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100 volunteers</a:t>
            </a:r>
            <a:r>
              <a:rPr kumimoji="0" lang="en-US" sz="1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a:t>
            </a:r>
            <a:r>
              <a:rPr kumimoji="0" lang="en-US" sz="18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1% and 5% spent grain wax used in a w/o emulsion; placebo, half-face blind application of verum &amp; placebo; twice daily, 1-4 weeks</a:t>
            </a:r>
          </a:p>
        </p:txBody>
      </p:sp>
      <p:sp>
        <p:nvSpPr>
          <p:cNvPr id="12" name="Rechteck 31">
            <a:extLst>
              <a:ext uri="{FF2B5EF4-FFF2-40B4-BE49-F238E27FC236}">
                <a16:creationId xmlns:a16="http://schemas.microsoft.com/office/drawing/2014/main" id="{6ED55AF8-D4CD-801A-AD11-B2DEAEED8180}"/>
              </a:ext>
            </a:extLst>
          </p:cNvPr>
          <p:cNvSpPr/>
          <p:nvPr/>
        </p:nvSpPr>
        <p:spPr>
          <a:xfrm>
            <a:off x="3623235" y="5342338"/>
            <a:ext cx="2154248" cy="153888"/>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76D0C2"/>
                </a:solidFill>
                <a:effectLst/>
                <a:uLnTx/>
                <a:uFillTx/>
                <a:latin typeface="DM Sans"/>
                <a:ea typeface="+mn-ea"/>
                <a:cs typeface="+mn-cs"/>
              </a:rPr>
              <a:t>Spent grain wax </a:t>
            </a:r>
            <a:r>
              <a:rPr kumimoji="0" lang="de-DE" sz="1000" b="0" i="0" u="none" strike="noStrike" kern="0" cap="none" spc="0" normalizeH="0" baseline="30000" noProof="0" dirty="0">
                <a:ln>
                  <a:noFill/>
                </a:ln>
                <a:solidFill>
                  <a:srgbClr val="76D0C2"/>
                </a:solidFill>
                <a:effectLst/>
                <a:uLnTx/>
                <a:uFillTx/>
                <a:latin typeface="DM Sans"/>
                <a:ea typeface="+mn-ea"/>
                <a:cs typeface="+mn-cs"/>
              </a:rPr>
              <a:t> </a:t>
            </a:r>
            <a:r>
              <a:rPr kumimoji="0" lang="en-US" sz="1000" b="0" i="0" u="none" strike="noStrike" kern="0" cap="none" spc="0" normalizeH="0" baseline="0" noProof="0" dirty="0">
                <a:ln>
                  <a:noFill/>
                </a:ln>
                <a:solidFill>
                  <a:prstClr val="black"/>
                </a:solidFill>
                <a:effectLst/>
                <a:uLnTx/>
                <a:uFillTx/>
                <a:latin typeface="DM Sans"/>
                <a:ea typeface="+mn-ea"/>
                <a:cs typeface="+mn-cs"/>
              </a:rPr>
              <a:t>|  </a:t>
            </a:r>
            <a:r>
              <a:rPr kumimoji="0" lang="en-US" sz="1000" b="0" i="0" u="none" strike="noStrike" kern="0" cap="none" spc="0" normalizeH="0" baseline="0" noProof="0" dirty="0">
                <a:ln>
                  <a:noFill/>
                </a:ln>
                <a:solidFill>
                  <a:srgbClr val="277E6E"/>
                </a:solidFill>
                <a:effectLst/>
                <a:uLnTx/>
                <a:uFillTx/>
                <a:latin typeface="DM Sans"/>
                <a:ea typeface="+mn-ea"/>
                <a:cs typeface="+mn-cs"/>
              </a:rPr>
              <a:t>Placebo</a:t>
            </a:r>
            <a:endParaRPr kumimoji="0" lang="de-DE" sz="1000" b="0" i="0" u="none" strike="noStrike" kern="0" cap="none" spc="0" normalizeH="0" baseline="0" noProof="0" dirty="0">
              <a:ln>
                <a:noFill/>
              </a:ln>
              <a:solidFill>
                <a:srgbClr val="277E6E"/>
              </a:solidFill>
              <a:effectLst/>
              <a:uLnTx/>
              <a:uFillTx/>
              <a:latin typeface="DM Sans"/>
              <a:ea typeface="+mn-ea"/>
              <a:cs typeface="+mn-cs"/>
            </a:endParaRPr>
          </a:p>
        </p:txBody>
      </p:sp>
      <p:sp>
        <p:nvSpPr>
          <p:cNvPr id="17" name="Rechteck 31">
            <a:extLst>
              <a:ext uri="{FF2B5EF4-FFF2-40B4-BE49-F238E27FC236}">
                <a16:creationId xmlns:a16="http://schemas.microsoft.com/office/drawing/2014/main" id="{B581ED88-2CA3-B843-03B1-7219EC4C70DB}"/>
              </a:ext>
            </a:extLst>
          </p:cNvPr>
          <p:cNvSpPr/>
          <p:nvPr/>
        </p:nvSpPr>
        <p:spPr>
          <a:xfrm>
            <a:off x="4305932" y="2744303"/>
            <a:ext cx="854866" cy="369332"/>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prstClr val="black"/>
                </a:solidFill>
                <a:effectLst/>
                <a:uLnTx/>
                <a:uFillTx/>
                <a:latin typeface="DM Sans"/>
                <a:ea typeface="+mn-ea"/>
                <a:cs typeface="+mn-cs"/>
              </a:rPr>
              <a:t>Preferred formula</a:t>
            </a:r>
            <a:endParaRPr kumimoji="0" lang="de-DE" sz="1200" b="0" i="0" u="none" strike="noStrike" kern="0" cap="none" spc="0" normalizeH="0" baseline="0" noProof="0">
              <a:ln>
                <a:noFill/>
              </a:ln>
              <a:solidFill>
                <a:prstClr val="black"/>
              </a:solidFill>
              <a:effectLst/>
              <a:uLnTx/>
              <a:uFillTx/>
              <a:latin typeface="DM Sans"/>
              <a:ea typeface="+mn-ea"/>
              <a:cs typeface="+mn-cs"/>
            </a:endParaRPr>
          </a:p>
        </p:txBody>
      </p:sp>
      <p:sp>
        <p:nvSpPr>
          <p:cNvPr id="23" name="Rechteck 31">
            <a:extLst>
              <a:ext uri="{FF2B5EF4-FFF2-40B4-BE49-F238E27FC236}">
                <a16:creationId xmlns:a16="http://schemas.microsoft.com/office/drawing/2014/main" id="{A9CEB26E-9850-B27F-540F-0BC8F5A35D08}"/>
              </a:ext>
            </a:extLst>
          </p:cNvPr>
          <p:cNvSpPr/>
          <p:nvPr/>
        </p:nvSpPr>
        <p:spPr>
          <a:xfrm>
            <a:off x="4162568" y="4813015"/>
            <a:ext cx="1141590" cy="369332"/>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prstClr val="black"/>
                </a:solidFill>
                <a:effectLst/>
                <a:uLnTx/>
                <a:uFillTx/>
                <a:latin typeface="DM Sans"/>
                <a:ea typeface="+mn-ea"/>
                <a:cs typeface="+mn-cs"/>
              </a:rPr>
              <a:t>Better anti-itching effect</a:t>
            </a:r>
            <a:endParaRPr kumimoji="0" lang="de-DE" sz="1200" b="0" i="0" u="none" strike="noStrike" kern="0" cap="none" spc="0" normalizeH="0" baseline="0" noProof="0">
              <a:ln>
                <a:noFill/>
              </a:ln>
              <a:solidFill>
                <a:prstClr val="black"/>
              </a:solidFill>
              <a:effectLst/>
              <a:uLnTx/>
              <a:uFillTx/>
              <a:latin typeface="DM Sans"/>
              <a:ea typeface="+mn-ea"/>
              <a:cs typeface="+mn-cs"/>
            </a:endParaRPr>
          </a:p>
        </p:txBody>
      </p:sp>
      <p:sp>
        <p:nvSpPr>
          <p:cNvPr id="13" name="Rectangle 12">
            <a:extLst>
              <a:ext uri="{FF2B5EF4-FFF2-40B4-BE49-F238E27FC236}">
                <a16:creationId xmlns:a16="http://schemas.microsoft.com/office/drawing/2014/main" id="{A8F72F08-7032-41FF-BAF7-BD785CBF90C3}"/>
              </a:ext>
            </a:extLst>
          </p:cNvPr>
          <p:cNvSpPr/>
          <p:nvPr/>
        </p:nvSpPr>
        <p:spPr>
          <a:xfrm>
            <a:off x="693581" y="2010519"/>
            <a:ext cx="5281538" cy="1015663"/>
          </a:xfrm>
          <a:prstGeom prst="rect">
            <a:avLst/>
          </a:prstGeom>
        </p:spPr>
        <p:txBody>
          <a:bodyPr wrap="square">
            <a:spAutoFit/>
          </a:bodyPr>
          <a:lstStyle/>
          <a:p>
            <a:pPr marL="285750" marR="0" lvl="1" indent="-285750" algn="l" defTabSz="914400" rtl="0" eaLnBrk="0" fontAlgn="base" latinLnBrk="0" hangingPunct="0">
              <a:lnSpc>
                <a:spcPct val="100000"/>
              </a:lnSpc>
              <a:spcBef>
                <a:spcPct val="0"/>
              </a:spcBef>
              <a:spcAft>
                <a:spcPct val="0"/>
              </a:spcAft>
              <a:buClr>
                <a:srgbClr val="808080"/>
              </a:buClr>
              <a:buSzTx/>
              <a:buFont typeface="Arial" panose="020B0604020202020204" pitchFamily="34" charset="0"/>
              <a:buChar char="•"/>
              <a:tabLst/>
              <a:defRPr/>
            </a:pPr>
            <a:endParaRPr kumimoji="0" lang="en-US" sz="1200" b="0" i="0" u="none" strike="noStrike" kern="0" cap="none" spc="0" normalizeH="0" baseline="0" noProof="0">
              <a:ln>
                <a:noFill/>
              </a:ln>
              <a:solidFill>
                <a:srgbClr val="4D4D4D"/>
              </a:solidFill>
              <a:effectLst/>
              <a:uLnTx/>
              <a:uFillTx/>
              <a:latin typeface="Fira Sans" panose="020B0503050000020004" pitchFamily="34" charset="0"/>
              <a:ea typeface="Fira Sans" panose="020B0503050000020004" pitchFamily="34" charset="0"/>
              <a:cs typeface="Arial"/>
            </a:endParaRPr>
          </a:p>
          <a:p>
            <a:pPr marL="285750" marR="0" lvl="1" indent="-285750" algn="l" defTabSz="914400" rtl="0" eaLnBrk="0" fontAlgn="base" latinLnBrk="0" hangingPunct="0">
              <a:lnSpc>
                <a:spcPct val="100000"/>
              </a:lnSpc>
              <a:spcBef>
                <a:spcPct val="0"/>
              </a:spcBef>
              <a:spcAft>
                <a:spcPct val="0"/>
              </a:spcAft>
              <a:buClr>
                <a:srgbClr val="808080"/>
              </a:buClr>
              <a:buSzTx/>
              <a:buFont typeface="Arial" panose="020B0604020202020204" pitchFamily="34" charset="0"/>
              <a:buChar char="•"/>
              <a:tabLst/>
              <a:defRPr/>
            </a:pPr>
            <a:endParaRPr kumimoji="0" lang="en-US" sz="1200" b="0" i="0" u="none" strike="noStrike" kern="0" cap="none" spc="0" normalizeH="0" baseline="0" noProof="0">
              <a:ln>
                <a:noFill/>
              </a:ln>
              <a:solidFill>
                <a:srgbClr val="4D4D4D"/>
              </a:solidFill>
              <a:effectLst/>
              <a:uLnTx/>
              <a:uFillTx/>
              <a:latin typeface="Fira Sans" panose="020B0503050000020004" pitchFamily="34" charset="0"/>
              <a:ea typeface="Fira Sans" panose="020B0503050000020004" pitchFamily="34" charset="0"/>
              <a:cs typeface="Arial"/>
            </a:endParaRPr>
          </a:p>
          <a:p>
            <a:pPr marL="285750" marR="0" lvl="1" indent="-285750" algn="l" defTabSz="914400" rtl="0" eaLnBrk="0" fontAlgn="base" latinLnBrk="0" hangingPunct="0">
              <a:lnSpc>
                <a:spcPct val="100000"/>
              </a:lnSpc>
              <a:spcBef>
                <a:spcPct val="0"/>
              </a:spcBef>
              <a:spcAft>
                <a:spcPct val="0"/>
              </a:spcAft>
              <a:buClr>
                <a:srgbClr val="808080"/>
              </a:buClr>
              <a:buSzTx/>
              <a:buFont typeface="Arial" panose="020B0604020202020204" pitchFamily="34" charset="0"/>
              <a:buChar char="•"/>
              <a:tabLst/>
              <a:defRPr/>
            </a:pPr>
            <a:endParaRPr kumimoji="0" lang="en-US" sz="1200" b="0" i="0" u="none" strike="noStrike" kern="0" cap="none" spc="0" normalizeH="0" baseline="0" noProof="0">
              <a:ln>
                <a:noFill/>
              </a:ln>
              <a:solidFill>
                <a:srgbClr val="4D4D4D"/>
              </a:solidFill>
              <a:effectLst/>
              <a:uLnTx/>
              <a:uFillTx/>
              <a:latin typeface="Fira Sans" panose="020B0503050000020004" pitchFamily="34" charset="0"/>
              <a:ea typeface="Fira Sans" panose="020B0503050000020004" pitchFamily="34" charset="0"/>
              <a:cs typeface="Arial"/>
            </a:endParaRPr>
          </a:p>
          <a:p>
            <a:pPr marL="285750" marR="0" lvl="1" indent="-285750" algn="l" defTabSz="914400" rtl="0" eaLnBrk="0" fontAlgn="base" latinLnBrk="0" hangingPunct="0">
              <a:lnSpc>
                <a:spcPct val="100000"/>
              </a:lnSpc>
              <a:spcBef>
                <a:spcPct val="0"/>
              </a:spcBef>
              <a:spcAft>
                <a:spcPct val="0"/>
              </a:spcAft>
              <a:buClr>
                <a:srgbClr val="808080"/>
              </a:buClr>
              <a:buSzTx/>
              <a:buFont typeface="Arial" panose="020B0604020202020204" pitchFamily="34" charset="0"/>
              <a:buChar char="•"/>
              <a:tabLst/>
              <a:defRPr/>
            </a:pPr>
            <a:endParaRPr kumimoji="0" lang="en-US" sz="1200" b="0" i="0" u="none" strike="noStrike" kern="0" cap="none" spc="0" normalizeH="0" baseline="0" noProof="0">
              <a:ln>
                <a:noFill/>
              </a:ln>
              <a:solidFill>
                <a:srgbClr val="4D4D4D"/>
              </a:solidFill>
              <a:effectLst/>
              <a:uLnTx/>
              <a:uFillTx/>
              <a:latin typeface="Fira Sans" panose="020B0503050000020004" pitchFamily="34" charset="0"/>
              <a:ea typeface="Fira Sans" panose="020B0503050000020004" pitchFamily="34" charset="0"/>
              <a:cs typeface="Arial"/>
            </a:endParaRPr>
          </a:p>
          <a:p>
            <a:pPr marL="285750" marR="0" lvl="1" indent="-285750" algn="l" defTabSz="914400" rtl="0" eaLnBrk="0" fontAlgn="base" latinLnBrk="0" hangingPunct="0">
              <a:lnSpc>
                <a:spcPct val="100000"/>
              </a:lnSpc>
              <a:spcBef>
                <a:spcPct val="0"/>
              </a:spcBef>
              <a:spcAft>
                <a:spcPct val="0"/>
              </a:spcAft>
              <a:buClr>
                <a:srgbClr val="808080"/>
              </a:buClr>
              <a:buSzTx/>
              <a:buFont typeface="Arial" panose="020B0604020202020204" pitchFamily="34" charset="0"/>
              <a:buChar char="•"/>
              <a:tabLst/>
              <a:defRPr/>
            </a:pPr>
            <a:endParaRPr kumimoji="0" lang="en-US" sz="1200" b="0" i="0" u="none" strike="noStrike" kern="0" cap="none" spc="0" normalizeH="0" baseline="0" noProof="0">
              <a:ln>
                <a:noFill/>
              </a:ln>
              <a:solidFill>
                <a:srgbClr val="4D4D4D"/>
              </a:solidFill>
              <a:effectLst/>
              <a:uLnTx/>
              <a:uFillTx/>
              <a:latin typeface="Fira Sans" panose="020B0503050000020004" pitchFamily="34" charset="0"/>
              <a:ea typeface="Fira Sans" panose="020B0503050000020004" pitchFamily="34" charset="0"/>
              <a:cs typeface="Arial"/>
            </a:endParaRPr>
          </a:p>
        </p:txBody>
      </p:sp>
      <p:sp>
        <p:nvSpPr>
          <p:cNvPr id="5" name="Rectangle 4">
            <a:extLst>
              <a:ext uri="{FF2B5EF4-FFF2-40B4-BE49-F238E27FC236}">
                <a16:creationId xmlns:a16="http://schemas.microsoft.com/office/drawing/2014/main" id="{86EE866F-CA27-405D-B00B-126B04AB9C6E}"/>
              </a:ext>
            </a:extLst>
          </p:cNvPr>
          <p:cNvSpPr/>
          <p:nvPr/>
        </p:nvSpPr>
        <p:spPr>
          <a:xfrm>
            <a:off x="-10573" y="4127817"/>
            <a:ext cx="3353811" cy="1049106"/>
          </a:xfrm>
          <a:prstGeom prst="rect">
            <a:avLst/>
          </a:prstGeom>
          <a:solidFill>
            <a:srgbClr val="44B4A1"/>
          </a:solidFill>
        </p:spPr>
        <p:txBody>
          <a:bodyPr wrap="square" lIns="468000" tIns="108000" rIns="108000" bIns="108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DM Sans"/>
                <a:ea typeface="Fira Sans" panose="020B0503050000020004" pitchFamily="34" charset="0"/>
                <a:cs typeface="Arial"/>
              </a:rPr>
              <a:t>Result: strong and perceivable itching alleviation </a:t>
            </a:r>
          </a:p>
        </p:txBody>
      </p:sp>
      <p:graphicFrame>
        <p:nvGraphicFramePr>
          <p:cNvPr id="69" name="Chart 68">
            <a:extLst>
              <a:ext uri="{FF2B5EF4-FFF2-40B4-BE49-F238E27FC236}">
                <a16:creationId xmlns:a16="http://schemas.microsoft.com/office/drawing/2014/main" id="{E1DDFC74-B954-691C-1F09-B31570219456}"/>
              </a:ext>
            </a:extLst>
          </p:cNvPr>
          <p:cNvGraphicFramePr/>
          <p:nvPr/>
        </p:nvGraphicFramePr>
        <p:xfrm>
          <a:off x="3631903" y="1205045"/>
          <a:ext cx="2220259" cy="1606599"/>
        </p:xfrm>
        <a:graphic>
          <a:graphicData uri="http://schemas.openxmlformats.org/drawingml/2006/chart">
            <c:chart xmlns:c="http://schemas.openxmlformats.org/drawingml/2006/chart" xmlns:r="http://schemas.openxmlformats.org/officeDocument/2006/relationships" r:id="rId4"/>
          </a:graphicData>
        </a:graphic>
      </p:graphicFrame>
      <p:sp>
        <p:nvSpPr>
          <p:cNvPr id="70" name="TextBox 3">
            <a:extLst>
              <a:ext uri="{FF2B5EF4-FFF2-40B4-BE49-F238E27FC236}">
                <a16:creationId xmlns:a16="http://schemas.microsoft.com/office/drawing/2014/main" id="{B37A2ACC-228C-529E-454F-566611B8CFA0}"/>
              </a:ext>
            </a:extLst>
          </p:cNvPr>
          <p:cNvSpPr txBox="1"/>
          <p:nvPr/>
        </p:nvSpPr>
        <p:spPr>
          <a:xfrm>
            <a:off x="4212396" y="1777511"/>
            <a:ext cx="105927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DM Sans"/>
                <a:ea typeface="+mn-ea"/>
                <a:cs typeface="+mn-cs"/>
              </a:rPr>
              <a:t>84%</a:t>
            </a:r>
          </a:p>
        </p:txBody>
      </p:sp>
      <p:graphicFrame>
        <p:nvGraphicFramePr>
          <p:cNvPr id="71" name="Chart 70">
            <a:extLst>
              <a:ext uri="{FF2B5EF4-FFF2-40B4-BE49-F238E27FC236}">
                <a16:creationId xmlns:a16="http://schemas.microsoft.com/office/drawing/2014/main" id="{2DC49BD8-A88D-D2E8-B00B-9C71B2DD6A77}"/>
              </a:ext>
            </a:extLst>
          </p:cNvPr>
          <p:cNvGraphicFramePr/>
          <p:nvPr/>
        </p:nvGraphicFramePr>
        <p:xfrm>
          <a:off x="3623235" y="3308536"/>
          <a:ext cx="2220259" cy="1606599"/>
        </p:xfrm>
        <a:graphic>
          <a:graphicData uri="http://schemas.openxmlformats.org/drawingml/2006/chart">
            <c:chart xmlns:c="http://schemas.openxmlformats.org/drawingml/2006/chart" xmlns:r="http://schemas.openxmlformats.org/officeDocument/2006/relationships" r:id="rId5"/>
          </a:graphicData>
        </a:graphic>
      </p:graphicFrame>
      <p:sp>
        <p:nvSpPr>
          <p:cNvPr id="72" name="TextBox 3">
            <a:extLst>
              <a:ext uri="{FF2B5EF4-FFF2-40B4-BE49-F238E27FC236}">
                <a16:creationId xmlns:a16="http://schemas.microsoft.com/office/drawing/2014/main" id="{F398927C-9B49-5575-AE6E-4EA9929BB866}"/>
              </a:ext>
            </a:extLst>
          </p:cNvPr>
          <p:cNvSpPr txBox="1"/>
          <p:nvPr/>
        </p:nvSpPr>
        <p:spPr>
          <a:xfrm>
            <a:off x="4203728" y="3880555"/>
            <a:ext cx="105927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DM Sans"/>
                <a:ea typeface="+mn-ea"/>
                <a:cs typeface="+mn-cs"/>
              </a:rPr>
              <a:t>80%</a:t>
            </a:r>
          </a:p>
        </p:txBody>
      </p:sp>
    </p:spTree>
    <p:extLst>
      <p:ext uri="{BB962C8B-B14F-4D97-AF65-F5344CB8AC3E}">
        <p14:creationId xmlns:p14="http://schemas.microsoft.com/office/powerpoint/2010/main" val="487057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196AC-F981-8670-9701-9A78E8DCE938}"/>
              </a:ext>
            </a:extLst>
          </p:cNvPr>
          <p:cNvSpPr>
            <a:spLocks noGrp="1"/>
          </p:cNvSpPr>
          <p:nvPr>
            <p:ph type="title"/>
          </p:nvPr>
        </p:nvSpPr>
        <p:spPr/>
        <p:txBody>
          <a:bodyPr/>
          <a:lstStyle/>
          <a:p>
            <a:r>
              <a:rPr lang="en-GB"/>
              <a:t>STIMU-TEX</a:t>
            </a:r>
            <a:r>
              <a:rPr lang="en-GB" b="0"/>
              <a:t>®</a:t>
            </a:r>
            <a:r>
              <a:rPr lang="en-GB"/>
              <a:t> AS</a:t>
            </a:r>
          </a:p>
        </p:txBody>
      </p:sp>
      <p:sp>
        <p:nvSpPr>
          <p:cNvPr id="3" name="Slide Number Placeholder 2">
            <a:extLst>
              <a:ext uri="{FF2B5EF4-FFF2-40B4-BE49-F238E27FC236}">
                <a16:creationId xmlns:a16="http://schemas.microsoft.com/office/drawing/2014/main" id="{E78EBC12-5B6B-C158-53CB-B71490DCEE0A}"/>
              </a:ext>
            </a:extLst>
          </p:cNvPr>
          <p:cNvSpPr>
            <a:spLocks noGrp="1"/>
          </p:cNvSpPr>
          <p:nvPr>
            <p:ph type="sldNum" sz="quarter" idx="10"/>
          </p:nvPr>
        </p:nvSpPr>
        <p:spPr/>
        <p:txBody>
          <a:bodyPr/>
          <a:lstStyle/>
          <a:p>
            <a:fld id="{5BA3E189-2F3A-42E5-B572-3520703B6186}" type="slidenum">
              <a:rPr lang="en-GB" smtClean="0"/>
              <a:pPr/>
              <a:t>8</a:t>
            </a:fld>
            <a:endParaRPr lang="en-GB"/>
          </a:p>
        </p:txBody>
      </p:sp>
      <p:sp>
        <p:nvSpPr>
          <p:cNvPr id="4" name="Text Placeholder 3">
            <a:extLst>
              <a:ext uri="{FF2B5EF4-FFF2-40B4-BE49-F238E27FC236}">
                <a16:creationId xmlns:a16="http://schemas.microsoft.com/office/drawing/2014/main" id="{0945F005-C950-8A60-A4E8-24470935963F}"/>
              </a:ext>
            </a:extLst>
          </p:cNvPr>
          <p:cNvSpPr>
            <a:spLocks noGrp="1"/>
          </p:cNvSpPr>
          <p:nvPr>
            <p:ph type="body" idx="11"/>
          </p:nvPr>
        </p:nvSpPr>
        <p:spPr/>
        <p:txBody>
          <a:bodyPr/>
          <a:lstStyle/>
          <a:p>
            <a:r>
              <a:rPr lang="en-US"/>
              <a:t>Strong histamine rebalancing capacity in vitro</a:t>
            </a:r>
          </a:p>
        </p:txBody>
      </p:sp>
      <p:sp>
        <p:nvSpPr>
          <p:cNvPr id="5" name="Text Placeholder 4">
            <a:extLst>
              <a:ext uri="{FF2B5EF4-FFF2-40B4-BE49-F238E27FC236}">
                <a16:creationId xmlns:a16="http://schemas.microsoft.com/office/drawing/2014/main" id="{BB92CF64-DEAD-ABB6-9EA2-B4ABDA1F1E26}"/>
              </a:ext>
            </a:extLst>
          </p:cNvPr>
          <p:cNvSpPr>
            <a:spLocks noGrp="1"/>
          </p:cNvSpPr>
          <p:nvPr>
            <p:ph type="body" sz="quarter" idx="14"/>
          </p:nvPr>
        </p:nvSpPr>
        <p:spPr/>
        <p:txBody>
          <a:bodyPr/>
          <a:lstStyle/>
          <a:p>
            <a:pPr>
              <a:spcAft>
                <a:spcPts val="600"/>
              </a:spcAft>
            </a:pPr>
            <a:r>
              <a:rPr lang="en-US" sz="1600" b="1"/>
              <a:t>Histamine effect blocking assay</a:t>
            </a:r>
          </a:p>
          <a:p>
            <a:pPr marL="285750" indent="-285750">
              <a:spcAft>
                <a:spcPts val="600"/>
              </a:spcAft>
              <a:buClr>
                <a:srgbClr val="44B4A1"/>
              </a:buClr>
              <a:buFont typeface="Wingdings" panose="05000000000000000000" pitchFamily="2" charset="2"/>
              <a:buChar char="l"/>
            </a:pPr>
            <a:r>
              <a:rPr lang="en-US" sz="1600"/>
              <a:t>Histamine is a marker for allergic reactions. Histamine blocking products inhibit the symptoms of allergy such as itching, swelling, and red skin.</a:t>
            </a:r>
          </a:p>
          <a:p>
            <a:pPr marL="285750" indent="-285750">
              <a:spcAft>
                <a:spcPts val="600"/>
              </a:spcAft>
              <a:buClr>
                <a:srgbClr val="44B4A1"/>
              </a:buClr>
              <a:buFont typeface="Wingdings" panose="05000000000000000000" pitchFamily="2" charset="2"/>
              <a:buChar char="l"/>
            </a:pPr>
            <a:r>
              <a:rPr lang="en-US" sz="1600"/>
              <a:t>An in vitro assay with human endothelial cells was developed to quantify histamine effects: Histamine combined with TNF (Tissue Necrosis Factor) enhances the induction of E-selectin on endothelial cells. E-selectin induction is the starting point of an inflammatory reaction.</a:t>
            </a:r>
          </a:p>
        </p:txBody>
      </p:sp>
      <p:sp>
        <p:nvSpPr>
          <p:cNvPr id="8" name="Text Placeholder 7">
            <a:extLst>
              <a:ext uri="{FF2B5EF4-FFF2-40B4-BE49-F238E27FC236}">
                <a16:creationId xmlns:a16="http://schemas.microsoft.com/office/drawing/2014/main" id="{1CEA24D2-7525-489B-1B35-09BB9022DF02}"/>
              </a:ext>
            </a:extLst>
          </p:cNvPr>
          <p:cNvSpPr>
            <a:spLocks noGrp="1"/>
          </p:cNvSpPr>
          <p:nvPr>
            <p:ph type="body" sz="quarter" idx="24"/>
          </p:nvPr>
        </p:nvSpPr>
        <p:spPr/>
        <p:txBody>
          <a:bodyPr/>
          <a:lstStyle/>
          <a:p>
            <a:r>
              <a:rPr lang="en-GB" i="1"/>
              <a:t>*in vitro </a:t>
            </a:r>
          </a:p>
        </p:txBody>
      </p:sp>
      <p:sp>
        <p:nvSpPr>
          <p:cNvPr id="10" name="Rectangle 9">
            <a:extLst>
              <a:ext uri="{FF2B5EF4-FFF2-40B4-BE49-F238E27FC236}">
                <a16:creationId xmlns:a16="http://schemas.microsoft.com/office/drawing/2014/main" id="{4DE51634-21FF-F1D5-9692-CDF3C39C73D4}"/>
              </a:ext>
            </a:extLst>
          </p:cNvPr>
          <p:cNvSpPr/>
          <p:nvPr/>
        </p:nvSpPr>
        <p:spPr>
          <a:xfrm>
            <a:off x="1" y="4786465"/>
            <a:ext cx="6019800" cy="1049106"/>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rIns="108000" bIns="1080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mj-lt"/>
                <a:ea typeface="+mn-ea"/>
                <a:cs typeface="+mn-cs"/>
              </a:rPr>
              <a:t>STIMU-TEX</a:t>
            </a:r>
            <a:r>
              <a:rPr kumimoji="0" lang="en-US" sz="1800" i="0" u="none" strike="noStrike" kern="1200" cap="none" spc="0" normalizeH="0" baseline="0" noProof="0">
                <a:ln>
                  <a:noFill/>
                </a:ln>
                <a:solidFill>
                  <a:srgbClr val="FFFFFF"/>
                </a:solidFill>
                <a:effectLst/>
                <a:uLnTx/>
                <a:uFillTx/>
                <a:latin typeface="+mj-lt"/>
                <a:ea typeface="+mn-ea"/>
                <a:cs typeface="+mn-cs"/>
              </a:rPr>
              <a:t>® </a:t>
            </a:r>
            <a:r>
              <a:rPr kumimoji="0" lang="en-US" sz="1800" b="1" i="0" u="none" strike="noStrike" kern="1200" cap="none" spc="0" normalizeH="0" baseline="0" noProof="0">
                <a:ln>
                  <a:noFill/>
                </a:ln>
                <a:solidFill>
                  <a:srgbClr val="FFFFFF"/>
                </a:solidFill>
                <a:effectLst/>
                <a:uLnTx/>
                <a:uFillTx/>
                <a:latin typeface="+mj-lt"/>
                <a:ea typeface="+mn-ea"/>
                <a:cs typeface="+mn-cs"/>
              </a:rPr>
              <a:t>AS </a:t>
            </a:r>
            <a:r>
              <a:rPr kumimoji="0" lang="en-US" sz="1800" b="0" i="0" u="none" strike="noStrike" kern="1200" cap="none" spc="0" normalizeH="0" baseline="0" noProof="0">
                <a:ln>
                  <a:noFill/>
                </a:ln>
                <a:solidFill>
                  <a:srgbClr val="FFFFFF"/>
                </a:solidFill>
                <a:effectLst/>
                <a:uLnTx/>
                <a:uFillTx/>
                <a:latin typeface="+mj-lt"/>
                <a:ea typeface="+mn-ea"/>
                <a:cs typeface="+mn-cs"/>
              </a:rPr>
              <a:t>nearly completely rebalances E-selectin expression on endothelial cells, a downstream target of histamine*.</a:t>
            </a:r>
          </a:p>
        </p:txBody>
      </p:sp>
      <p:pic>
        <p:nvPicPr>
          <p:cNvPr id="11" name="Picture 10">
            <a:extLst>
              <a:ext uri="{FF2B5EF4-FFF2-40B4-BE49-F238E27FC236}">
                <a16:creationId xmlns:a16="http://schemas.microsoft.com/office/drawing/2014/main" id="{417BEA3E-D4DF-0DE4-C63F-5F847FDF0B66}"/>
              </a:ext>
            </a:extLst>
          </p:cNvPr>
          <p:cNvPicPr>
            <a:picLocks noChangeAspect="1"/>
          </p:cNvPicPr>
          <p:nvPr/>
        </p:nvPicPr>
        <p:blipFill>
          <a:blip r:embed="rId2"/>
          <a:stretch>
            <a:fillRect/>
          </a:stretch>
        </p:blipFill>
        <p:spPr>
          <a:xfrm>
            <a:off x="6740092" y="1416344"/>
            <a:ext cx="3968813" cy="4223818"/>
          </a:xfrm>
          <a:prstGeom prst="rect">
            <a:avLst/>
          </a:prstGeom>
        </p:spPr>
      </p:pic>
    </p:spTree>
    <p:extLst>
      <p:ext uri="{BB962C8B-B14F-4D97-AF65-F5344CB8AC3E}">
        <p14:creationId xmlns:p14="http://schemas.microsoft.com/office/powerpoint/2010/main" val="159132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196AC-F981-8670-9701-9A78E8DCE938}"/>
              </a:ext>
            </a:extLst>
          </p:cNvPr>
          <p:cNvSpPr>
            <a:spLocks noGrp="1"/>
          </p:cNvSpPr>
          <p:nvPr>
            <p:ph type="title"/>
          </p:nvPr>
        </p:nvSpPr>
        <p:spPr/>
        <p:txBody>
          <a:bodyPr/>
          <a:lstStyle/>
          <a:p>
            <a:r>
              <a:rPr lang="en-GB"/>
              <a:t>STIMU-TEX</a:t>
            </a:r>
            <a:r>
              <a:rPr lang="en-GB" b="0"/>
              <a:t>®</a:t>
            </a:r>
            <a:r>
              <a:rPr lang="en-GB"/>
              <a:t> AS</a:t>
            </a:r>
          </a:p>
        </p:txBody>
      </p:sp>
      <p:sp>
        <p:nvSpPr>
          <p:cNvPr id="3" name="Slide Number Placeholder 2">
            <a:extLst>
              <a:ext uri="{FF2B5EF4-FFF2-40B4-BE49-F238E27FC236}">
                <a16:creationId xmlns:a16="http://schemas.microsoft.com/office/drawing/2014/main" id="{E78EBC12-5B6B-C158-53CB-B71490DCEE0A}"/>
              </a:ext>
            </a:extLst>
          </p:cNvPr>
          <p:cNvSpPr>
            <a:spLocks noGrp="1"/>
          </p:cNvSpPr>
          <p:nvPr>
            <p:ph type="sldNum" sz="quarter" idx="10"/>
          </p:nvPr>
        </p:nvSpPr>
        <p:spPr/>
        <p:txBody>
          <a:bodyPr/>
          <a:lstStyle/>
          <a:p>
            <a:fld id="{5BA3E189-2F3A-42E5-B572-3520703B6186}" type="slidenum">
              <a:rPr lang="en-GB" smtClean="0"/>
              <a:pPr/>
              <a:t>9</a:t>
            </a:fld>
            <a:endParaRPr lang="en-GB"/>
          </a:p>
        </p:txBody>
      </p:sp>
      <p:sp>
        <p:nvSpPr>
          <p:cNvPr id="4" name="Text Placeholder 3">
            <a:extLst>
              <a:ext uri="{FF2B5EF4-FFF2-40B4-BE49-F238E27FC236}">
                <a16:creationId xmlns:a16="http://schemas.microsoft.com/office/drawing/2014/main" id="{0945F005-C950-8A60-A4E8-24470935963F}"/>
              </a:ext>
            </a:extLst>
          </p:cNvPr>
          <p:cNvSpPr>
            <a:spLocks noGrp="1"/>
          </p:cNvSpPr>
          <p:nvPr>
            <p:ph type="body" idx="11"/>
          </p:nvPr>
        </p:nvSpPr>
        <p:spPr/>
        <p:txBody>
          <a:bodyPr/>
          <a:lstStyle/>
          <a:p>
            <a:r>
              <a:rPr lang="en-US"/>
              <a:t>Strong reducing of skin reddening ex vivo</a:t>
            </a:r>
          </a:p>
        </p:txBody>
      </p:sp>
      <p:sp>
        <p:nvSpPr>
          <p:cNvPr id="5" name="Text Placeholder 4">
            <a:extLst>
              <a:ext uri="{FF2B5EF4-FFF2-40B4-BE49-F238E27FC236}">
                <a16:creationId xmlns:a16="http://schemas.microsoft.com/office/drawing/2014/main" id="{BB92CF64-DEAD-ABB6-9EA2-B4ABDA1F1E26}"/>
              </a:ext>
            </a:extLst>
          </p:cNvPr>
          <p:cNvSpPr>
            <a:spLocks noGrp="1"/>
          </p:cNvSpPr>
          <p:nvPr>
            <p:ph type="body" sz="quarter" idx="14"/>
          </p:nvPr>
        </p:nvSpPr>
        <p:spPr/>
        <p:txBody>
          <a:bodyPr/>
          <a:lstStyle/>
          <a:p>
            <a:pPr>
              <a:spcAft>
                <a:spcPts val="600"/>
              </a:spcAft>
            </a:pPr>
            <a:r>
              <a:rPr lang="en-US" sz="1600" b="1"/>
              <a:t>Anti-inflammatory assay ex vivo </a:t>
            </a:r>
          </a:p>
          <a:p>
            <a:pPr marL="285750" indent="-285750">
              <a:spcAft>
                <a:spcPts val="600"/>
              </a:spcAft>
              <a:buClr>
                <a:srgbClr val="9138B0"/>
              </a:buClr>
              <a:buFont typeface="Wingdings" panose="05000000000000000000" pitchFamily="2" charset="2"/>
              <a:buChar char="l"/>
            </a:pPr>
            <a:r>
              <a:rPr lang="en-US" sz="1600"/>
              <a:t>Determination of the inflammation marker interleukin-1α, released in the supernatants of stripped human skin disks.</a:t>
            </a:r>
          </a:p>
          <a:p>
            <a:pPr marL="285750" indent="-285750">
              <a:spcAft>
                <a:spcPts val="600"/>
              </a:spcAft>
              <a:buClr>
                <a:srgbClr val="9138B0"/>
              </a:buClr>
              <a:buFont typeface="Wingdings" panose="05000000000000000000" pitchFamily="2" charset="2"/>
              <a:buChar char="l"/>
            </a:pPr>
            <a:r>
              <a:rPr lang="en-US" sz="1600"/>
              <a:t>A human skin fragment was taken after abdominal plastic surgery and stripped 10 times. STIMU-TEX® AS was tested on the skin surface at a concentration of 1 mg/cm2. Dexamethasone is a glucocorticoid, used as positive control.</a:t>
            </a:r>
          </a:p>
        </p:txBody>
      </p:sp>
      <p:sp>
        <p:nvSpPr>
          <p:cNvPr id="8" name="Text Placeholder 7">
            <a:extLst>
              <a:ext uri="{FF2B5EF4-FFF2-40B4-BE49-F238E27FC236}">
                <a16:creationId xmlns:a16="http://schemas.microsoft.com/office/drawing/2014/main" id="{1CEA24D2-7525-489B-1B35-09BB9022DF02}"/>
              </a:ext>
            </a:extLst>
          </p:cNvPr>
          <p:cNvSpPr>
            <a:spLocks noGrp="1"/>
          </p:cNvSpPr>
          <p:nvPr>
            <p:ph type="body" sz="quarter" idx="24"/>
          </p:nvPr>
        </p:nvSpPr>
        <p:spPr/>
        <p:txBody>
          <a:bodyPr/>
          <a:lstStyle/>
          <a:p>
            <a:r>
              <a:rPr lang="en-GB" i="1"/>
              <a:t>*ex vitro </a:t>
            </a:r>
          </a:p>
        </p:txBody>
      </p:sp>
      <p:sp>
        <p:nvSpPr>
          <p:cNvPr id="10" name="Rectangle 9">
            <a:extLst>
              <a:ext uri="{FF2B5EF4-FFF2-40B4-BE49-F238E27FC236}">
                <a16:creationId xmlns:a16="http://schemas.microsoft.com/office/drawing/2014/main" id="{4DE51634-21FF-F1D5-9692-CDF3C39C73D4}"/>
              </a:ext>
            </a:extLst>
          </p:cNvPr>
          <p:cNvSpPr/>
          <p:nvPr/>
        </p:nvSpPr>
        <p:spPr>
          <a:xfrm>
            <a:off x="1" y="4786465"/>
            <a:ext cx="6019800" cy="1049106"/>
          </a:xfrm>
          <a:prstGeom prst="rect">
            <a:avLst/>
          </a:prstGeom>
          <a:solidFill>
            <a:srgbClr val="9138B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rIns="108000" bIns="1080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mj-lt"/>
                <a:ea typeface="+mn-ea"/>
                <a:cs typeface="+mn-cs"/>
              </a:rPr>
              <a:t>STIMU-TEX</a:t>
            </a:r>
            <a:r>
              <a:rPr kumimoji="0" lang="en-US" sz="1800" i="0" u="none" strike="noStrike" kern="1200" cap="none" spc="0" normalizeH="0" baseline="0" noProof="0">
                <a:ln>
                  <a:noFill/>
                </a:ln>
                <a:solidFill>
                  <a:srgbClr val="FFFFFF"/>
                </a:solidFill>
                <a:effectLst/>
                <a:uLnTx/>
                <a:uFillTx/>
                <a:latin typeface="+mj-lt"/>
                <a:ea typeface="+mn-ea"/>
                <a:cs typeface="+mn-cs"/>
              </a:rPr>
              <a:t>® </a:t>
            </a:r>
            <a:r>
              <a:rPr kumimoji="0" lang="en-US" sz="1800" b="1" i="0" u="none" strike="noStrike" kern="1200" cap="none" spc="0" normalizeH="0" baseline="0" noProof="0">
                <a:ln>
                  <a:noFill/>
                </a:ln>
                <a:solidFill>
                  <a:srgbClr val="FFFFFF"/>
                </a:solidFill>
                <a:effectLst/>
                <a:uLnTx/>
                <a:uFillTx/>
                <a:latin typeface="+mj-lt"/>
                <a:ea typeface="+mn-ea"/>
                <a:cs typeface="+mn-cs"/>
              </a:rPr>
              <a:t>AS </a:t>
            </a:r>
            <a:r>
              <a:rPr kumimoji="0" lang="en-US" sz="1800" i="0" u="none" strike="noStrike" kern="1200" cap="none" spc="0" normalizeH="0" baseline="0" noProof="0">
                <a:ln>
                  <a:noFill/>
                </a:ln>
                <a:solidFill>
                  <a:srgbClr val="FFFFFF"/>
                </a:solidFill>
                <a:effectLst/>
                <a:uLnTx/>
                <a:uFillTx/>
                <a:latin typeface="+mj-lt"/>
                <a:ea typeface="+mn-ea"/>
                <a:cs typeface="+mn-cs"/>
              </a:rPr>
              <a:t>significantly decreases the expression of IL-1α by 58%, a marker for inflammatory reactions*.</a:t>
            </a:r>
          </a:p>
        </p:txBody>
      </p:sp>
      <p:pic>
        <p:nvPicPr>
          <p:cNvPr id="6" name="Picture 5" descr="Chart&#10;&#10;Description automatically generated">
            <a:extLst>
              <a:ext uri="{FF2B5EF4-FFF2-40B4-BE49-F238E27FC236}">
                <a16:creationId xmlns:a16="http://schemas.microsoft.com/office/drawing/2014/main" id="{44B09E63-87AB-704A-7FE2-4CC05A46E78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07771" y="1800001"/>
            <a:ext cx="3901134" cy="3932980"/>
          </a:xfrm>
          <a:prstGeom prst="rect">
            <a:avLst/>
          </a:prstGeom>
        </p:spPr>
      </p:pic>
    </p:spTree>
    <p:extLst>
      <p:ext uri="{BB962C8B-B14F-4D97-AF65-F5344CB8AC3E}">
        <p14:creationId xmlns:p14="http://schemas.microsoft.com/office/powerpoint/2010/main" val="1098900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196AC-F981-8670-9701-9A78E8DCE938}"/>
              </a:ext>
            </a:extLst>
          </p:cNvPr>
          <p:cNvSpPr>
            <a:spLocks noGrp="1"/>
          </p:cNvSpPr>
          <p:nvPr>
            <p:ph type="title"/>
          </p:nvPr>
        </p:nvSpPr>
        <p:spPr/>
        <p:txBody>
          <a:bodyPr/>
          <a:lstStyle/>
          <a:p>
            <a:r>
              <a:rPr lang="en-GB"/>
              <a:t>STIMU-TEX</a:t>
            </a:r>
            <a:r>
              <a:rPr lang="en-GB" b="0"/>
              <a:t>®</a:t>
            </a:r>
            <a:r>
              <a:rPr lang="en-GB"/>
              <a:t> AS</a:t>
            </a:r>
          </a:p>
        </p:txBody>
      </p:sp>
      <p:sp>
        <p:nvSpPr>
          <p:cNvPr id="3" name="Slide Number Placeholder 2">
            <a:extLst>
              <a:ext uri="{FF2B5EF4-FFF2-40B4-BE49-F238E27FC236}">
                <a16:creationId xmlns:a16="http://schemas.microsoft.com/office/drawing/2014/main" id="{E78EBC12-5B6B-C158-53CB-B71490DCEE0A}"/>
              </a:ext>
            </a:extLst>
          </p:cNvPr>
          <p:cNvSpPr>
            <a:spLocks noGrp="1"/>
          </p:cNvSpPr>
          <p:nvPr>
            <p:ph type="sldNum" sz="quarter" idx="10"/>
          </p:nvPr>
        </p:nvSpPr>
        <p:spPr/>
        <p:txBody>
          <a:bodyPr/>
          <a:lstStyle/>
          <a:p>
            <a:fld id="{5BA3E189-2F3A-42E5-B572-3520703B6186}" type="slidenum">
              <a:rPr lang="en-GB" smtClean="0"/>
              <a:pPr/>
              <a:t>10</a:t>
            </a:fld>
            <a:endParaRPr lang="en-GB"/>
          </a:p>
        </p:txBody>
      </p:sp>
      <p:sp>
        <p:nvSpPr>
          <p:cNvPr id="4" name="Text Placeholder 3">
            <a:extLst>
              <a:ext uri="{FF2B5EF4-FFF2-40B4-BE49-F238E27FC236}">
                <a16:creationId xmlns:a16="http://schemas.microsoft.com/office/drawing/2014/main" id="{0945F005-C950-8A60-A4E8-24470935963F}"/>
              </a:ext>
            </a:extLst>
          </p:cNvPr>
          <p:cNvSpPr>
            <a:spLocks noGrp="1"/>
          </p:cNvSpPr>
          <p:nvPr>
            <p:ph type="body" idx="11"/>
          </p:nvPr>
        </p:nvSpPr>
        <p:spPr/>
        <p:txBody>
          <a:bodyPr/>
          <a:lstStyle/>
          <a:p>
            <a:r>
              <a:rPr lang="en-US"/>
              <a:t>Immediate relief within 5 minutes in vivo</a:t>
            </a:r>
          </a:p>
        </p:txBody>
      </p:sp>
      <p:sp>
        <p:nvSpPr>
          <p:cNvPr id="5" name="Text Placeholder 4">
            <a:extLst>
              <a:ext uri="{FF2B5EF4-FFF2-40B4-BE49-F238E27FC236}">
                <a16:creationId xmlns:a16="http://schemas.microsoft.com/office/drawing/2014/main" id="{BB92CF64-DEAD-ABB6-9EA2-B4ABDA1F1E26}"/>
              </a:ext>
            </a:extLst>
          </p:cNvPr>
          <p:cNvSpPr>
            <a:spLocks noGrp="1"/>
          </p:cNvSpPr>
          <p:nvPr>
            <p:ph type="body" sz="quarter" idx="14"/>
          </p:nvPr>
        </p:nvSpPr>
        <p:spPr>
          <a:xfrm>
            <a:off x="302400" y="1342800"/>
            <a:ext cx="6890563" cy="4297362"/>
          </a:xfrm>
        </p:spPr>
        <p:txBody>
          <a:bodyPr/>
          <a:lstStyle/>
          <a:p>
            <a:pPr marL="285750" indent="-285750">
              <a:spcAft>
                <a:spcPts val="600"/>
              </a:spcAft>
              <a:buClr>
                <a:srgbClr val="D34252"/>
              </a:buClr>
              <a:buFont typeface="Wingdings" panose="05000000000000000000" pitchFamily="2" charset="2"/>
              <a:buChar char="l"/>
            </a:pPr>
            <a:r>
              <a:rPr lang="en-US" sz="1600"/>
              <a:t>The release of histamine induces a vasodilatation, an increase of vascular permeability, inflammation, and skin redness. Laser Doppler flow measurements enable this increased blood flow to be quantified.</a:t>
            </a:r>
          </a:p>
          <a:p>
            <a:pPr marL="285750" indent="-285750">
              <a:spcAft>
                <a:spcPts val="600"/>
              </a:spcAft>
              <a:buClr>
                <a:srgbClr val="D34252"/>
              </a:buClr>
              <a:buFont typeface="Wingdings" panose="05000000000000000000" pitchFamily="2" charset="2"/>
              <a:buChar char="l"/>
            </a:pPr>
            <a:r>
              <a:rPr lang="en-US" sz="1600"/>
              <a:t>Histamine was applied on the inner forearm of 10 healthy female volunteers between the ages of 18 and 39.</a:t>
            </a:r>
          </a:p>
          <a:p>
            <a:pPr marL="285750" indent="-285750">
              <a:spcAft>
                <a:spcPts val="600"/>
              </a:spcAft>
              <a:buClr>
                <a:srgbClr val="D34252"/>
              </a:buClr>
              <a:buFont typeface="Wingdings" panose="05000000000000000000" pitchFamily="2" charset="2"/>
              <a:buChar char="l"/>
            </a:pPr>
            <a:r>
              <a:rPr lang="en-US" sz="1600"/>
              <a:t>Penetration of histamine into the skin was stimulated non-invasively by iontophoresis in order to produce a mild reaction. </a:t>
            </a:r>
          </a:p>
          <a:p>
            <a:pPr marL="285750" indent="-285750">
              <a:spcAft>
                <a:spcPts val="600"/>
              </a:spcAft>
              <a:buClr>
                <a:srgbClr val="D34252"/>
              </a:buClr>
              <a:buFont typeface="Wingdings" panose="05000000000000000000" pitchFamily="2" charset="2"/>
              <a:buChar char="l"/>
            </a:pPr>
            <a:r>
              <a:rPr lang="en-US" sz="1600"/>
              <a:t>Results for distilled water (negative control), histamine alone (positive control), and 5% STIMU-TEX® AS with histamine were compared.</a:t>
            </a:r>
          </a:p>
          <a:p>
            <a:pPr marL="285750" indent="-285750">
              <a:spcAft>
                <a:spcPts val="600"/>
              </a:spcAft>
              <a:buClr>
                <a:srgbClr val="D34252"/>
              </a:buClr>
              <a:buFont typeface="Wingdings" panose="05000000000000000000" pitchFamily="2" charset="2"/>
              <a:buChar char="l"/>
            </a:pPr>
            <a:r>
              <a:rPr lang="en-US" sz="1600"/>
              <a:t>The reactions were determined non-invasively as perfusion modification by means of a laser Doppler imager and as wheal formation by computerized surface measurement.</a:t>
            </a:r>
          </a:p>
        </p:txBody>
      </p:sp>
      <p:sp>
        <p:nvSpPr>
          <p:cNvPr id="8" name="Text Placeholder 7">
            <a:extLst>
              <a:ext uri="{FF2B5EF4-FFF2-40B4-BE49-F238E27FC236}">
                <a16:creationId xmlns:a16="http://schemas.microsoft.com/office/drawing/2014/main" id="{1CEA24D2-7525-489B-1B35-09BB9022DF02}"/>
              </a:ext>
            </a:extLst>
          </p:cNvPr>
          <p:cNvSpPr>
            <a:spLocks noGrp="1"/>
          </p:cNvSpPr>
          <p:nvPr>
            <p:ph type="body" sz="quarter" idx="24"/>
          </p:nvPr>
        </p:nvSpPr>
        <p:spPr/>
        <p:txBody>
          <a:bodyPr/>
          <a:lstStyle/>
          <a:p>
            <a:r>
              <a:rPr lang="en-GB" i="1"/>
              <a:t>**in vivo </a:t>
            </a:r>
          </a:p>
        </p:txBody>
      </p:sp>
      <p:sp>
        <p:nvSpPr>
          <p:cNvPr id="10" name="Rectangle 9">
            <a:extLst>
              <a:ext uri="{FF2B5EF4-FFF2-40B4-BE49-F238E27FC236}">
                <a16:creationId xmlns:a16="http://schemas.microsoft.com/office/drawing/2014/main" id="{4DE51634-21FF-F1D5-9692-CDF3C39C73D4}"/>
              </a:ext>
            </a:extLst>
          </p:cNvPr>
          <p:cNvSpPr/>
          <p:nvPr/>
        </p:nvSpPr>
        <p:spPr>
          <a:xfrm>
            <a:off x="1" y="4786465"/>
            <a:ext cx="6019800" cy="1049106"/>
          </a:xfrm>
          <a:prstGeom prst="rect">
            <a:avLst/>
          </a:prstGeom>
          <a:solidFill>
            <a:srgbClr val="D3425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rIns="108000" bIns="1080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mj-lt"/>
                <a:ea typeface="+mn-ea"/>
                <a:cs typeface="+mn-cs"/>
              </a:rPr>
              <a:t>STIMU-TEX</a:t>
            </a:r>
            <a:r>
              <a:rPr kumimoji="0" lang="en-US" sz="1800" i="0" u="none" strike="noStrike" kern="1200" cap="none" spc="0" normalizeH="0" baseline="0" noProof="0">
                <a:ln>
                  <a:noFill/>
                </a:ln>
                <a:solidFill>
                  <a:srgbClr val="FFFFFF"/>
                </a:solidFill>
                <a:effectLst/>
                <a:uLnTx/>
                <a:uFillTx/>
                <a:latin typeface="+mj-lt"/>
                <a:ea typeface="+mn-ea"/>
                <a:cs typeface="+mn-cs"/>
              </a:rPr>
              <a:t>® </a:t>
            </a:r>
            <a:r>
              <a:rPr kumimoji="0" lang="en-US" sz="1800" b="1" i="0" u="none" strike="noStrike" kern="1200" cap="none" spc="0" normalizeH="0" baseline="0" noProof="0">
                <a:ln>
                  <a:noFill/>
                </a:ln>
                <a:solidFill>
                  <a:srgbClr val="FFFFFF"/>
                </a:solidFill>
                <a:effectLst/>
                <a:uLnTx/>
                <a:uFillTx/>
                <a:latin typeface="+mj-lt"/>
                <a:ea typeface="+mn-ea"/>
                <a:cs typeface="+mn-cs"/>
              </a:rPr>
              <a:t>AS </a:t>
            </a:r>
            <a:r>
              <a:rPr kumimoji="0" lang="en-US" sz="1800" i="0" u="none" strike="noStrike" kern="1200" cap="none" spc="0" normalizeH="0" baseline="0" noProof="0">
                <a:ln>
                  <a:noFill/>
                </a:ln>
                <a:solidFill>
                  <a:srgbClr val="FFFFFF"/>
                </a:solidFill>
                <a:effectLst/>
                <a:uLnTx/>
                <a:uFillTx/>
                <a:latin typeface="+mj-lt"/>
                <a:ea typeface="+mn-ea"/>
                <a:cs typeface="+mn-cs"/>
              </a:rPr>
              <a:t>formulation significantly reduces histamine-related symptoms by 30% after as little as 5 minutes**</a:t>
            </a:r>
          </a:p>
        </p:txBody>
      </p:sp>
      <p:pic>
        <p:nvPicPr>
          <p:cNvPr id="11" name="Picture 10" descr="Chart, bar chart&#10;&#10;Description automatically generated">
            <a:extLst>
              <a:ext uri="{FF2B5EF4-FFF2-40B4-BE49-F238E27FC236}">
                <a16:creationId xmlns:a16="http://schemas.microsoft.com/office/drawing/2014/main" id="{7A48BEBF-773E-43EC-E815-E5738D3538B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70579" y="1647432"/>
            <a:ext cx="4019020" cy="3902863"/>
          </a:xfrm>
          <a:prstGeom prst="rect">
            <a:avLst/>
          </a:prstGeom>
        </p:spPr>
      </p:pic>
    </p:spTree>
    <p:extLst>
      <p:ext uri="{BB962C8B-B14F-4D97-AF65-F5344CB8AC3E}">
        <p14:creationId xmlns:p14="http://schemas.microsoft.com/office/powerpoint/2010/main" val="2516096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196AC-F981-8670-9701-9A78E8DCE938}"/>
              </a:ext>
            </a:extLst>
          </p:cNvPr>
          <p:cNvSpPr>
            <a:spLocks noGrp="1"/>
          </p:cNvSpPr>
          <p:nvPr>
            <p:ph type="title"/>
          </p:nvPr>
        </p:nvSpPr>
        <p:spPr/>
        <p:txBody>
          <a:bodyPr/>
          <a:lstStyle/>
          <a:p>
            <a:r>
              <a:rPr lang="en-GB"/>
              <a:t>STIMU-TEX</a:t>
            </a:r>
            <a:r>
              <a:rPr lang="en-GB" b="0"/>
              <a:t>®</a:t>
            </a:r>
            <a:r>
              <a:rPr lang="en-GB"/>
              <a:t> AS</a:t>
            </a:r>
          </a:p>
        </p:txBody>
      </p:sp>
      <p:sp>
        <p:nvSpPr>
          <p:cNvPr id="3" name="Slide Number Placeholder 2">
            <a:extLst>
              <a:ext uri="{FF2B5EF4-FFF2-40B4-BE49-F238E27FC236}">
                <a16:creationId xmlns:a16="http://schemas.microsoft.com/office/drawing/2014/main" id="{E78EBC12-5B6B-C158-53CB-B71490DCEE0A}"/>
              </a:ext>
            </a:extLst>
          </p:cNvPr>
          <p:cNvSpPr>
            <a:spLocks noGrp="1"/>
          </p:cNvSpPr>
          <p:nvPr>
            <p:ph type="sldNum" sz="quarter" idx="10"/>
          </p:nvPr>
        </p:nvSpPr>
        <p:spPr/>
        <p:txBody>
          <a:bodyPr/>
          <a:lstStyle/>
          <a:p>
            <a:fld id="{5BA3E189-2F3A-42E5-B572-3520703B6186}" type="slidenum">
              <a:rPr lang="en-GB" smtClean="0"/>
              <a:pPr/>
              <a:t>11</a:t>
            </a:fld>
            <a:endParaRPr lang="en-GB"/>
          </a:p>
        </p:txBody>
      </p:sp>
      <p:sp>
        <p:nvSpPr>
          <p:cNvPr id="4" name="Text Placeholder 3">
            <a:extLst>
              <a:ext uri="{FF2B5EF4-FFF2-40B4-BE49-F238E27FC236}">
                <a16:creationId xmlns:a16="http://schemas.microsoft.com/office/drawing/2014/main" id="{0945F005-C950-8A60-A4E8-24470935963F}"/>
              </a:ext>
            </a:extLst>
          </p:cNvPr>
          <p:cNvSpPr>
            <a:spLocks noGrp="1"/>
          </p:cNvSpPr>
          <p:nvPr>
            <p:ph type="body" idx="11"/>
          </p:nvPr>
        </p:nvSpPr>
        <p:spPr/>
        <p:txBody>
          <a:bodyPr/>
          <a:lstStyle/>
          <a:p>
            <a:r>
              <a:rPr lang="en-US"/>
              <a:t>Dermatological study on Asian skin with atopic conditions</a:t>
            </a:r>
            <a:r>
              <a:rPr lang="en-US" baseline="30000"/>
              <a:t>1</a:t>
            </a:r>
          </a:p>
        </p:txBody>
      </p:sp>
      <p:sp>
        <p:nvSpPr>
          <p:cNvPr id="5" name="Text Placeholder 4">
            <a:extLst>
              <a:ext uri="{FF2B5EF4-FFF2-40B4-BE49-F238E27FC236}">
                <a16:creationId xmlns:a16="http://schemas.microsoft.com/office/drawing/2014/main" id="{BB92CF64-DEAD-ABB6-9EA2-B4ABDA1F1E26}"/>
              </a:ext>
            </a:extLst>
          </p:cNvPr>
          <p:cNvSpPr>
            <a:spLocks noGrp="1"/>
          </p:cNvSpPr>
          <p:nvPr>
            <p:ph type="body" sz="quarter" idx="14"/>
          </p:nvPr>
        </p:nvSpPr>
        <p:spPr>
          <a:xfrm>
            <a:off x="302401" y="1342800"/>
            <a:ext cx="4544238" cy="4297362"/>
          </a:xfrm>
        </p:spPr>
        <p:txBody>
          <a:bodyPr/>
          <a:lstStyle/>
          <a:p>
            <a:pPr marL="285750" indent="-285750">
              <a:spcAft>
                <a:spcPts val="600"/>
              </a:spcAft>
              <a:buClr>
                <a:srgbClr val="307297"/>
              </a:buClr>
              <a:buFont typeface="Wingdings" panose="05000000000000000000" pitchFamily="2" charset="2"/>
              <a:buChar char="l"/>
            </a:pPr>
            <a:r>
              <a:rPr lang="en-US" sz="1600"/>
              <a:t>29 Asian (Thai) patients (18 male and </a:t>
            </a:r>
            <a:br>
              <a:rPr lang="en-US" sz="1600"/>
            </a:br>
            <a:r>
              <a:rPr lang="en-US" sz="1600"/>
              <a:t>11 female), aged between 2–15 years</a:t>
            </a:r>
          </a:p>
          <a:p>
            <a:pPr marL="285750" indent="-285750">
              <a:spcAft>
                <a:spcPts val="600"/>
              </a:spcAft>
              <a:buClr>
                <a:srgbClr val="307297"/>
              </a:buClr>
              <a:buFont typeface="Wingdings" panose="05000000000000000000" pitchFamily="2" charset="2"/>
              <a:buChar char="l"/>
            </a:pPr>
            <a:r>
              <a:rPr lang="en-US" sz="1600"/>
              <a:t>3% STIMU-TEX® AS (S cream) vs </a:t>
            </a:r>
            <a:br>
              <a:rPr lang="en-US" sz="1600"/>
            </a:br>
            <a:r>
              <a:rPr lang="en-US" sz="1600"/>
              <a:t>1% Hydrocortisone (HS cream) </a:t>
            </a:r>
          </a:p>
          <a:p>
            <a:pPr marL="285750" indent="-285750">
              <a:spcAft>
                <a:spcPts val="600"/>
              </a:spcAft>
              <a:buClr>
                <a:srgbClr val="307297"/>
              </a:buClr>
              <a:buFont typeface="Wingdings" panose="05000000000000000000" pitchFamily="2" charset="2"/>
              <a:buChar char="l"/>
            </a:pPr>
            <a:r>
              <a:rPr lang="en-US" sz="1600"/>
              <a:t>The body was randomly divided to left and right side. One side was applied with S cream and the other side was applied with HC cream twice daily for four weeks.</a:t>
            </a:r>
          </a:p>
        </p:txBody>
      </p:sp>
      <p:sp>
        <p:nvSpPr>
          <p:cNvPr id="8" name="Text Placeholder 7">
            <a:extLst>
              <a:ext uri="{FF2B5EF4-FFF2-40B4-BE49-F238E27FC236}">
                <a16:creationId xmlns:a16="http://schemas.microsoft.com/office/drawing/2014/main" id="{1CEA24D2-7525-489B-1B35-09BB9022DF02}"/>
              </a:ext>
            </a:extLst>
          </p:cNvPr>
          <p:cNvSpPr>
            <a:spLocks noGrp="1"/>
          </p:cNvSpPr>
          <p:nvPr>
            <p:ph type="body" sz="quarter" idx="24"/>
          </p:nvPr>
        </p:nvSpPr>
        <p:spPr/>
        <p:txBody>
          <a:bodyPr/>
          <a:lstStyle/>
          <a:p>
            <a:r>
              <a:rPr lang="en-GB" i="1"/>
              <a:t>*ex vitro </a:t>
            </a:r>
          </a:p>
        </p:txBody>
      </p:sp>
      <p:sp>
        <p:nvSpPr>
          <p:cNvPr id="10" name="Rectangle 9">
            <a:extLst>
              <a:ext uri="{FF2B5EF4-FFF2-40B4-BE49-F238E27FC236}">
                <a16:creationId xmlns:a16="http://schemas.microsoft.com/office/drawing/2014/main" id="{4DE51634-21FF-F1D5-9692-CDF3C39C73D4}"/>
              </a:ext>
            </a:extLst>
          </p:cNvPr>
          <p:cNvSpPr/>
          <p:nvPr/>
        </p:nvSpPr>
        <p:spPr>
          <a:xfrm>
            <a:off x="1" y="3971247"/>
            <a:ext cx="4846638" cy="1049106"/>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rIns="108000" bIns="1080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a:ln>
                  <a:noFill/>
                </a:ln>
                <a:solidFill>
                  <a:srgbClr val="FFFFFF"/>
                </a:solidFill>
                <a:effectLst/>
                <a:uLnTx/>
                <a:uFillTx/>
                <a:latin typeface="+mj-lt"/>
                <a:ea typeface="+mn-ea"/>
                <a:cs typeface="+mn-cs"/>
              </a:rPr>
              <a:t>Visible reduction of Childhood Atopic Dermatitis by a STIMU-TEX® AS (3%) cream after already 2 weeks</a:t>
            </a:r>
          </a:p>
        </p:txBody>
      </p:sp>
      <p:sp>
        <p:nvSpPr>
          <p:cNvPr id="11" name="Oval 10">
            <a:extLst>
              <a:ext uri="{FF2B5EF4-FFF2-40B4-BE49-F238E27FC236}">
                <a16:creationId xmlns:a16="http://schemas.microsoft.com/office/drawing/2014/main" id="{501C36A1-E760-2641-30ED-91E8E08F14EB}"/>
              </a:ext>
            </a:extLst>
          </p:cNvPr>
          <p:cNvSpPr/>
          <p:nvPr/>
        </p:nvSpPr>
        <p:spPr>
          <a:xfrm>
            <a:off x="9528795" y="3969532"/>
            <a:ext cx="1232531" cy="76445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4" name="Picture 13" descr="A close-up of a person's skin&#10;&#10;Description automatically generated with medium confidence">
            <a:extLst>
              <a:ext uri="{FF2B5EF4-FFF2-40B4-BE49-F238E27FC236}">
                <a16:creationId xmlns:a16="http://schemas.microsoft.com/office/drawing/2014/main" id="{8BADC60A-D68E-6972-71F2-343C2DF37471}"/>
              </a:ext>
            </a:extLst>
          </p:cNvPr>
          <p:cNvPicPr>
            <a:picLocks noChangeAspect="1"/>
          </p:cNvPicPr>
          <p:nvPr/>
        </p:nvPicPr>
        <p:blipFill>
          <a:blip r:embed="rId2"/>
          <a:stretch>
            <a:fillRect/>
          </a:stretch>
        </p:blipFill>
        <p:spPr>
          <a:xfrm>
            <a:off x="5267654" y="2380959"/>
            <a:ext cx="1778000" cy="1435100"/>
          </a:xfrm>
          <a:prstGeom prst="rect">
            <a:avLst/>
          </a:prstGeom>
        </p:spPr>
      </p:pic>
      <p:pic>
        <p:nvPicPr>
          <p:cNvPr id="15" name="Picture 14" descr="A close-up of a person's skin&#10;&#10;Description automatically generated with medium confidence">
            <a:extLst>
              <a:ext uri="{FF2B5EF4-FFF2-40B4-BE49-F238E27FC236}">
                <a16:creationId xmlns:a16="http://schemas.microsoft.com/office/drawing/2014/main" id="{528C8146-2538-7FC8-257E-1F61BFB21071}"/>
              </a:ext>
            </a:extLst>
          </p:cNvPr>
          <p:cNvPicPr>
            <a:picLocks noChangeAspect="1"/>
          </p:cNvPicPr>
          <p:nvPr/>
        </p:nvPicPr>
        <p:blipFill>
          <a:blip r:embed="rId3"/>
          <a:stretch>
            <a:fillRect/>
          </a:stretch>
        </p:blipFill>
        <p:spPr>
          <a:xfrm>
            <a:off x="5273374" y="3829605"/>
            <a:ext cx="1778000" cy="1435100"/>
          </a:xfrm>
          <a:prstGeom prst="rect">
            <a:avLst/>
          </a:prstGeom>
        </p:spPr>
      </p:pic>
      <p:sp>
        <p:nvSpPr>
          <p:cNvPr id="16" name="Content Placeholder 2">
            <a:extLst>
              <a:ext uri="{FF2B5EF4-FFF2-40B4-BE49-F238E27FC236}">
                <a16:creationId xmlns:a16="http://schemas.microsoft.com/office/drawing/2014/main" id="{D57091C6-32B7-3498-26E8-A4C4EC0759F1}"/>
              </a:ext>
            </a:extLst>
          </p:cNvPr>
          <p:cNvSpPr txBox="1">
            <a:spLocks/>
          </p:cNvSpPr>
          <p:nvPr/>
        </p:nvSpPr>
        <p:spPr>
          <a:xfrm>
            <a:off x="5267654" y="3529030"/>
            <a:ext cx="1778000" cy="302503"/>
          </a:xfrm>
          <a:prstGeom prst="rect">
            <a:avLst/>
          </a:prstGeom>
          <a:solidFill>
            <a:schemeClr val="accent1"/>
          </a:solidFill>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latin typeface="+mj-lt"/>
                <a:ea typeface="Fira Sans" panose="020B0503050000020004" pitchFamily="34" charset="0"/>
                <a:cs typeface="+mn-cs"/>
              </a:rPr>
              <a:t>Hydrocortisone Cream</a:t>
            </a:r>
          </a:p>
        </p:txBody>
      </p:sp>
      <p:sp>
        <p:nvSpPr>
          <p:cNvPr id="17" name="Content Placeholder 2">
            <a:extLst>
              <a:ext uri="{FF2B5EF4-FFF2-40B4-BE49-F238E27FC236}">
                <a16:creationId xmlns:a16="http://schemas.microsoft.com/office/drawing/2014/main" id="{DECB33C4-E6F8-E59C-CAAC-C455574D0B5D}"/>
              </a:ext>
            </a:extLst>
          </p:cNvPr>
          <p:cNvSpPr txBox="1">
            <a:spLocks/>
          </p:cNvSpPr>
          <p:nvPr/>
        </p:nvSpPr>
        <p:spPr>
          <a:xfrm>
            <a:off x="5276950" y="4969069"/>
            <a:ext cx="1778000" cy="302503"/>
          </a:xfrm>
          <a:prstGeom prst="rect">
            <a:avLst/>
          </a:prstGeom>
          <a:solidFill>
            <a:schemeClr val="accent1"/>
          </a:solidFill>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latin typeface="+mj-lt"/>
                <a:ea typeface="Fira Sans" panose="020B0503050000020004" pitchFamily="34" charset="0"/>
                <a:cs typeface="+mn-cs"/>
              </a:rPr>
              <a:t>STIMU-TEX</a:t>
            </a:r>
            <a:r>
              <a:rPr kumimoji="0" lang="en-US" sz="1000" b="0" i="0" u="none" strike="noStrike" kern="1200" cap="none" spc="0" normalizeH="0" baseline="30000" noProof="0">
                <a:ln>
                  <a:noFill/>
                </a:ln>
                <a:solidFill>
                  <a:srgbClr val="FFFFFF"/>
                </a:solidFill>
                <a:effectLst/>
                <a:uLnTx/>
                <a:uFillTx/>
                <a:latin typeface="+mj-lt"/>
                <a:ea typeface="Fira Sans" panose="020B0503050000020004" pitchFamily="34" charset="0"/>
                <a:cs typeface="+mn-cs"/>
              </a:rPr>
              <a:t>®</a:t>
            </a:r>
            <a:r>
              <a:rPr kumimoji="0" lang="en-US" sz="1000" b="0" i="0" u="none" strike="noStrike" kern="1200" cap="none" spc="0" normalizeH="0" baseline="0" noProof="0">
                <a:ln>
                  <a:noFill/>
                </a:ln>
                <a:solidFill>
                  <a:srgbClr val="FFFFFF"/>
                </a:solidFill>
                <a:effectLst/>
                <a:uLnTx/>
                <a:uFillTx/>
                <a:latin typeface="+mj-lt"/>
                <a:ea typeface="Fira Sans" panose="020B0503050000020004" pitchFamily="34" charset="0"/>
                <a:cs typeface="+mn-cs"/>
              </a:rPr>
              <a:t> AS Cream</a:t>
            </a:r>
          </a:p>
        </p:txBody>
      </p:sp>
      <p:sp>
        <p:nvSpPr>
          <p:cNvPr id="18" name="Right Arrow 19">
            <a:extLst>
              <a:ext uri="{FF2B5EF4-FFF2-40B4-BE49-F238E27FC236}">
                <a16:creationId xmlns:a16="http://schemas.microsoft.com/office/drawing/2014/main" id="{7C873B11-B25F-F886-6B77-6B5B381B5E9E}"/>
              </a:ext>
            </a:extLst>
          </p:cNvPr>
          <p:cNvSpPr/>
          <p:nvPr/>
        </p:nvSpPr>
        <p:spPr>
          <a:xfrm>
            <a:off x="5267654" y="1530856"/>
            <a:ext cx="1798995" cy="74318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19" name="TextBox 18">
            <a:extLst>
              <a:ext uri="{FF2B5EF4-FFF2-40B4-BE49-F238E27FC236}">
                <a16:creationId xmlns:a16="http://schemas.microsoft.com/office/drawing/2014/main" id="{1AA679C1-33E9-79BA-C1D6-E78A681C6021}"/>
              </a:ext>
            </a:extLst>
          </p:cNvPr>
          <p:cNvSpPr txBox="1"/>
          <p:nvPr/>
        </p:nvSpPr>
        <p:spPr>
          <a:xfrm>
            <a:off x="5479447" y="1725270"/>
            <a:ext cx="118538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mn-ea"/>
                <a:cs typeface="+mn-cs"/>
              </a:rPr>
              <a:t>Baseline</a:t>
            </a:r>
          </a:p>
        </p:txBody>
      </p:sp>
      <p:sp>
        <p:nvSpPr>
          <p:cNvPr id="20" name="Rounded Rectangle 21">
            <a:extLst>
              <a:ext uri="{FF2B5EF4-FFF2-40B4-BE49-F238E27FC236}">
                <a16:creationId xmlns:a16="http://schemas.microsoft.com/office/drawing/2014/main" id="{45F24AC8-86F5-C6C9-A05F-6C5183C2A263}"/>
              </a:ext>
            </a:extLst>
          </p:cNvPr>
          <p:cNvSpPr/>
          <p:nvPr/>
        </p:nvSpPr>
        <p:spPr>
          <a:xfrm>
            <a:off x="5708675" y="4006146"/>
            <a:ext cx="1268627" cy="807309"/>
          </a:xfrm>
          <a:prstGeom prst="roundRect">
            <a:avLst>
              <a:gd name="adj" fmla="val 50000"/>
            </a:avLst>
          </a:prstGeom>
          <a:noFill/>
          <a:ln w="28575">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pic>
        <p:nvPicPr>
          <p:cNvPr id="23" name="Picture 22">
            <a:extLst>
              <a:ext uri="{FF2B5EF4-FFF2-40B4-BE49-F238E27FC236}">
                <a16:creationId xmlns:a16="http://schemas.microsoft.com/office/drawing/2014/main" id="{C3E4E7BF-2C92-482C-DCBE-79B89BB91EA6}"/>
              </a:ext>
            </a:extLst>
          </p:cNvPr>
          <p:cNvPicPr>
            <a:picLocks noChangeAspect="1"/>
          </p:cNvPicPr>
          <p:nvPr/>
        </p:nvPicPr>
        <p:blipFill>
          <a:blip r:embed="rId4"/>
          <a:stretch>
            <a:fillRect/>
          </a:stretch>
        </p:blipFill>
        <p:spPr>
          <a:xfrm>
            <a:off x="7623942" y="2384940"/>
            <a:ext cx="1778000" cy="1435100"/>
          </a:xfrm>
          <a:prstGeom prst="rect">
            <a:avLst/>
          </a:prstGeom>
        </p:spPr>
      </p:pic>
      <p:pic>
        <p:nvPicPr>
          <p:cNvPr id="24" name="Picture 23">
            <a:extLst>
              <a:ext uri="{FF2B5EF4-FFF2-40B4-BE49-F238E27FC236}">
                <a16:creationId xmlns:a16="http://schemas.microsoft.com/office/drawing/2014/main" id="{76485E9A-60BB-627A-4A09-BB0DB100E4D8}"/>
              </a:ext>
            </a:extLst>
          </p:cNvPr>
          <p:cNvPicPr>
            <a:picLocks noChangeAspect="1"/>
          </p:cNvPicPr>
          <p:nvPr/>
        </p:nvPicPr>
        <p:blipFill>
          <a:blip r:embed="rId5"/>
          <a:stretch>
            <a:fillRect/>
          </a:stretch>
        </p:blipFill>
        <p:spPr>
          <a:xfrm>
            <a:off x="7623942" y="3823523"/>
            <a:ext cx="1778000" cy="1435100"/>
          </a:xfrm>
          <a:prstGeom prst="rect">
            <a:avLst/>
          </a:prstGeom>
        </p:spPr>
      </p:pic>
      <p:sp>
        <p:nvSpPr>
          <p:cNvPr id="25" name="Content Placeholder 2">
            <a:extLst>
              <a:ext uri="{FF2B5EF4-FFF2-40B4-BE49-F238E27FC236}">
                <a16:creationId xmlns:a16="http://schemas.microsoft.com/office/drawing/2014/main" id="{4DEA7B5E-C4B4-8435-9FE7-78F6C54C3889}"/>
              </a:ext>
            </a:extLst>
          </p:cNvPr>
          <p:cNvSpPr txBox="1">
            <a:spLocks/>
          </p:cNvSpPr>
          <p:nvPr/>
        </p:nvSpPr>
        <p:spPr>
          <a:xfrm>
            <a:off x="7623942" y="3522352"/>
            <a:ext cx="1778000" cy="302503"/>
          </a:xfrm>
          <a:prstGeom prst="rect">
            <a:avLst/>
          </a:prstGeom>
          <a:solidFill>
            <a:srgbClr val="307297"/>
          </a:solidFill>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latin typeface="+mj-lt"/>
                <a:ea typeface="Fira Sans" panose="020B0503050000020004" pitchFamily="34" charset="0"/>
                <a:cs typeface="+mn-cs"/>
              </a:rPr>
              <a:t>Hydrocortisone Cream</a:t>
            </a:r>
          </a:p>
        </p:txBody>
      </p:sp>
      <p:sp>
        <p:nvSpPr>
          <p:cNvPr id="26" name="Content Placeholder 2">
            <a:extLst>
              <a:ext uri="{FF2B5EF4-FFF2-40B4-BE49-F238E27FC236}">
                <a16:creationId xmlns:a16="http://schemas.microsoft.com/office/drawing/2014/main" id="{89AB84EF-D6F6-5C89-3460-05F3ADA4DD59}"/>
              </a:ext>
            </a:extLst>
          </p:cNvPr>
          <p:cNvSpPr txBox="1">
            <a:spLocks/>
          </p:cNvSpPr>
          <p:nvPr/>
        </p:nvSpPr>
        <p:spPr>
          <a:xfrm>
            <a:off x="7622403" y="4963128"/>
            <a:ext cx="1778000" cy="302503"/>
          </a:xfrm>
          <a:prstGeom prst="rect">
            <a:avLst/>
          </a:prstGeom>
          <a:solidFill>
            <a:srgbClr val="307297"/>
          </a:solidFill>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latin typeface="+mj-lt"/>
                <a:ea typeface="Fira Sans" panose="020B0503050000020004" pitchFamily="34" charset="0"/>
                <a:cs typeface="+mn-cs"/>
              </a:rPr>
              <a:t>STIMU-TEX</a:t>
            </a:r>
            <a:r>
              <a:rPr kumimoji="0" lang="en-US" sz="1000" b="0" i="0" u="none" strike="noStrike" kern="1200" cap="none" spc="0" normalizeH="0" baseline="30000" noProof="0">
                <a:ln>
                  <a:noFill/>
                </a:ln>
                <a:solidFill>
                  <a:srgbClr val="FFFFFF"/>
                </a:solidFill>
                <a:effectLst/>
                <a:uLnTx/>
                <a:uFillTx/>
                <a:latin typeface="+mj-lt"/>
                <a:ea typeface="Fira Sans" panose="020B0503050000020004" pitchFamily="34" charset="0"/>
                <a:cs typeface="+mn-cs"/>
              </a:rPr>
              <a:t>®</a:t>
            </a:r>
            <a:r>
              <a:rPr kumimoji="0" lang="en-US" sz="1000" b="0" i="0" u="none" strike="noStrike" kern="1200" cap="none" spc="0" normalizeH="0" baseline="0" noProof="0">
                <a:ln>
                  <a:noFill/>
                </a:ln>
                <a:solidFill>
                  <a:srgbClr val="FFFFFF"/>
                </a:solidFill>
                <a:effectLst/>
                <a:uLnTx/>
                <a:uFillTx/>
                <a:latin typeface="+mj-lt"/>
                <a:ea typeface="Fira Sans" panose="020B0503050000020004" pitchFamily="34" charset="0"/>
                <a:cs typeface="+mn-cs"/>
              </a:rPr>
              <a:t> AS Cream</a:t>
            </a:r>
          </a:p>
        </p:txBody>
      </p:sp>
      <p:sp>
        <p:nvSpPr>
          <p:cNvPr id="27" name="Right Arrow 39">
            <a:extLst>
              <a:ext uri="{FF2B5EF4-FFF2-40B4-BE49-F238E27FC236}">
                <a16:creationId xmlns:a16="http://schemas.microsoft.com/office/drawing/2014/main" id="{8FA2AFBC-AB62-1768-5ECC-03A253BB9120}"/>
              </a:ext>
            </a:extLst>
          </p:cNvPr>
          <p:cNvSpPr/>
          <p:nvPr/>
        </p:nvSpPr>
        <p:spPr>
          <a:xfrm>
            <a:off x="7617841" y="1510482"/>
            <a:ext cx="1798995" cy="783929"/>
          </a:xfrm>
          <a:prstGeom prst="rightArrow">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28" name="TextBox 27">
            <a:extLst>
              <a:ext uri="{FF2B5EF4-FFF2-40B4-BE49-F238E27FC236}">
                <a16:creationId xmlns:a16="http://schemas.microsoft.com/office/drawing/2014/main" id="{4A685C02-CC08-C3D8-84FF-BB9D9B206F43}"/>
              </a:ext>
            </a:extLst>
          </p:cNvPr>
          <p:cNvSpPr txBox="1"/>
          <p:nvPr/>
        </p:nvSpPr>
        <p:spPr>
          <a:xfrm>
            <a:off x="7926765" y="1725270"/>
            <a:ext cx="108825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mn-ea"/>
                <a:cs typeface="+mn-cs"/>
              </a:rPr>
              <a:t>Week 2</a:t>
            </a:r>
          </a:p>
        </p:txBody>
      </p:sp>
      <p:sp>
        <p:nvSpPr>
          <p:cNvPr id="29" name="Rounded Rectangle 47">
            <a:extLst>
              <a:ext uri="{FF2B5EF4-FFF2-40B4-BE49-F238E27FC236}">
                <a16:creationId xmlns:a16="http://schemas.microsoft.com/office/drawing/2014/main" id="{C71664CE-07EA-5E49-7D42-35507D6B205F}"/>
              </a:ext>
            </a:extLst>
          </p:cNvPr>
          <p:cNvSpPr/>
          <p:nvPr/>
        </p:nvSpPr>
        <p:spPr>
          <a:xfrm>
            <a:off x="7885679" y="4006147"/>
            <a:ext cx="1268627" cy="807309"/>
          </a:xfrm>
          <a:prstGeom prst="roundRect">
            <a:avLst>
              <a:gd name="adj" fmla="val 50000"/>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pic>
        <p:nvPicPr>
          <p:cNvPr id="32" name="Picture 31">
            <a:extLst>
              <a:ext uri="{FF2B5EF4-FFF2-40B4-BE49-F238E27FC236}">
                <a16:creationId xmlns:a16="http://schemas.microsoft.com/office/drawing/2014/main" id="{63282012-1FB6-5DB5-FE66-1185248488B6}"/>
              </a:ext>
            </a:extLst>
          </p:cNvPr>
          <p:cNvPicPr>
            <a:picLocks noChangeAspect="1"/>
          </p:cNvPicPr>
          <p:nvPr/>
        </p:nvPicPr>
        <p:blipFill>
          <a:blip r:embed="rId6"/>
          <a:stretch>
            <a:fillRect/>
          </a:stretch>
        </p:blipFill>
        <p:spPr>
          <a:xfrm>
            <a:off x="9988598" y="2388508"/>
            <a:ext cx="1778000" cy="1435100"/>
          </a:xfrm>
          <a:prstGeom prst="rect">
            <a:avLst/>
          </a:prstGeom>
        </p:spPr>
      </p:pic>
      <p:sp>
        <p:nvSpPr>
          <p:cNvPr id="33" name="Content Placeholder 2">
            <a:extLst>
              <a:ext uri="{FF2B5EF4-FFF2-40B4-BE49-F238E27FC236}">
                <a16:creationId xmlns:a16="http://schemas.microsoft.com/office/drawing/2014/main" id="{A693553D-662D-8D3C-B5A4-A6080962B219}"/>
              </a:ext>
            </a:extLst>
          </p:cNvPr>
          <p:cNvSpPr txBox="1">
            <a:spLocks/>
          </p:cNvSpPr>
          <p:nvPr/>
        </p:nvSpPr>
        <p:spPr>
          <a:xfrm>
            <a:off x="9988598" y="3529412"/>
            <a:ext cx="1778000" cy="302503"/>
          </a:xfrm>
          <a:prstGeom prst="rect">
            <a:avLst/>
          </a:prstGeom>
          <a:solidFill>
            <a:schemeClr val="accent2"/>
          </a:solidFill>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latin typeface="+mj-lt"/>
                <a:ea typeface="Fira Sans" panose="020B0503050000020004" pitchFamily="34" charset="0"/>
                <a:cs typeface="+mn-cs"/>
              </a:rPr>
              <a:t>Hydrocortisone Cream</a:t>
            </a:r>
          </a:p>
        </p:txBody>
      </p:sp>
      <p:pic>
        <p:nvPicPr>
          <p:cNvPr id="34" name="Picture 33" descr="A close up of a person's skin&#10;&#10;Description automatically generated with medium confidence">
            <a:extLst>
              <a:ext uri="{FF2B5EF4-FFF2-40B4-BE49-F238E27FC236}">
                <a16:creationId xmlns:a16="http://schemas.microsoft.com/office/drawing/2014/main" id="{C993E278-9E55-6023-38B5-35D5684B291A}"/>
              </a:ext>
            </a:extLst>
          </p:cNvPr>
          <p:cNvPicPr>
            <a:picLocks noChangeAspect="1"/>
          </p:cNvPicPr>
          <p:nvPr/>
        </p:nvPicPr>
        <p:blipFill>
          <a:blip r:embed="rId7"/>
          <a:stretch>
            <a:fillRect/>
          </a:stretch>
        </p:blipFill>
        <p:spPr>
          <a:xfrm>
            <a:off x="9988598" y="3830871"/>
            <a:ext cx="1778000" cy="1435100"/>
          </a:xfrm>
          <a:prstGeom prst="rect">
            <a:avLst/>
          </a:prstGeom>
        </p:spPr>
      </p:pic>
      <p:sp>
        <p:nvSpPr>
          <p:cNvPr id="35" name="Content Placeholder 2">
            <a:extLst>
              <a:ext uri="{FF2B5EF4-FFF2-40B4-BE49-F238E27FC236}">
                <a16:creationId xmlns:a16="http://schemas.microsoft.com/office/drawing/2014/main" id="{2EA7EF01-53E5-E32C-E1A0-C0B7FA3B9C39}"/>
              </a:ext>
            </a:extLst>
          </p:cNvPr>
          <p:cNvSpPr txBox="1">
            <a:spLocks/>
          </p:cNvSpPr>
          <p:nvPr/>
        </p:nvSpPr>
        <p:spPr>
          <a:xfrm>
            <a:off x="9988598" y="4963468"/>
            <a:ext cx="1778000" cy="302503"/>
          </a:xfrm>
          <a:prstGeom prst="rect">
            <a:avLst/>
          </a:prstGeom>
          <a:solidFill>
            <a:schemeClr val="accent2"/>
          </a:solidFill>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latin typeface="+mj-lt"/>
                <a:ea typeface="Fira Sans" panose="020B0503050000020004" pitchFamily="34" charset="0"/>
                <a:cs typeface="+mn-cs"/>
              </a:rPr>
              <a:t>STIMU-TEX</a:t>
            </a:r>
            <a:r>
              <a:rPr kumimoji="0" lang="en-US" sz="1000" b="0" i="0" u="none" strike="noStrike" kern="1200" cap="none" spc="0" normalizeH="0" baseline="30000" noProof="0">
                <a:ln>
                  <a:noFill/>
                </a:ln>
                <a:solidFill>
                  <a:srgbClr val="FFFFFF"/>
                </a:solidFill>
                <a:effectLst/>
                <a:uLnTx/>
                <a:uFillTx/>
                <a:latin typeface="+mj-lt"/>
                <a:ea typeface="Fira Sans" panose="020B0503050000020004" pitchFamily="34" charset="0"/>
                <a:cs typeface="+mn-cs"/>
              </a:rPr>
              <a:t>®</a:t>
            </a:r>
            <a:r>
              <a:rPr kumimoji="0" lang="en-US" sz="1000" b="0" i="0" u="none" strike="noStrike" kern="1200" cap="none" spc="0" normalizeH="0" baseline="0" noProof="0">
                <a:ln>
                  <a:noFill/>
                </a:ln>
                <a:solidFill>
                  <a:srgbClr val="FFFFFF"/>
                </a:solidFill>
                <a:effectLst/>
                <a:uLnTx/>
                <a:uFillTx/>
                <a:latin typeface="+mj-lt"/>
                <a:ea typeface="Fira Sans" panose="020B0503050000020004" pitchFamily="34" charset="0"/>
                <a:cs typeface="+mn-cs"/>
              </a:rPr>
              <a:t> AS Cream</a:t>
            </a:r>
          </a:p>
        </p:txBody>
      </p:sp>
      <p:sp>
        <p:nvSpPr>
          <p:cNvPr id="36" name="Right Arrow 58">
            <a:extLst>
              <a:ext uri="{FF2B5EF4-FFF2-40B4-BE49-F238E27FC236}">
                <a16:creationId xmlns:a16="http://schemas.microsoft.com/office/drawing/2014/main" id="{780D7E3F-1BEF-BED0-A8A5-67C97DA69210}"/>
              </a:ext>
            </a:extLst>
          </p:cNvPr>
          <p:cNvSpPr/>
          <p:nvPr/>
        </p:nvSpPr>
        <p:spPr>
          <a:xfrm>
            <a:off x="9967603" y="1510482"/>
            <a:ext cx="1798995" cy="783929"/>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
        <p:nvSpPr>
          <p:cNvPr id="37" name="TextBox 36">
            <a:extLst>
              <a:ext uri="{FF2B5EF4-FFF2-40B4-BE49-F238E27FC236}">
                <a16:creationId xmlns:a16="http://schemas.microsoft.com/office/drawing/2014/main" id="{05E2D450-C16B-8466-4F75-6A0797A3CB8B}"/>
              </a:ext>
            </a:extLst>
          </p:cNvPr>
          <p:cNvSpPr txBox="1"/>
          <p:nvPr/>
        </p:nvSpPr>
        <p:spPr>
          <a:xfrm>
            <a:off x="10276527" y="1725270"/>
            <a:ext cx="1089218"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mn-ea"/>
                <a:cs typeface="+mn-cs"/>
              </a:rPr>
              <a:t>Week 4</a:t>
            </a:r>
          </a:p>
        </p:txBody>
      </p:sp>
      <p:sp>
        <p:nvSpPr>
          <p:cNvPr id="38" name="Rounded Rectangle 60">
            <a:extLst>
              <a:ext uri="{FF2B5EF4-FFF2-40B4-BE49-F238E27FC236}">
                <a16:creationId xmlns:a16="http://schemas.microsoft.com/office/drawing/2014/main" id="{93280815-8C19-A759-ADCE-316BBA1C51E8}"/>
              </a:ext>
            </a:extLst>
          </p:cNvPr>
          <p:cNvSpPr/>
          <p:nvPr/>
        </p:nvSpPr>
        <p:spPr>
          <a:xfrm>
            <a:off x="10376576" y="4006147"/>
            <a:ext cx="1268627" cy="807309"/>
          </a:xfrm>
          <a:prstGeom prst="roundRect">
            <a:avLst>
              <a:gd name="adj" fmla="val 50000"/>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j-lt"/>
              <a:ea typeface="+mn-ea"/>
              <a:cs typeface="+mn-cs"/>
            </a:endParaRPr>
          </a:p>
        </p:txBody>
      </p:sp>
    </p:spTree>
    <p:extLst>
      <p:ext uri="{BB962C8B-B14F-4D97-AF65-F5344CB8AC3E}">
        <p14:creationId xmlns:p14="http://schemas.microsoft.com/office/powerpoint/2010/main" val="2545612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5A988C57-6BF9-775E-7814-8F8EB8995000}"/>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3" name="Freeform: Shape 6">
            <a:extLst>
              <a:ext uri="{FF2B5EF4-FFF2-40B4-BE49-F238E27FC236}">
                <a16:creationId xmlns:a16="http://schemas.microsoft.com/office/drawing/2014/main" id="{4C0CFA4C-AD96-DDE2-7CE8-4EF204BB607A}"/>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4" name="Oval 3">
            <a:extLst>
              <a:ext uri="{FF2B5EF4-FFF2-40B4-BE49-F238E27FC236}">
                <a16:creationId xmlns:a16="http://schemas.microsoft.com/office/drawing/2014/main" id="{FD021604-F65B-F565-4C4B-AB05C327DC9C}"/>
              </a:ext>
            </a:extLst>
          </p:cNvPr>
          <p:cNvSpPr>
            <a:spLocks noChangeAspect="1"/>
          </p:cNvSpPr>
          <p:nvPr/>
        </p:nvSpPr>
        <p:spPr>
          <a:xfrm>
            <a:off x="1664474" y="1824238"/>
            <a:ext cx="4104000" cy="4104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0" name="Title 2">
            <a:extLst>
              <a:ext uri="{FF2B5EF4-FFF2-40B4-BE49-F238E27FC236}">
                <a16:creationId xmlns:a16="http://schemas.microsoft.com/office/drawing/2014/main" id="{419739C3-E617-AA12-773A-FB030B2CFAFE}"/>
              </a:ext>
            </a:extLst>
          </p:cNvPr>
          <p:cNvSpPr txBox="1">
            <a:spLocks/>
          </p:cNvSpPr>
          <p:nvPr/>
        </p:nvSpPr>
        <p:spPr>
          <a:xfrm>
            <a:off x="302399" y="302400"/>
            <a:ext cx="11589563" cy="1978342"/>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20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11" name="Text Placeholder 3">
            <a:extLst>
              <a:ext uri="{FF2B5EF4-FFF2-40B4-BE49-F238E27FC236}">
                <a16:creationId xmlns:a16="http://schemas.microsoft.com/office/drawing/2014/main" id="{ACE59328-35D2-096D-DBA3-A35F378C70C7}"/>
              </a:ext>
            </a:extLst>
          </p:cNvPr>
          <p:cNvSpPr txBox="1">
            <a:spLocks/>
          </p:cNvSpPr>
          <p:nvPr/>
        </p:nvSpPr>
        <p:spPr>
          <a:xfrm>
            <a:off x="300036" y="1121578"/>
            <a:ext cx="11589563" cy="1069976"/>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bg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12" name="Text Placeholder 3">
            <a:extLst>
              <a:ext uri="{FF2B5EF4-FFF2-40B4-BE49-F238E27FC236}">
                <a16:creationId xmlns:a16="http://schemas.microsoft.com/office/drawing/2014/main" id="{F26F69C9-D1C3-9A5C-AF86-76C435D1B6D6}"/>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5" name="Title 2">
            <a:extLst>
              <a:ext uri="{FF2B5EF4-FFF2-40B4-BE49-F238E27FC236}">
                <a16:creationId xmlns:a16="http://schemas.microsoft.com/office/drawing/2014/main" id="{1BB70F8C-0AF2-8EDC-BBC6-A261FF7DDF93}"/>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6" name="Text Placeholder 1">
            <a:extLst>
              <a:ext uri="{FF2B5EF4-FFF2-40B4-BE49-F238E27FC236}">
                <a16:creationId xmlns:a16="http://schemas.microsoft.com/office/drawing/2014/main" id="{F9C2023B-93D5-B2D7-3617-339E7CD6B1FD}"/>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55" name="Group 54">
            <a:extLst>
              <a:ext uri="{FF2B5EF4-FFF2-40B4-BE49-F238E27FC236}">
                <a16:creationId xmlns:a16="http://schemas.microsoft.com/office/drawing/2014/main" id="{64E8BAC8-E750-DF20-4E6D-C74682429399}"/>
              </a:ext>
            </a:extLst>
          </p:cNvPr>
          <p:cNvGrpSpPr/>
          <p:nvPr/>
        </p:nvGrpSpPr>
        <p:grpSpPr>
          <a:xfrm>
            <a:off x="17183" y="6402918"/>
            <a:ext cx="1783497" cy="230832"/>
            <a:chOff x="17183" y="6402918"/>
            <a:chExt cx="1783497" cy="230832"/>
          </a:xfrm>
        </p:grpSpPr>
        <p:grpSp>
          <p:nvGrpSpPr>
            <p:cNvPr id="56" name="Graphic 14">
              <a:extLst>
                <a:ext uri="{FF2B5EF4-FFF2-40B4-BE49-F238E27FC236}">
                  <a16:creationId xmlns:a16="http://schemas.microsoft.com/office/drawing/2014/main" id="{6779240C-8EAA-CD8B-F22B-D991E05E3D05}"/>
                </a:ext>
              </a:extLst>
            </p:cNvPr>
            <p:cNvGrpSpPr/>
            <p:nvPr userDrawn="1"/>
          </p:nvGrpSpPr>
          <p:grpSpPr>
            <a:xfrm>
              <a:off x="302398" y="6478560"/>
              <a:ext cx="1498282" cy="101280"/>
              <a:chOff x="7116965" y="5198681"/>
              <a:chExt cx="1418939" cy="95916"/>
            </a:xfrm>
            <a:solidFill>
              <a:srgbClr val="FFFFFF"/>
            </a:solidFill>
          </p:grpSpPr>
          <p:grpSp>
            <p:nvGrpSpPr>
              <p:cNvPr id="58" name="Graphic 14">
                <a:extLst>
                  <a:ext uri="{FF2B5EF4-FFF2-40B4-BE49-F238E27FC236}">
                    <a16:creationId xmlns:a16="http://schemas.microsoft.com/office/drawing/2014/main" id="{BBBC2086-CC4C-CD5B-3693-A37C98434D0F}"/>
                  </a:ext>
                </a:extLst>
              </p:cNvPr>
              <p:cNvGrpSpPr/>
              <p:nvPr/>
            </p:nvGrpSpPr>
            <p:grpSpPr>
              <a:xfrm>
                <a:off x="7116965" y="5204587"/>
                <a:ext cx="305466" cy="68960"/>
                <a:chOff x="7116965" y="5204587"/>
                <a:chExt cx="305466" cy="68960"/>
              </a:xfrm>
              <a:grpFill/>
            </p:grpSpPr>
            <p:sp>
              <p:nvSpPr>
                <p:cNvPr id="85" name="Freeform: Shape 84">
                  <a:extLst>
                    <a:ext uri="{FF2B5EF4-FFF2-40B4-BE49-F238E27FC236}">
                      <a16:creationId xmlns:a16="http://schemas.microsoft.com/office/drawing/2014/main" id="{D1C1DAE6-8401-CBFB-DF15-1CCEBBB62B5B}"/>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6" name="Freeform: Shape 85">
                  <a:extLst>
                    <a:ext uri="{FF2B5EF4-FFF2-40B4-BE49-F238E27FC236}">
                      <a16:creationId xmlns:a16="http://schemas.microsoft.com/office/drawing/2014/main" id="{E2E7AB18-2C51-5B6B-C050-33982A35C58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7" name="Freeform: Shape 86">
                  <a:extLst>
                    <a:ext uri="{FF2B5EF4-FFF2-40B4-BE49-F238E27FC236}">
                      <a16:creationId xmlns:a16="http://schemas.microsoft.com/office/drawing/2014/main" id="{05E11167-C9D0-1116-4927-C1330D744D67}"/>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8" name="Freeform: Shape 87">
                  <a:extLst>
                    <a:ext uri="{FF2B5EF4-FFF2-40B4-BE49-F238E27FC236}">
                      <a16:creationId xmlns:a16="http://schemas.microsoft.com/office/drawing/2014/main" id="{A3CC40AF-D9F2-1297-1E63-AA1EFB47190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9" name="Freeform: Shape 88">
                  <a:extLst>
                    <a:ext uri="{FF2B5EF4-FFF2-40B4-BE49-F238E27FC236}">
                      <a16:creationId xmlns:a16="http://schemas.microsoft.com/office/drawing/2014/main" id="{A2683D91-60BB-4291-587B-EA1C271586D1}"/>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59" name="Freeform: Shape 58">
                <a:extLst>
                  <a:ext uri="{FF2B5EF4-FFF2-40B4-BE49-F238E27FC236}">
                    <a16:creationId xmlns:a16="http://schemas.microsoft.com/office/drawing/2014/main" id="{CDFFD37C-DA98-EA10-8C42-86BE62A72E03}"/>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60" name="Graphic 14">
                <a:extLst>
                  <a:ext uri="{FF2B5EF4-FFF2-40B4-BE49-F238E27FC236}">
                    <a16:creationId xmlns:a16="http://schemas.microsoft.com/office/drawing/2014/main" id="{7D56D104-8889-0270-78D9-595DFC4A8965}"/>
                  </a:ext>
                </a:extLst>
              </p:cNvPr>
              <p:cNvGrpSpPr/>
              <p:nvPr/>
            </p:nvGrpSpPr>
            <p:grpSpPr>
              <a:xfrm>
                <a:off x="7447578" y="5198681"/>
                <a:ext cx="270319" cy="73723"/>
                <a:chOff x="7447578" y="5198681"/>
                <a:chExt cx="270319" cy="73723"/>
              </a:xfrm>
              <a:grpFill/>
            </p:grpSpPr>
            <p:sp>
              <p:nvSpPr>
                <p:cNvPr id="82" name="Freeform: Shape 81">
                  <a:extLst>
                    <a:ext uri="{FF2B5EF4-FFF2-40B4-BE49-F238E27FC236}">
                      <a16:creationId xmlns:a16="http://schemas.microsoft.com/office/drawing/2014/main" id="{7AB43A97-5E05-C747-5D58-E9AE169019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3" name="Freeform: Shape 82">
                  <a:extLst>
                    <a:ext uri="{FF2B5EF4-FFF2-40B4-BE49-F238E27FC236}">
                      <a16:creationId xmlns:a16="http://schemas.microsoft.com/office/drawing/2014/main" id="{B4844D74-7B17-3FA4-39EC-14D534920B80}"/>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4" name="Freeform: Shape 83">
                  <a:extLst>
                    <a:ext uri="{FF2B5EF4-FFF2-40B4-BE49-F238E27FC236}">
                      <a16:creationId xmlns:a16="http://schemas.microsoft.com/office/drawing/2014/main" id="{B7272429-E395-6913-5385-36CA38CDD1C5}"/>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1" name="Freeform: Shape 60">
                <a:extLst>
                  <a:ext uri="{FF2B5EF4-FFF2-40B4-BE49-F238E27FC236}">
                    <a16:creationId xmlns:a16="http://schemas.microsoft.com/office/drawing/2014/main" id="{434F1C90-C291-5B6E-6F80-F8246579F232}"/>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62" name="Graphic 14">
                <a:extLst>
                  <a:ext uri="{FF2B5EF4-FFF2-40B4-BE49-F238E27FC236}">
                    <a16:creationId xmlns:a16="http://schemas.microsoft.com/office/drawing/2014/main" id="{ED9D0C53-CE96-26A0-E4D0-2F7318857C56}"/>
                  </a:ext>
                </a:extLst>
              </p:cNvPr>
              <p:cNvGrpSpPr/>
              <p:nvPr/>
            </p:nvGrpSpPr>
            <p:grpSpPr>
              <a:xfrm>
                <a:off x="7505300" y="5198681"/>
                <a:ext cx="578453" cy="73723"/>
                <a:chOff x="7505300" y="5198681"/>
                <a:chExt cx="578453" cy="73723"/>
              </a:xfrm>
              <a:grpFill/>
            </p:grpSpPr>
            <p:sp>
              <p:nvSpPr>
                <p:cNvPr id="74" name="Freeform: Shape 73">
                  <a:extLst>
                    <a:ext uri="{FF2B5EF4-FFF2-40B4-BE49-F238E27FC236}">
                      <a16:creationId xmlns:a16="http://schemas.microsoft.com/office/drawing/2014/main" id="{24F742EE-E77D-5A0D-4A0D-C8F09E72F386}"/>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5" name="Freeform: Shape 74">
                  <a:extLst>
                    <a:ext uri="{FF2B5EF4-FFF2-40B4-BE49-F238E27FC236}">
                      <a16:creationId xmlns:a16="http://schemas.microsoft.com/office/drawing/2014/main" id="{E69173F9-270A-CA1C-6589-18017AC7C563}"/>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6" name="Freeform: Shape 75">
                  <a:extLst>
                    <a:ext uri="{FF2B5EF4-FFF2-40B4-BE49-F238E27FC236}">
                      <a16:creationId xmlns:a16="http://schemas.microsoft.com/office/drawing/2014/main" id="{C0711FDA-96D6-3B8B-2AA0-B5DFCF6AD616}"/>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7" name="Freeform: Shape 76">
                  <a:extLst>
                    <a:ext uri="{FF2B5EF4-FFF2-40B4-BE49-F238E27FC236}">
                      <a16:creationId xmlns:a16="http://schemas.microsoft.com/office/drawing/2014/main" id="{4DCEA1E0-5B75-DF6E-0138-D9B65CE8CA19}"/>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8" name="Freeform: Shape 77">
                  <a:extLst>
                    <a:ext uri="{FF2B5EF4-FFF2-40B4-BE49-F238E27FC236}">
                      <a16:creationId xmlns:a16="http://schemas.microsoft.com/office/drawing/2014/main" id="{89291D33-FAC5-38C3-3850-7EBDFF88F66B}"/>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9" name="Freeform: Shape 78">
                  <a:extLst>
                    <a:ext uri="{FF2B5EF4-FFF2-40B4-BE49-F238E27FC236}">
                      <a16:creationId xmlns:a16="http://schemas.microsoft.com/office/drawing/2014/main" id="{9FC57948-592B-FCFE-613C-B4897A213E49}"/>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0" name="Freeform: Shape 79">
                  <a:extLst>
                    <a:ext uri="{FF2B5EF4-FFF2-40B4-BE49-F238E27FC236}">
                      <a16:creationId xmlns:a16="http://schemas.microsoft.com/office/drawing/2014/main" id="{A93AA9F2-677D-0A26-A929-9CC2AC33736B}"/>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1" name="Freeform: Shape 80">
                  <a:extLst>
                    <a:ext uri="{FF2B5EF4-FFF2-40B4-BE49-F238E27FC236}">
                      <a16:creationId xmlns:a16="http://schemas.microsoft.com/office/drawing/2014/main" id="{7B11E135-AE3D-1B4C-DD8F-E2979E29B8A6}"/>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3" name="Freeform: Shape 62">
                <a:extLst>
                  <a:ext uri="{FF2B5EF4-FFF2-40B4-BE49-F238E27FC236}">
                    <a16:creationId xmlns:a16="http://schemas.microsoft.com/office/drawing/2014/main" id="{6D57D648-0779-C8F0-1D72-5ED46F23CF2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64" name="Graphic 14">
                <a:extLst>
                  <a:ext uri="{FF2B5EF4-FFF2-40B4-BE49-F238E27FC236}">
                    <a16:creationId xmlns:a16="http://schemas.microsoft.com/office/drawing/2014/main" id="{70448933-62D0-10E0-5C59-4B42AFB64093}"/>
                  </a:ext>
                </a:extLst>
              </p:cNvPr>
              <p:cNvGrpSpPr/>
              <p:nvPr/>
            </p:nvGrpSpPr>
            <p:grpSpPr>
              <a:xfrm>
                <a:off x="7905540" y="5220017"/>
                <a:ext cx="352043" cy="52387"/>
                <a:chOff x="7905540" y="5220017"/>
                <a:chExt cx="352043" cy="52387"/>
              </a:xfrm>
              <a:grpFill/>
            </p:grpSpPr>
            <p:sp>
              <p:nvSpPr>
                <p:cNvPr id="72" name="Freeform: Shape 71">
                  <a:extLst>
                    <a:ext uri="{FF2B5EF4-FFF2-40B4-BE49-F238E27FC236}">
                      <a16:creationId xmlns:a16="http://schemas.microsoft.com/office/drawing/2014/main" id="{09847E6B-9395-D652-4129-E9547D3AF67F}"/>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3" name="Freeform: Shape 72">
                  <a:extLst>
                    <a:ext uri="{FF2B5EF4-FFF2-40B4-BE49-F238E27FC236}">
                      <a16:creationId xmlns:a16="http://schemas.microsoft.com/office/drawing/2014/main" id="{858CCFE5-1C5B-072C-F749-E7DC2AAB4EA3}"/>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65" name="Graphic 14">
                <a:extLst>
                  <a:ext uri="{FF2B5EF4-FFF2-40B4-BE49-F238E27FC236}">
                    <a16:creationId xmlns:a16="http://schemas.microsoft.com/office/drawing/2014/main" id="{71404549-45D0-BE36-9626-D12C39B57793}"/>
                  </a:ext>
                </a:extLst>
              </p:cNvPr>
              <p:cNvGrpSpPr/>
              <p:nvPr/>
            </p:nvGrpSpPr>
            <p:grpSpPr>
              <a:xfrm>
                <a:off x="8280920" y="5223256"/>
                <a:ext cx="254984" cy="71342"/>
                <a:chOff x="8280920" y="5223256"/>
                <a:chExt cx="254984" cy="71342"/>
              </a:xfrm>
              <a:grpFill/>
            </p:grpSpPr>
            <p:sp>
              <p:nvSpPr>
                <p:cNvPr id="66" name="Freeform: Shape 65">
                  <a:extLst>
                    <a:ext uri="{FF2B5EF4-FFF2-40B4-BE49-F238E27FC236}">
                      <a16:creationId xmlns:a16="http://schemas.microsoft.com/office/drawing/2014/main" id="{E1FC234F-F379-2282-6C03-21A74B5FC817}"/>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67" name="Freeform: Shape 66">
                  <a:extLst>
                    <a:ext uri="{FF2B5EF4-FFF2-40B4-BE49-F238E27FC236}">
                      <a16:creationId xmlns:a16="http://schemas.microsoft.com/office/drawing/2014/main" id="{B227D520-D8A0-FEAF-E9E7-0C664C918DFB}"/>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68" name="Freeform: Shape 67">
                  <a:extLst>
                    <a:ext uri="{FF2B5EF4-FFF2-40B4-BE49-F238E27FC236}">
                      <a16:creationId xmlns:a16="http://schemas.microsoft.com/office/drawing/2014/main" id="{0B071FBF-0884-E36D-C79C-715989E686ED}"/>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69" name="Freeform: Shape 68">
                  <a:extLst>
                    <a:ext uri="{FF2B5EF4-FFF2-40B4-BE49-F238E27FC236}">
                      <a16:creationId xmlns:a16="http://schemas.microsoft.com/office/drawing/2014/main" id="{9126A3CD-08DD-E21B-9B28-B59116DA6B7B}"/>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Freeform: Shape 69">
                  <a:extLst>
                    <a:ext uri="{FF2B5EF4-FFF2-40B4-BE49-F238E27FC236}">
                      <a16:creationId xmlns:a16="http://schemas.microsoft.com/office/drawing/2014/main" id="{D1B6FFC5-ADB9-9EAC-04F5-6E9CEAD915CE}"/>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1" name="Freeform: Shape 70">
                  <a:extLst>
                    <a:ext uri="{FF2B5EF4-FFF2-40B4-BE49-F238E27FC236}">
                      <a16:creationId xmlns:a16="http://schemas.microsoft.com/office/drawing/2014/main" id="{8F86FF30-7750-79FF-B36C-D34711B697C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57" name="TextBox 56">
              <a:extLst>
                <a:ext uri="{FF2B5EF4-FFF2-40B4-BE49-F238E27FC236}">
                  <a16:creationId xmlns:a16="http://schemas.microsoft.com/office/drawing/2014/main" id="{2E754040-E06A-508F-11C9-FFF886354F4B}"/>
                </a:ext>
              </a:extLst>
            </p:cNvPr>
            <p:cNvSpPr txBox="1"/>
            <p:nvPr userDrawn="1"/>
          </p:nvSpPr>
          <p:spPr>
            <a:xfrm>
              <a:off x="17183" y="6402918"/>
              <a:ext cx="613514" cy="230832"/>
            </a:xfrm>
            <a:prstGeom prst="rect">
              <a:avLst/>
            </a:prstGeom>
            <a:solidFill>
              <a:srgbClr val="277E6E"/>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927489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F8B7115-315A-3DF1-77C9-54ACA4474989}"/>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AF92F994-8E5F-7A6F-A0FB-384BBD8A18D8}"/>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43829D4D-0B1B-1F15-3AF7-E741AEB53DF9}"/>
                  </a:ext>
                </a:extLst>
              </p:cNvPr>
              <p:cNvGrpSpPr/>
              <p:nvPr/>
            </p:nvGrpSpPr>
            <p:grpSpPr>
              <a:xfrm>
                <a:off x="7116965" y="5204587"/>
                <a:ext cx="305466" cy="68960"/>
                <a:chOff x="7116965" y="5204587"/>
                <a:chExt cx="305466" cy="68960"/>
              </a:xfrm>
              <a:grpFill/>
            </p:grpSpPr>
            <p:sp>
              <p:nvSpPr>
                <p:cNvPr id="32" name="Freeform: Shape 31">
                  <a:extLst>
                    <a:ext uri="{FF2B5EF4-FFF2-40B4-BE49-F238E27FC236}">
                      <a16:creationId xmlns:a16="http://schemas.microsoft.com/office/drawing/2014/main" id="{0C318CCB-6446-1CBB-65A3-F5E1F74241E6}"/>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C4B62169-39DE-5175-4BC4-2DEA2C80360B}"/>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F9E90736-E9C2-611A-3857-8B8E956D11A5}"/>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5" name="Freeform: Shape 34">
                  <a:extLst>
                    <a:ext uri="{FF2B5EF4-FFF2-40B4-BE49-F238E27FC236}">
                      <a16:creationId xmlns:a16="http://schemas.microsoft.com/office/drawing/2014/main" id="{363683D2-1362-A6F5-66F9-49FB8E2C6354}"/>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69B2545E-2E82-0FE7-0648-C38C45AB1BE4}"/>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723A78A8-AAF8-7521-E312-7F53915B4452}"/>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7" name="Graphic 14">
                <a:extLst>
                  <a:ext uri="{FF2B5EF4-FFF2-40B4-BE49-F238E27FC236}">
                    <a16:creationId xmlns:a16="http://schemas.microsoft.com/office/drawing/2014/main" id="{2D33480D-87E6-D8AF-043B-FFAC340EDEB6}"/>
                  </a:ext>
                </a:extLst>
              </p:cNvPr>
              <p:cNvGrpSpPr/>
              <p:nvPr/>
            </p:nvGrpSpPr>
            <p:grpSpPr>
              <a:xfrm>
                <a:off x="7447578" y="5198681"/>
                <a:ext cx="270319" cy="73723"/>
                <a:chOff x="7447578" y="5198681"/>
                <a:chExt cx="270319" cy="73723"/>
              </a:xfrm>
              <a:grpFill/>
            </p:grpSpPr>
            <p:sp>
              <p:nvSpPr>
                <p:cNvPr id="29" name="Freeform: Shape 28">
                  <a:extLst>
                    <a:ext uri="{FF2B5EF4-FFF2-40B4-BE49-F238E27FC236}">
                      <a16:creationId xmlns:a16="http://schemas.microsoft.com/office/drawing/2014/main" id="{672AA5CD-E479-B8D5-3333-28CFC8A8A98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5ABE7175-3B4F-2FCE-C772-F3200ABEDAF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CC84D5F1-848A-7887-5489-DF4B5BCC9A5E}"/>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8" name="Freeform: Shape 7">
                <a:extLst>
                  <a:ext uri="{FF2B5EF4-FFF2-40B4-BE49-F238E27FC236}">
                    <a16:creationId xmlns:a16="http://schemas.microsoft.com/office/drawing/2014/main" id="{AB41CFBB-930D-FB0E-41B7-68F644637022}"/>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9" name="Graphic 14">
                <a:extLst>
                  <a:ext uri="{FF2B5EF4-FFF2-40B4-BE49-F238E27FC236}">
                    <a16:creationId xmlns:a16="http://schemas.microsoft.com/office/drawing/2014/main" id="{3EEDE4B7-9BC5-214E-4A23-E9EDE6DC3E6D}"/>
                  </a:ext>
                </a:extLst>
              </p:cNvPr>
              <p:cNvGrpSpPr/>
              <p:nvPr/>
            </p:nvGrpSpPr>
            <p:grpSpPr>
              <a:xfrm>
                <a:off x="7505300" y="5198681"/>
                <a:ext cx="578453" cy="73723"/>
                <a:chOff x="7505300" y="5198681"/>
                <a:chExt cx="578453" cy="73723"/>
              </a:xfrm>
              <a:grpFill/>
            </p:grpSpPr>
            <p:sp>
              <p:nvSpPr>
                <p:cNvPr id="21" name="Freeform: Shape 20">
                  <a:extLst>
                    <a:ext uri="{FF2B5EF4-FFF2-40B4-BE49-F238E27FC236}">
                      <a16:creationId xmlns:a16="http://schemas.microsoft.com/office/drawing/2014/main" id="{8BD07942-202D-2FCE-17A9-9FA3F9B3665A}"/>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7B11F47A-BC04-D06B-594D-6CF6B0A323EE}"/>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EF134D07-4D5D-37A4-A7A9-7990F9ECC62F}"/>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60C1BF98-D775-F1F9-F8E7-90A5F1FA2F13}"/>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5" name="Freeform: Shape 24">
                  <a:extLst>
                    <a:ext uri="{FF2B5EF4-FFF2-40B4-BE49-F238E27FC236}">
                      <a16:creationId xmlns:a16="http://schemas.microsoft.com/office/drawing/2014/main" id="{6A00A668-C8CD-60CB-D98C-AB35ACE8C1AB}"/>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959E500C-F85A-65D9-A449-88ECEF8436D6}"/>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Freeform: Shape 26">
                  <a:extLst>
                    <a:ext uri="{FF2B5EF4-FFF2-40B4-BE49-F238E27FC236}">
                      <a16:creationId xmlns:a16="http://schemas.microsoft.com/office/drawing/2014/main" id="{527054F0-4037-E66F-452F-7A1755BEC06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FD9210E0-0C7E-4DEF-5874-5969A658C4E6}"/>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0" name="Freeform: Shape 9">
                <a:extLst>
                  <a:ext uri="{FF2B5EF4-FFF2-40B4-BE49-F238E27FC236}">
                    <a16:creationId xmlns:a16="http://schemas.microsoft.com/office/drawing/2014/main" id="{0F4E136B-D91A-45B4-9EBA-B8ABE5E27E3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1" name="Graphic 14">
                <a:extLst>
                  <a:ext uri="{FF2B5EF4-FFF2-40B4-BE49-F238E27FC236}">
                    <a16:creationId xmlns:a16="http://schemas.microsoft.com/office/drawing/2014/main" id="{BDC4CFC5-A87C-624B-268B-3002886B2DFB}"/>
                  </a:ext>
                </a:extLst>
              </p:cNvPr>
              <p:cNvGrpSpPr/>
              <p:nvPr/>
            </p:nvGrpSpPr>
            <p:grpSpPr>
              <a:xfrm>
                <a:off x="7905540" y="5220017"/>
                <a:ext cx="352043" cy="52387"/>
                <a:chOff x="7905540" y="5220017"/>
                <a:chExt cx="352043" cy="52387"/>
              </a:xfrm>
              <a:grpFill/>
            </p:grpSpPr>
            <p:sp>
              <p:nvSpPr>
                <p:cNvPr id="19" name="Freeform: Shape 18">
                  <a:extLst>
                    <a:ext uri="{FF2B5EF4-FFF2-40B4-BE49-F238E27FC236}">
                      <a16:creationId xmlns:a16="http://schemas.microsoft.com/office/drawing/2014/main" id="{E7F1002D-320F-C485-C3E2-C1582F6C678A}"/>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7773F103-BE39-3DF5-90AF-CEB7F230251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2" name="Graphic 14">
                <a:extLst>
                  <a:ext uri="{FF2B5EF4-FFF2-40B4-BE49-F238E27FC236}">
                    <a16:creationId xmlns:a16="http://schemas.microsoft.com/office/drawing/2014/main" id="{4CB50781-BAAA-A531-26DF-7E6943292B5E}"/>
                  </a:ext>
                </a:extLst>
              </p:cNvPr>
              <p:cNvGrpSpPr/>
              <p:nvPr/>
            </p:nvGrpSpPr>
            <p:grpSpPr>
              <a:xfrm>
                <a:off x="8280920" y="5223256"/>
                <a:ext cx="254984" cy="71342"/>
                <a:chOff x="8280920" y="5223256"/>
                <a:chExt cx="254984" cy="71342"/>
              </a:xfrm>
              <a:grpFill/>
            </p:grpSpPr>
            <p:sp>
              <p:nvSpPr>
                <p:cNvPr id="13" name="Freeform: Shape 12">
                  <a:extLst>
                    <a:ext uri="{FF2B5EF4-FFF2-40B4-BE49-F238E27FC236}">
                      <a16:creationId xmlns:a16="http://schemas.microsoft.com/office/drawing/2014/main" id="{7D9E0ABD-7B4B-3473-C4EC-7299BFB92BDC}"/>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4" name="Freeform: Shape 13">
                  <a:extLst>
                    <a:ext uri="{FF2B5EF4-FFF2-40B4-BE49-F238E27FC236}">
                      <a16:creationId xmlns:a16="http://schemas.microsoft.com/office/drawing/2014/main" id="{9056D1C3-64F6-B599-F756-894D214A3770}"/>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5" name="Freeform: Shape 14">
                  <a:extLst>
                    <a:ext uri="{FF2B5EF4-FFF2-40B4-BE49-F238E27FC236}">
                      <a16:creationId xmlns:a16="http://schemas.microsoft.com/office/drawing/2014/main" id="{C9163EBC-93AB-87E5-B167-69F90DE73AAA}"/>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Freeform: Shape 15">
                  <a:extLst>
                    <a:ext uri="{FF2B5EF4-FFF2-40B4-BE49-F238E27FC236}">
                      <a16:creationId xmlns:a16="http://schemas.microsoft.com/office/drawing/2014/main" id="{618B7764-11B6-8CF9-DBA1-3B1C1C675B64}"/>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FA81E8CC-5F1C-706E-3575-8FC931FA4D7A}"/>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8" name="Freeform: Shape 17">
                  <a:extLst>
                    <a:ext uri="{FF2B5EF4-FFF2-40B4-BE49-F238E27FC236}">
                      <a16:creationId xmlns:a16="http://schemas.microsoft.com/office/drawing/2014/main" id="{94593455-57E1-A7A8-50A2-2BF29CD4819E}"/>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D83F5EAC-4E99-D628-2785-000735C78446}"/>
                </a:ext>
              </a:extLst>
            </p:cNvPr>
            <p:cNvSpPr txBox="1"/>
            <p:nvPr userDrawn="1"/>
          </p:nvSpPr>
          <p:spPr>
            <a:xfrm>
              <a:off x="17183" y="6402918"/>
              <a:ext cx="613514" cy="230832"/>
            </a:xfrm>
            <a:prstGeom prst="rect">
              <a:avLst/>
            </a:prstGeom>
            <a:solidFill>
              <a:srgbClr val="277E6E"/>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158530814"/>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SharedWithUsers xmlns="b90a2e66-408a-4fa2-a9cf-bd33f75e05e3">
      <UserInfo>
        <DisplayName/>
        <AccountId xsi:nil="true"/>
        <AccountType/>
      </UserInfo>
    </SharedWithUsers>
  </documentManagement>
</p:properti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192AB7-E55D-4C62-9017-90AD644F626D}">
  <ds:schemaRefs>
    <ds:schemaRef ds:uri="b90a2e66-408a-4fa2-a9cf-bd33f75e05e3"/>
    <ds:schemaRef ds:uri="http://purl.org/dc/terms/"/>
    <ds:schemaRef ds:uri="http://schemas.microsoft.com/office/2006/documentManagement/types"/>
    <ds:schemaRef ds:uri="bcfbf75d-7e6c-463e-9135-7f47c6067b30"/>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5a2251cd-bd5e-462d-8f0e-b8d48ef43808"/>
    <ds:schemaRef ds:uri="http://www.w3.org/XML/1998/namespace"/>
  </ds:schemaRefs>
</ds:datastoreItem>
</file>

<file path=customXml/itemProps2.xml><?xml version="1.0" encoding="utf-8"?>
<ds:datastoreItem xmlns:ds="http://schemas.openxmlformats.org/officeDocument/2006/customXml" ds:itemID="{9A695059-A410-48DD-AE8B-779E6080DEBF}">
  <ds:schemaRefs>
    <ds:schemaRef ds:uri="Microsoft.SharePoint.Taxonomy.ContentTypeSync"/>
  </ds:schemaRefs>
</ds:datastoreItem>
</file>

<file path=customXml/itemProps3.xml><?xml version="1.0" encoding="utf-8"?>
<ds:datastoreItem xmlns:ds="http://schemas.openxmlformats.org/officeDocument/2006/customXml" ds:itemID="{BA178635-6FF6-478F-9525-0B81D5E7FB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7864003-2007-427C-B7ED-F957F87549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TotalTime>
  <Words>1645</Words>
  <Application>Microsoft Office PowerPoint</Application>
  <PresentationFormat>Widescreen</PresentationFormat>
  <Paragraphs>130</Paragraphs>
  <Slides>13</Slides>
  <Notes>5</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13</vt:i4>
      </vt:variant>
    </vt:vector>
  </HeadingPairs>
  <TitlesOfParts>
    <vt:vector size="25" baseType="lpstr">
      <vt:lpstr>Wingdings</vt:lpstr>
      <vt:lpstr>DM Sans Medium</vt:lpstr>
      <vt:lpstr>Fira Sans</vt:lpstr>
      <vt:lpstr>Arial</vt:lpstr>
      <vt:lpstr>Lora</vt:lpstr>
      <vt:lpstr>DM Sans Bold</vt:lpstr>
      <vt:lpstr>DM Sans</vt:lpstr>
      <vt:lpstr>Otypical Text Regular</vt:lpstr>
      <vt:lpstr>Fira Sans Medium</vt:lpstr>
      <vt:lpstr>Calibri</vt:lpstr>
      <vt:lpstr>dsm-firmenich</vt:lpstr>
      <vt:lpstr>1_dsm-firmenich</vt:lpstr>
      <vt:lpstr>PowerPoint Presentation</vt:lpstr>
      <vt:lpstr>A high percentage of consumers have self-declared sensitive skin </vt:lpstr>
      <vt:lpstr>STIMU-TEX® AS</vt:lpstr>
      <vt:lpstr>The rise of upcycled beauty</vt:lpstr>
      <vt:lpstr>Brewers have always had smooth, soft hands   </vt:lpstr>
      <vt:lpstr>Pure Spent Grain Wax — From Brewery                 By-Product to High Value Skin Soother  </vt:lpstr>
      <vt:lpstr>Spent grain wax delivers strong relief on skin with atopic conditions</vt:lpstr>
      <vt:lpstr>STIMU-TEX® AS</vt:lpstr>
      <vt:lpstr>STIMU-TEX® AS</vt:lpstr>
      <vt:lpstr>STIMU-TEX® AS</vt:lpstr>
      <vt:lpstr>STIMU-TEX® AS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stimu-tex_as_teaser_2026-04</dc:title>
  <dc:creator>Wouter Termaat</dc:creator>
  <cp:lastModifiedBy>Marie-Sophie Meisinger</cp:lastModifiedBy>
  <cp:revision>2</cp:revision>
  <dcterms:created xsi:type="dcterms:W3CDTF">2023-03-31T07:21:36Z</dcterms:created>
  <dcterms:modified xsi:type="dcterms:W3CDTF">2026-04-08T15:41:30Z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2024-04-05T08:34:36Z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11eb4d02-3af1-4d05-96af-bb597c3c88a5</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y fmtid="{D5CDD505-2E9C-101B-9397-08002B2CF9AE}" pid="13" name="Order">
    <vt:r8>1102000</vt:r8>
  </property>
  <property fmtid="{D5CDD505-2E9C-101B-9397-08002B2CF9AE}" pid="14" name="xd_Signature">
    <vt:bool>false</vt:bool>
  </property>
  <property fmtid="{D5CDD505-2E9C-101B-9397-08002B2CF9AE}" pid="15" name="xd_ProgID">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y fmtid="{D5CDD505-2E9C-101B-9397-08002B2CF9AE}" pid="19" name="TriggerFlowInfo">
    <vt:lpwstr/>
  </property>
</Properties>
</file>