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9.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1.xml" ContentType="application/vnd.openxmlformats-officedocument.them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2.xml" ContentType="application/vnd.openxmlformats-officedocument.them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5" r:id="rId5"/>
    <p:sldMasterId id="2147483677" r:id="rId6"/>
    <p:sldMasterId id="2147483660" r:id="rId7"/>
    <p:sldMasterId id="2147483690" r:id="rId8"/>
    <p:sldMasterId id="2147483705" r:id="rId9"/>
    <p:sldMasterId id="2147483735" r:id="rId10"/>
    <p:sldMasterId id="2147483753" r:id="rId11"/>
    <p:sldMasterId id="2147483807" r:id="rId12"/>
    <p:sldMasterId id="2147483833" r:id="rId13"/>
    <p:sldMasterId id="2147483849" r:id="rId14"/>
    <p:sldMasterId id="2147483879" r:id="rId15"/>
    <p:sldMasterId id="2147483945" r:id="rId16"/>
  </p:sldMasterIdLst>
  <p:notesMasterIdLst>
    <p:notesMasterId r:id="rId83"/>
  </p:notesMasterIdLst>
  <p:handoutMasterIdLst>
    <p:handoutMasterId r:id="rId84"/>
  </p:handoutMasterIdLst>
  <p:sldIdLst>
    <p:sldId id="1900" r:id="rId17"/>
    <p:sldId id="1901" r:id="rId18"/>
    <p:sldId id="1902" r:id="rId19"/>
    <p:sldId id="1903" r:id="rId20"/>
    <p:sldId id="2146845553" r:id="rId21"/>
    <p:sldId id="2146845554" r:id="rId22"/>
    <p:sldId id="2147377116" r:id="rId23"/>
    <p:sldId id="2147377117" r:id="rId24"/>
    <p:sldId id="2147377118" r:id="rId25"/>
    <p:sldId id="2147377119" r:id="rId26"/>
    <p:sldId id="2147377121" r:id="rId27"/>
    <p:sldId id="1802" r:id="rId28"/>
    <p:sldId id="1732" r:id="rId29"/>
    <p:sldId id="2147377122" r:id="rId30"/>
    <p:sldId id="2147377123" r:id="rId31"/>
    <p:sldId id="1834" r:id="rId32"/>
    <p:sldId id="2147377124" r:id="rId33"/>
    <p:sldId id="2147377125" r:id="rId34"/>
    <p:sldId id="2147377126" r:id="rId35"/>
    <p:sldId id="2147377163" r:id="rId36"/>
    <p:sldId id="1734" r:id="rId37"/>
    <p:sldId id="2147377164" r:id="rId38"/>
    <p:sldId id="2147377170" r:id="rId39"/>
    <p:sldId id="2147377161" r:id="rId40"/>
    <p:sldId id="2147377132" r:id="rId41"/>
    <p:sldId id="2147377133" r:id="rId42"/>
    <p:sldId id="2147377134" r:id="rId43"/>
    <p:sldId id="2147377112" r:id="rId44"/>
    <p:sldId id="2147377135" r:id="rId45"/>
    <p:sldId id="2147377136" r:id="rId46"/>
    <p:sldId id="2147377137" r:id="rId47"/>
    <p:sldId id="2147377138" r:id="rId48"/>
    <p:sldId id="2147377139" r:id="rId49"/>
    <p:sldId id="1880" r:id="rId50"/>
    <p:sldId id="1855" r:id="rId51"/>
    <p:sldId id="1886" r:id="rId52"/>
    <p:sldId id="2147377140" r:id="rId53"/>
    <p:sldId id="2147377141" r:id="rId54"/>
    <p:sldId id="2147377142" r:id="rId55"/>
    <p:sldId id="1757" r:id="rId56"/>
    <p:sldId id="1882" r:id="rId57"/>
    <p:sldId id="2147377143" r:id="rId58"/>
    <p:sldId id="2147377144" r:id="rId59"/>
    <p:sldId id="2147377145" r:id="rId60"/>
    <p:sldId id="1883" r:id="rId61"/>
    <p:sldId id="1887" r:id="rId62"/>
    <p:sldId id="2147377146" r:id="rId63"/>
    <p:sldId id="2147377167" r:id="rId64"/>
    <p:sldId id="1878" r:id="rId65"/>
    <p:sldId id="2147377168" r:id="rId66"/>
    <p:sldId id="1898" r:id="rId67"/>
    <p:sldId id="2147377148" r:id="rId68"/>
    <p:sldId id="1756" r:id="rId69"/>
    <p:sldId id="2147377149" r:id="rId70"/>
    <p:sldId id="2147377150" r:id="rId71"/>
    <p:sldId id="2147377128" r:id="rId72"/>
    <p:sldId id="1854" r:id="rId73"/>
    <p:sldId id="1859" r:id="rId74"/>
    <p:sldId id="1860" r:id="rId75"/>
    <p:sldId id="1857" r:id="rId76"/>
    <p:sldId id="2147377155" r:id="rId77"/>
    <p:sldId id="1876" r:id="rId78"/>
    <p:sldId id="2147377156" r:id="rId79"/>
    <p:sldId id="2147377157" r:id="rId80"/>
    <p:sldId id="2147377158" r:id="rId81"/>
    <p:sldId id="2147377159" r:id="rId82"/>
  </p:sldIdLst>
  <p:sldSz cx="12192000" cy="6858000"/>
  <p:notesSz cx="10234613" cy="710247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nd Agenda" id="{C8BF547A-61A2-4ACF-AE33-D3B1C081087E}">
          <p14:sldIdLst>
            <p14:sldId id="1900"/>
            <p14:sldId id="1901"/>
          </p14:sldIdLst>
        </p14:section>
        <p14:section name="DSM in the sustainable vitamin C journey" id="{E99C9842-F954-484B-AEAF-2C0BDD83570B}">
          <p14:sldIdLst>
            <p14:sldId id="1902"/>
            <p14:sldId id="1903"/>
            <p14:sldId id="2146845553"/>
          </p14:sldIdLst>
        </p14:section>
        <p14:section name="Consumer and costumer insights" id="{4546E757-4EEC-40DA-B277-F7D92B2669A9}">
          <p14:sldIdLst>
            <p14:sldId id="2146845554"/>
            <p14:sldId id="2147377116"/>
            <p14:sldId id="2147377117"/>
            <p14:sldId id="2147377118"/>
            <p14:sldId id="2147377119"/>
            <p14:sldId id="2147377121"/>
            <p14:sldId id="1802"/>
          </p14:sldIdLst>
        </p14:section>
        <p14:section name="Vitamin C for personal care" id="{29D6453B-6A6E-4EC5-BF68-1B97FC1B6DCC}">
          <p14:sldIdLst>
            <p14:sldId id="1732"/>
            <p14:sldId id="2147377122"/>
            <p14:sldId id="2147377123"/>
            <p14:sldId id="1834"/>
            <p14:sldId id="2147377124"/>
            <p14:sldId id="2147377125"/>
            <p14:sldId id="2147377126"/>
            <p14:sldId id="2147377163"/>
            <p14:sldId id="1734"/>
            <p14:sldId id="2147377164"/>
            <p14:sldId id="2147377170"/>
            <p14:sldId id="2147377161"/>
          </p14:sldIdLst>
        </p14:section>
        <p14:section name="Scientific evidence - VITAMIN C &amp; STAY-C® 50" id="{56E13C21-0BB1-4A32-8602-047EC8AE29E4}">
          <p14:sldIdLst>
            <p14:sldId id="2147377132"/>
            <p14:sldId id="2147377133"/>
            <p14:sldId id="2147377134"/>
            <p14:sldId id="2147377112"/>
            <p14:sldId id="2147377135"/>
            <p14:sldId id="2147377136"/>
            <p14:sldId id="2147377137"/>
            <p14:sldId id="2147377138"/>
            <p14:sldId id="2147377139"/>
            <p14:sldId id="1880"/>
            <p14:sldId id="1855"/>
            <p14:sldId id="1886"/>
            <p14:sldId id="2147377140"/>
            <p14:sldId id="2147377141"/>
          </p14:sldIdLst>
        </p14:section>
        <p14:section name="Comparison among forms of vitamin C" id="{7791943C-27D4-4A8A-82C0-7E426DBFC946}">
          <p14:sldIdLst>
            <p14:sldId id="2147377142"/>
            <p14:sldId id="1757"/>
            <p14:sldId id="1882"/>
            <p14:sldId id="2147377143"/>
            <p14:sldId id="2147377144"/>
            <p14:sldId id="2147377145"/>
            <p14:sldId id="1883"/>
            <p14:sldId id="1887"/>
            <p14:sldId id="2147377146"/>
            <p14:sldId id="2147377167"/>
            <p14:sldId id="1878"/>
            <p14:sldId id="2147377168"/>
            <p14:sldId id="1898"/>
            <p14:sldId id="2147377148"/>
            <p14:sldId id="1756"/>
          </p14:sldIdLst>
        </p14:section>
        <p14:section name="Back up" id="{63900447-9961-4F84-96D4-3D267DC6FA7C}">
          <p14:sldIdLst>
            <p14:sldId id="2147377149"/>
            <p14:sldId id="2147377150"/>
            <p14:sldId id="2147377128"/>
            <p14:sldId id="1854"/>
            <p14:sldId id="1859"/>
            <p14:sldId id="1860"/>
            <p14:sldId id="1857"/>
            <p14:sldId id="2147377155"/>
            <p14:sldId id="1876"/>
            <p14:sldId id="2147377156"/>
            <p14:sldId id="2147377157"/>
            <p14:sldId id="2147377158"/>
            <p14:sldId id="21473771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1EB7C6-5EC3-A94B-B2DC-3AEEA96B8CFB}" name="Guillien, Caroline" initials="GC" userId="S::Caroline.Guillien@dsm.com::3e4c10c0-1ee2-48be-9d78-4d6ed773945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ipollari, Eleonora" initials="CE" lastIdx="2" clrIdx="0">
    <p:extLst>
      <p:ext uri="{19B8F6BF-5375-455C-9EA6-DF929625EA0E}">
        <p15:presenceInfo xmlns:p15="http://schemas.microsoft.com/office/powerpoint/2012/main" userId="S-1-5-21-2573208799-187067640-1722879566-522217" providerId="AD"/>
      </p:ext>
    </p:extLst>
  </p:cmAuthor>
  <p:cmAuthor id="2" name="Cipollari, Eleonora" initials="CE [2]" lastIdx="7" clrIdx="1">
    <p:extLst>
      <p:ext uri="{19B8F6BF-5375-455C-9EA6-DF929625EA0E}">
        <p15:presenceInfo xmlns:p15="http://schemas.microsoft.com/office/powerpoint/2012/main" userId="S::Eleonora.Cipollari@dsm.com::18193de4-4d4f-4f1d-a49b-616e05b12b32" providerId="AD"/>
      </p:ext>
    </p:extLst>
  </p:cmAuthor>
  <p:cmAuthor id="3" name="Meisinger, Marie-Sophie" initials="MM" lastIdx="48" clrIdx="2">
    <p:extLst>
      <p:ext uri="{19B8F6BF-5375-455C-9EA6-DF929625EA0E}">
        <p15:presenceInfo xmlns:p15="http://schemas.microsoft.com/office/powerpoint/2012/main" userId="S::Marie-Sophie.Meisinger@dsm.com::286e1ad8-c636-4702-a91e-982a33a1b0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CACACA"/>
    <a:srgbClr val="037E4C"/>
    <a:srgbClr val="009F91"/>
    <a:srgbClr val="FCD21F"/>
    <a:srgbClr val="45AC34"/>
    <a:srgbClr val="007E4B"/>
    <a:srgbClr val="059949"/>
    <a:srgbClr val="EE7203"/>
    <a:srgbClr val="FEF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EE7FC9-74C2-40A0-9A7A-592DE86087BD}" v="3" dt="2022-11-30T10:50:15.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29" autoAdjust="0"/>
    <p:restoredTop sz="93423" autoAdjust="0"/>
  </p:normalViewPr>
  <p:slideViewPr>
    <p:cSldViewPr snapToGrid="0" snapToObjects="1">
      <p:cViewPr varScale="1">
        <p:scale>
          <a:sx n="103" d="100"/>
          <a:sy n="103" d="100"/>
        </p:scale>
        <p:origin x="1092" y="9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60" d="100"/>
        <a:sy n="160" d="100"/>
      </p:scale>
      <p:origin x="0" y="-31374"/>
    </p:cViewPr>
  </p:sorterViewPr>
  <p:notesViewPr>
    <p:cSldViewPr snapToGrid="0" snapToObjects="1">
      <p:cViewPr>
        <p:scale>
          <a:sx n="50" d="100"/>
          <a:sy n="50" d="100"/>
        </p:scale>
        <p:origin x="2436" y="4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Master" Target="slideMasters/slideMaster3.xml"/><Relationship Id="rId71" Type="http://schemas.openxmlformats.org/officeDocument/2006/relationships/slide" Target="slides/slide55.xml"/><Relationship Id="rId92"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13.xml"/><Relationship Id="rId11" Type="http://schemas.openxmlformats.org/officeDocument/2006/relationships/slideMaster" Target="slideMasters/slideMaster7.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87" Type="http://schemas.openxmlformats.org/officeDocument/2006/relationships/viewProps" Target="viewProps.xml"/><Relationship Id="rId5" Type="http://schemas.openxmlformats.org/officeDocument/2006/relationships/slideMaster" Target="slideMasters/slideMaster1.xml"/><Relationship Id="rId61" Type="http://schemas.openxmlformats.org/officeDocument/2006/relationships/slide" Target="slides/slide45.xml"/><Relationship Id="rId82" Type="http://schemas.openxmlformats.org/officeDocument/2006/relationships/slide" Target="slides/slide66.xml"/><Relationship Id="rId90" Type="http://schemas.microsoft.com/office/2016/11/relationships/changesInfo" Target="changesInfos/changesInfo1.xml"/><Relationship Id="rId19" Type="http://schemas.openxmlformats.org/officeDocument/2006/relationships/slide" Target="slides/slide3.xml"/><Relationship Id="rId14" Type="http://schemas.openxmlformats.org/officeDocument/2006/relationships/slideMaster" Target="slideMasters/slideMaster10.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4.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slide" Target="slides/slide64.xml"/><Relationship Id="rId85"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notesMaster" Target="notesMasters/notesMaster1.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6.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ancois" userId="cd345e1b-5b33-44e8-b09c-75307eac9781" providerId="ADAL" clId="{CE4CAD37-2435-42DC-A1FE-BA12FF67FE11}"/>
    <pc:docChg chg="undo custSel addSld delSld modSld sldOrd modSection">
      <pc:chgData name="Paul, Francois" userId="cd345e1b-5b33-44e8-b09c-75307eac9781" providerId="ADAL" clId="{CE4CAD37-2435-42DC-A1FE-BA12FF67FE11}" dt="2022-11-29T07:59:24.689" v="391" actId="47"/>
      <pc:docMkLst>
        <pc:docMk/>
      </pc:docMkLst>
      <pc:sldChg chg="modSp mod">
        <pc:chgData name="Paul, Francois" userId="cd345e1b-5b33-44e8-b09c-75307eac9781" providerId="ADAL" clId="{CE4CAD37-2435-42DC-A1FE-BA12FF67FE11}" dt="2022-11-07T07:31:45.081" v="213" actId="20577"/>
        <pc:sldMkLst>
          <pc:docMk/>
          <pc:sldMk cId="3265554107" sldId="1732"/>
        </pc:sldMkLst>
        <pc:spChg chg="mod">
          <ac:chgData name="Paul, Francois" userId="cd345e1b-5b33-44e8-b09c-75307eac9781" providerId="ADAL" clId="{CE4CAD37-2435-42DC-A1FE-BA12FF67FE11}" dt="2022-11-07T07:31:45.081" v="213" actId="20577"/>
          <ac:spMkLst>
            <pc:docMk/>
            <pc:sldMk cId="3265554107" sldId="1732"/>
            <ac:spMk id="5" creationId="{71AEE6B5-462D-457E-9B43-71F8E6677500}"/>
          </ac:spMkLst>
        </pc:spChg>
      </pc:sldChg>
      <pc:sldChg chg="delCm">
        <pc:chgData name="Paul, Francois" userId="cd345e1b-5b33-44e8-b09c-75307eac9781" providerId="ADAL" clId="{CE4CAD37-2435-42DC-A1FE-BA12FF67FE11}" dt="2022-11-04T15:34:18.834" v="86"/>
        <pc:sldMkLst>
          <pc:docMk/>
          <pc:sldMk cId="1374274096" sldId="1734"/>
        </pc:sldMkLst>
      </pc:sldChg>
      <pc:sldChg chg="delCm modCm">
        <pc:chgData name="Paul, Francois" userId="cd345e1b-5b33-44e8-b09c-75307eac9781" providerId="ADAL" clId="{CE4CAD37-2435-42DC-A1FE-BA12FF67FE11}" dt="2022-11-04T15:25:39.641" v="75"/>
        <pc:sldMkLst>
          <pc:docMk/>
          <pc:sldMk cId="1697450968" sldId="1834"/>
        </pc:sldMkLst>
      </pc:sldChg>
      <pc:sldChg chg="add">
        <pc:chgData name="Paul, Francois" userId="cd345e1b-5b33-44e8-b09c-75307eac9781" providerId="ADAL" clId="{CE4CAD37-2435-42DC-A1FE-BA12FF67FE11}" dt="2022-11-07T07:48:39.622" v="288"/>
        <pc:sldMkLst>
          <pc:docMk/>
          <pc:sldMk cId="1733071544" sldId="1854"/>
        </pc:sldMkLst>
      </pc:sldChg>
      <pc:sldChg chg="add del">
        <pc:chgData name="Paul, Francois" userId="cd345e1b-5b33-44e8-b09c-75307eac9781" providerId="ADAL" clId="{CE4CAD37-2435-42DC-A1FE-BA12FF67FE11}" dt="2022-11-07T07:48:39.591" v="287"/>
        <pc:sldMkLst>
          <pc:docMk/>
          <pc:sldMk cId="4048152688" sldId="1854"/>
        </pc:sldMkLst>
      </pc:sldChg>
      <pc:sldChg chg="modSp mod">
        <pc:chgData name="Paul, Francois" userId="cd345e1b-5b33-44e8-b09c-75307eac9781" providerId="ADAL" clId="{CE4CAD37-2435-42DC-A1FE-BA12FF67FE11}" dt="2022-11-07T07:40:22.292" v="249" actId="20577"/>
        <pc:sldMkLst>
          <pc:docMk/>
          <pc:sldMk cId="1380435470" sldId="1855"/>
        </pc:sldMkLst>
        <pc:spChg chg="mod">
          <ac:chgData name="Paul, Francois" userId="cd345e1b-5b33-44e8-b09c-75307eac9781" providerId="ADAL" clId="{CE4CAD37-2435-42DC-A1FE-BA12FF67FE11}" dt="2022-11-07T07:40:22.292" v="249" actId="20577"/>
          <ac:spMkLst>
            <pc:docMk/>
            <pc:sldMk cId="1380435470" sldId="1855"/>
            <ac:spMk id="2" creationId="{4CE0D05A-214D-3D40-A35D-76956AFE7063}"/>
          </ac:spMkLst>
        </pc:spChg>
      </pc:sldChg>
      <pc:sldChg chg="add">
        <pc:chgData name="Paul, Francois" userId="cd345e1b-5b33-44e8-b09c-75307eac9781" providerId="ADAL" clId="{CE4CAD37-2435-42DC-A1FE-BA12FF67FE11}" dt="2022-11-07T07:49:10.274" v="290"/>
        <pc:sldMkLst>
          <pc:docMk/>
          <pc:sldMk cId="4035757466" sldId="1857"/>
        </pc:sldMkLst>
      </pc:sldChg>
      <pc:sldChg chg="del">
        <pc:chgData name="Paul, Francois" userId="cd345e1b-5b33-44e8-b09c-75307eac9781" providerId="ADAL" clId="{CE4CAD37-2435-42DC-A1FE-BA12FF67FE11}" dt="2022-11-04T15:40:41.590" v="118" actId="2696"/>
        <pc:sldMkLst>
          <pc:docMk/>
          <pc:sldMk cId="1077328530" sldId="1858"/>
        </pc:sldMkLst>
      </pc:sldChg>
      <pc:sldChg chg="add">
        <pc:chgData name="Paul, Francois" userId="cd345e1b-5b33-44e8-b09c-75307eac9781" providerId="ADAL" clId="{CE4CAD37-2435-42DC-A1FE-BA12FF67FE11}" dt="2022-11-07T07:49:10.274" v="290"/>
        <pc:sldMkLst>
          <pc:docMk/>
          <pc:sldMk cId="2210360270" sldId="1859"/>
        </pc:sldMkLst>
      </pc:sldChg>
      <pc:sldChg chg="add">
        <pc:chgData name="Paul, Francois" userId="cd345e1b-5b33-44e8-b09c-75307eac9781" providerId="ADAL" clId="{CE4CAD37-2435-42DC-A1FE-BA12FF67FE11}" dt="2022-11-07T07:49:10.274" v="290"/>
        <pc:sldMkLst>
          <pc:docMk/>
          <pc:sldMk cId="2057593778" sldId="1860"/>
        </pc:sldMkLst>
      </pc:sldChg>
      <pc:sldChg chg="modSp mod">
        <pc:chgData name="Paul, Francois" userId="cd345e1b-5b33-44e8-b09c-75307eac9781" providerId="ADAL" clId="{CE4CAD37-2435-42DC-A1FE-BA12FF67FE11}" dt="2022-11-07T07:50:02.531" v="296" actId="947"/>
        <pc:sldMkLst>
          <pc:docMk/>
          <pc:sldMk cId="3639450090" sldId="1876"/>
        </pc:sldMkLst>
        <pc:spChg chg="mod">
          <ac:chgData name="Paul, Francois" userId="cd345e1b-5b33-44e8-b09c-75307eac9781" providerId="ADAL" clId="{CE4CAD37-2435-42DC-A1FE-BA12FF67FE11}" dt="2022-11-07T07:50:02.531" v="296" actId="947"/>
          <ac:spMkLst>
            <pc:docMk/>
            <pc:sldMk cId="3639450090" sldId="1876"/>
            <ac:spMk id="5" creationId="{48B9A6A6-D380-ED49-85F7-88BB1ECBD791}"/>
          </ac:spMkLst>
        </pc:spChg>
      </pc:sldChg>
      <pc:sldChg chg="modSp add mod">
        <pc:chgData name="Paul, Francois" userId="cd345e1b-5b33-44e8-b09c-75307eac9781" providerId="ADAL" clId="{CE4CAD37-2435-42DC-A1FE-BA12FF67FE11}" dt="2022-11-07T07:46:12.987" v="274" actId="947"/>
        <pc:sldMkLst>
          <pc:docMk/>
          <pc:sldMk cId="1372797422" sldId="1878"/>
        </pc:sldMkLst>
        <pc:spChg chg="mod">
          <ac:chgData name="Paul, Francois" userId="cd345e1b-5b33-44e8-b09c-75307eac9781" providerId="ADAL" clId="{CE4CAD37-2435-42DC-A1FE-BA12FF67FE11}" dt="2022-11-07T07:46:12.987" v="274" actId="947"/>
          <ac:spMkLst>
            <pc:docMk/>
            <pc:sldMk cId="1372797422" sldId="1878"/>
            <ac:spMk id="42" creationId="{6F416DE2-E2EC-EE96-FB05-32AB88EC88E5}"/>
          </ac:spMkLst>
        </pc:spChg>
      </pc:sldChg>
      <pc:sldChg chg="del">
        <pc:chgData name="Paul, Francois" userId="cd345e1b-5b33-44e8-b09c-75307eac9781" providerId="ADAL" clId="{CE4CAD37-2435-42DC-A1FE-BA12FF67FE11}" dt="2022-11-04T15:44:47.348" v="122" actId="47"/>
        <pc:sldMkLst>
          <pc:docMk/>
          <pc:sldMk cId="3444838578" sldId="1878"/>
        </pc:sldMkLst>
      </pc:sldChg>
      <pc:sldChg chg="add del">
        <pc:chgData name="Paul, Francois" userId="cd345e1b-5b33-44e8-b09c-75307eac9781" providerId="ADAL" clId="{CE4CAD37-2435-42DC-A1FE-BA12FF67FE11}" dt="2022-11-04T15:50:56.906" v="145"/>
        <pc:sldMkLst>
          <pc:docMk/>
          <pc:sldMk cId="3990715334" sldId="1878"/>
        </pc:sldMkLst>
      </pc:sldChg>
      <pc:sldChg chg="modSp mod">
        <pc:chgData name="Paul, Francois" userId="cd345e1b-5b33-44e8-b09c-75307eac9781" providerId="ADAL" clId="{CE4CAD37-2435-42DC-A1FE-BA12FF67FE11}" dt="2022-11-07T07:40:03.980" v="247" actId="20577"/>
        <pc:sldMkLst>
          <pc:docMk/>
          <pc:sldMk cId="2760707941" sldId="1880"/>
        </pc:sldMkLst>
        <pc:spChg chg="mod">
          <ac:chgData name="Paul, Francois" userId="cd345e1b-5b33-44e8-b09c-75307eac9781" providerId="ADAL" clId="{CE4CAD37-2435-42DC-A1FE-BA12FF67FE11}" dt="2022-11-07T07:40:03.980" v="247" actId="20577"/>
          <ac:spMkLst>
            <pc:docMk/>
            <pc:sldMk cId="2760707941" sldId="1880"/>
            <ac:spMk id="2" creationId="{4CE0D05A-214D-3D40-A35D-76956AFE7063}"/>
          </ac:spMkLst>
        </pc:spChg>
      </pc:sldChg>
      <pc:sldChg chg="delCm">
        <pc:chgData name="Paul, Francois" userId="cd345e1b-5b33-44e8-b09c-75307eac9781" providerId="ADAL" clId="{CE4CAD37-2435-42DC-A1FE-BA12FF67FE11}" dt="2022-11-04T15:41:24.012" v="119"/>
        <pc:sldMkLst>
          <pc:docMk/>
          <pc:sldMk cId="1279514251" sldId="1882"/>
        </pc:sldMkLst>
      </pc:sldChg>
      <pc:sldChg chg="modSp mod">
        <pc:chgData name="Paul, Francois" userId="cd345e1b-5b33-44e8-b09c-75307eac9781" providerId="ADAL" clId="{CE4CAD37-2435-42DC-A1FE-BA12FF67FE11}" dt="2022-11-07T07:40:37.092" v="253" actId="20577"/>
        <pc:sldMkLst>
          <pc:docMk/>
          <pc:sldMk cId="1248458233" sldId="1886"/>
        </pc:sldMkLst>
        <pc:spChg chg="mod">
          <ac:chgData name="Paul, Francois" userId="cd345e1b-5b33-44e8-b09c-75307eac9781" providerId="ADAL" clId="{CE4CAD37-2435-42DC-A1FE-BA12FF67FE11}" dt="2022-11-07T07:40:37.092" v="253" actId="20577"/>
          <ac:spMkLst>
            <pc:docMk/>
            <pc:sldMk cId="1248458233" sldId="1886"/>
            <ac:spMk id="2" creationId="{B71B2881-0A2E-431C-9485-988A3EDCA61F}"/>
          </ac:spMkLst>
        </pc:spChg>
      </pc:sldChg>
      <pc:sldChg chg="modSp mod">
        <pc:chgData name="Paul, Francois" userId="cd345e1b-5b33-44e8-b09c-75307eac9781" providerId="ADAL" clId="{CE4CAD37-2435-42DC-A1FE-BA12FF67FE11}" dt="2022-11-07T07:44:52.132" v="264" actId="20577"/>
        <pc:sldMkLst>
          <pc:docMk/>
          <pc:sldMk cId="3602078188" sldId="1887"/>
        </pc:sldMkLst>
        <pc:spChg chg="mod">
          <ac:chgData name="Paul, Francois" userId="cd345e1b-5b33-44e8-b09c-75307eac9781" providerId="ADAL" clId="{CE4CAD37-2435-42DC-A1FE-BA12FF67FE11}" dt="2022-11-07T07:44:52.132" v="264" actId="20577"/>
          <ac:spMkLst>
            <pc:docMk/>
            <pc:sldMk cId="3602078188" sldId="1887"/>
            <ac:spMk id="2" creationId="{4CE0D05A-214D-3D40-A35D-76956AFE7063}"/>
          </ac:spMkLst>
        </pc:spChg>
      </pc:sldChg>
      <pc:sldChg chg="modSp mod">
        <pc:chgData name="Paul, Francois" userId="cd345e1b-5b33-44e8-b09c-75307eac9781" providerId="ADAL" clId="{CE4CAD37-2435-42DC-A1FE-BA12FF67FE11}" dt="2022-11-07T07:27:42.307" v="194" actId="20577"/>
        <pc:sldMkLst>
          <pc:docMk/>
          <pc:sldMk cId="3813925157" sldId="1900"/>
        </pc:sldMkLst>
        <pc:spChg chg="mod">
          <ac:chgData name="Paul, Francois" userId="cd345e1b-5b33-44e8-b09c-75307eac9781" providerId="ADAL" clId="{CE4CAD37-2435-42DC-A1FE-BA12FF67FE11}" dt="2022-11-07T07:27:42.307" v="194" actId="20577"/>
          <ac:spMkLst>
            <pc:docMk/>
            <pc:sldMk cId="3813925157" sldId="1900"/>
            <ac:spMk id="5" creationId="{AC4D86F2-1F8D-5E4D-AE45-3E9752E5A6E3}"/>
          </ac:spMkLst>
        </pc:spChg>
      </pc:sldChg>
      <pc:sldChg chg="modSp mod">
        <pc:chgData name="Paul, Francois" userId="cd345e1b-5b33-44e8-b09c-75307eac9781" providerId="ADAL" clId="{CE4CAD37-2435-42DC-A1FE-BA12FF67FE11}" dt="2022-11-07T08:01:36.702" v="313"/>
        <pc:sldMkLst>
          <pc:docMk/>
          <pc:sldMk cId="1096533793" sldId="1901"/>
        </pc:sldMkLst>
        <pc:spChg chg="mod">
          <ac:chgData name="Paul, Francois" userId="cd345e1b-5b33-44e8-b09c-75307eac9781" providerId="ADAL" clId="{CE4CAD37-2435-42DC-A1FE-BA12FF67FE11}" dt="2022-11-07T07:29:04.412" v="195" actId="947"/>
          <ac:spMkLst>
            <pc:docMk/>
            <pc:sldMk cId="1096533793" sldId="1901"/>
            <ac:spMk id="12" creationId="{AA0E1D3C-0347-434E-B1C6-7C59BDF0679E}"/>
          </ac:spMkLst>
        </pc:spChg>
        <pc:spChg chg="mod">
          <ac:chgData name="Paul, Francois" userId="cd345e1b-5b33-44e8-b09c-75307eac9781" providerId="ADAL" clId="{CE4CAD37-2435-42DC-A1FE-BA12FF67FE11}" dt="2022-11-07T07:59:30.970" v="306"/>
          <ac:spMkLst>
            <pc:docMk/>
            <pc:sldMk cId="1096533793" sldId="1901"/>
            <ac:spMk id="27" creationId="{6469DD47-098F-E6A7-49F2-4894B842907A}"/>
          </ac:spMkLst>
        </pc:spChg>
        <pc:spChg chg="mod">
          <ac:chgData name="Paul, Francois" userId="cd345e1b-5b33-44e8-b09c-75307eac9781" providerId="ADAL" clId="{CE4CAD37-2435-42DC-A1FE-BA12FF67FE11}" dt="2022-11-07T08:00:27.114" v="309"/>
          <ac:spMkLst>
            <pc:docMk/>
            <pc:sldMk cId="1096533793" sldId="1901"/>
            <ac:spMk id="32" creationId="{8673F9C5-4723-88A0-C262-05665820AF6A}"/>
          </ac:spMkLst>
        </pc:spChg>
        <pc:spChg chg="mod">
          <ac:chgData name="Paul, Francois" userId="cd345e1b-5b33-44e8-b09c-75307eac9781" providerId="ADAL" clId="{CE4CAD37-2435-42DC-A1FE-BA12FF67FE11}" dt="2022-11-07T08:00:09.916" v="308"/>
          <ac:spMkLst>
            <pc:docMk/>
            <pc:sldMk cId="1096533793" sldId="1901"/>
            <ac:spMk id="33" creationId="{F3203CB0-6311-AC3F-A12D-FDCA3296834B}"/>
          </ac:spMkLst>
        </pc:spChg>
        <pc:spChg chg="mod">
          <ac:chgData name="Paul, Francois" userId="cd345e1b-5b33-44e8-b09c-75307eac9781" providerId="ADAL" clId="{CE4CAD37-2435-42DC-A1FE-BA12FF67FE11}" dt="2022-11-07T08:00:09.916" v="308"/>
          <ac:spMkLst>
            <pc:docMk/>
            <pc:sldMk cId="1096533793" sldId="1901"/>
            <ac:spMk id="37" creationId="{CEBB3B0D-B859-5B00-2C33-B13DD5CB04A9}"/>
          </ac:spMkLst>
        </pc:spChg>
        <pc:spChg chg="mod">
          <ac:chgData name="Paul, Francois" userId="cd345e1b-5b33-44e8-b09c-75307eac9781" providerId="ADAL" clId="{CE4CAD37-2435-42DC-A1FE-BA12FF67FE11}" dt="2022-11-07T08:01:11.518" v="312"/>
          <ac:spMkLst>
            <pc:docMk/>
            <pc:sldMk cId="1096533793" sldId="1901"/>
            <ac:spMk id="41" creationId="{B66FCB77-CD8B-B4AA-4196-58292ED60CE1}"/>
          </ac:spMkLst>
        </pc:spChg>
        <pc:spChg chg="mod">
          <ac:chgData name="Paul, Francois" userId="cd345e1b-5b33-44e8-b09c-75307eac9781" providerId="ADAL" clId="{CE4CAD37-2435-42DC-A1FE-BA12FF67FE11}" dt="2022-11-07T08:00:53.788" v="311"/>
          <ac:spMkLst>
            <pc:docMk/>
            <pc:sldMk cId="1096533793" sldId="1901"/>
            <ac:spMk id="42" creationId="{2567207D-59A3-94F5-7968-6BF051490E85}"/>
          </ac:spMkLst>
        </pc:spChg>
        <pc:spChg chg="mod">
          <ac:chgData name="Paul, Francois" userId="cd345e1b-5b33-44e8-b09c-75307eac9781" providerId="ADAL" clId="{CE4CAD37-2435-42DC-A1FE-BA12FF67FE11}" dt="2022-11-07T08:00:53.788" v="311"/>
          <ac:spMkLst>
            <pc:docMk/>
            <pc:sldMk cId="1096533793" sldId="1901"/>
            <ac:spMk id="43" creationId="{284FAE23-8CDD-C342-7AB1-4FDB66A87B43}"/>
          </ac:spMkLst>
        </pc:spChg>
        <pc:spChg chg="mod">
          <ac:chgData name="Paul, Francois" userId="cd345e1b-5b33-44e8-b09c-75307eac9781" providerId="ADAL" clId="{CE4CAD37-2435-42DC-A1FE-BA12FF67FE11}" dt="2022-11-07T08:01:36.702" v="313"/>
          <ac:spMkLst>
            <pc:docMk/>
            <pc:sldMk cId="1096533793" sldId="1901"/>
            <ac:spMk id="46" creationId="{33CA21E6-50E1-01C5-F5E1-5C6CCEAE34F7}"/>
          </ac:spMkLst>
        </pc:spChg>
        <pc:grpChg chg="mod">
          <ac:chgData name="Paul, Francois" userId="cd345e1b-5b33-44e8-b09c-75307eac9781" providerId="ADAL" clId="{CE4CAD37-2435-42DC-A1FE-BA12FF67FE11}" dt="2022-11-07T08:00:09.916" v="308"/>
          <ac:grpSpMkLst>
            <pc:docMk/>
            <pc:sldMk cId="1096533793" sldId="1901"/>
            <ac:grpSpMk id="30" creationId="{81529B85-703B-D2CB-8AC8-A7B3C1AA5ACE}"/>
          </ac:grpSpMkLst>
        </pc:grpChg>
        <pc:grpChg chg="mod">
          <ac:chgData name="Paul, Francois" userId="cd345e1b-5b33-44e8-b09c-75307eac9781" providerId="ADAL" clId="{CE4CAD37-2435-42DC-A1FE-BA12FF67FE11}" dt="2022-11-07T08:00:09.916" v="308"/>
          <ac:grpSpMkLst>
            <pc:docMk/>
            <pc:sldMk cId="1096533793" sldId="1901"/>
            <ac:grpSpMk id="31" creationId="{120B541A-1FAC-7FF2-87F9-9CD90CFF9FB9}"/>
          </ac:grpSpMkLst>
        </pc:grpChg>
        <pc:grpChg chg="mod">
          <ac:chgData name="Paul, Francois" userId="cd345e1b-5b33-44e8-b09c-75307eac9781" providerId="ADAL" clId="{CE4CAD37-2435-42DC-A1FE-BA12FF67FE11}" dt="2022-11-07T08:00:53.788" v="311"/>
          <ac:grpSpMkLst>
            <pc:docMk/>
            <pc:sldMk cId="1096533793" sldId="1901"/>
            <ac:grpSpMk id="38" creationId="{447B732C-22E1-5C01-9F8C-FD82792CD072}"/>
          </ac:grpSpMkLst>
        </pc:grpChg>
        <pc:grpChg chg="mod">
          <ac:chgData name="Paul, Francois" userId="cd345e1b-5b33-44e8-b09c-75307eac9781" providerId="ADAL" clId="{CE4CAD37-2435-42DC-A1FE-BA12FF67FE11}" dt="2022-11-07T08:00:53.788" v="311"/>
          <ac:grpSpMkLst>
            <pc:docMk/>
            <pc:sldMk cId="1096533793" sldId="1901"/>
            <ac:grpSpMk id="39" creationId="{030D0AE0-0BD5-3969-F5E8-4C722E0FD76E}"/>
          </ac:grpSpMkLst>
        </pc:grpChg>
      </pc:sldChg>
      <pc:sldChg chg="addSp modSp mod">
        <pc:chgData name="Paul, Francois" userId="cd345e1b-5b33-44e8-b09c-75307eac9781" providerId="ADAL" clId="{CE4CAD37-2435-42DC-A1FE-BA12FF67FE11}" dt="2022-11-29T07:28:42.663" v="364" actId="20577"/>
        <pc:sldMkLst>
          <pc:docMk/>
          <pc:sldMk cId="2925018029" sldId="2146845553"/>
        </pc:sldMkLst>
        <pc:spChg chg="add mod">
          <ac:chgData name="Paul, Francois" userId="cd345e1b-5b33-44e8-b09c-75307eac9781" providerId="ADAL" clId="{CE4CAD37-2435-42DC-A1FE-BA12FF67FE11}" dt="2022-11-29T07:28:30.634" v="357" actId="1037"/>
          <ac:spMkLst>
            <pc:docMk/>
            <pc:sldMk cId="2925018029" sldId="2146845553"/>
            <ac:spMk id="50" creationId="{D2971EED-B956-4F61-817B-5BA2485FCEB5}"/>
          </ac:spMkLst>
        </pc:spChg>
        <pc:spChg chg="mod">
          <ac:chgData name="Paul, Francois" userId="cd345e1b-5b33-44e8-b09c-75307eac9781" providerId="ADAL" clId="{CE4CAD37-2435-42DC-A1FE-BA12FF67FE11}" dt="2022-11-29T07:28:42.663" v="364" actId="20577"/>
          <ac:spMkLst>
            <pc:docMk/>
            <pc:sldMk cId="2925018029" sldId="2146845553"/>
            <ac:spMk id="56" creationId="{E323A179-1380-4683-979B-F550CD58E673}"/>
          </ac:spMkLst>
        </pc:spChg>
        <pc:picChg chg="mod">
          <ac:chgData name="Paul, Francois" userId="cd345e1b-5b33-44e8-b09c-75307eac9781" providerId="ADAL" clId="{CE4CAD37-2435-42DC-A1FE-BA12FF67FE11}" dt="2022-11-29T07:22:01.871" v="347" actId="1076"/>
          <ac:picMkLst>
            <pc:docMk/>
            <pc:sldMk cId="2925018029" sldId="2146845553"/>
            <ac:picMk id="60" creationId="{09D7A66A-F485-4E8B-A4C6-8B081A048BBB}"/>
          </ac:picMkLst>
        </pc:picChg>
      </pc:sldChg>
      <pc:sldChg chg="modSp mod">
        <pc:chgData name="Paul, Francois" userId="cd345e1b-5b33-44e8-b09c-75307eac9781" providerId="ADAL" clId="{CE4CAD37-2435-42DC-A1FE-BA12FF67FE11}" dt="2022-11-07T07:38:34.460" v="234" actId="20577"/>
        <pc:sldMkLst>
          <pc:docMk/>
          <pc:sldMk cId="1568079707" sldId="2147377112"/>
        </pc:sldMkLst>
        <pc:spChg chg="mod">
          <ac:chgData name="Paul, Francois" userId="cd345e1b-5b33-44e8-b09c-75307eac9781" providerId="ADAL" clId="{CE4CAD37-2435-42DC-A1FE-BA12FF67FE11}" dt="2022-11-07T07:38:34.460" v="234" actId="20577"/>
          <ac:spMkLst>
            <pc:docMk/>
            <pc:sldMk cId="1568079707" sldId="2147377112"/>
            <ac:spMk id="2" creationId="{4CE0D05A-214D-3D40-A35D-76956AFE7063}"/>
          </ac:spMkLst>
        </pc:spChg>
      </pc:sldChg>
      <pc:sldChg chg="addSp delSp modSp mod delCm">
        <pc:chgData name="Paul, Francois" userId="cd345e1b-5b33-44e8-b09c-75307eac9781" providerId="ADAL" clId="{CE4CAD37-2435-42DC-A1FE-BA12FF67FE11}" dt="2022-11-29T07:44:22.228" v="385" actId="1076"/>
        <pc:sldMkLst>
          <pc:docMk/>
          <pc:sldMk cId="2888926987" sldId="2147377123"/>
        </pc:sldMkLst>
        <pc:spChg chg="add mod">
          <ac:chgData name="Paul, Francois" userId="cd345e1b-5b33-44e8-b09c-75307eac9781" providerId="ADAL" clId="{CE4CAD37-2435-42DC-A1FE-BA12FF67FE11}" dt="2022-11-07T07:32:18.541" v="217" actId="20577"/>
          <ac:spMkLst>
            <pc:docMk/>
            <pc:sldMk cId="2888926987" sldId="2147377123"/>
            <ac:spMk id="3" creationId="{96B98805-F623-4AB7-BF00-AD39145240DA}"/>
          </ac:spMkLst>
        </pc:spChg>
        <pc:spChg chg="add del mod">
          <ac:chgData name="Paul, Francois" userId="cd345e1b-5b33-44e8-b09c-75307eac9781" providerId="ADAL" clId="{CE4CAD37-2435-42DC-A1FE-BA12FF67FE11}" dt="2022-11-29T07:30:30.969" v="366"/>
          <ac:spMkLst>
            <pc:docMk/>
            <pc:sldMk cId="2888926987" sldId="2147377123"/>
            <ac:spMk id="11" creationId="{5ED048D4-0810-4CD7-809F-FF23A5AD73D3}"/>
          </ac:spMkLst>
        </pc:spChg>
        <pc:spChg chg="add del mod">
          <ac:chgData name="Paul, Francois" userId="cd345e1b-5b33-44e8-b09c-75307eac9781" providerId="ADAL" clId="{CE4CAD37-2435-42DC-A1FE-BA12FF67FE11}" dt="2022-11-29T07:43:00.358" v="372" actId="478"/>
          <ac:spMkLst>
            <pc:docMk/>
            <pc:sldMk cId="2888926987" sldId="2147377123"/>
            <ac:spMk id="12" creationId="{9BA246D8-7574-4B59-A445-9F650A51C98E}"/>
          </ac:spMkLst>
        </pc:spChg>
        <pc:picChg chg="add del mod">
          <ac:chgData name="Paul, Francois" userId="cd345e1b-5b33-44e8-b09c-75307eac9781" providerId="ADAL" clId="{CE4CAD37-2435-42DC-A1FE-BA12FF67FE11}" dt="2022-11-29T07:43:31.765" v="379" actId="931"/>
          <ac:picMkLst>
            <pc:docMk/>
            <pc:sldMk cId="2888926987" sldId="2147377123"/>
            <ac:picMk id="6" creationId="{EA0D041D-3112-485E-9962-641EFD42A6E7}"/>
          </ac:picMkLst>
        </pc:picChg>
        <pc:picChg chg="add mod">
          <ac:chgData name="Paul, Francois" userId="cd345e1b-5b33-44e8-b09c-75307eac9781" providerId="ADAL" clId="{CE4CAD37-2435-42DC-A1FE-BA12FF67FE11}" dt="2022-11-29T07:44:22.228" v="385" actId="1076"/>
          <ac:picMkLst>
            <pc:docMk/>
            <pc:sldMk cId="2888926987" sldId="2147377123"/>
            <ac:picMk id="8" creationId="{48AEFBA8-D014-49F4-88F9-016C06E3EEC2}"/>
          </ac:picMkLst>
        </pc:picChg>
        <pc:picChg chg="del">
          <ac:chgData name="Paul, Francois" userId="cd345e1b-5b33-44e8-b09c-75307eac9781" providerId="ADAL" clId="{CE4CAD37-2435-42DC-A1FE-BA12FF67FE11}" dt="2022-11-29T07:43:02.301" v="373" actId="478"/>
          <ac:picMkLst>
            <pc:docMk/>
            <pc:sldMk cId="2888926987" sldId="2147377123"/>
            <ac:picMk id="9" creationId="{FCBE0D75-7769-46D8-BC11-E66A9514CFD7}"/>
          </ac:picMkLst>
        </pc:picChg>
      </pc:sldChg>
      <pc:sldChg chg="modSp mod">
        <pc:chgData name="Paul, Francois" userId="cd345e1b-5b33-44e8-b09c-75307eac9781" providerId="ADAL" clId="{CE4CAD37-2435-42DC-A1FE-BA12FF67FE11}" dt="2022-11-07T07:33:03.677" v="218" actId="20577"/>
        <pc:sldMkLst>
          <pc:docMk/>
          <pc:sldMk cId="1310135146" sldId="2147377124"/>
        </pc:sldMkLst>
        <pc:spChg chg="mod">
          <ac:chgData name="Paul, Francois" userId="cd345e1b-5b33-44e8-b09c-75307eac9781" providerId="ADAL" clId="{CE4CAD37-2435-42DC-A1FE-BA12FF67FE11}" dt="2022-11-07T07:33:03.677" v="218" actId="20577"/>
          <ac:spMkLst>
            <pc:docMk/>
            <pc:sldMk cId="1310135146" sldId="2147377124"/>
            <ac:spMk id="20" creationId="{676020D4-42D9-5B4E-9F4D-53071321EA6E}"/>
          </ac:spMkLst>
        </pc:spChg>
      </pc:sldChg>
      <pc:sldChg chg="modSp mod delCm">
        <pc:chgData name="Paul, Francois" userId="cd345e1b-5b33-44e8-b09c-75307eac9781" providerId="ADAL" clId="{CE4CAD37-2435-42DC-A1FE-BA12FF67FE11}" dt="2022-11-07T07:34:45.059" v="222" actId="1076"/>
        <pc:sldMkLst>
          <pc:docMk/>
          <pc:sldMk cId="1670922523" sldId="2147377125"/>
        </pc:sldMkLst>
        <pc:spChg chg="mod">
          <ac:chgData name="Paul, Francois" userId="cd345e1b-5b33-44e8-b09c-75307eac9781" providerId="ADAL" clId="{CE4CAD37-2435-42DC-A1FE-BA12FF67FE11}" dt="2022-11-07T07:34:42.251" v="221" actId="1076"/>
          <ac:spMkLst>
            <pc:docMk/>
            <pc:sldMk cId="1670922523" sldId="2147377125"/>
            <ac:spMk id="17" creationId="{05F8D592-2B6C-F346-B9C5-29D7624233DD}"/>
          </ac:spMkLst>
        </pc:spChg>
        <pc:spChg chg="mod">
          <ac:chgData name="Paul, Francois" userId="cd345e1b-5b33-44e8-b09c-75307eac9781" providerId="ADAL" clId="{CE4CAD37-2435-42DC-A1FE-BA12FF67FE11}" dt="2022-11-07T07:34:45.059" v="222" actId="1076"/>
          <ac:spMkLst>
            <pc:docMk/>
            <pc:sldMk cId="1670922523" sldId="2147377125"/>
            <ac:spMk id="18" creationId="{AA8D48F5-C983-BB45-89DA-B1FB800B0F52}"/>
          </ac:spMkLst>
        </pc:spChg>
      </pc:sldChg>
      <pc:sldChg chg="modSp mod delCm">
        <pc:chgData name="Paul, Francois" userId="cd345e1b-5b33-44e8-b09c-75307eac9781" providerId="ADAL" clId="{CE4CAD37-2435-42DC-A1FE-BA12FF67FE11}" dt="2022-11-04T15:52:29.273" v="191" actId="20577"/>
        <pc:sldMkLst>
          <pc:docMk/>
          <pc:sldMk cId="1052096235" sldId="2147377126"/>
        </pc:sldMkLst>
        <pc:spChg chg="mod">
          <ac:chgData name="Paul, Francois" userId="cd345e1b-5b33-44e8-b09c-75307eac9781" providerId="ADAL" clId="{CE4CAD37-2435-42DC-A1FE-BA12FF67FE11}" dt="2022-11-04T15:52:29.273" v="191" actId="20577"/>
          <ac:spMkLst>
            <pc:docMk/>
            <pc:sldMk cId="1052096235" sldId="2147377126"/>
            <ac:spMk id="2" creationId="{4CE0D05A-214D-3D40-A35D-76956AFE7063}"/>
          </ac:spMkLst>
        </pc:spChg>
      </pc:sldChg>
      <pc:sldChg chg="del">
        <pc:chgData name="Paul, Francois" userId="cd345e1b-5b33-44e8-b09c-75307eac9781" providerId="ADAL" clId="{CE4CAD37-2435-42DC-A1FE-BA12FF67FE11}" dt="2022-11-04T15:32:54.058" v="85" actId="47"/>
        <pc:sldMkLst>
          <pc:docMk/>
          <pc:sldMk cId="3235580784" sldId="2147377127"/>
        </pc:sldMkLst>
      </pc:sldChg>
      <pc:sldChg chg="modSp mod">
        <pc:chgData name="Paul, Francois" userId="cd345e1b-5b33-44e8-b09c-75307eac9781" providerId="ADAL" clId="{CE4CAD37-2435-42DC-A1FE-BA12FF67FE11}" dt="2022-11-07T07:47:58.772" v="285" actId="947"/>
        <pc:sldMkLst>
          <pc:docMk/>
          <pc:sldMk cId="519259896" sldId="2147377128"/>
        </pc:sldMkLst>
        <pc:spChg chg="mod">
          <ac:chgData name="Paul, Francois" userId="cd345e1b-5b33-44e8-b09c-75307eac9781" providerId="ADAL" clId="{CE4CAD37-2435-42DC-A1FE-BA12FF67FE11}" dt="2022-11-07T07:47:40.276" v="282" actId="947"/>
          <ac:spMkLst>
            <pc:docMk/>
            <pc:sldMk cId="519259896" sldId="2147377128"/>
            <ac:spMk id="2" creationId="{4CE0D05A-214D-3D40-A35D-76956AFE7063}"/>
          </ac:spMkLst>
        </pc:spChg>
        <pc:spChg chg="mod">
          <ac:chgData name="Paul, Francois" userId="cd345e1b-5b33-44e8-b09c-75307eac9781" providerId="ADAL" clId="{CE4CAD37-2435-42DC-A1FE-BA12FF67FE11}" dt="2022-11-07T07:47:46.548" v="283" actId="947"/>
          <ac:spMkLst>
            <pc:docMk/>
            <pc:sldMk cId="519259896" sldId="2147377128"/>
            <ac:spMk id="15" creationId="{16EE1951-5298-C107-8565-A5259F3712EE}"/>
          </ac:spMkLst>
        </pc:spChg>
        <pc:spChg chg="mod">
          <ac:chgData name="Paul, Francois" userId="cd345e1b-5b33-44e8-b09c-75307eac9781" providerId="ADAL" clId="{CE4CAD37-2435-42DC-A1FE-BA12FF67FE11}" dt="2022-11-07T07:47:52.171" v="284" actId="947"/>
          <ac:spMkLst>
            <pc:docMk/>
            <pc:sldMk cId="519259896" sldId="2147377128"/>
            <ac:spMk id="17" creationId="{ABBCCD52-2C5F-9246-D547-886C156E9942}"/>
          </ac:spMkLst>
        </pc:spChg>
        <pc:spChg chg="mod">
          <ac:chgData name="Paul, Francois" userId="cd345e1b-5b33-44e8-b09c-75307eac9781" providerId="ADAL" clId="{CE4CAD37-2435-42DC-A1FE-BA12FF67FE11}" dt="2022-11-07T07:47:58.772" v="285" actId="947"/>
          <ac:spMkLst>
            <pc:docMk/>
            <pc:sldMk cId="519259896" sldId="2147377128"/>
            <ac:spMk id="29" creationId="{99691D40-6BCD-5F4B-9722-D608C668C5E8}"/>
          </ac:spMkLst>
        </pc:spChg>
      </pc:sldChg>
      <pc:sldChg chg="modSp mod">
        <pc:chgData name="Paul, Francois" userId="cd345e1b-5b33-44e8-b09c-75307eac9781" providerId="ADAL" clId="{CE4CAD37-2435-42DC-A1FE-BA12FF67FE11}" dt="2022-11-07T07:38:28.769" v="232" actId="20577"/>
        <pc:sldMkLst>
          <pc:docMk/>
          <pc:sldMk cId="940523027" sldId="2147377134"/>
        </pc:sldMkLst>
        <pc:spChg chg="mod">
          <ac:chgData name="Paul, Francois" userId="cd345e1b-5b33-44e8-b09c-75307eac9781" providerId="ADAL" clId="{CE4CAD37-2435-42DC-A1FE-BA12FF67FE11}" dt="2022-11-07T07:38:28.769" v="232" actId="20577"/>
          <ac:spMkLst>
            <pc:docMk/>
            <pc:sldMk cId="940523027" sldId="2147377134"/>
            <ac:spMk id="2" creationId="{4CE0D05A-214D-3D40-A35D-76956AFE7063}"/>
          </ac:spMkLst>
        </pc:spChg>
      </pc:sldChg>
      <pc:sldChg chg="modSp mod">
        <pc:chgData name="Paul, Francois" userId="cd345e1b-5b33-44e8-b09c-75307eac9781" providerId="ADAL" clId="{CE4CAD37-2435-42DC-A1FE-BA12FF67FE11}" dt="2022-11-07T07:38:40.035" v="236" actId="20577"/>
        <pc:sldMkLst>
          <pc:docMk/>
          <pc:sldMk cId="3238959034" sldId="2147377135"/>
        </pc:sldMkLst>
        <pc:spChg chg="mod">
          <ac:chgData name="Paul, Francois" userId="cd345e1b-5b33-44e8-b09c-75307eac9781" providerId="ADAL" clId="{CE4CAD37-2435-42DC-A1FE-BA12FF67FE11}" dt="2022-11-07T07:38:40.035" v="236" actId="20577"/>
          <ac:spMkLst>
            <pc:docMk/>
            <pc:sldMk cId="3238959034" sldId="2147377135"/>
            <ac:spMk id="2" creationId="{4CE0D05A-214D-3D40-A35D-76956AFE7063}"/>
          </ac:spMkLst>
        </pc:spChg>
      </pc:sldChg>
      <pc:sldChg chg="modSp mod delCm">
        <pc:chgData name="Paul, Francois" userId="cd345e1b-5b33-44e8-b09c-75307eac9781" providerId="ADAL" clId="{CE4CAD37-2435-42DC-A1FE-BA12FF67FE11}" dt="2022-11-07T07:39:19.086" v="239" actId="20577"/>
        <pc:sldMkLst>
          <pc:docMk/>
          <pc:sldMk cId="2261207509" sldId="2147377136"/>
        </pc:sldMkLst>
        <pc:spChg chg="mod">
          <ac:chgData name="Paul, Francois" userId="cd345e1b-5b33-44e8-b09c-75307eac9781" providerId="ADAL" clId="{CE4CAD37-2435-42DC-A1FE-BA12FF67FE11}" dt="2022-11-07T07:39:19.086" v="239" actId="20577"/>
          <ac:spMkLst>
            <pc:docMk/>
            <pc:sldMk cId="2261207509" sldId="2147377136"/>
            <ac:spMk id="2" creationId="{4CE0D05A-214D-3D40-A35D-76956AFE7063}"/>
          </ac:spMkLst>
        </pc:spChg>
      </pc:sldChg>
      <pc:sldChg chg="modSp mod">
        <pc:chgData name="Paul, Francois" userId="cd345e1b-5b33-44e8-b09c-75307eac9781" providerId="ADAL" clId="{CE4CAD37-2435-42DC-A1FE-BA12FF67FE11}" dt="2022-11-07T07:39:27.310" v="241" actId="20577"/>
        <pc:sldMkLst>
          <pc:docMk/>
          <pc:sldMk cId="3500327030" sldId="2147377137"/>
        </pc:sldMkLst>
        <pc:spChg chg="mod">
          <ac:chgData name="Paul, Francois" userId="cd345e1b-5b33-44e8-b09c-75307eac9781" providerId="ADAL" clId="{CE4CAD37-2435-42DC-A1FE-BA12FF67FE11}" dt="2022-11-07T07:39:27.310" v="241" actId="20577"/>
          <ac:spMkLst>
            <pc:docMk/>
            <pc:sldMk cId="3500327030" sldId="2147377137"/>
            <ac:spMk id="2" creationId="{4CE0D05A-214D-3D40-A35D-76956AFE7063}"/>
          </ac:spMkLst>
        </pc:spChg>
      </pc:sldChg>
      <pc:sldChg chg="modSp mod">
        <pc:chgData name="Paul, Francois" userId="cd345e1b-5b33-44e8-b09c-75307eac9781" providerId="ADAL" clId="{CE4CAD37-2435-42DC-A1FE-BA12FF67FE11}" dt="2022-11-07T07:39:50.140" v="243" actId="20577"/>
        <pc:sldMkLst>
          <pc:docMk/>
          <pc:sldMk cId="4087633699" sldId="2147377138"/>
        </pc:sldMkLst>
        <pc:spChg chg="mod">
          <ac:chgData name="Paul, Francois" userId="cd345e1b-5b33-44e8-b09c-75307eac9781" providerId="ADAL" clId="{CE4CAD37-2435-42DC-A1FE-BA12FF67FE11}" dt="2022-11-07T07:39:50.140" v="243" actId="20577"/>
          <ac:spMkLst>
            <pc:docMk/>
            <pc:sldMk cId="4087633699" sldId="2147377138"/>
            <ac:spMk id="2" creationId="{4CE0D05A-214D-3D40-A35D-76956AFE7063}"/>
          </ac:spMkLst>
        </pc:spChg>
      </pc:sldChg>
      <pc:sldChg chg="modSp mod">
        <pc:chgData name="Paul, Francois" userId="cd345e1b-5b33-44e8-b09c-75307eac9781" providerId="ADAL" clId="{CE4CAD37-2435-42DC-A1FE-BA12FF67FE11}" dt="2022-11-07T07:39:55.660" v="245" actId="20577"/>
        <pc:sldMkLst>
          <pc:docMk/>
          <pc:sldMk cId="2483852743" sldId="2147377139"/>
        </pc:sldMkLst>
        <pc:spChg chg="mod">
          <ac:chgData name="Paul, Francois" userId="cd345e1b-5b33-44e8-b09c-75307eac9781" providerId="ADAL" clId="{CE4CAD37-2435-42DC-A1FE-BA12FF67FE11}" dt="2022-11-07T07:39:55.660" v="245" actId="20577"/>
          <ac:spMkLst>
            <pc:docMk/>
            <pc:sldMk cId="2483852743" sldId="2147377139"/>
            <ac:spMk id="2" creationId="{4CE0D05A-214D-3D40-A35D-76956AFE7063}"/>
          </ac:spMkLst>
        </pc:spChg>
      </pc:sldChg>
      <pc:sldChg chg="modSp mod">
        <pc:chgData name="Paul, Francois" userId="cd345e1b-5b33-44e8-b09c-75307eac9781" providerId="ADAL" clId="{CE4CAD37-2435-42DC-A1FE-BA12FF67FE11}" dt="2022-11-07T07:41:02.100" v="256" actId="20577"/>
        <pc:sldMkLst>
          <pc:docMk/>
          <pc:sldMk cId="2049868098" sldId="2147377140"/>
        </pc:sldMkLst>
        <pc:spChg chg="mod">
          <ac:chgData name="Paul, Francois" userId="cd345e1b-5b33-44e8-b09c-75307eac9781" providerId="ADAL" clId="{CE4CAD37-2435-42DC-A1FE-BA12FF67FE11}" dt="2022-11-07T07:40:45.244" v="255" actId="20577"/>
          <ac:spMkLst>
            <pc:docMk/>
            <pc:sldMk cId="2049868098" sldId="2147377140"/>
            <ac:spMk id="2" creationId="{4CE0D05A-214D-3D40-A35D-76956AFE7063}"/>
          </ac:spMkLst>
        </pc:spChg>
        <pc:spChg chg="mod">
          <ac:chgData name="Paul, Francois" userId="cd345e1b-5b33-44e8-b09c-75307eac9781" providerId="ADAL" clId="{CE4CAD37-2435-42DC-A1FE-BA12FF67FE11}" dt="2022-11-07T07:41:02.100" v="256" actId="20577"/>
          <ac:spMkLst>
            <pc:docMk/>
            <pc:sldMk cId="2049868098" sldId="2147377140"/>
            <ac:spMk id="5" creationId="{48B9A6A6-D380-ED49-85F7-88BB1ECBD791}"/>
          </ac:spMkLst>
        </pc:spChg>
      </pc:sldChg>
      <pc:sldChg chg="modSp mod">
        <pc:chgData name="Paul, Francois" userId="cd345e1b-5b33-44e8-b09c-75307eac9781" providerId="ADAL" clId="{CE4CAD37-2435-42DC-A1FE-BA12FF67FE11}" dt="2022-11-07T07:42:57.909" v="258" actId="20577"/>
        <pc:sldMkLst>
          <pc:docMk/>
          <pc:sldMk cId="395854181" sldId="2147377141"/>
        </pc:sldMkLst>
        <pc:spChg chg="mod">
          <ac:chgData name="Paul, Francois" userId="cd345e1b-5b33-44e8-b09c-75307eac9781" providerId="ADAL" clId="{CE4CAD37-2435-42DC-A1FE-BA12FF67FE11}" dt="2022-11-07T07:42:57.909" v="258" actId="20577"/>
          <ac:spMkLst>
            <pc:docMk/>
            <pc:sldMk cId="395854181" sldId="2147377141"/>
            <ac:spMk id="2" creationId="{4CE0D05A-214D-3D40-A35D-76956AFE7063}"/>
          </ac:spMkLst>
        </pc:spChg>
      </pc:sldChg>
      <pc:sldChg chg="modSp mod delCm">
        <pc:chgData name="Paul, Francois" userId="cd345e1b-5b33-44e8-b09c-75307eac9781" providerId="ADAL" clId="{CE4CAD37-2435-42DC-A1FE-BA12FF67FE11}" dt="2022-11-07T07:44:48.143" v="262" actId="20577"/>
        <pc:sldMkLst>
          <pc:docMk/>
          <pc:sldMk cId="3104377219" sldId="2147377146"/>
        </pc:sldMkLst>
        <pc:spChg chg="mod">
          <ac:chgData name="Paul, Francois" userId="cd345e1b-5b33-44e8-b09c-75307eac9781" providerId="ADAL" clId="{CE4CAD37-2435-42DC-A1FE-BA12FF67FE11}" dt="2022-11-07T07:44:48.143" v="262" actId="20577"/>
          <ac:spMkLst>
            <pc:docMk/>
            <pc:sldMk cId="3104377219" sldId="2147377146"/>
            <ac:spMk id="10" creationId="{C3F23903-F998-7F16-567D-5FB89EDECFF1}"/>
          </ac:spMkLst>
        </pc:spChg>
      </pc:sldChg>
      <pc:sldChg chg="del ord">
        <pc:chgData name="Paul, Francois" userId="cd345e1b-5b33-44e8-b09c-75307eac9781" providerId="ADAL" clId="{CE4CAD37-2435-42DC-A1FE-BA12FF67FE11}" dt="2022-11-04T15:45:20.413" v="128" actId="47"/>
        <pc:sldMkLst>
          <pc:docMk/>
          <pc:sldMk cId="291159108" sldId="2147377147"/>
        </pc:sldMkLst>
      </pc:sldChg>
      <pc:sldChg chg="modSp mod">
        <pc:chgData name="Paul, Francois" userId="cd345e1b-5b33-44e8-b09c-75307eac9781" providerId="ADAL" clId="{CE4CAD37-2435-42DC-A1FE-BA12FF67FE11}" dt="2022-11-07T07:47:33.092" v="281" actId="947"/>
        <pc:sldMkLst>
          <pc:docMk/>
          <pc:sldMk cId="3003919031" sldId="2147377150"/>
        </pc:sldMkLst>
        <pc:spChg chg="mod">
          <ac:chgData name="Paul, Francois" userId="cd345e1b-5b33-44e8-b09c-75307eac9781" providerId="ADAL" clId="{CE4CAD37-2435-42DC-A1FE-BA12FF67FE11}" dt="2022-11-07T07:47:33.092" v="281" actId="947"/>
          <ac:spMkLst>
            <pc:docMk/>
            <pc:sldMk cId="3003919031" sldId="2147377150"/>
            <ac:spMk id="38" creationId="{DF22B7B8-E5C5-87F7-D11B-D91A2E675AE8}"/>
          </ac:spMkLst>
        </pc:spChg>
      </pc:sldChg>
      <pc:sldChg chg="del">
        <pc:chgData name="Paul, Francois" userId="cd345e1b-5b33-44e8-b09c-75307eac9781" providerId="ADAL" clId="{CE4CAD37-2435-42DC-A1FE-BA12FF67FE11}" dt="2022-11-07T07:48:42.385" v="289" actId="47"/>
        <pc:sldMkLst>
          <pc:docMk/>
          <pc:sldMk cId="4167836502" sldId="2147377151"/>
        </pc:sldMkLst>
      </pc:sldChg>
      <pc:sldChg chg="del">
        <pc:chgData name="Paul, Francois" userId="cd345e1b-5b33-44e8-b09c-75307eac9781" providerId="ADAL" clId="{CE4CAD37-2435-42DC-A1FE-BA12FF67FE11}" dt="2022-11-07T07:49:20.092" v="291" actId="47"/>
        <pc:sldMkLst>
          <pc:docMk/>
          <pc:sldMk cId="1093811331" sldId="2147377152"/>
        </pc:sldMkLst>
      </pc:sldChg>
      <pc:sldChg chg="del">
        <pc:chgData name="Paul, Francois" userId="cd345e1b-5b33-44e8-b09c-75307eac9781" providerId="ADAL" clId="{CE4CAD37-2435-42DC-A1FE-BA12FF67FE11}" dt="2022-11-07T07:49:30.983" v="292" actId="47"/>
        <pc:sldMkLst>
          <pc:docMk/>
          <pc:sldMk cId="3215040621" sldId="2147377153"/>
        </pc:sldMkLst>
      </pc:sldChg>
      <pc:sldChg chg="del">
        <pc:chgData name="Paul, Francois" userId="cd345e1b-5b33-44e8-b09c-75307eac9781" providerId="ADAL" clId="{CE4CAD37-2435-42DC-A1FE-BA12FF67FE11}" dt="2022-11-07T07:49:37.376" v="293" actId="47"/>
        <pc:sldMkLst>
          <pc:docMk/>
          <pc:sldMk cId="4218786443" sldId="2147377154"/>
        </pc:sldMkLst>
      </pc:sldChg>
      <pc:sldChg chg="modSp mod">
        <pc:chgData name="Paul, Francois" userId="cd345e1b-5b33-44e8-b09c-75307eac9781" providerId="ADAL" clId="{CE4CAD37-2435-42DC-A1FE-BA12FF67FE11}" dt="2022-11-07T07:49:50.532" v="295" actId="947"/>
        <pc:sldMkLst>
          <pc:docMk/>
          <pc:sldMk cId="339818104" sldId="2147377155"/>
        </pc:sldMkLst>
        <pc:spChg chg="mod">
          <ac:chgData name="Paul, Francois" userId="cd345e1b-5b33-44e8-b09c-75307eac9781" providerId="ADAL" clId="{CE4CAD37-2435-42DC-A1FE-BA12FF67FE11}" dt="2022-11-07T07:49:45.676" v="294" actId="947"/>
          <ac:spMkLst>
            <pc:docMk/>
            <pc:sldMk cId="339818104" sldId="2147377155"/>
            <ac:spMk id="3" creationId="{F0479DE0-D0BC-7340-A174-B1015999AA9C}"/>
          </ac:spMkLst>
        </pc:spChg>
        <pc:spChg chg="mod">
          <ac:chgData name="Paul, Francois" userId="cd345e1b-5b33-44e8-b09c-75307eac9781" providerId="ADAL" clId="{CE4CAD37-2435-42DC-A1FE-BA12FF67FE11}" dt="2022-11-07T07:49:50.532" v="295" actId="947"/>
          <ac:spMkLst>
            <pc:docMk/>
            <pc:sldMk cId="339818104" sldId="2147377155"/>
            <ac:spMk id="15" creationId="{C1D9F3A9-D19B-523D-EA31-E233285743F0}"/>
          </ac:spMkLst>
        </pc:spChg>
      </pc:sldChg>
      <pc:sldChg chg="modSp mod">
        <pc:chgData name="Paul, Francois" userId="cd345e1b-5b33-44e8-b09c-75307eac9781" providerId="ADAL" clId="{CE4CAD37-2435-42DC-A1FE-BA12FF67FE11}" dt="2022-11-07T07:50:28.099" v="299" actId="947"/>
        <pc:sldMkLst>
          <pc:docMk/>
          <pc:sldMk cId="3693135839" sldId="2147377156"/>
        </pc:sldMkLst>
        <pc:spChg chg="mod">
          <ac:chgData name="Paul, Francois" userId="cd345e1b-5b33-44e8-b09c-75307eac9781" providerId="ADAL" clId="{CE4CAD37-2435-42DC-A1FE-BA12FF67FE11}" dt="2022-11-07T07:50:28.099" v="299" actId="947"/>
          <ac:spMkLst>
            <pc:docMk/>
            <pc:sldMk cId="3693135839" sldId="2147377156"/>
            <ac:spMk id="2" creationId="{4CE0D05A-214D-3D40-A35D-76956AFE7063}"/>
          </ac:spMkLst>
        </pc:spChg>
        <pc:spChg chg="mod">
          <ac:chgData name="Paul, Francois" userId="cd345e1b-5b33-44e8-b09c-75307eac9781" providerId="ADAL" clId="{CE4CAD37-2435-42DC-A1FE-BA12FF67FE11}" dt="2022-11-07T07:50:20.123" v="298" actId="947"/>
          <ac:spMkLst>
            <pc:docMk/>
            <pc:sldMk cId="3693135839" sldId="2147377156"/>
            <ac:spMk id="7" creationId="{0D753DB0-2806-C148-A505-5BBF6E15B46C}"/>
          </ac:spMkLst>
        </pc:spChg>
        <pc:spChg chg="mod">
          <ac:chgData name="Paul, Francois" userId="cd345e1b-5b33-44e8-b09c-75307eac9781" providerId="ADAL" clId="{CE4CAD37-2435-42DC-A1FE-BA12FF67FE11}" dt="2022-11-07T07:50:13.307" v="297" actId="947"/>
          <ac:spMkLst>
            <pc:docMk/>
            <pc:sldMk cId="3693135839" sldId="2147377156"/>
            <ac:spMk id="24" creationId="{65A7DBE1-DA4A-D78F-2095-E572D91F81B2}"/>
          </ac:spMkLst>
        </pc:spChg>
      </pc:sldChg>
      <pc:sldChg chg="modSp mod">
        <pc:chgData name="Paul, Francois" userId="cd345e1b-5b33-44e8-b09c-75307eac9781" providerId="ADAL" clId="{CE4CAD37-2435-42DC-A1FE-BA12FF67FE11}" dt="2022-11-07T07:50:38.195" v="300" actId="947"/>
        <pc:sldMkLst>
          <pc:docMk/>
          <pc:sldMk cId="3866227658" sldId="2147377157"/>
        </pc:sldMkLst>
        <pc:spChg chg="mod">
          <ac:chgData name="Paul, Francois" userId="cd345e1b-5b33-44e8-b09c-75307eac9781" providerId="ADAL" clId="{CE4CAD37-2435-42DC-A1FE-BA12FF67FE11}" dt="2022-11-07T07:50:38.195" v="300" actId="947"/>
          <ac:spMkLst>
            <pc:docMk/>
            <pc:sldMk cId="3866227658" sldId="2147377157"/>
            <ac:spMk id="10" creationId="{83F3C195-85EF-8DCF-8421-9A636A56C1EF}"/>
          </ac:spMkLst>
        </pc:spChg>
      </pc:sldChg>
      <pc:sldChg chg="modSp mod">
        <pc:chgData name="Paul, Francois" userId="cd345e1b-5b33-44e8-b09c-75307eac9781" providerId="ADAL" clId="{CE4CAD37-2435-42DC-A1FE-BA12FF67FE11}" dt="2022-11-07T07:50:46.827" v="301" actId="947"/>
        <pc:sldMkLst>
          <pc:docMk/>
          <pc:sldMk cId="1689253810" sldId="2147377158"/>
        </pc:sldMkLst>
        <pc:spChg chg="mod">
          <ac:chgData name="Paul, Francois" userId="cd345e1b-5b33-44e8-b09c-75307eac9781" providerId="ADAL" clId="{CE4CAD37-2435-42DC-A1FE-BA12FF67FE11}" dt="2022-11-07T07:50:46.827" v="301" actId="947"/>
          <ac:spMkLst>
            <pc:docMk/>
            <pc:sldMk cId="1689253810" sldId="2147377158"/>
            <ac:spMk id="6" creationId="{4D37F8F0-BCF9-1651-912C-D72CF4AC89E0}"/>
          </ac:spMkLst>
        </pc:spChg>
      </pc:sldChg>
      <pc:sldChg chg="modSp mod">
        <pc:chgData name="Paul, Francois" userId="cd345e1b-5b33-44e8-b09c-75307eac9781" providerId="ADAL" clId="{CE4CAD37-2435-42DC-A1FE-BA12FF67FE11}" dt="2022-11-07T07:51:17.628" v="305" actId="947"/>
        <pc:sldMkLst>
          <pc:docMk/>
          <pc:sldMk cId="611980042" sldId="2147377159"/>
        </pc:sldMkLst>
        <pc:spChg chg="mod">
          <ac:chgData name="Paul, Francois" userId="cd345e1b-5b33-44e8-b09c-75307eac9781" providerId="ADAL" clId="{CE4CAD37-2435-42DC-A1FE-BA12FF67FE11}" dt="2022-11-07T07:51:01.747" v="303" actId="947"/>
          <ac:spMkLst>
            <pc:docMk/>
            <pc:sldMk cId="611980042" sldId="2147377159"/>
            <ac:spMk id="2" creationId="{4CE0D05A-214D-3D40-A35D-76956AFE7063}"/>
          </ac:spMkLst>
        </pc:spChg>
        <pc:spChg chg="mod">
          <ac:chgData name="Paul, Francois" userId="cd345e1b-5b33-44e8-b09c-75307eac9781" providerId="ADAL" clId="{CE4CAD37-2435-42DC-A1FE-BA12FF67FE11}" dt="2022-11-07T07:50:56.756" v="302" actId="947"/>
          <ac:spMkLst>
            <pc:docMk/>
            <pc:sldMk cId="611980042" sldId="2147377159"/>
            <ac:spMk id="7" creationId="{898198AE-7800-8CBA-17D0-603BF08CF1C6}"/>
          </ac:spMkLst>
        </pc:spChg>
        <pc:spChg chg="mod">
          <ac:chgData name="Paul, Francois" userId="cd345e1b-5b33-44e8-b09c-75307eac9781" providerId="ADAL" clId="{CE4CAD37-2435-42DC-A1FE-BA12FF67FE11}" dt="2022-11-07T07:51:17.628" v="305" actId="947"/>
          <ac:spMkLst>
            <pc:docMk/>
            <pc:sldMk cId="611980042" sldId="2147377159"/>
            <ac:spMk id="35" creationId="{8D9F21B6-35EF-8640-B06B-D0905AC92928}"/>
          </ac:spMkLst>
        </pc:spChg>
        <pc:spChg chg="mod">
          <ac:chgData name="Paul, Francois" userId="cd345e1b-5b33-44e8-b09c-75307eac9781" providerId="ADAL" clId="{CE4CAD37-2435-42DC-A1FE-BA12FF67FE11}" dt="2022-11-07T07:51:07.891" v="304" actId="947"/>
          <ac:spMkLst>
            <pc:docMk/>
            <pc:sldMk cId="611980042" sldId="2147377159"/>
            <ac:spMk id="68" creationId="{0DD844FE-B83F-441A-95CF-CD71F6EF30B4}"/>
          </ac:spMkLst>
        </pc:spChg>
      </pc:sldChg>
      <pc:sldChg chg="del">
        <pc:chgData name="Paul, Francois" userId="cd345e1b-5b33-44e8-b09c-75307eac9781" providerId="ADAL" clId="{CE4CAD37-2435-42DC-A1FE-BA12FF67FE11}" dt="2022-11-04T15:35:59.537" v="101" actId="47"/>
        <pc:sldMkLst>
          <pc:docMk/>
          <pc:sldMk cId="1877773206" sldId="2147377160"/>
        </pc:sldMkLst>
      </pc:sldChg>
      <pc:sldChg chg="addSp modSp add del mod delCm">
        <pc:chgData name="Paul, Francois" userId="cd345e1b-5b33-44e8-b09c-75307eac9781" providerId="ADAL" clId="{CE4CAD37-2435-42DC-A1FE-BA12FF67FE11}" dt="2022-11-29T07:59:21.838" v="390"/>
        <pc:sldMkLst>
          <pc:docMk/>
          <pc:sldMk cId="2942123353" sldId="2147377161"/>
        </pc:sldMkLst>
        <pc:spChg chg="add mod">
          <ac:chgData name="Paul, Francois" userId="cd345e1b-5b33-44e8-b09c-75307eac9781" providerId="ADAL" clId="{CE4CAD37-2435-42DC-A1FE-BA12FF67FE11}" dt="2022-11-04T15:39:33.568" v="114" actId="1076"/>
          <ac:spMkLst>
            <pc:docMk/>
            <pc:sldMk cId="2942123353" sldId="2147377161"/>
            <ac:spMk id="13" creationId="{0390D85B-5013-4FAA-A97B-66B7DB8F0BF1}"/>
          </ac:spMkLst>
        </pc:spChg>
        <pc:graphicFrameChg chg="modGraphic">
          <ac:chgData name="Paul, Francois" userId="cd345e1b-5b33-44e8-b09c-75307eac9781" providerId="ADAL" clId="{CE4CAD37-2435-42DC-A1FE-BA12FF67FE11}" dt="2022-11-04T15:38:40.095" v="110" actId="242"/>
          <ac:graphicFrameMkLst>
            <pc:docMk/>
            <pc:sldMk cId="2942123353" sldId="2147377161"/>
            <ac:graphicFrameMk id="11" creationId="{AC5B13F9-0830-4980-8C02-482310975F7A}"/>
          </ac:graphicFrameMkLst>
        </pc:graphicFrameChg>
        <pc:graphicFrameChg chg="modGraphic">
          <ac:chgData name="Paul, Francois" userId="cd345e1b-5b33-44e8-b09c-75307eac9781" providerId="ADAL" clId="{CE4CAD37-2435-42DC-A1FE-BA12FF67FE11}" dt="2022-11-07T07:37:47.579" v="230" actId="20577"/>
          <ac:graphicFrameMkLst>
            <pc:docMk/>
            <pc:sldMk cId="2942123353" sldId="2147377161"/>
            <ac:graphicFrameMk id="15" creationId="{B20719FD-445D-4066-A832-028851C4B8ED}"/>
          </ac:graphicFrameMkLst>
        </pc:graphicFrameChg>
      </pc:sldChg>
      <pc:sldChg chg="del delCm">
        <pc:chgData name="Paul, Francois" userId="cd345e1b-5b33-44e8-b09c-75307eac9781" providerId="ADAL" clId="{CE4CAD37-2435-42DC-A1FE-BA12FF67FE11}" dt="2022-11-04T15:48:08.593" v="134" actId="47"/>
        <pc:sldMkLst>
          <pc:docMk/>
          <pc:sldMk cId="1896505948" sldId="2147377162"/>
        </pc:sldMkLst>
      </pc:sldChg>
      <pc:sldChg chg="modSp add mod">
        <pc:chgData name="Paul, Francois" userId="cd345e1b-5b33-44e8-b09c-75307eac9781" providerId="ADAL" clId="{CE4CAD37-2435-42DC-A1FE-BA12FF67FE11}" dt="2022-11-07T07:35:52.835" v="224" actId="947"/>
        <pc:sldMkLst>
          <pc:docMk/>
          <pc:sldMk cId="2090292640" sldId="2147377163"/>
        </pc:sldMkLst>
        <pc:spChg chg="mod">
          <ac:chgData name="Paul, Francois" userId="cd345e1b-5b33-44e8-b09c-75307eac9781" providerId="ADAL" clId="{CE4CAD37-2435-42DC-A1FE-BA12FF67FE11}" dt="2022-11-04T15:52:33.821" v="193" actId="20577"/>
          <ac:spMkLst>
            <pc:docMk/>
            <pc:sldMk cId="2090292640" sldId="2147377163"/>
            <ac:spMk id="2" creationId="{4CE0D05A-214D-3D40-A35D-76956AFE7063}"/>
          </ac:spMkLst>
        </pc:spChg>
        <pc:spChg chg="mod">
          <ac:chgData name="Paul, Francois" userId="cd345e1b-5b33-44e8-b09c-75307eac9781" providerId="ADAL" clId="{CE4CAD37-2435-42DC-A1FE-BA12FF67FE11}" dt="2022-11-07T07:35:46.068" v="223" actId="947"/>
          <ac:spMkLst>
            <pc:docMk/>
            <pc:sldMk cId="2090292640" sldId="2147377163"/>
            <ac:spMk id="5" creationId="{48B9A6A6-D380-ED49-85F7-88BB1ECBD791}"/>
          </ac:spMkLst>
        </pc:spChg>
        <pc:spChg chg="mod">
          <ac:chgData name="Paul, Francois" userId="cd345e1b-5b33-44e8-b09c-75307eac9781" providerId="ADAL" clId="{CE4CAD37-2435-42DC-A1FE-BA12FF67FE11}" dt="2022-11-07T07:35:52.835" v="224" actId="947"/>
          <ac:spMkLst>
            <pc:docMk/>
            <pc:sldMk cId="2090292640" sldId="2147377163"/>
            <ac:spMk id="12" creationId="{6926CD25-81C9-4D36-9D2D-EA054878B145}"/>
          </ac:spMkLst>
        </pc:spChg>
      </pc:sldChg>
      <pc:sldChg chg="add del">
        <pc:chgData name="Paul, Francois" userId="cd345e1b-5b33-44e8-b09c-75307eac9781" providerId="ADAL" clId="{CE4CAD37-2435-42DC-A1FE-BA12FF67FE11}" dt="2022-11-04T15:32:45.186" v="83"/>
        <pc:sldMkLst>
          <pc:docMk/>
          <pc:sldMk cId="3219648403" sldId="2147377163"/>
        </pc:sldMkLst>
      </pc:sldChg>
      <pc:sldChg chg="modSp add del mod">
        <pc:chgData name="Paul, Francois" userId="cd345e1b-5b33-44e8-b09c-75307eac9781" providerId="ADAL" clId="{CE4CAD37-2435-42DC-A1FE-BA12FF67FE11}" dt="2022-11-29T07:58:52.807" v="388"/>
        <pc:sldMkLst>
          <pc:docMk/>
          <pc:sldMk cId="2040653122" sldId="2147377164"/>
        </pc:sldMkLst>
        <pc:spChg chg="mod">
          <ac:chgData name="Paul, Francois" userId="cd345e1b-5b33-44e8-b09c-75307eac9781" providerId="ADAL" clId="{CE4CAD37-2435-42DC-A1FE-BA12FF67FE11}" dt="2022-11-04T15:48:22.800" v="138" actId="20577"/>
          <ac:spMkLst>
            <pc:docMk/>
            <pc:sldMk cId="2040653122" sldId="2147377164"/>
            <ac:spMk id="9" creationId="{625A47DA-DB02-78D2-FE40-DEEBEFB37915}"/>
          </ac:spMkLst>
        </pc:spChg>
        <pc:spChg chg="mod">
          <ac:chgData name="Paul, Francois" userId="cd345e1b-5b33-44e8-b09c-75307eac9781" providerId="ADAL" clId="{CE4CAD37-2435-42DC-A1FE-BA12FF67FE11}" dt="2022-11-04T15:35:52.927" v="100" actId="1076"/>
          <ac:spMkLst>
            <pc:docMk/>
            <pc:sldMk cId="2040653122" sldId="2147377164"/>
            <ac:spMk id="11" creationId="{2FA13F18-61DD-4F32-9B73-B1B859D590DB}"/>
          </ac:spMkLst>
        </pc:spChg>
        <pc:spChg chg="mod">
          <ac:chgData name="Paul, Francois" userId="cd345e1b-5b33-44e8-b09c-75307eac9781" providerId="ADAL" clId="{CE4CAD37-2435-42DC-A1FE-BA12FF67FE11}" dt="2022-11-07T07:36:33.675" v="225" actId="947"/>
          <ac:spMkLst>
            <pc:docMk/>
            <pc:sldMk cId="2040653122" sldId="2147377164"/>
            <ac:spMk id="12" creationId="{53CF8399-F323-E741-9DE1-FCBA11C2EEC1}"/>
          </ac:spMkLst>
        </pc:spChg>
      </pc:sldChg>
      <pc:sldChg chg="add del">
        <pc:chgData name="Paul, Francois" userId="cd345e1b-5b33-44e8-b09c-75307eac9781" providerId="ADAL" clId="{CE4CAD37-2435-42DC-A1FE-BA12FF67FE11}" dt="2022-11-04T15:36:49.982" v="103"/>
        <pc:sldMkLst>
          <pc:docMk/>
          <pc:sldMk cId="1450718014" sldId="2147377165"/>
        </pc:sldMkLst>
      </pc:sldChg>
      <pc:sldChg chg="modSp add del mod">
        <pc:chgData name="Paul, Francois" userId="cd345e1b-5b33-44e8-b09c-75307eac9781" providerId="ADAL" clId="{CE4CAD37-2435-42DC-A1FE-BA12FF67FE11}" dt="2022-11-09T09:28:37.226" v="318" actId="47"/>
        <pc:sldMkLst>
          <pc:docMk/>
          <pc:sldMk cId="2355962801" sldId="2147377165"/>
        </pc:sldMkLst>
        <pc:spChg chg="mod">
          <ac:chgData name="Paul, Francois" userId="cd345e1b-5b33-44e8-b09c-75307eac9781" providerId="ADAL" clId="{CE4CAD37-2435-42DC-A1FE-BA12FF67FE11}" dt="2022-11-04T15:48:00.315" v="133" actId="20577"/>
          <ac:spMkLst>
            <pc:docMk/>
            <pc:sldMk cId="2355962801" sldId="2147377165"/>
            <ac:spMk id="6" creationId="{B4A08A40-A494-59DE-5BD3-5F6EBE3DBF92}"/>
          </ac:spMkLst>
        </pc:spChg>
        <pc:spChg chg="mod">
          <ac:chgData name="Paul, Francois" userId="cd345e1b-5b33-44e8-b09c-75307eac9781" providerId="ADAL" clId="{CE4CAD37-2435-42DC-A1FE-BA12FF67FE11}" dt="2022-11-07T07:36:58.724" v="226" actId="947"/>
          <ac:spMkLst>
            <pc:docMk/>
            <pc:sldMk cId="2355962801" sldId="2147377165"/>
            <ac:spMk id="12" creationId="{53CF8399-F323-E741-9DE1-FCBA11C2EEC1}"/>
          </ac:spMkLst>
        </pc:spChg>
      </pc:sldChg>
      <pc:sldChg chg="modSp add del mod">
        <pc:chgData name="Paul, Francois" userId="cd345e1b-5b33-44e8-b09c-75307eac9781" providerId="ADAL" clId="{CE4CAD37-2435-42DC-A1FE-BA12FF67FE11}" dt="2022-11-07T07:47:12.351" v="280" actId="47"/>
        <pc:sldMkLst>
          <pc:docMk/>
          <pc:sldMk cId="416954254" sldId="2147377166"/>
        </pc:sldMkLst>
        <pc:spChg chg="mod">
          <ac:chgData name="Paul, Francois" userId="cd345e1b-5b33-44e8-b09c-75307eac9781" providerId="ADAL" clId="{CE4CAD37-2435-42DC-A1FE-BA12FF67FE11}" dt="2022-11-07T07:46:35.394" v="276" actId="207"/>
          <ac:spMkLst>
            <pc:docMk/>
            <pc:sldMk cId="416954254" sldId="2147377166"/>
            <ac:spMk id="2" creationId="{C67B3164-C261-463A-BDCC-55ABBB78A729}"/>
          </ac:spMkLst>
        </pc:spChg>
        <pc:spChg chg="mod">
          <ac:chgData name="Paul, Francois" userId="cd345e1b-5b33-44e8-b09c-75307eac9781" providerId="ADAL" clId="{CE4CAD37-2435-42DC-A1FE-BA12FF67FE11}" dt="2022-11-04T15:45:42.321" v="129" actId="2711"/>
          <ac:spMkLst>
            <pc:docMk/>
            <pc:sldMk cId="416954254" sldId="2147377166"/>
            <ac:spMk id="3" creationId="{5D4FE4FE-7960-4871-A8A8-C8BB782556DD}"/>
          </ac:spMkLst>
        </pc:spChg>
      </pc:sldChg>
      <pc:sldChg chg="modSp add del mod">
        <pc:chgData name="Paul, Francois" userId="cd345e1b-5b33-44e8-b09c-75307eac9781" providerId="ADAL" clId="{CE4CAD37-2435-42DC-A1FE-BA12FF67FE11}" dt="2022-11-07T07:45:59.280" v="273" actId="20577"/>
        <pc:sldMkLst>
          <pc:docMk/>
          <pc:sldMk cId="1447263705" sldId="2147377167"/>
        </pc:sldMkLst>
        <pc:spChg chg="mod">
          <ac:chgData name="Paul, Francois" userId="cd345e1b-5b33-44e8-b09c-75307eac9781" providerId="ADAL" clId="{CE4CAD37-2435-42DC-A1FE-BA12FF67FE11}" dt="2022-11-07T07:45:59.280" v="273" actId="20577"/>
          <ac:spMkLst>
            <pc:docMk/>
            <pc:sldMk cId="1447263705" sldId="2147377167"/>
            <ac:spMk id="13" creationId="{2449073C-AD29-010D-505B-8A1717955B86}"/>
          </ac:spMkLst>
        </pc:spChg>
        <pc:spChg chg="mod">
          <ac:chgData name="Paul, Francois" userId="cd345e1b-5b33-44e8-b09c-75307eac9781" providerId="ADAL" clId="{CE4CAD37-2435-42DC-A1FE-BA12FF67FE11}" dt="2022-11-07T07:44:43.825" v="260" actId="20577"/>
          <ac:spMkLst>
            <pc:docMk/>
            <pc:sldMk cId="1447263705" sldId="2147377167"/>
            <ac:spMk id="17" creationId="{1B987962-F691-6823-32A4-F728FDBFC863}"/>
          </ac:spMkLst>
        </pc:spChg>
      </pc:sldChg>
      <pc:sldChg chg="add">
        <pc:chgData name="Paul, Francois" userId="cd345e1b-5b33-44e8-b09c-75307eac9781" providerId="ADAL" clId="{CE4CAD37-2435-42DC-A1FE-BA12FF67FE11}" dt="2022-11-07T07:47:09.580" v="279"/>
        <pc:sldMkLst>
          <pc:docMk/>
          <pc:sldMk cId="1125477642" sldId="2147377168"/>
        </pc:sldMkLst>
      </pc:sldChg>
      <pc:sldChg chg="add del">
        <pc:chgData name="Paul, Francois" userId="cd345e1b-5b33-44e8-b09c-75307eac9781" providerId="ADAL" clId="{CE4CAD37-2435-42DC-A1FE-BA12FF67FE11}" dt="2022-11-07T07:47:09.550" v="278"/>
        <pc:sldMkLst>
          <pc:docMk/>
          <pc:sldMk cId="4207442813" sldId="2147377168"/>
        </pc:sldMkLst>
      </pc:sldChg>
      <pc:sldChg chg="add del">
        <pc:chgData name="Paul, Francois" userId="cd345e1b-5b33-44e8-b09c-75307eac9781" providerId="ADAL" clId="{CE4CAD37-2435-42DC-A1FE-BA12FF67FE11}" dt="2022-11-29T07:59:00.365" v="389" actId="47"/>
        <pc:sldMkLst>
          <pc:docMk/>
          <pc:sldMk cId="1753076972" sldId="2147377169"/>
        </pc:sldMkLst>
      </pc:sldChg>
      <pc:sldChg chg="add del">
        <pc:chgData name="Paul, Francois" userId="cd345e1b-5b33-44e8-b09c-75307eac9781" providerId="ADAL" clId="{CE4CAD37-2435-42DC-A1FE-BA12FF67FE11}" dt="2022-11-09T09:27:36.569" v="315"/>
        <pc:sldMkLst>
          <pc:docMk/>
          <pc:sldMk cId="2477911213" sldId="2147377169"/>
        </pc:sldMkLst>
      </pc:sldChg>
      <pc:sldChg chg="add del">
        <pc:chgData name="Paul, Francois" userId="cd345e1b-5b33-44e8-b09c-75307eac9781" providerId="ADAL" clId="{CE4CAD37-2435-42DC-A1FE-BA12FF67FE11}" dt="2022-11-09T09:27:36.569" v="315"/>
        <pc:sldMkLst>
          <pc:docMk/>
          <pc:sldMk cId="2084693327" sldId="2147377170"/>
        </pc:sldMkLst>
      </pc:sldChg>
      <pc:sldChg chg="add">
        <pc:chgData name="Paul, Francois" userId="cd345e1b-5b33-44e8-b09c-75307eac9781" providerId="ADAL" clId="{CE4CAD37-2435-42DC-A1FE-BA12FF67FE11}" dt="2022-11-09T09:27:36.663" v="316"/>
        <pc:sldMkLst>
          <pc:docMk/>
          <pc:sldMk cId="2715350617" sldId="2147377170"/>
        </pc:sldMkLst>
      </pc:sldChg>
      <pc:sldChg chg="add del">
        <pc:chgData name="Paul, Francois" userId="cd345e1b-5b33-44e8-b09c-75307eac9781" providerId="ADAL" clId="{CE4CAD37-2435-42DC-A1FE-BA12FF67FE11}" dt="2022-11-09T09:27:36.569" v="315"/>
        <pc:sldMkLst>
          <pc:docMk/>
          <pc:sldMk cId="375070267" sldId="2147377171"/>
        </pc:sldMkLst>
      </pc:sldChg>
      <pc:sldChg chg="modSp add del mod">
        <pc:chgData name="Paul, Francois" userId="cd345e1b-5b33-44e8-b09c-75307eac9781" providerId="ADAL" clId="{CE4CAD37-2435-42DC-A1FE-BA12FF67FE11}" dt="2022-11-29T07:59:24.689" v="391" actId="47"/>
        <pc:sldMkLst>
          <pc:docMk/>
          <pc:sldMk cId="4030353035" sldId="2147377171"/>
        </pc:sldMkLst>
        <pc:graphicFrameChg chg="modGraphic">
          <ac:chgData name="Paul, Francois" userId="cd345e1b-5b33-44e8-b09c-75307eac9781" providerId="ADAL" clId="{CE4CAD37-2435-42DC-A1FE-BA12FF67FE11}" dt="2022-11-09T09:29:07.252" v="323" actId="20577"/>
          <ac:graphicFrameMkLst>
            <pc:docMk/>
            <pc:sldMk cId="4030353035" sldId="2147377171"/>
            <ac:graphicFrameMk id="15" creationId="{B20719FD-445D-4066-A832-028851C4B8ED}"/>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1E5DCF-8FF7-4B20-B092-615809B3C249}"/>
              </a:ext>
            </a:extLst>
          </p:cNvPr>
          <p:cNvSpPr>
            <a:spLocks noGrp="1"/>
          </p:cNvSpPr>
          <p:nvPr>
            <p:ph type="hdr" sz="quarter"/>
          </p:nvPr>
        </p:nvSpPr>
        <p:spPr>
          <a:xfrm>
            <a:off x="2" y="1"/>
            <a:ext cx="4434999" cy="356357"/>
          </a:xfrm>
          <a:prstGeom prst="rect">
            <a:avLst/>
          </a:prstGeom>
        </p:spPr>
        <p:txBody>
          <a:bodyPr vert="horz" lIns="99066" tIns="49533" rIns="99066" bIns="49533" rtlCol="0"/>
          <a:lstStyle>
            <a:lvl1pPr algn="l">
              <a:defRPr sz="1300"/>
            </a:lvl1pPr>
          </a:lstStyle>
          <a:p>
            <a:endParaRPr lang="en-US"/>
          </a:p>
        </p:txBody>
      </p:sp>
      <p:sp>
        <p:nvSpPr>
          <p:cNvPr id="3" name="Date Placeholder 2">
            <a:extLst>
              <a:ext uri="{FF2B5EF4-FFF2-40B4-BE49-F238E27FC236}">
                <a16:creationId xmlns:a16="http://schemas.microsoft.com/office/drawing/2014/main" id="{3A579B87-9B50-4A65-B2D8-0766BE8F948A}"/>
              </a:ext>
            </a:extLst>
          </p:cNvPr>
          <p:cNvSpPr>
            <a:spLocks noGrp="1"/>
          </p:cNvSpPr>
          <p:nvPr>
            <p:ph type="dt" sz="quarter" idx="1"/>
          </p:nvPr>
        </p:nvSpPr>
        <p:spPr>
          <a:xfrm>
            <a:off x="5797247" y="1"/>
            <a:ext cx="4434999" cy="356357"/>
          </a:xfrm>
          <a:prstGeom prst="rect">
            <a:avLst/>
          </a:prstGeom>
        </p:spPr>
        <p:txBody>
          <a:bodyPr vert="horz" lIns="99066" tIns="49533" rIns="99066" bIns="49533" rtlCol="0"/>
          <a:lstStyle>
            <a:lvl1pPr algn="r">
              <a:defRPr sz="1300"/>
            </a:lvl1pPr>
          </a:lstStyle>
          <a:p>
            <a:fld id="{00A357FA-5F6B-4BEC-B96D-8674D26F816F}" type="datetimeFigureOut">
              <a:rPr lang="en-US" smtClean="0"/>
              <a:t>11/30/2022</a:t>
            </a:fld>
            <a:endParaRPr lang="en-US"/>
          </a:p>
        </p:txBody>
      </p:sp>
      <p:sp>
        <p:nvSpPr>
          <p:cNvPr id="4" name="Footer Placeholder 3">
            <a:extLst>
              <a:ext uri="{FF2B5EF4-FFF2-40B4-BE49-F238E27FC236}">
                <a16:creationId xmlns:a16="http://schemas.microsoft.com/office/drawing/2014/main" id="{1252DD2A-25B1-4A14-B6F7-3FAD0D4F1735}"/>
              </a:ext>
            </a:extLst>
          </p:cNvPr>
          <p:cNvSpPr>
            <a:spLocks noGrp="1"/>
          </p:cNvSpPr>
          <p:nvPr>
            <p:ph type="ftr" sz="quarter" idx="2"/>
          </p:nvPr>
        </p:nvSpPr>
        <p:spPr>
          <a:xfrm>
            <a:off x="2" y="6746120"/>
            <a:ext cx="4434999" cy="356356"/>
          </a:xfrm>
          <a:prstGeom prst="rect">
            <a:avLst/>
          </a:prstGeom>
        </p:spPr>
        <p:txBody>
          <a:bodyPr vert="horz" lIns="99066" tIns="49533" rIns="99066" bIns="49533"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C0306C99-253B-431F-A3CE-2619F3DF09A9}"/>
              </a:ext>
            </a:extLst>
          </p:cNvPr>
          <p:cNvSpPr>
            <a:spLocks noGrp="1"/>
          </p:cNvSpPr>
          <p:nvPr>
            <p:ph type="sldNum" sz="quarter" idx="3"/>
          </p:nvPr>
        </p:nvSpPr>
        <p:spPr>
          <a:xfrm>
            <a:off x="5797247" y="6746120"/>
            <a:ext cx="4434999" cy="356356"/>
          </a:xfrm>
          <a:prstGeom prst="rect">
            <a:avLst/>
          </a:prstGeom>
        </p:spPr>
        <p:txBody>
          <a:bodyPr vert="horz" lIns="99066" tIns="49533" rIns="99066" bIns="49533" rtlCol="0" anchor="b"/>
          <a:lstStyle>
            <a:lvl1pPr algn="r">
              <a:defRPr sz="1300"/>
            </a:lvl1pPr>
          </a:lstStyle>
          <a:p>
            <a:fld id="{2C1F6833-A87E-4D2C-8A30-058799A8923D}" type="slidenum">
              <a:rPr lang="en-US" smtClean="0"/>
              <a:t>‹#›</a:t>
            </a:fld>
            <a:endParaRPr lang="en-US"/>
          </a:p>
        </p:txBody>
      </p:sp>
    </p:spTree>
    <p:extLst>
      <p:ext uri="{BB962C8B-B14F-4D97-AF65-F5344CB8AC3E}">
        <p14:creationId xmlns:p14="http://schemas.microsoft.com/office/powerpoint/2010/main" val="1070779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2" y="1"/>
            <a:ext cx="4434999" cy="356357"/>
          </a:xfrm>
          <a:prstGeom prst="rect">
            <a:avLst/>
          </a:prstGeom>
        </p:spPr>
        <p:txBody>
          <a:bodyPr vert="horz" lIns="99066" tIns="49533" rIns="99066" bIns="49533" rtlCol="0"/>
          <a:lstStyle>
            <a:lvl1pPr algn="l">
              <a:defRPr sz="1300"/>
            </a:lvl1pPr>
          </a:lstStyle>
          <a:p>
            <a:endParaRPr lang="en-US"/>
          </a:p>
        </p:txBody>
      </p:sp>
      <p:sp>
        <p:nvSpPr>
          <p:cNvPr id="3" name="Tijdelijke aanduiding voor datum 2"/>
          <p:cNvSpPr>
            <a:spLocks noGrp="1"/>
          </p:cNvSpPr>
          <p:nvPr>
            <p:ph type="dt" idx="1"/>
          </p:nvPr>
        </p:nvSpPr>
        <p:spPr>
          <a:xfrm>
            <a:off x="5797247" y="1"/>
            <a:ext cx="4434999" cy="356357"/>
          </a:xfrm>
          <a:prstGeom prst="rect">
            <a:avLst/>
          </a:prstGeom>
        </p:spPr>
        <p:txBody>
          <a:bodyPr vert="horz" lIns="99066" tIns="49533" rIns="99066" bIns="49533" rtlCol="0"/>
          <a:lstStyle>
            <a:lvl1pPr algn="r">
              <a:defRPr sz="1300"/>
            </a:lvl1pPr>
          </a:lstStyle>
          <a:p>
            <a:fld id="{62D1E475-0BA0-7141-A538-B04DAF217786}" type="datetimeFigureOut">
              <a:rPr lang="en-US" smtClean="0"/>
              <a:t>11/30/2022</a:t>
            </a:fld>
            <a:endParaRPr lang="en-US"/>
          </a:p>
        </p:txBody>
      </p:sp>
      <p:sp>
        <p:nvSpPr>
          <p:cNvPr id="4" name="Tijdelijke aanduiding voor dia-afbeelding 3"/>
          <p:cNvSpPr>
            <a:spLocks noGrp="1" noRot="1" noChangeAspect="1"/>
          </p:cNvSpPr>
          <p:nvPr>
            <p:ph type="sldImg" idx="2"/>
          </p:nvPr>
        </p:nvSpPr>
        <p:spPr>
          <a:xfrm>
            <a:off x="2986088" y="887413"/>
            <a:ext cx="4262437" cy="2397125"/>
          </a:xfrm>
          <a:prstGeom prst="rect">
            <a:avLst/>
          </a:prstGeom>
          <a:noFill/>
          <a:ln w="12700">
            <a:solidFill>
              <a:prstClr val="black"/>
            </a:solidFill>
          </a:ln>
        </p:spPr>
        <p:txBody>
          <a:bodyPr vert="horz" lIns="99066" tIns="49533" rIns="99066" bIns="49533" rtlCol="0" anchor="ctr"/>
          <a:lstStyle/>
          <a:p>
            <a:endParaRPr lang="en-US"/>
          </a:p>
        </p:txBody>
      </p:sp>
      <p:sp>
        <p:nvSpPr>
          <p:cNvPr id="5" name="Tijdelijke aanduiding voor notities 4"/>
          <p:cNvSpPr>
            <a:spLocks noGrp="1"/>
          </p:cNvSpPr>
          <p:nvPr>
            <p:ph type="body" sz="quarter" idx="3"/>
          </p:nvPr>
        </p:nvSpPr>
        <p:spPr>
          <a:xfrm>
            <a:off x="1023462" y="3418066"/>
            <a:ext cx="8187690" cy="2796600"/>
          </a:xfrm>
          <a:prstGeom prst="rect">
            <a:avLst/>
          </a:prstGeom>
        </p:spPr>
        <p:txBody>
          <a:bodyPr vert="horz" lIns="99066" tIns="49533" rIns="99066" bIns="49533" rtlCol="0"/>
          <a:lstStyle/>
          <a:p>
            <a:r>
              <a:rPr lang="nl-NL" dirty="0"/>
              <a:t>Tekststijl van het model bewerken
Tweede niveau
Derde niveau
Vierde niveau
Vijfde niveau</a:t>
            </a:r>
            <a:endParaRPr lang="en-US" dirty="0"/>
          </a:p>
        </p:txBody>
      </p:sp>
      <p:sp>
        <p:nvSpPr>
          <p:cNvPr id="6" name="Tijdelijke aanduiding voor voettekst 5"/>
          <p:cNvSpPr>
            <a:spLocks noGrp="1"/>
          </p:cNvSpPr>
          <p:nvPr>
            <p:ph type="ftr" sz="quarter" idx="4"/>
          </p:nvPr>
        </p:nvSpPr>
        <p:spPr>
          <a:xfrm>
            <a:off x="2" y="6746120"/>
            <a:ext cx="4434999" cy="356356"/>
          </a:xfrm>
          <a:prstGeom prst="rect">
            <a:avLst/>
          </a:prstGeom>
        </p:spPr>
        <p:txBody>
          <a:bodyPr vert="horz" lIns="99066" tIns="49533" rIns="99066" bIns="49533" rtlCol="0" anchor="b"/>
          <a:lstStyle>
            <a:lvl1pPr algn="l">
              <a:defRPr sz="1300"/>
            </a:lvl1pPr>
          </a:lstStyle>
          <a:p>
            <a:endParaRPr lang="en-US"/>
          </a:p>
        </p:txBody>
      </p:sp>
      <p:sp>
        <p:nvSpPr>
          <p:cNvPr id="7" name="Tijdelijke aanduiding voor dianummer 6"/>
          <p:cNvSpPr>
            <a:spLocks noGrp="1"/>
          </p:cNvSpPr>
          <p:nvPr>
            <p:ph type="sldNum" sz="quarter" idx="5"/>
          </p:nvPr>
        </p:nvSpPr>
        <p:spPr>
          <a:xfrm>
            <a:off x="5797247" y="6746120"/>
            <a:ext cx="4434999" cy="356356"/>
          </a:xfrm>
          <a:prstGeom prst="rect">
            <a:avLst/>
          </a:prstGeom>
        </p:spPr>
        <p:txBody>
          <a:bodyPr vert="horz" lIns="99066" tIns="49533" rIns="99066" bIns="49533" rtlCol="0" anchor="b"/>
          <a:lstStyle>
            <a:lvl1pPr algn="r">
              <a:defRPr sz="1300"/>
            </a:lvl1pPr>
          </a:lstStyle>
          <a:p>
            <a:fld id="{1830B9CB-61AC-6544-8363-0EAA9A9FDCCE}" type="slidenum">
              <a:rPr lang="en-US" smtClean="0"/>
              <a:t>‹#›</a:t>
            </a:fld>
            <a:endParaRPr lang="en-US"/>
          </a:p>
        </p:txBody>
      </p:sp>
    </p:spTree>
    <p:extLst>
      <p:ext uri="{BB962C8B-B14F-4D97-AF65-F5344CB8AC3E}">
        <p14:creationId xmlns:p14="http://schemas.microsoft.com/office/powerpoint/2010/main" val="3954701770"/>
      </p:ext>
    </p:extLst>
  </p:cSld>
  <p:clrMap bg1="lt1" tx1="dk1" bg2="lt2" tx2="dk2" accent1="accent1" accent2="accent2" accent3="accent3" accent4="accent4" accent5="accent5" accent6="accent6" hlink="hlink" folHlink="folHlink"/>
  <p:notesStyle>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nsplash.com/@anthonytran?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search/photos/oranges-skincare?utm_source=unsplash&amp;utm_medium=referral&amp;utm_content=creditCopyText"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ncbi.nlm.nih.gov/pubmed/16154915"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74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588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dirty="0">
                <a:solidFill>
                  <a:srgbClr val="000000"/>
                </a:solidFill>
              </a:rPr>
              <a:t>DSM has been </a:t>
            </a:r>
            <a:r>
              <a:rPr lang="en-US" sz="900" b="0" dirty="0">
                <a:solidFill>
                  <a:srgbClr val="00B050"/>
                </a:solidFill>
              </a:rPr>
              <a:t>pioneering the industrial production of vitamins ever since their discovery a century ago </a:t>
            </a:r>
            <a:r>
              <a:rPr lang="en-US" sz="900" b="0" dirty="0">
                <a:solidFill>
                  <a:srgbClr val="000000"/>
                </a:solidFill>
              </a:rPr>
              <a:t>and can now proudly claim the top spot as the </a:t>
            </a:r>
            <a:r>
              <a:rPr lang="en-US" sz="900" b="0" dirty="0">
                <a:solidFill>
                  <a:srgbClr val="00B050"/>
                </a:solidFill>
              </a:rPr>
              <a:t>world’s leading supplier </a:t>
            </a:r>
            <a:r>
              <a:rPr lang="en-US" sz="900" b="0" dirty="0">
                <a:solidFill>
                  <a:srgbClr val="000000"/>
                </a:solidFill>
              </a:rPr>
              <a:t>of these vital nutrients.</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144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FFFFFF"/>
              </a:solidFill>
              <a:latin typeface="Fira Sans Book" panose="020B0503050000020004" pitchFamily="34" charset="0"/>
              <a:ea typeface="Fira Sans Book"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rgbClr val="FFFFFF"/>
                </a:solidFill>
                <a:latin typeface="Fira Sans Book" panose="020B0503050000020004" pitchFamily="34" charset="0"/>
                <a:ea typeface="Fira Sans Book" panose="020B0503050000020004" pitchFamily="34" charset="0"/>
              </a:rPr>
              <a:t>Sale CFP &amp; WFP are considered for different grades of the same product in the same plant</a:t>
            </a:r>
            <a:endParaRPr lang="en-US" b="0"/>
          </a:p>
          <a:p>
            <a:endParaRPr lang="en-US"/>
          </a:p>
          <a:p>
            <a:r>
              <a:rPr lang="en-US">
                <a:latin typeface="Trebuchet MS"/>
              </a:rPr>
              <a:t>Added in 2022</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4053274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p>
          <a:p>
            <a:r>
              <a:rPr lang="en-US" dirty="0"/>
              <a:t>-https://www.allure.com/gallery/get-brighter-skin-vitamin-c</a:t>
            </a:r>
          </a:p>
          <a:p>
            <a:r>
              <a:rPr lang="en-US" dirty="0"/>
              <a:t>-https://www.independent.co.uk/extras/indybest/fashion-beauty/skincare/best-vitamin-c-skincare-products-a8235486.html</a:t>
            </a:r>
          </a:p>
          <a:p>
            <a:r>
              <a:rPr lang="en-US" dirty="0"/>
              <a:t>-https://www.vogue.co.uk/article/skincare-summer-advice</a:t>
            </a:r>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087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dirty="0"/>
              <a:t>Sources of information displayed on the slide</a:t>
            </a:r>
          </a:p>
          <a:p>
            <a:endParaRPr lang="en-US" dirty="0"/>
          </a:p>
          <a:p>
            <a:r>
              <a:rPr lang="en-US" dirty="0"/>
              <a:t>Interpretation of the graph:</a:t>
            </a:r>
          </a:p>
          <a:p>
            <a:r>
              <a:rPr lang="en-US" dirty="0"/>
              <a:t>Vitamin C:71 : on an average through the 4 countries, 71% of the interviewed persons said to be aware that Vitamin C promotes the appearance of skin, hair, and nails.</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2115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sng" strike="noStrike" kern="1200" dirty="0">
                <a:solidFill>
                  <a:schemeClr val="tx1"/>
                </a:solidFill>
                <a:effectLst/>
                <a:latin typeface="+mn-lt"/>
                <a:ea typeface="+mn-ea"/>
                <a:cs typeface="+mn-cs"/>
              </a:rPr>
              <a:t>Photo by </a:t>
            </a:r>
            <a:r>
              <a:rPr lang="en-US" sz="900" b="0" i="0" u="sng"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Anthony Tran</a:t>
            </a:r>
            <a:r>
              <a:rPr lang="en-US" sz="900" b="0" i="0" u="sng" strike="noStrike" kern="1200" dirty="0">
                <a:solidFill>
                  <a:schemeClr val="tx1"/>
                </a:solidFill>
                <a:effectLst/>
                <a:latin typeface="+mn-lt"/>
                <a:ea typeface="+mn-ea"/>
                <a:cs typeface="+mn-cs"/>
              </a:rPr>
              <a:t> on </a:t>
            </a:r>
            <a:r>
              <a:rPr lang="en-US" sz="900" b="0" i="0" u="sng" strike="noStrike" kern="1200" dirty="0" err="1">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Unsplash</a:t>
            </a:r>
            <a:endParaRPr lang="en-US" sz="900" b="0" i="0" u="sng"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46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algn="l" defTabSz="914407" rtl="0" eaLnBrk="1" latinLnBrk="0" hangingPunct="1">
              <a:lnSpc>
                <a:spcPct val="95000"/>
              </a:lnSpc>
              <a:spcBef>
                <a:spcPct val="43000"/>
              </a:spcBef>
              <a:spcAft>
                <a:spcPct val="43000"/>
              </a:spcAft>
              <a:buSzPct val="100000"/>
              <a:buFont typeface="Arial" panose="020B0604020202020204" pitchFamily="34" charset="0"/>
              <a:buNone/>
            </a:pPr>
            <a:r>
              <a:rPr lang="en-US" altLang="en-US" sz="900" kern="1200" dirty="0">
                <a:solidFill>
                  <a:schemeClr val="tx1"/>
                </a:solidFill>
                <a:latin typeface="+mn-lt"/>
                <a:ea typeface="+mn-ea"/>
                <a:cs typeface="+mn-cs"/>
              </a:rPr>
              <a:t>Mintel analysis:</a:t>
            </a:r>
          </a:p>
          <a:p>
            <a:pPr marL="0" algn="l" defTabSz="914407" rtl="0" eaLnBrk="1" latinLnBrk="0" hangingPunct="1">
              <a:lnSpc>
                <a:spcPct val="95000"/>
              </a:lnSpc>
              <a:spcBef>
                <a:spcPct val="43000"/>
              </a:spcBef>
              <a:spcAft>
                <a:spcPct val="43000"/>
              </a:spcAft>
              <a:buSzPct val="100000"/>
              <a:buFont typeface="Arial" panose="020B0604020202020204" pitchFamily="34" charset="0"/>
              <a:buChar char="•"/>
            </a:pPr>
            <a:r>
              <a:rPr lang="ru-RU" altLang="en-US" sz="900" kern="1200" dirty="0">
                <a:solidFill>
                  <a:schemeClr val="tx1"/>
                </a:solidFill>
                <a:latin typeface="+mn-lt"/>
                <a:ea typeface="+mn-ea"/>
                <a:cs typeface="+mn-cs"/>
              </a:rPr>
              <a:t>where Super-Category matches Beauty &amp; Personal Care</a:t>
            </a:r>
          </a:p>
          <a:p>
            <a:pPr marL="0" algn="l" defTabSz="914407" rtl="0" eaLnBrk="1" latinLnBrk="0" hangingPunct="1">
              <a:lnSpc>
                <a:spcPct val="95000"/>
              </a:lnSpc>
              <a:spcBef>
                <a:spcPct val="43000"/>
              </a:spcBef>
              <a:spcAft>
                <a:spcPct val="43000"/>
              </a:spcAft>
              <a:buSzPct val="100000"/>
              <a:buFont typeface="Arial" panose="020B0604020202020204" pitchFamily="34" charset="0"/>
              <a:buChar char="•"/>
            </a:pPr>
            <a:r>
              <a:rPr lang="ru-RU" altLang="en-US" sz="900" kern="1200" dirty="0">
                <a:solidFill>
                  <a:schemeClr val="tx1"/>
                </a:solidFill>
                <a:latin typeface="+mn-lt"/>
                <a:ea typeface="+mn-ea"/>
                <a:cs typeface="+mn-cs"/>
              </a:rPr>
              <a:t>and Date Published is within the last five complete years</a:t>
            </a:r>
          </a:p>
          <a:p>
            <a:pPr marL="0" algn="l" defTabSz="914407" rtl="0" eaLnBrk="1" latinLnBrk="0" hangingPunct="1">
              <a:lnSpc>
                <a:spcPct val="95000"/>
              </a:lnSpc>
              <a:spcBef>
                <a:spcPct val="43000"/>
              </a:spcBef>
              <a:spcAft>
                <a:spcPct val="43000"/>
              </a:spcAft>
              <a:buSzPct val="100000"/>
              <a:buFont typeface="Arial" panose="020B0604020202020204" pitchFamily="34" charset="0"/>
              <a:buChar char="•"/>
            </a:pPr>
            <a:r>
              <a:rPr lang="ru-RU" altLang="en-US" sz="900" kern="1200" dirty="0">
                <a:solidFill>
                  <a:schemeClr val="tx1"/>
                </a:solidFill>
                <a:latin typeface="+mn-lt"/>
                <a:ea typeface="+mn-ea"/>
                <a:cs typeface="+mn-cs"/>
              </a:rPr>
              <a:t>and Ingredient Search matches Vitamin C Derivatives and all child ingredients as the Ingredients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1151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45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268288" rtl="0" eaLnBrk="0" fontAlgn="auto" latinLnBrk="0" hangingPunct="0">
              <a:lnSpc>
                <a:spcPct val="100000"/>
              </a:lnSpc>
              <a:spcBef>
                <a:spcPct val="43000"/>
              </a:spcBef>
              <a:spcAft>
                <a:spcPct val="43000"/>
              </a:spcAft>
              <a:buClrTx/>
              <a:buSzPct val="100000"/>
              <a:buFontTx/>
              <a:buNone/>
              <a:tabLst/>
              <a:defRPr/>
            </a:pPr>
            <a:endParaRPr kumimoji="0" lang="en-US"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r>
              <a:rPr kumimoji="0" lang="ru-RU"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 </a:t>
            </a:r>
            <a:r>
              <a:rPr kumimoji="0" lang="ru-RU"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Super-Category </a:t>
            </a:r>
            <a:r>
              <a:rPr kumimoji="0" lang="ru-RU"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matches </a:t>
            </a:r>
            <a:r>
              <a:rPr kumimoji="0" lang="ru-RU"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Beauty &amp; Personal Care</a:t>
            </a: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r>
              <a:rPr kumimoji="0" lang="ru-RU"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ru-RU"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Date Published </a:t>
            </a:r>
            <a:r>
              <a:rPr kumimoji="0" lang="ru-RU"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within the last five complete years</a:t>
            </a: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r>
              <a:rPr kumimoji="0" lang="ru-RU"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ru-RU"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Ingredient Search </a:t>
            </a:r>
            <a:r>
              <a:rPr kumimoji="0" lang="ru-RU" alt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matches </a:t>
            </a:r>
            <a:r>
              <a:rPr kumimoji="0" lang="ru-RU"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Vitamin C Derivatives and all child ingredients as the Ingredients</a:t>
            </a:r>
            <a:endParaRPr kumimoji="0" lang="en-US"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endParaRPr kumimoji="0" lang="en-US"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r>
              <a:rPr lang="en-US" sz="900" b="1" dirty="0">
                <a:solidFill>
                  <a:schemeClr val="tx1"/>
                </a:solidFill>
              </a:rPr>
              <a:t>Launches With STAY C 50 did not grow in the last year. This means there is room to improve with good substantiation. see at slide 82-83 how STAY-C® 50 overperforms AA2G! </a:t>
            </a: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endParaRPr lang="en-US" sz="900" b="1" dirty="0">
              <a:solidFill>
                <a:schemeClr val="tx1"/>
              </a:solidFill>
            </a:endParaRP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r>
              <a:rPr lang="en-US" sz="900" b="1" dirty="0">
                <a:solidFill>
                  <a:schemeClr val="tx1"/>
                </a:solidFill>
              </a:rPr>
              <a:t>Attention: in this graph the % of launches is shown as compared to the total launches in beauty and personal care. If we look at the absolute number of launches per se, they are continuously growing each year as shown in slide n 16 for both Ascorbic acid and STAY-C50.</a:t>
            </a:r>
          </a:p>
          <a:p>
            <a:pPr marL="176213" marR="0" lvl="0" indent="-176213" algn="l" defTabSz="268288" rtl="0" eaLnBrk="0" fontAlgn="auto" latinLnBrk="0" hangingPunct="0">
              <a:lnSpc>
                <a:spcPct val="100000"/>
              </a:lnSpc>
              <a:spcBef>
                <a:spcPct val="43000"/>
              </a:spcBef>
              <a:spcAft>
                <a:spcPct val="43000"/>
              </a:spcAft>
              <a:buClrTx/>
              <a:buSzPct val="100000"/>
              <a:buFont typeface="Arial" panose="020B0604020202020204" pitchFamily="34" charset="0"/>
              <a:buChar char="•"/>
              <a:tabLst/>
              <a:defRPr/>
            </a:pPr>
            <a:endParaRPr kumimoji="0" lang="ru-RU" altLang="en-US"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02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30B9CB-61AC-6544-8363-0EAA9A9FDCCE}" type="slidenum">
              <a:rPr lang="en-US" smtClean="0"/>
              <a:t>15</a:t>
            </a:fld>
            <a:endParaRPr lang="en-US"/>
          </a:p>
        </p:txBody>
      </p:sp>
    </p:spTree>
    <p:extLst>
      <p:ext uri="{BB962C8B-B14F-4D97-AF65-F5344CB8AC3E}">
        <p14:creationId xmlns:p14="http://schemas.microsoft.com/office/powerpoint/2010/main" val="1866970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de-DE" sz="900" kern="1200" noProof="0" dirty="0">
                <a:solidFill>
                  <a:schemeClr val="tx1"/>
                </a:solidFill>
                <a:latin typeface="+mn-lt"/>
                <a:ea typeface="+mn-ea"/>
                <a:cs typeface="+mn-cs"/>
              </a:rPr>
              <a:t>Time-dependent conversion of STAY C-50® by acid phosphatases</a:t>
            </a:r>
          </a:p>
          <a:p>
            <a:pPr marL="0" marR="0" lvl="1" indent="-285750" algn="l" defTabSz="914400" rtl="0" eaLnBrk="1" fontAlgn="base" latinLnBrk="0" hangingPunct="1">
              <a:lnSpc>
                <a:spcPct val="100000"/>
              </a:lnSpc>
              <a:spcBef>
                <a:spcPct val="0"/>
              </a:spcBef>
              <a:spcAft>
                <a:spcPct val="0"/>
              </a:spcAft>
              <a:buClrTx/>
              <a:buSzTx/>
              <a:buFontTx/>
              <a:buChar char="–"/>
              <a:tabLst/>
              <a:defRPr/>
            </a:pPr>
            <a:r>
              <a:rPr lang="en-US" altLang="de-DE" sz="900" kern="1200" noProof="0" dirty="0">
                <a:solidFill>
                  <a:schemeClr val="tx1"/>
                </a:solidFill>
                <a:latin typeface="+mn-lt"/>
                <a:ea typeface="+mn-ea"/>
                <a:cs typeface="+mn-cs"/>
              </a:rPr>
              <a:t>assay procedure:</a:t>
            </a:r>
          </a:p>
          <a:p>
            <a:pPr marL="0" marR="0" lvl="2" indent="-228600" algn="l" defTabSz="914400" rtl="0" eaLnBrk="1" fontAlgn="base" latinLnBrk="0" hangingPunct="1">
              <a:lnSpc>
                <a:spcPct val="100000"/>
              </a:lnSpc>
              <a:spcBef>
                <a:spcPct val="0"/>
              </a:spcBef>
              <a:spcAft>
                <a:spcPct val="0"/>
              </a:spcAft>
              <a:buClrTx/>
              <a:buSzTx/>
              <a:buFontTx/>
              <a:buChar char="•"/>
              <a:tabLst/>
              <a:defRPr/>
            </a:pPr>
            <a:r>
              <a:rPr lang="en-US" altLang="de-DE" sz="900" kern="1200" noProof="0" dirty="0">
                <a:solidFill>
                  <a:schemeClr val="tx1"/>
                </a:solidFill>
                <a:latin typeface="+mn-lt"/>
                <a:ea typeface="+mn-ea"/>
                <a:cs typeface="+mn-cs"/>
              </a:rPr>
              <a:t>citrate buffer pH6.5 at 37°C</a:t>
            </a:r>
          </a:p>
          <a:p>
            <a:pPr marL="0" marR="0" lvl="2" indent="-228600" algn="l" defTabSz="914400" rtl="0" eaLnBrk="1" fontAlgn="base" latinLnBrk="0" hangingPunct="1">
              <a:lnSpc>
                <a:spcPct val="100000"/>
              </a:lnSpc>
              <a:spcBef>
                <a:spcPct val="0"/>
              </a:spcBef>
              <a:spcAft>
                <a:spcPct val="0"/>
              </a:spcAft>
              <a:buClrTx/>
              <a:buSzTx/>
              <a:buFontTx/>
              <a:buChar char="•"/>
              <a:tabLst/>
              <a:defRPr/>
            </a:pPr>
            <a:r>
              <a:rPr lang="en-US" altLang="de-DE" sz="900" kern="1200" noProof="0" dirty="0">
                <a:solidFill>
                  <a:schemeClr val="tx1"/>
                </a:solidFill>
                <a:latin typeface="+mn-lt"/>
                <a:ea typeface="+mn-ea"/>
                <a:cs typeface="+mn-cs"/>
              </a:rPr>
              <a:t>8 µM (2.9 µg) STAY C-50® per analysis</a:t>
            </a:r>
          </a:p>
          <a:p>
            <a:pPr marL="0" marR="0" lvl="2" indent="-228600" algn="l" defTabSz="914400" rtl="0" eaLnBrk="1" fontAlgn="base" latinLnBrk="0" hangingPunct="1">
              <a:lnSpc>
                <a:spcPct val="100000"/>
              </a:lnSpc>
              <a:spcBef>
                <a:spcPct val="0"/>
              </a:spcBef>
              <a:spcAft>
                <a:spcPct val="0"/>
              </a:spcAft>
              <a:buClrTx/>
              <a:buSzTx/>
              <a:buFontTx/>
              <a:buChar char="•"/>
              <a:tabLst/>
              <a:defRPr/>
            </a:pPr>
            <a:r>
              <a:rPr lang="en-US" altLang="de-DE" sz="900" kern="1200" noProof="0" dirty="0">
                <a:solidFill>
                  <a:schemeClr val="tx1"/>
                </a:solidFill>
                <a:latin typeface="+mn-lt"/>
                <a:ea typeface="+mn-ea"/>
                <a:cs typeface="+mn-cs"/>
              </a:rPr>
              <a:t>0.008 U (4 µg/ml) acid phosphatase per analysis</a:t>
            </a:r>
          </a:p>
          <a:p>
            <a:pPr marL="0" marR="0" lvl="2" indent="-228600" algn="l" defTabSz="914400" rtl="0" eaLnBrk="1" fontAlgn="base" latinLnBrk="0" hangingPunct="1">
              <a:lnSpc>
                <a:spcPct val="100000"/>
              </a:lnSpc>
              <a:spcBef>
                <a:spcPct val="0"/>
              </a:spcBef>
              <a:spcAft>
                <a:spcPct val="0"/>
              </a:spcAft>
              <a:buClrTx/>
              <a:buSzTx/>
              <a:buFontTx/>
              <a:buChar char="•"/>
              <a:tabLst/>
              <a:defRPr/>
            </a:pPr>
            <a:r>
              <a:rPr lang="en-US" altLang="de-DE" sz="900" kern="1200" noProof="0" dirty="0">
                <a:solidFill>
                  <a:schemeClr val="tx1"/>
                </a:solidFill>
                <a:latin typeface="+mn-lt"/>
                <a:ea typeface="+mn-ea"/>
                <a:cs typeface="+mn-cs"/>
              </a:rPr>
              <a:t>varying incubation time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805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kern="1200" dirty="0">
                <a:solidFill>
                  <a:schemeClr val="tx1"/>
                </a:solidFill>
                <a:latin typeface="+mn-lt"/>
                <a:ea typeface="+mn-ea"/>
                <a:cs typeface="+mn-cs"/>
              </a:rPr>
              <a:t>A W/O-lotion containing 0.5 % </a:t>
            </a:r>
            <a:r>
              <a:rPr lang="en-US" sz="900" b="0" i="0" u="none" strike="noStrike" kern="1200" dirty="0">
                <a:solidFill>
                  <a:schemeClr val="tx1"/>
                </a:solidFill>
                <a:effectLst/>
                <a:latin typeface="+mn-lt"/>
                <a:ea typeface="+mn-ea"/>
                <a:cs typeface="+mn-cs"/>
              </a:rPr>
              <a:t>STAY-C® 50 </a:t>
            </a:r>
            <a:r>
              <a:rPr lang="en-US" altLang="en-US" sz="900" kern="1200" dirty="0">
                <a:solidFill>
                  <a:schemeClr val="tx1"/>
                </a:solidFill>
                <a:latin typeface="+mn-lt"/>
                <a:ea typeface="+mn-ea"/>
                <a:cs typeface="+mn-cs"/>
              </a:rPr>
              <a:t> was applied (2 mg/c²) to the skin surface and allowed to penetrate for 2 hours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kern="1200" dirty="0">
                <a:solidFill>
                  <a:schemeClr val="tx1"/>
                </a:solidFill>
                <a:latin typeface="+mn-lt"/>
                <a:ea typeface="+mn-ea"/>
                <a:cs typeface="+mn-cs"/>
              </a:rPr>
              <a:t>The stratum corneum of rat skin was removed by tape stripping. The skin was placed on a Franz-type diffusion cell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kern="1200" dirty="0">
                <a:solidFill>
                  <a:schemeClr val="tx1"/>
                </a:solidFill>
                <a:latin typeface="+mn-lt"/>
                <a:ea typeface="+mn-ea"/>
                <a:cs typeface="+mn-cs"/>
              </a:rPr>
              <a:t>The skin was then removed from the cell and all residual material from its surface was wiped off with cotton. The cotton was extracted with MeOH/water and analyzed for </a:t>
            </a:r>
            <a:r>
              <a:rPr lang="en-US" sz="900" b="0" i="0" u="none" strike="noStrike" kern="1200" dirty="0">
                <a:solidFill>
                  <a:schemeClr val="tx1"/>
                </a:solidFill>
                <a:effectLst/>
                <a:latin typeface="+mn-lt"/>
                <a:ea typeface="+mn-ea"/>
                <a:cs typeface="+mn-cs"/>
              </a:rPr>
              <a:t>STAY-C® 50 </a:t>
            </a:r>
            <a:r>
              <a:rPr lang="en-US" altLang="en-US" sz="900" kern="1200" dirty="0">
                <a:solidFill>
                  <a:schemeClr val="tx1"/>
                </a:solidFill>
                <a:latin typeface="+mn-lt"/>
                <a:ea typeface="+mn-ea"/>
                <a:cs typeface="+mn-cs"/>
              </a:rPr>
              <a:t>and ascorbic acid. The skin was homogenized and the homogenate filtered and analyzed by HPLC. The receptor fluid from the diffusion cell was directly analyzed by HPLC. </a:t>
            </a:r>
          </a:p>
          <a:p>
            <a:pPr marL="0" algn="l" defTabSz="914400" rtl="0" eaLnBrk="1" latinLnBrk="0" hangingPunct="1"/>
            <a:endParaRPr lang="en-US" altLang="en-US" sz="900" kern="1200" dirty="0">
              <a:solidFill>
                <a:schemeClr val="tx1"/>
              </a:solidFill>
              <a:latin typeface="+mn-lt"/>
              <a:ea typeface="+mn-ea"/>
              <a:cs typeface="+mn-cs"/>
            </a:endParaRPr>
          </a:p>
          <a:p>
            <a:pPr marL="0" algn="l" defTabSz="914400" rtl="0" eaLnBrk="1" latinLnBrk="0" hangingPunct="1"/>
            <a:r>
              <a:rPr lang="en-US" sz="900" b="0" i="0" u="none" strike="noStrike" kern="1200" dirty="0">
                <a:solidFill>
                  <a:schemeClr val="tx1"/>
                </a:solidFill>
                <a:effectLst/>
                <a:latin typeface="+mn-lt"/>
                <a:ea typeface="+mn-ea"/>
                <a:cs typeface="+mn-cs"/>
              </a:rPr>
              <a:t>STAY-C® 50 </a:t>
            </a:r>
            <a:r>
              <a:rPr lang="en-US" altLang="en-US" sz="900" kern="1200" dirty="0">
                <a:solidFill>
                  <a:schemeClr val="tx1"/>
                </a:solidFill>
                <a:latin typeface="+mn-lt"/>
                <a:ea typeface="+mn-ea"/>
                <a:cs typeface="+mn-cs"/>
              </a:rPr>
              <a:t>could only be detected in significant amounts on the skin surface. All material penetrated was metabolized to ascorbic acid.</a:t>
            </a:r>
          </a:p>
          <a:p>
            <a:pPr marL="0" algn="l" defTabSz="914400" rtl="0" eaLnBrk="1" latinLnBrk="0" hangingPunct="1"/>
            <a:r>
              <a:rPr lang="en-US" altLang="en-US" sz="900" kern="1200" dirty="0">
                <a:solidFill>
                  <a:schemeClr val="tx1"/>
                </a:solidFill>
                <a:latin typeface="+mn-lt"/>
                <a:ea typeface="+mn-ea"/>
                <a:cs typeface="+mn-cs"/>
              </a:rPr>
              <a:t>The penetration in the skin is very rapidly. Therefore, any </a:t>
            </a:r>
            <a:r>
              <a:rPr lang="en-US" sz="900" b="0" i="0" u="none" strike="noStrike" kern="1200" dirty="0">
                <a:solidFill>
                  <a:schemeClr val="tx1"/>
                </a:solidFill>
                <a:effectLst/>
                <a:latin typeface="+mn-lt"/>
                <a:ea typeface="+mn-ea"/>
                <a:cs typeface="+mn-cs"/>
              </a:rPr>
              <a:t>STAY-C® 50 </a:t>
            </a:r>
            <a:r>
              <a:rPr lang="en-US" altLang="en-US" sz="900" kern="1200" dirty="0">
                <a:solidFill>
                  <a:schemeClr val="tx1"/>
                </a:solidFill>
                <a:latin typeface="+mn-lt"/>
                <a:ea typeface="+mn-ea"/>
                <a:cs typeface="+mn-cs"/>
              </a:rPr>
              <a:t>which has crossed the skin barrier (stratum corneum) is metabolized immediately to the bioavailable ascorbic acid (Vitamin C) and does further penetrated rapidly into deeper skin layers.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876934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244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algn="l" defTabSz="914400" rtl="0" eaLnBrk="1" latinLnBrk="0" hangingPunct="1"/>
            <a:r>
              <a:rPr lang="en-US" sz="9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51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900" b="0" i="0" u="none" strike="noStrike" kern="1200" dirty="0">
                <a:solidFill>
                  <a:schemeClr val="tx1"/>
                </a:solidFill>
                <a:effectLst/>
                <a:latin typeface="+mn-lt"/>
                <a:ea typeface="+mn-ea"/>
                <a:cs typeface="+mn-cs"/>
              </a:rPr>
              <a:t>The concentration of STAY-C® 50 was measured by HPLC.</a:t>
            </a:r>
            <a:endParaRPr lang="en-US" altLang="en-US" sz="900" dirty="0">
              <a:latin typeface="+mn-lt"/>
            </a:endParaRPr>
          </a:p>
          <a:p>
            <a:r>
              <a:rPr lang="en-US" altLang="en-US" sz="900" dirty="0">
                <a:latin typeface="+mn-lt"/>
              </a:rPr>
              <a:t>Based on these results a pH below 6 should be avoided for long term stability to prevent degradation of STAY-C</a:t>
            </a:r>
            <a:r>
              <a:rPr lang="en-US" altLang="en-US" sz="900" baseline="30000" dirty="0">
                <a:latin typeface="+mn-lt"/>
              </a:rPr>
              <a:t>®</a:t>
            </a:r>
            <a:r>
              <a:rPr lang="en-US" altLang="en-US" sz="900" dirty="0">
                <a:latin typeface="+mn-lt"/>
              </a:rPr>
              <a:t> 50. </a:t>
            </a:r>
          </a:p>
          <a:p>
            <a:r>
              <a:rPr lang="en-US" altLang="en-US" sz="900" dirty="0">
                <a:latin typeface="+mn-lt"/>
              </a:rPr>
              <a:t>A very good stability can be achieved by adjusting the pH at pH 6 or even higher.</a:t>
            </a:r>
          </a:p>
          <a:p>
            <a:endParaRPr lang="en-US" altLang="en-US" sz="900" dirty="0">
              <a:latin typeface="+mn-lt"/>
            </a:endParaRPr>
          </a:p>
          <a:p>
            <a:pPr marL="171450" indent="-171450">
              <a:buFont typeface="Arial" panose="020B0604020202020204" pitchFamily="34" charset="0"/>
              <a:buChar char="•"/>
            </a:pPr>
            <a:r>
              <a:rPr lang="en-US" sz="900" b="1" kern="1200" dirty="0">
                <a:solidFill>
                  <a:schemeClr val="tx1"/>
                </a:solidFill>
                <a:effectLst/>
                <a:latin typeface="+mn-lt"/>
                <a:ea typeface="+mn-ea"/>
                <a:cs typeface="+mn-cs"/>
              </a:rPr>
              <a:t>Formulations displayed in the study: Rapport final STAY-C 50 (REPORT No. 1004857)</a:t>
            </a:r>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481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698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indent="-285750" algn="l" defTabSz="914400" rtl="0" eaLnBrk="1" fontAlgn="base" latinLnBrk="0" hangingPunct="1">
              <a:lnSpc>
                <a:spcPct val="105000"/>
              </a:lnSpc>
              <a:spcBef>
                <a:spcPts val="600"/>
              </a:spcBef>
              <a:spcAft>
                <a:spcPct val="30000"/>
              </a:spcAft>
              <a:buClr>
                <a:srgbClr val="4D4D4D"/>
              </a:buClr>
              <a:buFont typeface="Arial" panose="020B0604020202020204" pitchFamily="34" charset="0"/>
              <a:buChar char="•"/>
              <a:defRPr/>
            </a:pPr>
            <a:r>
              <a:rPr lang="en-US" sz="900" kern="1200" dirty="0">
                <a:solidFill>
                  <a:schemeClr val="tx1"/>
                </a:solidFill>
                <a:latin typeface="+mn-lt"/>
                <a:ea typeface="+mn-ea"/>
                <a:cs typeface="+mn-cs"/>
              </a:rPr>
              <a:t>Oxidative stress was induced by UV-A dose = 10 J/cm2</a:t>
            </a:r>
          </a:p>
          <a:p>
            <a:pPr marL="0" indent="-285750" algn="l" defTabSz="914400" rtl="0" eaLnBrk="1" fontAlgn="base" latinLnBrk="0" hangingPunct="1">
              <a:lnSpc>
                <a:spcPct val="105000"/>
              </a:lnSpc>
              <a:spcBef>
                <a:spcPts val="600"/>
              </a:spcBef>
              <a:spcAft>
                <a:spcPct val="30000"/>
              </a:spcAft>
              <a:buClr>
                <a:srgbClr val="4D4D4D"/>
              </a:buClr>
              <a:buFont typeface="Arial" panose="020B0604020202020204" pitchFamily="34" charset="0"/>
              <a:buChar char="•"/>
              <a:defRPr/>
            </a:pPr>
            <a:r>
              <a:rPr lang="en-US" sz="900" kern="1200" dirty="0">
                <a:solidFill>
                  <a:schemeClr val="tx1"/>
                </a:solidFill>
                <a:latin typeface="+mn-lt"/>
                <a:ea typeface="+mn-ea"/>
                <a:cs typeface="+mn-cs"/>
              </a:rPr>
              <a:t>The lipids present at the test area were harvested via solvent extraction method and finally analyzed for squalene and squalene hydroperoxide by HPLC</a:t>
            </a:r>
          </a:p>
          <a:p>
            <a:r>
              <a:rPr lang="en-US" sz="900" b="0" i="0" u="none" strike="noStrike" kern="1200" baseline="0" dirty="0">
                <a:solidFill>
                  <a:schemeClr val="tx1"/>
                </a:solidFill>
                <a:latin typeface="+mn-lt"/>
                <a:ea typeface="+mn-ea"/>
                <a:cs typeface="+mn-cs"/>
              </a:rPr>
              <a:t>After 7 days of application (twice a day) the skin was</a:t>
            </a:r>
          </a:p>
          <a:p>
            <a:r>
              <a:rPr lang="en-US" sz="900" b="0" i="0" u="none" strike="noStrike" kern="1200" baseline="0" dirty="0">
                <a:solidFill>
                  <a:schemeClr val="tx1"/>
                </a:solidFill>
                <a:latin typeface="+mn-lt"/>
                <a:ea typeface="+mn-ea"/>
                <a:cs typeface="+mn-cs"/>
              </a:rPr>
              <a:t>irradiated with 10J/cm2 UV-A light. Squalene and squalene</a:t>
            </a:r>
          </a:p>
          <a:p>
            <a:r>
              <a:rPr lang="en-US" sz="900" b="0" i="0" u="none" strike="noStrike" kern="1200" baseline="0" dirty="0">
                <a:solidFill>
                  <a:schemeClr val="tx1"/>
                </a:solidFill>
                <a:latin typeface="+mn-lt"/>
                <a:ea typeface="+mn-ea"/>
                <a:cs typeface="+mn-cs"/>
              </a:rPr>
              <a:t>peroxide were quantified by HPLC and referred to untreated</a:t>
            </a:r>
          </a:p>
          <a:p>
            <a:r>
              <a:rPr lang="en-US" sz="900" b="0" i="0" u="none" strike="noStrike" kern="1200" baseline="0" dirty="0">
                <a:solidFill>
                  <a:schemeClr val="tx1"/>
                </a:solidFill>
                <a:latin typeface="+mn-lt"/>
                <a:ea typeface="+mn-ea"/>
                <a:cs typeface="+mn-cs"/>
              </a:rPr>
              <a:t>skin after UV-irradiation.</a:t>
            </a:r>
            <a:endParaRPr lang="en-US" sz="900" kern="1200" dirty="0">
              <a:solidFill>
                <a:schemeClr val="tx1"/>
              </a:solidFill>
              <a:latin typeface="+mn-lt"/>
              <a:ea typeface="+mn-ea"/>
              <a:cs typeface="+mn-cs"/>
            </a:endParaRPr>
          </a:p>
          <a:p>
            <a:pPr marL="0" marR="0" lvl="0" indent="-285750" algn="l" defTabSz="914400" rtl="0" eaLnBrk="1" fontAlgn="base" latinLnBrk="0" hangingPunct="1">
              <a:lnSpc>
                <a:spcPct val="105000"/>
              </a:lnSpc>
              <a:spcBef>
                <a:spcPts val="600"/>
              </a:spcBef>
              <a:spcAft>
                <a:spcPct val="30000"/>
              </a:spcAft>
              <a:buClr>
                <a:srgbClr val="4D4D4D"/>
              </a:buClr>
              <a:buSzTx/>
              <a:buFont typeface="Arial" panose="020B0604020202020204" pitchFamily="34" charset="0"/>
              <a:buChar char="•"/>
              <a:tabLst/>
              <a:defRPr/>
            </a:pPr>
            <a:r>
              <a:rPr lang="en-US" sz="900" b="0" kern="1200" dirty="0">
                <a:solidFill>
                  <a:schemeClr val="tx1"/>
                </a:solidFill>
                <a:latin typeface="+mn-lt"/>
                <a:ea typeface="+mn-ea"/>
                <a:cs typeface="+mn-cs"/>
              </a:rPr>
              <a:t>STAY-C ® 50 </a:t>
            </a:r>
            <a:r>
              <a:rPr lang="en-US" sz="900" kern="1200" dirty="0">
                <a:solidFill>
                  <a:schemeClr val="tx1"/>
                </a:solidFill>
                <a:latin typeface="+mn-lt"/>
                <a:ea typeface="+mn-ea"/>
                <a:cs typeface="+mn-cs"/>
              </a:rPr>
              <a:t> shows a significant reduction in lipid formation of 30% with a 1% </a:t>
            </a:r>
            <a:r>
              <a:rPr lang="en-US" sz="900" b="0" kern="1200" dirty="0">
                <a:solidFill>
                  <a:schemeClr val="tx1"/>
                </a:solidFill>
                <a:latin typeface="+mn-lt"/>
                <a:ea typeface="+mn-ea"/>
                <a:cs typeface="+mn-cs"/>
              </a:rPr>
              <a:t>STAY-C ® 50 </a:t>
            </a:r>
            <a:r>
              <a:rPr lang="en-US" sz="900" kern="1200" dirty="0">
                <a:solidFill>
                  <a:schemeClr val="tx1"/>
                </a:solidFill>
                <a:latin typeface="+mn-lt"/>
                <a:ea typeface="+mn-ea"/>
                <a:cs typeface="+mn-cs"/>
              </a:rPr>
              <a:t> formulation and 40% reduction with 3% </a:t>
            </a:r>
            <a:r>
              <a:rPr lang="en-US" sz="900" b="0" kern="1200" dirty="0">
                <a:solidFill>
                  <a:schemeClr val="tx1"/>
                </a:solidFill>
                <a:latin typeface="+mn-lt"/>
                <a:ea typeface="+mn-ea"/>
                <a:cs typeface="+mn-cs"/>
              </a:rPr>
              <a:t>STAY-C ® 50 </a:t>
            </a:r>
            <a:endParaRPr lang="en-US" sz="900" kern="1200" dirty="0">
              <a:solidFill>
                <a:schemeClr val="tx1"/>
              </a:solidFill>
              <a:latin typeface="+mn-lt"/>
              <a:ea typeface="+mn-ea"/>
              <a:cs typeface="+mn-cs"/>
            </a:endParaRPr>
          </a:p>
          <a:p>
            <a:endParaRPr lang="en-US" dirty="0"/>
          </a:p>
          <a:p>
            <a:r>
              <a:rPr lang="de-DE" altLang="en-US" sz="900" kern="1200" dirty="0">
                <a:solidFill>
                  <a:schemeClr val="tx1"/>
                </a:solidFill>
                <a:latin typeface="+mn-lt"/>
                <a:ea typeface="+mn-ea"/>
                <a:cs typeface="+mn-cs"/>
              </a:rPr>
              <a:t>This </a:t>
            </a:r>
            <a:r>
              <a:rPr lang="de-DE" altLang="en-US" sz="900" kern="1200" dirty="0" err="1">
                <a:solidFill>
                  <a:schemeClr val="tx1"/>
                </a:solidFill>
                <a:latin typeface="+mn-lt"/>
                <a:ea typeface="+mn-ea"/>
                <a:cs typeface="+mn-cs"/>
              </a:rPr>
              <a:t>study</a:t>
            </a:r>
            <a:r>
              <a:rPr lang="de-DE" altLang="en-US" sz="900" kern="1200" dirty="0">
                <a:solidFill>
                  <a:schemeClr val="tx1"/>
                </a:solidFill>
                <a:latin typeface="+mn-lt"/>
                <a:ea typeface="+mn-ea"/>
                <a:cs typeface="+mn-cs"/>
              </a:rPr>
              <a:t> was </a:t>
            </a:r>
            <a:r>
              <a:rPr lang="de-DE" altLang="en-US" sz="900" kern="1200" dirty="0" err="1">
                <a:solidFill>
                  <a:schemeClr val="tx1"/>
                </a:solidFill>
                <a:latin typeface="+mn-lt"/>
                <a:ea typeface="+mn-ea"/>
                <a:cs typeface="+mn-cs"/>
              </a:rPr>
              <a:t>executed</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by</a:t>
            </a:r>
            <a:r>
              <a:rPr lang="de-DE" altLang="en-US" sz="900" kern="1200" dirty="0">
                <a:solidFill>
                  <a:schemeClr val="tx1"/>
                </a:solidFill>
                <a:latin typeface="+mn-lt"/>
                <a:ea typeface="+mn-ea"/>
                <a:cs typeface="+mn-cs"/>
              </a:rPr>
              <a:t> Derma </a:t>
            </a:r>
            <a:r>
              <a:rPr lang="de-DE" altLang="en-US" sz="900" kern="1200" dirty="0" err="1">
                <a:solidFill>
                  <a:schemeClr val="tx1"/>
                </a:solidFill>
                <a:latin typeface="+mn-lt"/>
                <a:ea typeface="+mn-ea"/>
                <a:cs typeface="+mn-cs"/>
              </a:rPr>
              <a:t>Consult</a:t>
            </a:r>
            <a:r>
              <a:rPr lang="de-DE" altLang="en-US" sz="900" kern="1200" dirty="0">
                <a:solidFill>
                  <a:schemeClr val="tx1"/>
                </a:solidFill>
                <a:latin typeface="+mn-lt"/>
                <a:ea typeface="+mn-ea"/>
                <a:cs typeface="+mn-cs"/>
              </a:rPr>
              <a:t>, an outside </a:t>
            </a:r>
            <a:r>
              <a:rPr lang="de-DE" altLang="en-US" sz="900" kern="1200" dirty="0" err="1">
                <a:solidFill>
                  <a:schemeClr val="tx1"/>
                </a:solidFill>
                <a:latin typeface="+mn-lt"/>
                <a:ea typeface="+mn-ea"/>
                <a:cs typeface="+mn-cs"/>
              </a:rPr>
              <a:t>institute</a:t>
            </a:r>
            <a:r>
              <a:rPr lang="de-DE" altLang="en-US" sz="900" kern="1200" dirty="0">
                <a:solidFill>
                  <a:schemeClr val="tx1"/>
                </a:solidFill>
                <a:latin typeface="+mn-lt"/>
                <a:ea typeface="+mn-ea"/>
                <a:cs typeface="+mn-cs"/>
              </a:rPr>
              <a:t> in Germany.</a:t>
            </a:r>
          </a:p>
          <a:p>
            <a:r>
              <a:rPr lang="de-DE" altLang="en-US" sz="900" kern="1200" dirty="0">
                <a:solidFill>
                  <a:schemeClr val="tx1"/>
                </a:solidFill>
                <a:latin typeface="+mn-lt"/>
                <a:ea typeface="+mn-ea"/>
                <a:cs typeface="+mn-cs"/>
              </a:rPr>
              <a:t>The </a:t>
            </a:r>
            <a:r>
              <a:rPr lang="de-DE" altLang="en-US" sz="900" kern="1200" dirty="0" err="1">
                <a:solidFill>
                  <a:schemeClr val="tx1"/>
                </a:solidFill>
                <a:latin typeface="+mn-lt"/>
                <a:ea typeface="+mn-ea"/>
                <a:cs typeface="+mn-cs"/>
              </a:rPr>
              <a:t>aim</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of</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this</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study</a:t>
            </a:r>
            <a:r>
              <a:rPr lang="de-DE" altLang="en-US" sz="900" kern="1200" dirty="0">
                <a:solidFill>
                  <a:schemeClr val="tx1"/>
                </a:solidFill>
                <a:latin typeface="+mn-lt"/>
                <a:ea typeface="+mn-ea"/>
                <a:cs typeface="+mn-cs"/>
              </a:rPr>
              <a:t> was </a:t>
            </a:r>
            <a:r>
              <a:rPr lang="de-DE" altLang="en-US" sz="900" kern="1200" dirty="0" err="1">
                <a:solidFill>
                  <a:schemeClr val="tx1"/>
                </a:solidFill>
                <a:latin typeface="+mn-lt"/>
                <a:ea typeface="+mn-ea"/>
                <a:cs typeface="+mn-cs"/>
              </a:rPr>
              <a:t>to</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evaluate</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the</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efficacy</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of</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the</a:t>
            </a:r>
            <a:r>
              <a:rPr lang="de-DE" altLang="en-US" sz="900" kern="1200" dirty="0">
                <a:solidFill>
                  <a:schemeClr val="tx1"/>
                </a:solidFill>
                <a:latin typeface="+mn-lt"/>
                <a:ea typeface="+mn-ea"/>
                <a:cs typeface="+mn-cs"/>
              </a:rPr>
              <a:t> anti-</a:t>
            </a:r>
            <a:r>
              <a:rPr lang="de-DE" altLang="en-US" sz="900" kern="1200" dirty="0" err="1">
                <a:solidFill>
                  <a:schemeClr val="tx1"/>
                </a:solidFill>
                <a:latin typeface="+mn-lt"/>
                <a:ea typeface="+mn-ea"/>
                <a:cs typeface="+mn-cs"/>
              </a:rPr>
              <a:t>free</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radical</a:t>
            </a:r>
            <a:r>
              <a:rPr lang="de-DE" altLang="en-US" sz="900" kern="1200" dirty="0">
                <a:solidFill>
                  <a:schemeClr val="tx1"/>
                </a:solidFill>
                <a:latin typeface="+mn-lt"/>
                <a:ea typeface="+mn-ea"/>
                <a:cs typeface="+mn-cs"/>
              </a:rPr>
              <a:t>/ anti-</a:t>
            </a:r>
            <a:r>
              <a:rPr lang="de-DE" altLang="en-US" sz="900" kern="1200" dirty="0" err="1">
                <a:solidFill>
                  <a:schemeClr val="tx1"/>
                </a:solidFill>
                <a:latin typeface="+mn-lt"/>
                <a:ea typeface="+mn-ea"/>
                <a:cs typeface="+mn-cs"/>
              </a:rPr>
              <a:t>oxidant</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active</a:t>
            </a:r>
            <a:r>
              <a:rPr lang="de-DE" altLang="en-US" sz="900" kern="1200" dirty="0">
                <a:solidFill>
                  <a:schemeClr val="tx1"/>
                </a:solidFill>
                <a:latin typeface="+mn-lt"/>
                <a:ea typeface="+mn-ea"/>
                <a:cs typeface="+mn-cs"/>
              </a:rPr>
              <a:t> </a:t>
            </a:r>
            <a:r>
              <a:rPr lang="de-DE" altLang="en-US" sz="900" kern="1200" dirty="0" err="1">
                <a:solidFill>
                  <a:schemeClr val="tx1"/>
                </a:solidFill>
                <a:latin typeface="+mn-lt"/>
                <a:ea typeface="+mn-ea"/>
                <a:cs typeface="+mn-cs"/>
              </a:rPr>
              <a:t>ingredient</a:t>
            </a:r>
            <a:r>
              <a:rPr lang="de-DE" altLang="en-US" sz="900" kern="1200" dirty="0">
                <a:solidFill>
                  <a:schemeClr val="tx1"/>
                </a:solidFill>
                <a:latin typeface="+mn-lt"/>
                <a:ea typeface="+mn-ea"/>
                <a:cs typeface="+mn-cs"/>
              </a:rPr>
              <a:t> </a:t>
            </a:r>
            <a:r>
              <a:rPr lang="en-US" altLang="en-US" sz="900" kern="1200" dirty="0">
                <a:solidFill>
                  <a:schemeClr val="tx1"/>
                </a:solidFill>
                <a:latin typeface="+mn-lt"/>
                <a:ea typeface="+mn-ea"/>
                <a:cs typeface="+mn-cs"/>
              </a:rPr>
              <a:t>STAY-C® 50 following the exposure to low sub erythematous doses of UVA in the region close to MED.</a:t>
            </a:r>
          </a:p>
          <a:p>
            <a:r>
              <a:rPr lang="en-US" altLang="en-US" sz="900" kern="1200" dirty="0">
                <a:solidFill>
                  <a:schemeClr val="tx1"/>
                </a:solidFill>
                <a:latin typeface="+mn-lt"/>
                <a:ea typeface="+mn-ea"/>
                <a:cs typeface="+mn-cs"/>
              </a:rPr>
              <a:t>The study has been targeted to the external layers of the stratum corneum, the body’s principal barrier to the environment.</a:t>
            </a:r>
          </a:p>
          <a:p>
            <a:r>
              <a:rPr lang="en-US" altLang="en-US" sz="900" kern="1200" dirty="0">
                <a:solidFill>
                  <a:schemeClr val="tx1"/>
                </a:solidFill>
                <a:latin typeface="+mn-lt"/>
                <a:ea typeface="+mn-ea"/>
                <a:cs typeface="+mn-cs"/>
              </a:rPr>
              <a:t>Peroxidation of sebum squalene by UVA stress is used as parameter.</a:t>
            </a:r>
          </a:p>
          <a:p>
            <a:r>
              <a:rPr lang="en-US" altLang="en-US" sz="900" kern="1200" dirty="0">
                <a:solidFill>
                  <a:schemeClr val="tx1"/>
                </a:solidFill>
                <a:latin typeface="+mn-lt"/>
                <a:ea typeface="+mn-ea"/>
                <a:cs typeface="+mn-cs"/>
              </a:rPr>
              <a:t>After a 7 days pre-treatment period the </a:t>
            </a:r>
            <a:r>
              <a:rPr lang="en-US" altLang="en-US" sz="900" kern="1200" dirty="0" err="1">
                <a:solidFill>
                  <a:schemeClr val="tx1"/>
                </a:solidFill>
                <a:latin typeface="+mn-lt"/>
                <a:ea typeface="+mn-ea"/>
                <a:cs typeface="+mn-cs"/>
              </a:rPr>
              <a:t>subjects’s</a:t>
            </a:r>
            <a:r>
              <a:rPr lang="en-US" altLang="en-US" sz="900" kern="1200" dirty="0">
                <a:solidFill>
                  <a:schemeClr val="tx1"/>
                </a:solidFill>
                <a:latin typeface="+mn-lt"/>
                <a:ea typeface="+mn-ea"/>
                <a:cs typeface="+mn-cs"/>
              </a:rPr>
              <a:t> back (age 18-39, 12 female, 8 male) was irradiated with UVA, two hours after the last daily application. The lipids present on the test areas were harvested via a solvent extraction. Squalene and squalene hydroperoxide were then </a:t>
            </a:r>
            <a:r>
              <a:rPr lang="en-US" altLang="en-US" sz="900" kern="1200" dirty="0" err="1">
                <a:solidFill>
                  <a:schemeClr val="tx1"/>
                </a:solidFill>
                <a:latin typeface="+mn-lt"/>
                <a:ea typeface="+mn-ea"/>
                <a:cs typeface="+mn-cs"/>
              </a:rPr>
              <a:t>analysed</a:t>
            </a:r>
            <a:r>
              <a:rPr lang="en-US" altLang="en-US" sz="900" kern="1200" dirty="0">
                <a:solidFill>
                  <a:schemeClr val="tx1"/>
                </a:solidFill>
                <a:latin typeface="+mn-lt"/>
                <a:ea typeface="+mn-ea"/>
                <a:cs typeface="+mn-cs"/>
              </a:rPr>
              <a:t> HPLC.</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5810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285750" indent="-285750" fontAlgn="base">
              <a:lnSpc>
                <a:spcPct val="105000"/>
              </a:lnSpc>
              <a:spcBef>
                <a:spcPts val="600"/>
              </a:spcBef>
              <a:spcAft>
                <a:spcPct val="30000"/>
              </a:spcAft>
              <a:buClr>
                <a:srgbClr val="4D4D4D"/>
              </a:buClr>
              <a:buFont typeface="Arial" panose="020B0604020202020204" pitchFamily="34" charset="0"/>
              <a:buChar char="•"/>
              <a:defRPr/>
            </a:pPr>
            <a:r>
              <a:rPr lang="en-US" sz="900" kern="1200" dirty="0">
                <a:solidFill>
                  <a:schemeClr val="tx1"/>
                </a:solidFill>
                <a:latin typeface="+mn-lt"/>
                <a:ea typeface="+mn-ea"/>
                <a:cs typeface="+mn-cs"/>
              </a:rPr>
              <a:t>Ex vivo human skin (breast and facial), 2 individuals</a:t>
            </a:r>
          </a:p>
          <a:p>
            <a:pPr marL="285750" indent="-285750" fontAlgn="base">
              <a:lnSpc>
                <a:spcPct val="105000"/>
              </a:lnSpc>
              <a:spcBef>
                <a:spcPts val="600"/>
              </a:spcBef>
              <a:spcAft>
                <a:spcPct val="30000"/>
              </a:spcAft>
              <a:buClr>
                <a:srgbClr val="4D4D4D"/>
              </a:buClr>
              <a:buFont typeface="Arial" panose="020B0604020202020204" pitchFamily="34" charset="0"/>
              <a:buChar char="•"/>
              <a:defRPr/>
            </a:pPr>
            <a:r>
              <a:rPr lang="en-US" sz="900" kern="1200" dirty="0">
                <a:solidFill>
                  <a:schemeClr val="tx1"/>
                </a:solidFill>
                <a:latin typeface="+mn-lt"/>
                <a:ea typeface="+mn-ea"/>
                <a:cs typeface="+mn-cs"/>
              </a:rPr>
              <a:t>Formulations applied for 3h</a:t>
            </a:r>
          </a:p>
          <a:p>
            <a:pPr marL="285750" indent="-285750" fontAlgn="base">
              <a:lnSpc>
                <a:spcPct val="105000"/>
              </a:lnSpc>
              <a:spcBef>
                <a:spcPts val="600"/>
              </a:spcBef>
              <a:spcAft>
                <a:spcPct val="30000"/>
              </a:spcAft>
              <a:buClr>
                <a:srgbClr val="4D4D4D"/>
              </a:buClr>
              <a:buFont typeface="Arial" panose="020B0604020202020204" pitchFamily="34" charset="0"/>
              <a:buChar char="•"/>
              <a:defRPr/>
            </a:pPr>
            <a:r>
              <a:rPr lang="en-US" sz="900" kern="1200" dirty="0">
                <a:solidFill>
                  <a:schemeClr val="tx1"/>
                </a:solidFill>
                <a:latin typeface="+mn-lt"/>
                <a:ea typeface="+mn-ea"/>
                <a:cs typeface="+mn-cs"/>
              </a:rPr>
              <a:t>ROS induced by UV-irradiation</a:t>
            </a:r>
          </a:p>
          <a:p>
            <a:pPr marL="285750" indent="-285750" fontAlgn="base">
              <a:lnSpc>
                <a:spcPct val="105000"/>
              </a:lnSpc>
              <a:spcBef>
                <a:spcPts val="600"/>
              </a:spcBef>
              <a:spcAft>
                <a:spcPct val="30000"/>
              </a:spcAft>
              <a:buClr>
                <a:srgbClr val="4D4D4D"/>
              </a:buClr>
              <a:buFont typeface="Arial" panose="020B0604020202020204" pitchFamily="34" charset="0"/>
              <a:buChar char="•"/>
              <a:defRPr/>
            </a:pPr>
            <a:r>
              <a:rPr lang="en-US" sz="900" b="1" kern="1200" dirty="0">
                <a:solidFill>
                  <a:schemeClr val="tx1"/>
                </a:solidFill>
                <a:effectLst/>
                <a:latin typeface="+mn-lt"/>
                <a:ea typeface="+mn-ea"/>
                <a:cs typeface="+mn-cs"/>
              </a:rPr>
              <a:t>UV filters + active ingredients composition displayed in the publication</a:t>
            </a:r>
            <a:endParaRPr lang="en-US" sz="900" b="1" kern="1200" dirty="0">
              <a:solidFill>
                <a:schemeClr val="tx1"/>
              </a:solidFill>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900" kern="1200" dirty="0">
                <a:solidFill>
                  <a:schemeClr val="tx1"/>
                </a:solidFill>
                <a:latin typeface="+mn-lt"/>
                <a:ea typeface="+mn-ea"/>
                <a:cs typeface="+mn-cs"/>
              </a:rPr>
              <a:t>Photo-damage occurs due to reactions involving reactive oxygen species (ROS) in the skin. Many visible signs of aging are attributed to ROS-induced photo-damage that accumulates over the lifetime. </a:t>
            </a:r>
          </a:p>
          <a:p>
            <a:r>
              <a:rPr lang="en-US" sz="900" kern="1200" dirty="0">
                <a:solidFill>
                  <a:schemeClr val="tx1"/>
                </a:solidFill>
                <a:latin typeface="+mn-lt"/>
                <a:ea typeface="+mn-ea"/>
                <a:cs typeface="+mn-cs"/>
              </a:rPr>
              <a:t>Quenching ROS induction. Images based on two-photon fluorescence microscopy. Different O/W formulation (as depicted) were applied on human ex vivo skin for 3h. A following incubation step with </a:t>
            </a:r>
            <a:r>
              <a:rPr lang="en-US" sz="900" kern="1200" dirty="0" err="1">
                <a:solidFill>
                  <a:schemeClr val="tx1"/>
                </a:solidFill>
                <a:latin typeface="+mn-lt"/>
                <a:ea typeface="+mn-ea"/>
                <a:cs typeface="+mn-cs"/>
              </a:rPr>
              <a:t>Dihydrorhodamin</a:t>
            </a:r>
            <a:r>
              <a:rPr lang="en-US" sz="900" kern="1200" dirty="0">
                <a:solidFill>
                  <a:schemeClr val="tx1"/>
                </a:solidFill>
                <a:latin typeface="+mn-lt"/>
                <a:ea typeface="+mn-ea"/>
                <a:cs typeface="+mn-cs"/>
              </a:rPr>
              <a:t> is the basis to monitor ROS by fluorescence signals. ROS are induced by UV-irradiation with 1600J/m2. A: ROS formation after SPF 8 control formulation was applied; B: ROS formation after application of control formulation containing 2.5% vitamin E acetate; C: ROS formulation after application of control formulation containing 2.5% vitamin E acetate and additionally 2.5% </a:t>
            </a:r>
            <a:r>
              <a:rPr lang="en-US" sz="900" b="0" kern="1200" dirty="0">
                <a:solidFill>
                  <a:schemeClr val="tx1"/>
                </a:solidFill>
                <a:latin typeface="+mn-lt"/>
                <a:ea typeface="+mn-ea"/>
                <a:cs typeface="+mn-cs"/>
              </a:rPr>
              <a:t>STAY-C ® 50 </a:t>
            </a:r>
            <a:r>
              <a:rPr lang="en-US" sz="900" kern="1200" dirty="0">
                <a:solidFill>
                  <a:schemeClr val="tx1"/>
                </a:solidFill>
                <a:latin typeface="+mn-lt"/>
                <a:ea typeface="+mn-ea"/>
                <a:cs typeface="+mn-cs"/>
              </a:rPr>
              <a:t>; D: Control image before UV irradiation</a:t>
            </a:r>
            <a:r>
              <a:rPr lang="en-US" sz="1000" b="0" i="0" u="none" strike="noStrike" kern="1200" baseline="0" dirty="0">
                <a:solidFill>
                  <a:schemeClr val="tx1"/>
                </a:solidFill>
                <a:latin typeface="+mn-lt"/>
                <a:ea typeface="+mn-ea"/>
                <a:cs typeface="+mn-cs"/>
              </a:rPr>
              <a:t>.</a:t>
            </a:r>
          </a:p>
          <a:p>
            <a:r>
              <a:rPr lang="en-US" sz="900" kern="1200" dirty="0">
                <a:solidFill>
                  <a:schemeClr val="tx1"/>
                </a:solidFill>
                <a:latin typeface="+mn-lt"/>
                <a:ea typeface="+mn-ea"/>
                <a:cs typeface="+mn-cs"/>
              </a:rPr>
              <a:t>The data are from the lower spinous layer.</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314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 </a:t>
            </a:r>
            <a:r>
              <a:rPr lang="en-US" sz="900" kern="1200" dirty="0">
                <a:solidFill>
                  <a:schemeClr val="bg2"/>
                </a:solidFill>
                <a:latin typeface="+mn-lt"/>
                <a:ea typeface="+mn-ea"/>
                <a:cs typeface="+mn-cs"/>
              </a:rPr>
              <a:t>measurement of Collagen: ELISA</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bg2"/>
                </a:solidFill>
                <a:latin typeface="+mn-lt"/>
                <a:ea typeface="+mn-ea"/>
                <a:cs typeface="+mn-cs"/>
              </a:rPr>
              <a:t> collagen protein content determined by ELISA</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bg2"/>
                </a:solidFill>
                <a:latin typeface="+mn-lt"/>
                <a:ea typeface="+mn-ea"/>
                <a:cs typeface="+mn-cs"/>
              </a:rPr>
              <a:t> measurement of total protein: CVDE (crystal violet dye elution)</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bg2"/>
                </a:solidFill>
                <a:latin typeface="+mn-lt"/>
                <a:ea typeface="+mn-ea"/>
                <a:cs typeface="+mn-cs"/>
              </a:rPr>
              <a:t>3 intra- assay replica, 72h treatment with 4 different concentrations of STAY-C® 50</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err="1">
                <a:solidFill>
                  <a:schemeClr val="bg2"/>
                </a:solidFill>
                <a:latin typeface="+mn-lt"/>
                <a:ea typeface="+mn-ea"/>
                <a:cs typeface="+mn-cs"/>
              </a:rPr>
              <a:t>TGFb</a:t>
            </a:r>
            <a:r>
              <a:rPr lang="en-US" sz="900" kern="1200" dirty="0">
                <a:solidFill>
                  <a:schemeClr val="bg2"/>
                </a:solidFill>
                <a:latin typeface="+mn-lt"/>
                <a:ea typeface="+mn-ea"/>
                <a:cs typeface="+mn-cs"/>
              </a:rPr>
              <a:t> served as a positive control, NT= non treated.</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kern="1200" dirty="0">
              <a:solidFill>
                <a:schemeClr val="bg2"/>
              </a:solidFill>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616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sym typeface="Wingdings" pitchFamily="2" charset="2"/>
              </a:rPr>
              <a:t>Cutometer measurement on inner forearm to determine skin firmness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DE" sz="9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pPr>
            <a:r>
              <a:rPr lang="de-DE" sz="900" kern="1200" dirty="0">
                <a:solidFill>
                  <a:schemeClr val="tx1"/>
                </a:solidFill>
                <a:latin typeface="+mn-lt"/>
                <a:ea typeface="+mn-ea"/>
                <a:cs typeface="+mn-cs"/>
              </a:rPr>
              <a:t>Even after </a:t>
            </a:r>
            <a:r>
              <a:rPr lang="de-DE" sz="900" kern="1200" dirty="0" err="1">
                <a:solidFill>
                  <a:schemeClr val="tx1"/>
                </a:solidFill>
                <a:latin typeface="+mn-lt"/>
                <a:ea typeface="+mn-ea"/>
                <a:cs typeface="+mn-cs"/>
              </a:rPr>
              <a:t>this</a:t>
            </a:r>
            <a:r>
              <a:rPr lang="de-DE" sz="900" kern="1200" dirty="0">
                <a:solidFill>
                  <a:schemeClr val="tx1"/>
                </a:solidFill>
                <a:latin typeface="+mn-lt"/>
                <a:ea typeface="+mn-ea"/>
                <a:cs typeface="+mn-cs"/>
              </a:rPr>
              <a:t> relative </a:t>
            </a:r>
            <a:r>
              <a:rPr lang="de-DE" sz="900" kern="1200" dirty="0" err="1">
                <a:solidFill>
                  <a:schemeClr val="tx1"/>
                </a:solidFill>
                <a:latin typeface="+mn-lt"/>
                <a:ea typeface="+mn-ea"/>
                <a:cs typeface="+mn-cs"/>
              </a:rPr>
              <a:t>short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treatment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period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formulations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containing</a:t>
            </a:r>
            <a:r>
              <a:rPr lang="de-DE" sz="900" kern="1200" dirty="0">
                <a:solidFill>
                  <a:schemeClr val="tx1"/>
                </a:solidFill>
                <a:latin typeface="+mn-lt"/>
                <a:ea typeface="+mn-ea"/>
                <a:cs typeface="+mn-cs"/>
              </a:rPr>
              <a:t> 3% </a:t>
            </a:r>
            <a:r>
              <a:rPr lang="en-US" sz="900" b="0" kern="1200" dirty="0">
                <a:solidFill>
                  <a:schemeClr val="tx1"/>
                </a:solidFill>
                <a:latin typeface="+mn-lt"/>
                <a:ea typeface="+mn-ea"/>
                <a:cs typeface="+mn-cs"/>
              </a:rPr>
              <a:t>STAY-C ® 50 </a:t>
            </a:r>
            <a:r>
              <a:rPr lang="de-DE" sz="900" kern="1200" dirty="0" err="1">
                <a:solidFill>
                  <a:schemeClr val="tx1"/>
                </a:solidFill>
                <a:latin typeface="+mn-lt"/>
                <a:ea typeface="+mn-ea"/>
                <a:cs typeface="+mn-cs"/>
              </a:rPr>
              <a:t>increased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firmness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already</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significantly</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compared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to</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untreated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skin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sites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and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placebo</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control</a:t>
            </a:r>
            <a:r>
              <a:rPr lang="de-DE" sz="9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pPr>
            <a:r>
              <a:rPr lang="de-DE" sz="900" kern="1200" dirty="0">
                <a:solidFill>
                  <a:schemeClr val="tx1"/>
                </a:solidFill>
                <a:latin typeface="+mn-lt"/>
                <a:ea typeface="+mn-ea"/>
                <a:cs typeface="+mn-cs"/>
              </a:rPr>
              <a:t>The </a:t>
            </a:r>
            <a:r>
              <a:rPr lang="de-DE" sz="900" kern="1200" dirty="0" err="1">
                <a:solidFill>
                  <a:schemeClr val="tx1"/>
                </a:solidFill>
                <a:latin typeface="+mn-lt"/>
                <a:ea typeface="+mn-ea"/>
                <a:cs typeface="+mn-cs"/>
              </a:rPr>
              <a:t>study</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results</a:t>
            </a:r>
            <a:r>
              <a:rPr lang="de-DE" sz="900" kern="1200" dirty="0">
                <a:solidFill>
                  <a:schemeClr val="tx1"/>
                </a:solidFill>
                <a:latin typeface="+mn-lt"/>
                <a:ea typeface="+mn-ea"/>
                <a:cs typeface="+mn-cs"/>
              </a:rPr>
              <a:t> also </a:t>
            </a:r>
            <a:r>
              <a:rPr lang="de-DE" sz="900" kern="1200" dirty="0" err="1">
                <a:solidFill>
                  <a:schemeClr val="tx1"/>
                </a:solidFill>
                <a:latin typeface="+mn-lt"/>
                <a:ea typeface="+mn-ea"/>
                <a:cs typeface="+mn-cs"/>
              </a:rPr>
              <a:t>indicate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that</a:t>
            </a:r>
            <a:r>
              <a:rPr lang="de-DE" sz="900" kern="1200" dirty="0">
                <a:solidFill>
                  <a:schemeClr val="tx1"/>
                </a:solidFill>
                <a:latin typeface="+mn-lt"/>
                <a:ea typeface="+mn-ea"/>
                <a:cs typeface="+mn-cs"/>
              </a:rPr>
              <a:t> a </a:t>
            </a:r>
            <a:r>
              <a:rPr lang="de-DE" sz="900" kern="1200" dirty="0" err="1">
                <a:solidFill>
                  <a:schemeClr val="tx1"/>
                </a:solidFill>
                <a:latin typeface="+mn-lt"/>
                <a:ea typeface="+mn-ea"/>
                <a:cs typeface="+mn-cs"/>
              </a:rPr>
              <a:t>certain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concentration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and</a:t>
            </a:r>
            <a:r>
              <a:rPr lang="de-DE" sz="900" kern="1200" dirty="0">
                <a:solidFill>
                  <a:schemeClr val="tx1"/>
                </a:solidFill>
                <a:latin typeface="+mn-lt"/>
                <a:ea typeface="+mn-ea"/>
                <a:cs typeface="+mn-cs"/>
              </a:rPr>
              <a:t>/</a:t>
            </a:r>
            <a:r>
              <a:rPr lang="de-DE" sz="900" kern="1200" dirty="0" err="1">
                <a:solidFill>
                  <a:schemeClr val="tx1"/>
                </a:solidFill>
                <a:latin typeface="+mn-lt"/>
                <a:ea typeface="+mn-ea"/>
                <a:cs typeface="+mn-cs"/>
              </a:rPr>
              <a:t>or</a:t>
            </a:r>
            <a:r>
              <a:rPr lang="de-DE" sz="900" kern="1200" dirty="0">
                <a:solidFill>
                  <a:schemeClr val="tx1"/>
                </a:solidFill>
                <a:latin typeface="+mn-lt"/>
                <a:ea typeface="+mn-ea"/>
                <a:cs typeface="+mn-cs"/>
              </a:rPr>
              <a:t> a </a:t>
            </a:r>
            <a:r>
              <a:rPr lang="de-DE" sz="900" kern="1200" dirty="0" err="1">
                <a:solidFill>
                  <a:schemeClr val="tx1"/>
                </a:solidFill>
                <a:latin typeface="+mn-lt"/>
                <a:ea typeface="+mn-ea"/>
                <a:cs typeface="+mn-cs"/>
              </a:rPr>
              <a:t>certain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treatment</a:t>
            </a:r>
            <a:r>
              <a:rPr lang="de-DE" sz="900" kern="1200" dirty="0">
                <a:solidFill>
                  <a:schemeClr val="tx1"/>
                </a:solidFill>
                <a:latin typeface="+mn-lt"/>
                <a:ea typeface="+mn-ea"/>
                <a:cs typeface="+mn-cs"/>
              </a:rPr>
              <a:t> time </a:t>
            </a:r>
            <a:r>
              <a:rPr lang="de-DE" sz="900" kern="1200" dirty="0" err="1">
                <a:solidFill>
                  <a:schemeClr val="tx1"/>
                </a:solidFill>
                <a:latin typeface="+mn-lt"/>
                <a:ea typeface="+mn-ea"/>
                <a:cs typeface="+mn-cs"/>
              </a:rPr>
              <a:t>is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necessary</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to</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measure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significant</a:t>
            </a:r>
            <a:r>
              <a:rPr lang="de-DE" sz="900" kern="1200" dirty="0">
                <a:solidFill>
                  <a:schemeClr val="tx1"/>
                </a:solidFill>
                <a:latin typeface="+mn-lt"/>
                <a:ea typeface="+mn-ea"/>
                <a:cs typeface="+mn-cs"/>
              </a:rPr>
              <a:t> different </a:t>
            </a:r>
            <a:r>
              <a:rPr lang="de-DE" sz="900" kern="1200" dirty="0" err="1">
                <a:solidFill>
                  <a:schemeClr val="tx1"/>
                </a:solidFill>
                <a:latin typeface="+mn-lt"/>
                <a:ea typeface="+mn-ea"/>
                <a:cs typeface="+mn-cs"/>
              </a:rPr>
              <a:t>values</a:t>
            </a:r>
            <a:r>
              <a:rPr lang="de-DE" sz="9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pPr>
            <a:r>
              <a:rPr lang="de-DE" sz="900" kern="1200" dirty="0" err="1">
                <a:solidFill>
                  <a:schemeClr val="tx1"/>
                </a:solidFill>
                <a:latin typeface="+mn-lt"/>
                <a:ea typeface="+mn-ea"/>
                <a:cs typeface="+mn-cs"/>
              </a:rPr>
              <a:t>It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seems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that</a:t>
            </a:r>
            <a:r>
              <a:rPr lang="de-DE" sz="900" kern="1200" dirty="0">
                <a:solidFill>
                  <a:schemeClr val="tx1"/>
                </a:solidFill>
                <a:latin typeface="+mn-lt"/>
                <a:ea typeface="+mn-ea"/>
                <a:cs typeface="+mn-cs"/>
              </a:rPr>
              <a:t> a </a:t>
            </a:r>
            <a:r>
              <a:rPr lang="de-DE" sz="900" kern="1200" dirty="0" err="1">
                <a:solidFill>
                  <a:schemeClr val="tx1"/>
                </a:solidFill>
                <a:latin typeface="+mn-lt"/>
                <a:ea typeface="+mn-ea"/>
                <a:cs typeface="+mn-cs"/>
              </a:rPr>
              <a:t>certain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depot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of</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ascorbic</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acid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released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from</a:t>
            </a:r>
            <a:r>
              <a:rPr lang="de-DE" sz="900" kern="1200" dirty="0">
                <a:solidFill>
                  <a:schemeClr val="tx1"/>
                </a:solidFill>
                <a:latin typeface="+mn-lt"/>
                <a:ea typeface="+mn-ea"/>
                <a:cs typeface="+mn-cs"/>
              </a:rPr>
              <a:t> STAY-C 50) </a:t>
            </a:r>
            <a:r>
              <a:rPr lang="de-DE" sz="900" kern="1200" dirty="0" err="1">
                <a:solidFill>
                  <a:schemeClr val="tx1"/>
                </a:solidFill>
                <a:latin typeface="+mn-lt"/>
                <a:ea typeface="+mn-ea"/>
                <a:cs typeface="+mn-cs"/>
              </a:rPr>
              <a:t>has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to</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be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built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up</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before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significant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improvements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would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be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measured</a:t>
            </a:r>
            <a:r>
              <a:rPr lang="de-DE" sz="900"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pPr>
            <a:r>
              <a:rPr lang="de-DE" sz="900" kern="1200" dirty="0">
                <a:solidFill>
                  <a:schemeClr val="tx1"/>
                </a:solidFill>
                <a:latin typeface="+mn-lt"/>
                <a:ea typeface="+mn-ea"/>
                <a:cs typeface="+mn-cs"/>
              </a:rPr>
              <a:t>This </a:t>
            </a:r>
            <a:r>
              <a:rPr lang="de-DE" sz="900" kern="1200" dirty="0" err="1">
                <a:solidFill>
                  <a:schemeClr val="tx1"/>
                </a:solidFill>
                <a:latin typeface="+mn-lt"/>
                <a:ea typeface="+mn-ea"/>
                <a:cs typeface="+mn-cs"/>
              </a:rPr>
              <a:t>study</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gives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indirect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evidence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that</a:t>
            </a:r>
            <a:r>
              <a:rPr lang="de-DE" sz="900" kern="1200" dirty="0">
                <a:solidFill>
                  <a:schemeClr val="tx1"/>
                </a:solidFill>
                <a:latin typeface="+mn-lt"/>
                <a:ea typeface="+mn-ea"/>
                <a:cs typeface="+mn-cs"/>
              </a:rPr>
              <a:t> </a:t>
            </a:r>
            <a:r>
              <a:rPr lang="en-US" sz="900" b="0" kern="1200" dirty="0">
                <a:solidFill>
                  <a:schemeClr val="tx1"/>
                </a:solidFill>
                <a:latin typeface="+mn-lt"/>
                <a:ea typeface="+mn-ea"/>
                <a:cs typeface="+mn-cs"/>
              </a:rPr>
              <a:t>STAY-C ® 50 </a:t>
            </a:r>
            <a:r>
              <a:rPr lang="de-DE" sz="900" kern="1200" dirty="0" err="1">
                <a:solidFill>
                  <a:schemeClr val="tx1"/>
                </a:solidFill>
                <a:latin typeface="+mn-lt"/>
                <a:ea typeface="+mn-ea"/>
                <a:cs typeface="+mn-cs"/>
              </a:rPr>
              <a:t>acts</a:t>
            </a:r>
            <a:r>
              <a:rPr lang="de-DE" sz="900" kern="1200" dirty="0">
                <a:solidFill>
                  <a:schemeClr val="tx1"/>
                </a:solidFill>
                <a:latin typeface="+mn-lt"/>
                <a:ea typeface="+mn-ea"/>
                <a:cs typeface="+mn-cs"/>
              </a:rPr>
              <a:t> on </a:t>
            </a:r>
            <a:r>
              <a:rPr lang="de-DE" sz="900" kern="1200" dirty="0" err="1">
                <a:solidFill>
                  <a:schemeClr val="tx1"/>
                </a:solidFill>
                <a:latin typeface="+mn-lt"/>
                <a:ea typeface="+mn-ea"/>
                <a:cs typeface="+mn-cs"/>
              </a:rPr>
              <a:t>the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level</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of</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collagen</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and</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therefore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leads</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to</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mesurable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improvement</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of</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the</a:t>
            </a:r>
            <a:r>
              <a:rPr lang="de-DE" sz="900" kern="1200" dirty="0">
                <a:solidFill>
                  <a:schemeClr val="tx1"/>
                </a:solidFill>
                <a:latin typeface="+mn-lt"/>
                <a:ea typeface="+mn-ea"/>
                <a:cs typeface="+mn-cs"/>
              </a:rPr>
              <a:t> </a:t>
            </a:r>
            <a:r>
              <a:rPr lang="de-DE" sz="900" kern="1200" dirty="0" err="1">
                <a:solidFill>
                  <a:schemeClr val="tx1"/>
                </a:solidFill>
                <a:latin typeface="+mn-lt"/>
                <a:ea typeface="+mn-ea"/>
                <a:cs typeface="+mn-cs"/>
              </a:rPr>
              <a:t>skin</a:t>
            </a:r>
            <a:r>
              <a:rPr lang="de-DE" sz="900" kern="1200" dirty="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167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indent="-171450">
              <a:lnSpc>
                <a:spcPct val="80000"/>
              </a:lnSpc>
              <a:buFont typeface="Arial" panose="020B0604020202020204" pitchFamily="34" charset="0"/>
              <a:buChar char="•"/>
            </a:pPr>
            <a:r>
              <a:rPr lang="en-US" altLang="en-US" sz="900" b="0" dirty="0">
                <a:cs typeface="Arial" panose="020B0604020202020204" pitchFamily="34" charset="0"/>
              </a:rPr>
              <a:t>o/w emulsion as placebo</a:t>
            </a:r>
          </a:p>
          <a:p>
            <a:pPr marL="171450" indent="-171450">
              <a:spcBef>
                <a:spcPct val="50000"/>
              </a:spcBef>
              <a:buFont typeface="Arial" panose="020B0604020202020204" pitchFamily="34" charset="0"/>
              <a:buChar char="•"/>
            </a:pPr>
            <a:r>
              <a:rPr lang="en-US" altLang="en-US" sz="900" dirty="0" err="1">
                <a:cs typeface="Arial" panose="020B0604020202020204" pitchFamily="34" charset="0"/>
              </a:rPr>
              <a:t>Rz</a:t>
            </a:r>
            <a:r>
              <a:rPr lang="en-US" altLang="en-US" sz="900" dirty="0">
                <a:cs typeface="Arial" panose="020B0604020202020204" pitchFamily="34" charset="0"/>
              </a:rPr>
              <a:t> (</a:t>
            </a:r>
            <a:r>
              <a:rPr lang="en-US" altLang="en-US" sz="900" dirty="0" err="1">
                <a:cs typeface="Arial" panose="020B0604020202020204" pitchFamily="34" charset="0"/>
              </a:rPr>
              <a:t>μm</a:t>
            </a:r>
            <a:r>
              <a:rPr lang="en-US" altLang="en-US" sz="900" dirty="0">
                <a:cs typeface="Arial" panose="020B0604020202020204" pitchFamily="34" charset="0"/>
              </a:rPr>
              <a:t>): Height between mean peak and mean valley of the wrinkle</a:t>
            </a:r>
          </a:p>
          <a:p>
            <a:pPr marL="171450" indent="-171450">
              <a:spcBef>
                <a:spcPct val="50000"/>
              </a:spcBef>
              <a:buFont typeface="Arial" panose="020B0604020202020204" pitchFamily="34" charset="0"/>
              <a:buChar char="•"/>
            </a:pPr>
            <a:r>
              <a:rPr lang="en-US" altLang="en-US" sz="900" kern="1200" dirty="0">
                <a:solidFill>
                  <a:schemeClr val="tx1"/>
                </a:solidFill>
                <a:latin typeface="+mn-lt"/>
                <a:ea typeface="+mn-ea"/>
                <a:cs typeface="Arial" panose="020B0604020202020204" pitchFamily="34" charset="0"/>
              </a:rPr>
              <a:t>Skin roughness was measured with Phase shift Rapid In vivo Measurement Of  Skin (=PRIMOS)* on day 1, 29, 57, 85. Result shown as difference to placebo and before treatment</a:t>
            </a:r>
          </a:p>
          <a:p>
            <a:pPr marL="171450" indent="-171450">
              <a:spcBef>
                <a:spcPct val="50000"/>
              </a:spcBef>
              <a:buFont typeface="Arial" panose="020B0604020202020204" pitchFamily="34" charset="0"/>
              <a:buChar char="•"/>
            </a:pPr>
            <a:r>
              <a:rPr lang="en-US" altLang="en-US" sz="900" b="1" kern="1200" dirty="0">
                <a:solidFill>
                  <a:schemeClr val="tx1"/>
                </a:solidFill>
                <a:effectLst/>
                <a:latin typeface="+mn-lt"/>
                <a:ea typeface="+mn-ea"/>
                <a:cs typeface="+mn-cs"/>
              </a:rPr>
              <a:t>Formulation on the study report 50 04500</a:t>
            </a:r>
            <a:endParaRPr lang="en-US" altLang="en-US" sz="900" b="1" kern="1200" dirty="0">
              <a:solidFill>
                <a:schemeClr val="tx1"/>
              </a:solidFill>
              <a:latin typeface="+mn-lt"/>
              <a:ea typeface="+mn-ea"/>
              <a:cs typeface="Arial" panose="020B0604020202020204" pitchFamily="34" charset="0"/>
            </a:endParaRPr>
          </a:p>
          <a:p>
            <a:pPr marL="171450" marR="0" lvl="0" indent="-171450"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lang="en-US" sz="900" b="0" i="0" kern="1200" dirty="0">
                <a:solidFill>
                  <a:schemeClr val="tx1"/>
                </a:solidFill>
                <a:effectLst/>
                <a:latin typeface="+mn-lt"/>
                <a:ea typeface="+mn-ea"/>
                <a:cs typeface="+mn-cs"/>
              </a:rPr>
              <a:t>radiance is made of min 50% SAP + 1-4% d-biotin with a carrier of mannitol</a:t>
            </a:r>
          </a:p>
          <a:p>
            <a:pPr marL="171450" indent="-171450">
              <a:spcBef>
                <a:spcPct val="50000"/>
              </a:spcBef>
              <a:buFont typeface="Arial" panose="020B0604020202020204" pitchFamily="34" charset="0"/>
              <a:buChar char="•"/>
            </a:pPr>
            <a:endParaRPr lang="en-US" altLang="en-US" sz="900" b="1" dirty="0">
              <a:cs typeface="Arial" panose="020B0604020202020204" pitchFamily="34" charset="0"/>
            </a:endParaRPr>
          </a:p>
          <a:p>
            <a:pPr>
              <a:lnSpc>
                <a:spcPct val="80000"/>
              </a:lnSpc>
            </a:pPr>
            <a:r>
              <a:rPr lang="en-US" altLang="en-US" sz="900" dirty="0">
                <a:cs typeface="Arial" panose="020B0604020202020204" pitchFamily="34" charset="0"/>
              </a:rPr>
              <a:t>This test was realized at the German test institute </a:t>
            </a:r>
            <a:r>
              <a:rPr lang="en-US" altLang="en-US" sz="900" dirty="0" err="1">
                <a:cs typeface="Arial" panose="020B0604020202020204" pitchFamily="34" charset="0"/>
              </a:rPr>
              <a:t>proDERM</a:t>
            </a:r>
            <a:r>
              <a:rPr lang="en-US" altLang="en-US" sz="900" dirty="0">
                <a:cs typeface="Arial" panose="020B0604020202020204" pitchFamily="34" charset="0"/>
              </a:rPr>
              <a:t> in Hamburg.</a:t>
            </a:r>
          </a:p>
          <a:p>
            <a:pPr>
              <a:lnSpc>
                <a:spcPct val="80000"/>
              </a:lnSpc>
            </a:pPr>
            <a:r>
              <a:rPr lang="en-US" altLang="en-US" sz="900" kern="1200" dirty="0">
                <a:solidFill>
                  <a:schemeClr val="tx1"/>
                </a:solidFill>
                <a:latin typeface="+mn-lt"/>
                <a:ea typeface="+mn-ea"/>
                <a:cs typeface="Arial" panose="020B0604020202020204" pitchFamily="34" charset="0"/>
              </a:rPr>
              <a:t>Important:</a:t>
            </a:r>
          </a:p>
          <a:p>
            <a:pPr>
              <a:lnSpc>
                <a:spcPct val="80000"/>
              </a:lnSpc>
            </a:pPr>
            <a:r>
              <a:rPr lang="en-US" altLang="en-US" sz="900" kern="1200" dirty="0">
                <a:solidFill>
                  <a:schemeClr val="tx1"/>
                </a:solidFill>
                <a:latin typeface="+mn-lt"/>
                <a:ea typeface="+mn-ea"/>
                <a:cs typeface="Arial" panose="020B0604020202020204" pitchFamily="34" charset="0"/>
              </a:rPr>
              <a:t>No changes of skin hydration was observed. That shows that the anti-wrinkle and skin roughness effect is not due to enhanced skin moisture content</a:t>
            </a:r>
          </a:p>
          <a:p>
            <a:pPr>
              <a:lnSpc>
                <a:spcPct val="80000"/>
              </a:lnSpc>
            </a:pPr>
            <a:endParaRPr lang="en-US" altLang="en-US" sz="900" dirty="0">
              <a:cs typeface="Arial" panose="020B0604020202020204" pitchFamily="34" charset="0"/>
            </a:endParaRPr>
          </a:p>
          <a:p>
            <a:pPr>
              <a:lnSpc>
                <a:spcPct val="80000"/>
              </a:lnSpc>
            </a:pPr>
            <a:r>
              <a:rPr lang="en-US" altLang="en-US" sz="900" kern="1200" dirty="0">
                <a:solidFill>
                  <a:schemeClr val="tx1"/>
                </a:solidFill>
                <a:latin typeface="+mn-lt"/>
                <a:ea typeface="+mn-ea"/>
                <a:cs typeface="Arial" panose="020B0604020202020204" pitchFamily="34" charset="0"/>
              </a:rPr>
              <a:t>* PRIMOS is an </a:t>
            </a:r>
            <a:r>
              <a:rPr lang="en-US" altLang="en-US" sz="900" dirty="0">
                <a:cs typeface="Arial" panose="020B0604020202020204" pitchFamily="34" charset="0"/>
              </a:rPr>
              <a:t>optical 3D skin measurement device. It is a digital stripe projection technique. A digital light projector emits a light in phase shifts, covering the surface area of the skin that we are trying to analyze or measure. The computer analysis involves several steps which basically divide the circular area of skin into 12 equal sectors, generating fine surface profile lines or traces for each sector. A total of sixty profile lines are obtained. A measurement called </a:t>
            </a:r>
            <a:r>
              <a:rPr lang="en-US" altLang="en-US" sz="900" dirty="0" err="1">
                <a:cs typeface="Arial" panose="020B0604020202020204" pitchFamily="34" charset="0"/>
              </a:rPr>
              <a:t>Rz</a:t>
            </a:r>
            <a:r>
              <a:rPr lang="en-US" altLang="en-US" sz="900" dirty="0">
                <a:cs typeface="Arial" panose="020B0604020202020204" pitchFamily="34" charset="0"/>
              </a:rPr>
              <a:t> value, which </a:t>
            </a:r>
            <a:r>
              <a:rPr lang="en-US" altLang="en-US" sz="900" b="1" dirty="0">
                <a:cs typeface="Arial" panose="020B0604020202020204" pitchFamily="34" charset="0"/>
              </a:rPr>
              <a:t>is calculated as the mean peak to valley height</a:t>
            </a:r>
            <a:r>
              <a:rPr lang="en-US" altLang="en-US" sz="900" dirty="0">
                <a:cs typeface="Arial" panose="020B0604020202020204" pitchFamily="34" charset="0"/>
              </a:rPr>
              <a:t> from the profile lines, provides a measurement of wrinkle severity. "As we follow a profile line, the greatest differences in height between surface peaks and valleys correspond to the more severe or course wrinkles </a:t>
            </a:r>
          </a:p>
          <a:p>
            <a:pPr>
              <a:lnSpc>
                <a:spcPct val="80000"/>
              </a:lnSpc>
            </a:pPr>
            <a:endParaRPr lang="en-US" altLang="en-US" sz="900" b="1" dirty="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353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30 to 45 years old</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Clinical evaluation and grading by dermatologists</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a 3-month in vivo study on Asian skin has shown that regular use of a cream with STAY-C® 50 resulted in a reduced color intensity of facial age spots. The overall skin lightening effect of STAY-C® 50 was assessed as 25% by dermatological reading </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kern="1200" dirty="0">
              <a:solidFill>
                <a:schemeClr val="tx1"/>
              </a:solidFill>
              <a:latin typeface="+mn-lt"/>
              <a:ea typeface="+mn-ea"/>
              <a:cs typeface="+mn-cs"/>
            </a:endParaRP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Formulation </a:t>
            </a:r>
            <a:r>
              <a:rPr lang="en-US" sz="900" b="1" kern="1200" dirty="0">
                <a:solidFill>
                  <a:schemeClr val="tx1"/>
                </a:solidFill>
                <a:effectLst/>
                <a:latin typeface="+mn-lt"/>
                <a:ea typeface="+mn-ea"/>
                <a:cs typeface="+mn-cs"/>
              </a:rPr>
              <a:t>SK-E-100097-123</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kern="1200" dirty="0">
                <a:solidFill>
                  <a:schemeClr val="tx1"/>
                </a:solidFill>
                <a:effectLst/>
                <a:latin typeface="+mn-lt"/>
                <a:ea typeface="+mn-ea"/>
                <a:cs typeface="+mn-cs"/>
              </a:rPr>
              <a:t>Report </a:t>
            </a:r>
            <a:r>
              <a:rPr lang="en-US" sz="900" b="1" kern="1200" dirty="0">
                <a:solidFill>
                  <a:schemeClr val="tx1"/>
                </a:solidFill>
                <a:effectLst/>
                <a:latin typeface="+mn-lt"/>
                <a:ea typeface="+mn-ea"/>
                <a:cs typeface="+mn-cs"/>
              </a:rPr>
              <a:t>S123_006 </a:t>
            </a:r>
            <a:endParaRPr lang="en-US" sz="900" kern="1200" dirty="0">
              <a:solidFill>
                <a:schemeClr val="tx1"/>
              </a:solidFill>
              <a:effectLst/>
              <a:latin typeface="+mn-lt"/>
              <a:ea typeface="+mn-ea"/>
              <a:cs typeface="+mn-cs"/>
            </a:endParaRP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b="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736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sz="900" dirty="0"/>
              <a:t>o/w emulsion as placebo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The ITA* value gives a measure of the skin color (brown pigmentation)</a:t>
            </a:r>
          </a:p>
          <a:p>
            <a:pPr marL="171450" indent="-171450">
              <a:spcBef>
                <a:spcPct val="50000"/>
              </a:spcBef>
              <a:buFont typeface="Arial" panose="020B0604020202020204" pitchFamily="34" charset="0"/>
              <a:buChar char="•"/>
            </a:pPr>
            <a:r>
              <a:rPr lang="en-US" altLang="en-US" sz="900" b="1" kern="1200" dirty="0">
                <a:solidFill>
                  <a:schemeClr val="tx1"/>
                </a:solidFill>
                <a:effectLst/>
                <a:latin typeface="+mn-lt"/>
                <a:ea typeface="+mn-ea"/>
                <a:cs typeface="+mn-cs"/>
              </a:rPr>
              <a:t>Formulation on the study report 50 04500</a:t>
            </a:r>
            <a:endParaRPr lang="en-US" altLang="en-US" sz="900" b="1" kern="1200" dirty="0">
              <a:solidFill>
                <a:schemeClr val="tx1"/>
              </a:solidFill>
              <a:latin typeface="+mn-lt"/>
              <a:ea typeface="+mn-ea"/>
              <a:cs typeface="Arial" panose="020B0604020202020204" pitchFamily="34" charset="0"/>
            </a:endParaRPr>
          </a:p>
          <a:p>
            <a:pPr marL="171450" indent="-171450" eaLnBrk="1" hangingPunct="1">
              <a:buFont typeface="Arial" panose="020B0604020202020204" pitchFamily="34" charset="0"/>
              <a:buChar char="•"/>
            </a:pPr>
            <a:endParaRPr lang="en-US" sz="900" dirty="0"/>
          </a:p>
          <a:p>
            <a:pPr eaLnBrk="1" hangingPunct="1"/>
            <a:r>
              <a:rPr lang="en-US" sz="900" dirty="0"/>
              <a:t>This test was realized at the German test institute </a:t>
            </a:r>
            <a:r>
              <a:rPr lang="en-US" sz="900" dirty="0" err="1"/>
              <a:t>proDERM</a:t>
            </a:r>
            <a:r>
              <a:rPr lang="en-US" sz="900" dirty="0"/>
              <a:t> in Hamburg.</a:t>
            </a:r>
          </a:p>
          <a:p>
            <a:pPr eaLnBrk="1" hangingPunct="1"/>
            <a:r>
              <a:rPr lang="en-US" sz="900" dirty="0"/>
              <a:t>*Skin pigmentation expressed as ITA°=[arctan((L*-50)/b*)]x180/</a:t>
            </a:r>
            <a:r>
              <a:rPr lang="en-US" sz="900" dirty="0">
                <a:sym typeface="Symbol" pitchFamily="18" charset="2"/>
              </a:rPr>
              <a:t> with L* and b* being </a:t>
            </a:r>
            <a:r>
              <a:rPr lang="en-US" sz="900" dirty="0" err="1">
                <a:sym typeface="Symbol" pitchFamily="18" charset="2"/>
              </a:rPr>
              <a:t>chromametric</a:t>
            </a:r>
            <a:r>
              <a:rPr lang="en-US" sz="900" dirty="0">
                <a:sym typeface="Symbol" pitchFamily="18" charset="2"/>
              </a:rPr>
              <a:t> values</a:t>
            </a:r>
          </a:p>
          <a:p>
            <a:pPr eaLnBrk="1" hangingPunct="1"/>
            <a:r>
              <a:rPr lang="en-US" sz="900" kern="1200" dirty="0">
                <a:solidFill>
                  <a:schemeClr val="tx1"/>
                </a:solidFill>
                <a:latin typeface="+mn-lt"/>
                <a:ea typeface="+mn-ea"/>
                <a:cs typeface="+mn-cs"/>
              </a:rPr>
              <a:t>Changes with placebo are due to natural lightening of skin (study carried out during winter months)</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113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dirty="0">
                <a:solidFill>
                  <a:schemeClr val="tx1"/>
                </a:solidFill>
                <a:latin typeface="+mn-lt"/>
                <a:ea typeface="+mn-ea"/>
                <a:cs typeface="+mn-cs"/>
              </a:rPr>
              <a:t>Cultivation of bacterium P. acnes under anaerobic conditions</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dirty="0">
                <a:solidFill>
                  <a:schemeClr val="tx1"/>
                </a:solidFill>
                <a:latin typeface="+mn-lt"/>
                <a:ea typeface="+mn-ea"/>
                <a:cs typeface="+mn-cs"/>
              </a:rPr>
              <a:t>Addition of different concentrations of STAY-C® 50 to the media</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dirty="0">
                <a:solidFill>
                  <a:schemeClr val="tx1"/>
                </a:solidFill>
                <a:latin typeface="+mn-lt"/>
                <a:ea typeface="+mn-ea"/>
                <a:cs typeface="+mn-cs"/>
              </a:rPr>
              <a:t>Bacterial counts performed after 0, 4 and 8 hours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909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Measurement by CCD microscopic device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Assessment by grading into 5 groups: excellent, good, fair, poor, worsening performed by the investigator based on CCD microscopic device which captures clinical digital photographs and microscopic images</a:t>
            </a:r>
          </a:p>
          <a:p>
            <a:r>
              <a:rPr lang="en-US" sz="900" b="0" i="0" u="none" strike="noStrike" kern="1200" baseline="0" dirty="0">
                <a:solidFill>
                  <a:schemeClr val="tx1"/>
                </a:solidFill>
                <a:latin typeface="+mn-lt"/>
                <a:ea typeface="+mn-ea"/>
                <a:cs typeface="+mn-cs"/>
              </a:rPr>
              <a:t>Number of subjects who completed the study 26 for stay c and 23 for BP</a:t>
            </a:r>
            <a:endParaRPr lang="en-US" sz="9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1" kern="1200" dirty="0">
                <a:solidFill>
                  <a:schemeClr val="tx1"/>
                </a:solidFill>
                <a:effectLst/>
                <a:latin typeface="+mn-lt"/>
                <a:ea typeface="+mn-ea"/>
                <a:cs typeface="+mn-cs"/>
              </a:rPr>
              <a:t>The formulation is displayed in the publication</a:t>
            </a:r>
            <a:endParaRPr lang="en-US" sz="900" b="1"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556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45 </a:t>
            </a:r>
            <a:r>
              <a:rPr lang="de-CH" dirty="0" err="1"/>
              <a:t>subjects</a:t>
            </a:r>
            <a:r>
              <a:rPr lang="de-CH" dirty="0"/>
              <a:t> </a:t>
            </a:r>
            <a:r>
              <a:rPr lang="de-CH" dirty="0" err="1"/>
              <a:t>between</a:t>
            </a:r>
            <a:r>
              <a:rPr lang="de-CH" dirty="0"/>
              <a:t> 18 </a:t>
            </a:r>
            <a:r>
              <a:rPr lang="de-CH" dirty="0" err="1"/>
              <a:t>and</a:t>
            </a:r>
            <a:r>
              <a:rPr lang="de-CH" dirty="0"/>
              <a:t> 40 </a:t>
            </a:r>
            <a:r>
              <a:rPr lang="de-CH" dirty="0" err="1"/>
              <a:t>years</a:t>
            </a:r>
            <a:r>
              <a:rPr lang="de-CH" dirty="0"/>
              <a:t> </a:t>
            </a:r>
            <a:r>
              <a:rPr lang="de-CH" dirty="0" err="1"/>
              <a:t>old</a:t>
            </a:r>
            <a:r>
              <a:rPr lang="de-CH" dirty="0"/>
              <a:t> </a:t>
            </a:r>
            <a:r>
              <a:rPr lang="de-CH" baseline="0" dirty="0" err="1"/>
              <a:t>having</a:t>
            </a:r>
            <a:r>
              <a:rPr lang="de-CH" baseline="0" dirty="0"/>
              <a:t> </a:t>
            </a:r>
            <a:r>
              <a:rPr lang="de-CH" baseline="0" dirty="0" err="1"/>
              <a:t>facial</a:t>
            </a:r>
            <a:r>
              <a:rPr lang="de-CH" baseline="0" dirty="0"/>
              <a:t> </a:t>
            </a:r>
            <a:r>
              <a:rPr lang="de-CH" baseline="0" dirty="0" err="1"/>
              <a:t>acne</a:t>
            </a:r>
            <a:r>
              <a:rPr lang="de-CH" baseline="0" dirty="0"/>
              <a:t> </a:t>
            </a:r>
            <a:r>
              <a:rPr lang="de-CH" baseline="0" dirty="0" err="1"/>
              <a:t>of</a:t>
            </a:r>
            <a:r>
              <a:rPr lang="de-CH" baseline="0" dirty="0"/>
              <a:t> grade II-III </a:t>
            </a:r>
            <a:r>
              <a:rPr lang="de-CH" baseline="0" dirty="0" err="1"/>
              <a:t>with</a:t>
            </a:r>
            <a:r>
              <a:rPr lang="de-CH" baseline="0" dirty="0"/>
              <a:t> 10-50 </a:t>
            </a:r>
            <a:r>
              <a:rPr lang="de-CH" baseline="0" dirty="0" err="1"/>
              <a:t>inflammatory</a:t>
            </a:r>
            <a:r>
              <a:rPr lang="de-CH" baseline="0" dirty="0"/>
              <a:t> </a:t>
            </a:r>
            <a:r>
              <a:rPr lang="de-CH" baseline="0" dirty="0" err="1"/>
              <a:t>lesions</a:t>
            </a:r>
            <a:r>
              <a:rPr lang="de-CH" baseline="0" dirty="0"/>
              <a:t> (</a:t>
            </a:r>
            <a:r>
              <a:rPr lang="de-CH" baseline="0" dirty="0" err="1"/>
              <a:t>papules</a:t>
            </a:r>
            <a:r>
              <a:rPr lang="de-CH" baseline="0" dirty="0"/>
              <a:t>, </a:t>
            </a:r>
            <a:r>
              <a:rPr lang="de-CH" baseline="0" dirty="0" err="1"/>
              <a:t>pustules</a:t>
            </a:r>
            <a:r>
              <a:rPr lang="de-CH" baseline="0" dirty="0"/>
              <a:t>, </a:t>
            </a:r>
            <a:r>
              <a:rPr lang="de-CH" baseline="0" dirty="0" err="1"/>
              <a:t>and</a:t>
            </a:r>
            <a:r>
              <a:rPr lang="de-CH" baseline="0" dirty="0"/>
              <a:t> </a:t>
            </a:r>
            <a:r>
              <a:rPr lang="de-CH" baseline="0" dirty="0" err="1"/>
              <a:t>nodules</a:t>
            </a:r>
            <a:r>
              <a:rPr lang="de-CH" baseline="0" dirty="0"/>
              <a:t>). All </a:t>
            </a:r>
            <a:r>
              <a:rPr lang="de-CH" baseline="0" dirty="0" err="1"/>
              <a:t>subjects</a:t>
            </a:r>
            <a:r>
              <a:rPr lang="de-CH" baseline="0" dirty="0"/>
              <a:t> </a:t>
            </a:r>
            <a:r>
              <a:rPr lang="de-CH" baseline="0" dirty="0" err="1"/>
              <a:t>had</a:t>
            </a:r>
            <a:r>
              <a:rPr lang="de-CH" baseline="0" dirty="0"/>
              <a:t> </a:t>
            </a:r>
            <a:r>
              <a:rPr lang="de-CH" baseline="0" dirty="0" err="1"/>
              <a:t>neither</a:t>
            </a:r>
            <a:r>
              <a:rPr lang="de-CH" baseline="0" dirty="0"/>
              <a:t> </a:t>
            </a:r>
            <a:r>
              <a:rPr lang="de-CH" baseline="0" dirty="0" err="1"/>
              <a:t>used</a:t>
            </a:r>
            <a:r>
              <a:rPr lang="de-CH" baseline="0" dirty="0"/>
              <a:t> </a:t>
            </a:r>
            <a:r>
              <a:rPr lang="de-CH" baseline="0" dirty="0" err="1"/>
              <a:t>any</a:t>
            </a:r>
            <a:r>
              <a:rPr lang="de-CH" baseline="0" dirty="0"/>
              <a:t> </a:t>
            </a:r>
            <a:r>
              <a:rPr lang="de-CH" baseline="0" dirty="0" err="1"/>
              <a:t>acne</a:t>
            </a:r>
            <a:r>
              <a:rPr lang="de-CH" baseline="0" dirty="0"/>
              <a:t> </a:t>
            </a:r>
            <a:r>
              <a:rPr lang="de-CH" baseline="0" dirty="0" err="1"/>
              <a:t>topical</a:t>
            </a:r>
            <a:r>
              <a:rPr lang="de-CH" baseline="0" dirty="0"/>
              <a:t> </a:t>
            </a:r>
            <a:r>
              <a:rPr lang="de-CH" baseline="0" dirty="0" err="1"/>
              <a:t>treatment</a:t>
            </a:r>
            <a:r>
              <a:rPr lang="de-CH" baseline="0" dirty="0"/>
              <a:t> </a:t>
            </a:r>
            <a:r>
              <a:rPr lang="de-CH" baseline="0" dirty="0" err="1"/>
              <a:t>nor</a:t>
            </a:r>
            <a:r>
              <a:rPr lang="de-CH" baseline="0" dirty="0"/>
              <a:t> </a:t>
            </a:r>
            <a:r>
              <a:rPr lang="de-CH" baseline="0" dirty="0" err="1"/>
              <a:t>retinoids</a:t>
            </a:r>
            <a:r>
              <a:rPr lang="de-CH" baseline="0" dirty="0"/>
              <a:t> </a:t>
            </a:r>
            <a:r>
              <a:rPr lang="de-CH" baseline="0" dirty="0" err="1"/>
              <a:t>for</a:t>
            </a:r>
            <a:r>
              <a:rPr lang="de-CH" baseline="0" dirty="0"/>
              <a:t> 4 </a:t>
            </a:r>
            <a:r>
              <a:rPr lang="de-CH" baseline="0" dirty="0" err="1"/>
              <a:t>and</a:t>
            </a:r>
            <a:r>
              <a:rPr lang="de-CH" baseline="0" dirty="0"/>
              <a:t> 6 </a:t>
            </a:r>
            <a:r>
              <a:rPr lang="de-CH" baseline="0" dirty="0" err="1"/>
              <a:t>weeks</a:t>
            </a:r>
            <a:r>
              <a:rPr lang="de-CH" baseline="0" dirty="0"/>
              <a:t>, </a:t>
            </a:r>
            <a:r>
              <a:rPr lang="de-CH" baseline="0" dirty="0" err="1"/>
              <a:t>respectively</a:t>
            </a:r>
            <a:r>
              <a:rPr lang="de-CH" baseline="0" dirty="0"/>
              <a:t>, </a:t>
            </a:r>
            <a:r>
              <a:rPr lang="de-CH" baseline="0" dirty="0" err="1"/>
              <a:t>prior</a:t>
            </a:r>
            <a:r>
              <a:rPr lang="de-CH" baseline="0" dirty="0"/>
              <a:t> </a:t>
            </a:r>
            <a:r>
              <a:rPr lang="de-CH" baseline="0" dirty="0" err="1"/>
              <a:t>to</a:t>
            </a:r>
            <a:r>
              <a:rPr lang="de-CH" baseline="0" dirty="0"/>
              <a:t> </a:t>
            </a:r>
            <a:r>
              <a:rPr lang="de-CH" baseline="0" dirty="0" err="1"/>
              <a:t>the</a:t>
            </a:r>
            <a:r>
              <a:rPr lang="de-CH" baseline="0" dirty="0"/>
              <a:t> </a:t>
            </a:r>
            <a:r>
              <a:rPr lang="de-CH" baseline="0" dirty="0" err="1"/>
              <a:t>enrollment</a:t>
            </a:r>
            <a:r>
              <a:rPr lang="de-CH" baseline="0" dirty="0"/>
              <a:t> </a:t>
            </a:r>
            <a:r>
              <a:rPr lang="de-CH" baseline="0" dirty="0" err="1"/>
              <a:t>to</a:t>
            </a:r>
            <a:r>
              <a:rPr lang="de-CH" baseline="0" dirty="0"/>
              <a:t> </a:t>
            </a:r>
            <a:r>
              <a:rPr lang="de-CH" baseline="0" dirty="0" err="1"/>
              <a:t>the</a:t>
            </a:r>
            <a:r>
              <a:rPr lang="de-CH" baseline="0" dirty="0"/>
              <a:t> </a:t>
            </a:r>
            <a:r>
              <a:rPr lang="de-CH" baseline="0" dirty="0" err="1"/>
              <a:t>study</a:t>
            </a:r>
            <a:r>
              <a:rPr lang="de-CH" baseline="0" dirty="0"/>
              <a:t>. Was a </a:t>
            </a:r>
            <a:r>
              <a:rPr lang="de-CH" baseline="0" dirty="0" err="1"/>
              <a:t>cross</a:t>
            </a:r>
            <a:r>
              <a:rPr lang="de-CH" baseline="0" dirty="0"/>
              <a:t> double-blind </a:t>
            </a:r>
            <a:r>
              <a:rPr lang="de-CH" baseline="0" dirty="0" err="1"/>
              <a:t>study</a:t>
            </a:r>
            <a:r>
              <a:rPr lang="de-CH" baseline="0" dirty="0"/>
              <a:t>, </a:t>
            </a:r>
            <a:r>
              <a:rPr lang="de-CH" baseline="0" dirty="0" err="1"/>
              <a:t>examination</a:t>
            </a:r>
            <a:r>
              <a:rPr lang="de-CH" baseline="0" dirty="0"/>
              <a:t> </a:t>
            </a:r>
            <a:r>
              <a:rPr lang="de-CH" baseline="0" dirty="0" err="1"/>
              <a:t>and</a:t>
            </a:r>
            <a:r>
              <a:rPr lang="de-CH" baseline="0" dirty="0"/>
              <a:t> </a:t>
            </a:r>
            <a:r>
              <a:rPr lang="de-CH" baseline="0" dirty="0" err="1"/>
              <a:t>counting</a:t>
            </a:r>
            <a:r>
              <a:rPr lang="de-CH" baseline="0" dirty="0"/>
              <a:t> </a:t>
            </a:r>
            <a:r>
              <a:rPr lang="de-CH" baseline="0" dirty="0" err="1"/>
              <a:t>of</a:t>
            </a:r>
            <a:r>
              <a:rPr lang="de-CH" baseline="0" dirty="0"/>
              <a:t> </a:t>
            </a:r>
            <a:r>
              <a:rPr lang="de-CH" baseline="0" dirty="0" err="1"/>
              <a:t>inflammatory</a:t>
            </a:r>
            <a:r>
              <a:rPr lang="de-CH" baseline="0" dirty="0"/>
              <a:t> </a:t>
            </a:r>
            <a:r>
              <a:rPr lang="de-CH" baseline="0" dirty="0" err="1"/>
              <a:t>lesions</a:t>
            </a:r>
            <a:r>
              <a:rPr lang="de-CH" baseline="0" dirty="0"/>
              <a:t> was </a:t>
            </a:r>
            <a:r>
              <a:rPr lang="de-CH" baseline="0" dirty="0" err="1"/>
              <a:t>performed</a:t>
            </a:r>
            <a:r>
              <a:rPr lang="de-CH" baseline="0" dirty="0"/>
              <a:t> </a:t>
            </a:r>
            <a:r>
              <a:rPr lang="de-CH" baseline="0" dirty="0" err="1"/>
              <a:t>by</a:t>
            </a:r>
            <a:r>
              <a:rPr lang="de-CH" baseline="0" dirty="0"/>
              <a:t> a </a:t>
            </a:r>
            <a:r>
              <a:rPr lang="de-CH" baseline="0" dirty="0" err="1"/>
              <a:t>physician</a:t>
            </a:r>
            <a:r>
              <a:rPr lang="de-CH" baseline="0" dirty="0"/>
              <a:t> </a:t>
            </a:r>
            <a:r>
              <a:rPr lang="de-CH" baseline="0" dirty="0" err="1"/>
              <a:t>and</a:t>
            </a:r>
            <a:r>
              <a:rPr lang="de-CH" baseline="0" dirty="0"/>
              <a:t> all </a:t>
            </a:r>
            <a:r>
              <a:rPr lang="de-CH" baseline="0" dirty="0" err="1"/>
              <a:t>subjects</a:t>
            </a:r>
            <a:r>
              <a:rPr lang="de-CH" baseline="0" dirty="0"/>
              <a:t> </a:t>
            </a:r>
            <a:r>
              <a:rPr lang="de-CH" baseline="0" dirty="0" err="1"/>
              <a:t>were</a:t>
            </a:r>
            <a:r>
              <a:rPr lang="de-CH" baseline="0" dirty="0"/>
              <a:t> </a:t>
            </a:r>
            <a:r>
              <a:rPr lang="de-CH" baseline="0" dirty="0" err="1"/>
              <a:t>photographed</a:t>
            </a:r>
            <a:r>
              <a:rPr lang="de-CH" baseline="0" dirty="0"/>
              <a:t> </a:t>
            </a:r>
            <a:r>
              <a:rPr lang="de-CH" baseline="0" dirty="0" err="1"/>
              <a:t>under</a:t>
            </a:r>
            <a:r>
              <a:rPr lang="de-CH" baseline="0" dirty="0"/>
              <a:t> </a:t>
            </a:r>
            <a:r>
              <a:rPr lang="de-CH" baseline="0" dirty="0" err="1"/>
              <a:t>the</a:t>
            </a:r>
            <a:r>
              <a:rPr lang="de-CH" baseline="0" dirty="0"/>
              <a:t> same </a:t>
            </a:r>
            <a:r>
              <a:rPr lang="de-CH" baseline="0" dirty="0" err="1"/>
              <a:t>condition</a:t>
            </a:r>
            <a:r>
              <a:rPr lang="de-CH" baseline="0" dirty="0"/>
              <a:t>. Aa </a:t>
            </a:r>
            <a:r>
              <a:rPr lang="de-CH" baseline="0" dirty="0" err="1"/>
              <a:t>subjects</a:t>
            </a:r>
            <a:r>
              <a:rPr lang="de-CH" baseline="0" dirty="0"/>
              <a:t> </a:t>
            </a:r>
            <a:r>
              <a:rPr lang="de-CH" baseline="0" dirty="0" err="1"/>
              <a:t>were</a:t>
            </a:r>
            <a:r>
              <a:rPr lang="de-CH" baseline="0" dirty="0"/>
              <a:t> </a:t>
            </a:r>
            <a:r>
              <a:rPr lang="de-CH" baseline="0" dirty="0" err="1"/>
              <a:t>patch</a:t>
            </a:r>
            <a:r>
              <a:rPr lang="de-CH" baseline="0" dirty="0"/>
              <a:t> </a:t>
            </a:r>
            <a:r>
              <a:rPr lang="de-CH" baseline="0" dirty="0" err="1"/>
              <a:t>tested</a:t>
            </a:r>
            <a:r>
              <a:rPr lang="de-CH" baseline="0" dirty="0"/>
              <a:t> </a:t>
            </a:r>
            <a:r>
              <a:rPr lang="de-CH" baseline="0" dirty="0" err="1"/>
              <a:t>for</a:t>
            </a:r>
            <a:r>
              <a:rPr lang="de-CH" baseline="0" dirty="0"/>
              <a:t> 48 </a:t>
            </a:r>
            <a:r>
              <a:rPr lang="de-CH" baseline="0" dirty="0" err="1"/>
              <a:t>hours</a:t>
            </a:r>
            <a:r>
              <a:rPr lang="de-CH" baseline="0" dirty="0"/>
              <a:t> </a:t>
            </a:r>
            <a:r>
              <a:rPr lang="de-CH" baseline="0" dirty="0" err="1"/>
              <a:t>prior</a:t>
            </a:r>
            <a:r>
              <a:rPr lang="de-CH" baseline="0" dirty="0"/>
              <a:t> </a:t>
            </a:r>
            <a:r>
              <a:rPr lang="de-CH" baseline="0" dirty="0" err="1"/>
              <a:t>to</a:t>
            </a:r>
            <a:r>
              <a:rPr lang="de-CH" baseline="0" dirty="0"/>
              <a:t> </a:t>
            </a:r>
            <a:r>
              <a:rPr lang="de-CH" baseline="0" dirty="0" err="1"/>
              <a:t>starting</a:t>
            </a:r>
            <a:r>
              <a:rPr lang="de-CH" baseline="0" dirty="0"/>
              <a:t> </a:t>
            </a:r>
            <a:r>
              <a:rPr lang="de-CH" baseline="0" dirty="0" err="1"/>
              <a:t>the</a:t>
            </a:r>
            <a:r>
              <a:rPr lang="de-CH" baseline="0" dirty="0"/>
              <a:t> </a:t>
            </a:r>
            <a:r>
              <a:rPr lang="de-CH" baseline="0" dirty="0" err="1"/>
              <a:t>experiment</a:t>
            </a:r>
            <a:r>
              <a:rPr lang="de-CH" baseline="0" dirty="0"/>
              <a:t>. The </a:t>
            </a:r>
            <a:r>
              <a:rPr lang="de-CH" baseline="0" dirty="0" err="1"/>
              <a:t>subjects</a:t>
            </a:r>
            <a:r>
              <a:rPr lang="de-CH" baseline="0" dirty="0"/>
              <a:t> </a:t>
            </a:r>
            <a:r>
              <a:rPr lang="de-CH" baseline="0" dirty="0" err="1"/>
              <a:t>were</a:t>
            </a:r>
            <a:r>
              <a:rPr lang="de-CH" baseline="0" dirty="0"/>
              <a:t> </a:t>
            </a:r>
            <a:r>
              <a:rPr lang="de-CH" baseline="0" dirty="0" err="1"/>
              <a:t>randomly</a:t>
            </a:r>
            <a:r>
              <a:rPr lang="de-CH" baseline="0" dirty="0"/>
              <a:t> </a:t>
            </a:r>
            <a:r>
              <a:rPr lang="de-CH" baseline="0" dirty="0" err="1"/>
              <a:t>assigned</a:t>
            </a:r>
            <a:r>
              <a:rPr lang="de-CH" baseline="0" dirty="0"/>
              <a:t> </a:t>
            </a:r>
            <a:r>
              <a:rPr lang="de-CH" baseline="0" dirty="0" err="1"/>
              <a:t>to</a:t>
            </a:r>
            <a:r>
              <a:rPr lang="de-CH" baseline="0" dirty="0"/>
              <a:t> </a:t>
            </a:r>
            <a:r>
              <a:rPr lang="de-CH" baseline="0" dirty="0" err="1"/>
              <a:t>use</a:t>
            </a:r>
            <a:r>
              <a:rPr lang="de-CH" baseline="0" dirty="0"/>
              <a:t> 5% SAP </a:t>
            </a:r>
            <a:r>
              <a:rPr lang="de-CH" baseline="0" dirty="0" err="1"/>
              <a:t>lotion</a:t>
            </a:r>
            <a:r>
              <a:rPr lang="de-CH" baseline="0" dirty="0"/>
              <a:t> </a:t>
            </a:r>
            <a:r>
              <a:rPr lang="de-CH" baseline="0" dirty="0" err="1"/>
              <a:t>with</a:t>
            </a:r>
            <a:r>
              <a:rPr lang="de-CH" baseline="0" dirty="0"/>
              <a:t> </a:t>
            </a:r>
            <a:r>
              <a:rPr lang="de-CH" baseline="0" dirty="0" err="1"/>
              <a:t>control</a:t>
            </a:r>
            <a:r>
              <a:rPr lang="de-CH" baseline="0" dirty="0"/>
              <a:t> </a:t>
            </a:r>
            <a:r>
              <a:rPr lang="de-CH" baseline="0" dirty="0" err="1"/>
              <a:t>base</a:t>
            </a:r>
            <a:r>
              <a:rPr lang="de-CH" baseline="0" dirty="0"/>
              <a:t> </a:t>
            </a:r>
            <a:r>
              <a:rPr lang="de-CH" baseline="0" dirty="0" err="1"/>
              <a:t>cream</a:t>
            </a:r>
            <a:r>
              <a:rPr lang="de-CH" baseline="0" dirty="0"/>
              <a:t> (n=15), 0.2% </a:t>
            </a:r>
            <a:r>
              <a:rPr lang="de-CH" baseline="0" dirty="0" err="1"/>
              <a:t>retinol</a:t>
            </a:r>
            <a:r>
              <a:rPr lang="de-CH" baseline="0" dirty="0"/>
              <a:t> </a:t>
            </a:r>
            <a:r>
              <a:rPr lang="de-CH" baseline="0" dirty="0" err="1"/>
              <a:t>creamwith</a:t>
            </a:r>
            <a:r>
              <a:rPr lang="de-CH" baseline="0" dirty="0"/>
              <a:t> </a:t>
            </a:r>
            <a:r>
              <a:rPr lang="de-CH" baseline="0" dirty="0" err="1"/>
              <a:t>control</a:t>
            </a:r>
            <a:r>
              <a:rPr lang="de-CH" baseline="0" dirty="0"/>
              <a:t> </a:t>
            </a:r>
            <a:r>
              <a:rPr lang="de-CH" baseline="0" dirty="0" err="1"/>
              <a:t>base</a:t>
            </a:r>
            <a:r>
              <a:rPr lang="de-CH" baseline="0" dirty="0"/>
              <a:t> </a:t>
            </a:r>
            <a:r>
              <a:rPr lang="de-CH" baseline="0" dirty="0" err="1"/>
              <a:t>lotion</a:t>
            </a:r>
            <a:r>
              <a:rPr lang="de-CH" baseline="0" dirty="0"/>
              <a:t> (n=15) </a:t>
            </a:r>
            <a:r>
              <a:rPr lang="de-CH" baseline="0" dirty="0" err="1"/>
              <a:t>and</a:t>
            </a:r>
            <a:r>
              <a:rPr lang="de-CH" baseline="0" dirty="0"/>
              <a:t> 5% SAP </a:t>
            </a:r>
            <a:r>
              <a:rPr lang="de-CH" baseline="0" dirty="0" err="1"/>
              <a:t>lotion</a:t>
            </a:r>
            <a:r>
              <a:rPr lang="de-CH" baseline="0" dirty="0"/>
              <a:t> </a:t>
            </a:r>
            <a:r>
              <a:rPr lang="de-CH" baseline="0" dirty="0" err="1"/>
              <a:t>along</a:t>
            </a:r>
            <a:r>
              <a:rPr lang="de-CH" baseline="0" dirty="0"/>
              <a:t> </a:t>
            </a:r>
            <a:r>
              <a:rPr lang="de-CH" baseline="0" dirty="0" err="1"/>
              <a:t>with</a:t>
            </a:r>
            <a:r>
              <a:rPr lang="de-CH" baseline="0" dirty="0"/>
              <a:t> 0.2% </a:t>
            </a:r>
            <a:r>
              <a:rPr lang="de-CH" baseline="0" dirty="0" err="1"/>
              <a:t>retinol</a:t>
            </a:r>
            <a:r>
              <a:rPr lang="de-CH" baseline="0" dirty="0"/>
              <a:t> </a:t>
            </a:r>
            <a:r>
              <a:rPr lang="de-CH" baseline="0" dirty="0" err="1"/>
              <a:t>cream</a:t>
            </a:r>
            <a:r>
              <a:rPr lang="de-CH" baseline="0" dirty="0"/>
              <a:t> (n=15), </a:t>
            </a:r>
            <a:r>
              <a:rPr lang="de-CH" baseline="0" dirty="0" err="1"/>
              <a:t>separately</a:t>
            </a:r>
            <a:r>
              <a:rPr lang="de-CH" baseline="0" dirty="0"/>
              <a:t>. </a:t>
            </a:r>
            <a:r>
              <a:rPr lang="de-CH" baseline="0" dirty="0" err="1"/>
              <a:t>Subjects</a:t>
            </a:r>
            <a:r>
              <a:rPr lang="de-CH" baseline="0" dirty="0"/>
              <a:t> </a:t>
            </a:r>
            <a:r>
              <a:rPr lang="de-CH" baseline="0" dirty="0" err="1"/>
              <a:t>assigned</a:t>
            </a:r>
            <a:r>
              <a:rPr lang="de-CH" baseline="0" dirty="0"/>
              <a:t> </a:t>
            </a:r>
            <a:r>
              <a:rPr lang="de-CH" baseline="0" dirty="0" err="1"/>
              <a:t>to</a:t>
            </a:r>
            <a:r>
              <a:rPr lang="de-CH" baseline="0" dirty="0"/>
              <a:t> 5% SAP </a:t>
            </a:r>
            <a:r>
              <a:rPr lang="de-CH" baseline="0" dirty="0" err="1"/>
              <a:t>applied</a:t>
            </a:r>
            <a:r>
              <a:rPr lang="de-CH" baseline="0" dirty="0"/>
              <a:t> </a:t>
            </a:r>
            <a:r>
              <a:rPr lang="de-CH" baseline="0" dirty="0" err="1"/>
              <a:t>it</a:t>
            </a:r>
            <a:r>
              <a:rPr lang="de-CH" baseline="0" dirty="0"/>
              <a:t> </a:t>
            </a:r>
            <a:r>
              <a:rPr lang="de-CH" baseline="0" dirty="0" err="1"/>
              <a:t>twice</a:t>
            </a:r>
            <a:r>
              <a:rPr lang="de-CH" baseline="0" dirty="0"/>
              <a:t> </a:t>
            </a:r>
            <a:r>
              <a:rPr lang="de-CH" baseline="0" dirty="0" err="1"/>
              <a:t>daily</a:t>
            </a:r>
            <a:r>
              <a:rPr lang="de-CH" baseline="0" dirty="0"/>
              <a:t>, </a:t>
            </a:r>
            <a:r>
              <a:rPr lang="de-CH" baseline="0" dirty="0" err="1"/>
              <a:t>those</a:t>
            </a:r>
            <a:r>
              <a:rPr lang="de-CH" baseline="0" dirty="0"/>
              <a:t> </a:t>
            </a:r>
            <a:r>
              <a:rPr lang="de-CH" baseline="0" dirty="0" err="1"/>
              <a:t>used</a:t>
            </a:r>
            <a:r>
              <a:rPr lang="de-CH" baseline="0" dirty="0"/>
              <a:t> </a:t>
            </a:r>
            <a:r>
              <a:rPr lang="de-CH" baseline="0" dirty="0" err="1"/>
              <a:t>retinol</a:t>
            </a:r>
            <a:r>
              <a:rPr lang="de-CH" baseline="0" dirty="0"/>
              <a:t>, </a:t>
            </a:r>
            <a:r>
              <a:rPr lang="de-CH" baseline="0" dirty="0" err="1"/>
              <a:t>applied</a:t>
            </a:r>
            <a:r>
              <a:rPr lang="de-CH" baseline="0" dirty="0"/>
              <a:t> </a:t>
            </a:r>
            <a:r>
              <a:rPr lang="de-CH" baseline="0" dirty="0" err="1"/>
              <a:t>it</a:t>
            </a:r>
            <a:r>
              <a:rPr lang="de-CH" baseline="0" dirty="0"/>
              <a:t> </a:t>
            </a:r>
            <a:r>
              <a:rPr lang="de-CH" baseline="0" dirty="0" err="1"/>
              <a:t>once</a:t>
            </a:r>
            <a:r>
              <a:rPr lang="de-CH" baseline="0" dirty="0"/>
              <a:t> </a:t>
            </a:r>
            <a:r>
              <a:rPr lang="de-CH" baseline="0" dirty="0" err="1"/>
              <a:t>during</a:t>
            </a:r>
            <a:r>
              <a:rPr lang="de-CH" baseline="0" dirty="0"/>
              <a:t> </a:t>
            </a:r>
            <a:r>
              <a:rPr lang="de-CH" baseline="0" dirty="0" err="1"/>
              <a:t>night</a:t>
            </a:r>
            <a:r>
              <a:rPr lang="de-CH" baseline="0" dirty="0"/>
              <a:t> time, </a:t>
            </a:r>
            <a:r>
              <a:rPr lang="de-CH" baseline="0" dirty="0" err="1"/>
              <a:t>and</a:t>
            </a:r>
            <a:r>
              <a:rPr lang="de-CH" baseline="0" dirty="0"/>
              <a:t> </a:t>
            </a:r>
            <a:r>
              <a:rPr lang="de-CH" baseline="0" dirty="0" err="1"/>
              <a:t>those</a:t>
            </a:r>
            <a:r>
              <a:rPr lang="de-CH" baseline="0" dirty="0"/>
              <a:t> </a:t>
            </a:r>
            <a:r>
              <a:rPr lang="de-CH" baseline="0" dirty="0" err="1"/>
              <a:t>who</a:t>
            </a:r>
            <a:r>
              <a:rPr lang="de-CH" baseline="0" dirty="0"/>
              <a:t> </a:t>
            </a:r>
            <a:r>
              <a:rPr lang="de-CH" baseline="0" dirty="0" err="1"/>
              <a:t>did</a:t>
            </a:r>
            <a:r>
              <a:rPr lang="de-CH" baseline="0" dirty="0"/>
              <a:t> </a:t>
            </a:r>
            <a:r>
              <a:rPr lang="de-CH" baseline="0" dirty="0" err="1"/>
              <a:t>the</a:t>
            </a:r>
            <a:r>
              <a:rPr lang="de-CH" baseline="0" dirty="0"/>
              <a:t> </a:t>
            </a:r>
            <a:r>
              <a:rPr lang="de-CH" baseline="0" dirty="0" err="1"/>
              <a:t>combination</a:t>
            </a:r>
            <a:r>
              <a:rPr lang="de-CH" baseline="0" dirty="0"/>
              <a:t> </a:t>
            </a:r>
            <a:r>
              <a:rPr lang="de-CH" baseline="0" dirty="0" err="1"/>
              <a:t>treatment</a:t>
            </a:r>
            <a:r>
              <a:rPr lang="de-CH" baseline="0" dirty="0"/>
              <a:t> </a:t>
            </a:r>
            <a:r>
              <a:rPr lang="de-CH" baseline="0" dirty="0" err="1"/>
              <a:t>applied</a:t>
            </a:r>
            <a:r>
              <a:rPr lang="de-CH" baseline="0" dirty="0"/>
              <a:t> 5% </a:t>
            </a:r>
            <a:r>
              <a:rPr lang="de-CH" baseline="0" dirty="0" err="1"/>
              <a:t>lotion</a:t>
            </a:r>
            <a:r>
              <a:rPr lang="de-CH" baseline="0" dirty="0"/>
              <a:t> </a:t>
            </a:r>
            <a:r>
              <a:rPr lang="de-CH" baseline="0" dirty="0" err="1"/>
              <a:t>twice</a:t>
            </a:r>
            <a:r>
              <a:rPr lang="de-CH" baseline="0" dirty="0"/>
              <a:t> </a:t>
            </a:r>
            <a:r>
              <a:rPr lang="de-CH" baseline="0" dirty="0" err="1"/>
              <a:t>daily</a:t>
            </a:r>
            <a:r>
              <a:rPr lang="de-CH" baseline="0" dirty="0"/>
              <a:t> </a:t>
            </a:r>
            <a:r>
              <a:rPr lang="de-CH" baseline="0" dirty="0" err="1"/>
              <a:t>and</a:t>
            </a:r>
            <a:r>
              <a:rPr lang="de-CH" baseline="0" dirty="0"/>
              <a:t> </a:t>
            </a:r>
            <a:r>
              <a:rPr lang="de-CH" baseline="0" dirty="0" err="1"/>
              <a:t>retinol</a:t>
            </a:r>
            <a:r>
              <a:rPr lang="de-CH" baseline="0" dirty="0"/>
              <a:t> </a:t>
            </a:r>
            <a:r>
              <a:rPr lang="de-CH" baseline="0" dirty="0" err="1"/>
              <a:t>cream</a:t>
            </a:r>
            <a:r>
              <a:rPr lang="de-CH" baseline="0" dirty="0"/>
              <a:t> </a:t>
            </a:r>
            <a:r>
              <a:rPr lang="de-CH" baseline="0" dirty="0" err="1"/>
              <a:t>once</a:t>
            </a:r>
            <a:r>
              <a:rPr lang="de-CH" baseline="0" dirty="0"/>
              <a:t> </a:t>
            </a:r>
            <a:r>
              <a:rPr lang="de-CH" baseline="0" dirty="0" err="1"/>
              <a:t>during</a:t>
            </a:r>
            <a:r>
              <a:rPr lang="de-CH" baseline="0" dirty="0"/>
              <a:t> </a:t>
            </a:r>
            <a:r>
              <a:rPr lang="de-CH" baseline="0" dirty="0" err="1"/>
              <a:t>the</a:t>
            </a:r>
            <a:r>
              <a:rPr lang="de-CH" baseline="0" dirty="0"/>
              <a:t> </a:t>
            </a:r>
            <a:r>
              <a:rPr lang="de-CH" baseline="0" dirty="0" err="1"/>
              <a:t>night</a:t>
            </a:r>
            <a:r>
              <a:rPr lang="de-CH" baseline="0" dirty="0"/>
              <a:t>. </a:t>
            </a:r>
            <a:r>
              <a:rPr lang="de-CH" baseline="0" dirty="0" err="1"/>
              <a:t>Efficacy</a:t>
            </a:r>
            <a:r>
              <a:rPr lang="de-CH" baseline="0" dirty="0"/>
              <a:t> was </a:t>
            </a:r>
            <a:r>
              <a:rPr lang="de-CH" baseline="0" dirty="0" err="1"/>
              <a:t>assessed</a:t>
            </a:r>
            <a:r>
              <a:rPr lang="de-CH" baseline="0" dirty="0"/>
              <a:t> </a:t>
            </a:r>
            <a:r>
              <a:rPr lang="de-CH" baseline="0" dirty="0" err="1"/>
              <a:t>by</a:t>
            </a:r>
            <a:r>
              <a:rPr lang="de-CH" baseline="0" dirty="0"/>
              <a:t> </a:t>
            </a:r>
            <a:r>
              <a:rPr lang="de-CH" baseline="0" dirty="0" err="1"/>
              <a:t>lesion</a:t>
            </a:r>
            <a:r>
              <a:rPr lang="de-CH" baseline="0" dirty="0"/>
              <a:t> </a:t>
            </a:r>
            <a:r>
              <a:rPr lang="de-CH" baseline="0" dirty="0" err="1"/>
              <a:t>counting</a:t>
            </a:r>
            <a:r>
              <a:rPr lang="de-CH" baseline="0" dirty="0"/>
              <a:t> </a:t>
            </a:r>
            <a:r>
              <a:rPr lang="de-CH" baseline="0" dirty="0" err="1"/>
              <a:t>grading</a:t>
            </a:r>
            <a:r>
              <a:rPr lang="de-CH" baseline="0" dirty="0"/>
              <a:t> </a:t>
            </a:r>
            <a:r>
              <a:rPr lang="de-CH" baseline="0" dirty="0" err="1"/>
              <a:t>system</a:t>
            </a:r>
            <a:r>
              <a:rPr lang="de-CH" baseline="0" dirty="0"/>
              <a:t>. Statistical </a:t>
            </a:r>
            <a:r>
              <a:rPr lang="de-CH" baseline="0" dirty="0" err="1"/>
              <a:t>analysis</a:t>
            </a:r>
            <a:r>
              <a:rPr lang="de-CH" baseline="0" dirty="0"/>
              <a:t> was </a:t>
            </a:r>
            <a:r>
              <a:rPr lang="de-CH" baseline="0" dirty="0" err="1"/>
              <a:t>performed</a:t>
            </a:r>
            <a:r>
              <a:rPr lang="de-CH" baseline="0" dirty="0"/>
              <a:t> </a:t>
            </a:r>
            <a:r>
              <a:rPr lang="de-CH" baseline="0" dirty="0" err="1"/>
              <a:t>using</a:t>
            </a:r>
            <a:r>
              <a:rPr lang="de-CH" baseline="0" dirty="0"/>
              <a:t> </a:t>
            </a:r>
            <a:r>
              <a:rPr lang="de-CH" baseline="0" dirty="0" err="1"/>
              <a:t>one-way</a:t>
            </a:r>
            <a:r>
              <a:rPr lang="de-CH" baseline="0" dirty="0"/>
              <a:t> ANOVA </a:t>
            </a:r>
            <a:r>
              <a:rPr lang="de-CH" baseline="0" dirty="0" err="1"/>
              <a:t>test</a:t>
            </a:r>
            <a:r>
              <a:rPr lang="de-CH" baseline="0" dirty="0"/>
              <a:t> at 0.05 </a:t>
            </a:r>
            <a:r>
              <a:rPr lang="de-CH" baseline="0" dirty="0" err="1"/>
              <a:t>significant</a:t>
            </a:r>
            <a:r>
              <a:rPr lang="de-CH" baseline="0" dirty="0"/>
              <a:t> </a:t>
            </a:r>
            <a:r>
              <a:rPr lang="de-CH" baseline="0" dirty="0" err="1"/>
              <a:t>value</a:t>
            </a:r>
            <a:r>
              <a:rPr lang="de-CH" baseline="0" dirty="0"/>
              <a:t>. </a:t>
            </a:r>
            <a:endParaRPr lang="de-CH" dirty="0"/>
          </a:p>
          <a:p>
            <a:endParaRPr lang="en-US" dirty="0"/>
          </a:p>
          <a:p>
            <a:endParaRPr lang="en-US" dirty="0"/>
          </a:p>
          <a:p>
            <a:r>
              <a:rPr lang="en-US" sz="900" b="0" i="0" u="none" strike="noStrike" kern="1200" dirty="0">
                <a:solidFill>
                  <a:schemeClr val="tx1"/>
                </a:solidFill>
                <a:effectLst/>
                <a:latin typeface="+mn-lt"/>
                <a:ea typeface="+mn-ea"/>
                <a:cs typeface="+mn-cs"/>
              </a:rPr>
              <a:t>The resulting data showed that SAP reduced the inflammatory lesion by 20.14% and 48.82% within 4 and 8 weeks respectively. Application of the formulation containing retinol slightly improved the treatment efficacy as the lesion reduced by 21.79% and 49.50% after 4 and 8 weeks respectively. The combination treatment significantly reduced the inflammatory lesion by 29.28% after 4 weeks and 63.10% after 8 weeks of application. The most effective treatment was by using the combination of 5% SAP and 0.2% retinol, which incorporated the synergistic effects on lipid peroxidation and sebaceous gland function in addition to the enhancement of SAP permeability by the desquamation of stratum corneum influenced by retinol, keratin plug removal and anti-inflammatory effect of retinol. This study promises for the development of cosmetic products to overcome aesthetic and psychological problems caused by acne </a:t>
            </a:r>
            <a:r>
              <a:rPr lang="en-US" sz="900" b="0" i="0" u="none" strike="noStrike" kern="1200" dirty="0" err="1">
                <a:solidFill>
                  <a:schemeClr val="tx1"/>
                </a:solidFill>
                <a:effectLst/>
                <a:latin typeface="+mn-lt"/>
                <a:ea typeface="+mn-ea"/>
                <a:cs typeface="+mn-cs"/>
              </a:rPr>
              <a:t>vulgari</a:t>
            </a:r>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816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The concentrations of IGF-1 in conditioned media were measured by ELISA. Gene expression was </a:t>
            </a:r>
            <a:r>
              <a:rPr lang="en-US" sz="900" kern="1200" dirty="0" err="1">
                <a:solidFill>
                  <a:schemeClr val="tx1"/>
                </a:solidFill>
                <a:latin typeface="+mn-lt"/>
                <a:ea typeface="+mn-ea"/>
                <a:cs typeface="+mn-cs"/>
              </a:rPr>
              <a:t>analysed</a:t>
            </a:r>
            <a:r>
              <a:rPr lang="en-US" sz="900" kern="1200" dirty="0">
                <a:solidFill>
                  <a:schemeClr val="tx1"/>
                </a:solidFill>
                <a:latin typeface="+mn-lt"/>
                <a:ea typeface="+mn-ea"/>
                <a:cs typeface="+mn-cs"/>
              </a:rPr>
              <a:t> by RT PCR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Isolated human hair follicles  incubated in the absence (c) or presence(d) of 0.25 and 1 mM/L of Vitamin C for 12 h and immuno-stained with polyclonal antibodies against IGF1</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The stimulation of IGF1 is important to counteract the thinning of hair and a slow hair growth as reported recently (</a:t>
            </a:r>
            <a:r>
              <a:rPr lang="en-US" sz="900" kern="1200" dirty="0" err="1">
                <a:solidFill>
                  <a:schemeClr val="tx1"/>
                </a:solidFill>
                <a:latin typeface="+mn-lt"/>
                <a:ea typeface="+mn-ea"/>
                <a:cs typeface="+mn-cs"/>
              </a:rPr>
              <a:t>Trueb</a:t>
            </a:r>
            <a:r>
              <a:rPr lang="en-US" sz="900" kern="1200" dirty="0">
                <a:solidFill>
                  <a:schemeClr val="tx1"/>
                </a:solidFill>
                <a:latin typeface="+mn-lt"/>
                <a:ea typeface="+mn-ea"/>
                <a:cs typeface="+mn-cs"/>
              </a:rPr>
              <a:t>. Skin Appendage </a:t>
            </a:r>
            <a:r>
              <a:rPr lang="en-US" sz="900" kern="1200" dirty="0" err="1">
                <a:solidFill>
                  <a:schemeClr val="tx1"/>
                </a:solidFill>
                <a:latin typeface="+mn-lt"/>
                <a:ea typeface="+mn-ea"/>
                <a:cs typeface="+mn-cs"/>
              </a:rPr>
              <a:t>Disord</a:t>
            </a:r>
            <a:r>
              <a:rPr lang="en-US" sz="900" kern="1200" dirty="0">
                <a:solidFill>
                  <a:schemeClr val="tx1"/>
                </a:solidFill>
                <a:latin typeface="+mn-lt"/>
                <a:ea typeface="+mn-ea"/>
                <a:cs typeface="+mn-cs"/>
              </a:rPr>
              <a:t>. 2018 Apr;4(2):90-95)"</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5254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kern="1200" dirty="0">
                <a:solidFill>
                  <a:schemeClr val="tx1"/>
                </a:solidFill>
                <a:latin typeface="+mn-lt"/>
                <a:ea typeface="+mn-ea"/>
                <a:cs typeface="+mn-cs"/>
              </a:rPr>
              <a:t>STAY-C ® 50 </a:t>
            </a:r>
            <a:r>
              <a:rPr lang="en-US" altLang="en-US" sz="900" kern="1200" dirty="0">
                <a:solidFill>
                  <a:schemeClr val="tx1"/>
                </a:solidFill>
                <a:latin typeface="+mn-lt"/>
                <a:ea typeface="+mn-ea"/>
                <a:cs typeface="+mn-cs"/>
              </a:rPr>
              <a:t>was incubated with the bacteria in the vessel for up to 56 hours. </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kern="1200" dirty="0">
                <a:solidFill>
                  <a:schemeClr val="tx1"/>
                </a:solidFill>
                <a:latin typeface="+mn-lt"/>
                <a:ea typeface="+mn-ea"/>
                <a:cs typeface="+mn-cs"/>
              </a:rPr>
              <a:t>Aliquots to be plated on culture dishes were taken at the times indicated. </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kern="1200" dirty="0">
                <a:solidFill>
                  <a:schemeClr val="tx1"/>
                </a:solidFill>
                <a:latin typeface="+mn-lt"/>
                <a:ea typeface="+mn-ea"/>
                <a:cs typeface="+mn-cs"/>
              </a:rPr>
              <a:t>Contact time 0 means that the aliquot were taken immediately after dosing of </a:t>
            </a:r>
            <a:r>
              <a:rPr lang="en-US" sz="900" b="0" kern="1200" dirty="0">
                <a:solidFill>
                  <a:schemeClr val="tx1"/>
                </a:solidFill>
                <a:latin typeface="+mn-lt"/>
                <a:ea typeface="+mn-ea"/>
                <a:cs typeface="+mn-cs"/>
              </a:rPr>
              <a:t>STAY-C ® 50 </a:t>
            </a:r>
            <a:r>
              <a:rPr lang="en-US" altLang="en-US" sz="900" kern="1200" dirty="0">
                <a:solidFill>
                  <a:schemeClr val="tx1"/>
                </a:solidFill>
                <a:latin typeface="+mn-lt"/>
                <a:ea typeface="+mn-ea"/>
                <a:cs typeface="+mn-cs"/>
              </a:rPr>
              <a:t>to the bacteria culture. </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900" kern="1200" dirty="0">
              <a:solidFill>
                <a:schemeClr val="tx1"/>
              </a:solidFill>
              <a:latin typeface="+mn-lt"/>
              <a:ea typeface="+mn-ea"/>
              <a:cs typeface="+mn-cs"/>
            </a:endParaRPr>
          </a:p>
          <a:p>
            <a:r>
              <a:rPr lang="en-US" sz="900" b="0" kern="1200" dirty="0">
                <a:solidFill>
                  <a:schemeClr val="tx1"/>
                </a:solidFill>
                <a:latin typeface="+mn-lt"/>
                <a:ea typeface="+mn-ea"/>
                <a:cs typeface="+mn-cs"/>
              </a:rPr>
              <a:t>In the formation of cavities (caries), several bacteria are involved whereas one of the most predominant found in the saliva is Streptococcus </a:t>
            </a:r>
            <a:r>
              <a:rPr lang="en-US" sz="900" b="0" kern="1200" dirty="0" err="1">
                <a:solidFill>
                  <a:schemeClr val="tx1"/>
                </a:solidFill>
                <a:latin typeface="+mn-lt"/>
                <a:ea typeface="+mn-ea"/>
                <a:cs typeface="+mn-cs"/>
              </a:rPr>
              <a:t>mutans</a:t>
            </a:r>
            <a:r>
              <a:rPr lang="en-US" sz="1000" b="0" i="0" u="none" strike="noStrike" kern="1200" dirty="0">
                <a:solidFill>
                  <a:schemeClr val="tx1"/>
                </a:solidFill>
                <a:effectLst/>
                <a:latin typeface="+mn-lt"/>
                <a:ea typeface="+mn-ea"/>
                <a:cs typeface="+mn-cs"/>
              </a:rPr>
              <a:t>.</a:t>
            </a:r>
          </a:p>
          <a:p>
            <a:r>
              <a:rPr lang="en-US" altLang="en-US" sz="900" b="0" kern="1200" dirty="0">
                <a:solidFill>
                  <a:schemeClr val="tx1"/>
                </a:solidFill>
                <a:latin typeface="+mn-lt"/>
                <a:ea typeface="+mn-ea"/>
                <a:cs typeface="+mn-cs"/>
              </a:rPr>
              <a:t>Streptococcus </a:t>
            </a:r>
            <a:r>
              <a:rPr lang="en-US" altLang="en-US" sz="900" b="0" kern="1200" dirty="0" err="1">
                <a:solidFill>
                  <a:schemeClr val="tx1"/>
                </a:solidFill>
                <a:latin typeface="+mn-lt"/>
                <a:ea typeface="+mn-ea"/>
                <a:cs typeface="+mn-cs"/>
              </a:rPr>
              <a:t>mutans</a:t>
            </a:r>
            <a:r>
              <a:rPr lang="en-US" altLang="en-US" sz="900" b="0" kern="1200" dirty="0">
                <a:solidFill>
                  <a:schemeClr val="tx1"/>
                </a:solidFill>
                <a:latin typeface="+mn-lt"/>
                <a:ea typeface="+mn-ea"/>
                <a:cs typeface="+mn-cs"/>
              </a:rPr>
              <a:t> principal causative plaque bacterium for caries in humans                                                          </a:t>
            </a:r>
          </a:p>
          <a:p>
            <a:r>
              <a:rPr lang="en-US" sz="900" b="0" kern="1200" dirty="0">
                <a:solidFill>
                  <a:schemeClr val="tx1"/>
                </a:solidFill>
                <a:latin typeface="+mn-lt"/>
                <a:ea typeface="+mn-ea"/>
                <a:cs typeface="+mn-cs"/>
              </a:rPr>
              <a:t>STAY-C ® 50 at 0.1% and 0.5% effectively inactivates Streptococcus </a:t>
            </a:r>
            <a:r>
              <a:rPr lang="en-US" sz="900" b="0" kern="1200" dirty="0" err="1">
                <a:solidFill>
                  <a:schemeClr val="tx1"/>
                </a:solidFill>
                <a:latin typeface="+mn-lt"/>
                <a:ea typeface="+mn-ea"/>
                <a:cs typeface="+mn-cs"/>
              </a:rPr>
              <a:t>mutans</a:t>
            </a:r>
            <a:r>
              <a:rPr lang="en-US" sz="900" b="0" kern="1200" dirty="0">
                <a:solidFill>
                  <a:schemeClr val="tx1"/>
                </a:solidFill>
                <a:latin typeface="+mn-lt"/>
                <a:ea typeface="+mn-ea"/>
                <a:cs typeface="+mn-cs"/>
              </a:rPr>
              <a:t> in vitro and, therefore, helps to prevent caries when added to oral care products</a:t>
            </a:r>
          </a:p>
          <a:p>
            <a:endParaRPr lang="en-US" sz="9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056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688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dirty="0"/>
              <a:t>Solubility in Water :</a:t>
            </a:r>
          </a:p>
          <a:p>
            <a:r>
              <a:rPr lang="en-US" dirty="0"/>
              <a:t>STAY-C 50= 789g/L at 20°C </a:t>
            </a:r>
            <a:r>
              <a:rPr lang="en-US" b="1" dirty="0"/>
              <a:t>so 78.9 g/mL</a:t>
            </a:r>
          </a:p>
          <a:p>
            <a:r>
              <a:rPr lang="en-US" dirty="0"/>
              <a:t>3-O-Ethyl Ascorbic acid: </a:t>
            </a:r>
          </a:p>
          <a:p>
            <a:r>
              <a:rPr lang="en-US" dirty="0"/>
              <a:t>AA2G: </a:t>
            </a:r>
            <a:r>
              <a:rPr lang="en-US" b="1" dirty="0"/>
              <a:t>71.4g/100mL</a:t>
            </a:r>
          </a:p>
          <a:p>
            <a:r>
              <a:rPr lang="en-US" dirty="0"/>
              <a:t>MAP: </a:t>
            </a:r>
            <a:r>
              <a:rPr lang="en-US" b="1" dirty="0"/>
              <a:t>8g/100mL </a:t>
            </a:r>
          </a:p>
          <a:p>
            <a:r>
              <a:rPr lang="en-US" dirty="0"/>
              <a:t>Aminopropyl </a:t>
            </a:r>
            <a:r>
              <a:rPr lang="en-US" dirty="0" err="1"/>
              <a:t>Ascrobyl</a:t>
            </a:r>
            <a:r>
              <a:rPr lang="en-US" dirty="0"/>
              <a:t> Phosphate: </a:t>
            </a:r>
            <a:r>
              <a:rPr lang="en-US" b="1" dirty="0"/>
              <a:t>up to 20g/100mL</a:t>
            </a:r>
          </a:p>
          <a:p>
            <a:endParaRPr lang="en-US" dirty="0"/>
          </a:p>
          <a:p>
            <a:r>
              <a:rPr lang="en-US" dirty="0" err="1"/>
              <a:t>Glycerine</a:t>
            </a:r>
            <a:r>
              <a:rPr lang="en-US" dirty="0"/>
              <a:t> solubility: </a:t>
            </a:r>
          </a:p>
          <a:p>
            <a:r>
              <a:rPr lang="en-US" dirty="0"/>
              <a:t>STAY-C 50: 13.2g/100mL</a:t>
            </a:r>
          </a:p>
          <a:p>
            <a:r>
              <a:rPr lang="en-US" dirty="0"/>
              <a:t>3-O-Ethyl Ascorbic acid: 45g/100mL </a:t>
            </a:r>
          </a:p>
          <a:p>
            <a:r>
              <a:rPr lang="en-US" dirty="0"/>
              <a:t>AA2G: ?</a:t>
            </a:r>
          </a:p>
          <a:p>
            <a:r>
              <a:rPr lang="en-US" dirty="0"/>
              <a:t>MAP: ?</a:t>
            </a:r>
          </a:p>
          <a:p>
            <a:r>
              <a:rPr lang="en-US" dirty="0"/>
              <a:t>Aminopropyl </a:t>
            </a:r>
            <a:r>
              <a:rPr lang="en-US" dirty="0" err="1"/>
              <a:t>Ascrobyl</a:t>
            </a:r>
            <a:r>
              <a:rPr lang="en-US" dirty="0"/>
              <a:t> Phosphate:?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CCDF3-960E-4381-AAFB-EEC226CAA59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832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effectLst/>
                <a:latin typeface="+mn-lt"/>
                <a:ea typeface="+mn-ea"/>
                <a:cs typeface="+mn-cs"/>
              </a:rPr>
              <a:t>Study report 2018-014 formulations number SK-E-101308-1 to 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0" dirty="0">
                <a:solidFill>
                  <a:schemeClr val="tx1"/>
                </a:solidFill>
                <a:latin typeface="+mn-lt"/>
                <a:ea typeface="+mn-ea"/>
                <a:cs typeface="+mn-cs"/>
              </a:rPr>
              <a:t>Except for the pure Ascorbic acid, all Vit C derivatives showed a very good stability in formulation at all storage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0" dirty="0">
                <a:solidFill>
                  <a:schemeClr val="tx1"/>
                </a:solidFill>
                <a:latin typeface="+mn-lt"/>
                <a:ea typeface="+mn-ea"/>
                <a:cs typeface="+mn-cs"/>
              </a:rPr>
              <a:t>HPLC analysis performed on all samples confirmed again that all these Vitamin C derivates are more stable that pure ascorbic acid in common cosmetic formulations.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9030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Report S085, formulations 8-12</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273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sz="900" b="0" i="0" u="none" strike="noStrike" kern="1200" baseline="0" dirty="0">
                <a:solidFill>
                  <a:schemeClr val="tx1"/>
                </a:solidFill>
                <a:latin typeface="+mn-lt"/>
                <a:ea typeface="+mn-ea"/>
                <a:cs typeface="+mn-cs"/>
              </a:rPr>
              <a:t>pH stability is the opposite of the color stability, so pH is respectively more stable with pure ascorbic acid, than Stay-C® 50 and MAP, than AA2G and both 3-O ethyl ascorbic acid. </a:t>
            </a:r>
          </a:p>
          <a:p>
            <a:r>
              <a:rPr lang="en-US" sz="900" b="0" i="0" u="none" strike="noStrike" kern="1200" baseline="0" dirty="0">
                <a:solidFill>
                  <a:schemeClr val="tx1"/>
                </a:solidFill>
                <a:latin typeface="+mn-lt"/>
                <a:ea typeface="+mn-ea"/>
                <a:cs typeface="+mn-cs"/>
              </a:rPr>
              <a:t>In general, pH shifts toward more acidic pH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effectLst/>
                <a:latin typeface="+mn-lt"/>
                <a:ea typeface="+mn-ea"/>
                <a:cs typeface="+mn-cs"/>
              </a:rPr>
              <a:t>Study report 2018-014 formulations number SK-E-101308-1 to 24</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019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Substantiated claims: info provided based on the product brochures.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3354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Melanin was extracted using 0.5 NaOH solution. OD was measured at 405 nm and melanin quantity was determined against a melanin standard curve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We know that Et-VC is not toxic and could potentially be tested on the cells also at higher concentrations. However this could also be an indication and argument to say that Et-VC is not converted efficiently to ascorbic acid since ascorbic acid start to be toxic at concentration higher than 0.037% while Et-VC does not even show toxicity at 1%!</a:t>
            </a:r>
          </a:p>
          <a:p>
            <a:endParaRPr lang="en-US" dirty="0"/>
          </a:p>
          <a:p>
            <a:r>
              <a:rPr lang="en-US" dirty="0"/>
              <a:t>T-test * </a:t>
            </a:r>
            <a:r>
              <a:rPr lang="en-US" sz="900" b="0" i="0" u="none" strike="noStrike" kern="1200" dirty="0">
                <a:solidFill>
                  <a:schemeClr val="tx1"/>
                </a:solidFill>
                <a:effectLst/>
                <a:latin typeface="+mn-lt"/>
                <a:ea typeface="+mn-ea"/>
                <a:cs typeface="+mn-cs"/>
              </a:rPr>
              <a:t>p &lt; 0.05</a:t>
            </a:r>
            <a:r>
              <a:rPr lang="en-US" dirty="0"/>
              <a:t> **</a:t>
            </a:r>
            <a:r>
              <a:rPr lang="en-US" sz="900" b="0" i="0" u="none" strike="noStrike" kern="1200" dirty="0">
                <a:solidFill>
                  <a:schemeClr val="tx1"/>
                </a:solidFill>
                <a:effectLst/>
                <a:latin typeface="+mn-lt"/>
                <a:ea typeface="+mn-ea"/>
                <a:cs typeface="+mn-cs"/>
              </a:rPr>
              <a:t>p &lt; 0.01</a:t>
            </a:r>
            <a:r>
              <a:rPr lang="en-US" dirty="0"/>
              <a:t> vs control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0768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Determination of protein carbonylation by tape stripping followed by anti-dinitrophenyl (DNP) antibody immunoblotting</a:t>
            </a:r>
            <a:endParaRPr lang="de-CH" sz="900" kern="1200" dirty="0">
              <a:solidFill>
                <a:schemeClr val="tx1"/>
              </a:solidFill>
              <a:latin typeface="+mn-lt"/>
              <a:ea typeface="+mn-ea"/>
              <a:cs typeface="+mn-cs"/>
            </a:endParaRPr>
          </a:p>
          <a:p>
            <a:endParaRPr lang="en-US" sz="900" dirty="0">
              <a:latin typeface="+mn-lt"/>
            </a:endParaRPr>
          </a:p>
          <a:p>
            <a:r>
              <a:rPr lang="en-US" sz="900" dirty="0">
                <a:latin typeface="+mn-lt"/>
              </a:rPr>
              <a:t>Skin photoaging is related </a:t>
            </a:r>
            <a:r>
              <a:rPr lang="en-US" sz="900" kern="1200" dirty="0">
                <a:solidFill>
                  <a:schemeClr val="tx1"/>
                </a:solidFill>
                <a:latin typeface="+mn-lt"/>
                <a:ea typeface="+mn-ea"/>
                <a:cs typeface="+mn-cs"/>
              </a:rPr>
              <a:t>with oxidative stress which often causes lipid peroxidation, glycation as well </a:t>
            </a:r>
            <a:r>
              <a:rPr lang="en-US" sz="900" u="none" kern="1200" dirty="0">
                <a:solidFill>
                  <a:schemeClr val="tx1"/>
                </a:solidFill>
                <a:latin typeface="+mn-lt"/>
                <a:ea typeface="+mn-ea"/>
                <a:cs typeface="+mn-cs"/>
              </a:rPr>
              <a:t>as protein oxidation </a:t>
            </a:r>
            <a:r>
              <a:rPr lang="en-US" sz="900" kern="1200" dirty="0">
                <a:solidFill>
                  <a:schemeClr val="tx1"/>
                </a:solidFill>
                <a:latin typeface="+mn-lt"/>
                <a:ea typeface="+mn-ea"/>
                <a:cs typeface="+mn-cs"/>
              </a:rPr>
              <a:t>and therefore the above chemical reactions can be used as biomarkers for oxidative stress.</a:t>
            </a:r>
          </a:p>
          <a:p>
            <a:r>
              <a:rPr lang="en-US" sz="900" kern="1200" dirty="0">
                <a:solidFill>
                  <a:schemeClr val="tx1"/>
                </a:solidFill>
                <a:latin typeface="+mn-lt"/>
                <a:ea typeface="+mn-ea"/>
                <a:cs typeface="+mn-cs"/>
              </a:rPr>
              <a:t>It has been reported that the protein carbonylation could be used as a biomarker for oxidative stress. The current study detects the change of the level of exposed protein carbonyl group in the most outer layer of human SC. The concentration of the antioxidant in each subject emulsion formulation was 0.5% (w/w). The data indicated that alpha-tocopherol (a-Vit E) and ascorbic acid (Vit C) have excellent antioxidative capability. Ascorbic acid 2-glucoside represented an insignificant antioxidative capability. </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2776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8102276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sz="900" kern="1200" dirty="0">
                <a:solidFill>
                  <a:schemeClr val="tx1"/>
                </a:solidFill>
                <a:latin typeface="Fira Sans" panose="020B0503050000020004" pitchFamily="34" charset="0"/>
                <a:ea typeface="+mn-ea"/>
                <a:cs typeface="+mn-cs"/>
              </a:rPr>
              <a:t>IECSC = Inventory of Existing Chemical Substances in China</a:t>
            </a:r>
          </a:p>
          <a:p>
            <a:r>
              <a:rPr lang="en-US" sz="900" kern="1200" dirty="0">
                <a:solidFill>
                  <a:schemeClr val="tx1"/>
                </a:solidFill>
                <a:latin typeface="Fira Sans" panose="020B0503050000020004" pitchFamily="34" charset="0"/>
                <a:ea typeface="+mn-ea"/>
                <a:cs typeface="+mn-cs"/>
              </a:rPr>
              <a:t>IECIC = Inventory of Existing Cosmetic Ingredients in China, June 30, 2014, also called CFDA inventory of cosmetic ingredients which have been used in China.</a:t>
            </a:r>
          </a:p>
          <a:p>
            <a:r>
              <a:rPr lang="en-US" sz="900" kern="1200" dirty="0">
                <a:solidFill>
                  <a:schemeClr val="tx1"/>
                </a:solidFill>
                <a:latin typeface="Fira Sans" panose="020B0503050000020004" pitchFamily="34" charset="0"/>
                <a:ea typeface="+mn-ea"/>
                <a:cs typeface="+mn-cs"/>
              </a:rPr>
              <a:t>ENCS = Japanese Existing and New Chemical Substances Inventory(ENCS)</a:t>
            </a:r>
          </a:p>
          <a:p>
            <a:r>
              <a:rPr lang="en-US" sz="900" kern="1200" dirty="0">
                <a:solidFill>
                  <a:schemeClr val="tx1"/>
                </a:solidFill>
                <a:latin typeface="Fira Sans" panose="020B0503050000020004" pitchFamily="34" charset="0"/>
                <a:ea typeface="+mn-ea"/>
                <a:cs typeface="+mn-cs"/>
              </a:rPr>
              <a:t>TSCA = Toxic Substances Control Act (TSCA)</a:t>
            </a:r>
          </a:p>
          <a:p>
            <a:endParaRPr lang="en-US" dirty="0">
              <a:latin typeface="Fira Sans" panose="020B0503050000020004" pitchFamily="34" charset="0"/>
            </a:endParaRPr>
          </a:p>
          <a:p>
            <a:r>
              <a:rPr lang="en-US" sz="900" kern="1200" dirty="0">
                <a:solidFill>
                  <a:schemeClr val="tx1"/>
                </a:solidFill>
                <a:latin typeface="Fira Sans" panose="020B0503050000020004" pitchFamily="34" charset="0"/>
                <a:ea typeface="+mn-ea"/>
                <a:cs typeface="+mn-cs"/>
              </a:rPr>
              <a:t>CIR-cosmetic ingredient review: considering the available toxicological data, it can be concluded that no undue risk is expected from exposure to the product at the intended use levels.</a:t>
            </a:r>
          </a:p>
          <a:p>
            <a:r>
              <a:rPr lang="en-US" sz="900" kern="1200" dirty="0">
                <a:solidFill>
                  <a:schemeClr val="tx1"/>
                </a:solidFill>
                <a:latin typeface="Fira Sans" panose="020B0503050000020004" pitchFamily="34" charset="0"/>
                <a:ea typeface="+mn-ea"/>
                <a:cs typeface="+mn-cs"/>
                <a:hlinkClick r:id="rId3" tooltip="International journal of toxicology.">
                  <a:extLst>
                    <a:ext uri="{A12FA001-AC4F-418D-AE19-62706E023703}">
                      <ahyp:hlinkClr xmlns:ahyp="http://schemas.microsoft.com/office/drawing/2018/hyperlinkcolor" val="tx"/>
                    </a:ext>
                  </a:extLst>
                </a:hlinkClick>
              </a:rPr>
              <a:t>Int J </a:t>
            </a:r>
            <a:r>
              <a:rPr lang="en-US" sz="900" kern="1200" dirty="0" err="1">
                <a:solidFill>
                  <a:schemeClr val="tx1"/>
                </a:solidFill>
                <a:latin typeface="Fira Sans" panose="020B0503050000020004" pitchFamily="34" charset="0"/>
                <a:ea typeface="+mn-ea"/>
                <a:cs typeface="+mn-cs"/>
                <a:hlinkClick r:id="rId3" tooltip="International journal of toxicology.">
                  <a:extLst>
                    <a:ext uri="{A12FA001-AC4F-418D-AE19-62706E023703}">
                      <ahyp:hlinkClr xmlns:ahyp="http://schemas.microsoft.com/office/drawing/2018/hyperlinkcolor" val="tx"/>
                    </a:ext>
                  </a:extLst>
                </a:hlinkClick>
              </a:rPr>
              <a:t>Toxicol</a:t>
            </a:r>
            <a:r>
              <a:rPr lang="en-US" sz="900" kern="1200" dirty="0">
                <a:solidFill>
                  <a:schemeClr val="tx1"/>
                </a:solidFill>
                <a:latin typeface="Fira Sans" panose="020B0503050000020004" pitchFamily="34" charset="0"/>
                <a:ea typeface="+mn-ea"/>
                <a:cs typeface="+mn-cs"/>
                <a:hlinkClick r:id="rId3" tooltip="International journal of toxicology.">
                  <a:extLst>
                    <a:ext uri="{A12FA001-AC4F-418D-AE19-62706E023703}">
                      <ahyp:hlinkClr xmlns:ahyp="http://schemas.microsoft.com/office/drawing/2018/hyperlinkcolor" val="tx"/>
                    </a:ext>
                  </a:extLst>
                </a:hlinkClick>
              </a:rPr>
              <a:t>.</a:t>
            </a:r>
            <a:r>
              <a:rPr lang="en-US" sz="900" kern="1200" dirty="0">
                <a:solidFill>
                  <a:schemeClr val="tx1"/>
                </a:solidFill>
                <a:latin typeface="Fira Sans" panose="020B0503050000020004" pitchFamily="34" charset="0"/>
                <a:ea typeface="+mn-ea"/>
                <a:cs typeface="+mn-cs"/>
              </a:rPr>
              <a:t> 2005;24 Suppl 2:51-111.Final report of the safety assessment of L-Ascorbic Acid, Calcium Ascorbate, Magnesium Ascorbate, Magnesium </a:t>
            </a:r>
            <a:r>
              <a:rPr lang="en-US" sz="900" kern="1200" dirty="0" err="1">
                <a:solidFill>
                  <a:schemeClr val="tx1"/>
                </a:solidFill>
                <a:latin typeface="Fira Sans" panose="020B0503050000020004" pitchFamily="34" charset="0"/>
                <a:ea typeface="+mn-ea"/>
                <a:cs typeface="+mn-cs"/>
              </a:rPr>
              <a:t>Ascorbyl</a:t>
            </a:r>
            <a:r>
              <a:rPr lang="en-US" sz="900" kern="1200" dirty="0">
                <a:solidFill>
                  <a:schemeClr val="tx1"/>
                </a:solidFill>
                <a:latin typeface="Fira Sans" panose="020B0503050000020004" pitchFamily="34" charset="0"/>
                <a:ea typeface="+mn-ea"/>
                <a:cs typeface="+mn-cs"/>
              </a:rPr>
              <a:t> Phosphate, Sodium Ascorbate, and Sodium </a:t>
            </a:r>
            <a:r>
              <a:rPr lang="en-US" sz="900" kern="1200" dirty="0" err="1">
                <a:solidFill>
                  <a:schemeClr val="tx1"/>
                </a:solidFill>
                <a:latin typeface="Fira Sans" panose="020B0503050000020004" pitchFamily="34" charset="0"/>
                <a:ea typeface="+mn-ea"/>
                <a:cs typeface="+mn-cs"/>
              </a:rPr>
              <a:t>Ascorbyl</a:t>
            </a:r>
            <a:r>
              <a:rPr lang="en-US" sz="900" kern="1200" dirty="0">
                <a:solidFill>
                  <a:schemeClr val="tx1"/>
                </a:solidFill>
                <a:latin typeface="Fira Sans" panose="020B0503050000020004" pitchFamily="34" charset="0"/>
                <a:ea typeface="+mn-ea"/>
                <a:cs typeface="+mn-cs"/>
              </a:rPr>
              <a:t> Phosphate as used in cosmetics.</a:t>
            </a:r>
          </a:p>
          <a:p>
            <a:endParaRPr lang="en-US" dirty="0">
              <a:latin typeface="Fira Sans" panose="020B05030500000200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4543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Melanin was extracted using 0.5 NaOH solution. OD was measured at 405 nm and melanin quantity was determined against a melanin standard curve</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65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Clindamycin is a topical antibiotic and a 1% Clindamycin lotion is typically prescribed by dermatologists for acne treatment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The performance of 1% Clindamycin lotion for inflammatory lesions was only 60% and for non-inflammatory lesions only 50%. </a:t>
            </a:r>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8230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altLang="en-US" sz="900" kern="1200" dirty="0">
                <a:solidFill>
                  <a:schemeClr val="tx1"/>
                </a:solidFill>
                <a:latin typeface="+mn-lt"/>
                <a:ea typeface="+mn-ea"/>
                <a:cs typeface="+mn-cs"/>
              </a:rPr>
              <a:t>This graph shows that </a:t>
            </a:r>
            <a:r>
              <a:rPr lang="en-US" sz="900" b="0" kern="1200" dirty="0">
                <a:solidFill>
                  <a:schemeClr val="tx1"/>
                </a:solidFill>
                <a:latin typeface="+mn-lt"/>
                <a:ea typeface="+mn-ea"/>
                <a:cs typeface="+mn-cs"/>
              </a:rPr>
              <a:t>STAY-C ® 50 </a:t>
            </a:r>
            <a:r>
              <a:rPr lang="en-US" altLang="en-US" sz="900" kern="1200" dirty="0">
                <a:solidFill>
                  <a:schemeClr val="tx1"/>
                </a:solidFill>
                <a:latin typeface="+mn-lt"/>
                <a:ea typeface="+mn-ea"/>
                <a:cs typeface="+mn-cs"/>
              </a:rPr>
              <a:t>inhibits the growth of </a:t>
            </a:r>
            <a:r>
              <a:rPr lang="en-US" altLang="en-US" sz="900" kern="1200" dirty="0" err="1">
                <a:solidFill>
                  <a:schemeClr val="tx1"/>
                </a:solidFill>
                <a:latin typeface="+mn-lt"/>
                <a:ea typeface="+mn-ea"/>
                <a:cs typeface="+mn-cs"/>
              </a:rPr>
              <a:t>Actinobacillus</a:t>
            </a:r>
            <a:r>
              <a:rPr lang="en-US" altLang="en-US" sz="900" kern="1200" dirty="0">
                <a:solidFill>
                  <a:schemeClr val="tx1"/>
                </a:solidFill>
                <a:latin typeface="+mn-lt"/>
                <a:ea typeface="+mn-ea"/>
                <a:cs typeface="+mn-cs"/>
              </a:rPr>
              <a:t> </a:t>
            </a:r>
            <a:r>
              <a:rPr lang="en-US" altLang="en-US" sz="900" kern="1200" dirty="0" err="1">
                <a:solidFill>
                  <a:schemeClr val="tx1"/>
                </a:solidFill>
                <a:latin typeface="+mn-lt"/>
                <a:ea typeface="+mn-ea"/>
                <a:cs typeface="+mn-cs"/>
              </a:rPr>
              <a:t>actinomycetemcomitans</a:t>
            </a:r>
            <a:r>
              <a:rPr lang="en-US" altLang="en-US" sz="900" kern="1200" dirty="0">
                <a:solidFill>
                  <a:schemeClr val="tx1"/>
                </a:solidFill>
                <a:latin typeface="+mn-lt"/>
                <a:ea typeface="+mn-ea"/>
                <a:cs typeface="+mn-cs"/>
              </a:rPr>
              <a:t> in a concentration dependent manner.</a:t>
            </a:r>
          </a:p>
          <a:p>
            <a:r>
              <a:rPr lang="en-US" altLang="en-US" sz="900" kern="1200" dirty="0">
                <a:solidFill>
                  <a:schemeClr val="tx1"/>
                </a:solidFill>
                <a:latin typeface="+mn-lt"/>
                <a:ea typeface="+mn-ea"/>
                <a:cs typeface="+mn-cs"/>
              </a:rPr>
              <a:t>0.5% reduces the number of colonies already quite significantly, but with 1% </a:t>
            </a:r>
            <a:r>
              <a:rPr lang="en-US" sz="900" b="0" kern="1200" dirty="0">
                <a:solidFill>
                  <a:schemeClr val="tx1"/>
                </a:solidFill>
                <a:latin typeface="+mn-lt"/>
                <a:ea typeface="+mn-ea"/>
                <a:cs typeface="+mn-cs"/>
              </a:rPr>
              <a:t>STAY-C ® 50 </a:t>
            </a:r>
            <a:r>
              <a:rPr lang="en-US" altLang="en-US" sz="900" kern="1200" dirty="0">
                <a:solidFill>
                  <a:schemeClr val="tx1"/>
                </a:solidFill>
                <a:latin typeface="+mn-lt"/>
                <a:ea typeface="+mn-ea"/>
                <a:cs typeface="+mn-cs"/>
              </a:rPr>
              <a:t>there is a very strong effect.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900" kern="1200" dirty="0" err="1">
                <a:solidFill>
                  <a:schemeClr val="tx1"/>
                </a:solidFill>
                <a:latin typeface="+mn-lt"/>
                <a:ea typeface="+mn-ea"/>
                <a:cs typeface="+mn-cs"/>
              </a:rPr>
              <a:t>Actinobacillus</a:t>
            </a:r>
            <a:r>
              <a:rPr lang="en-US" altLang="en-US" sz="900" kern="1200" dirty="0">
                <a:solidFill>
                  <a:schemeClr val="tx1"/>
                </a:solidFill>
                <a:latin typeface="+mn-lt"/>
                <a:ea typeface="+mn-ea"/>
                <a:cs typeface="+mn-cs"/>
              </a:rPr>
              <a:t> </a:t>
            </a:r>
            <a:r>
              <a:rPr lang="en-US" altLang="en-US" sz="900" kern="1200" dirty="0" err="1">
                <a:solidFill>
                  <a:schemeClr val="tx1"/>
                </a:solidFill>
                <a:latin typeface="+mn-lt"/>
                <a:ea typeface="+mn-ea"/>
                <a:cs typeface="+mn-cs"/>
              </a:rPr>
              <a:t>Actinomycetemcomitans</a:t>
            </a:r>
            <a:r>
              <a:rPr lang="en-US" altLang="en-US" sz="900" kern="1200" dirty="0">
                <a:solidFill>
                  <a:schemeClr val="tx1"/>
                </a:solidFill>
                <a:latin typeface="+mn-lt"/>
                <a:ea typeface="+mn-ea"/>
                <a:cs typeface="+mn-cs"/>
              </a:rPr>
              <a:t> </a:t>
            </a:r>
            <a:r>
              <a:rPr lang="en-US" altLang="en-US" sz="900" kern="1200" dirty="0">
                <a:solidFill>
                  <a:schemeClr val="tx1"/>
                </a:solidFill>
                <a:latin typeface="+mn-lt"/>
                <a:ea typeface="+mn-ea"/>
                <a:cs typeface="+mn-cs"/>
                <a:sym typeface="Wingdings" panose="05000000000000000000" pitchFamily="2" charset="2"/>
              </a:rPr>
              <a:t>is mainly involved in the induction and progress of periodontitis. </a:t>
            </a:r>
            <a:r>
              <a:rPr lang="en-US" altLang="en-US" sz="900" kern="1200" dirty="0">
                <a:solidFill>
                  <a:schemeClr val="tx1"/>
                </a:solidFill>
                <a:latin typeface="+mn-lt"/>
                <a:ea typeface="+mn-ea"/>
                <a:cs typeface="+mn-cs"/>
              </a:rPr>
              <a:t>(</a:t>
            </a:r>
            <a:r>
              <a:rPr lang="en-US" altLang="en-US" sz="900" kern="1200" dirty="0" err="1">
                <a:solidFill>
                  <a:schemeClr val="tx1"/>
                </a:solidFill>
                <a:latin typeface="+mn-lt"/>
                <a:ea typeface="+mn-ea"/>
                <a:cs typeface="+mn-cs"/>
              </a:rPr>
              <a:t>Listgarten</a:t>
            </a:r>
            <a:r>
              <a:rPr lang="en-US" altLang="en-US" sz="900" kern="1200" dirty="0">
                <a:solidFill>
                  <a:schemeClr val="tx1"/>
                </a:solidFill>
                <a:latin typeface="+mn-lt"/>
                <a:ea typeface="+mn-ea"/>
                <a:cs typeface="+mn-cs"/>
              </a:rPr>
              <a:t> 2001, Müller et al. 1991, </a:t>
            </a:r>
            <a:r>
              <a:rPr lang="en-US" altLang="en-US" sz="900" kern="1200" dirty="0" err="1">
                <a:solidFill>
                  <a:schemeClr val="tx1"/>
                </a:solidFill>
                <a:latin typeface="+mn-lt"/>
                <a:ea typeface="+mn-ea"/>
                <a:cs typeface="+mn-cs"/>
              </a:rPr>
              <a:t>Schilke</a:t>
            </a:r>
            <a:r>
              <a:rPr lang="en-US" altLang="en-US" sz="900" kern="1200" dirty="0">
                <a:solidFill>
                  <a:schemeClr val="tx1"/>
                </a:solidFill>
                <a:latin typeface="+mn-lt"/>
                <a:ea typeface="+mn-ea"/>
                <a:cs typeface="+mn-cs"/>
              </a:rPr>
              <a:t> et al 1995)</a:t>
            </a:r>
          </a:p>
          <a:p>
            <a:endParaRPr lang="en-US" dirty="0"/>
          </a:p>
        </p:txBody>
      </p:sp>
      <p:sp>
        <p:nvSpPr>
          <p:cNvPr id="4" name="Slide Number Placeholder 3"/>
          <p:cNvSpPr>
            <a:spLocks noGrp="1"/>
          </p:cNvSpPr>
          <p:nvPr>
            <p:ph type="sldNum" sz="quarter" idx="5"/>
          </p:nvPr>
        </p:nvSpPr>
        <p:spPr/>
        <p:txBody>
          <a:bodyPr/>
          <a:lstStyle/>
          <a:p>
            <a:fld id="{1830B9CB-61AC-6544-8363-0EAA9A9FDCCE}" type="slidenum">
              <a:rPr lang="en-US" smtClean="0"/>
              <a:t>58</a:t>
            </a:fld>
            <a:endParaRPr lang="en-US"/>
          </a:p>
        </p:txBody>
      </p:sp>
    </p:spTree>
    <p:extLst>
      <p:ext uri="{BB962C8B-B14F-4D97-AF65-F5344CB8AC3E}">
        <p14:creationId xmlns:p14="http://schemas.microsoft.com/office/powerpoint/2010/main" val="6880273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altLang="en-US" sz="900" dirty="0" err="1">
                <a:latin typeface="+mn-lt"/>
              </a:rPr>
              <a:t>Porphyromonas</a:t>
            </a:r>
            <a:r>
              <a:rPr lang="en-US" altLang="en-US" sz="900" dirty="0">
                <a:latin typeface="+mn-lt"/>
              </a:rPr>
              <a:t> </a:t>
            </a:r>
            <a:r>
              <a:rPr lang="en-US" altLang="en-US" sz="900" dirty="0" err="1">
                <a:latin typeface="+mn-lt"/>
              </a:rPr>
              <a:t>gingivalis</a:t>
            </a:r>
            <a:r>
              <a:rPr lang="en-US" altLang="en-US" sz="900" dirty="0">
                <a:latin typeface="+mn-lt"/>
              </a:rPr>
              <a:t> is a bacterium which divides very fast in the culture medium.  The exponential growth did still go further on when </a:t>
            </a:r>
            <a:r>
              <a:rPr lang="en-US" sz="900" b="0" kern="1200" dirty="0">
                <a:solidFill>
                  <a:schemeClr val="tx1"/>
                </a:solidFill>
                <a:latin typeface="+mn-lt"/>
                <a:ea typeface="+mn-ea"/>
                <a:cs typeface="+mn-cs"/>
              </a:rPr>
              <a:t>STAY-C ® 50 </a:t>
            </a:r>
            <a:r>
              <a:rPr lang="en-US" altLang="en-US" sz="900" dirty="0">
                <a:latin typeface="+mn-lt"/>
              </a:rPr>
              <a:t>was added (contact time 0). </a:t>
            </a:r>
          </a:p>
          <a:p>
            <a:r>
              <a:rPr lang="en-US" altLang="en-US" sz="900" dirty="0">
                <a:latin typeface="+mn-lt"/>
              </a:rPr>
              <a:t>Aliquots taken and cultivated later showed that </a:t>
            </a:r>
            <a:r>
              <a:rPr lang="en-US" sz="900" b="0" kern="1200" dirty="0">
                <a:solidFill>
                  <a:schemeClr val="tx1"/>
                </a:solidFill>
                <a:latin typeface="+mn-lt"/>
                <a:ea typeface="+mn-ea"/>
                <a:cs typeface="+mn-cs"/>
              </a:rPr>
              <a:t>STAY-C ® 50 </a:t>
            </a:r>
            <a:r>
              <a:rPr lang="en-US" altLang="en-US" sz="900" dirty="0">
                <a:latin typeface="+mn-lt"/>
              </a:rPr>
              <a:t>in the growth of </a:t>
            </a:r>
            <a:r>
              <a:rPr lang="en-US" altLang="en-US" sz="900" dirty="0" err="1">
                <a:latin typeface="+mn-lt"/>
              </a:rPr>
              <a:t>Porphyromonas</a:t>
            </a:r>
            <a:r>
              <a:rPr lang="en-US" altLang="en-US" sz="900" dirty="0">
                <a:latin typeface="+mn-lt"/>
              </a:rPr>
              <a:t> </a:t>
            </a:r>
            <a:r>
              <a:rPr lang="en-US" altLang="en-US" sz="900" dirty="0" err="1">
                <a:latin typeface="+mn-lt"/>
              </a:rPr>
              <a:t>gingivalis</a:t>
            </a:r>
            <a:r>
              <a:rPr lang="en-US" altLang="en-US" sz="900" dirty="0">
                <a:latin typeface="+mn-lt"/>
              </a:rPr>
              <a:t> at all tested concentrations.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900" kern="1200" dirty="0" err="1">
                <a:solidFill>
                  <a:schemeClr val="tx1"/>
                </a:solidFill>
                <a:latin typeface="+mn-lt"/>
                <a:ea typeface="+mn-ea"/>
                <a:cs typeface="+mn-cs"/>
              </a:rPr>
              <a:t>Porphyromonas</a:t>
            </a:r>
            <a:r>
              <a:rPr lang="en-US" altLang="en-US" sz="900" kern="1200" dirty="0">
                <a:solidFill>
                  <a:schemeClr val="tx1"/>
                </a:solidFill>
                <a:latin typeface="+mn-lt"/>
                <a:ea typeface="+mn-ea"/>
                <a:cs typeface="+mn-cs"/>
              </a:rPr>
              <a:t> </a:t>
            </a:r>
            <a:r>
              <a:rPr lang="en-US" altLang="en-US" sz="900" kern="1200" dirty="0" err="1">
                <a:solidFill>
                  <a:schemeClr val="tx1"/>
                </a:solidFill>
                <a:latin typeface="+mn-lt"/>
                <a:ea typeface="+mn-ea"/>
                <a:cs typeface="+mn-cs"/>
              </a:rPr>
              <a:t>Gingivalis</a:t>
            </a:r>
            <a:r>
              <a:rPr lang="en-US" altLang="en-US" sz="900" kern="1200" dirty="0">
                <a:solidFill>
                  <a:schemeClr val="tx1"/>
                </a:solidFill>
                <a:latin typeface="+mn-lt"/>
                <a:ea typeface="+mn-ea"/>
                <a:cs typeface="+mn-cs"/>
              </a:rPr>
              <a:t>  induces many signaling pathways, which finally lead to the destruction of the connective tissue and the periodontal bone. (</a:t>
            </a:r>
            <a:r>
              <a:rPr lang="en-US" altLang="en-US" sz="900" kern="1200" dirty="0" err="1">
                <a:solidFill>
                  <a:schemeClr val="tx1"/>
                </a:solidFill>
                <a:latin typeface="+mn-lt"/>
                <a:ea typeface="+mn-ea"/>
                <a:cs typeface="+mn-cs"/>
              </a:rPr>
              <a:t>Schilke</a:t>
            </a:r>
            <a:r>
              <a:rPr lang="en-US" altLang="en-US" sz="900" kern="1200" dirty="0">
                <a:solidFill>
                  <a:schemeClr val="tx1"/>
                </a:solidFill>
                <a:latin typeface="+mn-lt"/>
                <a:ea typeface="+mn-ea"/>
                <a:cs typeface="+mn-cs"/>
              </a:rPr>
              <a:t> et al 1995)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900" b="1" dirty="0">
              <a:solidFill>
                <a:schemeClr val="bg1"/>
              </a:solidFill>
              <a:latin typeface="+mn-lt"/>
            </a:endParaRPr>
          </a:p>
          <a:p>
            <a:endParaRPr lang="en-US" dirty="0"/>
          </a:p>
        </p:txBody>
      </p:sp>
      <p:sp>
        <p:nvSpPr>
          <p:cNvPr id="4" name="Slide Number Placeholder 3"/>
          <p:cNvSpPr>
            <a:spLocks noGrp="1"/>
          </p:cNvSpPr>
          <p:nvPr>
            <p:ph type="sldNum" sz="quarter" idx="5"/>
          </p:nvPr>
        </p:nvSpPr>
        <p:spPr/>
        <p:txBody>
          <a:bodyPr/>
          <a:lstStyle/>
          <a:p>
            <a:fld id="{1830B9CB-61AC-6544-8363-0EAA9A9FDCCE}" type="slidenum">
              <a:rPr lang="en-US" smtClean="0"/>
              <a:t>59</a:t>
            </a:fld>
            <a:endParaRPr lang="en-US"/>
          </a:p>
        </p:txBody>
      </p:sp>
    </p:spTree>
    <p:extLst>
      <p:ext uri="{BB962C8B-B14F-4D97-AF65-F5344CB8AC3E}">
        <p14:creationId xmlns:p14="http://schemas.microsoft.com/office/powerpoint/2010/main" val="1780138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sz="900" kern="1200" dirty="0">
                <a:solidFill>
                  <a:schemeClr val="tx1"/>
                </a:solidFill>
                <a:latin typeface="+mn-lt"/>
                <a:ea typeface="+mn-ea"/>
                <a:cs typeface="+mn-cs"/>
              </a:rPr>
              <a:t>Bacteria cause malodor, especially in the axillary area as they digest certain components from sweat gland secretions. The following underarm sniff test was conducted to assess whether STAY-C® 50 has deodorant activity.</a:t>
            </a: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kern="1200" dirty="0">
              <a:solidFill>
                <a:schemeClr val="tx1"/>
              </a:solidFill>
              <a:latin typeface="+mn-lt"/>
              <a:ea typeface="+mn-ea"/>
              <a:cs typeface="+mn-cs"/>
            </a:endParaRP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Test performed at Derma Consult Institute, </a:t>
            </a:r>
            <a:r>
              <a:rPr lang="en-US" sz="900" kern="1200" dirty="0" err="1">
                <a:solidFill>
                  <a:schemeClr val="tx1"/>
                </a:solidFill>
                <a:latin typeface="+mn-lt"/>
                <a:ea typeface="+mn-ea"/>
                <a:cs typeface="+mn-cs"/>
              </a:rPr>
              <a:t>Dermatika</a:t>
            </a:r>
            <a:endParaRPr lang="en-US" sz="900" kern="1200" dirty="0">
              <a:solidFill>
                <a:schemeClr val="tx1"/>
              </a:solidFill>
              <a:latin typeface="+mn-lt"/>
              <a:ea typeface="+mn-ea"/>
              <a:cs typeface="+mn-cs"/>
            </a:endParaRPr>
          </a:p>
          <a:p>
            <a:pPr marL="171450" marR="0" lvl="0" indent="-171450" algn="l" defTabSz="99066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tx1"/>
                </a:solidFill>
                <a:latin typeface="+mn-lt"/>
                <a:ea typeface="+mn-ea"/>
                <a:cs typeface="+mn-cs"/>
              </a:rPr>
              <a:t>Scoring by 3 trained assessors</a:t>
            </a:r>
          </a:p>
          <a:p>
            <a:pPr marL="171450" lvl="0" indent="-171450">
              <a:buFont typeface="Arial" panose="020B0604020202020204" pitchFamily="34" charset="0"/>
              <a:buChar char="•"/>
            </a:pPr>
            <a:r>
              <a:rPr lang="en-US" sz="900" kern="1200" dirty="0">
                <a:solidFill>
                  <a:schemeClr val="tx1"/>
                </a:solidFill>
                <a:effectLst/>
                <a:latin typeface="+mn-lt"/>
                <a:ea typeface="+mn-ea"/>
                <a:cs typeface="+mn-cs"/>
              </a:rPr>
              <a:t> Formulation      9% Glycerin</a:t>
            </a:r>
          </a:p>
          <a:p>
            <a:pPr lvl="0"/>
            <a:r>
              <a:rPr lang="en-US" sz="900" kern="1200" dirty="0">
                <a:solidFill>
                  <a:schemeClr val="tx1"/>
                </a:solidFill>
                <a:effectLst/>
                <a:latin typeface="+mn-lt"/>
                <a:ea typeface="+mn-ea"/>
                <a:cs typeface="+mn-cs"/>
              </a:rPr>
              <a:t>	12% Alcohol</a:t>
            </a:r>
          </a:p>
          <a:p>
            <a:pPr lvl="0"/>
            <a:r>
              <a:rPr lang="en-US" sz="900" kern="1200" dirty="0">
                <a:solidFill>
                  <a:schemeClr val="tx1"/>
                </a:solidFill>
                <a:effectLst/>
                <a:latin typeface="+mn-lt"/>
                <a:ea typeface="+mn-ea"/>
                <a:cs typeface="+mn-cs"/>
              </a:rPr>
              <a:t>	84.80% Water</a:t>
            </a:r>
          </a:p>
          <a:p>
            <a:pPr lvl="0"/>
            <a:r>
              <a:rPr lang="en-US" sz="900" kern="1200" dirty="0">
                <a:solidFill>
                  <a:schemeClr val="tx1"/>
                </a:solidFill>
                <a:effectLst/>
                <a:latin typeface="+mn-lt"/>
                <a:ea typeface="+mn-ea"/>
                <a:cs typeface="+mn-cs"/>
              </a:rPr>
              <a:t>	0.20% STAY-C 50.</a:t>
            </a:r>
          </a:p>
          <a:p>
            <a:pPr marL="0" marR="0" lvl="0" indent="-171450" algn="l" defTabSz="990661" rtl="0" eaLnBrk="1" fontAlgn="auto" latinLnBrk="0" hangingPunct="1">
              <a:lnSpc>
                <a:spcPct val="100000"/>
              </a:lnSpc>
              <a:spcBef>
                <a:spcPts val="0"/>
              </a:spcBef>
              <a:spcAft>
                <a:spcPts val="0"/>
              </a:spcAft>
              <a:buClrTx/>
              <a:buSzTx/>
              <a:buFontTx/>
              <a:buChar char="-"/>
              <a:tabLst/>
              <a:defRPr/>
            </a:pPr>
            <a:endParaRPr lang="en-US" sz="900" kern="1200" dirty="0">
              <a:solidFill>
                <a:schemeClr val="tx1"/>
              </a:solidFill>
              <a:latin typeface="+mn-lt"/>
              <a:ea typeface="+mn-ea"/>
              <a:cs typeface="+mn-cs"/>
            </a:endParaRPr>
          </a:p>
          <a:p>
            <a:r>
              <a:rPr lang="en-US" sz="900" b="1" i="0" u="none" strike="noStrike" kern="1200" baseline="0" dirty="0">
                <a:solidFill>
                  <a:schemeClr val="tx1"/>
                </a:solidFill>
                <a:latin typeface="+mn-lt"/>
                <a:ea typeface="+mn-ea"/>
                <a:cs typeface="+mn-cs"/>
              </a:rPr>
              <a:t>1. S141_15OPE/16.12.02</a:t>
            </a:r>
          </a:p>
          <a:p>
            <a:r>
              <a:rPr lang="en-US" sz="900" b="1" i="0" u="none" strike="noStrike" kern="1200" baseline="0" dirty="0">
                <a:solidFill>
                  <a:schemeClr val="tx1"/>
                </a:solidFill>
                <a:latin typeface="+mn-lt"/>
                <a:ea typeface="+mn-ea"/>
                <a:cs typeface="+mn-cs"/>
              </a:rPr>
              <a:t>2. S141_151 PE/16.12.02</a:t>
            </a:r>
            <a:endParaRPr lang="en-US" b="1" dirty="0"/>
          </a:p>
        </p:txBody>
      </p:sp>
      <p:sp>
        <p:nvSpPr>
          <p:cNvPr id="4" name="Slide Number Placeholder 3"/>
          <p:cNvSpPr>
            <a:spLocks noGrp="1"/>
          </p:cNvSpPr>
          <p:nvPr>
            <p:ph type="sldNum" sz="quarter" idx="5"/>
          </p:nvPr>
        </p:nvSpPr>
        <p:spPr/>
        <p:txBody>
          <a:bodyPr/>
          <a:lstStyle/>
          <a:p>
            <a:fld id="{1830B9CB-61AC-6544-8363-0EAA9A9FDCCE}" type="slidenum">
              <a:rPr lang="en-US" smtClean="0"/>
              <a:t>60</a:t>
            </a:fld>
            <a:endParaRPr lang="en-US"/>
          </a:p>
        </p:txBody>
      </p:sp>
    </p:spTree>
    <p:extLst>
      <p:ext uri="{BB962C8B-B14F-4D97-AF65-F5344CB8AC3E}">
        <p14:creationId xmlns:p14="http://schemas.microsoft.com/office/powerpoint/2010/main" val="9876609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3154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900" b="0" dirty="0">
                <a:latin typeface="+mn-lt"/>
              </a:rPr>
              <a:t>Stability checked by HPLC-analysis </a:t>
            </a:r>
            <a:endParaRPr lang="en-US" altLang="de-DE" sz="900" b="0" dirty="0">
              <a:latin typeface="+mn-lt"/>
            </a:endParaRPr>
          </a:p>
          <a:p>
            <a:endParaRPr lang="de-DE" altLang="en-US" sz="900" dirty="0">
              <a:latin typeface="+mn-lt"/>
            </a:endParaRPr>
          </a:p>
          <a:p>
            <a:r>
              <a:rPr lang="de-DE" altLang="en-US" sz="900" dirty="0">
                <a:latin typeface="+mn-lt"/>
              </a:rPr>
              <a:t>This </a:t>
            </a:r>
            <a:r>
              <a:rPr lang="de-DE" altLang="en-US" sz="900" dirty="0" err="1">
                <a:latin typeface="+mn-lt"/>
              </a:rPr>
              <a:t>graph</a:t>
            </a:r>
            <a:r>
              <a:rPr lang="de-DE" altLang="en-US" sz="900" dirty="0">
                <a:latin typeface="+mn-lt"/>
              </a:rPr>
              <a:t> </a:t>
            </a:r>
            <a:r>
              <a:rPr lang="de-DE" altLang="en-US" sz="900" dirty="0" err="1">
                <a:latin typeface="+mn-lt"/>
              </a:rPr>
              <a:t>illustrates</a:t>
            </a:r>
            <a:r>
              <a:rPr lang="de-DE" altLang="en-US" sz="900" dirty="0">
                <a:latin typeface="+mn-lt"/>
              </a:rPr>
              <a:t> </a:t>
            </a:r>
            <a:r>
              <a:rPr lang="de-DE" altLang="en-US" sz="900" dirty="0" err="1">
                <a:latin typeface="+mn-lt"/>
              </a:rPr>
              <a:t>that</a:t>
            </a:r>
            <a:r>
              <a:rPr lang="de-DE" altLang="en-US" sz="900" dirty="0">
                <a:latin typeface="+mn-lt"/>
              </a:rPr>
              <a:t> </a:t>
            </a:r>
            <a:r>
              <a:rPr lang="en-US" altLang="en-US" sz="900" dirty="0">
                <a:latin typeface="+mn-lt"/>
              </a:rPr>
              <a:t>STAY-C</a:t>
            </a:r>
            <a:r>
              <a:rPr lang="en-US" altLang="en-US" sz="900" baseline="30000" dirty="0">
                <a:latin typeface="+mn-lt"/>
              </a:rPr>
              <a:t>®</a:t>
            </a:r>
            <a:r>
              <a:rPr lang="en-US" altLang="en-US" sz="900" dirty="0">
                <a:latin typeface="+mn-lt"/>
              </a:rPr>
              <a:t> 50 is very stable compared to ascorbic acid.</a:t>
            </a:r>
          </a:p>
          <a:p>
            <a:r>
              <a:rPr lang="en-US" altLang="en-US" sz="900" dirty="0">
                <a:latin typeface="+mn-lt"/>
              </a:rPr>
              <a:t>HPLC-analysis of the two substances in water demonstrates the outstanding stability of STAY-C</a:t>
            </a:r>
            <a:r>
              <a:rPr lang="en-US" altLang="en-US" sz="900" baseline="30000" dirty="0">
                <a:latin typeface="+mn-lt"/>
              </a:rPr>
              <a:t>®</a:t>
            </a:r>
            <a:r>
              <a:rPr lang="en-US" altLang="en-US" sz="900" dirty="0">
                <a:latin typeface="+mn-lt"/>
              </a:rPr>
              <a:t> 50 while the ascorbic acid concentration continuously decreased over time.</a:t>
            </a:r>
          </a:p>
          <a:p>
            <a:r>
              <a:rPr lang="en-US" altLang="en-US" sz="900" dirty="0">
                <a:latin typeface="+mn-lt"/>
              </a:rPr>
              <a:t> </a:t>
            </a:r>
            <a:endParaRPr lang="de-DE" altLang="en-US" sz="9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1039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900" b="1" kern="1200" dirty="0">
                <a:solidFill>
                  <a:schemeClr val="tx1"/>
                </a:solidFill>
                <a:effectLst/>
                <a:latin typeface="+mn-lt"/>
                <a:ea typeface="+mn-ea"/>
                <a:cs typeface="+mn-cs"/>
              </a:rPr>
              <a:t>Study report 2018-014 formulations number SK-E-101308-1 to 24</a:t>
            </a:r>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1894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r>
              <a:rPr lang="en-US" sz="900" b="1" kern="1200" dirty="0">
                <a:solidFill>
                  <a:schemeClr val="tx1"/>
                </a:solidFill>
                <a:effectLst/>
                <a:latin typeface="+mn-lt"/>
                <a:ea typeface="+mn-ea"/>
                <a:cs typeface="+mn-cs"/>
              </a:rPr>
              <a:t>Study report No. 1004857 21-Mai-2001, N. Girard</a:t>
            </a:r>
            <a:endParaRPr lang="en-US" b="1"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8703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effectLst/>
                <a:latin typeface="+mn-lt"/>
                <a:ea typeface="+mn-ea"/>
                <a:cs typeface="+mn-cs"/>
              </a:rPr>
              <a:t>Study report 2018-014 formulations number SK-E-101308-1 to 24</a:t>
            </a:r>
          </a:p>
          <a:p>
            <a:endParaRPr lang="en-US" sz="900" b="0" i="0" u="none" strike="noStrike" kern="1200" baseline="0" dirty="0">
              <a:solidFill>
                <a:schemeClr val="tx1"/>
              </a:solidFill>
              <a:latin typeface="+mn-lt"/>
              <a:ea typeface="+mn-ea"/>
              <a:cs typeface="+mn-cs"/>
            </a:endParaRPr>
          </a:p>
          <a:p>
            <a:r>
              <a:rPr lang="en-US" sz="900" b="0" i="0" u="none" strike="noStrike" kern="1200" baseline="0" dirty="0" err="1">
                <a:solidFill>
                  <a:schemeClr val="tx1"/>
                </a:solidFill>
                <a:latin typeface="+mn-lt"/>
                <a:ea typeface="+mn-ea"/>
                <a:cs typeface="+mn-cs"/>
              </a:rPr>
              <a:t>Ascorbyl</a:t>
            </a:r>
            <a:r>
              <a:rPr lang="en-US" sz="900" b="0" i="0" u="none" strike="noStrike" kern="1200" baseline="0" dirty="0">
                <a:solidFill>
                  <a:schemeClr val="tx1"/>
                </a:solidFill>
                <a:latin typeface="+mn-lt"/>
                <a:ea typeface="+mn-ea"/>
                <a:cs typeface="+mn-cs"/>
              </a:rPr>
              <a:t> Glucoside (AA2G) and mainly both qualities of the 3-O-Ethyl Ascorbic Acid (</a:t>
            </a:r>
            <a:r>
              <a:rPr lang="en-US" sz="900" b="0" i="0" u="none" strike="noStrike" kern="1200" baseline="0" dirty="0" err="1">
                <a:solidFill>
                  <a:schemeClr val="tx1"/>
                </a:solidFill>
                <a:latin typeface="+mn-lt"/>
                <a:ea typeface="+mn-ea"/>
                <a:cs typeface="+mn-cs"/>
              </a:rPr>
              <a:t>SpecWhite</a:t>
            </a:r>
            <a:r>
              <a:rPr lang="en-US" sz="900" b="0" i="0" u="none" strike="noStrike" kern="1200" baseline="0" dirty="0">
                <a:solidFill>
                  <a:schemeClr val="tx1"/>
                </a:solidFill>
                <a:latin typeface="+mn-lt"/>
                <a:ea typeface="+mn-ea"/>
                <a:cs typeface="+mn-cs"/>
              </a:rPr>
              <a:t> VCE &amp; Et-VC) showed a good color stability after 3 months storage at the chosen pH in the emulsion base (shown here) as well as in aqueous solution (not shown here). There is almost no to only light coloration at elevated temperatures. </a:t>
            </a:r>
          </a:p>
          <a:p>
            <a:r>
              <a:rPr lang="en-US" sz="900" b="0" i="0" u="none" strike="noStrike" kern="1200" baseline="0" dirty="0">
                <a:solidFill>
                  <a:schemeClr val="tx1"/>
                </a:solidFill>
                <a:latin typeface="+mn-lt"/>
                <a:ea typeface="+mn-ea"/>
                <a:cs typeface="+mn-cs"/>
              </a:rPr>
              <a:t>STAY-C® 50 (Sodium </a:t>
            </a:r>
            <a:r>
              <a:rPr lang="en-US" sz="900" b="0" i="0" u="none" strike="noStrike" kern="1200" baseline="0" dirty="0" err="1">
                <a:solidFill>
                  <a:schemeClr val="tx1"/>
                </a:solidFill>
                <a:latin typeface="+mn-lt"/>
                <a:ea typeface="+mn-ea"/>
                <a:cs typeface="+mn-cs"/>
              </a:rPr>
              <a:t>Ascorbyl</a:t>
            </a:r>
            <a:r>
              <a:rPr lang="en-US" sz="900" b="0" i="0" u="none" strike="noStrike" kern="1200" baseline="0" dirty="0">
                <a:solidFill>
                  <a:schemeClr val="tx1"/>
                </a:solidFill>
                <a:latin typeface="+mn-lt"/>
                <a:ea typeface="+mn-ea"/>
                <a:cs typeface="+mn-cs"/>
              </a:rPr>
              <a:t> Phosphate) &amp; Magnesium </a:t>
            </a:r>
            <a:r>
              <a:rPr lang="en-US" sz="900" b="0" i="0" u="none" strike="noStrike" kern="1200" baseline="0" dirty="0" err="1">
                <a:solidFill>
                  <a:schemeClr val="tx1"/>
                </a:solidFill>
                <a:latin typeface="+mn-lt"/>
                <a:ea typeface="+mn-ea"/>
                <a:cs typeface="+mn-cs"/>
              </a:rPr>
              <a:t>Ascorbyl</a:t>
            </a:r>
            <a:r>
              <a:rPr lang="en-US" sz="900" b="0" i="0" u="none" strike="noStrike" kern="1200" baseline="0" dirty="0">
                <a:solidFill>
                  <a:schemeClr val="tx1"/>
                </a:solidFill>
                <a:latin typeface="+mn-lt"/>
                <a:ea typeface="+mn-ea"/>
                <a:cs typeface="+mn-cs"/>
              </a:rPr>
              <a:t> Phosphate (</a:t>
            </a:r>
            <a:r>
              <a:rPr lang="en-US" sz="900" b="0" i="0" u="none" strike="noStrike" kern="1200" baseline="0" dirty="0" err="1">
                <a:solidFill>
                  <a:schemeClr val="tx1"/>
                </a:solidFill>
                <a:latin typeface="+mn-lt"/>
                <a:ea typeface="+mn-ea"/>
                <a:cs typeface="+mn-cs"/>
              </a:rPr>
              <a:t>SpecWhite</a:t>
            </a:r>
            <a:r>
              <a:rPr lang="en-US" sz="900" b="0" i="0" u="none" strike="noStrike" kern="1200" baseline="0" dirty="0">
                <a:solidFill>
                  <a:schemeClr val="tx1"/>
                </a:solidFill>
                <a:latin typeface="+mn-lt"/>
                <a:ea typeface="+mn-ea"/>
                <a:cs typeface="+mn-cs"/>
              </a:rPr>
              <a:t> MAP) showed a light (daylight) to strong coloration (elevated temperatures). </a:t>
            </a:r>
          </a:p>
          <a:p>
            <a:r>
              <a:rPr lang="en-US" sz="900" b="0" i="0" u="none" strike="noStrike" kern="1200" baseline="0" dirty="0">
                <a:solidFill>
                  <a:schemeClr val="tx1"/>
                </a:solidFill>
                <a:latin typeface="+mn-lt"/>
                <a:ea typeface="+mn-ea"/>
                <a:cs typeface="+mn-cs"/>
              </a:rPr>
              <a:t>The coloration with Ascorbic Acid Ultra Fine Powder is the most intense. </a:t>
            </a:r>
          </a:p>
          <a:p>
            <a:endParaRPr lang="en-US" sz="900" b="0" i="0" u="none" strike="noStrike" kern="1200" baseline="0" dirty="0">
              <a:solidFill>
                <a:schemeClr val="tx1"/>
              </a:solidFill>
              <a:latin typeface="+mn-lt"/>
              <a:ea typeface="+mn-ea"/>
              <a:cs typeface="+mn-cs"/>
            </a:endParaRPr>
          </a:p>
          <a:p>
            <a:r>
              <a:rPr lang="en-US" sz="900" b="0" i="0" u="none" strike="noStrike" kern="1200" baseline="0" dirty="0">
                <a:solidFill>
                  <a:schemeClr val="tx1"/>
                </a:solidFill>
                <a:latin typeface="+mn-lt"/>
                <a:ea typeface="+mn-ea"/>
                <a:cs typeface="+mn-cs"/>
              </a:rPr>
              <a:t>Coloration in aqueous solution(not shown here) is always more intense than in emulsion base. </a:t>
            </a:r>
          </a:p>
          <a:p>
            <a:r>
              <a:rPr lang="en-US" sz="900" b="0" i="0" u="none" strike="noStrike" kern="1200" baseline="0" dirty="0">
                <a:solidFill>
                  <a:schemeClr val="tx1"/>
                </a:solidFill>
                <a:latin typeface="+mn-lt"/>
                <a:ea typeface="+mn-ea"/>
                <a:cs typeface="+mn-cs"/>
              </a:rPr>
              <a:t>In general, the lowest tested pH for each grade showed the highest coloration. This confirms the pH recommendation mentioned for each grade. </a:t>
            </a:r>
          </a:p>
          <a:p>
            <a:endParaRPr lang="en-US" dirty="0"/>
          </a:p>
        </p:txBody>
      </p:sp>
      <p:sp>
        <p:nvSpPr>
          <p:cNvPr id="4" name="Slide Number Placeholder 3"/>
          <p:cNvSpPr>
            <a:spLocks noGrp="1"/>
          </p:cNvSpPr>
          <p:nvPr>
            <p:ph type="sldNum" sz="quarter" idx="5"/>
          </p:nvPr>
        </p:nvSpPr>
        <p:spPr/>
        <p:txBody>
          <a:bodyPr/>
          <a:lstStyle/>
          <a:p>
            <a:pPr marL="0" marR="0" lvl="0" indent="0" algn="r" defTabSz="914340" rtl="0" eaLnBrk="1" fontAlgn="auto" latinLnBrk="0" hangingPunct="1">
              <a:lnSpc>
                <a:spcPct val="100000"/>
              </a:lnSpc>
              <a:spcBef>
                <a:spcPts val="0"/>
              </a:spcBef>
              <a:spcAft>
                <a:spcPts val="0"/>
              </a:spcAft>
              <a:buClrTx/>
              <a:buSzTx/>
              <a:buFontTx/>
              <a:buNone/>
              <a:tabLst/>
              <a:defRPr/>
            </a:pPr>
            <a:fld id="{1830B9CB-61AC-6544-8363-0EAA9A9FDCC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40" rtl="0" eaLnBrk="1" fontAlgn="auto" latinLnBrk="0" hangingPunct="1">
                <a:lnSpc>
                  <a:spcPct val="100000"/>
                </a:lnSpc>
                <a:spcBef>
                  <a:spcPts val="0"/>
                </a:spcBef>
                <a:spcAft>
                  <a:spcPts val="0"/>
                </a:spcAft>
                <a:buClrTx/>
                <a:buSzTx/>
                <a:buFontTx/>
                <a:buNone/>
                <a:tabLst/>
                <a:defRPr/>
              </a:pPr>
              <a:t>65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3525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87675" y="887413"/>
            <a:ext cx="4259263" cy="2397125"/>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Report S085, formulations 8-12</a:t>
            </a:r>
          </a:p>
          <a:p>
            <a:endParaRPr lang="en-US" dirty="0"/>
          </a:p>
        </p:txBody>
      </p:sp>
      <p:sp>
        <p:nvSpPr>
          <p:cNvPr id="4" name="Slide Number Placeholder 3"/>
          <p:cNvSpPr>
            <a:spLocks noGrp="1"/>
          </p:cNvSpPr>
          <p:nvPr>
            <p:ph type="sldNum" sz="quarter" idx="5"/>
          </p:nvPr>
        </p:nvSpPr>
        <p:spPr/>
        <p:txBody>
          <a:bodyPr/>
          <a:lstStyle/>
          <a:p>
            <a:fld id="{1830B9CB-61AC-6544-8363-0EAA9A9FDCCE}" type="slidenum">
              <a:rPr lang="en-US" smtClean="0"/>
              <a:t>66</a:t>
            </a:fld>
            <a:endParaRPr lang="en-US"/>
          </a:p>
        </p:txBody>
      </p:sp>
    </p:spTree>
    <p:extLst>
      <p:ext uri="{BB962C8B-B14F-4D97-AF65-F5344CB8AC3E}">
        <p14:creationId xmlns:p14="http://schemas.microsoft.com/office/powerpoint/2010/main" val="397727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oleObject" Target="../embeddings/oleObject3.bin"/><Relationship Id="rId5" Type="http://schemas.openxmlformats.org/officeDocument/2006/relationships/image" Target="../media/image3.jpeg"/><Relationship Id="rId4"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png"/><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png"/><Relationship Id="rId4" Type="http://schemas.openxmlformats.org/officeDocument/2006/relationships/oleObject" Target="../embeddings/oleObject6.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oleObject" Target="../embeddings/oleObject7.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png"/><Relationship Id="rId4" Type="http://schemas.openxmlformats.org/officeDocument/2006/relationships/oleObject" Target="../embeddings/oleObject8.bin"/></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oleObject" Target="../embeddings/oleObject9.bin"/><Relationship Id="rId4"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2.emf"/><Relationship Id="rId4" Type="http://schemas.openxmlformats.org/officeDocument/2006/relationships/oleObject" Target="../embeddings/oleObject11.bin"/></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ags" Target="../tags/tag28.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12.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2.emf"/><Relationship Id="rId4" Type="http://schemas.openxmlformats.org/officeDocument/2006/relationships/oleObject" Target="../embeddings/oleObject13.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2.emf"/><Relationship Id="rId4" Type="http://schemas.openxmlformats.org/officeDocument/2006/relationships/oleObject" Target="../embeddings/oleObject14.bin"/></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5.png"/><Relationship Id="rId5" Type="http://schemas.openxmlformats.org/officeDocument/2006/relationships/oleObject" Target="../embeddings/oleObject16.bin"/><Relationship Id="rId4"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2.emf"/><Relationship Id="rId4" Type="http://schemas.openxmlformats.org/officeDocument/2006/relationships/oleObject" Target="../embeddings/oleObject17.bin"/></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1.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oleObject" Target="../embeddings/oleObject18.bin"/><Relationship Id="rId5" Type="http://schemas.openxmlformats.org/officeDocument/2006/relationships/image" Target="../media/image6.jpeg"/><Relationship Id="rId4"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2.emf"/><Relationship Id="rId4" Type="http://schemas.openxmlformats.org/officeDocument/2006/relationships/oleObject" Target="../embeddings/oleObject19.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1.png"/><Relationship Id="rId4" Type="http://schemas.openxmlformats.org/officeDocument/2006/relationships/oleObject" Target="../embeddings/oleObject20.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image" Target="../media/image1.png"/><Relationship Id="rId4" Type="http://schemas.openxmlformats.org/officeDocument/2006/relationships/oleObject" Target="../embeddings/oleObject21.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1.png"/><Relationship Id="rId4" Type="http://schemas.openxmlformats.org/officeDocument/2006/relationships/oleObject" Target="../embeddings/oleObject22.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image" Target="../media/image1.png"/><Relationship Id="rId4" Type="http://schemas.openxmlformats.org/officeDocument/2006/relationships/oleObject" Target="../embeddings/oleObject23.bin"/></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png"/><Relationship Id="rId5" Type="http://schemas.openxmlformats.org/officeDocument/2006/relationships/oleObject" Target="../embeddings/oleObject24.bin"/><Relationship Id="rId4"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2.emf"/><Relationship Id="rId4" Type="http://schemas.openxmlformats.org/officeDocument/2006/relationships/oleObject" Target="../embeddings/oleObject25.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2.emf"/><Relationship Id="rId4" Type="http://schemas.openxmlformats.org/officeDocument/2006/relationships/oleObject" Target="../embeddings/oleObject26.bin"/></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5.xml"/><Relationship Id="rId1" Type="http://schemas.openxmlformats.org/officeDocument/2006/relationships/tags" Target="../tags/tag63.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27.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image" Target="../media/image2.emf"/><Relationship Id="rId4" Type="http://schemas.openxmlformats.org/officeDocument/2006/relationships/oleObject" Target="../embeddings/oleObject28.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2.emf"/><Relationship Id="rId4" Type="http://schemas.openxmlformats.org/officeDocument/2006/relationships/oleObject" Target="../embeddings/oleObject29.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2.emf"/><Relationship Id="rId4" Type="http://schemas.openxmlformats.org/officeDocument/2006/relationships/oleObject" Target="../embeddings/oleObject31.bin"/></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1.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oleObject" Target="../embeddings/oleObject32.bin"/><Relationship Id="rId5" Type="http://schemas.openxmlformats.org/officeDocument/2006/relationships/image" Target="../media/image12.jpeg"/><Relationship Id="rId4"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image" Target="../media/image2.emf"/><Relationship Id="rId4" Type="http://schemas.openxmlformats.org/officeDocument/2006/relationships/oleObject" Target="../embeddings/oleObject33.bin"/></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1.png"/><Relationship Id="rId4" Type="http://schemas.openxmlformats.org/officeDocument/2006/relationships/oleObject" Target="../embeddings/oleObject34.bin"/></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1.png"/><Relationship Id="rId4" Type="http://schemas.openxmlformats.org/officeDocument/2006/relationships/oleObject" Target="../embeddings/oleObject35.bin"/></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1.png"/><Relationship Id="rId4" Type="http://schemas.openxmlformats.org/officeDocument/2006/relationships/oleObject" Target="../embeddings/oleObject36.bin"/></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1.png"/><Relationship Id="rId4" Type="http://schemas.openxmlformats.org/officeDocument/2006/relationships/oleObject" Target="../embeddings/oleObject37.bin"/></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1.png"/><Relationship Id="rId5" Type="http://schemas.openxmlformats.org/officeDocument/2006/relationships/oleObject" Target="../embeddings/oleObject38.bin"/><Relationship Id="rId4"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2.emf"/><Relationship Id="rId4" Type="http://schemas.openxmlformats.org/officeDocument/2006/relationships/oleObject" Target="../embeddings/oleObject39.bin"/></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2.emf"/><Relationship Id="rId4" Type="http://schemas.openxmlformats.org/officeDocument/2006/relationships/oleObject" Target="../embeddings/oleObject40.bin"/></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7.xml"/><Relationship Id="rId1" Type="http://schemas.openxmlformats.org/officeDocument/2006/relationships/tags" Target="../tags/tag95.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41.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2.emf"/><Relationship Id="rId4" Type="http://schemas.openxmlformats.org/officeDocument/2006/relationships/oleObject" Target="../embeddings/oleObject42.bin"/></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2.emf"/><Relationship Id="rId4" Type="http://schemas.openxmlformats.org/officeDocument/2006/relationships/oleObject" Target="../embeddings/oleObject43.bin"/></Relationships>
</file>

<file path=ppt/slideLayouts/_rels/slideLayout82.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tags" Target="../tags/tag112.xml"/><Relationship Id="rId7" Type="http://schemas.openxmlformats.org/officeDocument/2006/relationships/image" Target="../media/image14.pn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slideMaster" Target="../slideMasters/slideMaster8.xml"/><Relationship Id="rId5" Type="http://schemas.openxmlformats.org/officeDocument/2006/relationships/tags" Target="../tags/tag114.xml"/><Relationship Id="rId4" Type="http://schemas.openxmlformats.org/officeDocument/2006/relationships/tags" Target="../tags/tag113.xml"/></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15.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16.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17.xml"/></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18.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19.xml"/></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image" Target="../media/image15.emf"/><Relationship Id="rId4" Type="http://schemas.openxmlformats.org/officeDocument/2006/relationships/oleObject" Target="../embeddings/oleObject46.bin"/></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22.xml"/></Relationships>
</file>

<file path=ppt/slideLayouts/_rels/slideLayout90.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23.xml"/></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24.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2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8.xml"/><Relationship Id="rId4" Type="http://schemas.openxmlformats.org/officeDocument/2006/relationships/image" Target="../media/image18.png"/></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2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2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8.xml"/><Relationship Id="rId1" Type="http://schemas.openxmlformats.org/officeDocument/2006/relationships/tags" Target="../tags/tag12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29.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30.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13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tags" Target="../tags/tag144.xml"/><Relationship Id="rId7" Type="http://schemas.openxmlformats.org/officeDocument/2006/relationships/image" Target="../media/image14.png"/><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slideMaster" Target="../slideMasters/slideMaster10.xml"/><Relationship Id="rId5" Type="http://schemas.openxmlformats.org/officeDocument/2006/relationships/tags" Target="../tags/tag146.xml"/><Relationship Id="rId4" Type="http://schemas.openxmlformats.org/officeDocument/2006/relationships/tags" Target="../tags/tag145.xml"/></Relationships>
</file>

<file path=ppt/slideLayouts/_rels/slideLayout123.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47.xml"/></Relationships>
</file>

<file path=ppt/slideLayouts/_rels/slideLayout124.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48.xml"/></Relationships>
</file>

<file path=ppt/slideLayouts/_rels/slideLayout125.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49.xml"/></Relationships>
</file>

<file path=ppt/slideLayouts/_rels/slideLayout126.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0.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1.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2.xml"/></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3.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4.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5.xml"/></Relationships>
</file>

<file path=ppt/slideLayouts/_rels/slideLayout132.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15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11.xml"/><Relationship Id="rId4" Type="http://schemas.openxmlformats.org/officeDocument/2006/relationships/image" Target="../media/image21.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eg"/><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1.xml"/><Relationship Id="rId4" Type="http://schemas.openxmlformats.org/officeDocument/2006/relationships/image" Target="../media/image25.png"/></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oleObject" Target="../embeddings/oleObject49.bin"/></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Master" Target="../slideMasters/slideMaster11.xml"/><Relationship Id="rId7" Type="http://schemas.openxmlformats.org/officeDocument/2006/relationships/image" Target="../media/image29.png"/><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image" Target="../media/image26.emf"/><Relationship Id="rId5" Type="http://schemas.openxmlformats.org/officeDocument/2006/relationships/oleObject" Target="../embeddings/oleObject50.bin"/><Relationship Id="rId4" Type="http://schemas.openxmlformats.org/officeDocument/2006/relationships/image" Target="../media/image28.jpg"/></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oleObject" Target="../embeddings/oleObject49.bin"/></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Master" Target="../slideMasters/slideMaster12.xml"/><Relationship Id="rId7" Type="http://schemas.openxmlformats.org/officeDocument/2006/relationships/image" Target="../media/image29.png"/><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26.emf"/><Relationship Id="rId5" Type="http://schemas.openxmlformats.org/officeDocument/2006/relationships/oleObject" Target="../embeddings/oleObject50.bin"/><Relationship Id="rId4" Type="http://schemas.openxmlformats.org/officeDocument/2006/relationships/image" Target="../media/image28.jp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jpeg"/><Relationship Id="rId1" Type="http://schemas.openxmlformats.org/officeDocument/2006/relationships/slideMaster" Target="../slideMasters/slideMaster12.xml"/><Relationship Id="rId4" Type="http://schemas.openxmlformats.org/officeDocument/2006/relationships/image" Target="../media/image27.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2.xml"/><Relationship Id="rId4" Type="http://schemas.openxmlformats.org/officeDocument/2006/relationships/image" Target="../media/image37.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2" Type="http://schemas.openxmlformats.org/officeDocument/2006/relationships/slideMaster" Target="../slideMasters/slideMaster12.xml"/><Relationship Id="rId1" Type="http://schemas.openxmlformats.org/officeDocument/2006/relationships/tags" Target="../tags/tag167.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12.xml"/><Relationship Id="rId4" Type="http://schemas.openxmlformats.org/officeDocument/2006/relationships/image" Target="../media/image21.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12.xml"/><Relationship Id="rId4" Type="http://schemas.openxmlformats.org/officeDocument/2006/relationships/image" Target="../media/image36.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eg"/><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jp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12.xml"/><Relationship Id="rId4" Type="http://schemas.openxmlformats.org/officeDocument/2006/relationships/image" Target="../media/image21.png"/></Relationships>
</file>

<file path=ppt/slideLayouts/_rels/slideLayout178.xml.rels><?xml version="1.0" encoding="UTF-8" standalone="yes"?>
<Relationships xmlns="http://schemas.openxmlformats.org/package/2006/relationships"><Relationship Id="rId3" Type="http://schemas.openxmlformats.org/officeDocument/2006/relationships/slideMaster" Target="../slideMasters/slideMaster12.xml"/><Relationship Id="rId7" Type="http://schemas.openxmlformats.org/officeDocument/2006/relationships/image" Target="../media/image41.png"/><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image" Target="../media/image23.png"/><Relationship Id="rId5" Type="http://schemas.openxmlformats.org/officeDocument/2006/relationships/image" Target="../media/image26.emf"/><Relationship Id="rId4" Type="http://schemas.openxmlformats.org/officeDocument/2006/relationships/oleObject" Target="../embeddings/oleObject52.bin"/></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D2D0C-6488-40D2-A507-57EAC9355E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3FE3CF-983E-4F2A-AB7C-187D2CD9A6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258524-72BD-44F3-AB06-087E75E945EA}"/>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EAE3C20A-C3E9-4A95-8071-431B59CD8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5D6B8F-E6D2-4650-8DD0-E20727AEAC8B}"/>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2469226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9962-3C6C-48D3-AF07-D7DAE57373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A22112-8844-4FC1-9822-0C18B5B694F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563AA-3AD2-4E0A-B456-9F6600090892}"/>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B570A15E-B77D-4EC7-BFD5-434F7DD2F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D44D8-6F36-43A4-AADD-88FE3B42B832}"/>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2612894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A954-68D8-4FCB-A250-D95168ADB7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22FAAF-63BC-4B96-B3E4-8C02A1FCC4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259E7D4-E44E-473A-9879-290E9E37A96A}"/>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EAC27E99-21D2-43CA-BE11-A5460A926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7268C-2DD0-4B76-9925-561E9C9B2C4A}"/>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181402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A4005-9783-47C4-B2BE-F2ABE9D62A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CF88B2-0EA9-425B-AD81-C0FEBC9E1D6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5D114D-921B-4579-B325-E29784FEC2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406449-DB1E-413D-AFDA-B24E95DD5E60}"/>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6" name="Footer Placeholder 5">
            <a:extLst>
              <a:ext uri="{FF2B5EF4-FFF2-40B4-BE49-F238E27FC236}">
                <a16:creationId xmlns:a16="http://schemas.microsoft.com/office/drawing/2014/main" id="{221AC995-3DA6-419F-9415-5E18A925E7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EB98C-F65C-4428-A3A4-D98EFCD9B226}"/>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3461423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0E0BB-388A-4B86-87CF-5E1FE0FB0E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B069AB-DC2B-4EC3-A1C4-2FBB143B5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89A2291-182B-4282-A334-A48EE4C5BF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0C79A8-EB83-4C4E-A803-EAC965EE8E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22E1CB6-2A2B-44F6-8AF4-6A434046D6E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18AC14-FF65-49CF-994B-41474ADCCDFA}"/>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8" name="Footer Placeholder 7">
            <a:extLst>
              <a:ext uri="{FF2B5EF4-FFF2-40B4-BE49-F238E27FC236}">
                <a16:creationId xmlns:a16="http://schemas.microsoft.com/office/drawing/2014/main" id="{E73B8B4C-9373-4C27-9BA4-ED5DC190A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5DD14D-342E-4E76-BAD7-5FC4C1A1471C}"/>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1770453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338A-EC9A-4941-A80A-08D63C875B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8DBA67-C84D-4ABF-AE94-840195DB263B}"/>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4" name="Footer Placeholder 3">
            <a:extLst>
              <a:ext uri="{FF2B5EF4-FFF2-40B4-BE49-F238E27FC236}">
                <a16:creationId xmlns:a16="http://schemas.microsoft.com/office/drawing/2014/main" id="{EC037CE8-5BF3-480F-9C21-B0B624CF04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01D7D1-246E-49E1-A60B-2958E544074C}"/>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148072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BC8CC3-03D2-4484-9576-EA6D5423C776}"/>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3" name="Footer Placeholder 2">
            <a:extLst>
              <a:ext uri="{FF2B5EF4-FFF2-40B4-BE49-F238E27FC236}">
                <a16:creationId xmlns:a16="http://schemas.microsoft.com/office/drawing/2014/main" id="{94AC1A2A-BE5C-4FC6-9B2F-384A4784E4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A7518C-4824-4ECF-A5A1-6E75D9914A9E}"/>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371670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E821-7BD0-4F7D-A66E-1A902A0155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A734B8-2E03-45C5-9EC6-A71E199D69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4ADF1B-294A-489C-A447-EF805F0F4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AACD86-1DC7-4B3B-897C-49B9825DD8CB}"/>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6" name="Footer Placeholder 5">
            <a:extLst>
              <a:ext uri="{FF2B5EF4-FFF2-40B4-BE49-F238E27FC236}">
                <a16:creationId xmlns:a16="http://schemas.microsoft.com/office/drawing/2014/main" id="{EB665DF9-A68B-4559-80D6-BA4D2CB02D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E6F901-502A-4F77-958A-83526B0548C0}"/>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211071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D3833-4EA1-440D-96E4-AB2B1EA2F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1FD824-6AA6-4A8F-AE8E-D22B2876FB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AE1749-9F2D-4D4C-9D2D-A23E3ECD2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156E36-CF55-47B7-9B59-CF24924894EE}"/>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6" name="Footer Placeholder 5">
            <a:extLst>
              <a:ext uri="{FF2B5EF4-FFF2-40B4-BE49-F238E27FC236}">
                <a16:creationId xmlns:a16="http://schemas.microsoft.com/office/drawing/2014/main" id="{29820C82-BA24-440B-BF5B-4C55A07FD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09F3C2-5996-42F2-B7D4-229E32EA70BB}"/>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961400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7848-C9C3-42A1-8017-BA54FA56D3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6558C-42FF-4300-B68A-B812CB78163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9545B-59F7-4D2E-88A5-F37A8DCB5967}"/>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FBEAF97B-773E-4CE7-912A-2E4C6D13B2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F426C-E870-44E7-9DAB-FA36612B7EFB}"/>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482851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A40685-3AEB-4805-801B-B9AF21C55A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1BACA8-AC35-4BA8-8D9F-EE2E426D46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9D523-677A-4603-9EE9-83CBF363397B}"/>
              </a:ext>
            </a:extLst>
          </p:cNvPr>
          <p:cNvSpPr>
            <a:spLocks noGrp="1"/>
          </p:cNvSpPr>
          <p:nvPr>
            <p:ph type="dt" sz="half" idx="10"/>
          </p:nvPr>
        </p:nvSpPr>
        <p:spPr/>
        <p:txBody>
          <a:body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DD6DE6DE-4EC0-461E-8E56-83B0B96A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5F58-3C9A-421E-A355-C8E008148D1F}"/>
              </a:ext>
            </a:extLst>
          </p:cNvPr>
          <p:cNvSpPr>
            <a:spLocks noGrp="1"/>
          </p:cNvSpPr>
          <p:nvPr>
            <p:ph type="sldNum" sz="quarter" idx="12"/>
          </p:nvPr>
        </p:nvSpPr>
        <p:spPr/>
        <p:txBody>
          <a:bodyPr/>
          <a:lstStyle/>
          <a:p>
            <a:fld id="{068CEC1F-C4D6-4449-8E0E-6530F7FF41FB}" type="slidenum">
              <a:rPr lang="en-US" smtClean="0"/>
              <a:t>‹#›</a:t>
            </a:fld>
            <a:endParaRPr lang="en-US"/>
          </a:p>
        </p:txBody>
      </p:sp>
    </p:spTree>
    <p:extLst>
      <p:ext uri="{BB962C8B-B14F-4D97-AF65-F5344CB8AC3E}">
        <p14:creationId xmlns:p14="http://schemas.microsoft.com/office/powerpoint/2010/main" val="1357700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7816-A09C-40A8-B797-5BD44DA33D3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092F459-6373-45F3-A4A9-2832331AAD58}"/>
              </a:ext>
            </a:extLst>
          </p:cNvPr>
          <p:cNvSpPr>
            <a:spLocks noGrp="1"/>
          </p:cNvSpPr>
          <p:nvPr>
            <p:ph type="sldNum" sz="quarter" idx="10"/>
          </p:nvPr>
        </p:nvSpPr>
        <p:spPr/>
        <p:txBody>
          <a:bodyPr/>
          <a:lstStyle/>
          <a:p>
            <a:fld id="{B8A67461-FAA1-C94F-ACA7-96AB24E3641A}" type="slidenum">
              <a:rPr lang="en-US" smtClean="0"/>
              <a:pPr/>
              <a:t>‹#›</a:t>
            </a:fld>
            <a:endParaRPr lang="en-US" dirty="0"/>
          </a:p>
        </p:txBody>
      </p:sp>
    </p:spTree>
    <p:extLst>
      <p:ext uri="{BB962C8B-B14F-4D97-AF65-F5344CB8AC3E}">
        <p14:creationId xmlns:p14="http://schemas.microsoft.com/office/powerpoint/2010/main" val="3804050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855B9-90D3-427C-98D1-B384BA88960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1DC15BB-475B-4D3E-976F-A7D007CA0768}"/>
              </a:ext>
            </a:extLst>
          </p:cNvPr>
          <p:cNvSpPr>
            <a:spLocks noGrp="1"/>
          </p:cNvSpPr>
          <p:nvPr>
            <p:ph type="sldNum" sz="quarter" idx="10"/>
          </p:nvPr>
        </p:nvSpPr>
        <p:spPr/>
        <p:txBody>
          <a:bodyPr/>
          <a:lstStyle/>
          <a:p>
            <a:fld id="{B8A67461-FAA1-C94F-ACA7-96AB24E3641A}" type="slidenum">
              <a:rPr lang="en-US" smtClean="0"/>
              <a:pPr/>
              <a:t>‹#›</a:t>
            </a:fld>
            <a:endParaRPr lang="en-US" dirty="0"/>
          </a:p>
        </p:txBody>
      </p:sp>
      <p:sp>
        <p:nvSpPr>
          <p:cNvPr id="4" name="Date Placeholder 3">
            <a:extLst>
              <a:ext uri="{FF2B5EF4-FFF2-40B4-BE49-F238E27FC236}">
                <a16:creationId xmlns:a16="http://schemas.microsoft.com/office/drawing/2014/main" id="{102DB21A-D287-440A-BB27-FE5537DC934A}"/>
              </a:ext>
            </a:extLst>
          </p:cNvPr>
          <p:cNvSpPr>
            <a:spLocks noGrp="1"/>
          </p:cNvSpPr>
          <p:nvPr>
            <p:ph type="dt" sz="half" idx="11"/>
          </p:nvPr>
        </p:nvSpPr>
        <p:spPr>
          <a:xfrm>
            <a:off x="6293224" y="4882258"/>
            <a:ext cx="2743200" cy="365125"/>
          </a:xfrm>
          <a:prstGeom prst="rect">
            <a:avLst/>
          </a:prstGeom>
        </p:spPr>
        <p:txBody>
          <a:bodyPr/>
          <a:lstStyle/>
          <a:p>
            <a:r>
              <a:rPr lang="nl-NL"/>
              <a:t>PCA Global Marketing</a:t>
            </a:r>
            <a:endParaRPr lang="en-US" dirty="0"/>
          </a:p>
        </p:txBody>
      </p:sp>
    </p:spTree>
    <p:extLst>
      <p:ext uri="{BB962C8B-B14F-4D97-AF65-F5344CB8AC3E}">
        <p14:creationId xmlns:p14="http://schemas.microsoft.com/office/powerpoint/2010/main" val="2466775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2D8B-E457-43E8-951B-A9F04518A5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A40468-79A5-482A-B3E9-01A1412B10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76D353-AD17-4FFD-A8FB-E3C9F11DB74D}"/>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F41BADFD-E860-4C40-AD86-5E8ED03D8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47CA92-1648-44FD-B0EC-0270AFF2AFC9}"/>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878566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C3D0-AADE-48FD-9339-947A96F558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38860-F51D-47BF-9A1E-58A8AD71C7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828B37-206D-4448-9402-669984FC1B1E}"/>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7223639A-D0DF-4B89-9406-E9C2A3F206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77422D-C181-4CD9-9FED-C783595A9FD9}"/>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2221183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1F4E4-6B43-498D-95A5-0CF9D9F578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ADFF6-EBB8-45CF-A0E1-91936531EC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BDF0A79-0E61-4CE1-BE1C-FAC31F0A6B3F}"/>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44F9D877-E931-468B-83B3-5F63C4B6B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3EC77-72F7-47E0-82B4-883BC68305FF}"/>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2992096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487C-97B6-4568-849D-633B8979C2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B66F7F-7008-4CC5-AC95-824BD02CC1E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DDCB53-992E-4F14-A209-E4EBE33F0F5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A48ADD-F894-4FE2-A1F1-EE2505658FCE}"/>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6" name="Footer Placeholder 5">
            <a:extLst>
              <a:ext uri="{FF2B5EF4-FFF2-40B4-BE49-F238E27FC236}">
                <a16:creationId xmlns:a16="http://schemas.microsoft.com/office/drawing/2014/main" id="{2EE7D66A-79E5-4560-BF6D-56AABD97B8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F94AB-E955-4950-8886-D099D5940BA7}"/>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1468374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D2EB-D5C1-43AB-BE1E-8D75900240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932823-074C-47D1-A0BE-42C780835C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A87964B-69F1-439D-83D4-70F00F555A5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A47DCF-509F-4341-B780-B36EE68DB8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CCA130-370B-4D9C-9959-BD63417901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394E52-9B5A-4504-A869-1E5281C53186}"/>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8" name="Footer Placeholder 7">
            <a:extLst>
              <a:ext uri="{FF2B5EF4-FFF2-40B4-BE49-F238E27FC236}">
                <a16:creationId xmlns:a16="http://schemas.microsoft.com/office/drawing/2014/main" id="{55EFDFD0-7D89-4A9B-B523-A9889B7CBC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4186C4-FABD-4323-BE8E-C86812206248}"/>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4247322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9098-6C9A-4964-B397-4EED666255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C74B77-F06F-4EFB-97B5-BCCEA0B14A05}"/>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4" name="Footer Placeholder 3">
            <a:extLst>
              <a:ext uri="{FF2B5EF4-FFF2-40B4-BE49-F238E27FC236}">
                <a16:creationId xmlns:a16="http://schemas.microsoft.com/office/drawing/2014/main" id="{969EC81A-DBCC-4E8F-B34B-753FD82F64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56BDCC-FA98-4D13-9681-8483D8056D4F}"/>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1511040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E4682D-511B-4A46-BD19-3F476A0EF45A}"/>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3" name="Footer Placeholder 2">
            <a:extLst>
              <a:ext uri="{FF2B5EF4-FFF2-40B4-BE49-F238E27FC236}">
                <a16:creationId xmlns:a16="http://schemas.microsoft.com/office/drawing/2014/main" id="{51B371EF-009D-459A-A2D3-A1C7B4955A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911945-F0DD-4378-8CCF-CA9873E71A35}"/>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158979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528C-34C1-4BCD-9D0E-0B2F14E1CE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8B1464-A3D3-4714-B08B-1D52A1D145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4174E9-6CC5-4D54-BB59-542B77210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94D763-6DBB-4C3A-95AB-B26479DF3D13}"/>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6" name="Footer Placeholder 5">
            <a:extLst>
              <a:ext uri="{FF2B5EF4-FFF2-40B4-BE49-F238E27FC236}">
                <a16:creationId xmlns:a16="http://schemas.microsoft.com/office/drawing/2014/main" id="{9E61C6C5-B12D-455B-9825-03DED9A6D8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5AF4D-21FF-4561-A452-3082C6F37865}"/>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526661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2C07-687E-4CF9-AFFF-5FF100A4D5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4C69B9-FC98-4529-81F5-3B3D0C418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EA577E-1453-4BBC-938B-59FF7B667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7987EC8-3603-439C-B3DB-C1EC39E557EA}"/>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6" name="Footer Placeholder 5">
            <a:extLst>
              <a:ext uri="{FF2B5EF4-FFF2-40B4-BE49-F238E27FC236}">
                <a16:creationId xmlns:a16="http://schemas.microsoft.com/office/drawing/2014/main" id="{524BB2CA-E3D2-44B5-BC3A-C35816F9B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862464-54FD-49A5-BB57-F010E6804433}"/>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3262182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53792-D803-48D0-9684-9608CE6561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4A2F26-DD89-4ABA-B487-A210277A47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7E4A0-6A3F-40C5-9B4A-A087C0743B47}"/>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229392D7-32A8-4B19-A2F0-A4E71F832E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35FA-83B1-4F7D-81D4-D2A63E55303C}"/>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2684452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EB61E8-11EA-40C6-97D5-49B337BD00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25427B-AD5F-4D85-B5A8-6F175F99C6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A99A2-1FF0-46B6-B9E2-C87AA371C03C}"/>
              </a:ext>
            </a:extLst>
          </p:cNvPr>
          <p:cNvSpPr>
            <a:spLocks noGrp="1"/>
          </p:cNvSpPr>
          <p:nvPr>
            <p:ph type="dt" sz="half" idx="10"/>
          </p:nvPr>
        </p:nvSpPr>
        <p:spPr/>
        <p:txBody>
          <a:body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1D26F369-18AF-46DF-BFD0-291AA2A36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0F1DB4-FB22-4018-AE7D-9D26BA156270}"/>
              </a:ext>
            </a:extLst>
          </p:cNvPr>
          <p:cNvSpPr>
            <a:spLocks noGrp="1"/>
          </p:cNvSpPr>
          <p:nvPr>
            <p:ph type="sldNum" sz="quarter" idx="12"/>
          </p:nvPr>
        </p:nvSpPr>
        <p:spPr/>
        <p:txBody>
          <a:bodyPr/>
          <a:lstStyle/>
          <a:p>
            <a:fld id="{E0F210DC-B3A1-4960-BAC2-74DC9339B089}" type="slidenum">
              <a:rPr lang="en-US" smtClean="0"/>
              <a:t>‹#›</a:t>
            </a:fld>
            <a:endParaRPr lang="en-US"/>
          </a:p>
        </p:txBody>
      </p:sp>
    </p:spTree>
    <p:extLst>
      <p:ext uri="{BB962C8B-B14F-4D97-AF65-F5344CB8AC3E}">
        <p14:creationId xmlns:p14="http://schemas.microsoft.com/office/powerpoint/2010/main" val="60536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CA419-5B26-D94D-8956-D481EAE7C1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ED8816-66C2-EE4B-B1B2-0833F72E91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E29E94-EE5A-6F41-A3DE-6049CF564091}"/>
              </a:ext>
            </a:extLst>
          </p:cNvPr>
          <p:cNvSpPr>
            <a:spLocks noGrp="1"/>
          </p:cNvSpPr>
          <p:nvPr>
            <p:ph type="dt" sz="half" idx="10"/>
          </p:nvPr>
        </p:nvSpPr>
        <p:spPr/>
        <p:txBody>
          <a:bodyPr/>
          <a:lstStyle/>
          <a:p>
            <a:fld id="{1881DF8A-C89F-E54B-B739-273AA0703E64}" type="datetimeFigureOut">
              <a:rPr lang="en-US" smtClean="0"/>
              <a:t>11/30/2022</a:t>
            </a:fld>
            <a:endParaRPr lang="en-US"/>
          </a:p>
        </p:txBody>
      </p:sp>
      <p:sp>
        <p:nvSpPr>
          <p:cNvPr id="5" name="Footer Placeholder 4">
            <a:extLst>
              <a:ext uri="{FF2B5EF4-FFF2-40B4-BE49-F238E27FC236}">
                <a16:creationId xmlns:a16="http://schemas.microsoft.com/office/drawing/2014/main" id="{DF35244D-4DFE-474C-9671-2B94CAD7B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709380-26E0-334E-A419-36A99A8DD55B}"/>
              </a:ext>
            </a:extLst>
          </p:cNvPr>
          <p:cNvSpPr>
            <a:spLocks noGrp="1"/>
          </p:cNvSpPr>
          <p:nvPr>
            <p:ph type="sldNum" sz="quarter" idx="12"/>
          </p:nvPr>
        </p:nvSpPr>
        <p:spPr/>
        <p:txBody>
          <a:bodyPr/>
          <a:lstStyle/>
          <a:p>
            <a:fld id="{DE9556DB-F485-504C-A4AD-6F0BED7131D3}" type="slidenum">
              <a:rPr lang="en-US" smtClean="0"/>
              <a:t>‹#›</a:t>
            </a:fld>
            <a:endParaRPr lang="en-US"/>
          </a:p>
        </p:txBody>
      </p:sp>
    </p:spTree>
    <p:extLst>
      <p:ext uri="{BB962C8B-B14F-4D97-AF65-F5344CB8AC3E}">
        <p14:creationId xmlns:p14="http://schemas.microsoft.com/office/powerpoint/2010/main" val="3502022632"/>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884B-7CA1-654D-A555-E5D3E728C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15D065-7D7B-8C49-B301-6CD77EB8C7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CE2BAE-B9BC-054B-B59F-98CCC385400A}"/>
              </a:ext>
            </a:extLst>
          </p:cNvPr>
          <p:cNvSpPr>
            <a:spLocks noGrp="1"/>
          </p:cNvSpPr>
          <p:nvPr>
            <p:ph type="dt" sz="half" idx="10"/>
          </p:nvPr>
        </p:nvSpPr>
        <p:spPr/>
        <p:txBody>
          <a:bodyPr/>
          <a:lstStyle/>
          <a:p>
            <a:fld id="{DC217A3C-8BC1-F34F-8E71-FB39805DE674}" type="datetimeFigureOut">
              <a:rPr lang="en-US" smtClean="0"/>
              <a:t>11/30/2022</a:t>
            </a:fld>
            <a:endParaRPr lang="en-US"/>
          </a:p>
        </p:txBody>
      </p:sp>
      <p:sp>
        <p:nvSpPr>
          <p:cNvPr id="5" name="Footer Placeholder 4">
            <a:extLst>
              <a:ext uri="{FF2B5EF4-FFF2-40B4-BE49-F238E27FC236}">
                <a16:creationId xmlns:a16="http://schemas.microsoft.com/office/drawing/2014/main" id="{CBC58703-C20F-4D43-A1BE-66F71CA5BA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3C2C4-A4DD-8640-9A1F-B6F0DF570BE7}"/>
              </a:ext>
            </a:extLst>
          </p:cNvPr>
          <p:cNvSpPr>
            <a:spLocks noGrp="1"/>
          </p:cNvSpPr>
          <p:nvPr>
            <p:ph type="sldNum" sz="quarter" idx="12"/>
          </p:nvPr>
        </p:nvSpPr>
        <p:spPr/>
        <p:txBody>
          <a:bodyPr/>
          <a:lstStyle/>
          <a:p>
            <a:fld id="{D551DF90-4C97-4148-AAFA-74E81B052DE5}" type="slidenum">
              <a:rPr lang="en-US" smtClean="0"/>
              <a:t>‹#›</a:t>
            </a:fld>
            <a:endParaRPr lang="en-US"/>
          </a:p>
        </p:txBody>
      </p:sp>
    </p:spTree>
    <p:extLst>
      <p:ext uri="{BB962C8B-B14F-4D97-AF65-F5344CB8AC3E}">
        <p14:creationId xmlns:p14="http://schemas.microsoft.com/office/powerpoint/2010/main" val="22411464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 column / orang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8401" y="1638891"/>
            <a:ext cx="1068476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4072027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 oran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34656A-2CCB-42B2-9236-C1D51138C32F}"/>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6" imgW="0" imgH="0" progId="TCLayout.ActiveDocument.1">
                  <p:embed/>
                </p:oleObj>
              </mc:Choice>
              <mc:Fallback>
                <p:oleObj name="think-cell Slide" r:id="rId6"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63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2015940"/>
            <a:ext cx="10672567" cy="88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6394" baseline="0">
                <a:solidFill>
                  <a:schemeClr val="bg1"/>
                </a:solidFill>
              </a:defRPr>
            </a:lvl1pPr>
          </a:lstStyle>
          <a:p>
            <a:pPr lvl="0"/>
            <a:r>
              <a:rPr lang="en-US" dirty="0"/>
              <a:t>CLICK TO </a:t>
            </a:r>
            <a:r>
              <a:rPr lang="en-US" altLang="nl-NL" dirty="0"/>
              <a:t>Add title</a:t>
            </a:r>
          </a:p>
        </p:txBody>
      </p:sp>
      <p:sp>
        <p:nvSpPr>
          <p:cNvPr id="13" name="Text Placeholder 3">
            <a:extLst>
              <a:ext uri="{FF2B5EF4-FFF2-40B4-BE49-F238E27FC236}">
                <a16:creationId xmlns:a16="http://schemas.microsoft.com/office/drawing/2014/main" id="{87C28ADE-0CA6-47FC-A66C-6D7D953B7AF6}"/>
              </a:ext>
            </a:extLst>
          </p:cNvPr>
          <p:cNvSpPr>
            <a:spLocks noGrp="1"/>
          </p:cNvSpPr>
          <p:nvPr>
            <p:ph type="body" sz="quarter" idx="10" hasCustomPrompt="1"/>
          </p:nvPr>
        </p:nvSpPr>
        <p:spPr>
          <a:xfrm>
            <a:off x="757601" y="3179101"/>
            <a:ext cx="10672567" cy="409990"/>
          </a:xfrm>
        </p:spPr>
        <p:txBody>
          <a:bodyPr/>
          <a:lstStyle>
            <a:lvl1pPr marL="0" indent="0" eaLnBrk="1">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pic>
        <p:nvPicPr>
          <p:cNvPr id="18" name="Picture 17">
            <a:extLst>
              <a:ext uri="{FF2B5EF4-FFF2-40B4-BE49-F238E27FC236}">
                <a16:creationId xmlns:a16="http://schemas.microsoft.com/office/drawing/2014/main" id="{22083452-1030-456B-93E7-2C8918771EB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795548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 column, subtitle / orang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7403" y="1640082"/>
            <a:ext cx="10685760" cy="2295939"/>
          </a:xfrm>
        </p:spPr>
        <p:txBody>
          <a:bodyPr>
            <a:spAutoFit/>
          </a:bodyPr>
          <a:lstStyle>
            <a:lvl1pPr>
              <a:defRPr/>
            </a:lvl1pPr>
            <a:lvl2pPr>
              <a:defRPr/>
            </a:lvl2pPr>
            <a:lvl3pPr>
              <a:defRPr/>
            </a:lvl3pPr>
            <a:lvl4pPr>
              <a:defRPr/>
            </a:lvl4pPr>
            <a:lvl5pPr>
              <a:defRPr/>
            </a:lvl5p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FDAA60"/>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21373551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 column, add image / oran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a:noFill/>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9" name="Picture 8">
            <a:extLst>
              <a:ext uri="{FF2B5EF4-FFF2-40B4-BE49-F238E27FC236}">
                <a16:creationId xmlns:a16="http://schemas.microsoft.com/office/drawing/2014/main" id="{6C7D4B81-AA7C-4116-BAC3-87A5180541B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40488414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 column, subtitle / add image / oran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3" name="Text Placeholder 3">
            <a:extLst>
              <a:ext uri="{FF2B5EF4-FFF2-40B4-BE49-F238E27FC236}">
                <a16:creationId xmlns:a16="http://schemas.microsoft.com/office/drawing/2014/main" id="{8BAFAB19-3C32-45E6-8E83-EC86DC5538B5}"/>
              </a:ext>
            </a:extLst>
          </p:cNvPr>
          <p:cNvSpPr>
            <a:spLocks noGrp="1"/>
          </p:cNvSpPr>
          <p:nvPr>
            <p:ph type="body" sz="quarter" idx="12" hasCustomPrompt="1"/>
          </p:nvPr>
        </p:nvSpPr>
        <p:spPr>
          <a:xfrm>
            <a:off x="757404" y="881562"/>
            <a:ext cx="6181391" cy="368990"/>
          </a:xfrm>
        </p:spPr>
        <p:txBody>
          <a:bodyPr/>
          <a:lstStyle>
            <a:lvl1pPr marL="0" indent="0">
              <a:buNone/>
              <a:defRPr sz="2398" i="1" cap="all" baseline="0">
                <a:solidFill>
                  <a:srgbClr val="FDAA60"/>
                </a:solidFill>
                <a:latin typeface="Franklin Gothic Heavy" panose="020B0903020102020204" pitchFamily="34" charset="0"/>
              </a:defRPr>
            </a:lvl1pPr>
          </a:lstStyle>
          <a:p>
            <a:pPr lvl="0"/>
            <a:r>
              <a:rPr lang="en-US" dirty="0"/>
              <a:t>CLICK TO ADD SUBTITLE</a:t>
            </a:r>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1" name="Picture 10">
            <a:extLst>
              <a:ext uri="{FF2B5EF4-FFF2-40B4-BE49-F238E27FC236}">
                <a16:creationId xmlns:a16="http://schemas.microsoft.com/office/drawing/2014/main" id="{45E37E78-F980-46BE-9A28-73C56DBCB61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065077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 / column, add image / oran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Picture Placeholder 8">
            <a:extLst>
              <a:ext uri="{FF2B5EF4-FFF2-40B4-BE49-F238E27FC236}">
                <a16:creationId xmlns:a16="http://schemas.microsoft.com/office/drawing/2014/main" id="{70BC8F3E-29E9-46E4-B65D-C72FC1B5C55F}"/>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pic>
        <p:nvPicPr>
          <p:cNvPr id="10" name="Picture 9">
            <a:extLst>
              <a:ext uri="{FF2B5EF4-FFF2-40B4-BE49-F238E27FC236}">
                <a16:creationId xmlns:a16="http://schemas.microsoft.com/office/drawing/2014/main" id="{C99E253A-E54F-47AE-A924-2A57E73AAD3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645438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 / column, add image / oran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Text Placeholder 3">
            <a:extLst>
              <a:ext uri="{FF2B5EF4-FFF2-40B4-BE49-F238E27FC236}">
                <a16:creationId xmlns:a16="http://schemas.microsoft.com/office/drawing/2014/main" id="{BB958CA5-7745-4885-975E-083988C1F8A2}"/>
              </a:ext>
            </a:extLst>
          </p:cNvPr>
          <p:cNvSpPr>
            <a:spLocks noGrp="1"/>
          </p:cNvSpPr>
          <p:nvPr>
            <p:ph type="body" sz="quarter" idx="12" hasCustomPrompt="1"/>
          </p:nvPr>
        </p:nvSpPr>
        <p:spPr>
          <a:xfrm>
            <a:off x="757404" y="881562"/>
            <a:ext cx="4577024" cy="368990"/>
          </a:xfrm>
        </p:spPr>
        <p:txBody>
          <a:bodyPr/>
          <a:lstStyle>
            <a:lvl1pPr marL="0" indent="0">
              <a:buNone/>
              <a:defRPr sz="2398" i="1" cap="all" baseline="0">
                <a:solidFill>
                  <a:srgbClr val="FDAA60"/>
                </a:solidFill>
                <a:latin typeface="Franklin Gothic Heavy" panose="020B0903020102020204" pitchFamily="34" charset="0"/>
              </a:defRPr>
            </a:lvl1pPr>
          </a:lstStyle>
          <a:p>
            <a:pPr lvl="0"/>
            <a:r>
              <a:rPr lang="en-US" dirty="0"/>
              <a:t>CLICK TO ADD SUBTITLE</a:t>
            </a:r>
          </a:p>
        </p:txBody>
      </p:sp>
      <p:sp>
        <p:nvSpPr>
          <p:cNvPr id="10" name="Picture Placeholder 9">
            <a:extLst>
              <a:ext uri="{FF2B5EF4-FFF2-40B4-BE49-F238E27FC236}">
                <a16:creationId xmlns:a16="http://schemas.microsoft.com/office/drawing/2014/main" id="{6BC5FACE-9D56-4F02-8CE2-DA21968FF8F6}"/>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pic>
        <p:nvPicPr>
          <p:cNvPr id="11" name="Picture 10">
            <a:extLst>
              <a:ext uri="{FF2B5EF4-FFF2-40B4-BE49-F238E27FC236}">
                <a16:creationId xmlns:a16="http://schemas.microsoft.com/office/drawing/2014/main" id="{6898E8B3-88B9-4E7C-8E02-B65FF304878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313379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screen / add ima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59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Picture Placeholder 11">
            <a:extLst>
              <a:ext uri="{FF2B5EF4-FFF2-40B4-BE49-F238E27FC236}">
                <a16:creationId xmlns:a16="http://schemas.microsoft.com/office/drawing/2014/main" id="{0981230D-3DC6-4322-925D-A57B80376CFD}"/>
              </a:ext>
            </a:extLst>
          </p:cNvPr>
          <p:cNvSpPr>
            <a:spLocks noGrp="1"/>
          </p:cNvSpPr>
          <p:nvPr>
            <p:ph type="pic" sz="quarter" idx="10"/>
          </p:nvPr>
        </p:nvSpPr>
        <p:spPr bwMode="auto">
          <a:xfrm>
            <a:off x="0" y="2"/>
            <a:ext cx="12192000"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noAutofit/>
          </a:bodyPr>
          <a:lstStyle>
            <a:lvl1pPr algn="ctr">
              <a:defRPr lang="en-US" sz="2131" dirty="0">
                <a:solidFill>
                  <a:schemeClr val="bg1">
                    <a:lumMod val="50000"/>
                  </a:schemeClr>
                </a:solidFill>
              </a:defRPr>
            </a:lvl1pPr>
          </a:lstStyle>
          <a:p>
            <a:pPr marL="0" lvl="0" indent="0" algn="ctr">
              <a:buFontTx/>
              <a:buNone/>
            </a:pPr>
            <a:r>
              <a:rPr lang="en-US"/>
              <a:t>Click icon to add picture</a:t>
            </a:r>
            <a:endParaRPr lang="en-US" dirty="0"/>
          </a:p>
        </p:txBody>
      </p:sp>
      <p:sp>
        <p:nvSpPr>
          <p:cNvPr id="13" name="Rectangle 2">
            <a:extLst>
              <a:ext uri="{FF2B5EF4-FFF2-40B4-BE49-F238E27FC236}">
                <a16:creationId xmlns:a16="http://schemas.microsoft.com/office/drawing/2014/main" id="{90F54766-B108-4489-99C5-731E6B250EEB}"/>
              </a:ext>
            </a:extLst>
          </p:cNvPr>
          <p:cNvSpPr>
            <a:spLocks noGrp="1" noChangeArrowheads="1"/>
          </p:cNvSpPr>
          <p:nvPr>
            <p:ph type="title" hasCustomPrompt="1"/>
            <p:custDataLst>
              <p:tags r:id="rId3"/>
            </p:custDataLst>
          </p:nvPr>
        </p:nvSpPr>
        <p:spPr bwMode="auto">
          <a:xfrm>
            <a:off x="757602" y="2598773"/>
            <a:ext cx="4222826" cy="166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nSpc>
                <a:spcPct val="90000"/>
              </a:lnSpc>
              <a:defRPr sz="5994" baseline="0">
                <a:solidFill>
                  <a:schemeClr val="bg1"/>
                </a:solidFill>
              </a:defRPr>
            </a:lvl1pPr>
          </a:lstStyle>
          <a:p>
            <a:pPr lvl="0"/>
            <a:r>
              <a:rPr lang="en-US" dirty="0"/>
              <a:t>CLICK TO </a:t>
            </a:r>
            <a:r>
              <a:rPr lang="en-US" altLang="nl-NL" dirty="0"/>
              <a:t>Add title</a:t>
            </a:r>
            <a:endParaRPr lang="en-US" altLang="nl-NL" noProof="0" dirty="0"/>
          </a:p>
        </p:txBody>
      </p:sp>
      <p:pic>
        <p:nvPicPr>
          <p:cNvPr id="8" name="Picture 7">
            <a:extLst>
              <a:ext uri="{FF2B5EF4-FFF2-40B4-BE49-F238E27FC236}">
                <a16:creationId xmlns:a16="http://schemas.microsoft.com/office/drawing/2014/main" id="{16EE5A1D-A669-4A80-9995-71680095DA0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5005230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s / orang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5DC15E-25DF-491F-A1BC-62816FB5E78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4" name="Object 3" hidden="1">
                        <a:extLst>
                          <a:ext uri="{FF2B5EF4-FFF2-40B4-BE49-F238E27FC236}">
                            <a16:creationId xmlns:a16="http://schemas.microsoft.com/office/drawing/2014/main" id="{2A5DC15E-25DF-491F-A1BC-62816FB5E78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0BA503E-C6C4-4890-8881-5C77170BAE5D}"/>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7" name="Tijdelijke aanduiding voor inhoud 2">
            <a:extLst>
              <a:ext uri="{FF2B5EF4-FFF2-40B4-BE49-F238E27FC236}">
                <a16:creationId xmlns:a16="http://schemas.microsoft.com/office/drawing/2014/main" id="{9381D4ED-BB94-48B5-8668-E4C51BACF024}"/>
              </a:ext>
            </a:extLst>
          </p:cNvPr>
          <p:cNvSpPr>
            <a:spLocks noGrp="1"/>
          </p:cNvSpPr>
          <p:nvPr>
            <p:ph sz="half" idx="12"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8" name="Tijdelijke aanduiding voor inhoud 3">
            <a:extLst>
              <a:ext uri="{FF2B5EF4-FFF2-40B4-BE49-F238E27FC236}">
                <a16:creationId xmlns:a16="http://schemas.microsoft.com/office/drawing/2014/main" id="{1A75289F-A1FE-4B5D-8E81-156817615017}"/>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E168B66A-FE29-4708-A4DE-47F46B9BDD36}"/>
              </a:ext>
            </a:extLst>
          </p:cNvPr>
          <p:cNvSpPr>
            <a:spLocks noGrp="1"/>
          </p:cNvSpPr>
          <p:nvPr>
            <p:ph type="title" hasCustomPrompt="1"/>
          </p:nvPr>
        </p:nvSpPr>
        <p:spPr>
          <a:xfrm>
            <a:off x="757403" y="364974"/>
            <a:ext cx="10685760" cy="516586"/>
          </a:xfrm>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38450499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columns, subtitle / orang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FDAA60"/>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
        <p:nvSpPr>
          <p:cNvPr id="9" name="Tijdelijke aanduiding voor inhoud 2">
            <a:extLst>
              <a:ext uri="{FF2B5EF4-FFF2-40B4-BE49-F238E27FC236}">
                <a16:creationId xmlns:a16="http://schemas.microsoft.com/office/drawing/2014/main" id="{40E5B367-C046-4D37-A8A8-44890427D181}"/>
              </a:ext>
            </a:extLst>
          </p:cNvPr>
          <p:cNvSpPr>
            <a:spLocks noGrp="1"/>
          </p:cNvSpPr>
          <p:nvPr>
            <p:ph sz="half" idx="13"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10" name="Tijdelijke aanduiding voor inhoud 3">
            <a:extLst>
              <a:ext uri="{FF2B5EF4-FFF2-40B4-BE49-F238E27FC236}">
                <a16:creationId xmlns:a16="http://schemas.microsoft.com/office/drawing/2014/main" id="{407372CF-112B-4BC9-ABC7-E536195487A5}"/>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Tree>
    <p:extLst>
      <p:ext uri="{BB962C8B-B14F-4D97-AF65-F5344CB8AC3E}">
        <p14:creationId xmlns:p14="http://schemas.microsoft.com/office/powerpoint/2010/main" val="15042476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II / brand promis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2BF736-3C44-4450-A0D3-B2D3A698AB4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
            <a:ext cx="12192000" cy="6860462"/>
          </a:xfrm>
          <a:prstGeom prst="rect">
            <a:avLst/>
          </a:prstGeom>
        </p:spPr>
      </p:pic>
      <p:graphicFrame>
        <p:nvGraphicFramePr>
          <p:cNvPr id="8" name="Object 7" hidden="1">
            <a:extLst>
              <a:ext uri="{FF2B5EF4-FFF2-40B4-BE49-F238E27FC236}">
                <a16:creationId xmlns:a16="http://schemas.microsoft.com/office/drawing/2014/main" id="{191111BB-75F4-4CF1-AE2C-3EF144B8C73A}"/>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191111BB-75F4-4CF1-AE2C-3EF144B8C73A}"/>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54E776B8-7A83-4207-A40C-69B07D4E924E}"/>
              </a:ext>
            </a:extLst>
          </p:cNvPr>
          <p:cNvSpPr/>
          <p:nvPr userDrawn="1"/>
        </p:nvSpPr>
        <p:spPr>
          <a:xfrm>
            <a:off x="3415203" y="3181950"/>
            <a:ext cx="5361596" cy="461345"/>
          </a:xfrm>
          <a:prstGeom prst="rect">
            <a:avLst/>
          </a:prstGeom>
        </p:spPr>
        <p:txBody>
          <a:bodyPr wrap="none">
            <a:spAutoFit/>
          </a:bodyPr>
          <a:lstStyle/>
          <a:p>
            <a:pPr algn="ctr"/>
            <a:r>
              <a:rPr lang="en-GB" sz="2398" dirty="0">
                <a:solidFill>
                  <a:schemeClr val="bg1"/>
                </a:solidFill>
              </a:rPr>
              <a:t>BRIGHT SCIENCE. BRIGHTER LIVING.</a:t>
            </a:r>
            <a:r>
              <a:rPr lang="en-GB" sz="2398" dirty="0">
                <a:solidFill>
                  <a:schemeClr val="bg1"/>
                </a:solidFill>
                <a:sym typeface="Symbol" panose="05050102010706020507" pitchFamily="18" charset="2"/>
              </a:rPr>
              <a:t></a:t>
            </a:r>
            <a:endParaRPr lang="en-GB" sz="2398" dirty="0">
              <a:solidFill>
                <a:schemeClr val="bg1"/>
              </a:solidFill>
            </a:endParaRPr>
          </a:p>
        </p:txBody>
      </p:sp>
      <p:pic>
        <p:nvPicPr>
          <p:cNvPr id="6" name="Picture 5">
            <a:extLst>
              <a:ext uri="{FF2B5EF4-FFF2-40B4-BE49-F238E27FC236}">
                <a16:creationId xmlns:a16="http://schemas.microsoft.com/office/drawing/2014/main" id="{74D6D30C-940F-4892-AC41-366638B6F42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5856201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mpty / orang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22338194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subtitle / orang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FDAA60"/>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664821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5" name="Picture Placeholder 9">
            <a:extLst>
              <a:ext uri="{FF2B5EF4-FFF2-40B4-BE49-F238E27FC236}">
                <a16:creationId xmlns:a16="http://schemas.microsoft.com/office/drawing/2014/main" id="{5E623EFD-6C9E-423A-BCFC-FE817D0AE8D1}"/>
              </a:ext>
            </a:extLst>
          </p:cNvPr>
          <p:cNvSpPr>
            <a:spLocks noGrp="1"/>
          </p:cNvSpPr>
          <p:nvPr>
            <p:ph type="pic" sz="quarter" idx="11"/>
          </p:nvPr>
        </p:nvSpPr>
        <p:spPr bwMode="auto">
          <a:xfrm>
            <a:off x="0" y="-14029"/>
            <a:ext cx="12192000" cy="6872030"/>
          </a:xfrm>
          <a:custGeom>
            <a:avLst/>
            <a:gdLst>
              <a:gd name="connsiteX0" fmla="*/ 0 w 9143999"/>
              <a:gd name="connsiteY0" fmla="*/ 0 h 5148263"/>
              <a:gd name="connsiteX1" fmla="*/ 9143999 w 9143999"/>
              <a:gd name="connsiteY1" fmla="*/ 0 h 5148263"/>
              <a:gd name="connsiteX2" fmla="*/ 9143999 w 9143999"/>
              <a:gd name="connsiteY2" fmla="*/ 4241005 h 5148263"/>
              <a:gd name="connsiteX3" fmla="*/ 9092912 w 9143999"/>
              <a:gd name="connsiteY3" fmla="*/ 4250493 h 5148263"/>
              <a:gd name="connsiteX4" fmla="*/ 9023248 w 9143999"/>
              <a:gd name="connsiteY4" fmla="*/ 4262352 h 5148263"/>
              <a:gd name="connsiteX5" fmla="*/ 8921072 w 9143999"/>
              <a:gd name="connsiteY5" fmla="*/ 4281328 h 5148263"/>
              <a:gd name="connsiteX6" fmla="*/ 8786387 w 9143999"/>
              <a:gd name="connsiteY6" fmla="*/ 4309791 h 5148263"/>
              <a:gd name="connsiteX7" fmla="*/ 8616869 w 9143999"/>
              <a:gd name="connsiteY7" fmla="*/ 4347741 h 5148263"/>
              <a:gd name="connsiteX8" fmla="*/ 8407874 w 9143999"/>
              <a:gd name="connsiteY8" fmla="*/ 4397552 h 5148263"/>
              <a:gd name="connsiteX9" fmla="*/ 8157080 w 9143999"/>
              <a:gd name="connsiteY9" fmla="*/ 4459221 h 5148263"/>
              <a:gd name="connsiteX10" fmla="*/ 8150114 w 9143999"/>
              <a:gd name="connsiteY10" fmla="*/ 4440246 h 5148263"/>
              <a:gd name="connsiteX11" fmla="*/ 8140825 w 9143999"/>
              <a:gd name="connsiteY11" fmla="*/ 4421271 h 5148263"/>
              <a:gd name="connsiteX12" fmla="*/ 8131537 w 9143999"/>
              <a:gd name="connsiteY12" fmla="*/ 4407039 h 5148263"/>
              <a:gd name="connsiteX13" fmla="*/ 8119926 w 9143999"/>
              <a:gd name="connsiteY13" fmla="*/ 4395180 h 5148263"/>
              <a:gd name="connsiteX14" fmla="*/ 8089738 w 9143999"/>
              <a:gd name="connsiteY14" fmla="*/ 4404667 h 5148263"/>
              <a:gd name="connsiteX15" fmla="*/ 8075805 w 9143999"/>
              <a:gd name="connsiteY15" fmla="*/ 4411783 h 5148263"/>
              <a:gd name="connsiteX16" fmla="*/ 8064194 w 9143999"/>
              <a:gd name="connsiteY16" fmla="*/ 4418899 h 5148263"/>
              <a:gd name="connsiteX17" fmla="*/ 8054905 w 9143999"/>
              <a:gd name="connsiteY17" fmla="*/ 4428386 h 5148263"/>
              <a:gd name="connsiteX18" fmla="*/ 8045617 w 9143999"/>
              <a:gd name="connsiteY18" fmla="*/ 4437874 h 5148263"/>
              <a:gd name="connsiteX19" fmla="*/ 8038650 w 9143999"/>
              <a:gd name="connsiteY19" fmla="*/ 4449734 h 5148263"/>
              <a:gd name="connsiteX20" fmla="*/ 8034006 w 9143999"/>
              <a:gd name="connsiteY20" fmla="*/ 4461593 h 5148263"/>
              <a:gd name="connsiteX21" fmla="*/ 8010784 w 9143999"/>
              <a:gd name="connsiteY21" fmla="*/ 4437874 h 5148263"/>
              <a:gd name="connsiteX22" fmla="*/ 7985240 w 9143999"/>
              <a:gd name="connsiteY22" fmla="*/ 4416527 h 5148263"/>
              <a:gd name="connsiteX23" fmla="*/ 7955052 w 9143999"/>
              <a:gd name="connsiteY23" fmla="*/ 4399923 h 5148263"/>
              <a:gd name="connsiteX24" fmla="*/ 7938797 w 9143999"/>
              <a:gd name="connsiteY24" fmla="*/ 4392808 h 5148263"/>
              <a:gd name="connsiteX25" fmla="*/ 7922542 w 9143999"/>
              <a:gd name="connsiteY25" fmla="*/ 4388064 h 5148263"/>
              <a:gd name="connsiteX26" fmla="*/ 7899320 w 9143999"/>
              <a:gd name="connsiteY26" fmla="*/ 4383320 h 5148263"/>
              <a:gd name="connsiteX27" fmla="*/ 7878421 w 9143999"/>
              <a:gd name="connsiteY27" fmla="*/ 4378576 h 5148263"/>
              <a:gd name="connsiteX28" fmla="*/ 7857521 w 9143999"/>
              <a:gd name="connsiteY28" fmla="*/ 4376204 h 5148263"/>
              <a:gd name="connsiteX29" fmla="*/ 7836622 w 9143999"/>
              <a:gd name="connsiteY29" fmla="*/ 4376204 h 5148263"/>
              <a:gd name="connsiteX30" fmla="*/ 7815722 w 9143999"/>
              <a:gd name="connsiteY30" fmla="*/ 4378576 h 5148263"/>
              <a:gd name="connsiteX31" fmla="*/ 7797145 w 9143999"/>
              <a:gd name="connsiteY31" fmla="*/ 4380948 h 5148263"/>
              <a:gd name="connsiteX32" fmla="*/ 7778568 w 9143999"/>
              <a:gd name="connsiteY32" fmla="*/ 4385692 h 5148263"/>
              <a:gd name="connsiteX33" fmla="*/ 7759991 w 9143999"/>
              <a:gd name="connsiteY33" fmla="*/ 4390436 h 5148263"/>
              <a:gd name="connsiteX34" fmla="*/ 7741413 w 9143999"/>
              <a:gd name="connsiteY34" fmla="*/ 4397552 h 5148263"/>
              <a:gd name="connsiteX35" fmla="*/ 7725158 w 9143999"/>
              <a:gd name="connsiteY35" fmla="*/ 4404667 h 5148263"/>
              <a:gd name="connsiteX36" fmla="*/ 7694970 w 9143999"/>
              <a:gd name="connsiteY36" fmla="*/ 4423643 h 5148263"/>
              <a:gd name="connsiteX37" fmla="*/ 7669426 w 9143999"/>
              <a:gd name="connsiteY37" fmla="*/ 4447362 h 5148263"/>
              <a:gd name="connsiteX38" fmla="*/ 7646205 w 9143999"/>
              <a:gd name="connsiteY38" fmla="*/ 4473453 h 5148263"/>
              <a:gd name="connsiteX39" fmla="*/ 7650849 w 9143999"/>
              <a:gd name="connsiteY39" fmla="*/ 4480569 h 5148263"/>
              <a:gd name="connsiteX40" fmla="*/ 7662460 w 9143999"/>
              <a:gd name="connsiteY40" fmla="*/ 4492428 h 5148263"/>
              <a:gd name="connsiteX41" fmla="*/ 7671748 w 9143999"/>
              <a:gd name="connsiteY41" fmla="*/ 4501916 h 5148263"/>
              <a:gd name="connsiteX42" fmla="*/ 7683359 w 9143999"/>
              <a:gd name="connsiteY42" fmla="*/ 4509031 h 5148263"/>
              <a:gd name="connsiteX43" fmla="*/ 7697292 w 9143999"/>
              <a:gd name="connsiteY43" fmla="*/ 4518519 h 5148263"/>
              <a:gd name="connsiteX44" fmla="*/ 7713547 w 9143999"/>
              <a:gd name="connsiteY44" fmla="*/ 4525635 h 5148263"/>
              <a:gd name="connsiteX45" fmla="*/ 7701936 w 9143999"/>
              <a:gd name="connsiteY45" fmla="*/ 4537494 h 5148263"/>
              <a:gd name="connsiteX46" fmla="*/ 7692648 w 9143999"/>
              <a:gd name="connsiteY46" fmla="*/ 4554098 h 5148263"/>
              <a:gd name="connsiteX47" fmla="*/ 7683359 w 9143999"/>
              <a:gd name="connsiteY47" fmla="*/ 4568329 h 5148263"/>
              <a:gd name="connsiteX48" fmla="*/ 7676393 w 9143999"/>
              <a:gd name="connsiteY48" fmla="*/ 4584933 h 5148263"/>
              <a:gd name="connsiteX49" fmla="*/ 7276980 w 9143999"/>
              <a:gd name="connsiteY49" fmla="*/ 4695227 h 5148263"/>
              <a:gd name="connsiteX50" fmla="*/ 6821836 w 9143999"/>
              <a:gd name="connsiteY50" fmla="*/ 4823310 h 5148263"/>
              <a:gd name="connsiteX51" fmla="*/ 6306316 w 9143999"/>
              <a:gd name="connsiteY51" fmla="*/ 4975113 h 5148263"/>
              <a:gd name="connsiteX52" fmla="*/ 5728097 w 9143999"/>
              <a:gd name="connsiteY52" fmla="*/ 5148262 h 5148263"/>
              <a:gd name="connsiteX53" fmla="*/ 9143999 w 9143999"/>
              <a:gd name="connsiteY53" fmla="*/ 5148262 h 5148263"/>
              <a:gd name="connsiteX54" fmla="*/ 9143999 w 9143999"/>
              <a:gd name="connsiteY54" fmla="*/ 5148263 h 5148263"/>
              <a:gd name="connsiteX55" fmla="*/ 0 w 9143999"/>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3999" h="5148263">
                <a:moveTo>
                  <a:pt x="0" y="0"/>
                </a:moveTo>
                <a:lnTo>
                  <a:pt x="9143999" y="0"/>
                </a:lnTo>
                <a:lnTo>
                  <a:pt x="9143999" y="4241005"/>
                </a:lnTo>
                <a:lnTo>
                  <a:pt x="9092912" y="4250493"/>
                </a:lnTo>
                <a:lnTo>
                  <a:pt x="9023248" y="4262352"/>
                </a:lnTo>
                <a:lnTo>
                  <a:pt x="8921072" y="4281328"/>
                </a:lnTo>
                <a:lnTo>
                  <a:pt x="8786387" y="4309791"/>
                </a:lnTo>
                <a:lnTo>
                  <a:pt x="8616869" y="4347741"/>
                </a:lnTo>
                <a:lnTo>
                  <a:pt x="8407874" y="4397552"/>
                </a:lnTo>
                <a:lnTo>
                  <a:pt x="8157080" y="4459221"/>
                </a:lnTo>
                <a:lnTo>
                  <a:pt x="8150114" y="4440246"/>
                </a:lnTo>
                <a:lnTo>
                  <a:pt x="8140825" y="4421271"/>
                </a:lnTo>
                <a:lnTo>
                  <a:pt x="8131537" y="4407039"/>
                </a:lnTo>
                <a:lnTo>
                  <a:pt x="8119926" y="4395180"/>
                </a:lnTo>
                <a:lnTo>
                  <a:pt x="8089738" y="4404667"/>
                </a:lnTo>
                <a:lnTo>
                  <a:pt x="8075805" y="4411783"/>
                </a:lnTo>
                <a:lnTo>
                  <a:pt x="8064194" y="4418899"/>
                </a:lnTo>
                <a:lnTo>
                  <a:pt x="8054905" y="4428386"/>
                </a:lnTo>
                <a:lnTo>
                  <a:pt x="8045617" y="4437874"/>
                </a:lnTo>
                <a:lnTo>
                  <a:pt x="8038650" y="4449734"/>
                </a:lnTo>
                <a:lnTo>
                  <a:pt x="8034006" y="4461593"/>
                </a:lnTo>
                <a:lnTo>
                  <a:pt x="8010784" y="4437874"/>
                </a:lnTo>
                <a:lnTo>
                  <a:pt x="7985240" y="4416527"/>
                </a:lnTo>
                <a:lnTo>
                  <a:pt x="7955052" y="4399923"/>
                </a:lnTo>
                <a:lnTo>
                  <a:pt x="7938797" y="4392808"/>
                </a:lnTo>
                <a:lnTo>
                  <a:pt x="7922542" y="4388064"/>
                </a:lnTo>
                <a:lnTo>
                  <a:pt x="7899320" y="4383320"/>
                </a:lnTo>
                <a:lnTo>
                  <a:pt x="7878421" y="4378576"/>
                </a:lnTo>
                <a:lnTo>
                  <a:pt x="7857521" y="4376204"/>
                </a:lnTo>
                <a:lnTo>
                  <a:pt x="7836622" y="4376204"/>
                </a:lnTo>
                <a:lnTo>
                  <a:pt x="7815722" y="4378576"/>
                </a:lnTo>
                <a:lnTo>
                  <a:pt x="7797145" y="4380948"/>
                </a:lnTo>
                <a:lnTo>
                  <a:pt x="7778568" y="4385692"/>
                </a:lnTo>
                <a:lnTo>
                  <a:pt x="7759991" y="4390436"/>
                </a:lnTo>
                <a:lnTo>
                  <a:pt x="7741413" y="4397552"/>
                </a:lnTo>
                <a:lnTo>
                  <a:pt x="7725158" y="4404667"/>
                </a:lnTo>
                <a:lnTo>
                  <a:pt x="7694970" y="4423643"/>
                </a:lnTo>
                <a:lnTo>
                  <a:pt x="7669426" y="4447362"/>
                </a:lnTo>
                <a:lnTo>
                  <a:pt x="7646205" y="4473453"/>
                </a:lnTo>
                <a:lnTo>
                  <a:pt x="7650849" y="4480569"/>
                </a:lnTo>
                <a:lnTo>
                  <a:pt x="7662460" y="4492428"/>
                </a:lnTo>
                <a:lnTo>
                  <a:pt x="7671748" y="4501916"/>
                </a:lnTo>
                <a:lnTo>
                  <a:pt x="7683359" y="4509031"/>
                </a:lnTo>
                <a:lnTo>
                  <a:pt x="7697292" y="4518519"/>
                </a:lnTo>
                <a:lnTo>
                  <a:pt x="7713547" y="4525635"/>
                </a:lnTo>
                <a:lnTo>
                  <a:pt x="7701936" y="4537494"/>
                </a:lnTo>
                <a:lnTo>
                  <a:pt x="7692648" y="4554098"/>
                </a:lnTo>
                <a:lnTo>
                  <a:pt x="7683359" y="4568329"/>
                </a:lnTo>
                <a:lnTo>
                  <a:pt x="7676393" y="4584933"/>
                </a:lnTo>
                <a:lnTo>
                  <a:pt x="7276980" y="4695227"/>
                </a:lnTo>
                <a:lnTo>
                  <a:pt x="6821836" y="4823310"/>
                </a:lnTo>
                <a:lnTo>
                  <a:pt x="6306316" y="4975113"/>
                </a:lnTo>
                <a:lnTo>
                  <a:pt x="5728097" y="5148262"/>
                </a:lnTo>
                <a:lnTo>
                  <a:pt x="9143999" y="5148262"/>
                </a:lnTo>
                <a:lnTo>
                  <a:pt x="9143999"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144000" rIns="0" anchor="t" anchorCtr="0">
            <a:noAutofit/>
          </a:bodyPr>
          <a:lstStyle>
            <a:lvl1pPr marL="0" indent="0" algn="ctr">
              <a:buFontTx/>
              <a:buNone/>
              <a:defRPr sz="2131">
                <a:solidFill>
                  <a:schemeClr val="bg1">
                    <a:lumMod val="50000"/>
                  </a:schemeClr>
                </a:solidFill>
              </a:defRPr>
            </a:lvl1pPr>
          </a:lstStyle>
          <a:p>
            <a:r>
              <a:rPr lang="en-US" noProof="0"/>
              <a:t>Click icon to add picture</a:t>
            </a:r>
          </a:p>
        </p:txBody>
      </p:sp>
      <p:sp>
        <p:nvSpPr>
          <p:cNvPr id="13" name="Text Placeholder 3">
            <a:extLst>
              <a:ext uri="{FF2B5EF4-FFF2-40B4-BE49-F238E27FC236}">
                <a16:creationId xmlns:a16="http://schemas.microsoft.com/office/drawing/2014/main" id="{9AA46E33-5900-4D5B-BA11-836363405CAA}"/>
              </a:ext>
            </a:extLst>
          </p:cNvPr>
          <p:cNvSpPr>
            <a:spLocks noGrp="1"/>
          </p:cNvSpPr>
          <p:nvPr>
            <p:ph type="body" sz="quarter" idx="10" hasCustomPrompt="1"/>
          </p:nvPr>
        </p:nvSpPr>
        <p:spPr>
          <a:xfrm>
            <a:off x="757601" y="3737623"/>
            <a:ext cx="10672567" cy="409990"/>
          </a:xfrm>
        </p:spPr>
        <p:txBody>
          <a:bodyPr/>
          <a:lstStyle>
            <a:lvl1pPr marL="0" indent="0">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1794546"/>
            <a:ext cx="10672567" cy="110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7993" baseline="0">
                <a:solidFill>
                  <a:schemeClr val="bg1"/>
                </a:solidFill>
              </a:defRPr>
            </a:lvl1pPr>
          </a:lstStyle>
          <a:p>
            <a:pPr lvl="0"/>
            <a:r>
              <a:rPr lang="en-US" dirty="0"/>
              <a:t>CLICK TO </a:t>
            </a:r>
            <a:r>
              <a:rPr lang="en-US" altLang="nl-NL" dirty="0"/>
              <a:t>Add title</a:t>
            </a:r>
            <a:endParaRPr lang="en-US" altLang="nl-NL" noProof="0" dirty="0"/>
          </a:p>
        </p:txBody>
      </p:sp>
      <p:sp>
        <p:nvSpPr>
          <p:cNvPr id="14" name="Text Placeholder 3">
            <a:extLst>
              <a:ext uri="{FF2B5EF4-FFF2-40B4-BE49-F238E27FC236}">
                <a16:creationId xmlns:a16="http://schemas.microsoft.com/office/drawing/2014/main" id="{90FC04F2-692B-4039-9297-9EE3F299698D}"/>
              </a:ext>
            </a:extLst>
          </p:cNvPr>
          <p:cNvSpPr>
            <a:spLocks noGrp="1"/>
          </p:cNvSpPr>
          <p:nvPr>
            <p:ph type="body" sz="quarter" idx="12" hasCustomPrompt="1"/>
          </p:nvPr>
        </p:nvSpPr>
        <p:spPr>
          <a:xfrm>
            <a:off x="757601" y="5113348"/>
            <a:ext cx="8209937" cy="368990"/>
          </a:xfrm>
        </p:spPr>
        <p:txBody>
          <a:bodyPr/>
          <a:lstStyle>
            <a:lvl1pPr marL="0" indent="0">
              <a:buNone/>
              <a:defRPr sz="2398" i="0" cap="none" baseline="0">
                <a:solidFill>
                  <a:schemeClr val="bg1"/>
                </a:solidFill>
                <a:latin typeface="+mj-lt"/>
              </a:defRPr>
            </a:lvl1pPr>
          </a:lstStyle>
          <a:p>
            <a:pPr lvl="0"/>
            <a:r>
              <a:rPr lang="en-US" dirty="0"/>
              <a:t>mm/dd/</a:t>
            </a:r>
            <a:r>
              <a:rPr lang="en-US" dirty="0" err="1"/>
              <a:t>yyyy</a:t>
            </a:r>
            <a:endParaRPr lang="en-US" dirty="0"/>
          </a:p>
        </p:txBody>
      </p:sp>
      <p:sp>
        <p:nvSpPr>
          <p:cNvPr id="16" name="Text Placeholder 3">
            <a:extLst>
              <a:ext uri="{FF2B5EF4-FFF2-40B4-BE49-F238E27FC236}">
                <a16:creationId xmlns:a16="http://schemas.microsoft.com/office/drawing/2014/main" id="{0A990EB2-9E91-4319-92DE-DE4A04CC7305}"/>
              </a:ext>
            </a:extLst>
          </p:cNvPr>
          <p:cNvSpPr>
            <a:spLocks noGrp="1"/>
          </p:cNvSpPr>
          <p:nvPr>
            <p:ph type="body" sz="quarter" idx="13" hasCustomPrompt="1"/>
          </p:nvPr>
        </p:nvSpPr>
        <p:spPr>
          <a:xfrm>
            <a:off x="757601" y="4744357"/>
            <a:ext cx="8209937" cy="368990"/>
          </a:xfrm>
        </p:spPr>
        <p:txBody>
          <a:bodyPr/>
          <a:lstStyle>
            <a:lvl1pPr marL="0" indent="0">
              <a:buNone/>
              <a:defRPr sz="2398" i="0" cap="none" baseline="0">
                <a:solidFill>
                  <a:schemeClr val="bg1"/>
                </a:solidFill>
                <a:latin typeface="+mj-lt"/>
              </a:defRPr>
            </a:lvl1pPr>
          </a:lstStyle>
          <a:p>
            <a:pPr lvl="0"/>
            <a:r>
              <a:rPr lang="en-US" dirty="0"/>
              <a:t>Presenter, document</a:t>
            </a:r>
          </a:p>
        </p:txBody>
      </p:sp>
      <p:sp>
        <p:nvSpPr>
          <p:cNvPr id="21" name="Text Placeholder 3">
            <a:extLst>
              <a:ext uri="{FF2B5EF4-FFF2-40B4-BE49-F238E27FC236}">
                <a16:creationId xmlns:a16="http://schemas.microsoft.com/office/drawing/2014/main" id="{91021740-77A5-4EAA-AD06-E89551E37608}"/>
              </a:ext>
            </a:extLst>
          </p:cNvPr>
          <p:cNvSpPr>
            <a:spLocks noGrp="1"/>
          </p:cNvSpPr>
          <p:nvPr>
            <p:ph type="body" sz="quarter" idx="15" hasCustomPrompt="1"/>
          </p:nvPr>
        </p:nvSpPr>
        <p:spPr>
          <a:xfrm>
            <a:off x="757601" y="6122834"/>
            <a:ext cx="8209937" cy="245994"/>
          </a:xfrm>
        </p:spPr>
        <p:txBody>
          <a:bodyPr/>
          <a:lstStyle>
            <a:lvl1pPr marL="0" indent="0">
              <a:buNone/>
              <a:defRPr sz="1599" i="0" cap="none" baseline="0">
                <a:solidFill>
                  <a:schemeClr val="bg1"/>
                </a:solidFill>
                <a:latin typeface="+mj-lt"/>
              </a:defRPr>
            </a:lvl1pPr>
          </a:lstStyle>
          <a:p>
            <a:pPr lvl="0"/>
            <a:r>
              <a:rPr lang="en-US" dirty="0"/>
              <a:t>ADD BRAND PROMISE</a:t>
            </a:r>
          </a:p>
        </p:txBody>
      </p:sp>
      <p:pic>
        <p:nvPicPr>
          <p:cNvPr id="22" name="Picture 21">
            <a:extLst>
              <a:ext uri="{FF2B5EF4-FFF2-40B4-BE49-F238E27FC236}">
                <a16:creationId xmlns:a16="http://schemas.microsoft.com/office/drawing/2014/main" id="{ADAC9B2D-66F6-473D-904F-35EE41DB429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12029618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 column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8401" y="1638891"/>
            <a:ext cx="1068476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28757002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8120C-BEF7-4313-B8C1-6B1CA64492B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0" y="-3"/>
            <a:ext cx="12192000" cy="6858003"/>
          </a:xfrm>
          <a:prstGeom prst="rect">
            <a:avLst/>
          </a:prstGeom>
        </p:spPr>
      </p:pic>
      <p:sp>
        <p:nvSpPr>
          <p:cNvPr id="12" name="Freeform 5">
            <a:extLst>
              <a:ext uri="{FF2B5EF4-FFF2-40B4-BE49-F238E27FC236}">
                <a16:creationId xmlns:a16="http://schemas.microsoft.com/office/drawing/2014/main" id="{0463C232-567D-4FC6-B75C-42A343B28571}"/>
              </a:ext>
            </a:extLst>
          </p:cNvPr>
          <p:cNvSpPr>
            <a:spLocks/>
          </p:cNvSpPr>
          <p:nvPr userDrawn="1"/>
        </p:nvSpPr>
        <p:spPr bwMode="auto">
          <a:xfrm>
            <a:off x="8737601" y="5941368"/>
            <a:ext cx="3454400" cy="916633"/>
          </a:xfrm>
          <a:custGeom>
            <a:avLst/>
            <a:gdLst>
              <a:gd name="T0" fmla="*/ 2092 w 2942"/>
              <a:gd name="T1" fmla="*/ 184 h 765"/>
              <a:gd name="T2" fmla="*/ 2092 w 2942"/>
              <a:gd name="T3" fmla="*/ 184 h 765"/>
              <a:gd name="T4" fmla="*/ 2086 w 2942"/>
              <a:gd name="T5" fmla="*/ 168 h 765"/>
              <a:gd name="T6" fmla="*/ 2078 w 2942"/>
              <a:gd name="T7" fmla="*/ 152 h 765"/>
              <a:gd name="T8" fmla="*/ 2070 w 2942"/>
              <a:gd name="T9" fmla="*/ 140 h 765"/>
              <a:gd name="T10" fmla="*/ 2060 w 2942"/>
              <a:gd name="T11" fmla="*/ 130 h 765"/>
              <a:gd name="T12" fmla="*/ 2060 w 2942"/>
              <a:gd name="T13" fmla="*/ 130 h 765"/>
              <a:gd name="T14" fmla="*/ 2034 w 2942"/>
              <a:gd name="T15" fmla="*/ 138 h 765"/>
              <a:gd name="T16" fmla="*/ 2022 w 2942"/>
              <a:gd name="T17" fmla="*/ 144 h 765"/>
              <a:gd name="T18" fmla="*/ 2012 w 2942"/>
              <a:gd name="T19" fmla="*/ 150 h 765"/>
              <a:gd name="T20" fmla="*/ 2004 w 2942"/>
              <a:gd name="T21" fmla="*/ 158 h 765"/>
              <a:gd name="T22" fmla="*/ 1996 w 2942"/>
              <a:gd name="T23" fmla="*/ 166 h 765"/>
              <a:gd name="T24" fmla="*/ 1990 w 2942"/>
              <a:gd name="T25" fmla="*/ 176 h 765"/>
              <a:gd name="T26" fmla="*/ 1986 w 2942"/>
              <a:gd name="T27" fmla="*/ 186 h 765"/>
              <a:gd name="T28" fmla="*/ 1986 w 2942"/>
              <a:gd name="T29" fmla="*/ 186 h 765"/>
              <a:gd name="T30" fmla="*/ 1966 w 2942"/>
              <a:gd name="T31" fmla="*/ 166 h 765"/>
              <a:gd name="T32" fmla="*/ 1944 w 2942"/>
              <a:gd name="T33" fmla="*/ 148 h 765"/>
              <a:gd name="T34" fmla="*/ 1918 w 2942"/>
              <a:gd name="T35" fmla="*/ 134 h 765"/>
              <a:gd name="T36" fmla="*/ 1904 w 2942"/>
              <a:gd name="T37" fmla="*/ 128 h 765"/>
              <a:gd name="T38" fmla="*/ 1890 w 2942"/>
              <a:gd name="T39" fmla="*/ 124 h 765"/>
              <a:gd name="T40" fmla="*/ 1890 w 2942"/>
              <a:gd name="T41" fmla="*/ 124 h 765"/>
              <a:gd name="T42" fmla="*/ 1870 w 2942"/>
              <a:gd name="T43" fmla="*/ 120 h 765"/>
              <a:gd name="T44" fmla="*/ 1852 w 2942"/>
              <a:gd name="T45" fmla="*/ 116 h 765"/>
              <a:gd name="T46" fmla="*/ 1834 w 2942"/>
              <a:gd name="T47" fmla="*/ 114 h 765"/>
              <a:gd name="T48" fmla="*/ 1816 w 2942"/>
              <a:gd name="T49" fmla="*/ 114 h 765"/>
              <a:gd name="T50" fmla="*/ 1798 w 2942"/>
              <a:gd name="T51" fmla="*/ 116 h 765"/>
              <a:gd name="T52" fmla="*/ 1782 w 2942"/>
              <a:gd name="T53" fmla="*/ 118 h 765"/>
              <a:gd name="T54" fmla="*/ 1766 w 2942"/>
              <a:gd name="T55" fmla="*/ 122 h 765"/>
              <a:gd name="T56" fmla="*/ 1750 w 2942"/>
              <a:gd name="T57" fmla="*/ 126 h 765"/>
              <a:gd name="T58" fmla="*/ 1734 w 2942"/>
              <a:gd name="T59" fmla="*/ 132 h 765"/>
              <a:gd name="T60" fmla="*/ 1720 w 2942"/>
              <a:gd name="T61" fmla="*/ 138 h 765"/>
              <a:gd name="T62" fmla="*/ 1694 w 2942"/>
              <a:gd name="T63" fmla="*/ 154 h 765"/>
              <a:gd name="T64" fmla="*/ 1672 w 2942"/>
              <a:gd name="T65" fmla="*/ 174 h 765"/>
              <a:gd name="T66" fmla="*/ 1652 w 2942"/>
              <a:gd name="T67" fmla="*/ 196 h 765"/>
              <a:gd name="T68" fmla="*/ 1652 w 2942"/>
              <a:gd name="T69" fmla="*/ 196 h 765"/>
              <a:gd name="T70" fmla="*/ 1656 w 2942"/>
              <a:gd name="T71" fmla="*/ 202 h 765"/>
              <a:gd name="T72" fmla="*/ 1666 w 2942"/>
              <a:gd name="T73" fmla="*/ 212 h 765"/>
              <a:gd name="T74" fmla="*/ 1674 w 2942"/>
              <a:gd name="T75" fmla="*/ 220 h 765"/>
              <a:gd name="T76" fmla="*/ 1684 w 2942"/>
              <a:gd name="T77" fmla="*/ 226 h 765"/>
              <a:gd name="T78" fmla="*/ 1696 w 2942"/>
              <a:gd name="T79" fmla="*/ 234 h 765"/>
              <a:gd name="T80" fmla="*/ 1710 w 2942"/>
              <a:gd name="T81" fmla="*/ 240 h 765"/>
              <a:gd name="T82" fmla="*/ 1710 w 2942"/>
              <a:gd name="T83" fmla="*/ 240 h 765"/>
              <a:gd name="T84" fmla="*/ 1700 w 2942"/>
              <a:gd name="T85" fmla="*/ 250 h 765"/>
              <a:gd name="T86" fmla="*/ 1692 w 2942"/>
              <a:gd name="T87" fmla="*/ 264 h 765"/>
              <a:gd name="T88" fmla="*/ 1684 w 2942"/>
              <a:gd name="T89" fmla="*/ 276 h 765"/>
              <a:gd name="T90" fmla="*/ 1678 w 2942"/>
              <a:gd name="T91" fmla="*/ 290 h 765"/>
              <a:gd name="T92" fmla="*/ 1678 w 2942"/>
              <a:gd name="T93" fmla="*/ 290 h 765"/>
              <a:gd name="T94" fmla="*/ 1334 w 2942"/>
              <a:gd name="T95" fmla="*/ 383 h 765"/>
              <a:gd name="T96" fmla="*/ 942 w 2942"/>
              <a:gd name="T97" fmla="*/ 491 h 765"/>
              <a:gd name="T98" fmla="*/ 498 w 2942"/>
              <a:gd name="T99" fmla="*/ 619 h 765"/>
              <a:gd name="T100" fmla="*/ 0 w 2942"/>
              <a:gd name="T101" fmla="*/ 765 h 765"/>
              <a:gd name="T102" fmla="*/ 2942 w 2942"/>
              <a:gd name="T103" fmla="*/ 765 h 765"/>
              <a:gd name="T104" fmla="*/ 2942 w 2942"/>
              <a:gd name="T105" fmla="*/ 0 h 765"/>
              <a:gd name="T106" fmla="*/ 2942 w 2942"/>
              <a:gd name="T107" fmla="*/ 0 h 765"/>
              <a:gd name="T108" fmla="*/ 2898 w 2942"/>
              <a:gd name="T109" fmla="*/ 8 h 765"/>
              <a:gd name="T110" fmla="*/ 2838 w 2942"/>
              <a:gd name="T111" fmla="*/ 18 h 765"/>
              <a:gd name="T112" fmla="*/ 2750 w 2942"/>
              <a:gd name="T113" fmla="*/ 34 h 765"/>
              <a:gd name="T114" fmla="*/ 2634 w 2942"/>
              <a:gd name="T115" fmla="*/ 58 h 765"/>
              <a:gd name="T116" fmla="*/ 2488 w 2942"/>
              <a:gd name="T117" fmla="*/ 90 h 765"/>
              <a:gd name="T118" fmla="*/ 2308 w 2942"/>
              <a:gd name="T119" fmla="*/ 132 h 765"/>
              <a:gd name="T120" fmla="*/ 2092 w 2942"/>
              <a:gd name="T121" fmla="*/ 184 h 765"/>
              <a:gd name="T122" fmla="*/ 2092 w 2942"/>
              <a:gd name="T123" fmla="*/ 184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765">
                <a:moveTo>
                  <a:pt x="2092" y="184"/>
                </a:moveTo>
                <a:lnTo>
                  <a:pt x="2092" y="184"/>
                </a:lnTo>
                <a:lnTo>
                  <a:pt x="2086" y="168"/>
                </a:lnTo>
                <a:lnTo>
                  <a:pt x="2078" y="152"/>
                </a:lnTo>
                <a:lnTo>
                  <a:pt x="2070" y="140"/>
                </a:lnTo>
                <a:lnTo>
                  <a:pt x="2060" y="130"/>
                </a:lnTo>
                <a:lnTo>
                  <a:pt x="2060" y="130"/>
                </a:lnTo>
                <a:lnTo>
                  <a:pt x="2034" y="138"/>
                </a:lnTo>
                <a:lnTo>
                  <a:pt x="2022" y="144"/>
                </a:lnTo>
                <a:lnTo>
                  <a:pt x="2012" y="150"/>
                </a:lnTo>
                <a:lnTo>
                  <a:pt x="2004" y="158"/>
                </a:lnTo>
                <a:lnTo>
                  <a:pt x="1996" y="166"/>
                </a:lnTo>
                <a:lnTo>
                  <a:pt x="1990" y="176"/>
                </a:lnTo>
                <a:lnTo>
                  <a:pt x="1986" y="186"/>
                </a:lnTo>
                <a:lnTo>
                  <a:pt x="1986" y="186"/>
                </a:lnTo>
                <a:lnTo>
                  <a:pt x="1966" y="166"/>
                </a:lnTo>
                <a:lnTo>
                  <a:pt x="1944" y="148"/>
                </a:lnTo>
                <a:lnTo>
                  <a:pt x="1918" y="134"/>
                </a:lnTo>
                <a:lnTo>
                  <a:pt x="1904" y="128"/>
                </a:lnTo>
                <a:lnTo>
                  <a:pt x="1890" y="124"/>
                </a:lnTo>
                <a:lnTo>
                  <a:pt x="1890" y="124"/>
                </a:lnTo>
                <a:lnTo>
                  <a:pt x="1870" y="120"/>
                </a:lnTo>
                <a:lnTo>
                  <a:pt x="1852" y="116"/>
                </a:lnTo>
                <a:lnTo>
                  <a:pt x="1834" y="114"/>
                </a:lnTo>
                <a:lnTo>
                  <a:pt x="1816" y="114"/>
                </a:lnTo>
                <a:lnTo>
                  <a:pt x="1798" y="116"/>
                </a:lnTo>
                <a:lnTo>
                  <a:pt x="1782" y="118"/>
                </a:lnTo>
                <a:lnTo>
                  <a:pt x="1766" y="122"/>
                </a:lnTo>
                <a:lnTo>
                  <a:pt x="1750" y="126"/>
                </a:lnTo>
                <a:lnTo>
                  <a:pt x="1734" y="132"/>
                </a:lnTo>
                <a:lnTo>
                  <a:pt x="1720" y="138"/>
                </a:lnTo>
                <a:lnTo>
                  <a:pt x="1694" y="154"/>
                </a:lnTo>
                <a:lnTo>
                  <a:pt x="1672" y="174"/>
                </a:lnTo>
                <a:lnTo>
                  <a:pt x="1652" y="196"/>
                </a:lnTo>
                <a:lnTo>
                  <a:pt x="1652" y="196"/>
                </a:lnTo>
                <a:lnTo>
                  <a:pt x="1656" y="202"/>
                </a:lnTo>
                <a:lnTo>
                  <a:pt x="1666" y="212"/>
                </a:lnTo>
                <a:lnTo>
                  <a:pt x="1674" y="220"/>
                </a:lnTo>
                <a:lnTo>
                  <a:pt x="1684" y="226"/>
                </a:lnTo>
                <a:lnTo>
                  <a:pt x="1696" y="234"/>
                </a:lnTo>
                <a:lnTo>
                  <a:pt x="1710" y="240"/>
                </a:lnTo>
                <a:lnTo>
                  <a:pt x="1710" y="240"/>
                </a:lnTo>
                <a:lnTo>
                  <a:pt x="1700" y="250"/>
                </a:lnTo>
                <a:lnTo>
                  <a:pt x="1692" y="264"/>
                </a:lnTo>
                <a:lnTo>
                  <a:pt x="1684" y="276"/>
                </a:lnTo>
                <a:lnTo>
                  <a:pt x="1678" y="290"/>
                </a:lnTo>
                <a:lnTo>
                  <a:pt x="1678" y="290"/>
                </a:lnTo>
                <a:lnTo>
                  <a:pt x="1334" y="383"/>
                </a:lnTo>
                <a:lnTo>
                  <a:pt x="942" y="491"/>
                </a:lnTo>
                <a:lnTo>
                  <a:pt x="498" y="619"/>
                </a:lnTo>
                <a:lnTo>
                  <a:pt x="0" y="765"/>
                </a:lnTo>
                <a:lnTo>
                  <a:pt x="2942" y="765"/>
                </a:lnTo>
                <a:lnTo>
                  <a:pt x="2942" y="0"/>
                </a:lnTo>
                <a:lnTo>
                  <a:pt x="2942" y="0"/>
                </a:lnTo>
                <a:lnTo>
                  <a:pt x="2898" y="8"/>
                </a:lnTo>
                <a:lnTo>
                  <a:pt x="2838" y="18"/>
                </a:lnTo>
                <a:lnTo>
                  <a:pt x="2750" y="34"/>
                </a:lnTo>
                <a:lnTo>
                  <a:pt x="2634" y="58"/>
                </a:lnTo>
                <a:lnTo>
                  <a:pt x="2488" y="90"/>
                </a:lnTo>
                <a:lnTo>
                  <a:pt x="2308" y="132"/>
                </a:lnTo>
                <a:lnTo>
                  <a:pt x="2092" y="184"/>
                </a:lnTo>
                <a:lnTo>
                  <a:pt x="2092" y="184"/>
                </a:lnTo>
                <a:close/>
              </a:path>
            </a:pathLst>
          </a:custGeom>
          <a:solidFill>
            <a:schemeClr val="bg1"/>
          </a:solidFill>
          <a:ln>
            <a:noFill/>
          </a:ln>
        </p:spPr>
        <p:txBody>
          <a:bodyPr vert="horz" wrap="square" lIns="121807" tIns="60904" rIns="121807" bIns="60904" numCol="1" anchor="t" anchorCtr="0" compatLnSpc="1">
            <a:prstTxWarp prst="textNoShape">
              <a:avLst/>
            </a:prstTxWarp>
          </a:bodyPr>
          <a:lstStyle/>
          <a:p>
            <a:pPr eaLnBrk="1"/>
            <a:endParaRPr lang="en-US" sz="2398" dirty="0"/>
          </a:p>
        </p:txBody>
      </p:sp>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6" imgW="0" imgH="0" progId="TCLayout.ActiveDocument.1">
                  <p:embed/>
                </p:oleObj>
              </mc:Choice>
              <mc:Fallback>
                <p:oleObj name="think-cell Slide" r:id="rId6"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7993"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2015940"/>
            <a:ext cx="10672567" cy="88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6394" baseline="0">
                <a:solidFill>
                  <a:schemeClr val="bg1"/>
                </a:solidFill>
              </a:defRPr>
            </a:lvl1pPr>
          </a:lstStyle>
          <a:p>
            <a:pPr lvl="0"/>
            <a:r>
              <a:rPr lang="en-US" dirty="0"/>
              <a:t>CLICK TO </a:t>
            </a:r>
            <a:r>
              <a:rPr lang="en-US" altLang="nl-NL" dirty="0"/>
              <a:t>Add title</a:t>
            </a:r>
          </a:p>
        </p:txBody>
      </p:sp>
      <p:sp>
        <p:nvSpPr>
          <p:cNvPr id="13" name="Text Placeholder 3">
            <a:extLst>
              <a:ext uri="{FF2B5EF4-FFF2-40B4-BE49-F238E27FC236}">
                <a16:creationId xmlns:a16="http://schemas.microsoft.com/office/drawing/2014/main" id="{87C28ADE-0CA6-47FC-A66C-6D7D953B7AF6}"/>
              </a:ext>
            </a:extLst>
          </p:cNvPr>
          <p:cNvSpPr>
            <a:spLocks noGrp="1"/>
          </p:cNvSpPr>
          <p:nvPr>
            <p:ph type="body" sz="quarter" idx="10" hasCustomPrompt="1"/>
          </p:nvPr>
        </p:nvSpPr>
        <p:spPr>
          <a:xfrm>
            <a:off x="757601" y="3179101"/>
            <a:ext cx="10672567" cy="409990"/>
          </a:xfrm>
        </p:spPr>
        <p:txBody>
          <a:bodyPr/>
          <a:lstStyle>
            <a:lvl1pPr marL="0" indent="0" eaLnBrk="1">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pic>
        <p:nvPicPr>
          <p:cNvPr id="18" name="Picture 17">
            <a:extLst>
              <a:ext uri="{FF2B5EF4-FFF2-40B4-BE49-F238E27FC236}">
                <a16:creationId xmlns:a16="http://schemas.microsoft.com/office/drawing/2014/main" id="{1E0CCB92-6C3E-473A-BCB8-DB724C37D99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244363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 column,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7403" y="1640082"/>
            <a:ext cx="10685760" cy="2295939"/>
          </a:xfrm>
        </p:spPr>
        <p:txBody>
          <a:bodyPr>
            <a:spAutoFit/>
          </a:bodyPr>
          <a:lstStyle>
            <a:lvl1pPr>
              <a:defRPr/>
            </a:lvl1pPr>
            <a:lvl2pPr>
              <a:defRPr/>
            </a:lvl2pPr>
            <a:lvl3pPr>
              <a:defRPr/>
            </a:lvl3pPr>
            <a:lvl4pPr>
              <a:defRPr/>
            </a:lvl4pPr>
            <a:lvl5pPr>
              <a:defRPr/>
            </a:lvl5p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33834702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a:noFill/>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9" name="Picture 8">
            <a:extLst>
              <a:ext uri="{FF2B5EF4-FFF2-40B4-BE49-F238E27FC236}">
                <a16:creationId xmlns:a16="http://schemas.microsoft.com/office/drawing/2014/main" id="{27B76FE3-CC99-4E40-B1FD-73C097152DC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8504106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 column, subtitle /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3" name="Text Placeholder 3">
            <a:extLst>
              <a:ext uri="{FF2B5EF4-FFF2-40B4-BE49-F238E27FC236}">
                <a16:creationId xmlns:a16="http://schemas.microsoft.com/office/drawing/2014/main" id="{8BAFAB19-3C32-45E6-8E83-EC86DC5538B5}"/>
              </a:ext>
            </a:extLst>
          </p:cNvPr>
          <p:cNvSpPr>
            <a:spLocks noGrp="1"/>
          </p:cNvSpPr>
          <p:nvPr>
            <p:ph type="body" sz="quarter" idx="12" hasCustomPrompt="1"/>
          </p:nvPr>
        </p:nvSpPr>
        <p:spPr>
          <a:xfrm>
            <a:off x="757404" y="881562"/>
            <a:ext cx="6181391"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1" name="Picture 10">
            <a:extLst>
              <a:ext uri="{FF2B5EF4-FFF2-40B4-BE49-F238E27FC236}">
                <a16:creationId xmlns:a16="http://schemas.microsoft.com/office/drawing/2014/main" id="{059233E3-7BA0-468D-8043-34F1FF4BE5B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5566329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5" name="Picture Placeholder 14">
            <a:extLst>
              <a:ext uri="{FF2B5EF4-FFF2-40B4-BE49-F238E27FC236}">
                <a16:creationId xmlns:a16="http://schemas.microsoft.com/office/drawing/2014/main" id="{D7B4C712-7F02-4D4C-A02C-3FC762602523}"/>
              </a:ext>
            </a:extLst>
          </p:cNvPr>
          <p:cNvSpPr>
            <a:spLocks noGrp="1"/>
          </p:cNvSpPr>
          <p:nvPr>
            <p:ph type="pic" sz="quarter" idx="16"/>
          </p:nvPr>
        </p:nvSpPr>
        <p:spPr bwMode="auto">
          <a:xfrm>
            <a:off x="6097059" y="0"/>
            <a:ext cx="6094942" cy="6857999"/>
          </a:xfrm>
          <a:custGeom>
            <a:avLst/>
            <a:gdLst>
              <a:gd name="connsiteX0" fmla="*/ 0 w 4575175"/>
              <a:gd name="connsiteY0" fmla="*/ 0 h 5148262"/>
              <a:gd name="connsiteX1" fmla="*/ 4575175 w 4575175"/>
              <a:gd name="connsiteY1" fmla="*/ 0 h 5148262"/>
              <a:gd name="connsiteX2" fmla="*/ 4575175 w 4575175"/>
              <a:gd name="connsiteY2" fmla="*/ 4460150 h 5148262"/>
              <a:gd name="connsiteX3" fmla="*/ 4536427 w 4575175"/>
              <a:gd name="connsiteY3" fmla="*/ 4467346 h 5148262"/>
              <a:gd name="connsiteX4" fmla="*/ 4483590 w 4575175"/>
              <a:gd name="connsiteY4" fmla="*/ 4476341 h 5148262"/>
              <a:gd name="connsiteX5" fmla="*/ 4406095 w 4575175"/>
              <a:gd name="connsiteY5" fmla="*/ 4490733 h 5148262"/>
              <a:gd name="connsiteX6" fmla="*/ 4303942 w 4575175"/>
              <a:gd name="connsiteY6" fmla="*/ 4512321 h 5148262"/>
              <a:gd name="connsiteX7" fmla="*/ 4175371 w 4575175"/>
              <a:gd name="connsiteY7" fmla="*/ 4541105 h 5148262"/>
              <a:gd name="connsiteX8" fmla="*/ 4016859 w 4575175"/>
              <a:gd name="connsiteY8" fmla="*/ 4578883 h 5148262"/>
              <a:gd name="connsiteX9" fmla="*/ 3826643 w 4575175"/>
              <a:gd name="connsiteY9" fmla="*/ 4625657 h 5148262"/>
              <a:gd name="connsiteX10" fmla="*/ 3821360 w 4575175"/>
              <a:gd name="connsiteY10" fmla="*/ 4611265 h 5148262"/>
              <a:gd name="connsiteX11" fmla="*/ 3814315 w 4575175"/>
              <a:gd name="connsiteY11" fmla="*/ 4596873 h 5148262"/>
              <a:gd name="connsiteX12" fmla="*/ 3807270 w 4575175"/>
              <a:gd name="connsiteY12" fmla="*/ 4586079 h 5148262"/>
              <a:gd name="connsiteX13" fmla="*/ 3798464 w 4575175"/>
              <a:gd name="connsiteY13" fmla="*/ 4577084 h 5148262"/>
              <a:gd name="connsiteX14" fmla="*/ 3775567 w 4575175"/>
              <a:gd name="connsiteY14" fmla="*/ 4584280 h 5148262"/>
              <a:gd name="connsiteX15" fmla="*/ 3765000 w 4575175"/>
              <a:gd name="connsiteY15" fmla="*/ 4589677 h 5148262"/>
              <a:gd name="connsiteX16" fmla="*/ 3756194 w 4575175"/>
              <a:gd name="connsiteY16" fmla="*/ 4595074 h 5148262"/>
              <a:gd name="connsiteX17" fmla="*/ 3749149 w 4575175"/>
              <a:gd name="connsiteY17" fmla="*/ 4602270 h 5148262"/>
              <a:gd name="connsiteX18" fmla="*/ 3742104 w 4575175"/>
              <a:gd name="connsiteY18" fmla="*/ 4609466 h 5148262"/>
              <a:gd name="connsiteX19" fmla="*/ 3736820 w 4575175"/>
              <a:gd name="connsiteY19" fmla="*/ 4618461 h 5148262"/>
              <a:gd name="connsiteX20" fmla="*/ 3733297 w 4575175"/>
              <a:gd name="connsiteY20" fmla="*/ 4627456 h 5148262"/>
              <a:gd name="connsiteX21" fmla="*/ 3715685 w 4575175"/>
              <a:gd name="connsiteY21" fmla="*/ 4609466 h 5148262"/>
              <a:gd name="connsiteX22" fmla="*/ 3696311 w 4575175"/>
              <a:gd name="connsiteY22" fmla="*/ 4593275 h 5148262"/>
              <a:gd name="connsiteX23" fmla="*/ 3673415 w 4575175"/>
              <a:gd name="connsiteY23" fmla="*/ 4580682 h 5148262"/>
              <a:gd name="connsiteX24" fmla="*/ 3661086 w 4575175"/>
              <a:gd name="connsiteY24" fmla="*/ 4575285 h 5148262"/>
              <a:gd name="connsiteX25" fmla="*/ 3648757 w 4575175"/>
              <a:gd name="connsiteY25" fmla="*/ 4571687 h 5148262"/>
              <a:gd name="connsiteX26" fmla="*/ 3631145 w 4575175"/>
              <a:gd name="connsiteY26" fmla="*/ 4568089 h 5148262"/>
              <a:gd name="connsiteX27" fmla="*/ 3615293 w 4575175"/>
              <a:gd name="connsiteY27" fmla="*/ 4564491 h 5148262"/>
              <a:gd name="connsiteX28" fmla="*/ 3599442 w 4575175"/>
              <a:gd name="connsiteY28" fmla="*/ 4562692 h 5148262"/>
              <a:gd name="connsiteX29" fmla="*/ 3583591 w 4575175"/>
              <a:gd name="connsiteY29" fmla="*/ 4562692 h 5148262"/>
              <a:gd name="connsiteX30" fmla="*/ 3567740 w 4575175"/>
              <a:gd name="connsiteY30" fmla="*/ 4564491 h 5148262"/>
              <a:gd name="connsiteX31" fmla="*/ 3553650 w 4575175"/>
              <a:gd name="connsiteY31" fmla="*/ 4566290 h 5148262"/>
              <a:gd name="connsiteX32" fmla="*/ 3539560 w 4575175"/>
              <a:gd name="connsiteY32" fmla="*/ 4569888 h 5148262"/>
              <a:gd name="connsiteX33" fmla="*/ 3525470 w 4575175"/>
              <a:gd name="connsiteY33" fmla="*/ 4573486 h 5148262"/>
              <a:gd name="connsiteX34" fmla="*/ 3511380 w 4575175"/>
              <a:gd name="connsiteY34" fmla="*/ 4578883 h 5148262"/>
              <a:gd name="connsiteX35" fmla="*/ 3499051 w 4575175"/>
              <a:gd name="connsiteY35" fmla="*/ 4584280 h 5148262"/>
              <a:gd name="connsiteX36" fmla="*/ 3476155 w 4575175"/>
              <a:gd name="connsiteY36" fmla="*/ 4598672 h 5148262"/>
              <a:gd name="connsiteX37" fmla="*/ 3456781 w 4575175"/>
              <a:gd name="connsiteY37" fmla="*/ 4616662 h 5148262"/>
              <a:gd name="connsiteX38" fmla="*/ 3439168 w 4575175"/>
              <a:gd name="connsiteY38" fmla="*/ 4636451 h 5148262"/>
              <a:gd name="connsiteX39" fmla="*/ 3442691 w 4575175"/>
              <a:gd name="connsiteY39" fmla="*/ 4641848 h 5148262"/>
              <a:gd name="connsiteX40" fmla="*/ 3451497 w 4575175"/>
              <a:gd name="connsiteY40" fmla="*/ 4650843 h 5148262"/>
              <a:gd name="connsiteX41" fmla="*/ 3458542 w 4575175"/>
              <a:gd name="connsiteY41" fmla="*/ 4658039 h 5148262"/>
              <a:gd name="connsiteX42" fmla="*/ 3467348 w 4575175"/>
              <a:gd name="connsiteY42" fmla="*/ 4663436 h 5148262"/>
              <a:gd name="connsiteX43" fmla="*/ 3477916 w 4575175"/>
              <a:gd name="connsiteY43" fmla="*/ 4670632 h 5148262"/>
              <a:gd name="connsiteX44" fmla="*/ 3490245 w 4575175"/>
              <a:gd name="connsiteY44" fmla="*/ 4676029 h 5148262"/>
              <a:gd name="connsiteX45" fmla="*/ 3481438 w 4575175"/>
              <a:gd name="connsiteY45" fmla="*/ 4685023 h 5148262"/>
              <a:gd name="connsiteX46" fmla="*/ 3474393 w 4575175"/>
              <a:gd name="connsiteY46" fmla="*/ 4697616 h 5148262"/>
              <a:gd name="connsiteX47" fmla="*/ 3467348 w 4575175"/>
              <a:gd name="connsiteY47" fmla="*/ 4708410 h 5148262"/>
              <a:gd name="connsiteX48" fmla="*/ 3462065 w 4575175"/>
              <a:gd name="connsiteY48" fmla="*/ 4721003 h 5148262"/>
              <a:gd name="connsiteX49" fmla="*/ 3159130 w 4575175"/>
              <a:gd name="connsiteY49" fmla="*/ 4804656 h 5148262"/>
              <a:gd name="connsiteX50" fmla="*/ 2813924 w 4575175"/>
              <a:gd name="connsiteY50" fmla="*/ 4901801 h 5148262"/>
              <a:gd name="connsiteX51" fmla="*/ 2422927 w 4575175"/>
              <a:gd name="connsiteY51" fmla="*/ 5016936 h 5148262"/>
              <a:gd name="connsiteX52" fmla="*/ 1984375 w 4575175"/>
              <a:gd name="connsiteY52" fmla="*/ 5148262 h 5148262"/>
              <a:gd name="connsiteX53" fmla="*/ 0 w 4575175"/>
              <a:gd name="connsiteY53" fmla="*/ 5148262 h 514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2">
                <a:moveTo>
                  <a:pt x="0" y="0"/>
                </a:moveTo>
                <a:lnTo>
                  <a:pt x="4575175" y="0"/>
                </a:lnTo>
                <a:lnTo>
                  <a:pt x="4575175" y="4460150"/>
                </a:lnTo>
                <a:lnTo>
                  <a:pt x="4536427" y="4467346"/>
                </a:lnTo>
                <a:lnTo>
                  <a:pt x="4483590" y="4476341"/>
                </a:lnTo>
                <a:lnTo>
                  <a:pt x="4406095" y="4490733"/>
                </a:lnTo>
                <a:lnTo>
                  <a:pt x="4303942" y="4512321"/>
                </a:lnTo>
                <a:lnTo>
                  <a:pt x="4175371" y="4541105"/>
                </a:lnTo>
                <a:lnTo>
                  <a:pt x="4016859" y="4578883"/>
                </a:lnTo>
                <a:lnTo>
                  <a:pt x="3826643" y="4625657"/>
                </a:lnTo>
                <a:lnTo>
                  <a:pt x="3821360" y="4611265"/>
                </a:lnTo>
                <a:lnTo>
                  <a:pt x="3814315" y="4596873"/>
                </a:lnTo>
                <a:lnTo>
                  <a:pt x="3807270" y="4586079"/>
                </a:lnTo>
                <a:lnTo>
                  <a:pt x="3798464" y="4577084"/>
                </a:lnTo>
                <a:lnTo>
                  <a:pt x="3775567" y="4584280"/>
                </a:lnTo>
                <a:lnTo>
                  <a:pt x="3765000" y="4589677"/>
                </a:lnTo>
                <a:lnTo>
                  <a:pt x="3756194" y="4595074"/>
                </a:lnTo>
                <a:lnTo>
                  <a:pt x="3749149" y="4602270"/>
                </a:lnTo>
                <a:lnTo>
                  <a:pt x="3742104" y="4609466"/>
                </a:lnTo>
                <a:lnTo>
                  <a:pt x="3736820" y="4618461"/>
                </a:lnTo>
                <a:lnTo>
                  <a:pt x="3733297" y="4627456"/>
                </a:lnTo>
                <a:lnTo>
                  <a:pt x="3715685" y="4609466"/>
                </a:lnTo>
                <a:lnTo>
                  <a:pt x="3696311" y="4593275"/>
                </a:lnTo>
                <a:lnTo>
                  <a:pt x="3673415" y="4580682"/>
                </a:lnTo>
                <a:lnTo>
                  <a:pt x="3661086" y="4575285"/>
                </a:lnTo>
                <a:lnTo>
                  <a:pt x="3648757" y="4571687"/>
                </a:lnTo>
                <a:lnTo>
                  <a:pt x="3631145" y="4568089"/>
                </a:lnTo>
                <a:lnTo>
                  <a:pt x="3615293" y="4564491"/>
                </a:lnTo>
                <a:lnTo>
                  <a:pt x="3599442" y="4562692"/>
                </a:lnTo>
                <a:lnTo>
                  <a:pt x="3583591" y="4562692"/>
                </a:lnTo>
                <a:lnTo>
                  <a:pt x="3567740" y="4564491"/>
                </a:lnTo>
                <a:lnTo>
                  <a:pt x="3553650" y="4566290"/>
                </a:lnTo>
                <a:lnTo>
                  <a:pt x="3539560" y="4569888"/>
                </a:lnTo>
                <a:lnTo>
                  <a:pt x="3525470" y="4573486"/>
                </a:lnTo>
                <a:lnTo>
                  <a:pt x="3511380" y="4578883"/>
                </a:lnTo>
                <a:lnTo>
                  <a:pt x="3499051" y="4584280"/>
                </a:lnTo>
                <a:lnTo>
                  <a:pt x="3476155" y="4598672"/>
                </a:lnTo>
                <a:lnTo>
                  <a:pt x="3456781" y="4616662"/>
                </a:lnTo>
                <a:lnTo>
                  <a:pt x="3439168" y="4636451"/>
                </a:lnTo>
                <a:lnTo>
                  <a:pt x="3442691" y="4641848"/>
                </a:lnTo>
                <a:lnTo>
                  <a:pt x="3451497" y="4650843"/>
                </a:lnTo>
                <a:lnTo>
                  <a:pt x="3458542" y="4658039"/>
                </a:lnTo>
                <a:lnTo>
                  <a:pt x="3467348" y="4663436"/>
                </a:lnTo>
                <a:lnTo>
                  <a:pt x="3477916" y="4670632"/>
                </a:lnTo>
                <a:lnTo>
                  <a:pt x="3490245" y="4676029"/>
                </a:lnTo>
                <a:lnTo>
                  <a:pt x="3481438" y="4685023"/>
                </a:lnTo>
                <a:lnTo>
                  <a:pt x="3474393" y="4697616"/>
                </a:lnTo>
                <a:lnTo>
                  <a:pt x="3467348" y="4708410"/>
                </a:lnTo>
                <a:lnTo>
                  <a:pt x="3462065" y="4721003"/>
                </a:lnTo>
                <a:lnTo>
                  <a:pt x="3159130" y="4804656"/>
                </a:lnTo>
                <a:lnTo>
                  <a:pt x="2813924" y="4901801"/>
                </a:lnTo>
                <a:lnTo>
                  <a:pt x="2422927" y="5016936"/>
                </a:lnTo>
                <a:lnTo>
                  <a:pt x="1984375" y="5148262"/>
                </a:lnTo>
                <a:lnTo>
                  <a:pt x="0" y="5148262"/>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60000" rIns="0" bIns="0" numCol="1" anchor="t" anchorCtr="0" compatLnSpc="1">
            <a:prstTxWarp prst="textNoShape">
              <a:avLst/>
            </a:prstTxWarp>
            <a:noAutofit/>
          </a:bodyPr>
          <a:lstStyle>
            <a:lvl1pPr algn="ctr">
              <a:defRPr lang="en-US" sz="1865">
                <a:solidFill>
                  <a:schemeClr val="bg1">
                    <a:lumMod val="50000"/>
                  </a:schemeClr>
                </a:solidFill>
              </a:defRPr>
            </a:lvl1pPr>
          </a:lstStyle>
          <a:p>
            <a:pPr marL="0" lvl="0" indent="0" algn="ctr">
              <a:buFontTx/>
              <a:buNone/>
            </a:pPr>
            <a:endParaRPr lang="en-US"/>
          </a:p>
        </p:txBody>
      </p:sp>
      <p:sp>
        <p:nvSpPr>
          <p:cNvPr id="22" name="Picture Placeholder 21">
            <a:extLst>
              <a:ext uri="{FF2B5EF4-FFF2-40B4-BE49-F238E27FC236}">
                <a16:creationId xmlns:a16="http://schemas.microsoft.com/office/drawing/2014/main" id="{8EAC9C58-3864-4DD8-B93D-CD73B706CA07}"/>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0" name="Picture 9">
            <a:extLst>
              <a:ext uri="{FF2B5EF4-FFF2-40B4-BE49-F238E27FC236}">
                <a16:creationId xmlns:a16="http://schemas.microsoft.com/office/drawing/2014/main" id="{265CE375-DB03-4FFF-A923-FEF8AD6D78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6339211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 / column, add image / blue ">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Text Placeholder 3">
            <a:extLst>
              <a:ext uri="{FF2B5EF4-FFF2-40B4-BE49-F238E27FC236}">
                <a16:creationId xmlns:a16="http://schemas.microsoft.com/office/drawing/2014/main" id="{BB958CA5-7745-4885-975E-083988C1F8A2}"/>
              </a:ext>
            </a:extLst>
          </p:cNvPr>
          <p:cNvSpPr>
            <a:spLocks noGrp="1"/>
          </p:cNvSpPr>
          <p:nvPr>
            <p:ph type="body" sz="quarter" idx="12" hasCustomPrompt="1"/>
          </p:nvPr>
        </p:nvSpPr>
        <p:spPr>
          <a:xfrm>
            <a:off x="757404" y="881562"/>
            <a:ext cx="4577024"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pic>
        <p:nvPicPr>
          <p:cNvPr id="10" name="Picture 9">
            <a:extLst>
              <a:ext uri="{FF2B5EF4-FFF2-40B4-BE49-F238E27FC236}">
                <a16:creationId xmlns:a16="http://schemas.microsoft.com/office/drawing/2014/main" id="{72B191B4-36BE-468E-AA42-096CD2CF85B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28079501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screen / add ima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59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Picture Placeholder 11">
            <a:extLst>
              <a:ext uri="{FF2B5EF4-FFF2-40B4-BE49-F238E27FC236}">
                <a16:creationId xmlns:a16="http://schemas.microsoft.com/office/drawing/2014/main" id="{0981230D-3DC6-4322-925D-A57B80376CFD}"/>
              </a:ext>
            </a:extLst>
          </p:cNvPr>
          <p:cNvSpPr>
            <a:spLocks noGrp="1"/>
          </p:cNvSpPr>
          <p:nvPr>
            <p:ph type="pic" sz="quarter" idx="10"/>
          </p:nvPr>
        </p:nvSpPr>
        <p:spPr bwMode="auto">
          <a:xfrm>
            <a:off x="0" y="2"/>
            <a:ext cx="12192000"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noAutofit/>
          </a:bodyPr>
          <a:lstStyle>
            <a:lvl1pPr algn="ctr">
              <a:defRPr lang="en-US" sz="2131" dirty="0">
                <a:solidFill>
                  <a:schemeClr val="bg1">
                    <a:lumMod val="50000"/>
                  </a:schemeClr>
                </a:solidFill>
              </a:defRPr>
            </a:lvl1pPr>
          </a:lstStyle>
          <a:p>
            <a:pPr marL="0" lvl="0" indent="0" algn="ctr">
              <a:buFontTx/>
              <a:buNone/>
            </a:pPr>
            <a:r>
              <a:rPr lang="en-US"/>
              <a:t>Click icon to add picture</a:t>
            </a:r>
            <a:endParaRPr lang="en-US" dirty="0"/>
          </a:p>
        </p:txBody>
      </p:sp>
      <p:sp>
        <p:nvSpPr>
          <p:cNvPr id="13" name="Rectangle 2">
            <a:extLst>
              <a:ext uri="{FF2B5EF4-FFF2-40B4-BE49-F238E27FC236}">
                <a16:creationId xmlns:a16="http://schemas.microsoft.com/office/drawing/2014/main" id="{90F54766-B108-4489-99C5-731E6B250EEB}"/>
              </a:ext>
            </a:extLst>
          </p:cNvPr>
          <p:cNvSpPr>
            <a:spLocks noGrp="1" noChangeArrowheads="1"/>
          </p:cNvSpPr>
          <p:nvPr>
            <p:ph type="title" hasCustomPrompt="1"/>
            <p:custDataLst>
              <p:tags r:id="rId3"/>
            </p:custDataLst>
          </p:nvPr>
        </p:nvSpPr>
        <p:spPr bwMode="auto">
          <a:xfrm>
            <a:off x="757602" y="2598773"/>
            <a:ext cx="4222826" cy="166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nSpc>
                <a:spcPct val="90000"/>
              </a:lnSpc>
              <a:defRPr sz="5994" baseline="0">
                <a:solidFill>
                  <a:schemeClr val="bg1"/>
                </a:solidFill>
              </a:defRPr>
            </a:lvl1pPr>
          </a:lstStyle>
          <a:p>
            <a:pPr lvl="0"/>
            <a:r>
              <a:rPr lang="en-US" dirty="0"/>
              <a:t>CLICK TO </a:t>
            </a:r>
            <a:r>
              <a:rPr lang="en-US" altLang="nl-NL" dirty="0"/>
              <a:t>Add title</a:t>
            </a:r>
            <a:endParaRPr lang="en-US" altLang="nl-NL" noProof="0" dirty="0"/>
          </a:p>
        </p:txBody>
      </p:sp>
      <p:pic>
        <p:nvPicPr>
          <p:cNvPr id="8" name="Picture 7">
            <a:extLst>
              <a:ext uri="{FF2B5EF4-FFF2-40B4-BE49-F238E27FC236}">
                <a16:creationId xmlns:a16="http://schemas.microsoft.com/office/drawing/2014/main" id="{E3CBA658-373D-4F00-BB1F-7820B9A44F5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9730829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columns / blue ">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5DC15E-25DF-491F-A1BC-62816FB5E78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4" name="Object 3" hidden="1">
                        <a:extLst>
                          <a:ext uri="{FF2B5EF4-FFF2-40B4-BE49-F238E27FC236}">
                            <a16:creationId xmlns:a16="http://schemas.microsoft.com/office/drawing/2014/main" id="{2A5DC15E-25DF-491F-A1BC-62816FB5E78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0BA503E-C6C4-4890-8881-5C77170BAE5D}"/>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7" name="Tijdelijke aanduiding voor inhoud 2">
            <a:extLst>
              <a:ext uri="{FF2B5EF4-FFF2-40B4-BE49-F238E27FC236}">
                <a16:creationId xmlns:a16="http://schemas.microsoft.com/office/drawing/2014/main" id="{9381D4ED-BB94-48B5-8668-E4C51BACF024}"/>
              </a:ext>
            </a:extLst>
          </p:cNvPr>
          <p:cNvSpPr>
            <a:spLocks noGrp="1"/>
          </p:cNvSpPr>
          <p:nvPr>
            <p:ph sz="half" idx="12"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8" name="Tijdelijke aanduiding voor inhoud 3">
            <a:extLst>
              <a:ext uri="{FF2B5EF4-FFF2-40B4-BE49-F238E27FC236}">
                <a16:creationId xmlns:a16="http://schemas.microsoft.com/office/drawing/2014/main" id="{1A75289F-A1FE-4B5D-8E81-156817615017}"/>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E168B66A-FE29-4708-A4DE-47F46B9BDD36}"/>
              </a:ext>
            </a:extLst>
          </p:cNvPr>
          <p:cNvSpPr>
            <a:spLocks noGrp="1"/>
          </p:cNvSpPr>
          <p:nvPr>
            <p:ph type="title" hasCustomPrompt="1"/>
          </p:nvPr>
        </p:nvSpPr>
        <p:spPr>
          <a:xfrm>
            <a:off x="757403" y="364974"/>
            <a:ext cx="10685760" cy="516586"/>
          </a:xfrm>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38793775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columns,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
        <p:nvSpPr>
          <p:cNvPr id="9" name="Tijdelijke aanduiding voor inhoud 2">
            <a:extLst>
              <a:ext uri="{FF2B5EF4-FFF2-40B4-BE49-F238E27FC236}">
                <a16:creationId xmlns:a16="http://schemas.microsoft.com/office/drawing/2014/main" id="{40E5B367-C046-4D37-A8A8-44890427D181}"/>
              </a:ext>
            </a:extLst>
          </p:cNvPr>
          <p:cNvSpPr>
            <a:spLocks noGrp="1"/>
          </p:cNvSpPr>
          <p:nvPr>
            <p:ph sz="half" idx="13"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10" name="Tijdelijke aanduiding voor inhoud 3">
            <a:extLst>
              <a:ext uri="{FF2B5EF4-FFF2-40B4-BE49-F238E27FC236}">
                <a16:creationId xmlns:a16="http://schemas.microsoft.com/office/drawing/2014/main" id="{407372CF-112B-4BC9-ABC7-E536195487A5}"/>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Tree>
    <p:extLst>
      <p:ext uri="{BB962C8B-B14F-4D97-AF65-F5344CB8AC3E}">
        <p14:creationId xmlns:p14="http://schemas.microsoft.com/office/powerpoint/2010/main" val="16464287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losing I / brand promis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A54305C-929C-491A-BD36-054F3F2D5E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4"/>
            <a:ext cx="12192000" cy="6858005"/>
          </a:xfrm>
          <a:prstGeom prst="rect">
            <a:avLst/>
          </a:prstGeom>
        </p:spPr>
      </p:pic>
      <p:graphicFrame>
        <p:nvGraphicFramePr>
          <p:cNvPr id="8" name="Object 7" hidden="1">
            <a:extLst>
              <a:ext uri="{FF2B5EF4-FFF2-40B4-BE49-F238E27FC236}">
                <a16:creationId xmlns:a16="http://schemas.microsoft.com/office/drawing/2014/main" id="{191111BB-75F4-4CF1-AE2C-3EF144B8C73A}"/>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191111BB-75F4-4CF1-AE2C-3EF144B8C73A}"/>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7ACBE568-C45D-44E1-A6FF-D744F538D2FC}"/>
              </a:ext>
            </a:extLst>
          </p:cNvPr>
          <p:cNvSpPr/>
          <p:nvPr userDrawn="1"/>
        </p:nvSpPr>
        <p:spPr>
          <a:xfrm>
            <a:off x="3415203" y="3181950"/>
            <a:ext cx="5361596" cy="461345"/>
          </a:xfrm>
          <a:prstGeom prst="rect">
            <a:avLst/>
          </a:prstGeom>
        </p:spPr>
        <p:txBody>
          <a:bodyPr wrap="none">
            <a:spAutoFit/>
          </a:bodyPr>
          <a:lstStyle/>
          <a:p>
            <a:pPr algn="ctr"/>
            <a:r>
              <a:rPr lang="en-GB" sz="2398" dirty="0">
                <a:solidFill>
                  <a:schemeClr val="bg1"/>
                </a:solidFill>
              </a:rPr>
              <a:t>BRIGHT SCIENCE. BRIGHTER LIVING.</a:t>
            </a:r>
            <a:r>
              <a:rPr lang="en-GB" sz="2398" dirty="0">
                <a:solidFill>
                  <a:schemeClr val="bg1"/>
                </a:solidFill>
                <a:sym typeface="Symbol" panose="05050102010706020507" pitchFamily="18" charset="2"/>
              </a:rPr>
              <a:t></a:t>
            </a:r>
            <a:endParaRPr lang="en-GB" sz="2398" dirty="0">
              <a:solidFill>
                <a:schemeClr val="bg1"/>
              </a:solidFill>
            </a:endParaRPr>
          </a:p>
        </p:txBody>
      </p:sp>
      <p:pic>
        <p:nvPicPr>
          <p:cNvPr id="6" name="Picture 5">
            <a:extLst>
              <a:ext uri="{FF2B5EF4-FFF2-40B4-BE49-F238E27FC236}">
                <a16:creationId xmlns:a16="http://schemas.microsoft.com/office/drawing/2014/main" id="{4216A6EF-A724-45F2-99EC-6DC8872BB8C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36829543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mpty / blu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41345282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mpty, subtitle / blue ">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FE3"/>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32605714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Afbeelding 2">
            <a:extLst>
              <a:ext uri="{FF2B5EF4-FFF2-40B4-BE49-F238E27FC236}">
                <a16:creationId xmlns:a16="http://schemas.microsoft.com/office/drawing/2014/main" id="{023BF5D2-BECA-43F1-8CA8-62EE8C1265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1A6748-6378-4ED7-986A-63555F811F20}"/>
              </a:ext>
            </a:extLst>
          </p:cNvPr>
          <p:cNvSpPr>
            <a:spLocks noGrp="1"/>
          </p:cNvSpPr>
          <p:nvPr>
            <p:ph type="ctrTitle"/>
          </p:nvPr>
        </p:nvSpPr>
        <p:spPr bwMode="gray">
          <a:xfrm>
            <a:off x="606336" y="532106"/>
            <a:ext cx="9144000" cy="1822968"/>
          </a:xfrm>
        </p:spPr>
        <p:txBody>
          <a:bodyPr anchor="b"/>
          <a:lstStyle>
            <a:lvl1pPr algn="l">
              <a:defRPr sz="6000" cap="all" baseline="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9C358B90-FAB2-4C69-B2E4-425B007434A3}"/>
              </a:ext>
            </a:extLst>
          </p:cNvPr>
          <p:cNvSpPr>
            <a:spLocks noGrp="1"/>
          </p:cNvSpPr>
          <p:nvPr>
            <p:ph type="subTitle" idx="1"/>
          </p:nvPr>
        </p:nvSpPr>
        <p:spPr bwMode="gray">
          <a:xfrm>
            <a:off x="606336" y="2477375"/>
            <a:ext cx="9144000" cy="671682"/>
          </a:xfrm>
        </p:spPr>
        <p:txBody>
          <a:bodyPr vert="horz" lIns="91440" tIns="45720" rIns="91440" bIns="45720" rtlCol="0" anchor="t">
            <a:normAutofit/>
          </a:bodyPr>
          <a:lstStyle>
            <a:lvl1pPr marL="0" indent="0">
              <a:buNone/>
              <a:defRPr lang="en-CA" sz="2000" b="0" i="1" cap="all" spc="100" baseline="0">
                <a:solidFill>
                  <a:schemeClr val="bg1"/>
                </a:solidFill>
                <a:latin typeface="+mj-lt"/>
                <a:ea typeface="+mj-ea"/>
                <a:cs typeface="+mj-cs"/>
              </a:defRPr>
            </a:lvl1pPr>
          </a:lstStyle>
          <a:p>
            <a:pPr marL="228600" lvl="0" indent="-228600">
              <a:spcBef>
                <a:spcPct val="0"/>
              </a:spcBef>
            </a:pPr>
            <a:r>
              <a:rPr lang="en-US" dirty="0"/>
              <a:t>Click to edit Master subtitle style</a:t>
            </a:r>
            <a:endParaRPr lang="en-CA" dirty="0"/>
          </a:p>
        </p:txBody>
      </p:sp>
      <p:pic>
        <p:nvPicPr>
          <p:cNvPr id="9" name="Afbeelding 9">
            <a:extLst>
              <a:ext uri="{FF2B5EF4-FFF2-40B4-BE49-F238E27FC236}">
                <a16:creationId xmlns:a16="http://schemas.microsoft.com/office/drawing/2014/main" id="{F2DEC5D9-12AA-498A-9FC2-F3D637634DA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13" name="Text Placeholder 12">
            <a:extLst>
              <a:ext uri="{FF2B5EF4-FFF2-40B4-BE49-F238E27FC236}">
                <a16:creationId xmlns:a16="http://schemas.microsoft.com/office/drawing/2014/main" id="{2F127BCB-D0BE-4125-8A42-649284B8FDCA}"/>
              </a:ext>
            </a:extLst>
          </p:cNvPr>
          <p:cNvSpPr>
            <a:spLocks noGrp="1"/>
          </p:cNvSpPr>
          <p:nvPr>
            <p:ph type="body" sz="quarter" idx="13"/>
          </p:nvPr>
        </p:nvSpPr>
        <p:spPr bwMode="gray">
          <a:xfrm>
            <a:off x="606425" y="3686174"/>
            <a:ext cx="9143911" cy="768469"/>
          </a:xfrm>
        </p:spPr>
        <p:txBody>
          <a:bodyPr/>
          <a:lstStyle>
            <a:lvl1pPr marL="0" indent="0">
              <a:buNone/>
              <a:defRPr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4" name="Date Placeholder 13">
            <a:extLst>
              <a:ext uri="{FF2B5EF4-FFF2-40B4-BE49-F238E27FC236}">
                <a16:creationId xmlns:a16="http://schemas.microsoft.com/office/drawing/2014/main" id="{49FB7CC5-DE8C-4B38-8834-FC4768869322}"/>
              </a:ext>
            </a:extLst>
          </p:cNvPr>
          <p:cNvSpPr>
            <a:spLocks noGrp="1"/>
          </p:cNvSpPr>
          <p:nvPr>
            <p:ph type="dt" sz="half" idx="14"/>
          </p:nvPr>
        </p:nvSpPr>
        <p:spPr bwMode="gray"/>
        <p:txBody>
          <a:bodyPr/>
          <a:lstStyle>
            <a:lvl1pPr>
              <a:defRPr>
                <a:solidFill>
                  <a:schemeClr val="bg1"/>
                </a:solidFill>
              </a:defRPr>
            </a:lvl1pPr>
          </a:lstStyle>
          <a:p>
            <a:fld id="{FC9BC3C9-95F8-4CC1-8BD2-81C3531751C6}" type="datetimeFigureOut">
              <a:rPr lang="en-CA" smtClean="0"/>
              <a:pPr/>
              <a:t>2022-11-30</a:t>
            </a:fld>
            <a:endParaRPr lang="en-CA" dirty="0"/>
          </a:p>
        </p:txBody>
      </p:sp>
      <p:sp>
        <p:nvSpPr>
          <p:cNvPr id="15" name="Footer Placeholder 14">
            <a:extLst>
              <a:ext uri="{FF2B5EF4-FFF2-40B4-BE49-F238E27FC236}">
                <a16:creationId xmlns:a16="http://schemas.microsoft.com/office/drawing/2014/main" id="{B0DC4937-4B08-4DB6-B9C3-65EFAD9CCCA2}"/>
              </a:ext>
            </a:extLst>
          </p:cNvPr>
          <p:cNvSpPr>
            <a:spLocks noGrp="1"/>
          </p:cNvSpPr>
          <p:nvPr>
            <p:ph type="ftr" sz="quarter" idx="15"/>
          </p:nvPr>
        </p:nvSpPr>
        <p:spPr bwMode="gray"/>
        <p:txBody>
          <a:bodyPr/>
          <a:lstStyle>
            <a:lvl1pPr>
              <a:defRPr>
                <a:solidFill>
                  <a:schemeClr val="bg1"/>
                </a:solidFill>
              </a:defRPr>
            </a:lvl1pPr>
          </a:lstStyle>
          <a:p>
            <a:endParaRPr lang="en-CA" dirty="0"/>
          </a:p>
        </p:txBody>
      </p:sp>
      <p:sp>
        <p:nvSpPr>
          <p:cNvPr id="16" name="Slide Number Placeholder 15">
            <a:extLst>
              <a:ext uri="{FF2B5EF4-FFF2-40B4-BE49-F238E27FC236}">
                <a16:creationId xmlns:a16="http://schemas.microsoft.com/office/drawing/2014/main" id="{15FEE7E2-A9CF-4134-8B58-B0E70117932B}"/>
              </a:ext>
            </a:extLst>
          </p:cNvPr>
          <p:cNvSpPr>
            <a:spLocks noGrp="1"/>
          </p:cNvSpPr>
          <p:nvPr>
            <p:ph type="sldNum" sz="quarter" idx="16"/>
          </p:nvPr>
        </p:nvSpPr>
        <p:spPr bwMode="gray"/>
        <p:txBody>
          <a:bodyPr/>
          <a:lstStyle>
            <a:lvl1pPr>
              <a:defRPr>
                <a:solidFill>
                  <a:schemeClr val="bg1"/>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198099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w/Photo Bkgrd">
    <p:spTree>
      <p:nvGrpSpPr>
        <p:cNvPr id="1" name=""/>
        <p:cNvGrpSpPr/>
        <p:nvPr/>
      </p:nvGrpSpPr>
      <p:grpSpPr>
        <a:xfrm>
          <a:off x="0" y="0"/>
          <a:ext cx="0" cy="0"/>
          <a:chOff x="0" y="0"/>
          <a:chExt cx="0" cy="0"/>
        </a:xfrm>
      </p:grpSpPr>
      <p:pic>
        <p:nvPicPr>
          <p:cNvPr id="8" name="Afbeelding 3">
            <a:extLst>
              <a:ext uri="{FF2B5EF4-FFF2-40B4-BE49-F238E27FC236}">
                <a16:creationId xmlns:a16="http://schemas.microsoft.com/office/drawing/2014/main" id="{F6A1CA6D-3905-48DA-A7E6-CD4A2CD2B6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7999"/>
          </a:xfrm>
          <a:prstGeom prst="rect">
            <a:avLst/>
          </a:prstGeom>
        </p:spPr>
      </p:pic>
      <p:pic>
        <p:nvPicPr>
          <p:cNvPr id="14" name="Afbeelding 9">
            <a:extLst>
              <a:ext uri="{FF2B5EF4-FFF2-40B4-BE49-F238E27FC236}">
                <a16:creationId xmlns:a16="http://schemas.microsoft.com/office/drawing/2014/main" id="{626A6F97-F61C-4466-9119-AEDCE1E3F02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18" name="Picture Placeholder 17">
            <a:extLst>
              <a:ext uri="{FF2B5EF4-FFF2-40B4-BE49-F238E27FC236}">
                <a16:creationId xmlns:a16="http://schemas.microsoft.com/office/drawing/2014/main" id="{7082C3CD-3F74-4373-994D-6788CB8D7792}"/>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5930031 h 6858000"/>
              <a:gd name="connsiteX3" fmla="*/ 12168134 w 12192000"/>
              <a:gd name="connsiteY3" fmla="*/ 5940730 h 6858000"/>
              <a:gd name="connsiteX4" fmla="*/ 11790848 w 12192000"/>
              <a:gd name="connsiteY4" fmla="*/ 6012198 h 6858000"/>
              <a:gd name="connsiteX5" fmla="*/ 11410961 w 12192000"/>
              <a:gd name="connsiteY5" fmla="*/ 6093038 h 6858000"/>
              <a:gd name="connsiteX6" fmla="*/ 11188888 w 12192000"/>
              <a:gd name="connsiteY6" fmla="*/ 6147144 h 6858000"/>
              <a:gd name="connsiteX7" fmla="*/ 11188024 w 12192000"/>
              <a:gd name="connsiteY7" fmla="*/ 6144738 h 6858000"/>
              <a:gd name="connsiteX8" fmla="*/ 11157139 w 12192000"/>
              <a:gd name="connsiteY8" fmla="*/ 6103301 h 6858000"/>
              <a:gd name="connsiteX9" fmla="*/ 11071357 w 12192000"/>
              <a:gd name="connsiteY9" fmla="*/ 6169006 h 6858000"/>
              <a:gd name="connsiteX10" fmla="*/ 10697201 w 12192000"/>
              <a:gd name="connsiteY10" fmla="*/ 6183607 h 6858000"/>
              <a:gd name="connsiteX11" fmla="*/ 10759256 w 12192000"/>
              <a:gd name="connsiteY11" fmla="*/ 6227411 h 6858000"/>
              <a:gd name="connsiteX12" fmla="*/ 10739957 w 12192000"/>
              <a:gd name="connsiteY12" fmla="*/ 6256524 h 6858000"/>
              <a:gd name="connsiteX13" fmla="*/ 10684346 w 12192000"/>
              <a:gd name="connsiteY13" fmla="*/ 6270073 h 6858000"/>
              <a:gd name="connsiteX14" fmla="*/ 9339881 w 12192000"/>
              <a:gd name="connsiteY14" fmla="*/ 6655104 h 6858000"/>
              <a:gd name="connsiteX15" fmla="*/ 8664608 w 12192000"/>
              <a:gd name="connsiteY15" fmla="*/ 6858000 h 6858000"/>
              <a:gd name="connsiteX16" fmla="*/ 0 w 12192000"/>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0" y="0"/>
                </a:moveTo>
                <a:lnTo>
                  <a:pt x="12192000" y="0"/>
                </a:lnTo>
                <a:lnTo>
                  <a:pt x="12192000" y="5930031"/>
                </a:lnTo>
                <a:lnTo>
                  <a:pt x="12168134" y="5940730"/>
                </a:lnTo>
                <a:lnTo>
                  <a:pt x="11790848" y="6012198"/>
                </a:lnTo>
                <a:cubicBezTo>
                  <a:pt x="11662235" y="6038110"/>
                  <a:pt x="11535653" y="6065117"/>
                  <a:pt x="11410961" y="6093038"/>
                </a:cubicBezTo>
                <a:lnTo>
                  <a:pt x="11188888" y="6147144"/>
                </a:lnTo>
                <a:lnTo>
                  <a:pt x="11188024" y="6144738"/>
                </a:lnTo>
                <a:cubicBezTo>
                  <a:pt x="11181208" y="6132238"/>
                  <a:pt x="11171284" y="6118511"/>
                  <a:pt x="11157139" y="6103301"/>
                </a:cubicBezTo>
                <a:cubicBezTo>
                  <a:pt x="11110295" y="6121552"/>
                  <a:pt x="11092650" y="6141629"/>
                  <a:pt x="11071357" y="6169006"/>
                </a:cubicBezTo>
                <a:cubicBezTo>
                  <a:pt x="11037896" y="6111818"/>
                  <a:pt x="10845646" y="6021777"/>
                  <a:pt x="10697201" y="6183607"/>
                </a:cubicBezTo>
                <a:lnTo>
                  <a:pt x="10759256" y="6227411"/>
                </a:lnTo>
                <a:lnTo>
                  <a:pt x="10739957" y="6256524"/>
                </a:lnTo>
                <a:lnTo>
                  <a:pt x="10684346" y="6270073"/>
                </a:lnTo>
                <a:cubicBezTo>
                  <a:pt x="10213537" y="6393471"/>
                  <a:pt x="9768413" y="6525684"/>
                  <a:pt x="9339881" y="6655104"/>
                </a:cubicBezTo>
                <a:lnTo>
                  <a:pt x="8664608" y="6858000"/>
                </a:lnTo>
                <a:lnTo>
                  <a:pt x="0" y="6858000"/>
                </a:lnTo>
                <a:close/>
              </a:path>
            </a:pathLst>
          </a:custGeom>
          <a:solidFill>
            <a:schemeClr val="tx1">
              <a:lumMod val="50000"/>
              <a:lumOff val="50000"/>
            </a:schemeClr>
          </a:solidFill>
        </p:spPr>
        <p:txBody>
          <a:bodyPr wrap="square">
            <a:noAutofit/>
          </a:bodyPr>
          <a:lstStyle>
            <a:lvl1pPr>
              <a:defRPr/>
            </a:lvl1pPr>
          </a:lstStyle>
          <a:p>
            <a:r>
              <a:rPr lang="en-US" dirty="0"/>
              <a:t>Click icon in middle of slide to add photo</a:t>
            </a:r>
            <a:endParaRPr lang="en-CA" dirty="0"/>
          </a:p>
        </p:txBody>
      </p:sp>
      <p:sp>
        <p:nvSpPr>
          <p:cNvPr id="2" name="Title 1">
            <a:extLst>
              <a:ext uri="{FF2B5EF4-FFF2-40B4-BE49-F238E27FC236}">
                <a16:creationId xmlns:a16="http://schemas.microsoft.com/office/drawing/2014/main" id="{5F1A6748-6378-4ED7-986A-63555F811F20}"/>
              </a:ext>
            </a:extLst>
          </p:cNvPr>
          <p:cNvSpPr>
            <a:spLocks noGrp="1"/>
          </p:cNvSpPr>
          <p:nvPr>
            <p:ph type="ctrTitle"/>
          </p:nvPr>
        </p:nvSpPr>
        <p:spPr bwMode="gray">
          <a:xfrm>
            <a:off x="606336" y="532106"/>
            <a:ext cx="9144000" cy="1822968"/>
          </a:xfrm>
        </p:spPr>
        <p:txBody>
          <a:bodyPr anchor="b"/>
          <a:lstStyle>
            <a:lvl1pPr algn="l">
              <a:defRPr sz="6000" cap="all" baseline="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9C358B90-FAB2-4C69-B2E4-425B007434A3}"/>
              </a:ext>
            </a:extLst>
          </p:cNvPr>
          <p:cNvSpPr>
            <a:spLocks noGrp="1"/>
          </p:cNvSpPr>
          <p:nvPr>
            <p:ph type="subTitle" idx="1"/>
          </p:nvPr>
        </p:nvSpPr>
        <p:spPr bwMode="gray">
          <a:xfrm>
            <a:off x="606336" y="2477375"/>
            <a:ext cx="9144000" cy="671682"/>
          </a:xfrm>
        </p:spPr>
        <p:txBody>
          <a:bodyPr vert="horz" lIns="91440" tIns="45720" rIns="91440" bIns="45720" rtlCol="0" anchor="t">
            <a:normAutofit/>
          </a:bodyPr>
          <a:lstStyle>
            <a:lvl1pPr marL="0" indent="0">
              <a:buNone/>
              <a:defRPr lang="en-CA" sz="2000" b="0" i="1" cap="all" spc="100" baseline="0">
                <a:solidFill>
                  <a:schemeClr val="bg1"/>
                </a:solidFill>
                <a:latin typeface="+mj-lt"/>
                <a:ea typeface="+mj-ea"/>
                <a:cs typeface="+mj-cs"/>
              </a:defRPr>
            </a:lvl1pPr>
          </a:lstStyle>
          <a:p>
            <a:pPr marL="228600" lvl="0" indent="-228600">
              <a:spcBef>
                <a:spcPct val="0"/>
              </a:spcBef>
            </a:pPr>
            <a:r>
              <a:rPr lang="en-US" dirty="0"/>
              <a:t>Click to edit Master subtitle style</a:t>
            </a:r>
            <a:endParaRPr lang="en-CA" dirty="0"/>
          </a:p>
        </p:txBody>
      </p:sp>
      <p:sp>
        <p:nvSpPr>
          <p:cNvPr id="13" name="Text Placeholder 12">
            <a:extLst>
              <a:ext uri="{FF2B5EF4-FFF2-40B4-BE49-F238E27FC236}">
                <a16:creationId xmlns:a16="http://schemas.microsoft.com/office/drawing/2014/main" id="{2F127BCB-D0BE-4125-8A42-649284B8FDCA}"/>
              </a:ext>
            </a:extLst>
          </p:cNvPr>
          <p:cNvSpPr>
            <a:spLocks noGrp="1"/>
          </p:cNvSpPr>
          <p:nvPr>
            <p:ph type="body" sz="quarter" idx="13"/>
          </p:nvPr>
        </p:nvSpPr>
        <p:spPr bwMode="gray">
          <a:xfrm>
            <a:off x="606425" y="3686174"/>
            <a:ext cx="9143911" cy="768469"/>
          </a:xfrm>
        </p:spPr>
        <p:txBody>
          <a:bodyPr/>
          <a:lstStyle>
            <a:lvl1pPr marL="0" indent="0">
              <a:buNone/>
              <a:defRPr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9" name="Date Placeholder 18">
            <a:extLst>
              <a:ext uri="{FF2B5EF4-FFF2-40B4-BE49-F238E27FC236}">
                <a16:creationId xmlns:a16="http://schemas.microsoft.com/office/drawing/2014/main" id="{8CBCD755-A217-4830-A106-2732DEC1C989}"/>
              </a:ext>
            </a:extLst>
          </p:cNvPr>
          <p:cNvSpPr>
            <a:spLocks noGrp="1"/>
          </p:cNvSpPr>
          <p:nvPr>
            <p:ph type="dt" sz="half" idx="15"/>
          </p:nvPr>
        </p:nvSpPr>
        <p:spPr/>
        <p:txBody>
          <a:bodyPr/>
          <a:lstStyle>
            <a:lvl1pPr>
              <a:defRPr>
                <a:solidFill>
                  <a:schemeClr val="bg1"/>
                </a:solidFill>
              </a:defRPr>
            </a:lvl1pPr>
          </a:lstStyle>
          <a:p>
            <a:fld id="{FC9BC3C9-95F8-4CC1-8BD2-81C3531751C6}" type="datetimeFigureOut">
              <a:rPr lang="en-CA" smtClean="0"/>
              <a:pPr/>
              <a:t>2022-11-30</a:t>
            </a:fld>
            <a:endParaRPr lang="en-CA" dirty="0"/>
          </a:p>
        </p:txBody>
      </p:sp>
      <p:sp>
        <p:nvSpPr>
          <p:cNvPr id="20" name="Footer Placeholder 19">
            <a:extLst>
              <a:ext uri="{FF2B5EF4-FFF2-40B4-BE49-F238E27FC236}">
                <a16:creationId xmlns:a16="http://schemas.microsoft.com/office/drawing/2014/main" id="{1E0742A9-B911-44F8-A37C-02404FD9B963}"/>
              </a:ext>
            </a:extLst>
          </p:cNvPr>
          <p:cNvSpPr>
            <a:spLocks noGrp="1"/>
          </p:cNvSpPr>
          <p:nvPr>
            <p:ph type="ftr" sz="quarter" idx="16"/>
          </p:nvPr>
        </p:nvSpPr>
        <p:spPr/>
        <p:txBody>
          <a:bodyPr/>
          <a:lstStyle>
            <a:lvl1pPr>
              <a:defRPr>
                <a:solidFill>
                  <a:schemeClr val="bg1"/>
                </a:solidFill>
              </a:defRPr>
            </a:lvl1pPr>
          </a:lstStyle>
          <a:p>
            <a:endParaRPr lang="en-CA" dirty="0"/>
          </a:p>
        </p:txBody>
      </p:sp>
      <p:sp>
        <p:nvSpPr>
          <p:cNvPr id="21" name="Slide Number Placeholder 20">
            <a:extLst>
              <a:ext uri="{FF2B5EF4-FFF2-40B4-BE49-F238E27FC236}">
                <a16:creationId xmlns:a16="http://schemas.microsoft.com/office/drawing/2014/main" id="{4E5F3CC4-DD8A-409B-A7DA-3C85850A3A1A}"/>
              </a:ext>
            </a:extLst>
          </p:cNvPr>
          <p:cNvSpPr>
            <a:spLocks noGrp="1"/>
          </p:cNvSpPr>
          <p:nvPr>
            <p:ph type="sldNum" sz="quarter" idx="17"/>
          </p:nvPr>
        </p:nvSpPr>
        <p:spPr/>
        <p:txBody>
          <a:bodyPr/>
          <a:lstStyle>
            <a:lvl1pPr>
              <a:defRPr>
                <a:solidFill>
                  <a:schemeClr val="bg1"/>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3315387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p:txBody>
          <a:bodyPr/>
          <a:lstStyle>
            <a:lvl1pPr>
              <a:defRPr cap="all" baseline="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453740E-D30E-47CA-A5F4-6943F9E955F8}"/>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8" name="Footer Placeholder 7">
            <a:extLst>
              <a:ext uri="{FF2B5EF4-FFF2-40B4-BE49-F238E27FC236}">
                <a16:creationId xmlns:a16="http://schemas.microsoft.com/office/drawing/2014/main" id="{AAB23146-0E61-4084-990E-B1E9A0EDB306}"/>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F47AD6E7-843D-4FF3-B65B-26CF156A2AB9}"/>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13611442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15053" y="2092212"/>
            <a:ext cx="10961894" cy="4084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Text Placeholder 2">
            <a:extLst>
              <a:ext uri="{FF2B5EF4-FFF2-40B4-BE49-F238E27FC236}">
                <a16:creationId xmlns:a16="http://schemas.microsoft.com/office/drawing/2014/main" id="{82D336A2-4C54-4ADB-A2BE-971384C79C14}"/>
              </a:ext>
            </a:extLst>
          </p:cNvPr>
          <p:cNvSpPr>
            <a:spLocks noGrp="1"/>
          </p:cNvSpPr>
          <p:nvPr>
            <p:ph type="body" idx="13"/>
          </p:nvPr>
        </p:nvSpPr>
        <p:spPr>
          <a:xfrm>
            <a:off x="615050" y="1572139"/>
            <a:ext cx="9151997"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8" name="Date Placeholder 7">
            <a:extLst>
              <a:ext uri="{FF2B5EF4-FFF2-40B4-BE49-F238E27FC236}">
                <a16:creationId xmlns:a16="http://schemas.microsoft.com/office/drawing/2014/main" id="{97242B15-3271-4245-AD32-E6F4237899D4}"/>
              </a:ext>
            </a:extLst>
          </p:cNvPr>
          <p:cNvSpPr>
            <a:spLocks noGrp="1"/>
          </p:cNvSpPr>
          <p:nvPr>
            <p:ph type="dt" sz="half" idx="14"/>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5FBACC32-1DED-4F25-AECC-93487A6EC5E8}"/>
              </a:ext>
            </a:extLst>
          </p:cNvPr>
          <p:cNvSpPr>
            <a:spLocks noGrp="1"/>
          </p:cNvSpPr>
          <p:nvPr>
            <p:ph type="ftr" sz="quarter" idx="15"/>
          </p:nvPr>
        </p:nvSpPr>
        <p:spPr/>
        <p:txBody>
          <a:bodyPr/>
          <a:lstStyle/>
          <a:p>
            <a:endParaRPr lang="en-CA" dirty="0"/>
          </a:p>
        </p:txBody>
      </p:sp>
      <p:sp>
        <p:nvSpPr>
          <p:cNvPr id="10" name="Slide Number Placeholder 9">
            <a:extLst>
              <a:ext uri="{FF2B5EF4-FFF2-40B4-BE49-F238E27FC236}">
                <a16:creationId xmlns:a16="http://schemas.microsoft.com/office/drawing/2014/main" id="{834AAF10-DE69-47D0-A186-5C310F439D01}"/>
              </a:ext>
            </a:extLst>
          </p:cNvPr>
          <p:cNvSpPr>
            <a:spLocks noGrp="1"/>
          </p:cNvSpPr>
          <p:nvPr>
            <p:ph type="sldNum" sz="quarter" idx="16"/>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0634297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Content + Photo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a:xfrm>
            <a:off x="615051" y="534745"/>
            <a:ext cx="5135206" cy="937949"/>
          </a:xfrm>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15053" y="1572138"/>
            <a:ext cx="5135204" cy="4604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8">
            <a:extLst>
              <a:ext uri="{FF2B5EF4-FFF2-40B4-BE49-F238E27FC236}">
                <a16:creationId xmlns:a16="http://schemas.microsoft.com/office/drawing/2014/main" id="{FC6E9DD1-4F34-4E49-945A-47D9132CD2D8}"/>
              </a:ext>
            </a:extLst>
          </p:cNvPr>
          <p:cNvSpPr>
            <a:spLocks noGrp="1"/>
          </p:cNvSpPr>
          <p:nvPr>
            <p:ph type="ftr" sz="quarter" idx="11"/>
          </p:nvPr>
        </p:nvSpPr>
        <p:spPr>
          <a:xfrm>
            <a:off x="1094230" y="6492875"/>
            <a:ext cx="3782570" cy="228600"/>
          </a:xfrm>
        </p:spPr>
        <p:txBody>
          <a:bodyPr/>
          <a:lstStyle/>
          <a:p>
            <a:endParaRPr lang="en-CA" dirty="0"/>
          </a:p>
        </p:txBody>
      </p:sp>
      <p:sp>
        <p:nvSpPr>
          <p:cNvPr id="10" name="Slide Number Placeholder 9">
            <a:extLst>
              <a:ext uri="{FF2B5EF4-FFF2-40B4-BE49-F238E27FC236}">
                <a16:creationId xmlns:a16="http://schemas.microsoft.com/office/drawing/2014/main" id="{1EBE538E-52FD-4ECB-B81F-2EC6C45E0C3F}"/>
              </a:ext>
            </a:extLst>
          </p:cNvPr>
          <p:cNvSpPr>
            <a:spLocks noGrp="1"/>
          </p:cNvSpPr>
          <p:nvPr>
            <p:ph type="sldNum" sz="quarter" idx="12"/>
          </p:nvPr>
        </p:nvSpPr>
        <p:spPr>
          <a:xfrm>
            <a:off x="615053" y="6492875"/>
            <a:ext cx="385783" cy="228600"/>
          </a:xfrm>
        </p:spPr>
        <p:txBody>
          <a:bodyPr/>
          <a:lstStyle/>
          <a:p>
            <a:pPr algn="l"/>
            <a:fld id="{86CAC3B3-875C-4F51-8A19-BCAE0C8AADC2}" type="slidenum">
              <a:rPr lang="en-CA" smtClean="0"/>
              <a:pPr algn="l"/>
              <a:t>‹#›</a:t>
            </a:fld>
            <a:endParaRPr lang="en-CA" dirty="0"/>
          </a:p>
        </p:txBody>
      </p:sp>
      <p:sp>
        <p:nvSpPr>
          <p:cNvPr id="13" name="Picture Placeholder 12">
            <a:extLst>
              <a:ext uri="{FF2B5EF4-FFF2-40B4-BE49-F238E27FC236}">
                <a16:creationId xmlns:a16="http://schemas.microsoft.com/office/drawing/2014/main" id="{FD98B4A3-F253-46DD-BD21-EEAE8AE7AE3C}"/>
              </a:ext>
            </a:extLst>
          </p:cNvPr>
          <p:cNvSpPr>
            <a:spLocks noGrp="1"/>
          </p:cNvSpPr>
          <p:nvPr>
            <p:ph type="pic" sz="quarter" idx="14" hasCustomPrompt="1"/>
          </p:nvPr>
        </p:nvSpPr>
        <p:spPr>
          <a:xfrm>
            <a:off x="6092576" y="0"/>
            <a:ext cx="6099425" cy="6858000"/>
          </a:xfrm>
          <a:custGeom>
            <a:avLst/>
            <a:gdLst>
              <a:gd name="connsiteX0" fmla="*/ 0 w 6099425"/>
              <a:gd name="connsiteY0" fmla="*/ 0 h 6858000"/>
              <a:gd name="connsiteX1" fmla="*/ 6099425 w 6099425"/>
              <a:gd name="connsiteY1" fmla="*/ 0 h 6858000"/>
              <a:gd name="connsiteX2" fmla="*/ 6099425 w 6099425"/>
              <a:gd name="connsiteY2" fmla="*/ 5930031 h 6858000"/>
              <a:gd name="connsiteX3" fmla="*/ 6075559 w 6099425"/>
              <a:gd name="connsiteY3" fmla="*/ 5940730 h 6858000"/>
              <a:gd name="connsiteX4" fmla="*/ 5698273 w 6099425"/>
              <a:gd name="connsiteY4" fmla="*/ 6012198 h 6858000"/>
              <a:gd name="connsiteX5" fmla="*/ 5318386 w 6099425"/>
              <a:gd name="connsiteY5" fmla="*/ 6093038 h 6858000"/>
              <a:gd name="connsiteX6" fmla="*/ 5096313 w 6099425"/>
              <a:gd name="connsiteY6" fmla="*/ 6147144 h 6858000"/>
              <a:gd name="connsiteX7" fmla="*/ 5095449 w 6099425"/>
              <a:gd name="connsiteY7" fmla="*/ 6144738 h 6858000"/>
              <a:gd name="connsiteX8" fmla="*/ 5064564 w 6099425"/>
              <a:gd name="connsiteY8" fmla="*/ 6103301 h 6858000"/>
              <a:gd name="connsiteX9" fmla="*/ 4978782 w 6099425"/>
              <a:gd name="connsiteY9" fmla="*/ 6169006 h 6858000"/>
              <a:gd name="connsiteX10" fmla="*/ 4604626 w 6099425"/>
              <a:gd name="connsiteY10" fmla="*/ 6183607 h 6858000"/>
              <a:gd name="connsiteX11" fmla="*/ 4666681 w 6099425"/>
              <a:gd name="connsiteY11" fmla="*/ 6227411 h 6858000"/>
              <a:gd name="connsiteX12" fmla="*/ 4647382 w 6099425"/>
              <a:gd name="connsiteY12" fmla="*/ 6256524 h 6858000"/>
              <a:gd name="connsiteX13" fmla="*/ 4591771 w 6099425"/>
              <a:gd name="connsiteY13" fmla="*/ 6270073 h 6858000"/>
              <a:gd name="connsiteX14" fmla="*/ 3247306 w 6099425"/>
              <a:gd name="connsiteY14" fmla="*/ 6655104 h 6858000"/>
              <a:gd name="connsiteX15" fmla="*/ 2572033 w 6099425"/>
              <a:gd name="connsiteY15" fmla="*/ 6858000 h 6858000"/>
              <a:gd name="connsiteX16" fmla="*/ 0 w 6099425"/>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9425" h="6858000">
                <a:moveTo>
                  <a:pt x="0" y="0"/>
                </a:moveTo>
                <a:lnTo>
                  <a:pt x="6099425" y="0"/>
                </a:lnTo>
                <a:lnTo>
                  <a:pt x="6099425" y="5930031"/>
                </a:lnTo>
                <a:lnTo>
                  <a:pt x="6075559" y="5940730"/>
                </a:lnTo>
                <a:lnTo>
                  <a:pt x="5698273" y="6012198"/>
                </a:lnTo>
                <a:cubicBezTo>
                  <a:pt x="5569660" y="6038110"/>
                  <a:pt x="5443078" y="6065117"/>
                  <a:pt x="5318386" y="6093038"/>
                </a:cubicBezTo>
                <a:lnTo>
                  <a:pt x="5096313" y="6147144"/>
                </a:lnTo>
                <a:lnTo>
                  <a:pt x="5095449" y="6144738"/>
                </a:lnTo>
                <a:cubicBezTo>
                  <a:pt x="5088633" y="6132238"/>
                  <a:pt x="5078709" y="6118511"/>
                  <a:pt x="5064564" y="6103301"/>
                </a:cubicBezTo>
                <a:cubicBezTo>
                  <a:pt x="5017720" y="6121552"/>
                  <a:pt x="5000075" y="6141629"/>
                  <a:pt x="4978782" y="6169006"/>
                </a:cubicBezTo>
                <a:cubicBezTo>
                  <a:pt x="4945321" y="6111818"/>
                  <a:pt x="4753071" y="6021777"/>
                  <a:pt x="4604626" y="6183607"/>
                </a:cubicBezTo>
                <a:lnTo>
                  <a:pt x="4666681" y="6227411"/>
                </a:lnTo>
                <a:lnTo>
                  <a:pt x="4647382" y="6256524"/>
                </a:lnTo>
                <a:lnTo>
                  <a:pt x="4591771" y="6270073"/>
                </a:lnTo>
                <a:cubicBezTo>
                  <a:pt x="4120962" y="6393471"/>
                  <a:pt x="3675838" y="6525684"/>
                  <a:pt x="3247306" y="6655104"/>
                </a:cubicBezTo>
                <a:lnTo>
                  <a:pt x="2572033" y="6858000"/>
                </a:lnTo>
                <a:lnTo>
                  <a:pt x="0" y="6858000"/>
                </a:lnTo>
                <a:close/>
              </a:path>
            </a:pathLst>
          </a:custGeom>
          <a:solidFill>
            <a:schemeClr val="tx1">
              <a:lumMod val="50000"/>
              <a:lumOff val="50000"/>
            </a:schemeClr>
          </a:solidFill>
        </p:spPr>
        <p:txBody>
          <a:bodyPr wrap="square">
            <a:noAutofit/>
          </a:bodyPr>
          <a:lstStyle>
            <a:lvl1pPr>
              <a:defRPr/>
            </a:lvl1pPr>
          </a:lstStyle>
          <a:p>
            <a:r>
              <a:rPr lang="en-US" dirty="0"/>
              <a:t>Click icon in middle of placeholder to add photo</a:t>
            </a:r>
            <a:endParaRPr lang="en-CA" dirty="0"/>
          </a:p>
        </p:txBody>
      </p:sp>
      <p:sp>
        <p:nvSpPr>
          <p:cNvPr id="8" name="Date Placeholder 7">
            <a:extLst>
              <a:ext uri="{FF2B5EF4-FFF2-40B4-BE49-F238E27FC236}">
                <a16:creationId xmlns:a16="http://schemas.microsoft.com/office/drawing/2014/main" id="{29CB494F-37E2-4E92-95D9-2A644441FCE2}"/>
              </a:ext>
            </a:extLst>
          </p:cNvPr>
          <p:cNvSpPr>
            <a:spLocks noGrp="1"/>
          </p:cNvSpPr>
          <p:nvPr>
            <p:ph type="dt" sz="half" idx="10"/>
          </p:nvPr>
        </p:nvSpPr>
        <p:spPr>
          <a:xfrm>
            <a:off x="4987640" y="6492875"/>
            <a:ext cx="762617" cy="228600"/>
          </a:xfrm>
        </p:spPr>
        <p:txBody>
          <a:bodyPr/>
          <a:lstStyle>
            <a:lvl1pPr algn="r">
              <a:defRPr/>
            </a:lvl1pPr>
          </a:lstStyle>
          <a:p>
            <a:fld id="{FC9BC3C9-95F8-4CC1-8BD2-81C3531751C6}" type="datetimeFigureOut">
              <a:rPr lang="en-CA" smtClean="0"/>
              <a:pPr/>
              <a:t>2022-11-30</a:t>
            </a:fld>
            <a:endParaRPr lang="en-CA" dirty="0"/>
          </a:p>
        </p:txBody>
      </p:sp>
    </p:spTree>
    <p:extLst>
      <p:ext uri="{BB962C8B-B14F-4D97-AF65-F5344CB8AC3E}">
        <p14:creationId xmlns:p14="http://schemas.microsoft.com/office/powerpoint/2010/main" val="21448245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Content + Photo LEF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FD98B4A3-F253-46DD-BD21-EEAE8AE7AE3C}"/>
              </a:ext>
            </a:extLst>
          </p:cNvPr>
          <p:cNvSpPr>
            <a:spLocks noGrp="1"/>
          </p:cNvSpPr>
          <p:nvPr>
            <p:ph type="pic" sz="quarter" idx="14" hasCustomPrompt="1"/>
          </p:nvPr>
        </p:nvSpPr>
        <p:spPr>
          <a:xfrm>
            <a:off x="0" y="0"/>
            <a:ext cx="6099425" cy="6858000"/>
          </a:xfrm>
          <a:prstGeom prst="rect">
            <a:avLst/>
          </a:prstGeom>
          <a:solidFill>
            <a:schemeClr val="tx1">
              <a:lumMod val="50000"/>
              <a:lumOff val="50000"/>
            </a:schemeClr>
          </a:solidFill>
        </p:spPr>
        <p:txBody>
          <a:bodyPr wrap="square">
            <a:noAutofit/>
          </a:bodyPr>
          <a:lstStyle>
            <a:lvl1pPr>
              <a:defRPr/>
            </a:lvl1pPr>
          </a:lstStyle>
          <a:p>
            <a:r>
              <a:rPr lang="en-US" dirty="0"/>
              <a:t>Click icon in middle of placeholder to add photo</a:t>
            </a:r>
            <a:endParaRPr lang="en-CA" dirty="0"/>
          </a:p>
        </p:txBody>
      </p:sp>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a:xfrm>
            <a:off x="6533630" y="534745"/>
            <a:ext cx="5135206" cy="937949"/>
          </a:xfrm>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533632" y="1572138"/>
            <a:ext cx="5135204" cy="43828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8">
            <a:extLst>
              <a:ext uri="{FF2B5EF4-FFF2-40B4-BE49-F238E27FC236}">
                <a16:creationId xmlns:a16="http://schemas.microsoft.com/office/drawing/2014/main" id="{FC6E9DD1-4F34-4E49-945A-47D9132CD2D8}"/>
              </a:ext>
            </a:extLst>
          </p:cNvPr>
          <p:cNvSpPr>
            <a:spLocks noGrp="1"/>
          </p:cNvSpPr>
          <p:nvPr>
            <p:ph type="ftr" sz="quarter" idx="11"/>
          </p:nvPr>
        </p:nvSpPr>
        <p:spPr>
          <a:xfrm>
            <a:off x="7012807" y="6492875"/>
            <a:ext cx="3254859" cy="228600"/>
          </a:xfrm>
        </p:spPr>
        <p:txBody>
          <a:bodyPr/>
          <a:lstStyle/>
          <a:p>
            <a:endParaRPr lang="en-CA" dirty="0"/>
          </a:p>
        </p:txBody>
      </p:sp>
      <p:sp>
        <p:nvSpPr>
          <p:cNvPr id="10" name="Slide Number Placeholder 9">
            <a:extLst>
              <a:ext uri="{FF2B5EF4-FFF2-40B4-BE49-F238E27FC236}">
                <a16:creationId xmlns:a16="http://schemas.microsoft.com/office/drawing/2014/main" id="{1EBE538E-52FD-4ECB-B81F-2EC6C45E0C3F}"/>
              </a:ext>
            </a:extLst>
          </p:cNvPr>
          <p:cNvSpPr>
            <a:spLocks noGrp="1"/>
          </p:cNvSpPr>
          <p:nvPr>
            <p:ph type="sldNum" sz="quarter" idx="12"/>
          </p:nvPr>
        </p:nvSpPr>
        <p:spPr>
          <a:xfrm>
            <a:off x="6533630" y="6492875"/>
            <a:ext cx="385783" cy="228600"/>
          </a:xfrm>
        </p:spPr>
        <p:txBody>
          <a:bodyPr/>
          <a:lstStyle/>
          <a:p>
            <a:pPr algn="l"/>
            <a:fld id="{86CAC3B3-875C-4F51-8A19-BCAE0C8AADC2}" type="slidenum">
              <a:rPr lang="en-CA" smtClean="0"/>
              <a:pPr algn="l"/>
              <a:t>‹#›</a:t>
            </a:fld>
            <a:endParaRPr lang="en-CA" dirty="0"/>
          </a:p>
        </p:txBody>
      </p:sp>
      <p:sp>
        <p:nvSpPr>
          <p:cNvPr id="8" name="Date Placeholder 7">
            <a:extLst>
              <a:ext uri="{FF2B5EF4-FFF2-40B4-BE49-F238E27FC236}">
                <a16:creationId xmlns:a16="http://schemas.microsoft.com/office/drawing/2014/main" id="{29CB494F-37E2-4E92-95D9-2A644441FCE2}"/>
              </a:ext>
            </a:extLst>
          </p:cNvPr>
          <p:cNvSpPr>
            <a:spLocks noGrp="1"/>
          </p:cNvSpPr>
          <p:nvPr>
            <p:ph type="dt" sz="half" idx="10"/>
          </p:nvPr>
        </p:nvSpPr>
        <p:spPr>
          <a:xfrm>
            <a:off x="343603" y="6492875"/>
            <a:ext cx="762617" cy="228600"/>
          </a:xfrm>
        </p:spPr>
        <p:txBody>
          <a:bodyPr/>
          <a:lstStyle>
            <a:lvl1pPr algn="l">
              <a:defRPr>
                <a:solidFill>
                  <a:schemeClr val="bg1">
                    <a:lumMod val="75000"/>
                  </a:schemeClr>
                </a:solidFill>
              </a:defRPr>
            </a:lvl1pPr>
          </a:lstStyle>
          <a:p>
            <a:fld id="{FC9BC3C9-95F8-4CC1-8BD2-81C3531751C6}" type="datetimeFigureOut">
              <a:rPr lang="en-CA" smtClean="0"/>
              <a:pPr/>
              <a:t>2022-11-30</a:t>
            </a:fld>
            <a:endParaRPr lang="en-CA" dirty="0"/>
          </a:p>
        </p:txBody>
      </p:sp>
    </p:spTree>
    <p:extLst>
      <p:ext uri="{BB962C8B-B14F-4D97-AF65-F5344CB8AC3E}">
        <p14:creationId xmlns:p14="http://schemas.microsoft.com/office/powerpoint/2010/main" val="28074812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7693-F152-4061-97CC-43BEC874A2B7}"/>
              </a:ext>
            </a:extLst>
          </p:cNvPr>
          <p:cNvSpPr>
            <a:spLocks noGrp="1"/>
          </p:cNvSpPr>
          <p:nvPr>
            <p:ph type="title"/>
          </p:nvPr>
        </p:nvSpPr>
        <p:spPr>
          <a:xfrm>
            <a:off x="615053" y="1709738"/>
            <a:ext cx="10732397" cy="2852737"/>
          </a:xfrm>
        </p:spPr>
        <p:txBody>
          <a:bodyPr anchor="b"/>
          <a:lstStyle>
            <a:lvl1pPr>
              <a:defRPr sz="6000" cap="all" baseline="0">
                <a:solidFill>
                  <a:srgbClr val="00B050"/>
                </a:solidFill>
              </a:defRPr>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A66206C1-D46B-4159-9276-40BDC49EC679}"/>
              </a:ext>
            </a:extLst>
          </p:cNvPr>
          <p:cNvSpPr>
            <a:spLocks noGrp="1"/>
          </p:cNvSpPr>
          <p:nvPr>
            <p:ph type="body" idx="1"/>
          </p:nvPr>
        </p:nvSpPr>
        <p:spPr>
          <a:xfrm>
            <a:off x="615053" y="4589463"/>
            <a:ext cx="10732397" cy="125389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Date Placeholder 6">
            <a:extLst>
              <a:ext uri="{FF2B5EF4-FFF2-40B4-BE49-F238E27FC236}">
                <a16:creationId xmlns:a16="http://schemas.microsoft.com/office/drawing/2014/main" id="{807EC5CF-A838-4A8B-A60F-E686C7D7DD4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8" name="Footer Placeholder 7">
            <a:extLst>
              <a:ext uri="{FF2B5EF4-FFF2-40B4-BE49-F238E27FC236}">
                <a16:creationId xmlns:a16="http://schemas.microsoft.com/office/drawing/2014/main" id="{FF8C45C8-0388-45E9-B714-CC3BEB686DBE}"/>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30646E87-D376-4B02-8D55-AA9313FC412F}"/>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9241587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8E0C6-E010-4640-AA4C-81CAD52F03E6}"/>
              </a:ext>
            </a:extLst>
          </p:cNvPr>
          <p:cNvSpPr>
            <a:spLocks noGrp="1"/>
          </p:cNvSpPr>
          <p:nvPr>
            <p:ph sz="half" idx="1"/>
          </p:nvPr>
        </p:nvSpPr>
        <p:spPr>
          <a:xfrm>
            <a:off x="615050" y="1825625"/>
            <a:ext cx="540475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CF842A34-27C8-45D7-84CB-E935EAF8B7B5}"/>
              </a:ext>
            </a:extLst>
          </p:cNvPr>
          <p:cNvSpPr>
            <a:spLocks noGrp="1"/>
          </p:cNvSpPr>
          <p:nvPr>
            <p:ph sz="half" idx="2"/>
          </p:nvPr>
        </p:nvSpPr>
        <p:spPr>
          <a:xfrm>
            <a:off x="6172200" y="1825625"/>
            <a:ext cx="54047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Title 7">
            <a:extLst>
              <a:ext uri="{FF2B5EF4-FFF2-40B4-BE49-F238E27FC236}">
                <a16:creationId xmlns:a16="http://schemas.microsoft.com/office/drawing/2014/main" id="{CE1E174D-F25A-498C-9528-816605658EEF}"/>
              </a:ext>
            </a:extLst>
          </p:cNvPr>
          <p:cNvSpPr>
            <a:spLocks noGrp="1"/>
          </p:cNvSpPr>
          <p:nvPr>
            <p:ph type="title"/>
          </p:nvPr>
        </p:nvSpPr>
        <p:spPr/>
        <p:txBody>
          <a:bodyPr/>
          <a:lstStyle>
            <a:lvl1pPr>
              <a:defRPr cap="all" baseline="0"/>
            </a:lvl1pPr>
          </a:lstStyle>
          <a:p>
            <a:r>
              <a:rPr lang="en-US"/>
              <a:t>Click to edit Master title style</a:t>
            </a:r>
            <a:endParaRPr lang="en-CA"/>
          </a:p>
        </p:txBody>
      </p:sp>
      <p:sp>
        <p:nvSpPr>
          <p:cNvPr id="9" name="Date Placeholder 8">
            <a:extLst>
              <a:ext uri="{FF2B5EF4-FFF2-40B4-BE49-F238E27FC236}">
                <a16:creationId xmlns:a16="http://schemas.microsoft.com/office/drawing/2014/main" id="{47FEBC2C-6DA9-4DC2-84C5-68CD256616C6}"/>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10" name="Footer Placeholder 9">
            <a:extLst>
              <a:ext uri="{FF2B5EF4-FFF2-40B4-BE49-F238E27FC236}">
                <a16:creationId xmlns:a16="http://schemas.microsoft.com/office/drawing/2014/main" id="{A400CD21-F7CD-46C4-A028-B0298E58BCE6}"/>
              </a:ext>
            </a:extLst>
          </p:cNvPr>
          <p:cNvSpPr>
            <a:spLocks noGrp="1"/>
          </p:cNvSpPr>
          <p:nvPr>
            <p:ph type="ftr" sz="quarter" idx="11"/>
          </p:nvPr>
        </p:nvSpPr>
        <p:spPr/>
        <p:txBody>
          <a:bodyPr/>
          <a:lstStyle/>
          <a:p>
            <a:endParaRPr lang="en-CA" dirty="0"/>
          </a:p>
        </p:txBody>
      </p:sp>
      <p:sp>
        <p:nvSpPr>
          <p:cNvPr id="11" name="Slide Number Placeholder 10">
            <a:extLst>
              <a:ext uri="{FF2B5EF4-FFF2-40B4-BE49-F238E27FC236}">
                <a16:creationId xmlns:a16="http://schemas.microsoft.com/office/drawing/2014/main" id="{4BA02290-3709-4887-932E-9FACE0A65323}"/>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1036572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9D5208-4EF4-4D46-8EF5-BABF035B3918}"/>
              </a:ext>
            </a:extLst>
          </p:cNvPr>
          <p:cNvSpPr>
            <a:spLocks noGrp="1"/>
          </p:cNvSpPr>
          <p:nvPr>
            <p:ph type="body" idx="1"/>
          </p:nvPr>
        </p:nvSpPr>
        <p:spPr>
          <a:xfrm>
            <a:off x="615050" y="1572139"/>
            <a:ext cx="5382525"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4" name="Content Placeholder 3">
            <a:extLst>
              <a:ext uri="{FF2B5EF4-FFF2-40B4-BE49-F238E27FC236}">
                <a16:creationId xmlns:a16="http://schemas.microsoft.com/office/drawing/2014/main" id="{F13862A5-1672-472E-9ABA-2E7D28647191}"/>
              </a:ext>
            </a:extLst>
          </p:cNvPr>
          <p:cNvSpPr>
            <a:spLocks noGrp="1"/>
          </p:cNvSpPr>
          <p:nvPr>
            <p:ph sz="half" idx="2"/>
          </p:nvPr>
        </p:nvSpPr>
        <p:spPr>
          <a:xfrm>
            <a:off x="615050" y="2092212"/>
            <a:ext cx="5382525" cy="40974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5CB17683-411E-4923-B08A-E012C8DFB2EF}"/>
              </a:ext>
            </a:extLst>
          </p:cNvPr>
          <p:cNvSpPr>
            <a:spLocks noGrp="1"/>
          </p:cNvSpPr>
          <p:nvPr>
            <p:ph type="body" sz="quarter" idx="3"/>
          </p:nvPr>
        </p:nvSpPr>
        <p:spPr>
          <a:xfrm>
            <a:off x="6381143" y="1572139"/>
            <a:ext cx="5409033"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6" name="Content Placeholder 5">
            <a:extLst>
              <a:ext uri="{FF2B5EF4-FFF2-40B4-BE49-F238E27FC236}">
                <a16:creationId xmlns:a16="http://schemas.microsoft.com/office/drawing/2014/main" id="{42D4EDAF-E177-44BB-B359-93A1DAE33B5A}"/>
              </a:ext>
            </a:extLst>
          </p:cNvPr>
          <p:cNvSpPr>
            <a:spLocks noGrp="1"/>
          </p:cNvSpPr>
          <p:nvPr>
            <p:ph sz="quarter" idx="4"/>
          </p:nvPr>
        </p:nvSpPr>
        <p:spPr>
          <a:xfrm>
            <a:off x="6381143" y="2092212"/>
            <a:ext cx="5409033" cy="40974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0" name="Title 9">
            <a:extLst>
              <a:ext uri="{FF2B5EF4-FFF2-40B4-BE49-F238E27FC236}">
                <a16:creationId xmlns:a16="http://schemas.microsoft.com/office/drawing/2014/main" id="{4852AB36-6ED6-4862-9D93-B0DFB9F626CF}"/>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13" name="Date Placeholder 12">
            <a:extLst>
              <a:ext uri="{FF2B5EF4-FFF2-40B4-BE49-F238E27FC236}">
                <a16:creationId xmlns:a16="http://schemas.microsoft.com/office/drawing/2014/main" id="{4AC6504A-2D0E-4117-8527-A0731EC98C8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14" name="Footer Placeholder 13">
            <a:extLst>
              <a:ext uri="{FF2B5EF4-FFF2-40B4-BE49-F238E27FC236}">
                <a16:creationId xmlns:a16="http://schemas.microsoft.com/office/drawing/2014/main" id="{E3FE89B5-3CC3-412C-A701-0BFECBDF6150}"/>
              </a:ext>
            </a:extLst>
          </p:cNvPr>
          <p:cNvSpPr>
            <a:spLocks noGrp="1"/>
          </p:cNvSpPr>
          <p:nvPr>
            <p:ph type="ftr" sz="quarter" idx="11"/>
          </p:nvPr>
        </p:nvSpPr>
        <p:spPr/>
        <p:txBody>
          <a:bodyPr/>
          <a:lstStyle/>
          <a:p>
            <a:endParaRPr lang="en-CA" dirty="0"/>
          </a:p>
        </p:txBody>
      </p:sp>
      <p:sp>
        <p:nvSpPr>
          <p:cNvPr id="15" name="Slide Number Placeholder 14">
            <a:extLst>
              <a:ext uri="{FF2B5EF4-FFF2-40B4-BE49-F238E27FC236}">
                <a16:creationId xmlns:a16="http://schemas.microsoft.com/office/drawing/2014/main" id="{9CC62F36-C3AF-4753-AFE1-62C8B90C0675}"/>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5489755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3445-F7B5-4DC5-9762-88ED19549A81}"/>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6" name="Date Placeholder 5">
            <a:extLst>
              <a:ext uri="{FF2B5EF4-FFF2-40B4-BE49-F238E27FC236}">
                <a16:creationId xmlns:a16="http://schemas.microsoft.com/office/drawing/2014/main" id="{2479BB12-5F05-4ABA-B35B-520409B002A9}"/>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7" name="Footer Placeholder 6">
            <a:extLst>
              <a:ext uri="{FF2B5EF4-FFF2-40B4-BE49-F238E27FC236}">
                <a16:creationId xmlns:a16="http://schemas.microsoft.com/office/drawing/2014/main" id="{B89A7E5B-45C5-48F5-9546-7CEABC8B0EBA}"/>
              </a:ext>
            </a:extLst>
          </p:cNvPr>
          <p:cNvSpPr>
            <a:spLocks noGrp="1"/>
          </p:cNvSpPr>
          <p:nvPr>
            <p:ph type="ftr" sz="quarter" idx="11"/>
          </p:nvPr>
        </p:nvSpPr>
        <p:spPr/>
        <p:txBody>
          <a:bodyPr/>
          <a:lstStyle/>
          <a:p>
            <a:endParaRPr lang="en-CA" dirty="0"/>
          </a:p>
        </p:txBody>
      </p:sp>
      <p:sp>
        <p:nvSpPr>
          <p:cNvPr id="8" name="Slide Number Placeholder 7">
            <a:extLst>
              <a:ext uri="{FF2B5EF4-FFF2-40B4-BE49-F238E27FC236}">
                <a16:creationId xmlns:a16="http://schemas.microsoft.com/office/drawing/2014/main" id="{70887106-C9F7-42B6-8A28-8036EB4138BD}"/>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44490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B9968DD-0194-44B0-90C2-E08BEA9D090C}"/>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6" name="Footer Placeholder 5">
            <a:extLst>
              <a:ext uri="{FF2B5EF4-FFF2-40B4-BE49-F238E27FC236}">
                <a16:creationId xmlns:a16="http://schemas.microsoft.com/office/drawing/2014/main" id="{92E79E1C-63B5-42F4-A127-10EA7484A4FB}"/>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DF01345A-C2C7-4EE7-8B80-15B9EEBC03C2}"/>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626847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11C3D40-38E2-42C7-A4C6-1F58AA9FE8D3}"/>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6" name="Footer Placeholder 5">
            <a:extLst>
              <a:ext uri="{FF2B5EF4-FFF2-40B4-BE49-F238E27FC236}">
                <a16:creationId xmlns:a16="http://schemas.microsoft.com/office/drawing/2014/main" id="{6F88EB1E-3974-4E41-AFD7-617C3EACC824}"/>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2FA86144-DF39-417E-A729-781511CC288A}"/>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7552069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CFB1B-F1ED-4F15-8913-67890CC6A326}"/>
              </a:ext>
            </a:extLst>
          </p:cNvPr>
          <p:cNvSpPr>
            <a:spLocks noGrp="1"/>
          </p:cNvSpPr>
          <p:nvPr>
            <p:ph type="title"/>
          </p:nvPr>
        </p:nvSpPr>
        <p:spPr>
          <a:xfrm>
            <a:off x="615054" y="457200"/>
            <a:ext cx="4156972" cy="1600200"/>
          </a:xfrm>
        </p:spPr>
        <p:txBody>
          <a:bodyPr anchor="b"/>
          <a:lstStyle>
            <a:lvl1pPr>
              <a:defRPr sz="3200"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4D9A461-337A-4EAF-B920-52AFCA2D1117}"/>
              </a:ext>
            </a:extLst>
          </p:cNvPr>
          <p:cNvSpPr>
            <a:spLocks noGrp="1"/>
          </p:cNvSpPr>
          <p:nvPr>
            <p:ph idx="1"/>
          </p:nvPr>
        </p:nvSpPr>
        <p:spPr>
          <a:xfrm>
            <a:off x="5183188" y="457201"/>
            <a:ext cx="6172200" cy="540385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a:extLst>
              <a:ext uri="{FF2B5EF4-FFF2-40B4-BE49-F238E27FC236}">
                <a16:creationId xmlns:a16="http://schemas.microsoft.com/office/drawing/2014/main" id="{0CEF75FD-181E-4361-AA1B-1AEF0C2344E9}"/>
              </a:ext>
            </a:extLst>
          </p:cNvPr>
          <p:cNvSpPr>
            <a:spLocks noGrp="1"/>
          </p:cNvSpPr>
          <p:nvPr>
            <p:ph type="body" sz="half" idx="2"/>
          </p:nvPr>
        </p:nvSpPr>
        <p:spPr>
          <a:xfrm>
            <a:off x="615054" y="2057400"/>
            <a:ext cx="415697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a:extLst>
              <a:ext uri="{FF2B5EF4-FFF2-40B4-BE49-F238E27FC236}">
                <a16:creationId xmlns:a16="http://schemas.microsoft.com/office/drawing/2014/main" id="{803E757C-A564-46F1-AEC2-9443F5AD0167}"/>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B1EAD02F-16B6-4098-ACDA-74BE5B35F4A9}"/>
              </a:ext>
            </a:extLst>
          </p:cNvPr>
          <p:cNvSpPr>
            <a:spLocks noGrp="1"/>
          </p:cNvSpPr>
          <p:nvPr>
            <p:ph type="ftr" sz="quarter" idx="11"/>
          </p:nvPr>
        </p:nvSpPr>
        <p:spPr/>
        <p:txBody>
          <a:bodyPr/>
          <a:lstStyle/>
          <a:p>
            <a:endParaRPr lang="en-CA" dirty="0"/>
          </a:p>
        </p:txBody>
      </p:sp>
      <p:sp>
        <p:nvSpPr>
          <p:cNvPr id="10" name="Slide Number Placeholder 9">
            <a:extLst>
              <a:ext uri="{FF2B5EF4-FFF2-40B4-BE49-F238E27FC236}">
                <a16:creationId xmlns:a16="http://schemas.microsoft.com/office/drawing/2014/main" id="{F35460AA-DBFD-48BD-AC4A-1B0ECEFCF7A6}"/>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2297985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73BDC-FDFC-4FEA-856B-A1AB77A62458}"/>
              </a:ext>
            </a:extLst>
          </p:cNvPr>
          <p:cNvSpPr>
            <a:spLocks noGrp="1"/>
          </p:cNvSpPr>
          <p:nvPr>
            <p:ph type="title"/>
          </p:nvPr>
        </p:nvSpPr>
        <p:spPr>
          <a:xfrm>
            <a:off x="615054" y="457200"/>
            <a:ext cx="4156972" cy="1600200"/>
          </a:xfrm>
        </p:spPr>
        <p:txBody>
          <a:bodyPr anchor="b"/>
          <a:lstStyle>
            <a:lvl1pPr>
              <a:defRPr sz="3200" cap="all" baseline="0"/>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F0884312-0BD0-4DE1-88DB-8C9024A7519B}"/>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693FC0D0-85F4-4BDB-B8CA-D1F163FBA25E}"/>
              </a:ext>
            </a:extLst>
          </p:cNvPr>
          <p:cNvSpPr>
            <a:spLocks noGrp="1"/>
          </p:cNvSpPr>
          <p:nvPr>
            <p:ph type="body" sz="half" idx="2"/>
          </p:nvPr>
        </p:nvSpPr>
        <p:spPr>
          <a:xfrm>
            <a:off x="615054" y="2057400"/>
            <a:ext cx="415697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a:extLst>
              <a:ext uri="{FF2B5EF4-FFF2-40B4-BE49-F238E27FC236}">
                <a16:creationId xmlns:a16="http://schemas.microsoft.com/office/drawing/2014/main" id="{38EB5116-793B-4CDD-BF59-38C633D6784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5425649C-8946-4254-A617-5C543F548CEE}"/>
              </a:ext>
            </a:extLst>
          </p:cNvPr>
          <p:cNvSpPr>
            <a:spLocks noGrp="1"/>
          </p:cNvSpPr>
          <p:nvPr>
            <p:ph type="ftr" sz="quarter" idx="11"/>
          </p:nvPr>
        </p:nvSpPr>
        <p:spPr/>
        <p:txBody>
          <a:bodyPr/>
          <a:lstStyle/>
          <a:p>
            <a:endParaRPr lang="en-CA" dirty="0"/>
          </a:p>
        </p:txBody>
      </p:sp>
      <p:sp>
        <p:nvSpPr>
          <p:cNvPr id="10" name="Slide Number Placeholder 9">
            <a:extLst>
              <a:ext uri="{FF2B5EF4-FFF2-40B4-BE49-F238E27FC236}">
                <a16:creationId xmlns:a16="http://schemas.microsoft.com/office/drawing/2014/main" id="{8674498F-5F39-4ABB-ABD5-D16E848C5EE3}"/>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12784179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righter Living Bkgd">
    <p:spTree>
      <p:nvGrpSpPr>
        <p:cNvPr id="1" name=""/>
        <p:cNvGrpSpPr/>
        <p:nvPr/>
      </p:nvGrpSpPr>
      <p:grpSpPr>
        <a:xfrm>
          <a:off x="0" y="0"/>
          <a:ext cx="0" cy="0"/>
          <a:chOff x="0" y="0"/>
          <a:chExt cx="0" cy="0"/>
        </a:xfrm>
      </p:grpSpPr>
      <p:pic>
        <p:nvPicPr>
          <p:cNvPr id="6" name="Afbeelding 2">
            <a:extLst>
              <a:ext uri="{FF2B5EF4-FFF2-40B4-BE49-F238E27FC236}">
                <a16:creationId xmlns:a16="http://schemas.microsoft.com/office/drawing/2014/main" id="{755A04CA-CD65-4B72-9DD7-8F75ABB047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6489C29A-48F0-48CF-B414-7112D5B536B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257" b="25237"/>
          <a:stretch/>
        </p:blipFill>
        <p:spPr>
          <a:xfrm>
            <a:off x="3712190" y="3357344"/>
            <a:ext cx="4713028" cy="373044"/>
          </a:xfrm>
          <a:prstGeom prst="rect">
            <a:avLst/>
          </a:prstGeom>
        </p:spPr>
      </p:pic>
    </p:spTree>
    <p:extLst>
      <p:ext uri="{BB962C8B-B14F-4D97-AF65-F5344CB8AC3E}">
        <p14:creationId xmlns:p14="http://schemas.microsoft.com/office/powerpoint/2010/main" val="6787863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 / column / gre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8401" y="1638891"/>
            <a:ext cx="1068476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1439177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08A312-5695-4F64-8718-75B25FF9CE0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6" imgW="0" imgH="0" progId="TCLayout.ActiveDocument.1">
                  <p:embed/>
                </p:oleObj>
              </mc:Choice>
              <mc:Fallback>
                <p:oleObj name="think-cell Slide" r:id="rId6"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63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Freeform 5">
            <a:extLst>
              <a:ext uri="{FF2B5EF4-FFF2-40B4-BE49-F238E27FC236}">
                <a16:creationId xmlns:a16="http://schemas.microsoft.com/office/drawing/2014/main" id="{0463C232-567D-4FC6-B75C-42A343B28571}"/>
              </a:ext>
            </a:extLst>
          </p:cNvPr>
          <p:cNvSpPr>
            <a:spLocks/>
          </p:cNvSpPr>
          <p:nvPr userDrawn="1"/>
        </p:nvSpPr>
        <p:spPr bwMode="auto">
          <a:xfrm>
            <a:off x="8737601" y="5941368"/>
            <a:ext cx="3454400" cy="916633"/>
          </a:xfrm>
          <a:custGeom>
            <a:avLst/>
            <a:gdLst>
              <a:gd name="T0" fmla="*/ 2092 w 2942"/>
              <a:gd name="T1" fmla="*/ 184 h 765"/>
              <a:gd name="T2" fmla="*/ 2092 w 2942"/>
              <a:gd name="T3" fmla="*/ 184 h 765"/>
              <a:gd name="T4" fmla="*/ 2086 w 2942"/>
              <a:gd name="T5" fmla="*/ 168 h 765"/>
              <a:gd name="T6" fmla="*/ 2078 w 2942"/>
              <a:gd name="T7" fmla="*/ 152 h 765"/>
              <a:gd name="T8" fmla="*/ 2070 w 2942"/>
              <a:gd name="T9" fmla="*/ 140 h 765"/>
              <a:gd name="T10" fmla="*/ 2060 w 2942"/>
              <a:gd name="T11" fmla="*/ 130 h 765"/>
              <a:gd name="T12" fmla="*/ 2060 w 2942"/>
              <a:gd name="T13" fmla="*/ 130 h 765"/>
              <a:gd name="T14" fmla="*/ 2034 w 2942"/>
              <a:gd name="T15" fmla="*/ 138 h 765"/>
              <a:gd name="T16" fmla="*/ 2022 w 2942"/>
              <a:gd name="T17" fmla="*/ 144 h 765"/>
              <a:gd name="T18" fmla="*/ 2012 w 2942"/>
              <a:gd name="T19" fmla="*/ 150 h 765"/>
              <a:gd name="T20" fmla="*/ 2004 w 2942"/>
              <a:gd name="T21" fmla="*/ 158 h 765"/>
              <a:gd name="T22" fmla="*/ 1996 w 2942"/>
              <a:gd name="T23" fmla="*/ 166 h 765"/>
              <a:gd name="T24" fmla="*/ 1990 w 2942"/>
              <a:gd name="T25" fmla="*/ 176 h 765"/>
              <a:gd name="T26" fmla="*/ 1986 w 2942"/>
              <a:gd name="T27" fmla="*/ 186 h 765"/>
              <a:gd name="T28" fmla="*/ 1986 w 2942"/>
              <a:gd name="T29" fmla="*/ 186 h 765"/>
              <a:gd name="T30" fmla="*/ 1966 w 2942"/>
              <a:gd name="T31" fmla="*/ 166 h 765"/>
              <a:gd name="T32" fmla="*/ 1944 w 2942"/>
              <a:gd name="T33" fmla="*/ 148 h 765"/>
              <a:gd name="T34" fmla="*/ 1918 w 2942"/>
              <a:gd name="T35" fmla="*/ 134 h 765"/>
              <a:gd name="T36" fmla="*/ 1904 w 2942"/>
              <a:gd name="T37" fmla="*/ 128 h 765"/>
              <a:gd name="T38" fmla="*/ 1890 w 2942"/>
              <a:gd name="T39" fmla="*/ 124 h 765"/>
              <a:gd name="T40" fmla="*/ 1890 w 2942"/>
              <a:gd name="T41" fmla="*/ 124 h 765"/>
              <a:gd name="T42" fmla="*/ 1870 w 2942"/>
              <a:gd name="T43" fmla="*/ 120 h 765"/>
              <a:gd name="T44" fmla="*/ 1852 w 2942"/>
              <a:gd name="T45" fmla="*/ 116 h 765"/>
              <a:gd name="T46" fmla="*/ 1834 w 2942"/>
              <a:gd name="T47" fmla="*/ 114 h 765"/>
              <a:gd name="T48" fmla="*/ 1816 w 2942"/>
              <a:gd name="T49" fmla="*/ 114 h 765"/>
              <a:gd name="T50" fmla="*/ 1798 w 2942"/>
              <a:gd name="T51" fmla="*/ 116 h 765"/>
              <a:gd name="T52" fmla="*/ 1782 w 2942"/>
              <a:gd name="T53" fmla="*/ 118 h 765"/>
              <a:gd name="T54" fmla="*/ 1766 w 2942"/>
              <a:gd name="T55" fmla="*/ 122 h 765"/>
              <a:gd name="T56" fmla="*/ 1750 w 2942"/>
              <a:gd name="T57" fmla="*/ 126 h 765"/>
              <a:gd name="T58" fmla="*/ 1734 w 2942"/>
              <a:gd name="T59" fmla="*/ 132 h 765"/>
              <a:gd name="T60" fmla="*/ 1720 w 2942"/>
              <a:gd name="T61" fmla="*/ 138 h 765"/>
              <a:gd name="T62" fmla="*/ 1694 w 2942"/>
              <a:gd name="T63" fmla="*/ 154 h 765"/>
              <a:gd name="T64" fmla="*/ 1672 w 2942"/>
              <a:gd name="T65" fmla="*/ 174 h 765"/>
              <a:gd name="T66" fmla="*/ 1652 w 2942"/>
              <a:gd name="T67" fmla="*/ 196 h 765"/>
              <a:gd name="T68" fmla="*/ 1652 w 2942"/>
              <a:gd name="T69" fmla="*/ 196 h 765"/>
              <a:gd name="T70" fmla="*/ 1656 w 2942"/>
              <a:gd name="T71" fmla="*/ 202 h 765"/>
              <a:gd name="T72" fmla="*/ 1666 w 2942"/>
              <a:gd name="T73" fmla="*/ 212 h 765"/>
              <a:gd name="T74" fmla="*/ 1674 w 2942"/>
              <a:gd name="T75" fmla="*/ 220 h 765"/>
              <a:gd name="T76" fmla="*/ 1684 w 2942"/>
              <a:gd name="T77" fmla="*/ 226 h 765"/>
              <a:gd name="T78" fmla="*/ 1696 w 2942"/>
              <a:gd name="T79" fmla="*/ 234 h 765"/>
              <a:gd name="T80" fmla="*/ 1710 w 2942"/>
              <a:gd name="T81" fmla="*/ 240 h 765"/>
              <a:gd name="T82" fmla="*/ 1710 w 2942"/>
              <a:gd name="T83" fmla="*/ 240 h 765"/>
              <a:gd name="T84" fmla="*/ 1700 w 2942"/>
              <a:gd name="T85" fmla="*/ 250 h 765"/>
              <a:gd name="T86" fmla="*/ 1692 w 2942"/>
              <a:gd name="T87" fmla="*/ 264 h 765"/>
              <a:gd name="T88" fmla="*/ 1684 w 2942"/>
              <a:gd name="T89" fmla="*/ 276 h 765"/>
              <a:gd name="T90" fmla="*/ 1678 w 2942"/>
              <a:gd name="T91" fmla="*/ 290 h 765"/>
              <a:gd name="T92" fmla="*/ 1678 w 2942"/>
              <a:gd name="T93" fmla="*/ 290 h 765"/>
              <a:gd name="T94" fmla="*/ 1334 w 2942"/>
              <a:gd name="T95" fmla="*/ 383 h 765"/>
              <a:gd name="T96" fmla="*/ 942 w 2942"/>
              <a:gd name="T97" fmla="*/ 491 h 765"/>
              <a:gd name="T98" fmla="*/ 498 w 2942"/>
              <a:gd name="T99" fmla="*/ 619 h 765"/>
              <a:gd name="T100" fmla="*/ 0 w 2942"/>
              <a:gd name="T101" fmla="*/ 765 h 765"/>
              <a:gd name="T102" fmla="*/ 2942 w 2942"/>
              <a:gd name="T103" fmla="*/ 765 h 765"/>
              <a:gd name="T104" fmla="*/ 2942 w 2942"/>
              <a:gd name="T105" fmla="*/ 0 h 765"/>
              <a:gd name="T106" fmla="*/ 2942 w 2942"/>
              <a:gd name="T107" fmla="*/ 0 h 765"/>
              <a:gd name="T108" fmla="*/ 2898 w 2942"/>
              <a:gd name="T109" fmla="*/ 8 h 765"/>
              <a:gd name="T110" fmla="*/ 2838 w 2942"/>
              <a:gd name="T111" fmla="*/ 18 h 765"/>
              <a:gd name="T112" fmla="*/ 2750 w 2942"/>
              <a:gd name="T113" fmla="*/ 34 h 765"/>
              <a:gd name="T114" fmla="*/ 2634 w 2942"/>
              <a:gd name="T115" fmla="*/ 58 h 765"/>
              <a:gd name="T116" fmla="*/ 2488 w 2942"/>
              <a:gd name="T117" fmla="*/ 90 h 765"/>
              <a:gd name="T118" fmla="*/ 2308 w 2942"/>
              <a:gd name="T119" fmla="*/ 132 h 765"/>
              <a:gd name="T120" fmla="*/ 2092 w 2942"/>
              <a:gd name="T121" fmla="*/ 184 h 765"/>
              <a:gd name="T122" fmla="*/ 2092 w 2942"/>
              <a:gd name="T123" fmla="*/ 184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765">
                <a:moveTo>
                  <a:pt x="2092" y="184"/>
                </a:moveTo>
                <a:lnTo>
                  <a:pt x="2092" y="184"/>
                </a:lnTo>
                <a:lnTo>
                  <a:pt x="2086" y="168"/>
                </a:lnTo>
                <a:lnTo>
                  <a:pt x="2078" y="152"/>
                </a:lnTo>
                <a:lnTo>
                  <a:pt x="2070" y="140"/>
                </a:lnTo>
                <a:lnTo>
                  <a:pt x="2060" y="130"/>
                </a:lnTo>
                <a:lnTo>
                  <a:pt x="2060" y="130"/>
                </a:lnTo>
                <a:lnTo>
                  <a:pt x="2034" y="138"/>
                </a:lnTo>
                <a:lnTo>
                  <a:pt x="2022" y="144"/>
                </a:lnTo>
                <a:lnTo>
                  <a:pt x="2012" y="150"/>
                </a:lnTo>
                <a:lnTo>
                  <a:pt x="2004" y="158"/>
                </a:lnTo>
                <a:lnTo>
                  <a:pt x="1996" y="166"/>
                </a:lnTo>
                <a:lnTo>
                  <a:pt x="1990" y="176"/>
                </a:lnTo>
                <a:lnTo>
                  <a:pt x="1986" y="186"/>
                </a:lnTo>
                <a:lnTo>
                  <a:pt x="1986" y="186"/>
                </a:lnTo>
                <a:lnTo>
                  <a:pt x="1966" y="166"/>
                </a:lnTo>
                <a:lnTo>
                  <a:pt x="1944" y="148"/>
                </a:lnTo>
                <a:lnTo>
                  <a:pt x="1918" y="134"/>
                </a:lnTo>
                <a:lnTo>
                  <a:pt x="1904" y="128"/>
                </a:lnTo>
                <a:lnTo>
                  <a:pt x="1890" y="124"/>
                </a:lnTo>
                <a:lnTo>
                  <a:pt x="1890" y="124"/>
                </a:lnTo>
                <a:lnTo>
                  <a:pt x="1870" y="120"/>
                </a:lnTo>
                <a:lnTo>
                  <a:pt x="1852" y="116"/>
                </a:lnTo>
                <a:lnTo>
                  <a:pt x="1834" y="114"/>
                </a:lnTo>
                <a:lnTo>
                  <a:pt x="1816" y="114"/>
                </a:lnTo>
                <a:lnTo>
                  <a:pt x="1798" y="116"/>
                </a:lnTo>
                <a:lnTo>
                  <a:pt x="1782" y="118"/>
                </a:lnTo>
                <a:lnTo>
                  <a:pt x="1766" y="122"/>
                </a:lnTo>
                <a:lnTo>
                  <a:pt x="1750" y="126"/>
                </a:lnTo>
                <a:lnTo>
                  <a:pt x="1734" y="132"/>
                </a:lnTo>
                <a:lnTo>
                  <a:pt x="1720" y="138"/>
                </a:lnTo>
                <a:lnTo>
                  <a:pt x="1694" y="154"/>
                </a:lnTo>
                <a:lnTo>
                  <a:pt x="1672" y="174"/>
                </a:lnTo>
                <a:lnTo>
                  <a:pt x="1652" y="196"/>
                </a:lnTo>
                <a:lnTo>
                  <a:pt x="1652" y="196"/>
                </a:lnTo>
                <a:lnTo>
                  <a:pt x="1656" y="202"/>
                </a:lnTo>
                <a:lnTo>
                  <a:pt x="1666" y="212"/>
                </a:lnTo>
                <a:lnTo>
                  <a:pt x="1674" y="220"/>
                </a:lnTo>
                <a:lnTo>
                  <a:pt x="1684" y="226"/>
                </a:lnTo>
                <a:lnTo>
                  <a:pt x="1696" y="234"/>
                </a:lnTo>
                <a:lnTo>
                  <a:pt x="1710" y="240"/>
                </a:lnTo>
                <a:lnTo>
                  <a:pt x="1710" y="240"/>
                </a:lnTo>
                <a:lnTo>
                  <a:pt x="1700" y="250"/>
                </a:lnTo>
                <a:lnTo>
                  <a:pt x="1692" y="264"/>
                </a:lnTo>
                <a:lnTo>
                  <a:pt x="1684" y="276"/>
                </a:lnTo>
                <a:lnTo>
                  <a:pt x="1678" y="290"/>
                </a:lnTo>
                <a:lnTo>
                  <a:pt x="1678" y="290"/>
                </a:lnTo>
                <a:lnTo>
                  <a:pt x="1334" y="383"/>
                </a:lnTo>
                <a:lnTo>
                  <a:pt x="942" y="491"/>
                </a:lnTo>
                <a:lnTo>
                  <a:pt x="498" y="619"/>
                </a:lnTo>
                <a:lnTo>
                  <a:pt x="0" y="765"/>
                </a:lnTo>
                <a:lnTo>
                  <a:pt x="2942" y="765"/>
                </a:lnTo>
                <a:lnTo>
                  <a:pt x="2942" y="0"/>
                </a:lnTo>
                <a:lnTo>
                  <a:pt x="2942" y="0"/>
                </a:lnTo>
                <a:lnTo>
                  <a:pt x="2898" y="8"/>
                </a:lnTo>
                <a:lnTo>
                  <a:pt x="2838" y="18"/>
                </a:lnTo>
                <a:lnTo>
                  <a:pt x="2750" y="34"/>
                </a:lnTo>
                <a:lnTo>
                  <a:pt x="2634" y="58"/>
                </a:lnTo>
                <a:lnTo>
                  <a:pt x="2488" y="90"/>
                </a:lnTo>
                <a:lnTo>
                  <a:pt x="2308" y="132"/>
                </a:lnTo>
                <a:lnTo>
                  <a:pt x="2092" y="184"/>
                </a:lnTo>
                <a:lnTo>
                  <a:pt x="2092" y="184"/>
                </a:lnTo>
                <a:close/>
              </a:path>
            </a:pathLst>
          </a:custGeom>
          <a:solidFill>
            <a:schemeClr val="bg1"/>
          </a:solidFill>
          <a:ln>
            <a:noFill/>
          </a:ln>
        </p:spPr>
        <p:txBody>
          <a:bodyPr vert="horz" wrap="square" lIns="121807" tIns="60904" rIns="121807" bIns="60904" numCol="1" anchor="t" anchorCtr="0" compatLnSpc="1">
            <a:prstTxWarp prst="textNoShape">
              <a:avLst/>
            </a:prstTxWarp>
          </a:bodyPr>
          <a:lstStyle/>
          <a:p>
            <a:pPr eaLnBrk="1"/>
            <a:endParaRPr lang="en-US" sz="2398" dirty="0"/>
          </a:p>
        </p:txBody>
      </p:sp>
      <p:sp>
        <p:nvSpPr>
          <p:cNvPr id="8" name="Rectangle 2">
            <a:extLst>
              <a:ext uri="{FF2B5EF4-FFF2-40B4-BE49-F238E27FC236}">
                <a16:creationId xmlns:a16="http://schemas.microsoft.com/office/drawing/2014/main" id="{35B53571-8888-4BAF-B716-DC3BE31643B0}"/>
              </a:ext>
            </a:extLst>
          </p:cNvPr>
          <p:cNvSpPr>
            <a:spLocks noGrp="1" noChangeArrowheads="1"/>
          </p:cNvSpPr>
          <p:nvPr>
            <p:ph type="title" hasCustomPrompt="1"/>
            <p:custDataLst>
              <p:tags r:id="rId3"/>
            </p:custDataLst>
          </p:nvPr>
        </p:nvSpPr>
        <p:spPr bwMode="auto">
          <a:xfrm>
            <a:off x="757601" y="2015940"/>
            <a:ext cx="10672567" cy="88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nSpc>
                <a:spcPct val="90000"/>
              </a:lnSpc>
              <a:defRPr sz="6394" baseline="0">
                <a:solidFill>
                  <a:schemeClr val="bg1"/>
                </a:solidFill>
              </a:defRPr>
            </a:lvl1pPr>
          </a:lstStyle>
          <a:p>
            <a:pPr lvl="0"/>
            <a:r>
              <a:rPr lang="en-US" dirty="0"/>
              <a:t>CLICK TO </a:t>
            </a:r>
            <a:r>
              <a:rPr lang="en-US" altLang="nl-NL" dirty="0"/>
              <a:t>Add title</a:t>
            </a:r>
          </a:p>
        </p:txBody>
      </p:sp>
      <p:sp>
        <p:nvSpPr>
          <p:cNvPr id="13" name="Text Placeholder 3">
            <a:extLst>
              <a:ext uri="{FF2B5EF4-FFF2-40B4-BE49-F238E27FC236}">
                <a16:creationId xmlns:a16="http://schemas.microsoft.com/office/drawing/2014/main" id="{87C28ADE-0CA6-47FC-A66C-6D7D953B7AF6}"/>
              </a:ext>
            </a:extLst>
          </p:cNvPr>
          <p:cNvSpPr>
            <a:spLocks noGrp="1"/>
          </p:cNvSpPr>
          <p:nvPr>
            <p:ph type="body" sz="quarter" idx="10" hasCustomPrompt="1"/>
          </p:nvPr>
        </p:nvSpPr>
        <p:spPr>
          <a:xfrm>
            <a:off x="757601" y="3179101"/>
            <a:ext cx="10672567" cy="409990"/>
          </a:xfrm>
        </p:spPr>
        <p:txBody>
          <a:bodyPr/>
          <a:lstStyle>
            <a:lvl1pPr marL="0" indent="0" eaLnBrk="1">
              <a:buNone/>
              <a:defRPr sz="2664" i="1" cap="all" baseline="0">
                <a:solidFill>
                  <a:schemeClr val="bg1"/>
                </a:solidFill>
                <a:latin typeface="Franklin Gothic Heavy" panose="020B0903020102020204" pitchFamily="34" charset="0"/>
              </a:defRPr>
            </a:lvl1pPr>
          </a:lstStyle>
          <a:p>
            <a:pPr lvl="0"/>
            <a:r>
              <a:rPr lang="en-US" dirty="0"/>
              <a:t>CLICK TO ADD SUBTITLE</a:t>
            </a:r>
          </a:p>
        </p:txBody>
      </p:sp>
      <p:pic>
        <p:nvPicPr>
          <p:cNvPr id="15" name="Picture 14">
            <a:extLst>
              <a:ext uri="{FF2B5EF4-FFF2-40B4-BE49-F238E27FC236}">
                <a16:creationId xmlns:a16="http://schemas.microsoft.com/office/drawing/2014/main" id="{FC6893ED-CD24-418B-842A-41A790A146D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4671611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 / column, subtitle /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3" name="Tijdelijke aanduiding voor inhoud 2"/>
          <p:cNvSpPr>
            <a:spLocks noGrp="1"/>
          </p:cNvSpPr>
          <p:nvPr>
            <p:ph idx="1" hasCustomPrompt="1"/>
          </p:nvPr>
        </p:nvSpPr>
        <p:spPr>
          <a:xfrm>
            <a:off x="757403" y="1640082"/>
            <a:ext cx="10685760" cy="2295939"/>
          </a:xfrm>
        </p:spPr>
        <p:txBody>
          <a:bodyPr>
            <a:spAutoFit/>
          </a:bodyPr>
          <a:lstStyle>
            <a:lvl1pPr>
              <a:defRPr/>
            </a:lvl1pPr>
            <a:lvl2pPr>
              <a:defRPr/>
            </a:lvl2pPr>
            <a:lvl3pPr>
              <a:defRPr/>
            </a:lvl3pPr>
            <a:lvl4pPr>
              <a:defRPr/>
            </a:lvl4pPr>
            <a:lvl5pPr>
              <a:defRPr/>
            </a:lvl5p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B97"/>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13863318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 column, add image / green">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a:noFill/>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9" name="Picture 8">
            <a:extLst>
              <a:ext uri="{FF2B5EF4-FFF2-40B4-BE49-F238E27FC236}">
                <a16:creationId xmlns:a16="http://schemas.microsoft.com/office/drawing/2014/main" id="{2FCB265A-E798-424D-B56F-131A6DD1F16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36982703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 column, subtitle / add image / green">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20" name="Picture Placeholder 19">
            <a:extLst>
              <a:ext uri="{FF2B5EF4-FFF2-40B4-BE49-F238E27FC236}">
                <a16:creationId xmlns:a16="http://schemas.microsoft.com/office/drawing/2014/main" id="{2773119E-C005-42B3-ABDF-5711C1A28544}"/>
              </a:ext>
            </a:extLst>
          </p:cNvPr>
          <p:cNvSpPr>
            <a:spLocks noGrp="1"/>
          </p:cNvSpPr>
          <p:nvPr>
            <p:ph type="pic" sz="quarter" idx="14"/>
          </p:nvPr>
        </p:nvSpPr>
        <p:spPr bwMode="auto">
          <a:xfrm>
            <a:off x="7696201" y="2"/>
            <a:ext cx="449580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865">
                <a:solidFill>
                  <a:schemeClr val="bg1">
                    <a:lumMod val="50000"/>
                  </a:schemeClr>
                </a:solidFill>
              </a:defRPr>
            </a:lvl1pPr>
          </a:lstStyle>
          <a:p>
            <a:r>
              <a:rPr lang="en-US"/>
              <a:t>Click icon to add picture</a:t>
            </a: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0" y="1640082"/>
            <a:ext cx="6180395"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6181393" cy="516586"/>
          </a:xfrm>
        </p:spPr>
        <p:txBody>
          <a:bodyPr/>
          <a:lstStyle>
            <a:lvl1pPr>
              <a:defRPr/>
            </a:lvl1pPr>
          </a:lstStyle>
          <a:p>
            <a:r>
              <a:rPr lang="en-US" dirty="0"/>
              <a:t>CLICK TO </a:t>
            </a:r>
            <a:r>
              <a:rPr lang="en-US" altLang="nl-NL" dirty="0"/>
              <a:t>Add title</a:t>
            </a:r>
            <a:endParaRPr lang="en-US" dirty="0"/>
          </a:p>
        </p:txBody>
      </p:sp>
      <p:sp>
        <p:nvSpPr>
          <p:cNvPr id="23" name="Text Placeholder 3">
            <a:extLst>
              <a:ext uri="{FF2B5EF4-FFF2-40B4-BE49-F238E27FC236}">
                <a16:creationId xmlns:a16="http://schemas.microsoft.com/office/drawing/2014/main" id="{8BAFAB19-3C32-45E6-8E83-EC86DC5538B5}"/>
              </a:ext>
            </a:extLst>
          </p:cNvPr>
          <p:cNvSpPr>
            <a:spLocks noGrp="1"/>
          </p:cNvSpPr>
          <p:nvPr>
            <p:ph type="body" sz="quarter" idx="12" hasCustomPrompt="1"/>
          </p:nvPr>
        </p:nvSpPr>
        <p:spPr>
          <a:xfrm>
            <a:off x="757404" y="881562"/>
            <a:ext cx="6181391" cy="368990"/>
          </a:xfrm>
        </p:spPr>
        <p:txBody>
          <a:bodyPr/>
          <a:lstStyle>
            <a:lvl1pPr marL="0" indent="0">
              <a:buNone/>
              <a:defRPr sz="2398" i="1" cap="all" baseline="0">
                <a:solidFill>
                  <a:srgbClr val="009B97"/>
                </a:solidFill>
                <a:latin typeface="Franklin Gothic Heavy" panose="020B0903020102020204" pitchFamily="34" charset="0"/>
              </a:defRPr>
            </a:lvl1pPr>
          </a:lstStyle>
          <a:p>
            <a:pPr lvl="0"/>
            <a:r>
              <a:rPr lang="en-US" dirty="0"/>
              <a:t>CLICK TO ADD SUBTITLE</a:t>
            </a:r>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pic>
        <p:nvPicPr>
          <p:cNvPr id="11" name="Picture 10">
            <a:extLst>
              <a:ext uri="{FF2B5EF4-FFF2-40B4-BE49-F238E27FC236}">
                <a16:creationId xmlns:a16="http://schemas.microsoft.com/office/drawing/2014/main" id="{18E2235C-7AC6-4376-A522-A7D081DD939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9753944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 / column, add image / green">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Picture Placeholder 8">
            <a:extLst>
              <a:ext uri="{FF2B5EF4-FFF2-40B4-BE49-F238E27FC236}">
                <a16:creationId xmlns:a16="http://schemas.microsoft.com/office/drawing/2014/main" id="{35725A31-01E0-4D98-9234-C0E7F69B4F91}"/>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pic>
        <p:nvPicPr>
          <p:cNvPr id="10" name="Picture 9">
            <a:extLst>
              <a:ext uri="{FF2B5EF4-FFF2-40B4-BE49-F238E27FC236}">
                <a16:creationId xmlns:a16="http://schemas.microsoft.com/office/drawing/2014/main" id="{3BC12410-A0E9-4B74-A1FD-507A54F0B97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7621675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 / column, add image / green">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4" imgW="0" imgH="0" progId="TCLayout.ActiveDocument.1">
                  <p:embed/>
                </p:oleObj>
              </mc:Choice>
              <mc:Fallback>
                <p:oleObj name="think-cell Slide" r:id="rId4"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124BA64F-597F-4E64-A7FE-DE02B76130CA}"/>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4" name="Tijdelijke aanduiding voor inhoud 2">
            <a:extLst>
              <a:ext uri="{FF2B5EF4-FFF2-40B4-BE49-F238E27FC236}">
                <a16:creationId xmlns:a16="http://schemas.microsoft.com/office/drawing/2014/main" id="{E5BD2942-2D6D-4D61-8299-158261CA8292}"/>
              </a:ext>
            </a:extLst>
          </p:cNvPr>
          <p:cNvSpPr>
            <a:spLocks noGrp="1"/>
          </p:cNvSpPr>
          <p:nvPr>
            <p:ph idx="1" hasCustomPrompt="1"/>
          </p:nvPr>
        </p:nvSpPr>
        <p:spPr>
          <a:xfrm>
            <a:off x="758401" y="1640082"/>
            <a:ext cx="4577025" cy="2705928"/>
          </a:xfrm>
        </p:spPr>
        <p:txBody>
          <a:bodyPr wrap="square">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40FE2B22-4E84-4C31-BCCA-F0E56DF62FC8}"/>
              </a:ext>
            </a:extLst>
          </p:cNvPr>
          <p:cNvSpPr>
            <a:spLocks noGrp="1"/>
          </p:cNvSpPr>
          <p:nvPr>
            <p:ph type="title" hasCustomPrompt="1"/>
          </p:nvPr>
        </p:nvSpPr>
        <p:spPr>
          <a:xfrm>
            <a:off x="757403" y="364974"/>
            <a:ext cx="4577025" cy="516586"/>
          </a:xfrm>
        </p:spPr>
        <p:txBody>
          <a:bodyPr/>
          <a:lstStyle>
            <a:lvl1pPr>
              <a:defRPr/>
            </a:lvl1pPr>
          </a:lstStyle>
          <a:p>
            <a:r>
              <a:rPr lang="en-US" dirty="0"/>
              <a:t>CLICK TO </a:t>
            </a:r>
            <a:r>
              <a:rPr lang="en-US" altLang="nl-NL" dirty="0"/>
              <a:t>Add title</a:t>
            </a:r>
            <a:endParaRPr lang="en-US" dirty="0"/>
          </a:p>
        </p:txBody>
      </p:sp>
      <p:sp>
        <p:nvSpPr>
          <p:cNvPr id="25" name="Tijdelijke aanduiding voor dianummer 4">
            <a:extLst>
              <a:ext uri="{FF2B5EF4-FFF2-40B4-BE49-F238E27FC236}">
                <a16:creationId xmlns:a16="http://schemas.microsoft.com/office/drawing/2014/main" id="{0E6C3D4C-1A93-4E42-9AF3-24F8B47CB476}"/>
              </a:ext>
            </a:extLst>
          </p:cNvPr>
          <p:cNvSpPr>
            <a:spLocks noGrp="1"/>
          </p:cNvSpPr>
          <p:nvPr>
            <p:ph type="sldNum" sz="quarter" idx="11"/>
          </p:nvPr>
        </p:nvSpPr>
        <p:spPr>
          <a:xfrm>
            <a:off x="757599" y="6280425"/>
            <a:ext cx="1587501" cy="184494"/>
          </a:xfrm>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9" name="Text Placeholder 3">
            <a:extLst>
              <a:ext uri="{FF2B5EF4-FFF2-40B4-BE49-F238E27FC236}">
                <a16:creationId xmlns:a16="http://schemas.microsoft.com/office/drawing/2014/main" id="{BB958CA5-7745-4885-975E-083988C1F8A2}"/>
              </a:ext>
            </a:extLst>
          </p:cNvPr>
          <p:cNvSpPr>
            <a:spLocks noGrp="1"/>
          </p:cNvSpPr>
          <p:nvPr>
            <p:ph type="body" sz="quarter" idx="12" hasCustomPrompt="1"/>
          </p:nvPr>
        </p:nvSpPr>
        <p:spPr>
          <a:xfrm>
            <a:off x="757404" y="881562"/>
            <a:ext cx="4577024" cy="368990"/>
          </a:xfrm>
        </p:spPr>
        <p:txBody>
          <a:bodyPr/>
          <a:lstStyle>
            <a:lvl1pPr marL="0" indent="0">
              <a:buNone/>
              <a:defRPr sz="2398" i="1" cap="all" baseline="0">
                <a:solidFill>
                  <a:srgbClr val="009B97"/>
                </a:solidFill>
                <a:latin typeface="Franklin Gothic Heavy" panose="020B0903020102020204" pitchFamily="34" charset="0"/>
              </a:defRPr>
            </a:lvl1pPr>
          </a:lstStyle>
          <a:p>
            <a:pPr lvl="0"/>
            <a:r>
              <a:rPr lang="en-US" dirty="0"/>
              <a:t>CLICK TO ADD SUBTITLE</a:t>
            </a:r>
          </a:p>
        </p:txBody>
      </p:sp>
      <p:sp>
        <p:nvSpPr>
          <p:cNvPr id="10" name="Picture Placeholder 9">
            <a:extLst>
              <a:ext uri="{FF2B5EF4-FFF2-40B4-BE49-F238E27FC236}">
                <a16:creationId xmlns:a16="http://schemas.microsoft.com/office/drawing/2014/main" id="{572EA0CE-2319-4068-9791-16AAF42C26BE}"/>
              </a:ext>
            </a:extLst>
          </p:cNvPr>
          <p:cNvSpPr>
            <a:spLocks noGrp="1"/>
          </p:cNvSpPr>
          <p:nvPr>
            <p:ph type="pic" sz="quarter" idx="17"/>
          </p:nvPr>
        </p:nvSpPr>
        <p:spPr bwMode="auto">
          <a:xfrm>
            <a:off x="6097059" y="1"/>
            <a:ext cx="6094942"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0">
            <a:noAutofit/>
          </a:bodyPr>
          <a:lstStyle>
            <a:lvl1pPr marL="0" indent="0" algn="ctr">
              <a:buFontTx/>
              <a:buNone/>
              <a:defRPr sz="1865">
                <a:solidFill>
                  <a:schemeClr val="bg1">
                    <a:lumMod val="50000"/>
                  </a:schemeClr>
                </a:solidFill>
              </a:defRPr>
            </a:lvl1pPr>
          </a:lstStyle>
          <a:p>
            <a:endParaRPr lang="en-US"/>
          </a:p>
        </p:txBody>
      </p:sp>
      <p:pic>
        <p:nvPicPr>
          <p:cNvPr id="11" name="Picture 10">
            <a:extLst>
              <a:ext uri="{FF2B5EF4-FFF2-40B4-BE49-F238E27FC236}">
                <a16:creationId xmlns:a16="http://schemas.microsoft.com/office/drawing/2014/main" id="{C344F312-988B-4214-BD70-1DC88743270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3756257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ull screen / add image">
    <p:spTree>
      <p:nvGrpSpPr>
        <p:cNvPr id="1" name=""/>
        <p:cNvGrpSpPr/>
        <p:nvPr/>
      </p:nvGrpSpPr>
      <p:grpSpPr>
        <a:xfrm>
          <a:off x="0" y="0"/>
          <a:ext cx="0" cy="0"/>
          <a:chOff x="0" y="0"/>
          <a:chExt cx="0" cy="0"/>
        </a:xfrm>
      </p:grpSpPr>
      <p:graphicFrame>
        <p:nvGraphicFramePr>
          <p:cNvPr id="3080" name="Rectangle 8" hidden="1"/>
          <p:cNvGraphicFramePr>
            <a:graphicFrameLocks/>
          </p:cNvGraphicFramePr>
          <p:nvPr userDrawn="1">
            <p:custDataLst>
              <p:tags r:id="rId1"/>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5" imgW="0" imgH="0" progId="TCLayout.ActiveDocument.1">
                  <p:embed/>
                </p:oleObj>
              </mc:Choice>
              <mc:Fallback>
                <p:oleObj name="think-cell Slide" r:id="rId5" imgW="0" imgH="0" progId="TCLayout.ActiveDocument.1">
                  <p:embed/>
                  <p:pic>
                    <p:nvPicPr>
                      <p:cNvPr id="3080" name="Rectangle 8"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8" hidden="1">
            <a:extLst>
              <a:ext uri="{FF2B5EF4-FFF2-40B4-BE49-F238E27FC236}">
                <a16:creationId xmlns:a16="http://schemas.microsoft.com/office/drawing/2014/main" id="{5A4754FC-EB36-47F8-809E-FA66BD3CEC9E}"/>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5994"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2" name="Picture Placeholder 11">
            <a:extLst>
              <a:ext uri="{FF2B5EF4-FFF2-40B4-BE49-F238E27FC236}">
                <a16:creationId xmlns:a16="http://schemas.microsoft.com/office/drawing/2014/main" id="{0981230D-3DC6-4322-925D-A57B80376CFD}"/>
              </a:ext>
            </a:extLst>
          </p:cNvPr>
          <p:cNvSpPr>
            <a:spLocks noGrp="1"/>
          </p:cNvSpPr>
          <p:nvPr>
            <p:ph type="pic" sz="quarter" idx="10"/>
          </p:nvPr>
        </p:nvSpPr>
        <p:spPr bwMode="auto">
          <a:xfrm>
            <a:off x="0" y="2"/>
            <a:ext cx="12192000"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noAutofit/>
          </a:bodyPr>
          <a:lstStyle>
            <a:lvl1pPr algn="ctr">
              <a:defRPr lang="en-US" sz="2131" dirty="0">
                <a:solidFill>
                  <a:schemeClr val="bg1">
                    <a:lumMod val="50000"/>
                  </a:schemeClr>
                </a:solidFill>
              </a:defRPr>
            </a:lvl1pPr>
          </a:lstStyle>
          <a:p>
            <a:pPr marL="0" lvl="0" indent="0" algn="ctr">
              <a:buFontTx/>
              <a:buNone/>
            </a:pPr>
            <a:r>
              <a:rPr lang="en-US"/>
              <a:t>Click icon to add picture</a:t>
            </a:r>
            <a:endParaRPr lang="en-US" dirty="0"/>
          </a:p>
        </p:txBody>
      </p:sp>
      <p:sp>
        <p:nvSpPr>
          <p:cNvPr id="13" name="Rectangle 2">
            <a:extLst>
              <a:ext uri="{FF2B5EF4-FFF2-40B4-BE49-F238E27FC236}">
                <a16:creationId xmlns:a16="http://schemas.microsoft.com/office/drawing/2014/main" id="{90F54766-B108-4489-99C5-731E6B250EEB}"/>
              </a:ext>
            </a:extLst>
          </p:cNvPr>
          <p:cNvSpPr>
            <a:spLocks noGrp="1" noChangeArrowheads="1"/>
          </p:cNvSpPr>
          <p:nvPr>
            <p:ph type="title" hasCustomPrompt="1"/>
            <p:custDataLst>
              <p:tags r:id="rId3"/>
            </p:custDataLst>
          </p:nvPr>
        </p:nvSpPr>
        <p:spPr bwMode="auto">
          <a:xfrm>
            <a:off x="757602" y="2598773"/>
            <a:ext cx="4222826" cy="1660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nSpc>
                <a:spcPct val="90000"/>
              </a:lnSpc>
              <a:defRPr sz="5994" baseline="0">
                <a:solidFill>
                  <a:schemeClr val="bg1"/>
                </a:solidFill>
              </a:defRPr>
            </a:lvl1pPr>
          </a:lstStyle>
          <a:p>
            <a:pPr lvl="0"/>
            <a:r>
              <a:rPr lang="en-US" dirty="0"/>
              <a:t>CLICK TO </a:t>
            </a:r>
            <a:r>
              <a:rPr lang="en-US" altLang="nl-NL" dirty="0"/>
              <a:t>Add title</a:t>
            </a:r>
            <a:endParaRPr lang="en-US" altLang="nl-NL" noProof="0" dirty="0"/>
          </a:p>
        </p:txBody>
      </p:sp>
      <p:pic>
        <p:nvPicPr>
          <p:cNvPr id="8" name="Picture 7">
            <a:extLst>
              <a:ext uri="{FF2B5EF4-FFF2-40B4-BE49-F238E27FC236}">
                <a16:creationId xmlns:a16="http://schemas.microsoft.com/office/drawing/2014/main" id="{929C1F1D-32B6-4952-ABE8-5665D6D1A1CA}"/>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1339024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columns / green">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5DC15E-25DF-491F-A1BC-62816FB5E78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4" name="Object 3" hidden="1">
                        <a:extLst>
                          <a:ext uri="{FF2B5EF4-FFF2-40B4-BE49-F238E27FC236}">
                            <a16:creationId xmlns:a16="http://schemas.microsoft.com/office/drawing/2014/main" id="{2A5DC15E-25DF-491F-A1BC-62816FB5E78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0BA503E-C6C4-4890-8881-5C77170BAE5D}"/>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7" name="Tijdelijke aanduiding voor inhoud 2">
            <a:extLst>
              <a:ext uri="{FF2B5EF4-FFF2-40B4-BE49-F238E27FC236}">
                <a16:creationId xmlns:a16="http://schemas.microsoft.com/office/drawing/2014/main" id="{9381D4ED-BB94-48B5-8668-E4C51BACF024}"/>
              </a:ext>
            </a:extLst>
          </p:cNvPr>
          <p:cNvSpPr>
            <a:spLocks noGrp="1"/>
          </p:cNvSpPr>
          <p:nvPr>
            <p:ph sz="half" idx="12"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8" name="Tijdelijke aanduiding voor inhoud 3">
            <a:extLst>
              <a:ext uri="{FF2B5EF4-FFF2-40B4-BE49-F238E27FC236}">
                <a16:creationId xmlns:a16="http://schemas.microsoft.com/office/drawing/2014/main" id="{1A75289F-A1FE-4B5D-8E81-156817615017}"/>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2" name="Title 1">
            <a:extLst>
              <a:ext uri="{FF2B5EF4-FFF2-40B4-BE49-F238E27FC236}">
                <a16:creationId xmlns:a16="http://schemas.microsoft.com/office/drawing/2014/main" id="{E168B66A-FE29-4708-A4DE-47F46B9BDD36}"/>
              </a:ext>
            </a:extLst>
          </p:cNvPr>
          <p:cNvSpPr>
            <a:spLocks noGrp="1"/>
          </p:cNvSpPr>
          <p:nvPr>
            <p:ph type="title" hasCustomPrompt="1"/>
          </p:nvPr>
        </p:nvSpPr>
        <p:spPr>
          <a:xfrm>
            <a:off x="757403" y="364974"/>
            <a:ext cx="10685760" cy="516586"/>
          </a:xfrm>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8778438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olumns, subtitle /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B97"/>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
        <p:nvSpPr>
          <p:cNvPr id="9" name="Tijdelijke aanduiding voor inhoud 2">
            <a:extLst>
              <a:ext uri="{FF2B5EF4-FFF2-40B4-BE49-F238E27FC236}">
                <a16:creationId xmlns:a16="http://schemas.microsoft.com/office/drawing/2014/main" id="{40E5B367-C046-4D37-A8A8-44890427D181}"/>
              </a:ext>
            </a:extLst>
          </p:cNvPr>
          <p:cNvSpPr>
            <a:spLocks noGrp="1"/>
          </p:cNvSpPr>
          <p:nvPr>
            <p:ph sz="half" idx="13" hasCustomPrompt="1"/>
          </p:nvPr>
        </p:nvSpPr>
        <p:spPr>
          <a:xfrm>
            <a:off x="757404" y="1642223"/>
            <a:ext cx="5065183"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
        <p:nvSpPr>
          <p:cNvPr id="10" name="Tijdelijke aanduiding voor inhoud 3">
            <a:extLst>
              <a:ext uri="{FF2B5EF4-FFF2-40B4-BE49-F238E27FC236}">
                <a16:creationId xmlns:a16="http://schemas.microsoft.com/office/drawing/2014/main" id="{407372CF-112B-4BC9-ABC7-E536195487A5}"/>
              </a:ext>
            </a:extLst>
          </p:cNvPr>
          <p:cNvSpPr>
            <a:spLocks noGrp="1"/>
          </p:cNvSpPr>
          <p:nvPr>
            <p:ph sz="half" idx="2" hasCustomPrompt="1"/>
          </p:nvPr>
        </p:nvSpPr>
        <p:spPr>
          <a:xfrm>
            <a:off x="6380096" y="1642223"/>
            <a:ext cx="5063066" cy="2295939"/>
          </a:xfrm>
        </p:spPr>
        <p:txBody>
          <a:bodyPr>
            <a:spAutoFit/>
          </a:bodyPr>
          <a:lstStyle>
            <a:lvl1pPr>
              <a:defRPr/>
            </a:lvl1pPr>
            <a:lvl2pPr>
              <a:defRPr/>
            </a:lvl2pPr>
            <a:lvl3pPr>
              <a:defRPr/>
            </a:lvl3pPr>
            <a:lvl4pPr>
              <a:defRPr/>
            </a:lvl4pPr>
            <a:lvl5pPr>
              <a:defRPr/>
            </a:lvl5pPr>
          </a:lstStyle>
          <a:p>
            <a:pPr lvl="0"/>
            <a:r>
              <a:rPr lang="en-US" altLang="nl-NL" dirty="0"/>
              <a:t>Click to edit Master text styles</a:t>
            </a:r>
          </a:p>
          <a:p>
            <a:pPr lvl="1"/>
            <a:r>
              <a:rPr lang="en-US" altLang="nl-NL" dirty="0"/>
              <a:t>Second level</a:t>
            </a:r>
          </a:p>
          <a:p>
            <a:pPr lvl="2"/>
            <a:r>
              <a:rPr lang="en-US" altLang="nl-NL" dirty="0"/>
              <a:t>Third level</a:t>
            </a:r>
          </a:p>
          <a:p>
            <a:pPr lvl="3"/>
            <a:r>
              <a:rPr lang="en-US" altLang="nl-NL" dirty="0"/>
              <a:t>Fourth level</a:t>
            </a:r>
          </a:p>
          <a:p>
            <a:pPr lvl="4"/>
            <a:r>
              <a:rPr lang="en-US" altLang="nl-NL" dirty="0"/>
              <a:t>Fifth level</a:t>
            </a:r>
          </a:p>
        </p:txBody>
      </p:sp>
    </p:spTree>
    <p:extLst>
      <p:ext uri="{BB962C8B-B14F-4D97-AF65-F5344CB8AC3E}">
        <p14:creationId xmlns:p14="http://schemas.microsoft.com/office/powerpoint/2010/main" val="12717569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I / brand promis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C69ABE-3E01-4696-8C9F-C82D49783C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4"/>
            <a:ext cx="12192000" cy="6858005"/>
          </a:xfrm>
          <a:prstGeom prst="rect">
            <a:avLst/>
          </a:prstGeom>
        </p:spPr>
      </p:pic>
      <p:graphicFrame>
        <p:nvGraphicFramePr>
          <p:cNvPr id="8" name="Object 7" hidden="1">
            <a:extLst>
              <a:ext uri="{FF2B5EF4-FFF2-40B4-BE49-F238E27FC236}">
                <a16:creationId xmlns:a16="http://schemas.microsoft.com/office/drawing/2014/main" id="{191111BB-75F4-4CF1-AE2C-3EF144B8C73A}"/>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191111BB-75F4-4CF1-AE2C-3EF144B8C73A}"/>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FA06522D-18A4-4B74-88C2-0FE49D0C7D11}"/>
              </a:ext>
            </a:extLst>
          </p:cNvPr>
          <p:cNvSpPr/>
          <p:nvPr userDrawn="1"/>
        </p:nvSpPr>
        <p:spPr>
          <a:xfrm>
            <a:off x="3415203" y="3181950"/>
            <a:ext cx="5361596" cy="461345"/>
          </a:xfrm>
          <a:prstGeom prst="rect">
            <a:avLst/>
          </a:prstGeom>
        </p:spPr>
        <p:txBody>
          <a:bodyPr wrap="none">
            <a:spAutoFit/>
          </a:bodyPr>
          <a:lstStyle/>
          <a:p>
            <a:pPr algn="ctr"/>
            <a:r>
              <a:rPr lang="en-GB" sz="2398" dirty="0">
                <a:solidFill>
                  <a:schemeClr val="bg1"/>
                </a:solidFill>
              </a:rPr>
              <a:t>BRIGHT SCIENCE. BRIGHTER LIVING.</a:t>
            </a:r>
            <a:r>
              <a:rPr lang="en-GB" sz="2398" dirty="0">
                <a:solidFill>
                  <a:schemeClr val="bg1"/>
                </a:solidFill>
                <a:sym typeface="Symbol" panose="05050102010706020507" pitchFamily="18" charset="2"/>
              </a:rPr>
              <a:t></a:t>
            </a:r>
            <a:endParaRPr lang="en-GB" sz="2398" dirty="0">
              <a:solidFill>
                <a:schemeClr val="bg1"/>
              </a:solidFill>
            </a:endParaRPr>
          </a:p>
        </p:txBody>
      </p:sp>
      <p:pic>
        <p:nvPicPr>
          <p:cNvPr id="7" name="Picture 6">
            <a:extLst>
              <a:ext uri="{FF2B5EF4-FFF2-40B4-BE49-F238E27FC236}">
                <a16:creationId xmlns:a16="http://schemas.microsoft.com/office/drawing/2014/main" id="{23547505-DAC7-446F-81FC-1A2F37F5D7B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622540" y="5669535"/>
            <a:ext cx="4569461" cy="1188466"/>
          </a:xfrm>
          <a:prstGeom prst="rect">
            <a:avLst/>
          </a:prstGeom>
        </p:spPr>
      </p:pic>
    </p:spTree>
    <p:extLst>
      <p:ext uri="{BB962C8B-B14F-4D97-AF65-F5344CB8AC3E}">
        <p14:creationId xmlns:p14="http://schemas.microsoft.com/office/powerpoint/2010/main" val="257450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mpty / gre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72C9C42-45C3-4E44-AA77-EA1F9994E70E}"/>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7" name="Object 6" hidden="1">
                        <a:extLst>
                          <a:ext uri="{FF2B5EF4-FFF2-40B4-BE49-F238E27FC236}">
                            <a16:creationId xmlns:a16="http://schemas.microsoft.com/office/drawing/2014/main" id="{C72C9C42-45C3-4E44-AA77-EA1F9994E70E}"/>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A3758E5-C531-4F38-A46A-D969FA176FB4}"/>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dirty="0"/>
          </a:p>
        </p:txBody>
      </p:sp>
      <p:sp>
        <p:nvSpPr>
          <p:cNvPr id="2" name="Title 1">
            <a:extLst>
              <a:ext uri="{FF2B5EF4-FFF2-40B4-BE49-F238E27FC236}">
                <a16:creationId xmlns:a16="http://schemas.microsoft.com/office/drawing/2014/main" id="{675DD4D4-6DE0-485F-B8A2-B30325A05ABB}"/>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dirty="0"/>
          </a:p>
        </p:txBody>
      </p:sp>
    </p:spTree>
    <p:extLst>
      <p:ext uri="{BB962C8B-B14F-4D97-AF65-F5344CB8AC3E}">
        <p14:creationId xmlns:p14="http://schemas.microsoft.com/office/powerpoint/2010/main" val="621089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mpty, subtitle / green">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30A8CBF-5855-4259-9301-390F46670E05}"/>
              </a:ext>
            </a:extLst>
          </p:cNvPr>
          <p:cNvGraphicFramePr>
            <a:graphicFrameLocks noChangeAspect="1"/>
          </p:cNvGraphicFramePr>
          <p:nvPr userDrawn="1">
            <p:custDataLst>
              <p:tags r:id="rId1"/>
            </p:custDataLst>
          </p:nvPr>
        </p:nvGraphicFramePr>
        <p:xfrm>
          <a:off x="2119" y="2116"/>
          <a:ext cx="2117" cy="2115"/>
        </p:xfrm>
        <a:graphic>
          <a:graphicData uri="http://schemas.openxmlformats.org/presentationml/2006/ole">
            <mc:AlternateContent xmlns:mc="http://schemas.openxmlformats.org/markup-compatibility/2006">
              <mc:Choice xmlns:v="urn:schemas-microsoft-com:vml" Requires="v">
                <p:oleObj name="think-cell Slide" r:id="rId4" imgW="485" imgH="500" progId="TCLayout.ActiveDocument.1">
                  <p:embed/>
                </p:oleObj>
              </mc:Choice>
              <mc:Fallback>
                <p:oleObj name="think-cell Slide" r:id="rId4" imgW="485" imgH="500" progId="TCLayout.ActiveDocument.1">
                  <p:embed/>
                  <p:pic>
                    <p:nvPicPr>
                      <p:cNvPr id="8" name="Object 7" hidden="1">
                        <a:extLst>
                          <a:ext uri="{FF2B5EF4-FFF2-40B4-BE49-F238E27FC236}">
                            <a16:creationId xmlns:a16="http://schemas.microsoft.com/office/drawing/2014/main" id="{330A8CBF-5855-4259-9301-390F46670E05}"/>
                          </a:ext>
                        </a:extLst>
                      </p:cNvPr>
                      <p:cNvPicPr/>
                      <p:nvPr/>
                    </p:nvPicPr>
                    <p:blipFill>
                      <a:blip r:embed="rId5"/>
                      <a:stretch>
                        <a:fillRect/>
                      </a:stretch>
                    </p:blipFill>
                    <p:spPr>
                      <a:xfrm>
                        <a:off x="2119" y="2116"/>
                        <a:ext cx="2117" cy="2115"/>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B861139-5D4A-42EB-B1C8-80E087A981F5}"/>
              </a:ext>
            </a:extLst>
          </p:cNvPr>
          <p:cNvSpPr/>
          <p:nvPr userDrawn="1">
            <p:custDataLst>
              <p:tags r:id="rId2"/>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5" name="Tijdelijke aanduiding voor dianummer 4"/>
          <p:cNvSpPr>
            <a:spLocks noGrp="1"/>
          </p:cNvSpPr>
          <p:nvPr>
            <p:ph type="sldNum" sz="quarter" idx="11"/>
          </p:nvPr>
        </p:nvSpPr>
        <p:spPr/>
        <p:txBody>
          <a:bodyPr/>
          <a:lstStyle>
            <a:lvl1pPr>
              <a:defRPr>
                <a:solidFill>
                  <a:schemeClr val="bg1">
                    <a:lumMod val="65000"/>
                  </a:schemeClr>
                </a:solidFill>
              </a:defRPr>
            </a:lvl1pPr>
          </a:lstStyle>
          <a:p>
            <a:r>
              <a:rPr lang="en-US" altLang="nl-NL"/>
              <a:t>Page </a:t>
            </a:r>
            <a:fld id="{1819A7CB-B175-4DED-A0F5-C4E40DE17C1C}" type="slidenum">
              <a:rPr lang="en-US" altLang="nl-NL" smtClean="0"/>
              <a:pPr/>
              <a:t>‹#›</a:t>
            </a:fld>
            <a:endParaRPr lang="en-US" altLang="nl-NL"/>
          </a:p>
        </p:txBody>
      </p:sp>
      <p:sp>
        <p:nvSpPr>
          <p:cNvPr id="4" name="Text Placeholder 3">
            <a:extLst>
              <a:ext uri="{FF2B5EF4-FFF2-40B4-BE49-F238E27FC236}">
                <a16:creationId xmlns:a16="http://schemas.microsoft.com/office/drawing/2014/main" id="{208C7190-BE7E-4E0F-B9B2-AF0785E60141}"/>
              </a:ext>
            </a:extLst>
          </p:cNvPr>
          <p:cNvSpPr>
            <a:spLocks noGrp="1"/>
          </p:cNvSpPr>
          <p:nvPr>
            <p:ph type="body" sz="quarter" idx="12" hasCustomPrompt="1"/>
          </p:nvPr>
        </p:nvSpPr>
        <p:spPr>
          <a:xfrm>
            <a:off x="757404" y="881562"/>
            <a:ext cx="10685760" cy="368990"/>
          </a:xfrm>
        </p:spPr>
        <p:txBody>
          <a:bodyPr/>
          <a:lstStyle>
            <a:lvl1pPr marL="0" indent="0">
              <a:buNone/>
              <a:defRPr sz="2398" i="1" cap="all" baseline="0">
                <a:solidFill>
                  <a:srgbClr val="009B97"/>
                </a:solidFill>
                <a:latin typeface="Franklin Gothic Heavy" panose="020B0903020102020204" pitchFamily="34" charset="0"/>
              </a:defRPr>
            </a:lvl1pPr>
          </a:lstStyle>
          <a:p>
            <a:pPr lvl="0"/>
            <a:r>
              <a:rPr lang="en-US" dirty="0"/>
              <a:t>CLICK TO ADD SUBTITLE</a:t>
            </a:r>
          </a:p>
        </p:txBody>
      </p:sp>
      <p:sp>
        <p:nvSpPr>
          <p:cNvPr id="2" name="Title 1">
            <a:extLst>
              <a:ext uri="{FF2B5EF4-FFF2-40B4-BE49-F238E27FC236}">
                <a16:creationId xmlns:a16="http://schemas.microsoft.com/office/drawing/2014/main" id="{0553A0B0-A05B-4304-9CDF-7F3118C5908E}"/>
              </a:ext>
            </a:extLst>
          </p:cNvPr>
          <p:cNvSpPr>
            <a:spLocks noGrp="1"/>
          </p:cNvSpPr>
          <p:nvPr>
            <p:ph type="title" hasCustomPrompt="1"/>
          </p:nvPr>
        </p:nvSpPr>
        <p:spPr/>
        <p:txBody>
          <a:bodyPr/>
          <a:lstStyle>
            <a:lvl1pPr>
              <a:defRPr/>
            </a:lvl1pPr>
          </a:lstStyle>
          <a:p>
            <a:r>
              <a:rPr lang="en-US" dirty="0"/>
              <a:t>CLICK TO </a:t>
            </a:r>
            <a:r>
              <a:rPr lang="en-US" altLang="nl-NL" dirty="0"/>
              <a:t>Add title</a:t>
            </a:r>
            <a:endParaRPr lang="en-US" noProof="0" dirty="0"/>
          </a:p>
        </p:txBody>
      </p:sp>
    </p:spTree>
    <p:extLst>
      <p:ext uri="{BB962C8B-B14F-4D97-AF65-F5344CB8AC3E}">
        <p14:creationId xmlns:p14="http://schemas.microsoft.com/office/powerpoint/2010/main" val="42203845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3" descr="DSM_cover_purple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 y="0"/>
            <a:ext cx="12206817"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8" imgW="0" imgH="0" progId="TCLayout.ActiveDocument.1">
                  <p:embed/>
                </p:oleObj>
              </mc:Choice>
              <mc:Fallback>
                <p:oleObj name="think-cell Slide" r:id="rId8"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18" y="3392489"/>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a:solidFill>
                <a:schemeClr val="bg1"/>
              </a:solidFill>
            </a:endParaRPr>
          </a:p>
        </p:txBody>
      </p:sp>
      <p:sp>
        <p:nvSpPr>
          <p:cNvPr id="7" name="Text Box 17"/>
          <p:cNvSpPr txBox="1">
            <a:spLocks noChangeArrowheads="1"/>
          </p:cNvSpPr>
          <p:nvPr>
            <p:custDataLst>
              <p:tags r:id="rId3"/>
            </p:custDataLst>
          </p:nvPr>
        </p:nvSpPr>
        <p:spPr bwMode="auto">
          <a:xfrm>
            <a:off x="967318" y="3667126"/>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a:solidFill>
                <a:schemeClr val="bg1"/>
              </a:solidFill>
            </a:endParaRPr>
          </a:p>
        </p:txBody>
      </p:sp>
      <p:sp>
        <p:nvSpPr>
          <p:cNvPr id="8" name="Text Box 18"/>
          <p:cNvSpPr txBox="1">
            <a:spLocks noChangeArrowheads="1"/>
          </p:cNvSpPr>
          <p:nvPr>
            <p:custDataLst>
              <p:tags r:id="rId4"/>
            </p:custDataLst>
          </p:nvPr>
        </p:nvSpPr>
        <p:spPr bwMode="auto">
          <a:xfrm>
            <a:off x="967318" y="3940176"/>
            <a:ext cx="18723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800">
                <a:solidFill>
                  <a:schemeClr val="bg1"/>
                </a:solidFill>
              </a:rPr>
              <a:t>February 20, 2014</a:t>
            </a:r>
          </a:p>
        </p:txBody>
      </p:sp>
      <p:sp>
        <p:nvSpPr>
          <p:cNvPr id="10" name="TextBox 9"/>
          <p:cNvSpPr txBox="1"/>
          <p:nvPr userDrawn="1">
            <p:custDataLst>
              <p:tags r:id="rId5"/>
            </p:custDataLst>
          </p:nvPr>
        </p:nvSpPr>
        <p:spPr>
          <a:xfrm>
            <a:off x="1" y="0"/>
            <a:ext cx="184731" cy="369332"/>
          </a:xfrm>
          <a:prstGeom prst="rect">
            <a:avLst/>
          </a:prstGeom>
          <a:noFill/>
        </p:spPr>
        <p:txBody>
          <a:bodyPr vert="horz" wrap="none" rtlCol="0">
            <a:spAutoFit/>
          </a:bodyPr>
          <a:lstStyle/>
          <a:p>
            <a:endParaRPr lang="en-US" sz="1800"/>
          </a:p>
        </p:txBody>
      </p:sp>
      <p:sp>
        <p:nvSpPr>
          <p:cNvPr id="34819" name="Rectangle 3"/>
          <p:cNvSpPr>
            <a:spLocks noGrp="1" noChangeArrowheads="1"/>
          </p:cNvSpPr>
          <p:nvPr>
            <p:ph type="ctrTitle"/>
          </p:nvPr>
        </p:nvSpPr>
        <p:spPr>
          <a:xfrm>
            <a:off x="954618" y="1363663"/>
            <a:ext cx="854710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a:t>Click to edit Master title style</a:t>
            </a:r>
          </a:p>
        </p:txBody>
      </p:sp>
      <p:sp>
        <p:nvSpPr>
          <p:cNvPr id="34820" name="Rectangle 4"/>
          <p:cNvSpPr>
            <a:spLocks noGrp="1" noChangeArrowheads="1"/>
          </p:cNvSpPr>
          <p:nvPr>
            <p:ph type="subTitle" idx="1"/>
          </p:nvPr>
        </p:nvSpPr>
        <p:spPr>
          <a:xfrm>
            <a:off x="969434" y="3022600"/>
            <a:ext cx="8470900" cy="369332"/>
          </a:xfrm>
        </p:spPr>
        <p:txBody>
          <a:bodyPr/>
          <a:lstStyle>
            <a:lvl1pPr marL="0" indent="0">
              <a:buFontTx/>
              <a:buNone/>
              <a:defRPr sz="2400">
                <a:solidFill>
                  <a:schemeClr val="bg1"/>
                </a:solidFill>
              </a:defRPr>
            </a:lvl1pPr>
          </a:lstStyle>
          <a:p>
            <a:pPr lvl="0"/>
            <a:r>
              <a:rPr lang="en-US" noProof="0"/>
              <a:t>Click to edit Master subtitle style</a:t>
            </a:r>
          </a:p>
        </p:txBody>
      </p:sp>
      <p:sp>
        <p:nvSpPr>
          <p:cNvPr id="11" name="hl"/>
          <p:cNvSpPr txBox="1"/>
          <p:nvPr userDrawn="1"/>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30510991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71077" y="715056"/>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idx="1"/>
          </p:nvPr>
        </p:nvSpPr>
        <p:spPr/>
        <p:txBody>
          <a:body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33B648E-3B97-4C73-BCE1-2186B91FEB77}" type="slidenum">
              <a:rPr lang="en-US" altLang="en-US" smtClean="0"/>
              <a:pPr/>
              <a:t>‹#›</a:t>
            </a:fld>
            <a:endParaRPr lang="en-US" altLang="en-US"/>
          </a:p>
        </p:txBody>
      </p:sp>
    </p:spTree>
    <p:extLst>
      <p:ext uri="{BB962C8B-B14F-4D97-AF65-F5344CB8AC3E}">
        <p14:creationId xmlns:p14="http://schemas.microsoft.com/office/powerpoint/2010/main" val="38737307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169551"/>
          </a:xfrm>
        </p:spPr>
        <p:txBody>
          <a:bodyPr anchor="t"/>
          <a:lstStyle>
            <a:lvl1pPr algn="l">
              <a:defRPr sz="4000" b="1" cap="all"/>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Textplatzhalter 2"/>
          <p:cNvSpPr>
            <a:spLocks noGrp="1"/>
          </p:cNvSpPr>
          <p:nvPr>
            <p:ph type="body" idx="1"/>
          </p:nvPr>
        </p:nvSpPr>
        <p:spPr>
          <a:xfrm>
            <a:off x="963084" y="4099124"/>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err="1"/>
              <a:t>Textmasterformat</a:t>
            </a:r>
            <a:r>
              <a:rPr lang="en-US"/>
              <a:t> </a:t>
            </a:r>
            <a:r>
              <a:rPr lang="en-US" err="1"/>
              <a:t>bearbeiten</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20EACD0-010D-416D-A8AF-B02D03B3DFC8}" type="slidenum">
              <a:rPr lang="en-US" altLang="en-US" smtClean="0"/>
              <a:pPr/>
              <a:t>‹#›</a:t>
            </a:fld>
            <a:endParaRPr lang="en-US" altLang="en-US"/>
          </a:p>
        </p:txBody>
      </p:sp>
    </p:spTree>
    <p:extLst>
      <p:ext uri="{BB962C8B-B14F-4D97-AF65-F5344CB8AC3E}">
        <p14:creationId xmlns:p14="http://schemas.microsoft.com/office/powerpoint/2010/main" val="42222738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sz="half" idx="1"/>
          </p:nvPr>
        </p:nvSpPr>
        <p:spPr>
          <a:xfrm>
            <a:off x="9821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Inhaltsplatzhalter 3"/>
          <p:cNvSpPr>
            <a:spLocks noGrp="1"/>
          </p:cNvSpPr>
          <p:nvPr>
            <p:ph sz="half" idx="2"/>
          </p:nvPr>
        </p:nvSpPr>
        <p:spPr>
          <a:xfrm>
            <a:off x="54144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5DC86C06-D527-42FA-A96A-69BC21DBA54B}" type="slidenum">
              <a:rPr lang="en-US" altLang="en-US" smtClean="0"/>
              <a:pPr/>
              <a:t>‹#›</a:t>
            </a:fld>
            <a:endParaRPr lang="en-US" altLang="en-US"/>
          </a:p>
        </p:txBody>
      </p:sp>
    </p:spTree>
    <p:extLst>
      <p:ext uri="{BB962C8B-B14F-4D97-AF65-F5344CB8AC3E}">
        <p14:creationId xmlns:p14="http://schemas.microsoft.com/office/powerpoint/2010/main" val="7547387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18"/>
            <a:ext cx="10972800" cy="467820"/>
          </a:xfrm>
        </p:spPr>
        <p:txBody>
          <a:bodyPr/>
          <a:lstStyle>
            <a:lvl1pPr>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Textplatzhalter 2"/>
          <p:cNvSpPr>
            <a:spLocks noGrp="1"/>
          </p:cNvSpPr>
          <p:nvPr>
            <p:ph type="body" idx="1"/>
          </p:nvPr>
        </p:nvSpPr>
        <p:spPr>
          <a:xfrm>
            <a:off x="609600" y="1805543"/>
            <a:ext cx="5386917"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Textmasterformat</a:t>
            </a:r>
            <a:r>
              <a:rPr lang="en-US"/>
              <a:t> </a:t>
            </a:r>
            <a:r>
              <a:rPr lang="en-US" err="1"/>
              <a:t>bearbeiten</a:t>
            </a:r>
            <a:endParaRPr lang="en-US"/>
          </a:p>
        </p:txBody>
      </p:sp>
      <p:sp>
        <p:nvSpPr>
          <p:cNvPr id="4" name="Inhaltsplatzhalter 3"/>
          <p:cNvSpPr>
            <a:spLocks noGrp="1"/>
          </p:cNvSpPr>
          <p:nvPr>
            <p:ph sz="half" idx="2"/>
          </p:nvPr>
        </p:nvSpPr>
        <p:spPr>
          <a:xfrm>
            <a:off x="609600" y="2174875"/>
            <a:ext cx="5386917"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5" name="Textplatzhalter 4"/>
          <p:cNvSpPr>
            <a:spLocks noGrp="1"/>
          </p:cNvSpPr>
          <p:nvPr>
            <p:ph type="body" sz="quarter" idx="3"/>
          </p:nvPr>
        </p:nvSpPr>
        <p:spPr>
          <a:xfrm>
            <a:off x="6193368" y="1805543"/>
            <a:ext cx="5389033"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Textmasterformat</a:t>
            </a:r>
            <a:r>
              <a:rPr lang="en-US"/>
              <a:t> </a:t>
            </a:r>
            <a:r>
              <a:rPr lang="en-US" err="1"/>
              <a:t>bearbeiten</a:t>
            </a:r>
            <a:endParaRPr lang="en-US"/>
          </a:p>
        </p:txBody>
      </p:sp>
      <p:sp>
        <p:nvSpPr>
          <p:cNvPr id="6" name="Inhaltsplatzhalter 5"/>
          <p:cNvSpPr>
            <a:spLocks noGrp="1"/>
          </p:cNvSpPr>
          <p:nvPr>
            <p:ph sz="quarter" idx="4"/>
          </p:nvPr>
        </p:nvSpPr>
        <p:spPr>
          <a:xfrm>
            <a:off x="6193368" y="2174875"/>
            <a:ext cx="5389033"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fld id="{075AC7AB-26D6-44ED-AC21-01C3260433B7}" type="slidenum">
              <a:rPr lang="en-US" altLang="en-US" smtClean="0"/>
              <a:pPr/>
              <a:t>‹#›</a:t>
            </a:fld>
            <a:endParaRPr lang="en-US" altLang="en-US"/>
          </a:p>
        </p:txBody>
      </p:sp>
    </p:spTree>
    <p:extLst>
      <p:ext uri="{BB962C8B-B14F-4D97-AF65-F5344CB8AC3E}">
        <p14:creationId xmlns:p14="http://schemas.microsoft.com/office/powerpoint/2010/main" val="33783770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87E7BC3F-E94F-4694-9FF3-1FEDCC6B9626}" type="slidenum">
              <a:rPr lang="en-US" altLang="en-US" smtClean="0"/>
              <a:pPr/>
              <a:t>‹#›</a:t>
            </a:fld>
            <a:endParaRPr lang="en-US" altLang="en-US"/>
          </a:p>
        </p:txBody>
      </p:sp>
    </p:spTree>
    <p:extLst>
      <p:ext uri="{BB962C8B-B14F-4D97-AF65-F5344CB8AC3E}">
        <p14:creationId xmlns:p14="http://schemas.microsoft.com/office/powerpoint/2010/main" val="24109845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2" name="Rectangle 6"/>
          <p:cNvSpPr>
            <a:spLocks noGrp="1" noChangeArrowheads="1"/>
          </p:cNvSpPr>
          <p:nvPr>
            <p:ph type="sldNum" sz="quarter" idx="10"/>
            <p:custDataLst>
              <p:tags r:id="rId2"/>
            </p:custDataLst>
          </p:nvPr>
        </p:nvSpPr>
        <p:spPr>
          <a:ln/>
        </p:spPr>
        <p:txBody>
          <a:bodyPr/>
          <a:lstStyle>
            <a:lvl1pPr>
              <a:defRPr/>
            </a:lvl1pPr>
          </a:lstStyle>
          <a:p>
            <a:fld id="{FED72F89-2F8E-42F1-BC4C-F3F80C3E875F}" type="slidenum">
              <a:rPr lang="en-US" altLang="en-US" smtClean="0"/>
              <a:pPr/>
              <a:t>‹#›</a:t>
            </a:fld>
            <a:endParaRPr lang="en-US" altLang="en-US"/>
          </a:p>
        </p:txBody>
      </p:sp>
    </p:spTree>
    <p:extLst>
      <p:ext uri="{BB962C8B-B14F-4D97-AF65-F5344CB8AC3E}">
        <p14:creationId xmlns:p14="http://schemas.microsoft.com/office/powerpoint/2010/main" val="3129404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850326"/>
            <a:ext cx="4011084" cy="584775"/>
          </a:xfrm>
        </p:spPr>
        <p:txBody>
          <a:bodyPr/>
          <a:lstStyle>
            <a:lvl1pPr algn="l">
              <a:defRPr sz="2000" b="1"/>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idx="1"/>
          </p:nvPr>
        </p:nvSpPr>
        <p:spPr>
          <a:xfrm>
            <a:off x="4766733" y="273051"/>
            <a:ext cx="6815667" cy="1908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Textplatzhalter 3"/>
          <p:cNvSpPr>
            <a:spLocks noGrp="1"/>
          </p:cNvSpPr>
          <p:nvPr>
            <p:ph type="body" sz="half" idx="2"/>
          </p:nvPr>
        </p:nvSpPr>
        <p:spPr>
          <a:xfrm>
            <a:off x="609601" y="1435100"/>
            <a:ext cx="4011084"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err="1"/>
              <a:t>Textmasterformat</a:t>
            </a:r>
            <a:r>
              <a:rPr lang="en-US"/>
              <a:t> </a:t>
            </a:r>
            <a:r>
              <a:rPr lang="en-US" err="1"/>
              <a:t>bearbeiten</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C65743B3-A0D7-4FB7-9C46-820A0B4DADAE}" type="slidenum">
              <a:rPr lang="en-US" altLang="en-US" smtClean="0"/>
              <a:pPr/>
              <a:t>‹#›</a:t>
            </a:fld>
            <a:endParaRPr lang="en-US" altLang="en-US"/>
          </a:p>
        </p:txBody>
      </p:sp>
    </p:spTree>
    <p:extLst>
      <p:ext uri="{BB962C8B-B14F-4D97-AF65-F5344CB8AC3E}">
        <p14:creationId xmlns:p14="http://schemas.microsoft.com/office/powerpoint/2010/main" val="37494958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074950"/>
            <a:ext cx="7315200" cy="292388"/>
          </a:xfrm>
        </p:spPr>
        <p:txBody>
          <a:bodyPr/>
          <a:lstStyle>
            <a:lvl1pPr algn="l">
              <a:defRPr sz="2000" b="1"/>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Bildplatzhalter 2"/>
          <p:cNvSpPr>
            <a:spLocks noGrp="1"/>
          </p:cNvSpPr>
          <p:nvPr>
            <p:ph type="pic" idx="1"/>
          </p:nvPr>
        </p:nvSpPr>
        <p:spPr>
          <a:xfrm>
            <a:off x="2389717" y="612775"/>
            <a:ext cx="7315200" cy="4924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err="1"/>
              <a:t>Textmasterformat</a:t>
            </a:r>
            <a:r>
              <a:rPr lang="en-US"/>
              <a:t> </a:t>
            </a:r>
            <a:r>
              <a:rPr lang="en-US" err="1"/>
              <a:t>bearbeiten</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1508328E-502C-4FA6-A4F6-5E444CBD2B9B}" type="slidenum">
              <a:rPr lang="en-US" altLang="en-US" smtClean="0"/>
              <a:pPr/>
              <a:t>‹#›</a:t>
            </a:fld>
            <a:endParaRPr lang="en-US" altLang="en-US"/>
          </a:p>
        </p:txBody>
      </p:sp>
    </p:spTree>
    <p:extLst>
      <p:ext uri="{BB962C8B-B14F-4D97-AF65-F5344CB8AC3E}">
        <p14:creationId xmlns:p14="http://schemas.microsoft.com/office/powerpoint/2010/main" val="7059220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Vertikaler Textplatzhalter 2"/>
          <p:cNvSpPr>
            <a:spLocks noGrp="1"/>
          </p:cNvSpPr>
          <p:nvPr>
            <p:ph type="body" orient="vert" idx="1"/>
          </p:nvPr>
        </p:nvSpPr>
        <p:spPr>
          <a:xfrm>
            <a:off x="-605426" y="1773239"/>
            <a:ext cx="10248960" cy="1373187"/>
          </a:xfrm>
        </p:spPr>
        <p:txBody>
          <a:bodyPr vert="eaVert"/>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FA5B93C7-72D3-4784-ABAE-F5ECCB128155}" type="slidenum">
              <a:rPr lang="en-US" altLang="en-US" smtClean="0"/>
              <a:pPr/>
              <a:t>‹#›</a:t>
            </a:fld>
            <a:endParaRPr lang="en-US" altLang="en-US"/>
          </a:p>
        </p:txBody>
      </p:sp>
    </p:spTree>
    <p:extLst>
      <p:ext uri="{BB962C8B-B14F-4D97-AF65-F5344CB8AC3E}">
        <p14:creationId xmlns:p14="http://schemas.microsoft.com/office/powerpoint/2010/main" val="4052906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471833" y="773113"/>
            <a:ext cx="1871282" cy="2373312"/>
          </a:xfrm>
        </p:spPr>
        <p:txBody>
          <a:bodyPr vert="eaVert"/>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Vertikaler Textplatzhalter 2"/>
          <p:cNvSpPr>
            <a:spLocks noGrp="1"/>
          </p:cNvSpPr>
          <p:nvPr>
            <p:ph type="body" orient="vert" idx="1"/>
          </p:nvPr>
        </p:nvSpPr>
        <p:spPr>
          <a:xfrm>
            <a:off x="3667648" y="773113"/>
            <a:ext cx="3600986" cy="2373312"/>
          </a:xfrm>
        </p:spPr>
        <p:txBody>
          <a:bodyPr vert="eaVert"/>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5CCAE39-2F8F-4245-B571-EDC4A5380F0D}" type="slidenum">
              <a:rPr lang="en-US" altLang="en-US" smtClean="0"/>
              <a:pPr/>
              <a:t>‹#›</a:t>
            </a:fld>
            <a:endParaRPr lang="en-US" altLang="en-US"/>
          </a:p>
        </p:txBody>
      </p:sp>
    </p:spTree>
    <p:extLst>
      <p:ext uri="{BB962C8B-B14F-4D97-AF65-F5344CB8AC3E}">
        <p14:creationId xmlns:p14="http://schemas.microsoft.com/office/powerpoint/2010/main" val="10252675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blue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67151" y="1778517"/>
            <a:ext cx="10615251" cy="13849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6" name="Slide Number Placeholder 5"/>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523784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blue /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5" name="Slide Number Placeholder 4"/>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0899861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Title Slide">
    <p:bg bwMode="lt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296401" y="6444635"/>
            <a:ext cx="2740023" cy="265440"/>
          </a:xfrm>
          <a:prstGeom prst="rect">
            <a:avLst/>
          </a:prstGeom>
        </p:spPr>
      </p:pic>
      <p:pic>
        <p:nvPicPr>
          <p:cNvPr id="6" name="Picture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41280" y="286320"/>
            <a:ext cx="3710440" cy="865634"/>
          </a:xfrm>
          <a:prstGeom prst="rect">
            <a:avLst/>
          </a:prstGeom>
        </p:spPr>
      </p:pic>
      <p:sp>
        <p:nvSpPr>
          <p:cNvPr id="2" name="Title 1"/>
          <p:cNvSpPr>
            <a:spLocks noGrp="1"/>
          </p:cNvSpPr>
          <p:nvPr>
            <p:ph type="ctrTitle"/>
          </p:nvPr>
        </p:nvSpPr>
        <p:spPr>
          <a:xfrm>
            <a:off x="914400" y="1726424"/>
            <a:ext cx="8128000" cy="467820"/>
          </a:xfrm>
          <a:prstGeom prst="rect">
            <a:avLst/>
          </a:prstGeo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973922" y="2990850"/>
            <a:ext cx="8919377" cy="369332"/>
          </a:xfrm>
        </p:spPr>
        <p:txBody>
          <a:bodyPr wrap="square">
            <a:sp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9905435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6071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Chapter I">
    <p:bg>
      <p:bgPr>
        <a:solidFill>
          <a:schemeClr val="accent5"/>
        </a:solidFill>
        <a:effectLst/>
      </p:bgPr>
    </p:bg>
    <p:spTree>
      <p:nvGrpSpPr>
        <p:cNvPr id="1" name=""/>
        <p:cNvGrpSpPr/>
        <p:nvPr/>
      </p:nvGrpSpPr>
      <p:grpSpPr>
        <a:xfrm>
          <a:off x="0" y="0"/>
          <a:ext cx="0" cy="0"/>
          <a:chOff x="0" y="0"/>
          <a:chExt cx="0" cy="0"/>
        </a:xfrm>
      </p:grpSpPr>
      <p:sp>
        <p:nvSpPr>
          <p:cNvPr id="7"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3345"/>
            <a:ext cx="8128000" cy="409343"/>
          </a:xfrm>
          <a:prstGeom prst="rect">
            <a:avLst/>
          </a:prstGeom>
        </p:spPr>
        <p:txBody>
          <a:bodyPr/>
          <a:lstStyle>
            <a:lvl1pPr>
              <a:defRPr sz="2800">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3556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Chapter II">
    <p:bg>
      <p:bgPr>
        <a:solidFill>
          <a:schemeClr val="accent5"/>
        </a:solidFill>
        <a:effectLst/>
      </p:bgPr>
    </p:bg>
    <p:spTree>
      <p:nvGrpSpPr>
        <p:cNvPr id="1" name=""/>
        <p:cNvGrpSpPr/>
        <p:nvPr/>
      </p:nvGrpSpPr>
      <p:grpSpPr>
        <a:xfrm>
          <a:off x="0" y="0"/>
          <a:ext cx="0" cy="0"/>
          <a:chOff x="0" y="0"/>
          <a:chExt cx="0" cy="0"/>
        </a:xfrm>
      </p:grpSpPr>
      <p:sp>
        <p:nvSpPr>
          <p:cNvPr id="8"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9" name="Freeform 5"/>
          <p:cNvSpPr>
            <a:spLocks/>
          </p:cNvSpPr>
          <p:nvPr userDrawn="1"/>
        </p:nvSpPr>
        <p:spPr bwMode="white">
          <a:xfrm>
            <a:off x="0" y="0"/>
            <a:ext cx="12201600" cy="1924050"/>
          </a:xfrm>
          <a:custGeom>
            <a:avLst/>
            <a:gdLst>
              <a:gd name="T0" fmla="*/ 0 w 5760"/>
              <a:gd name="T1" fmla="*/ 0 h 1212"/>
              <a:gd name="T2" fmla="*/ 0 w 5760"/>
              <a:gd name="T3" fmla="*/ 509 h 1212"/>
              <a:gd name="T4" fmla="*/ 0 w 5760"/>
              <a:gd name="T5" fmla="*/ 509 h 1212"/>
              <a:gd name="T6" fmla="*/ 212 w 5760"/>
              <a:gd name="T7" fmla="*/ 497 h 1212"/>
              <a:gd name="T8" fmla="*/ 423 w 5760"/>
              <a:gd name="T9" fmla="*/ 487 h 1212"/>
              <a:gd name="T10" fmla="*/ 635 w 5760"/>
              <a:gd name="T11" fmla="*/ 479 h 1212"/>
              <a:gd name="T12" fmla="*/ 849 w 5760"/>
              <a:gd name="T13" fmla="*/ 473 h 1212"/>
              <a:gd name="T14" fmla="*/ 1061 w 5760"/>
              <a:gd name="T15" fmla="*/ 467 h 1212"/>
              <a:gd name="T16" fmla="*/ 1270 w 5760"/>
              <a:gd name="T17" fmla="*/ 465 h 1212"/>
              <a:gd name="T18" fmla="*/ 1482 w 5760"/>
              <a:gd name="T19" fmla="*/ 463 h 1212"/>
              <a:gd name="T20" fmla="*/ 1692 w 5760"/>
              <a:gd name="T21" fmla="*/ 463 h 1212"/>
              <a:gd name="T22" fmla="*/ 1899 w 5760"/>
              <a:gd name="T23" fmla="*/ 467 h 1212"/>
              <a:gd name="T24" fmla="*/ 2105 w 5760"/>
              <a:gd name="T25" fmla="*/ 471 h 1212"/>
              <a:gd name="T26" fmla="*/ 2311 w 5760"/>
              <a:gd name="T27" fmla="*/ 477 h 1212"/>
              <a:gd name="T28" fmla="*/ 2513 w 5760"/>
              <a:gd name="T29" fmla="*/ 487 h 1212"/>
              <a:gd name="T30" fmla="*/ 2712 w 5760"/>
              <a:gd name="T31" fmla="*/ 497 h 1212"/>
              <a:gd name="T32" fmla="*/ 2910 w 5760"/>
              <a:gd name="T33" fmla="*/ 511 h 1212"/>
              <a:gd name="T34" fmla="*/ 3106 w 5760"/>
              <a:gd name="T35" fmla="*/ 527 h 1212"/>
              <a:gd name="T36" fmla="*/ 3297 w 5760"/>
              <a:gd name="T37" fmla="*/ 545 h 1212"/>
              <a:gd name="T38" fmla="*/ 3485 w 5760"/>
              <a:gd name="T39" fmla="*/ 565 h 1212"/>
              <a:gd name="T40" fmla="*/ 3671 w 5760"/>
              <a:gd name="T41" fmla="*/ 587 h 1212"/>
              <a:gd name="T42" fmla="*/ 3853 w 5760"/>
              <a:gd name="T43" fmla="*/ 613 h 1212"/>
              <a:gd name="T44" fmla="*/ 4030 w 5760"/>
              <a:gd name="T45" fmla="*/ 641 h 1212"/>
              <a:gd name="T46" fmla="*/ 4204 w 5760"/>
              <a:gd name="T47" fmla="*/ 673 h 1212"/>
              <a:gd name="T48" fmla="*/ 4372 w 5760"/>
              <a:gd name="T49" fmla="*/ 707 h 1212"/>
              <a:gd name="T50" fmla="*/ 4536 w 5760"/>
              <a:gd name="T51" fmla="*/ 743 h 1212"/>
              <a:gd name="T52" fmla="*/ 4695 w 5760"/>
              <a:gd name="T53" fmla="*/ 783 h 1212"/>
              <a:gd name="T54" fmla="*/ 4849 w 5760"/>
              <a:gd name="T55" fmla="*/ 825 h 1212"/>
              <a:gd name="T56" fmla="*/ 4997 w 5760"/>
              <a:gd name="T57" fmla="*/ 871 h 1212"/>
              <a:gd name="T58" fmla="*/ 5069 w 5760"/>
              <a:gd name="T59" fmla="*/ 895 h 1212"/>
              <a:gd name="T60" fmla="*/ 5141 w 5760"/>
              <a:gd name="T61" fmla="*/ 918 h 1212"/>
              <a:gd name="T62" fmla="*/ 5209 w 5760"/>
              <a:gd name="T63" fmla="*/ 944 h 1212"/>
              <a:gd name="T64" fmla="*/ 5277 w 5760"/>
              <a:gd name="T65" fmla="*/ 970 h 1212"/>
              <a:gd name="T66" fmla="*/ 5343 w 5760"/>
              <a:gd name="T67" fmla="*/ 998 h 1212"/>
              <a:gd name="T68" fmla="*/ 5408 w 5760"/>
              <a:gd name="T69" fmla="*/ 1026 h 1212"/>
              <a:gd name="T70" fmla="*/ 5470 w 5760"/>
              <a:gd name="T71" fmla="*/ 1054 h 1212"/>
              <a:gd name="T72" fmla="*/ 5532 w 5760"/>
              <a:gd name="T73" fmla="*/ 1084 h 1212"/>
              <a:gd name="T74" fmla="*/ 5592 w 5760"/>
              <a:gd name="T75" fmla="*/ 1114 h 1212"/>
              <a:gd name="T76" fmla="*/ 5650 w 5760"/>
              <a:gd name="T77" fmla="*/ 1146 h 1212"/>
              <a:gd name="T78" fmla="*/ 5706 w 5760"/>
              <a:gd name="T79" fmla="*/ 1178 h 1212"/>
              <a:gd name="T80" fmla="*/ 5760 w 5760"/>
              <a:gd name="T81" fmla="*/ 1212 h 1212"/>
              <a:gd name="T82" fmla="*/ 5760 w 5760"/>
              <a:gd name="T83" fmla="*/ 0 h 1212"/>
              <a:gd name="T84" fmla="*/ 0 w 5760"/>
              <a:gd name="T85" fmla="*/ 0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60" h="1212">
                <a:moveTo>
                  <a:pt x="0" y="0"/>
                </a:moveTo>
                <a:lnTo>
                  <a:pt x="0" y="509"/>
                </a:lnTo>
                <a:lnTo>
                  <a:pt x="0" y="509"/>
                </a:lnTo>
                <a:lnTo>
                  <a:pt x="212" y="497"/>
                </a:lnTo>
                <a:lnTo>
                  <a:pt x="423" y="487"/>
                </a:lnTo>
                <a:lnTo>
                  <a:pt x="635" y="479"/>
                </a:lnTo>
                <a:lnTo>
                  <a:pt x="849" y="473"/>
                </a:lnTo>
                <a:lnTo>
                  <a:pt x="1061" y="467"/>
                </a:lnTo>
                <a:lnTo>
                  <a:pt x="1270" y="465"/>
                </a:lnTo>
                <a:lnTo>
                  <a:pt x="1482" y="463"/>
                </a:lnTo>
                <a:lnTo>
                  <a:pt x="1692" y="463"/>
                </a:lnTo>
                <a:lnTo>
                  <a:pt x="1899" y="467"/>
                </a:lnTo>
                <a:lnTo>
                  <a:pt x="2105" y="471"/>
                </a:lnTo>
                <a:lnTo>
                  <a:pt x="2311" y="477"/>
                </a:lnTo>
                <a:lnTo>
                  <a:pt x="2513" y="487"/>
                </a:lnTo>
                <a:lnTo>
                  <a:pt x="2712" y="497"/>
                </a:lnTo>
                <a:lnTo>
                  <a:pt x="2910" y="511"/>
                </a:lnTo>
                <a:lnTo>
                  <a:pt x="3106" y="527"/>
                </a:lnTo>
                <a:lnTo>
                  <a:pt x="3297" y="545"/>
                </a:lnTo>
                <a:lnTo>
                  <a:pt x="3485" y="565"/>
                </a:lnTo>
                <a:lnTo>
                  <a:pt x="3671" y="587"/>
                </a:lnTo>
                <a:lnTo>
                  <a:pt x="3853" y="613"/>
                </a:lnTo>
                <a:lnTo>
                  <a:pt x="4030" y="641"/>
                </a:lnTo>
                <a:lnTo>
                  <a:pt x="4204" y="673"/>
                </a:lnTo>
                <a:lnTo>
                  <a:pt x="4372" y="707"/>
                </a:lnTo>
                <a:lnTo>
                  <a:pt x="4536" y="743"/>
                </a:lnTo>
                <a:lnTo>
                  <a:pt x="4695" y="783"/>
                </a:lnTo>
                <a:lnTo>
                  <a:pt x="4849" y="825"/>
                </a:lnTo>
                <a:lnTo>
                  <a:pt x="4997" y="871"/>
                </a:lnTo>
                <a:lnTo>
                  <a:pt x="5069" y="895"/>
                </a:lnTo>
                <a:lnTo>
                  <a:pt x="5141" y="918"/>
                </a:lnTo>
                <a:lnTo>
                  <a:pt x="5209" y="944"/>
                </a:lnTo>
                <a:lnTo>
                  <a:pt x="5277" y="970"/>
                </a:lnTo>
                <a:lnTo>
                  <a:pt x="5343" y="998"/>
                </a:lnTo>
                <a:lnTo>
                  <a:pt x="5408" y="1026"/>
                </a:lnTo>
                <a:lnTo>
                  <a:pt x="5470" y="1054"/>
                </a:lnTo>
                <a:lnTo>
                  <a:pt x="5532" y="1084"/>
                </a:lnTo>
                <a:lnTo>
                  <a:pt x="5592" y="1114"/>
                </a:lnTo>
                <a:lnTo>
                  <a:pt x="5650" y="1146"/>
                </a:lnTo>
                <a:lnTo>
                  <a:pt x="5706" y="1178"/>
                </a:lnTo>
                <a:lnTo>
                  <a:pt x="5760" y="1212"/>
                </a:lnTo>
                <a:lnTo>
                  <a:pt x="5760" y="0"/>
                </a:lnTo>
                <a:lnTo>
                  <a:pt x="0" y="0"/>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3345"/>
            <a:ext cx="8128000" cy="409343"/>
          </a:xfrm>
          <a:prstGeom prst="rect">
            <a:avLst/>
          </a:prstGeom>
        </p:spPr>
        <p:txBody>
          <a:bodyPr/>
          <a:lstStyle>
            <a:lvl1pPr>
              <a:defRPr sz="2800">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91376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blue / Agenda">
    <p:bg>
      <p:bgPr>
        <a:solidFill>
          <a:schemeClr val="accent5"/>
        </a:solidFill>
        <a:effectLst/>
      </p:bgPr>
    </p:bg>
    <p:spTree>
      <p:nvGrpSpPr>
        <p:cNvPr id="1" name=""/>
        <p:cNvGrpSpPr/>
        <p:nvPr/>
      </p:nvGrpSpPr>
      <p:grpSpPr>
        <a:xfrm>
          <a:off x="0" y="0"/>
          <a:ext cx="0" cy="0"/>
          <a:chOff x="0" y="0"/>
          <a:chExt cx="0" cy="0"/>
        </a:xfrm>
      </p:grpSpPr>
      <p:sp>
        <p:nvSpPr>
          <p:cNvPr id="7"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6424"/>
            <a:ext cx="8128000" cy="467820"/>
          </a:xfrm>
          <a:prstGeom prst="rect">
            <a:avLst/>
          </a:prstGeom>
        </p:spPr>
        <p:txBody>
          <a:bodyPr/>
          <a:lstStyle>
            <a:lvl1pPr>
              <a:defRPr>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1170351" y="2724150"/>
            <a:ext cx="7097349" cy="1192634"/>
          </a:xfrm>
        </p:spPr>
        <p:txBody>
          <a:bodyPr/>
          <a:lstStyle>
            <a:lvl1pPr>
              <a:spcAft>
                <a:spcPts val="300"/>
              </a:spcAft>
              <a:defRPr/>
            </a:lvl1pPr>
            <a:lvl2pPr>
              <a:spcAft>
                <a:spcPts val="300"/>
              </a:spcAft>
              <a:defRPr>
                <a:solidFill>
                  <a:schemeClr val="accent2"/>
                </a:solidFill>
              </a:defRPr>
            </a:lvl2pPr>
            <a:lvl3pPr marL="257175" indent="-257175">
              <a:spcAft>
                <a:spcPts val="300"/>
              </a:spcAft>
              <a:buFont typeface="Arial" pitchFamily="34" charset="0"/>
              <a:buChar char="•"/>
              <a:defRPr/>
            </a:lvl3pPr>
            <a:lvl4pPr marL="542925" indent="-295275">
              <a:spcAft>
                <a:spcPts val="300"/>
              </a:spcAft>
              <a:buFont typeface="DIN Next Rounded LT Pro" pitchFamily="34" charset="0"/>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158904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ue /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65533" y="1774774"/>
            <a:ext cx="5039951"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42449" y="1774774"/>
            <a:ext cx="5039951"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7" name="Slide Number Placeholder 6"/>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293329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ue / Content &amp; object">
    <p:spTree>
      <p:nvGrpSpPr>
        <p:cNvPr id="1" name=""/>
        <p:cNvGrpSpPr/>
        <p:nvPr/>
      </p:nvGrpSpPr>
      <p:grpSpPr>
        <a:xfrm>
          <a:off x="0" y="0"/>
          <a:ext cx="0" cy="0"/>
          <a:chOff x="0" y="0"/>
          <a:chExt cx="0" cy="0"/>
        </a:xfrm>
      </p:grpSpPr>
      <p:sp>
        <p:nvSpPr>
          <p:cNvPr id="5" name="Chart Placeholder 4"/>
          <p:cNvSpPr>
            <a:spLocks noGrp="1"/>
          </p:cNvSpPr>
          <p:nvPr>
            <p:ph type="chart" sz="quarter" idx="13"/>
          </p:nvPr>
        </p:nvSpPr>
        <p:spPr>
          <a:xfrm>
            <a:off x="7416801" y="1762125"/>
            <a:ext cx="4178300" cy="276999"/>
          </a:xfrm>
        </p:spPr>
        <p:txBody>
          <a:bodyPr/>
          <a:lstStyle/>
          <a:p>
            <a:endParaRPr lang="en-US"/>
          </a:p>
        </p:txBody>
      </p:sp>
      <p:sp>
        <p:nvSpPr>
          <p:cNvPr id="3" name="Content Placeholder 2"/>
          <p:cNvSpPr>
            <a:spLocks noGrp="1"/>
          </p:cNvSpPr>
          <p:nvPr>
            <p:ph sz="half" idx="1"/>
          </p:nvPr>
        </p:nvSpPr>
        <p:spPr>
          <a:xfrm>
            <a:off x="965532" y="1774774"/>
            <a:ext cx="6032168"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7" name="Slide Number Placeholder 6"/>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59557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el, Text und Inhalt">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1756444240"/>
      </p:ext>
    </p:extLst>
  </p:cSld>
  <p:clrMapOvr>
    <a:masterClrMapping/>
  </p:clrMapOvr>
  <p:transition spd="med">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604097817"/>
      </p:ext>
    </p:extLst>
  </p:cSld>
  <p:clrMapOvr>
    <a:masterClrMapping/>
  </p:clrMapOvr>
  <p:transition spd="med">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Zwei Inhalte">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3055094192"/>
      </p:ext>
    </p:extLst>
  </p:cSld>
  <p:clrMapOvr>
    <a:masterClrMapping/>
  </p:clrMapOvr>
  <p:transition spd="med">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3493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9144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Afbeelding 2">
            <a:extLst>
              <a:ext uri="{FF2B5EF4-FFF2-40B4-BE49-F238E27FC236}">
                <a16:creationId xmlns:a16="http://schemas.microsoft.com/office/drawing/2014/main" id="{023BF5D2-BECA-43F1-8CA8-62EE8C1265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F1A6748-6378-4ED7-986A-63555F811F20}"/>
              </a:ext>
            </a:extLst>
          </p:cNvPr>
          <p:cNvSpPr>
            <a:spLocks noGrp="1"/>
          </p:cNvSpPr>
          <p:nvPr>
            <p:ph type="ctrTitle"/>
          </p:nvPr>
        </p:nvSpPr>
        <p:spPr bwMode="gray">
          <a:xfrm>
            <a:off x="606336" y="532106"/>
            <a:ext cx="9144000" cy="1822968"/>
          </a:xfrm>
        </p:spPr>
        <p:txBody>
          <a:bodyPr anchor="b"/>
          <a:lstStyle>
            <a:lvl1pPr algn="l">
              <a:defRPr sz="6000" cap="all" baseline="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9C358B90-FAB2-4C69-B2E4-425B007434A3}"/>
              </a:ext>
            </a:extLst>
          </p:cNvPr>
          <p:cNvSpPr>
            <a:spLocks noGrp="1"/>
          </p:cNvSpPr>
          <p:nvPr>
            <p:ph type="subTitle" idx="1"/>
          </p:nvPr>
        </p:nvSpPr>
        <p:spPr bwMode="gray">
          <a:xfrm>
            <a:off x="606336" y="2477375"/>
            <a:ext cx="9144000" cy="671682"/>
          </a:xfrm>
        </p:spPr>
        <p:txBody>
          <a:bodyPr vert="horz" lIns="91440" tIns="45720" rIns="91440" bIns="45720" rtlCol="0" anchor="t">
            <a:normAutofit/>
          </a:bodyPr>
          <a:lstStyle>
            <a:lvl1pPr marL="0" indent="0">
              <a:buNone/>
              <a:defRPr lang="en-CA" sz="2000" b="0" i="1" cap="all" spc="100" baseline="0">
                <a:solidFill>
                  <a:schemeClr val="bg1"/>
                </a:solidFill>
                <a:latin typeface="+mj-lt"/>
                <a:ea typeface="+mj-ea"/>
                <a:cs typeface="+mj-cs"/>
              </a:defRPr>
            </a:lvl1pPr>
          </a:lstStyle>
          <a:p>
            <a:pPr marL="228600" lvl="0" indent="-228600">
              <a:spcBef>
                <a:spcPct val="0"/>
              </a:spcBef>
            </a:pPr>
            <a:r>
              <a:rPr lang="en-US" dirty="0"/>
              <a:t>Click to edit Master subtitle style</a:t>
            </a:r>
            <a:endParaRPr lang="en-CA" dirty="0"/>
          </a:p>
        </p:txBody>
      </p:sp>
      <p:pic>
        <p:nvPicPr>
          <p:cNvPr id="9" name="Afbeelding 9">
            <a:extLst>
              <a:ext uri="{FF2B5EF4-FFF2-40B4-BE49-F238E27FC236}">
                <a16:creationId xmlns:a16="http://schemas.microsoft.com/office/drawing/2014/main" id="{F2DEC5D9-12AA-498A-9FC2-F3D637634DA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13" name="Text Placeholder 12">
            <a:extLst>
              <a:ext uri="{FF2B5EF4-FFF2-40B4-BE49-F238E27FC236}">
                <a16:creationId xmlns:a16="http://schemas.microsoft.com/office/drawing/2014/main" id="{2F127BCB-D0BE-4125-8A42-649284B8FDCA}"/>
              </a:ext>
            </a:extLst>
          </p:cNvPr>
          <p:cNvSpPr>
            <a:spLocks noGrp="1"/>
          </p:cNvSpPr>
          <p:nvPr>
            <p:ph type="body" sz="quarter" idx="13"/>
          </p:nvPr>
        </p:nvSpPr>
        <p:spPr bwMode="gray">
          <a:xfrm>
            <a:off x="606425" y="3686174"/>
            <a:ext cx="9143911" cy="768469"/>
          </a:xfrm>
        </p:spPr>
        <p:txBody>
          <a:bodyPr/>
          <a:lstStyle>
            <a:lvl1pPr marL="0" indent="0">
              <a:buNone/>
              <a:defRPr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4" name="Date Placeholder 13">
            <a:extLst>
              <a:ext uri="{FF2B5EF4-FFF2-40B4-BE49-F238E27FC236}">
                <a16:creationId xmlns:a16="http://schemas.microsoft.com/office/drawing/2014/main" id="{49FB7CC5-DE8C-4B38-8834-FC4768869322}"/>
              </a:ext>
            </a:extLst>
          </p:cNvPr>
          <p:cNvSpPr>
            <a:spLocks noGrp="1"/>
          </p:cNvSpPr>
          <p:nvPr>
            <p:ph type="dt" sz="half" idx="14"/>
          </p:nvPr>
        </p:nvSpPr>
        <p:spPr bwMode="gray"/>
        <p:txBody>
          <a:bodyPr/>
          <a:lstStyle>
            <a:lvl1pPr>
              <a:defRPr>
                <a:solidFill>
                  <a:schemeClr val="bg1"/>
                </a:solidFill>
              </a:defRPr>
            </a:lvl1pPr>
          </a:lstStyle>
          <a:p>
            <a:fld id="{FC9BC3C9-95F8-4CC1-8BD2-81C3531751C6}" type="datetimeFigureOut">
              <a:rPr lang="en-CA" smtClean="0"/>
              <a:pPr/>
              <a:t>2022-11-30</a:t>
            </a:fld>
            <a:endParaRPr lang="en-CA" dirty="0"/>
          </a:p>
        </p:txBody>
      </p:sp>
      <p:sp>
        <p:nvSpPr>
          <p:cNvPr id="15" name="Footer Placeholder 14">
            <a:extLst>
              <a:ext uri="{FF2B5EF4-FFF2-40B4-BE49-F238E27FC236}">
                <a16:creationId xmlns:a16="http://schemas.microsoft.com/office/drawing/2014/main" id="{B0DC4937-4B08-4DB6-B9C3-65EFAD9CCCA2}"/>
              </a:ext>
            </a:extLst>
          </p:cNvPr>
          <p:cNvSpPr>
            <a:spLocks noGrp="1"/>
          </p:cNvSpPr>
          <p:nvPr>
            <p:ph type="ftr" sz="quarter" idx="15"/>
          </p:nvPr>
        </p:nvSpPr>
        <p:spPr bwMode="gray"/>
        <p:txBody>
          <a:bodyPr/>
          <a:lstStyle>
            <a:lvl1pPr>
              <a:defRPr>
                <a:solidFill>
                  <a:schemeClr val="bg1"/>
                </a:solidFill>
              </a:defRPr>
            </a:lvl1pPr>
          </a:lstStyle>
          <a:p>
            <a:endParaRPr lang="en-CA" dirty="0"/>
          </a:p>
        </p:txBody>
      </p:sp>
      <p:sp>
        <p:nvSpPr>
          <p:cNvPr id="16" name="Slide Number Placeholder 15">
            <a:extLst>
              <a:ext uri="{FF2B5EF4-FFF2-40B4-BE49-F238E27FC236}">
                <a16:creationId xmlns:a16="http://schemas.microsoft.com/office/drawing/2014/main" id="{15FEE7E2-A9CF-4134-8B58-B0E70117932B}"/>
              </a:ext>
            </a:extLst>
          </p:cNvPr>
          <p:cNvSpPr>
            <a:spLocks noGrp="1"/>
          </p:cNvSpPr>
          <p:nvPr>
            <p:ph type="sldNum" sz="quarter" idx="16"/>
          </p:nvPr>
        </p:nvSpPr>
        <p:spPr bwMode="gray"/>
        <p:txBody>
          <a:bodyPr/>
          <a:lstStyle>
            <a:lvl1pPr>
              <a:defRPr>
                <a:solidFill>
                  <a:schemeClr val="bg1"/>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4111212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w/Photo Bkgrd">
    <p:spTree>
      <p:nvGrpSpPr>
        <p:cNvPr id="1" name=""/>
        <p:cNvGrpSpPr/>
        <p:nvPr/>
      </p:nvGrpSpPr>
      <p:grpSpPr>
        <a:xfrm>
          <a:off x="0" y="0"/>
          <a:ext cx="0" cy="0"/>
          <a:chOff x="0" y="0"/>
          <a:chExt cx="0" cy="0"/>
        </a:xfrm>
      </p:grpSpPr>
      <p:pic>
        <p:nvPicPr>
          <p:cNvPr id="8" name="Afbeelding 3">
            <a:extLst>
              <a:ext uri="{FF2B5EF4-FFF2-40B4-BE49-F238E27FC236}">
                <a16:creationId xmlns:a16="http://schemas.microsoft.com/office/drawing/2014/main" id="{F6A1CA6D-3905-48DA-A7E6-CD4A2CD2B6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7999"/>
          </a:xfrm>
          <a:prstGeom prst="rect">
            <a:avLst/>
          </a:prstGeom>
        </p:spPr>
      </p:pic>
      <p:pic>
        <p:nvPicPr>
          <p:cNvPr id="14" name="Afbeelding 9">
            <a:extLst>
              <a:ext uri="{FF2B5EF4-FFF2-40B4-BE49-F238E27FC236}">
                <a16:creationId xmlns:a16="http://schemas.microsoft.com/office/drawing/2014/main" id="{626A6F97-F61C-4466-9119-AEDCE1E3F02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18" name="Picture Placeholder 17">
            <a:extLst>
              <a:ext uri="{FF2B5EF4-FFF2-40B4-BE49-F238E27FC236}">
                <a16:creationId xmlns:a16="http://schemas.microsoft.com/office/drawing/2014/main" id="{7082C3CD-3F74-4373-994D-6788CB8D7792}"/>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5930031 h 6858000"/>
              <a:gd name="connsiteX3" fmla="*/ 12168134 w 12192000"/>
              <a:gd name="connsiteY3" fmla="*/ 5940730 h 6858000"/>
              <a:gd name="connsiteX4" fmla="*/ 11790848 w 12192000"/>
              <a:gd name="connsiteY4" fmla="*/ 6012198 h 6858000"/>
              <a:gd name="connsiteX5" fmla="*/ 11410961 w 12192000"/>
              <a:gd name="connsiteY5" fmla="*/ 6093038 h 6858000"/>
              <a:gd name="connsiteX6" fmla="*/ 11188888 w 12192000"/>
              <a:gd name="connsiteY6" fmla="*/ 6147144 h 6858000"/>
              <a:gd name="connsiteX7" fmla="*/ 11188024 w 12192000"/>
              <a:gd name="connsiteY7" fmla="*/ 6144738 h 6858000"/>
              <a:gd name="connsiteX8" fmla="*/ 11157139 w 12192000"/>
              <a:gd name="connsiteY8" fmla="*/ 6103301 h 6858000"/>
              <a:gd name="connsiteX9" fmla="*/ 11071357 w 12192000"/>
              <a:gd name="connsiteY9" fmla="*/ 6169006 h 6858000"/>
              <a:gd name="connsiteX10" fmla="*/ 10697201 w 12192000"/>
              <a:gd name="connsiteY10" fmla="*/ 6183607 h 6858000"/>
              <a:gd name="connsiteX11" fmla="*/ 10759256 w 12192000"/>
              <a:gd name="connsiteY11" fmla="*/ 6227411 h 6858000"/>
              <a:gd name="connsiteX12" fmla="*/ 10739957 w 12192000"/>
              <a:gd name="connsiteY12" fmla="*/ 6256524 h 6858000"/>
              <a:gd name="connsiteX13" fmla="*/ 10684346 w 12192000"/>
              <a:gd name="connsiteY13" fmla="*/ 6270073 h 6858000"/>
              <a:gd name="connsiteX14" fmla="*/ 9339881 w 12192000"/>
              <a:gd name="connsiteY14" fmla="*/ 6655104 h 6858000"/>
              <a:gd name="connsiteX15" fmla="*/ 8664608 w 12192000"/>
              <a:gd name="connsiteY15" fmla="*/ 6858000 h 6858000"/>
              <a:gd name="connsiteX16" fmla="*/ 0 w 12192000"/>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6858000">
                <a:moveTo>
                  <a:pt x="0" y="0"/>
                </a:moveTo>
                <a:lnTo>
                  <a:pt x="12192000" y="0"/>
                </a:lnTo>
                <a:lnTo>
                  <a:pt x="12192000" y="5930031"/>
                </a:lnTo>
                <a:lnTo>
                  <a:pt x="12168134" y="5940730"/>
                </a:lnTo>
                <a:lnTo>
                  <a:pt x="11790848" y="6012198"/>
                </a:lnTo>
                <a:cubicBezTo>
                  <a:pt x="11662235" y="6038110"/>
                  <a:pt x="11535653" y="6065117"/>
                  <a:pt x="11410961" y="6093038"/>
                </a:cubicBezTo>
                <a:lnTo>
                  <a:pt x="11188888" y="6147144"/>
                </a:lnTo>
                <a:lnTo>
                  <a:pt x="11188024" y="6144738"/>
                </a:lnTo>
                <a:cubicBezTo>
                  <a:pt x="11181208" y="6132238"/>
                  <a:pt x="11171284" y="6118511"/>
                  <a:pt x="11157139" y="6103301"/>
                </a:cubicBezTo>
                <a:cubicBezTo>
                  <a:pt x="11110295" y="6121552"/>
                  <a:pt x="11092650" y="6141629"/>
                  <a:pt x="11071357" y="6169006"/>
                </a:cubicBezTo>
                <a:cubicBezTo>
                  <a:pt x="11037896" y="6111818"/>
                  <a:pt x="10845646" y="6021777"/>
                  <a:pt x="10697201" y="6183607"/>
                </a:cubicBezTo>
                <a:lnTo>
                  <a:pt x="10759256" y="6227411"/>
                </a:lnTo>
                <a:lnTo>
                  <a:pt x="10739957" y="6256524"/>
                </a:lnTo>
                <a:lnTo>
                  <a:pt x="10684346" y="6270073"/>
                </a:lnTo>
                <a:cubicBezTo>
                  <a:pt x="10213537" y="6393471"/>
                  <a:pt x="9768413" y="6525684"/>
                  <a:pt x="9339881" y="6655104"/>
                </a:cubicBezTo>
                <a:lnTo>
                  <a:pt x="8664608" y="6858000"/>
                </a:lnTo>
                <a:lnTo>
                  <a:pt x="0" y="6858000"/>
                </a:lnTo>
                <a:close/>
              </a:path>
            </a:pathLst>
          </a:custGeom>
          <a:solidFill>
            <a:schemeClr val="tx1">
              <a:lumMod val="50000"/>
              <a:lumOff val="50000"/>
            </a:schemeClr>
          </a:solidFill>
        </p:spPr>
        <p:txBody>
          <a:bodyPr wrap="square">
            <a:noAutofit/>
          </a:bodyPr>
          <a:lstStyle>
            <a:lvl1pPr>
              <a:defRPr/>
            </a:lvl1pPr>
          </a:lstStyle>
          <a:p>
            <a:r>
              <a:rPr lang="en-US" dirty="0"/>
              <a:t>Click icon in middle of slide to add photo</a:t>
            </a:r>
            <a:endParaRPr lang="en-CA" dirty="0"/>
          </a:p>
        </p:txBody>
      </p:sp>
      <p:sp>
        <p:nvSpPr>
          <p:cNvPr id="2" name="Title 1">
            <a:extLst>
              <a:ext uri="{FF2B5EF4-FFF2-40B4-BE49-F238E27FC236}">
                <a16:creationId xmlns:a16="http://schemas.microsoft.com/office/drawing/2014/main" id="{5F1A6748-6378-4ED7-986A-63555F811F20}"/>
              </a:ext>
            </a:extLst>
          </p:cNvPr>
          <p:cNvSpPr>
            <a:spLocks noGrp="1"/>
          </p:cNvSpPr>
          <p:nvPr>
            <p:ph type="ctrTitle"/>
          </p:nvPr>
        </p:nvSpPr>
        <p:spPr bwMode="gray">
          <a:xfrm>
            <a:off x="606336" y="532106"/>
            <a:ext cx="9144000" cy="1822968"/>
          </a:xfrm>
        </p:spPr>
        <p:txBody>
          <a:bodyPr anchor="b"/>
          <a:lstStyle>
            <a:lvl1pPr algn="l">
              <a:defRPr sz="6000" cap="all" baseline="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9C358B90-FAB2-4C69-B2E4-425B007434A3}"/>
              </a:ext>
            </a:extLst>
          </p:cNvPr>
          <p:cNvSpPr>
            <a:spLocks noGrp="1"/>
          </p:cNvSpPr>
          <p:nvPr>
            <p:ph type="subTitle" idx="1"/>
          </p:nvPr>
        </p:nvSpPr>
        <p:spPr bwMode="gray">
          <a:xfrm>
            <a:off x="606336" y="2477375"/>
            <a:ext cx="9144000" cy="671682"/>
          </a:xfrm>
        </p:spPr>
        <p:txBody>
          <a:bodyPr vert="horz" lIns="91440" tIns="45720" rIns="91440" bIns="45720" rtlCol="0" anchor="t">
            <a:normAutofit/>
          </a:bodyPr>
          <a:lstStyle>
            <a:lvl1pPr marL="0" indent="0">
              <a:buNone/>
              <a:defRPr lang="en-CA" sz="2000" b="0" i="1" cap="all" spc="100" baseline="0">
                <a:solidFill>
                  <a:schemeClr val="bg1"/>
                </a:solidFill>
                <a:latin typeface="+mj-lt"/>
                <a:ea typeface="+mj-ea"/>
                <a:cs typeface="+mj-cs"/>
              </a:defRPr>
            </a:lvl1pPr>
          </a:lstStyle>
          <a:p>
            <a:pPr marL="228600" lvl="0" indent="-228600">
              <a:spcBef>
                <a:spcPct val="0"/>
              </a:spcBef>
            </a:pPr>
            <a:r>
              <a:rPr lang="en-US" dirty="0"/>
              <a:t>Click to edit Master subtitle style</a:t>
            </a:r>
            <a:endParaRPr lang="en-CA" dirty="0"/>
          </a:p>
        </p:txBody>
      </p:sp>
      <p:sp>
        <p:nvSpPr>
          <p:cNvPr id="13" name="Text Placeholder 12">
            <a:extLst>
              <a:ext uri="{FF2B5EF4-FFF2-40B4-BE49-F238E27FC236}">
                <a16:creationId xmlns:a16="http://schemas.microsoft.com/office/drawing/2014/main" id="{2F127BCB-D0BE-4125-8A42-649284B8FDCA}"/>
              </a:ext>
            </a:extLst>
          </p:cNvPr>
          <p:cNvSpPr>
            <a:spLocks noGrp="1"/>
          </p:cNvSpPr>
          <p:nvPr>
            <p:ph type="body" sz="quarter" idx="13"/>
          </p:nvPr>
        </p:nvSpPr>
        <p:spPr bwMode="gray">
          <a:xfrm>
            <a:off x="606425" y="3686174"/>
            <a:ext cx="9143911" cy="768469"/>
          </a:xfrm>
        </p:spPr>
        <p:txBody>
          <a:bodyPr/>
          <a:lstStyle>
            <a:lvl1pPr marL="0" indent="0">
              <a:buNone/>
              <a:defRPr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9" name="Date Placeholder 18">
            <a:extLst>
              <a:ext uri="{FF2B5EF4-FFF2-40B4-BE49-F238E27FC236}">
                <a16:creationId xmlns:a16="http://schemas.microsoft.com/office/drawing/2014/main" id="{8CBCD755-A217-4830-A106-2732DEC1C989}"/>
              </a:ext>
            </a:extLst>
          </p:cNvPr>
          <p:cNvSpPr>
            <a:spLocks noGrp="1"/>
          </p:cNvSpPr>
          <p:nvPr>
            <p:ph type="dt" sz="half" idx="15"/>
          </p:nvPr>
        </p:nvSpPr>
        <p:spPr/>
        <p:txBody>
          <a:bodyPr/>
          <a:lstStyle>
            <a:lvl1pPr>
              <a:defRPr>
                <a:solidFill>
                  <a:schemeClr val="bg1"/>
                </a:solidFill>
              </a:defRPr>
            </a:lvl1pPr>
          </a:lstStyle>
          <a:p>
            <a:fld id="{FC9BC3C9-95F8-4CC1-8BD2-81C3531751C6}" type="datetimeFigureOut">
              <a:rPr lang="en-CA" smtClean="0"/>
              <a:pPr/>
              <a:t>2022-11-30</a:t>
            </a:fld>
            <a:endParaRPr lang="en-CA" dirty="0"/>
          </a:p>
        </p:txBody>
      </p:sp>
      <p:sp>
        <p:nvSpPr>
          <p:cNvPr id="20" name="Footer Placeholder 19">
            <a:extLst>
              <a:ext uri="{FF2B5EF4-FFF2-40B4-BE49-F238E27FC236}">
                <a16:creationId xmlns:a16="http://schemas.microsoft.com/office/drawing/2014/main" id="{1E0742A9-B911-44F8-A37C-02404FD9B963}"/>
              </a:ext>
            </a:extLst>
          </p:cNvPr>
          <p:cNvSpPr>
            <a:spLocks noGrp="1"/>
          </p:cNvSpPr>
          <p:nvPr>
            <p:ph type="ftr" sz="quarter" idx="16"/>
          </p:nvPr>
        </p:nvSpPr>
        <p:spPr/>
        <p:txBody>
          <a:bodyPr/>
          <a:lstStyle>
            <a:lvl1pPr>
              <a:defRPr>
                <a:solidFill>
                  <a:schemeClr val="bg1"/>
                </a:solidFill>
              </a:defRPr>
            </a:lvl1pPr>
          </a:lstStyle>
          <a:p>
            <a:endParaRPr lang="en-CA" dirty="0"/>
          </a:p>
        </p:txBody>
      </p:sp>
      <p:sp>
        <p:nvSpPr>
          <p:cNvPr id="21" name="Slide Number Placeholder 20">
            <a:extLst>
              <a:ext uri="{FF2B5EF4-FFF2-40B4-BE49-F238E27FC236}">
                <a16:creationId xmlns:a16="http://schemas.microsoft.com/office/drawing/2014/main" id="{4E5F3CC4-DD8A-409B-A7DA-3C85850A3A1A}"/>
              </a:ext>
            </a:extLst>
          </p:cNvPr>
          <p:cNvSpPr>
            <a:spLocks noGrp="1"/>
          </p:cNvSpPr>
          <p:nvPr>
            <p:ph type="sldNum" sz="quarter" idx="17"/>
          </p:nvPr>
        </p:nvSpPr>
        <p:spPr/>
        <p:txBody>
          <a:bodyPr/>
          <a:lstStyle>
            <a:lvl1pPr>
              <a:defRPr>
                <a:solidFill>
                  <a:schemeClr val="bg1"/>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3628854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p:txBody>
          <a:bodyPr/>
          <a:lstStyle>
            <a:lvl1pPr>
              <a:defRPr cap="all" baseline="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453740E-D30E-47CA-A5F4-6943F9E955F8}"/>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8" name="Footer Placeholder 7">
            <a:extLst>
              <a:ext uri="{FF2B5EF4-FFF2-40B4-BE49-F238E27FC236}">
                <a16:creationId xmlns:a16="http://schemas.microsoft.com/office/drawing/2014/main" id="{AAB23146-0E61-4084-990E-B1E9A0EDB306}"/>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F47AD6E7-843D-4FF3-B65B-26CF156A2AB9}"/>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4747026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15053" y="2092212"/>
            <a:ext cx="10961894" cy="4084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Text Placeholder 2">
            <a:extLst>
              <a:ext uri="{FF2B5EF4-FFF2-40B4-BE49-F238E27FC236}">
                <a16:creationId xmlns:a16="http://schemas.microsoft.com/office/drawing/2014/main" id="{82D336A2-4C54-4ADB-A2BE-971384C79C14}"/>
              </a:ext>
            </a:extLst>
          </p:cNvPr>
          <p:cNvSpPr>
            <a:spLocks noGrp="1"/>
          </p:cNvSpPr>
          <p:nvPr>
            <p:ph type="body" idx="13"/>
          </p:nvPr>
        </p:nvSpPr>
        <p:spPr>
          <a:xfrm>
            <a:off x="615050" y="1572139"/>
            <a:ext cx="9151997"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8" name="Date Placeholder 7">
            <a:extLst>
              <a:ext uri="{FF2B5EF4-FFF2-40B4-BE49-F238E27FC236}">
                <a16:creationId xmlns:a16="http://schemas.microsoft.com/office/drawing/2014/main" id="{97242B15-3271-4245-AD32-E6F4237899D4}"/>
              </a:ext>
            </a:extLst>
          </p:cNvPr>
          <p:cNvSpPr>
            <a:spLocks noGrp="1"/>
          </p:cNvSpPr>
          <p:nvPr>
            <p:ph type="dt" sz="half" idx="14"/>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5FBACC32-1DED-4F25-AECC-93487A6EC5E8}"/>
              </a:ext>
            </a:extLst>
          </p:cNvPr>
          <p:cNvSpPr>
            <a:spLocks noGrp="1"/>
          </p:cNvSpPr>
          <p:nvPr>
            <p:ph type="ftr" sz="quarter" idx="15"/>
          </p:nvPr>
        </p:nvSpPr>
        <p:spPr/>
        <p:txBody>
          <a:bodyPr/>
          <a:lstStyle/>
          <a:p>
            <a:endParaRPr lang="en-CA" dirty="0"/>
          </a:p>
        </p:txBody>
      </p:sp>
      <p:sp>
        <p:nvSpPr>
          <p:cNvPr id="10" name="Slide Number Placeholder 9">
            <a:extLst>
              <a:ext uri="{FF2B5EF4-FFF2-40B4-BE49-F238E27FC236}">
                <a16:creationId xmlns:a16="http://schemas.microsoft.com/office/drawing/2014/main" id="{834AAF10-DE69-47D0-A186-5C310F439D01}"/>
              </a:ext>
            </a:extLst>
          </p:cNvPr>
          <p:cNvSpPr>
            <a:spLocks noGrp="1"/>
          </p:cNvSpPr>
          <p:nvPr>
            <p:ph type="sldNum" sz="quarter" idx="16"/>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84302588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Content + Photo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a:xfrm>
            <a:off x="615051" y="534745"/>
            <a:ext cx="5135206" cy="937949"/>
          </a:xfrm>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15053" y="1572138"/>
            <a:ext cx="5135204" cy="46048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8">
            <a:extLst>
              <a:ext uri="{FF2B5EF4-FFF2-40B4-BE49-F238E27FC236}">
                <a16:creationId xmlns:a16="http://schemas.microsoft.com/office/drawing/2014/main" id="{FC6E9DD1-4F34-4E49-945A-47D9132CD2D8}"/>
              </a:ext>
            </a:extLst>
          </p:cNvPr>
          <p:cNvSpPr>
            <a:spLocks noGrp="1"/>
          </p:cNvSpPr>
          <p:nvPr>
            <p:ph type="ftr" sz="quarter" idx="11"/>
          </p:nvPr>
        </p:nvSpPr>
        <p:spPr>
          <a:xfrm>
            <a:off x="1094230" y="6492875"/>
            <a:ext cx="3782570" cy="228600"/>
          </a:xfrm>
        </p:spPr>
        <p:txBody>
          <a:bodyPr/>
          <a:lstStyle/>
          <a:p>
            <a:endParaRPr lang="en-CA" dirty="0"/>
          </a:p>
        </p:txBody>
      </p:sp>
      <p:sp>
        <p:nvSpPr>
          <p:cNvPr id="10" name="Slide Number Placeholder 9">
            <a:extLst>
              <a:ext uri="{FF2B5EF4-FFF2-40B4-BE49-F238E27FC236}">
                <a16:creationId xmlns:a16="http://schemas.microsoft.com/office/drawing/2014/main" id="{1EBE538E-52FD-4ECB-B81F-2EC6C45E0C3F}"/>
              </a:ext>
            </a:extLst>
          </p:cNvPr>
          <p:cNvSpPr>
            <a:spLocks noGrp="1"/>
          </p:cNvSpPr>
          <p:nvPr>
            <p:ph type="sldNum" sz="quarter" idx="12"/>
          </p:nvPr>
        </p:nvSpPr>
        <p:spPr>
          <a:xfrm>
            <a:off x="615053" y="6492875"/>
            <a:ext cx="385783" cy="228600"/>
          </a:xfrm>
        </p:spPr>
        <p:txBody>
          <a:bodyPr/>
          <a:lstStyle/>
          <a:p>
            <a:pPr algn="l"/>
            <a:fld id="{86CAC3B3-875C-4F51-8A19-BCAE0C8AADC2}" type="slidenum">
              <a:rPr lang="en-CA" smtClean="0"/>
              <a:pPr algn="l"/>
              <a:t>‹#›</a:t>
            </a:fld>
            <a:endParaRPr lang="en-CA" dirty="0"/>
          </a:p>
        </p:txBody>
      </p:sp>
      <p:sp>
        <p:nvSpPr>
          <p:cNvPr id="13" name="Picture Placeholder 12">
            <a:extLst>
              <a:ext uri="{FF2B5EF4-FFF2-40B4-BE49-F238E27FC236}">
                <a16:creationId xmlns:a16="http://schemas.microsoft.com/office/drawing/2014/main" id="{FD98B4A3-F253-46DD-BD21-EEAE8AE7AE3C}"/>
              </a:ext>
            </a:extLst>
          </p:cNvPr>
          <p:cNvSpPr>
            <a:spLocks noGrp="1"/>
          </p:cNvSpPr>
          <p:nvPr>
            <p:ph type="pic" sz="quarter" idx="14" hasCustomPrompt="1"/>
          </p:nvPr>
        </p:nvSpPr>
        <p:spPr>
          <a:xfrm>
            <a:off x="6092576" y="0"/>
            <a:ext cx="6099425" cy="6858000"/>
          </a:xfrm>
          <a:custGeom>
            <a:avLst/>
            <a:gdLst>
              <a:gd name="connsiteX0" fmla="*/ 0 w 6099425"/>
              <a:gd name="connsiteY0" fmla="*/ 0 h 6858000"/>
              <a:gd name="connsiteX1" fmla="*/ 6099425 w 6099425"/>
              <a:gd name="connsiteY1" fmla="*/ 0 h 6858000"/>
              <a:gd name="connsiteX2" fmla="*/ 6099425 w 6099425"/>
              <a:gd name="connsiteY2" fmla="*/ 5930031 h 6858000"/>
              <a:gd name="connsiteX3" fmla="*/ 6075559 w 6099425"/>
              <a:gd name="connsiteY3" fmla="*/ 5940730 h 6858000"/>
              <a:gd name="connsiteX4" fmla="*/ 5698273 w 6099425"/>
              <a:gd name="connsiteY4" fmla="*/ 6012198 h 6858000"/>
              <a:gd name="connsiteX5" fmla="*/ 5318386 w 6099425"/>
              <a:gd name="connsiteY5" fmla="*/ 6093038 h 6858000"/>
              <a:gd name="connsiteX6" fmla="*/ 5096313 w 6099425"/>
              <a:gd name="connsiteY6" fmla="*/ 6147144 h 6858000"/>
              <a:gd name="connsiteX7" fmla="*/ 5095449 w 6099425"/>
              <a:gd name="connsiteY7" fmla="*/ 6144738 h 6858000"/>
              <a:gd name="connsiteX8" fmla="*/ 5064564 w 6099425"/>
              <a:gd name="connsiteY8" fmla="*/ 6103301 h 6858000"/>
              <a:gd name="connsiteX9" fmla="*/ 4978782 w 6099425"/>
              <a:gd name="connsiteY9" fmla="*/ 6169006 h 6858000"/>
              <a:gd name="connsiteX10" fmla="*/ 4604626 w 6099425"/>
              <a:gd name="connsiteY10" fmla="*/ 6183607 h 6858000"/>
              <a:gd name="connsiteX11" fmla="*/ 4666681 w 6099425"/>
              <a:gd name="connsiteY11" fmla="*/ 6227411 h 6858000"/>
              <a:gd name="connsiteX12" fmla="*/ 4647382 w 6099425"/>
              <a:gd name="connsiteY12" fmla="*/ 6256524 h 6858000"/>
              <a:gd name="connsiteX13" fmla="*/ 4591771 w 6099425"/>
              <a:gd name="connsiteY13" fmla="*/ 6270073 h 6858000"/>
              <a:gd name="connsiteX14" fmla="*/ 3247306 w 6099425"/>
              <a:gd name="connsiteY14" fmla="*/ 6655104 h 6858000"/>
              <a:gd name="connsiteX15" fmla="*/ 2572033 w 6099425"/>
              <a:gd name="connsiteY15" fmla="*/ 6858000 h 6858000"/>
              <a:gd name="connsiteX16" fmla="*/ 0 w 6099425"/>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9425" h="6858000">
                <a:moveTo>
                  <a:pt x="0" y="0"/>
                </a:moveTo>
                <a:lnTo>
                  <a:pt x="6099425" y="0"/>
                </a:lnTo>
                <a:lnTo>
                  <a:pt x="6099425" y="5930031"/>
                </a:lnTo>
                <a:lnTo>
                  <a:pt x="6075559" y="5940730"/>
                </a:lnTo>
                <a:lnTo>
                  <a:pt x="5698273" y="6012198"/>
                </a:lnTo>
                <a:cubicBezTo>
                  <a:pt x="5569660" y="6038110"/>
                  <a:pt x="5443078" y="6065117"/>
                  <a:pt x="5318386" y="6093038"/>
                </a:cubicBezTo>
                <a:lnTo>
                  <a:pt x="5096313" y="6147144"/>
                </a:lnTo>
                <a:lnTo>
                  <a:pt x="5095449" y="6144738"/>
                </a:lnTo>
                <a:cubicBezTo>
                  <a:pt x="5088633" y="6132238"/>
                  <a:pt x="5078709" y="6118511"/>
                  <a:pt x="5064564" y="6103301"/>
                </a:cubicBezTo>
                <a:cubicBezTo>
                  <a:pt x="5017720" y="6121552"/>
                  <a:pt x="5000075" y="6141629"/>
                  <a:pt x="4978782" y="6169006"/>
                </a:cubicBezTo>
                <a:cubicBezTo>
                  <a:pt x="4945321" y="6111818"/>
                  <a:pt x="4753071" y="6021777"/>
                  <a:pt x="4604626" y="6183607"/>
                </a:cubicBezTo>
                <a:lnTo>
                  <a:pt x="4666681" y="6227411"/>
                </a:lnTo>
                <a:lnTo>
                  <a:pt x="4647382" y="6256524"/>
                </a:lnTo>
                <a:lnTo>
                  <a:pt x="4591771" y="6270073"/>
                </a:lnTo>
                <a:cubicBezTo>
                  <a:pt x="4120962" y="6393471"/>
                  <a:pt x="3675838" y="6525684"/>
                  <a:pt x="3247306" y="6655104"/>
                </a:cubicBezTo>
                <a:lnTo>
                  <a:pt x="2572033" y="6858000"/>
                </a:lnTo>
                <a:lnTo>
                  <a:pt x="0" y="6858000"/>
                </a:lnTo>
                <a:close/>
              </a:path>
            </a:pathLst>
          </a:custGeom>
          <a:solidFill>
            <a:schemeClr val="tx1">
              <a:lumMod val="50000"/>
              <a:lumOff val="50000"/>
            </a:schemeClr>
          </a:solidFill>
        </p:spPr>
        <p:txBody>
          <a:bodyPr wrap="square">
            <a:noAutofit/>
          </a:bodyPr>
          <a:lstStyle>
            <a:lvl1pPr>
              <a:defRPr/>
            </a:lvl1pPr>
          </a:lstStyle>
          <a:p>
            <a:r>
              <a:rPr lang="en-US" dirty="0"/>
              <a:t>Click icon in middle of placeholder to add photo</a:t>
            </a:r>
            <a:endParaRPr lang="en-CA" dirty="0"/>
          </a:p>
        </p:txBody>
      </p:sp>
      <p:sp>
        <p:nvSpPr>
          <p:cNvPr id="8" name="Date Placeholder 7">
            <a:extLst>
              <a:ext uri="{FF2B5EF4-FFF2-40B4-BE49-F238E27FC236}">
                <a16:creationId xmlns:a16="http://schemas.microsoft.com/office/drawing/2014/main" id="{29CB494F-37E2-4E92-95D9-2A644441FCE2}"/>
              </a:ext>
            </a:extLst>
          </p:cNvPr>
          <p:cNvSpPr>
            <a:spLocks noGrp="1"/>
          </p:cNvSpPr>
          <p:nvPr>
            <p:ph type="dt" sz="half" idx="10"/>
          </p:nvPr>
        </p:nvSpPr>
        <p:spPr>
          <a:xfrm>
            <a:off x="4987640" y="6492875"/>
            <a:ext cx="762617" cy="228600"/>
          </a:xfrm>
        </p:spPr>
        <p:txBody>
          <a:bodyPr/>
          <a:lstStyle>
            <a:lvl1pPr algn="r">
              <a:defRPr/>
            </a:lvl1pPr>
          </a:lstStyle>
          <a:p>
            <a:fld id="{FC9BC3C9-95F8-4CC1-8BD2-81C3531751C6}" type="datetimeFigureOut">
              <a:rPr lang="en-CA" smtClean="0"/>
              <a:pPr/>
              <a:t>2022-11-30</a:t>
            </a:fld>
            <a:endParaRPr lang="en-CA" dirty="0"/>
          </a:p>
        </p:txBody>
      </p:sp>
    </p:spTree>
    <p:extLst>
      <p:ext uri="{BB962C8B-B14F-4D97-AF65-F5344CB8AC3E}">
        <p14:creationId xmlns:p14="http://schemas.microsoft.com/office/powerpoint/2010/main" val="20795211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Content + Photo LEF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FD98B4A3-F253-46DD-BD21-EEAE8AE7AE3C}"/>
              </a:ext>
            </a:extLst>
          </p:cNvPr>
          <p:cNvSpPr>
            <a:spLocks noGrp="1"/>
          </p:cNvSpPr>
          <p:nvPr>
            <p:ph type="pic" sz="quarter" idx="14" hasCustomPrompt="1"/>
          </p:nvPr>
        </p:nvSpPr>
        <p:spPr>
          <a:xfrm>
            <a:off x="0" y="0"/>
            <a:ext cx="6099425" cy="6858000"/>
          </a:xfrm>
          <a:prstGeom prst="rect">
            <a:avLst/>
          </a:prstGeom>
          <a:solidFill>
            <a:schemeClr val="tx1">
              <a:lumMod val="50000"/>
              <a:lumOff val="50000"/>
            </a:schemeClr>
          </a:solidFill>
        </p:spPr>
        <p:txBody>
          <a:bodyPr wrap="square">
            <a:noAutofit/>
          </a:bodyPr>
          <a:lstStyle>
            <a:lvl1pPr>
              <a:defRPr/>
            </a:lvl1pPr>
          </a:lstStyle>
          <a:p>
            <a:r>
              <a:rPr lang="en-US" dirty="0"/>
              <a:t>Click icon in middle of placeholder to add photo</a:t>
            </a:r>
            <a:endParaRPr lang="en-CA" dirty="0"/>
          </a:p>
        </p:txBody>
      </p:sp>
      <p:sp>
        <p:nvSpPr>
          <p:cNvPr id="2" name="Title 1">
            <a:extLst>
              <a:ext uri="{FF2B5EF4-FFF2-40B4-BE49-F238E27FC236}">
                <a16:creationId xmlns:a16="http://schemas.microsoft.com/office/drawing/2014/main" id="{73F5CCEA-BB26-45F2-9EEA-D909BC71D673}"/>
              </a:ext>
            </a:extLst>
          </p:cNvPr>
          <p:cNvSpPr>
            <a:spLocks noGrp="1"/>
          </p:cNvSpPr>
          <p:nvPr>
            <p:ph type="title"/>
          </p:nvPr>
        </p:nvSpPr>
        <p:spPr>
          <a:xfrm>
            <a:off x="6533630" y="534745"/>
            <a:ext cx="5135206" cy="937949"/>
          </a:xfrm>
        </p:spPr>
        <p:txBody>
          <a:bodyPr/>
          <a:lstStyle>
            <a:lvl1pPr>
              <a:defRPr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64183153-2DC0-451D-B43A-4C0BDE37D859}"/>
              </a:ext>
            </a:extLst>
          </p:cNvPr>
          <p:cNvSpPr>
            <a:spLocks noGrp="1"/>
          </p:cNvSpPr>
          <p:nvPr>
            <p:ph idx="1"/>
          </p:nvPr>
        </p:nvSpPr>
        <p:spPr>
          <a:xfrm>
            <a:off x="6533632" y="1572138"/>
            <a:ext cx="5135204" cy="43828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8">
            <a:extLst>
              <a:ext uri="{FF2B5EF4-FFF2-40B4-BE49-F238E27FC236}">
                <a16:creationId xmlns:a16="http://schemas.microsoft.com/office/drawing/2014/main" id="{FC6E9DD1-4F34-4E49-945A-47D9132CD2D8}"/>
              </a:ext>
            </a:extLst>
          </p:cNvPr>
          <p:cNvSpPr>
            <a:spLocks noGrp="1"/>
          </p:cNvSpPr>
          <p:nvPr>
            <p:ph type="ftr" sz="quarter" idx="11"/>
          </p:nvPr>
        </p:nvSpPr>
        <p:spPr>
          <a:xfrm>
            <a:off x="7012807" y="6492875"/>
            <a:ext cx="3254859" cy="228600"/>
          </a:xfrm>
        </p:spPr>
        <p:txBody>
          <a:bodyPr/>
          <a:lstStyle/>
          <a:p>
            <a:endParaRPr lang="en-CA" dirty="0"/>
          </a:p>
        </p:txBody>
      </p:sp>
      <p:sp>
        <p:nvSpPr>
          <p:cNvPr id="10" name="Slide Number Placeholder 9">
            <a:extLst>
              <a:ext uri="{FF2B5EF4-FFF2-40B4-BE49-F238E27FC236}">
                <a16:creationId xmlns:a16="http://schemas.microsoft.com/office/drawing/2014/main" id="{1EBE538E-52FD-4ECB-B81F-2EC6C45E0C3F}"/>
              </a:ext>
            </a:extLst>
          </p:cNvPr>
          <p:cNvSpPr>
            <a:spLocks noGrp="1"/>
          </p:cNvSpPr>
          <p:nvPr>
            <p:ph type="sldNum" sz="quarter" idx="12"/>
          </p:nvPr>
        </p:nvSpPr>
        <p:spPr>
          <a:xfrm>
            <a:off x="6533630" y="6492875"/>
            <a:ext cx="385783" cy="228600"/>
          </a:xfrm>
        </p:spPr>
        <p:txBody>
          <a:bodyPr/>
          <a:lstStyle/>
          <a:p>
            <a:pPr algn="l"/>
            <a:fld id="{86CAC3B3-875C-4F51-8A19-BCAE0C8AADC2}" type="slidenum">
              <a:rPr lang="en-CA" smtClean="0"/>
              <a:pPr algn="l"/>
              <a:t>‹#›</a:t>
            </a:fld>
            <a:endParaRPr lang="en-CA" dirty="0"/>
          </a:p>
        </p:txBody>
      </p:sp>
      <p:sp>
        <p:nvSpPr>
          <p:cNvPr id="8" name="Date Placeholder 7">
            <a:extLst>
              <a:ext uri="{FF2B5EF4-FFF2-40B4-BE49-F238E27FC236}">
                <a16:creationId xmlns:a16="http://schemas.microsoft.com/office/drawing/2014/main" id="{29CB494F-37E2-4E92-95D9-2A644441FCE2}"/>
              </a:ext>
            </a:extLst>
          </p:cNvPr>
          <p:cNvSpPr>
            <a:spLocks noGrp="1"/>
          </p:cNvSpPr>
          <p:nvPr>
            <p:ph type="dt" sz="half" idx="10"/>
          </p:nvPr>
        </p:nvSpPr>
        <p:spPr>
          <a:xfrm>
            <a:off x="343603" y="6492875"/>
            <a:ext cx="762617" cy="228600"/>
          </a:xfrm>
        </p:spPr>
        <p:txBody>
          <a:bodyPr/>
          <a:lstStyle>
            <a:lvl1pPr algn="l">
              <a:defRPr>
                <a:solidFill>
                  <a:schemeClr val="bg1">
                    <a:lumMod val="75000"/>
                  </a:schemeClr>
                </a:solidFill>
              </a:defRPr>
            </a:lvl1pPr>
          </a:lstStyle>
          <a:p>
            <a:fld id="{FC9BC3C9-95F8-4CC1-8BD2-81C3531751C6}" type="datetimeFigureOut">
              <a:rPr lang="en-CA" smtClean="0"/>
              <a:pPr/>
              <a:t>2022-11-30</a:t>
            </a:fld>
            <a:endParaRPr lang="en-CA" dirty="0"/>
          </a:p>
        </p:txBody>
      </p:sp>
    </p:spTree>
    <p:extLst>
      <p:ext uri="{BB962C8B-B14F-4D97-AF65-F5344CB8AC3E}">
        <p14:creationId xmlns:p14="http://schemas.microsoft.com/office/powerpoint/2010/main" val="18092041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7693-F152-4061-97CC-43BEC874A2B7}"/>
              </a:ext>
            </a:extLst>
          </p:cNvPr>
          <p:cNvSpPr>
            <a:spLocks noGrp="1"/>
          </p:cNvSpPr>
          <p:nvPr>
            <p:ph type="title"/>
          </p:nvPr>
        </p:nvSpPr>
        <p:spPr>
          <a:xfrm>
            <a:off x="615053" y="1709738"/>
            <a:ext cx="10732397" cy="2852737"/>
          </a:xfrm>
        </p:spPr>
        <p:txBody>
          <a:bodyPr anchor="b"/>
          <a:lstStyle>
            <a:lvl1pPr>
              <a:defRPr sz="6000" cap="all" baseline="0"/>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A66206C1-D46B-4159-9276-40BDC49EC679}"/>
              </a:ext>
            </a:extLst>
          </p:cNvPr>
          <p:cNvSpPr>
            <a:spLocks noGrp="1"/>
          </p:cNvSpPr>
          <p:nvPr>
            <p:ph type="body" idx="1"/>
          </p:nvPr>
        </p:nvSpPr>
        <p:spPr>
          <a:xfrm>
            <a:off x="615053" y="4589463"/>
            <a:ext cx="10732397" cy="125389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Date Placeholder 6">
            <a:extLst>
              <a:ext uri="{FF2B5EF4-FFF2-40B4-BE49-F238E27FC236}">
                <a16:creationId xmlns:a16="http://schemas.microsoft.com/office/drawing/2014/main" id="{807EC5CF-A838-4A8B-A60F-E686C7D7DD4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8" name="Footer Placeholder 7">
            <a:extLst>
              <a:ext uri="{FF2B5EF4-FFF2-40B4-BE49-F238E27FC236}">
                <a16:creationId xmlns:a16="http://schemas.microsoft.com/office/drawing/2014/main" id="{FF8C45C8-0388-45E9-B714-CC3BEB686DBE}"/>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30646E87-D376-4B02-8D55-AA9313FC412F}"/>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6933367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D8E0C6-E010-4640-AA4C-81CAD52F03E6}"/>
              </a:ext>
            </a:extLst>
          </p:cNvPr>
          <p:cNvSpPr>
            <a:spLocks noGrp="1"/>
          </p:cNvSpPr>
          <p:nvPr>
            <p:ph sz="half" idx="1"/>
          </p:nvPr>
        </p:nvSpPr>
        <p:spPr>
          <a:xfrm>
            <a:off x="615050" y="1825625"/>
            <a:ext cx="540475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a:extLst>
              <a:ext uri="{FF2B5EF4-FFF2-40B4-BE49-F238E27FC236}">
                <a16:creationId xmlns:a16="http://schemas.microsoft.com/office/drawing/2014/main" id="{CF842A34-27C8-45D7-84CB-E935EAF8B7B5}"/>
              </a:ext>
            </a:extLst>
          </p:cNvPr>
          <p:cNvSpPr>
            <a:spLocks noGrp="1"/>
          </p:cNvSpPr>
          <p:nvPr>
            <p:ph sz="half" idx="2"/>
          </p:nvPr>
        </p:nvSpPr>
        <p:spPr>
          <a:xfrm>
            <a:off x="6172200" y="1825625"/>
            <a:ext cx="54047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Title 7">
            <a:extLst>
              <a:ext uri="{FF2B5EF4-FFF2-40B4-BE49-F238E27FC236}">
                <a16:creationId xmlns:a16="http://schemas.microsoft.com/office/drawing/2014/main" id="{CE1E174D-F25A-498C-9528-816605658EEF}"/>
              </a:ext>
            </a:extLst>
          </p:cNvPr>
          <p:cNvSpPr>
            <a:spLocks noGrp="1"/>
          </p:cNvSpPr>
          <p:nvPr>
            <p:ph type="title"/>
          </p:nvPr>
        </p:nvSpPr>
        <p:spPr/>
        <p:txBody>
          <a:bodyPr/>
          <a:lstStyle>
            <a:lvl1pPr>
              <a:defRPr cap="all" baseline="0"/>
            </a:lvl1pPr>
          </a:lstStyle>
          <a:p>
            <a:r>
              <a:rPr lang="en-US"/>
              <a:t>Click to edit Master title style</a:t>
            </a:r>
            <a:endParaRPr lang="en-CA"/>
          </a:p>
        </p:txBody>
      </p:sp>
      <p:sp>
        <p:nvSpPr>
          <p:cNvPr id="9" name="Date Placeholder 8">
            <a:extLst>
              <a:ext uri="{FF2B5EF4-FFF2-40B4-BE49-F238E27FC236}">
                <a16:creationId xmlns:a16="http://schemas.microsoft.com/office/drawing/2014/main" id="{47FEBC2C-6DA9-4DC2-84C5-68CD256616C6}"/>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10" name="Footer Placeholder 9">
            <a:extLst>
              <a:ext uri="{FF2B5EF4-FFF2-40B4-BE49-F238E27FC236}">
                <a16:creationId xmlns:a16="http://schemas.microsoft.com/office/drawing/2014/main" id="{A400CD21-F7CD-46C4-A028-B0298E58BCE6}"/>
              </a:ext>
            </a:extLst>
          </p:cNvPr>
          <p:cNvSpPr>
            <a:spLocks noGrp="1"/>
          </p:cNvSpPr>
          <p:nvPr>
            <p:ph type="ftr" sz="quarter" idx="11"/>
          </p:nvPr>
        </p:nvSpPr>
        <p:spPr/>
        <p:txBody>
          <a:bodyPr/>
          <a:lstStyle/>
          <a:p>
            <a:endParaRPr lang="en-CA" dirty="0"/>
          </a:p>
        </p:txBody>
      </p:sp>
      <p:sp>
        <p:nvSpPr>
          <p:cNvPr id="11" name="Slide Number Placeholder 10">
            <a:extLst>
              <a:ext uri="{FF2B5EF4-FFF2-40B4-BE49-F238E27FC236}">
                <a16:creationId xmlns:a16="http://schemas.microsoft.com/office/drawing/2014/main" id="{4BA02290-3709-4887-932E-9FACE0A65323}"/>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4745304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9D5208-4EF4-4D46-8EF5-BABF035B3918}"/>
              </a:ext>
            </a:extLst>
          </p:cNvPr>
          <p:cNvSpPr>
            <a:spLocks noGrp="1"/>
          </p:cNvSpPr>
          <p:nvPr>
            <p:ph type="body" idx="1"/>
          </p:nvPr>
        </p:nvSpPr>
        <p:spPr>
          <a:xfrm>
            <a:off x="615050" y="1572139"/>
            <a:ext cx="5382525"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4" name="Content Placeholder 3">
            <a:extLst>
              <a:ext uri="{FF2B5EF4-FFF2-40B4-BE49-F238E27FC236}">
                <a16:creationId xmlns:a16="http://schemas.microsoft.com/office/drawing/2014/main" id="{F13862A5-1672-472E-9ABA-2E7D28647191}"/>
              </a:ext>
            </a:extLst>
          </p:cNvPr>
          <p:cNvSpPr>
            <a:spLocks noGrp="1"/>
          </p:cNvSpPr>
          <p:nvPr>
            <p:ph sz="half" idx="2"/>
          </p:nvPr>
        </p:nvSpPr>
        <p:spPr>
          <a:xfrm>
            <a:off x="615050" y="2092212"/>
            <a:ext cx="5382525" cy="40974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Text Placeholder 4">
            <a:extLst>
              <a:ext uri="{FF2B5EF4-FFF2-40B4-BE49-F238E27FC236}">
                <a16:creationId xmlns:a16="http://schemas.microsoft.com/office/drawing/2014/main" id="{5CB17683-411E-4923-B08A-E012C8DFB2EF}"/>
              </a:ext>
            </a:extLst>
          </p:cNvPr>
          <p:cNvSpPr>
            <a:spLocks noGrp="1"/>
          </p:cNvSpPr>
          <p:nvPr>
            <p:ph type="body" sz="quarter" idx="3"/>
          </p:nvPr>
        </p:nvSpPr>
        <p:spPr>
          <a:xfrm>
            <a:off x="6381143" y="1572139"/>
            <a:ext cx="5409033" cy="420628"/>
          </a:xfrm>
        </p:spPr>
        <p:txBody>
          <a:bodyPr vert="horz" lIns="91440" tIns="45720" rIns="91440" bIns="45720" rtlCol="0" anchor="ctr">
            <a:normAutofit/>
          </a:bodyPr>
          <a:lstStyle>
            <a:lvl1pPr marL="0" indent="0">
              <a:buNone/>
              <a:defRPr lang="en-US" sz="2000" i="1" cap="all" spc="100" baseline="0" dirty="0" smtClean="0">
                <a:solidFill>
                  <a:schemeClr val="accent4"/>
                </a:solidFill>
                <a:latin typeface="+mj-lt"/>
                <a:ea typeface="+mj-ea"/>
                <a:cs typeface="+mj-cs"/>
              </a:defRPr>
            </a:lvl1pPr>
          </a:lstStyle>
          <a:p>
            <a:pPr marL="228600" lvl="0" indent="-228600">
              <a:spcBef>
                <a:spcPct val="0"/>
              </a:spcBef>
            </a:pPr>
            <a:r>
              <a:rPr lang="en-US" dirty="0"/>
              <a:t>Edit Master text styles</a:t>
            </a:r>
          </a:p>
        </p:txBody>
      </p:sp>
      <p:sp>
        <p:nvSpPr>
          <p:cNvPr id="6" name="Content Placeholder 5">
            <a:extLst>
              <a:ext uri="{FF2B5EF4-FFF2-40B4-BE49-F238E27FC236}">
                <a16:creationId xmlns:a16="http://schemas.microsoft.com/office/drawing/2014/main" id="{42D4EDAF-E177-44BB-B359-93A1DAE33B5A}"/>
              </a:ext>
            </a:extLst>
          </p:cNvPr>
          <p:cNvSpPr>
            <a:spLocks noGrp="1"/>
          </p:cNvSpPr>
          <p:nvPr>
            <p:ph sz="quarter" idx="4"/>
          </p:nvPr>
        </p:nvSpPr>
        <p:spPr>
          <a:xfrm>
            <a:off x="6381143" y="2092212"/>
            <a:ext cx="5409033" cy="40974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0" name="Title 9">
            <a:extLst>
              <a:ext uri="{FF2B5EF4-FFF2-40B4-BE49-F238E27FC236}">
                <a16:creationId xmlns:a16="http://schemas.microsoft.com/office/drawing/2014/main" id="{4852AB36-6ED6-4862-9D93-B0DFB9F626CF}"/>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13" name="Date Placeholder 12">
            <a:extLst>
              <a:ext uri="{FF2B5EF4-FFF2-40B4-BE49-F238E27FC236}">
                <a16:creationId xmlns:a16="http://schemas.microsoft.com/office/drawing/2014/main" id="{4AC6504A-2D0E-4117-8527-A0731EC98C8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14" name="Footer Placeholder 13">
            <a:extLst>
              <a:ext uri="{FF2B5EF4-FFF2-40B4-BE49-F238E27FC236}">
                <a16:creationId xmlns:a16="http://schemas.microsoft.com/office/drawing/2014/main" id="{E3FE89B5-3CC3-412C-A701-0BFECBDF6150}"/>
              </a:ext>
            </a:extLst>
          </p:cNvPr>
          <p:cNvSpPr>
            <a:spLocks noGrp="1"/>
          </p:cNvSpPr>
          <p:nvPr>
            <p:ph type="ftr" sz="quarter" idx="11"/>
          </p:nvPr>
        </p:nvSpPr>
        <p:spPr/>
        <p:txBody>
          <a:bodyPr/>
          <a:lstStyle/>
          <a:p>
            <a:endParaRPr lang="en-CA" dirty="0"/>
          </a:p>
        </p:txBody>
      </p:sp>
      <p:sp>
        <p:nvSpPr>
          <p:cNvPr id="15" name="Slide Number Placeholder 14">
            <a:extLst>
              <a:ext uri="{FF2B5EF4-FFF2-40B4-BE49-F238E27FC236}">
                <a16:creationId xmlns:a16="http://schemas.microsoft.com/office/drawing/2014/main" id="{9CC62F36-C3AF-4753-AFE1-62C8B90C0675}"/>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0303158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3445-F7B5-4DC5-9762-88ED19549A81}"/>
              </a:ext>
            </a:extLst>
          </p:cNvPr>
          <p:cNvSpPr>
            <a:spLocks noGrp="1"/>
          </p:cNvSpPr>
          <p:nvPr>
            <p:ph type="title"/>
          </p:nvPr>
        </p:nvSpPr>
        <p:spPr/>
        <p:txBody>
          <a:bodyPr/>
          <a:lstStyle>
            <a:lvl1pPr>
              <a:defRPr cap="all" baseline="0"/>
            </a:lvl1pPr>
          </a:lstStyle>
          <a:p>
            <a:r>
              <a:rPr lang="en-US" dirty="0"/>
              <a:t>Click to edit Master title style</a:t>
            </a:r>
            <a:endParaRPr lang="en-CA" dirty="0"/>
          </a:p>
        </p:txBody>
      </p:sp>
      <p:sp>
        <p:nvSpPr>
          <p:cNvPr id="6" name="Date Placeholder 5">
            <a:extLst>
              <a:ext uri="{FF2B5EF4-FFF2-40B4-BE49-F238E27FC236}">
                <a16:creationId xmlns:a16="http://schemas.microsoft.com/office/drawing/2014/main" id="{2479BB12-5F05-4ABA-B35B-520409B002A9}"/>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7" name="Footer Placeholder 6">
            <a:extLst>
              <a:ext uri="{FF2B5EF4-FFF2-40B4-BE49-F238E27FC236}">
                <a16:creationId xmlns:a16="http://schemas.microsoft.com/office/drawing/2014/main" id="{B89A7E5B-45C5-48F5-9546-7CEABC8B0EBA}"/>
              </a:ext>
            </a:extLst>
          </p:cNvPr>
          <p:cNvSpPr>
            <a:spLocks noGrp="1"/>
          </p:cNvSpPr>
          <p:nvPr>
            <p:ph type="ftr" sz="quarter" idx="11"/>
          </p:nvPr>
        </p:nvSpPr>
        <p:spPr/>
        <p:txBody>
          <a:bodyPr/>
          <a:lstStyle/>
          <a:p>
            <a:endParaRPr lang="en-CA" dirty="0"/>
          </a:p>
        </p:txBody>
      </p:sp>
      <p:sp>
        <p:nvSpPr>
          <p:cNvPr id="8" name="Slide Number Placeholder 7">
            <a:extLst>
              <a:ext uri="{FF2B5EF4-FFF2-40B4-BE49-F238E27FC236}">
                <a16:creationId xmlns:a16="http://schemas.microsoft.com/office/drawing/2014/main" id="{70887106-C9F7-42B6-8A28-8036EB4138BD}"/>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7762017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B9968DD-0194-44B0-90C2-E08BEA9D090C}"/>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6" name="Footer Placeholder 5">
            <a:extLst>
              <a:ext uri="{FF2B5EF4-FFF2-40B4-BE49-F238E27FC236}">
                <a16:creationId xmlns:a16="http://schemas.microsoft.com/office/drawing/2014/main" id="{92E79E1C-63B5-42F4-A127-10EA7484A4FB}"/>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DF01345A-C2C7-4EE7-8B80-15B9EEBC03C2}"/>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2447371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blank" preserve="1">
  <p:cSld name="Blank No Logo">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11C3D40-38E2-42C7-A4C6-1F58AA9FE8D3}"/>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6" name="Footer Placeholder 5">
            <a:extLst>
              <a:ext uri="{FF2B5EF4-FFF2-40B4-BE49-F238E27FC236}">
                <a16:creationId xmlns:a16="http://schemas.microsoft.com/office/drawing/2014/main" id="{6F88EB1E-3974-4E41-AFD7-617C3EACC824}"/>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2FA86144-DF39-417E-A729-781511CC288A}"/>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12939756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CFB1B-F1ED-4F15-8913-67890CC6A326}"/>
              </a:ext>
            </a:extLst>
          </p:cNvPr>
          <p:cNvSpPr>
            <a:spLocks noGrp="1"/>
          </p:cNvSpPr>
          <p:nvPr>
            <p:ph type="title"/>
          </p:nvPr>
        </p:nvSpPr>
        <p:spPr>
          <a:xfrm>
            <a:off x="615054" y="457200"/>
            <a:ext cx="4156972" cy="1600200"/>
          </a:xfrm>
        </p:spPr>
        <p:txBody>
          <a:bodyPr anchor="b"/>
          <a:lstStyle>
            <a:lvl1pPr>
              <a:defRPr sz="3200" cap="all" baseline="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14D9A461-337A-4EAF-B920-52AFCA2D1117}"/>
              </a:ext>
            </a:extLst>
          </p:cNvPr>
          <p:cNvSpPr>
            <a:spLocks noGrp="1"/>
          </p:cNvSpPr>
          <p:nvPr>
            <p:ph idx="1"/>
          </p:nvPr>
        </p:nvSpPr>
        <p:spPr>
          <a:xfrm>
            <a:off x="5183188" y="457201"/>
            <a:ext cx="6172200" cy="5403850"/>
          </a:xfrm>
        </p:spPr>
        <p:txBody>
          <a:bodyPr anchor="ct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Text Placeholder 3">
            <a:extLst>
              <a:ext uri="{FF2B5EF4-FFF2-40B4-BE49-F238E27FC236}">
                <a16:creationId xmlns:a16="http://schemas.microsoft.com/office/drawing/2014/main" id="{0CEF75FD-181E-4361-AA1B-1AEF0C2344E9}"/>
              </a:ext>
            </a:extLst>
          </p:cNvPr>
          <p:cNvSpPr>
            <a:spLocks noGrp="1"/>
          </p:cNvSpPr>
          <p:nvPr>
            <p:ph type="body" sz="half" idx="2"/>
          </p:nvPr>
        </p:nvSpPr>
        <p:spPr>
          <a:xfrm>
            <a:off x="615054" y="2057400"/>
            <a:ext cx="415697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a:extLst>
              <a:ext uri="{FF2B5EF4-FFF2-40B4-BE49-F238E27FC236}">
                <a16:creationId xmlns:a16="http://schemas.microsoft.com/office/drawing/2014/main" id="{803E757C-A564-46F1-AEC2-9443F5AD0167}"/>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B1EAD02F-16B6-4098-ACDA-74BE5B35F4A9}"/>
              </a:ext>
            </a:extLst>
          </p:cNvPr>
          <p:cNvSpPr>
            <a:spLocks noGrp="1"/>
          </p:cNvSpPr>
          <p:nvPr>
            <p:ph type="ftr" sz="quarter" idx="11"/>
          </p:nvPr>
        </p:nvSpPr>
        <p:spPr/>
        <p:txBody>
          <a:bodyPr/>
          <a:lstStyle/>
          <a:p>
            <a:endParaRPr lang="en-CA" dirty="0"/>
          </a:p>
        </p:txBody>
      </p:sp>
      <p:sp>
        <p:nvSpPr>
          <p:cNvPr id="10" name="Slide Number Placeholder 9">
            <a:extLst>
              <a:ext uri="{FF2B5EF4-FFF2-40B4-BE49-F238E27FC236}">
                <a16:creationId xmlns:a16="http://schemas.microsoft.com/office/drawing/2014/main" id="{F35460AA-DBFD-48BD-AC4A-1B0ECEFCF7A6}"/>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80983160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73BDC-FDFC-4FEA-856B-A1AB77A62458}"/>
              </a:ext>
            </a:extLst>
          </p:cNvPr>
          <p:cNvSpPr>
            <a:spLocks noGrp="1"/>
          </p:cNvSpPr>
          <p:nvPr>
            <p:ph type="title"/>
          </p:nvPr>
        </p:nvSpPr>
        <p:spPr>
          <a:xfrm>
            <a:off x="615054" y="457200"/>
            <a:ext cx="4156972" cy="1600200"/>
          </a:xfrm>
        </p:spPr>
        <p:txBody>
          <a:bodyPr anchor="b"/>
          <a:lstStyle>
            <a:lvl1pPr>
              <a:defRPr sz="3200" cap="all" baseline="0"/>
            </a:lvl1pPr>
          </a:lstStyle>
          <a:p>
            <a:r>
              <a:rPr lang="en-US" dirty="0"/>
              <a:t>Click to edit Master title style</a:t>
            </a:r>
            <a:endParaRPr lang="en-CA" dirty="0"/>
          </a:p>
        </p:txBody>
      </p:sp>
      <p:sp>
        <p:nvSpPr>
          <p:cNvPr id="3" name="Picture Placeholder 2">
            <a:extLst>
              <a:ext uri="{FF2B5EF4-FFF2-40B4-BE49-F238E27FC236}">
                <a16:creationId xmlns:a16="http://schemas.microsoft.com/office/drawing/2014/main" id="{F0884312-0BD0-4DE1-88DB-8C9024A7519B}"/>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693FC0D0-85F4-4BDB-B8CA-D1F163FBA25E}"/>
              </a:ext>
            </a:extLst>
          </p:cNvPr>
          <p:cNvSpPr>
            <a:spLocks noGrp="1"/>
          </p:cNvSpPr>
          <p:nvPr>
            <p:ph type="body" sz="half" idx="2"/>
          </p:nvPr>
        </p:nvSpPr>
        <p:spPr>
          <a:xfrm>
            <a:off x="615054" y="2057400"/>
            <a:ext cx="415697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a:extLst>
              <a:ext uri="{FF2B5EF4-FFF2-40B4-BE49-F238E27FC236}">
                <a16:creationId xmlns:a16="http://schemas.microsoft.com/office/drawing/2014/main" id="{38EB5116-793B-4CDD-BF59-38C633D67842}"/>
              </a:ext>
            </a:extLst>
          </p:cNvPr>
          <p:cNvSpPr>
            <a:spLocks noGrp="1"/>
          </p:cNvSpPr>
          <p:nvPr>
            <p:ph type="dt" sz="half" idx="10"/>
          </p:nvPr>
        </p:nvSpPr>
        <p:spPr/>
        <p:txBody>
          <a:bodyPr/>
          <a:lstStyle/>
          <a:p>
            <a:fld id="{FC9BC3C9-95F8-4CC1-8BD2-81C3531751C6}" type="datetimeFigureOut">
              <a:rPr lang="en-CA" smtClean="0"/>
              <a:pPr/>
              <a:t>2022-11-30</a:t>
            </a:fld>
            <a:endParaRPr lang="en-CA" dirty="0"/>
          </a:p>
        </p:txBody>
      </p:sp>
      <p:sp>
        <p:nvSpPr>
          <p:cNvPr id="9" name="Footer Placeholder 8">
            <a:extLst>
              <a:ext uri="{FF2B5EF4-FFF2-40B4-BE49-F238E27FC236}">
                <a16:creationId xmlns:a16="http://schemas.microsoft.com/office/drawing/2014/main" id="{5425649C-8946-4254-A617-5C543F548CEE}"/>
              </a:ext>
            </a:extLst>
          </p:cNvPr>
          <p:cNvSpPr>
            <a:spLocks noGrp="1"/>
          </p:cNvSpPr>
          <p:nvPr>
            <p:ph type="ftr" sz="quarter" idx="11"/>
          </p:nvPr>
        </p:nvSpPr>
        <p:spPr/>
        <p:txBody>
          <a:bodyPr/>
          <a:lstStyle/>
          <a:p>
            <a:endParaRPr lang="en-CA" dirty="0"/>
          </a:p>
        </p:txBody>
      </p:sp>
      <p:sp>
        <p:nvSpPr>
          <p:cNvPr id="10" name="Slide Number Placeholder 9">
            <a:extLst>
              <a:ext uri="{FF2B5EF4-FFF2-40B4-BE49-F238E27FC236}">
                <a16:creationId xmlns:a16="http://schemas.microsoft.com/office/drawing/2014/main" id="{8674498F-5F39-4ABB-ABD5-D16E848C5EE3}"/>
              </a:ext>
            </a:extLst>
          </p:cNvPr>
          <p:cNvSpPr>
            <a:spLocks noGrp="1"/>
          </p:cNvSpPr>
          <p:nvPr>
            <p:ph type="sldNum" sz="quarter" idx="12"/>
          </p:nvPr>
        </p:nvSpPr>
        <p:spPr/>
        <p:txBody>
          <a:body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275996930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Brighter Living Bkgd">
    <p:spTree>
      <p:nvGrpSpPr>
        <p:cNvPr id="1" name=""/>
        <p:cNvGrpSpPr/>
        <p:nvPr/>
      </p:nvGrpSpPr>
      <p:grpSpPr>
        <a:xfrm>
          <a:off x="0" y="0"/>
          <a:ext cx="0" cy="0"/>
          <a:chOff x="0" y="0"/>
          <a:chExt cx="0" cy="0"/>
        </a:xfrm>
      </p:grpSpPr>
      <p:pic>
        <p:nvPicPr>
          <p:cNvPr id="6" name="Afbeelding 2">
            <a:extLst>
              <a:ext uri="{FF2B5EF4-FFF2-40B4-BE49-F238E27FC236}">
                <a16:creationId xmlns:a16="http://schemas.microsoft.com/office/drawing/2014/main" id="{755A04CA-CD65-4B72-9DD7-8F75ABB047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6489C29A-48F0-48CF-B414-7112D5B536B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7257" b="25237"/>
          <a:stretch/>
        </p:blipFill>
        <p:spPr>
          <a:xfrm>
            <a:off x="3712190" y="3357344"/>
            <a:ext cx="4713028" cy="373044"/>
          </a:xfrm>
          <a:prstGeom prst="rect">
            <a:avLst/>
          </a:prstGeom>
        </p:spPr>
      </p:pic>
    </p:spTree>
    <p:extLst>
      <p:ext uri="{BB962C8B-B14F-4D97-AF65-F5344CB8AC3E}">
        <p14:creationId xmlns:p14="http://schemas.microsoft.com/office/powerpoint/2010/main" val="58497167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3" descr="DSM_cover_purple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 y="0"/>
            <a:ext cx="12206817"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8" imgW="0" imgH="0" progId="TCLayout.ActiveDocument.1">
                  <p:embed/>
                </p:oleObj>
              </mc:Choice>
              <mc:Fallback>
                <p:oleObj name="think-cell Slide" r:id="rId8"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18" y="3392489"/>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dirty="0">
              <a:solidFill>
                <a:srgbClr val="FFFFFF"/>
              </a:solidFill>
            </a:endParaRPr>
          </a:p>
        </p:txBody>
      </p:sp>
      <p:sp>
        <p:nvSpPr>
          <p:cNvPr id="7" name="Text Box 17"/>
          <p:cNvSpPr txBox="1">
            <a:spLocks noChangeArrowheads="1"/>
          </p:cNvSpPr>
          <p:nvPr>
            <p:custDataLst>
              <p:tags r:id="rId3"/>
            </p:custDataLst>
          </p:nvPr>
        </p:nvSpPr>
        <p:spPr bwMode="auto">
          <a:xfrm>
            <a:off x="967318" y="3667126"/>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dirty="0">
              <a:solidFill>
                <a:srgbClr val="FFFFFF"/>
              </a:solidFill>
            </a:endParaRPr>
          </a:p>
        </p:txBody>
      </p:sp>
      <p:sp>
        <p:nvSpPr>
          <p:cNvPr id="8" name="Text Box 18"/>
          <p:cNvSpPr txBox="1">
            <a:spLocks noChangeArrowheads="1"/>
          </p:cNvSpPr>
          <p:nvPr>
            <p:custDataLst>
              <p:tags r:id="rId4"/>
            </p:custDataLst>
          </p:nvPr>
        </p:nvSpPr>
        <p:spPr bwMode="auto">
          <a:xfrm>
            <a:off x="967318" y="3940176"/>
            <a:ext cx="18723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800">
                <a:solidFill>
                  <a:srgbClr val="FFFFFF"/>
                </a:solidFill>
              </a:rPr>
              <a:t>February 20, 2014</a:t>
            </a:r>
            <a:endParaRPr lang="en-US" altLang="en-US" sz="1800" dirty="0">
              <a:solidFill>
                <a:srgbClr val="FFFFFF"/>
              </a:solidFill>
            </a:endParaRPr>
          </a:p>
        </p:txBody>
      </p:sp>
      <p:sp>
        <p:nvSpPr>
          <p:cNvPr id="10" name="TextBox 9"/>
          <p:cNvSpPr txBox="1"/>
          <p:nvPr userDrawn="1">
            <p:custDataLst>
              <p:tags r:id="rId5"/>
            </p:custDataLst>
          </p:nvPr>
        </p:nvSpPr>
        <p:spPr>
          <a:xfrm>
            <a:off x="1" y="0"/>
            <a:ext cx="184731" cy="369332"/>
          </a:xfrm>
          <a:prstGeom prst="rect">
            <a:avLst/>
          </a:prstGeom>
          <a:noFill/>
        </p:spPr>
        <p:txBody>
          <a:bodyPr vert="horz" wrap="none" rtlCol="0">
            <a:spAutoFit/>
          </a:bodyPr>
          <a:lstStyle/>
          <a:p>
            <a:endParaRPr lang="en-US" sz="1800">
              <a:solidFill>
                <a:srgbClr val="000000"/>
              </a:solidFill>
            </a:endParaRPr>
          </a:p>
        </p:txBody>
      </p:sp>
      <p:sp>
        <p:nvSpPr>
          <p:cNvPr id="34819" name="Rectangle 3"/>
          <p:cNvSpPr>
            <a:spLocks noGrp="1" noChangeArrowheads="1"/>
          </p:cNvSpPr>
          <p:nvPr>
            <p:ph type="ctrTitle"/>
          </p:nvPr>
        </p:nvSpPr>
        <p:spPr>
          <a:xfrm>
            <a:off x="954618" y="1363663"/>
            <a:ext cx="854710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dirty="0"/>
              <a:t>Click to edit Master title style</a:t>
            </a:r>
          </a:p>
        </p:txBody>
      </p:sp>
      <p:sp>
        <p:nvSpPr>
          <p:cNvPr id="34820" name="Rectangle 4"/>
          <p:cNvSpPr>
            <a:spLocks noGrp="1" noChangeArrowheads="1"/>
          </p:cNvSpPr>
          <p:nvPr>
            <p:ph type="subTitle" idx="1"/>
          </p:nvPr>
        </p:nvSpPr>
        <p:spPr>
          <a:xfrm>
            <a:off x="969434" y="3022600"/>
            <a:ext cx="8470900" cy="369332"/>
          </a:xfrm>
        </p:spPr>
        <p:txBody>
          <a:bodyPr/>
          <a:lstStyle>
            <a:lvl1pPr marL="0" indent="0">
              <a:buFontTx/>
              <a:buNone/>
              <a:defRPr sz="2400">
                <a:solidFill>
                  <a:schemeClr val="bg1"/>
                </a:solidFill>
              </a:defRPr>
            </a:lvl1pPr>
          </a:lstStyle>
          <a:p>
            <a:pPr lvl="0"/>
            <a:r>
              <a:rPr lang="en-US" noProof="0" dirty="0"/>
              <a:t>Click to edit Master subtitle style</a:t>
            </a:r>
          </a:p>
        </p:txBody>
      </p:sp>
      <p:sp>
        <p:nvSpPr>
          <p:cNvPr id="11" name="hl"/>
          <p:cNvSpPr txBox="1"/>
          <p:nvPr userDrawn="1"/>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36337775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71077" y="715056"/>
            <a:ext cx="8644467" cy="467820"/>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33B648E-3B97-4C73-BCE1-2186B91FEB77}"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37032294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169551"/>
          </a:xfrm>
        </p:spPr>
        <p:txBody>
          <a:bodyPr anchor="t"/>
          <a:lstStyle>
            <a:lvl1pPr algn="l">
              <a:defRPr sz="4000" b="1" cap="all"/>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963084" y="4099124"/>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err="1"/>
              <a:t>Textmasterformat</a:t>
            </a:r>
            <a:r>
              <a:rPr lang="en-US" dirty="0"/>
              <a:t> </a:t>
            </a:r>
            <a:r>
              <a:rPr lang="en-US" dirty="0" err="1"/>
              <a:t>bearbeiten</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20EACD0-010D-416D-A8AF-B02D03B3DFC8}"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36105832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sz="half" idx="1"/>
          </p:nvPr>
        </p:nvSpPr>
        <p:spPr>
          <a:xfrm>
            <a:off x="9821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Inhaltsplatzhalter 3"/>
          <p:cNvSpPr>
            <a:spLocks noGrp="1"/>
          </p:cNvSpPr>
          <p:nvPr>
            <p:ph sz="half" idx="2"/>
          </p:nvPr>
        </p:nvSpPr>
        <p:spPr>
          <a:xfrm>
            <a:off x="54144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5DC86C06-D527-42FA-A96A-69BC21DBA54B}"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362938496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18"/>
            <a:ext cx="10972800" cy="467820"/>
          </a:xfrm>
        </p:spPr>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609600" y="1805543"/>
            <a:ext cx="5386917"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4" name="Inhaltsplatzhalter 3"/>
          <p:cNvSpPr>
            <a:spLocks noGrp="1"/>
          </p:cNvSpPr>
          <p:nvPr>
            <p:ph sz="half" idx="2"/>
          </p:nvPr>
        </p:nvSpPr>
        <p:spPr>
          <a:xfrm>
            <a:off x="609600" y="2174875"/>
            <a:ext cx="5386917"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Textplatzhalter 4"/>
          <p:cNvSpPr>
            <a:spLocks noGrp="1"/>
          </p:cNvSpPr>
          <p:nvPr>
            <p:ph type="body" sz="quarter" idx="3"/>
          </p:nvPr>
        </p:nvSpPr>
        <p:spPr>
          <a:xfrm>
            <a:off x="6193368" y="1805543"/>
            <a:ext cx="5389033"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6" name="Inhaltsplatzhalter 5"/>
          <p:cNvSpPr>
            <a:spLocks noGrp="1"/>
          </p:cNvSpPr>
          <p:nvPr>
            <p:ph sz="quarter" idx="4"/>
          </p:nvPr>
        </p:nvSpPr>
        <p:spPr>
          <a:xfrm>
            <a:off x="6193368" y="2174875"/>
            <a:ext cx="5389033"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fld id="{075AC7AB-26D6-44ED-AC21-01C3260433B7}"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8162932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87E7BC3F-E94F-4694-9FF3-1FEDCC6B9626}"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18551599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ln/>
        </p:spPr>
        <p:txBody>
          <a:bodyPr/>
          <a:lstStyle>
            <a:lvl1pPr>
              <a:defRPr/>
            </a:lvl1pPr>
          </a:lstStyle>
          <a:p>
            <a:fld id="{FED72F89-2F8E-42F1-BC4C-F3F80C3E875F}"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2513602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850326"/>
            <a:ext cx="4011084" cy="584775"/>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a:xfrm>
            <a:off x="4766733" y="273051"/>
            <a:ext cx="6815667" cy="1908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Textplatzhalter 3"/>
          <p:cNvSpPr>
            <a:spLocks noGrp="1"/>
          </p:cNvSpPr>
          <p:nvPr>
            <p:ph type="body" sz="half" idx="2"/>
          </p:nvPr>
        </p:nvSpPr>
        <p:spPr>
          <a:xfrm>
            <a:off x="609601" y="1435100"/>
            <a:ext cx="4011084"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C65743B3-A0D7-4FB7-9C46-820A0B4DADAE}"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138738944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074950"/>
            <a:ext cx="7315200" cy="292388"/>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Bildplatzhalter 2"/>
          <p:cNvSpPr>
            <a:spLocks noGrp="1"/>
          </p:cNvSpPr>
          <p:nvPr>
            <p:ph type="pic" idx="1"/>
          </p:nvPr>
        </p:nvSpPr>
        <p:spPr>
          <a:xfrm>
            <a:off x="2389717" y="612775"/>
            <a:ext cx="7315200" cy="4924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1508328E-502C-4FA6-A4F6-5E444CBD2B9B}"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14820852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605426" y="1773239"/>
            <a:ext cx="10248960" cy="1373187"/>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FA5B93C7-72D3-4784-ABAE-F5ECCB128155}"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33364714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471833" y="773113"/>
            <a:ext cx="1871282" cy="2373312"/>
          </a:xfrm>
        </p:spPr>
        <p:txBody>
          <a:bodyPr vert="eaVert"/>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3667648" y="773113"/>
            <a:ext cx="3600986" cy="2373312"/>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5CCAE39-2F8F-4245-B571-EDC4A5380F0D}" type="slidenum">
              <a:rPr lang="en-US" altLang="en-US" smtClean="0">
                <a:solidFill>
                  <a:srgbClr val="5F5F5F"/>
                </a:solidFill>
              </a:rPr>
              <a:pPr/>
              <a:t>‹#›</a:t>
            </a:fld>
            <a:endParaRPr lang="en-US" altLang="en-US" dirty="0">
              <a:solidFill>
                <a:srgbClr val="5F5F5F"/>
              </a:solidFill>
            </a:endParaRPr>
          </a:p>
        </p:txBody>
      </p:sp>
    </p:spTree>
    <p:extLst>
      <p:ext uri="{BB962C8B-B14F-4D97-AF65-F5344CB8AC3E}">
        <p14:creationId xmlns:p14="http://schemas.microsoft.com/office/powerpoint/2010/main" val="222266136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blue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67151" y="1778517"/>
            <a:ext cx="10615251" cy="13849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6" name="Slide Number Placeholder 5"/>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81724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blue /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5" name="Slide Number Placeholder 4"/>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025474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35390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slide with an image">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dirty="0"/>
              <a:t>Click icon to add image</a:t>
            </a:r>
          </a:p>
        </p:txBody>
      </p:sp>
      <p:pic>
        <p:nvPicPr>
          <p:cNvPr id="11" name="Picture 10">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40000" y="540000"/>
            <a:ext cx="5022074" cy="1218795"/>
          </a:xfrm>
        </p:spPr>
        <p:txBody>
          <a:bodyPr anchor="t" anchorCtr="0"/>
          <a:lstStyle>
            <a:lvl1pPr algn="l">
              <a:defRPr sz="4400">
                <a:solidFill>
                  <a:schemeClr val="bg1"/>
                </a:solidFill>
              </a:defRPr>
            </a:lvl1pPr>
          </a:lstStyle>
          <a:p>
            <a:r>
              <a:rPr lang="en-US" dirty="0"/>
              <a:t>Title slide</a:t>
            </a:r>
            <a:br>
              <a:rPr lang="en-US" dirty="0"/>
            </a:br>
            <a:r>
              <a:rPr lang="en-US" dirty="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3239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a subtitle of your presentation</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a:xfrm>
            <a:off x="540000" y="3780000"/>
            <a:ext cx="4968875" cy="332399"/>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dirty="0"/>
              <a:t>The date and location</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spTree>
    <p:extLst>
      <p:ext uri="{BB962C8B-B14F-4D97-AF65-F5344CB8AC3E}">
        <p14:creationId xmlns:p14="http://schemas.microsoft.com/office/powerpoint/2010/main" val="323287005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slide without an imag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4EBBF79-56CF-A74E-872F-51947B31EF7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40000" y="540000"/>
            <a:ext cx="5022074"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3239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is a subtitle of your presentation</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a:xfrm>
            <a:off x="540000" y="3780000"/>
            <a:ext cx="4968875" cy="332399"/>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dirty="0"/>
              <a:t>The date and location</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4"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Tree>
    <p:extLst>
      <p:ext uri="{BB962C8B-B14F-4D97-AF65-F5344CB8AC3E}">
        <p14:creationId xmlns:p14="http://schemas.microsoft.com/office/powerpoint/2010/main" val="248136163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Green single-column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FB9BC3-70C6-3140-93C8-9016B2A25E83}"/>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a:stretch/>
        </p:blipFill>
        <p:spPr>
          <a:xfrm>
            <a:off x="7053943" y="0"/>
            <a:ext cx="5138057" cy="6858000"/>
          </a:xfrm>
          <a:prstGeom prst="rect">
            <a:avLst/>
          </a:prstGeom>
        </p:spPr>
      </p:pic>
      <p:sp>
        <p:nvSpPr>
          <p:cNvPr id="7" name="Rectangle 6">
            <a:extLst>
              <a:ext uri="{FF2B5EF4-FFF2-40B4-BE49-F238E27FC236}">
                <a16:creationId xmlns:a16="http://schemas.microsoft.com/office/drawing/2014/main" id="{391C10F9-E478-6146-91DA-3C1F9FF030F4}"/>
              </a:ext>
            </a:extLst>
          </p:cNvPr>
          <p:cNvSpPr/>
          <p:nvPr userDrawn="1"/>
        </p:nvSpPr>
        <p:spPr>
          <a:xfrm>
            <a:off x="7053943" y="0"/>
            <a:ext cx="4553149"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11139093"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11139094" cy="338554"/>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pic>
        <p:nvPicPr>
          <p:cNvPr id="9" name="Picture 8">
            <a:extLst>
              <a:ext uri="{FF2B5EF4-FFF2-40B4-BE49-F238E27FC236}">
                <a16:creationId xmlns:a16="http://schemas.microsoft.com/office/drawing/2014/main" id="{14A8F0D9-1A14-DB4A-A5A2-F4344D10CC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2309495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een slide with a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5119299" cy="2667397"/>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7999" y="1044000"/>
            <a:ext cx="6284493" cy="338554"/>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
        <p:nvSpPr>
          <p:cNvPr id="5" name="Chart Placeholder 4">
            <a:extLst>
              <a:ext uri="{FF2B5EF4-FFF2-40B4-BE49-F238E27FC236}">
                <a16:creationId xmlns:a16="http://schemas.microsoft.com/office/drawing/2014/main" id="{A38985DD-3048-C442-80AC-02B7F8C63B58}"/>
              </a:ext>
            </a:extLst>
          </p:cNvPr>
          <p:cNvSpPr>
            <a:spLocks noGrp="1"/>
          </p:cNvSpPr>
          <p:nvPr>
            <p:ph type="chart" sz="quarter" idx="14" hasCustomPrompt="1"/>
          </p:nvPr>
        </p:nvSpPr>
        <p:spPr>
          <a:xfrm>
            <a:off x="7038000" y="1800000"/>
            <a:ext cx="3510000" cy="3600000"/>
          </a:xfrm>
          <a:solidFill>
            <a:schemeClr val="bg1">
              <a:lumMod val="95000"/>
            </a:schemeClr>
          </a:solidFill>
        </p:spPr>
        <p:txBody>
          <a:bodyPr anchor="ctr" anchorCtr="0">
            <a:noAutofit/>
          </a:bodyPr>
          <a:lstStyle>
            <a:lvl1pPr marL="0" indent="0" algn="ctr">
              <a:buNone/>
              <a:defRPr sz="1400">
                <a:solidFill>
                  <a:schemeClr val="bg1">
                    <a:lumMod val="50000"/>
                  </a:schemeClr>
                </a:solidFill>
              </a:defRPr>
            </a:lvl1pPr>
          </a:lstStyle>
          <a:p>
            <a:r>
              <a:rPr lang="en-US" dirty="0"/>
              <a:t>Insert your</a:t>
            </a:r>
            <a:br>
              <a:rPr lang="en-US" dirty="0"/>
            </a:br>
            <a:r>
              <a:rPr lang="en-US" dirty="0"/>
              <a:t>graphic/chart</a:t>
            </a:r>
          </a:p>
        </p:txBody>
      </p:sp>
    </p:spTree>
    <p:extLst>
      <p:ext uri="{BB962C8B-B14F-4D97-AF65-F5344CB8AC3E}">
        <p14:creationId xmlns:p14="http://schemas.microsoft.com/office/powerpoint/2010/main" val="8199280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Green doub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2232000"/>
            <a:ext cx="5486401" cy="2677656"/>
          </a:xfrm>
        </p:spPr>
        <p:txBody>
          <a:bodyPr/>
          <a:lstStyle>
            <a:lvl1pPr marL="285750" indent="-285750">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278000"/>
            <a:ext cx="5486400" cy="677108"/>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
        <p:nvSpPr>
          <p:cNvPr id="7" name="Content Placeholder 2">
            <a:extLst>
              <a:ext uri="{FF2B5EF4-FFF2-40B4-BE49-F238E27FC236}">
                <a16:creationId xmlns:a16="http://schemas.microsoft.com/office/drawing/2014/main" id="{D90BF770-2E16-274D-94AE-5380331E268F}"/>
              </a:ext>
            </a:extLst>
          </p:cNvPr>
          <p:cNvSpPr>
            <a:spLocks noGrp="1"/>
          </p:cNvSpPr>
          <p:nvPr>
            <p:ph idx="14" hasCustomPrompt="1"/>
          </p:nvPr>
        </p:nvSpPr>
        <p:spPr>
          <a:xfrm>
            <a:off x="6336000" y="2232000"/>
            <a:ext cx="5271095" cy="2677656"/>
          </a:xfrm>
        </p:spPr>
        <p:txBody>
          <a:bodyPr/>
          <a:lstStyle>
            <a:lvl1pPr marL="285750" indent="-285750">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9" name="Text Placeholder 7">
            <a:extLst>
              <a:ext uri="{FF2B5EF4-FFF2-40B4-BE49-F238E27FC236}">
                <a16:creationId xmlns:a16="http://schemas.microsoft.com/office/drawing/2014/main" id="{FE6BEED7-FA74-1847-B528-940FF9B68A06}"/>
              </a:ext>
            </a:extLst>
          </p:cNvPr>
          <p:cNvSpPr>
            <a:spLocks noGrp="1"/>
          </p:cNvSpPr>
          <p:nvPr>
            <p:ph type="body" sz="quarter" idx="15" hasCustomPrompt="1"/>
          </p:nvPr>
        </p:nvSpPr>
        <p:spPr>
          <a:xfrm>
            <a:off x="6336000" y="1278000"/>
            <a:ext cx="5271094" cy="677108"/>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Tree>
    <p:extLst>
      <p:ext uri="{BB962C8B-B14F-4D97-AF65-F5344CB8AC3E}">
        <p14:creationId xmlns:p14="http://schemas.microsoft.com/office/powerpoint/2010/main" val="203691633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7020000" cy="443198"/>
          </a:xfr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7020000"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7020000" cy="338554"/>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315566031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Photo slide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5220000" cy="443198"/>
          </a:xfrm>
        </p:spPr>
        <p:txBody>
          <a:bodyPr/>
          <a:lstStyle>
            <a:lvl1pPr>
              <a:defRPr/>
            </a:lvl1pPr>
          </a:lstStyle>
          <a:p>
            <a:r>
              <a:rPr lang="en-US" dirty="0"/>
              <a:t>Image slide option 2</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5220000" cy="2667397"/>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5220000" cy="338554"/>
          </a:xfr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half slide width</a:t>
            </a: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2589198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Photo slide option 3">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600" dirty="0">
                <a:solidFill>
                  <a:schemeClr val="bg1">
                    <a:lumMod val="50000"/>
                  </a:schemeClr>
                </a:solidFill>
              </a:defRPr>
            </a:lvl1pPr>
          </a:lstStyle>
          <a:p>
            <a:pPr marL="252000" lvl="0" indent="-252000" algn="ctr"/>
            <a:r>
              <a:rPr lang="en-US" dirty="0"/>
              <a:t>Click icon to add image</a:t>
            </a:r>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8640000" cy="443198"/>
          </a:xfrm>
        </p:spPr>
        <p:txBody>
          <a:bodyPr/>
          <a:lstStyle>
            <a:lvl1pPr>
              <a:defRPr>
                <a:solidFill>
                  <a:schemeClr val="bg1"/>
                </a:solidFill>
              </a:defRPr>
            </a:lvl1pPr>
          </a:lstStyle>
          <a:p>
            <a:r>
              <a:rPr lang="en-US" dirty="0"/>
              <a:t>Image slide option 3</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8640000" cy="553998"/>
          </a:xfrm>
        </p:spPr>
        <p:txBody>
          <a:bodyPr/>
          <a:lstStyle>
            <a:lvl1pPr marL="285750" indent="-285750">
              <a:lnSpc>
                <a:spcPct val="100000"/>
              </a:lnSpc>
              <a:buFont typeface="Arial" panose="020B0604020202020204" pitchFamily="34" charset="0"/>
              <a:buChar char="•"/>
              <a:defRPr>
                <a:solidFill>
                  <a:schemeClr val="bg1"/>
                </a:solidFill>
              </a:defRPr>
            </a:lvl1pPr>
            <a:lvl2pPr marL="0" indent="0">
              <a:buNone/>
              <a:defRPr/>
            </a:lvl2pPr>
            <a:lvl3pPr marL="0" indent="0">
              <a:lnSpc>
                <a:spcPct val="100000"/>
              </a:lnSpc>
              <a:spcBef>
                <a:spcPts val="1000"/>
              </a:spcBef>
              <a:buFont typeface="Arial" panose="020B0604020202020204" pitchFamily="34" charset="0"/>
              <a:buNone/>
              <a:defRPr sz="2000">
                <a:solidFill>
                  <a:schemeClr val="bg1"/>
                </a:solidFill>
              </a:defRPr>
            </a:lvl3pPr>
          </a:lstStyle>
          <a:p>
            <a:pPr lvl="0"/>
            <a:r>
              <a:rPr lang="en-US" dirty="0"/>
              <a:t>Dark green gradient is used.</a:t>
            </a:r>
            <a:br>
              <a:rPr lang="en-US" dirty="0"/>
            </a:br>
            <a:r>
              <a:rPr lang="en-US" dirty="0"/>
              <a:t>For other gradients, see the final slides in this PPT.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lvl1pPr>
              <a:defRPr>
                <a:solidFill>
                  <a:schemeClr val="bg1"/>
                </a:solidFill>
              </a:defRPr>
            </a:lvl1pPr>
          </a:lstStyle>
          <a:p>
            <a:fld id="{E118D48E-C7CB-6244-969D-7BAEA9B6226C}" type="slidenum">
              <a:rPr lang="en-US" smtClean="0"/>
              <a:pPr/>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8640000" cy="338554"/>
          </a:xfrm>
        </p:spPr>
        <p:txBody>
          <a:bodyPr/>
          <a:lstStyle>
            <a:lvl1pPr marL="0" indent="0">
              <a:spcAft>
                <a:spcPts val="0"/>
              </a:spcAft>
              <a:buNone/>
              <a:defRPr sz="2200" b="1" i="1">
                <a:solidFill>
                  <a:schemeClr val="bg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full slide</a:t>
            </a:r>
          </a:p>
        </p:txBody>
      </p:sp>
    </p:spTree>
    <p:extLst>
      <p:ext uri="{BB962C8B-B14F-4D97-AF65-F5344CB8AC3E}">
        <p14:creationId xmlns:p14="http://schemas.microsoft.com/office/powerpoint/2010/main" val="258384724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829F8F4-B328-9047-B526-061A29A466F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9">
            <a:extLst>
              <a:ext uri="{FF2B5EF4-FFF2-40B4-BE49-F238E27FC236}">
                <a16:creationId xmlns:a16="http://schemas.microsoft.com/office/drawing/2014/main" id="{C50C46FB-E77D-6443-8B16-CEAF95E9C4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12925" y="5793193"/>
            <a:ext cx="3887784" cy="108379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9922" y="3190484"/>
            <a:ext cx="5612156" cy="477033"/>
          </a:xfrm>
          <a:prstGeom prst="rect">
            <a:avLst/>
          </a:prstGeom>
        </p:spPr>
      </p:pic>
    </p:spTree>
    <p:extLst>
      <p:ext uri="{BB962C8B-B14F-4D97-AF65-F5344CB8AC3E}">
        <p14:creationId xmlns:p14="http://schemas.microsoft.com/office/powerpoint/2010/main" val="4680899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1988" lvl="0" indent="-251988"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2"/>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1"/>
            <a:ext cx="5400000" cy="553999"/>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363070"/>
            <a:ext cx="4876800" cy="369332"/>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178" indent="0">
              <a:buNone/>
              <a:defRPr sz="2000">
                <a:latin typeface="Fira Sans" panose="020B0503050000020004" pitchFamily="34" charset="0"/>
              </a:defRPr>
            </a:lvl2pPr>
            <a:lvl3pPr marL="914354" indent="0">
              <a:buNone/>
              <a:defRPr sz="2000">
                <a:latin typeface="Fira Sans" panose="020B0503050000020004" pitchFamily="34" charset="0"/>
              </a:defRPr>
            </a:lvl3pPr>
            <a:lvl4pPr marL="1371532" indent="0">
              <a:buNone/>
              <a:defRPr sz="2000">
                <a:latin typeface="Fira Sans" panose="020B0503050000020004" pitchFamily="34" charset="0"/>
              </a:defRPr>
            </a:lvl4pPr>
            <a:lvl5pPr marL="1828709"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2" y="6235416"/>
            <a:ext cx="4535993" cy="308571"/>
          </a:xfrm>
          <a:prstGeom prst="rect">
            <a:avLst/>
          </a:prstGeom>
        </p:spPr>
      </p:pic>
    </p:spTree>
    <p:extLst>
      <p:ext uri="{BB962C8B-B14F-4D97-AF65-F5344CB8AC3E}">
        <p14:creationId xmlns:p14="http://schemas.microsoft.com/office/powerpoint/2010/main" val="224747638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Blue / 1 column">
    <p:spTree>
      <p:nvGrpSpPr>
        <p:cNvPr id="1" name=""/>
        <p:cNvGrpSpPr/>
        <p:nvPr/>
      </p:nvGrpSpPr>
      <p:grpSpPr>
        <a:xfrm>
          <a:off x="0" y="0"/>
          <a:ext cx="0" cy="0"/>
          <a:chOff x="0" y="0"/>
          <a:chExt cx="0" cy="0"/>
        </a:xfrm>
      </p:grpSpPr>
      <p:pic>
        <p:nvPicPr>
          <p:cNvPr id="13" name="Picture 12" descr="A picture containing tree, grass, outdoor, blurry&#10;&#10;Description automatically generated">
            <a:extLst>
              <a:ext uri="{FF2B5EF4-FFF2-40B4-BE49-F238E27FC236}">
                <a16:creationId xmlns:a16="http://schemas.microsoft.com/office/drawing/2014/main" id="{732E9E05-BB24-862D-368C-AB901F4662B8}"/>
              </a:ext>
            </a:extLst>
          </p:cNvPr>
          <p:cNvPicPr>
            <a:picLocks noChangeAspect="1"/>
          </p:cNvPicPr>
          <p:nvPr userDrawn="1"/>
        </p:nvPicPr>
        <p:blipFill>
          <a:blip r:embed="rId4"/>
          <a:stretch>
            <a:fillRect/>
          </a:stretch>
        </p:blipFill>
        <p:spPr>
          <a:xfrm>
            <a:off x="-1" y="-2"/>
            <a:ext cx="12191999" cy="6855979"/>
          </a:xfrm>
          <a:prstGeom prst="rect">
            <a:avLst/>
          </a:prstGeom>
        </p:spPr>
      </p:pic>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1" y="2341245"/>
            <a:ext cx="11268075" cy="973947"/>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178" indent="0">
              <a:buNone/>
              <a:defRPr sz="3200" b="0" i="0">
                <a:latin typeface="Fira Sans Medium" panose="020B0503050000020004" pitchFamily="34" charset="0"/>
              </a:defRPr>
            </a:lvl2pPr>
            <a:lvl3pPr marL="914354" indent="0">
              <a:buNone/>
              <a:defRPr sz="3200" b="0" i="0">
                <a:latin typeface="Fira Sans Medium" panose="020B0503050000020004" pitchFamily="34" charset="0"/>
              </a:defRPr>
            </a:lvl3pPr>
            <a:lvl4pPr marL="1371532" indent="0">
              <a:buNone/>
              <a:defRPr sz="3200" b="0" i="0">
                <a:latin typeface="Fira Sans Medium" panose="020B0503050000020004" pitchFamily="34" charset="0"/>
              </a:defRPr>
            </a:lvl4pPr>
            <a:lvl5pPr marL="1828709"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1"/>
            <a:ext cx="11256963"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110120646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2" y="468001"/>
            <a:ext cx="5277561"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1" y="936878"/>
            <a:ext cx="52757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1" y="6328150"/>
            <a:ext cx="451163" cy="123111"/>
          </a:xfr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2"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8" y="1800224"/>
            <a:ext cx="3895107" cy="1204235"/>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6" y="1800227"/>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97197949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1988" lvl="0" indent="-251988"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2"/>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1"/>
            <a:ext cx="5400000" cy="553999"/>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363070"/>
            <a:ext cx="4876800" cy="369332"/>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178" indent="0">
              <a:buNone/>
              <a:defRPr sz="2000">
                <a:latin typeface="Fira Sans" panose="020B0503050000020004" pitchFamily="34" charset="0"/>
              </a:defRPr>
            </a:lvl2pPr>
            <a:lvl3pPr marL="914354" indent="0">
              <a:buNone/>
              <a:defRPr sz="2000">
                <a:latin typeface="Fira Sans" panose="020B0503050000020004" pitchFamily="34" charset="0"/>
              </a:defRPr>
            </a:lvl3pPr>
            <a:lvl4pPr marL="1371532" indent="0">
              <a:buNone/>
              <a:defRPr sz="2000">
                <a:latin typeface="Fira Sans" panose="020B0503050000020004" pitchFamily="34" charset="0"/>
              </a:defRPr>
            </a:lvl4pPr>
            <a:lvl5pPr marL="1828709"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2" y="6235416"/>
            <a:ext cx="4535993" cy="308571"/>
          </a:xfrm>
          <a:prstGeom prst="rect">
            <a:avLst/>
          </a:prstGeom>
        </p:spPr>
      </p:pic>
    </p:spTree>
    <p:extLst>
      <p:ext uri="{BB962C8B-B14F-4D97-AF65-F5344CB8AC3E}">
        <p14:creationId xmlns:p14="http://schemas.microsoft.com/office/powerpoint/2010/main" val="38744767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pic>
        <p:nvPicPr>
          <p:cNvPr id="13" name="Picture 12" descr="A picture containing tree, grass, outdoor, blurry&#10;&#10;Description automatically generated">
            <a:extLst>
              <a:ext uri="{FF2B5EF4-FFF2-40B4-BE49-F238E27FC236}">
                <a16:creationId xmlns:a16="http://schemas.microsoft.com/office/drawing/2014/main" id="{732E9E05-BB24-862D-368C-AB901F4662B8}"/>
              </a:ext>
            </a:extLst>
          </p:cNvPr>
          <p:cNvPicPr>
            <a:picLocks noChangeAspect="1"/>
          </p:cNvPicPr>
          <p:nvPr userDrawn="1"/>
        </p:nvPicPr>
        <p:blipFill>
          <a:blip r:embed="rId4"/>
          <a:stretch>
            <a:fillRect/>
          </a:stretch>
        </p:blipFill>
        <p:spPr>
          <a:xfrm>
            <a:off x="-1" y="-2"/>
            <a:ext cx="12191999" cy="6855979"/>
          </a:xfrm>
          <a:prstGeom prst="rect">
            <a:avLst/>
          </a:prstGeom>
        </p:spPr>
      </p:pic>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1" y="2341245"/>
            <a:ext cx="11268075" cy="973947"/>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178" indent="0">
              <a:buNone/>
              <a:defRPr sz="3200" b="0" i="0">
                <a:latin typeface="Fira Sans Medium" panose="020B0503050000020004" pitchFamily="34" charset="0"/>
              </a:defRPr>
            </a:lvl2pPr>
            <a:lvl3pPr marL="914354" indent="0">
              <a:buNone/>
              <a:defRPr sz="3200" b="0" i="0">
                <a:latin typeface="Fira Sans Medium" panose="020B0503050000020004" pitchFamily="34" charset="0"/>
              </a:defRPr>
            </a:lvl3pPr>
            <a:lvl4pPr marL="1371532" indent="0">
              <a:buNone/>
              <a:defRPr sz="3200" b="0" i="0">
                <a:latin typeface="Fira Sans Medium" panose="020B0503050000020004" pitchFamily="34" charset="0"/>
              </a:defRPr>
            </a:lvl4pPr>
            <a:lvl5pPr marL="1828709"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1"/>
            <a:ext cx="11256963"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9396891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1" y="6328150"/>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5" y="1800227"/>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4100653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1" y="6328150"/>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5" y="1800227"/>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7238964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1" y="6328150"/>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Tree>
    <p:extLst>
      <p:ext uri="{BB962C8B-B14F-4D97-AF65-F5344CB8AC3E}">
        <p14:creationId xmlns:p14="http://schemas.microsoft.com/office/powerpoint/2010/main" val="238852376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2" y="468001"/>
            <a:ext cx="5277561"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1" y="936878"/>
            <a:ext cx="52757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1" y="6328150"/>
            <a:ext cx="451163" cy="123111"/>
          </a:xfr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2"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8" y="1800224"/>
            <a:ext cx="3895107" cy="1204235"/>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6" y="1800227"/>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93445323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4B7A1C-FF54-B110-E142-BF1A7CEA8080}"/>
              </a:ext>
            </a:extLst>
          </p:cNvPr>
          <p:cNvSpPr/>
          <p:nvPr userDrawn="1"/>
        </p:nvSpPr>
        <p:spPr>
          <a:xfrm>
            <a:off x="6280196" y="0"/>
            <a:ext cx="14162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err="1">
              <a:solidFill>
                <a:schemeClr val="tx1"/>
              </a:solidFill>
            </a:endParaRPr>
          </a:p>
        </p:txBody>
      </p:sp>
      <p:sp>
        <p:nvSpPr>
          <p:cNvPr id="3" name="Slide Number Placeholder 2">
            <a:extLst>
              <a:ext uri="{FF2B5EF4-FFF2-40B4-BE49-F238E27FC236}">
                <a16:creationId xmlns:a16="http://schemas.microsoft.com/office/drawing/2014/main" id="{63CA836D-33FF-5E44-ABE1-558DF40B0964}"/>
              </a:ext>
            </a:extLst>
          </p:cNvPr>
          <p:cNvSpPr>
            <a:spLocks noGrp="1"/>
          </p:cNvSpPr>
          <p:nvPr>
            <p:ph type="sldNum" sz="quarter" idx="10"/>
          </p:nvPr>
        </p:nvSpPr>
        <p:spPr/>
        <p:txBody>
          <a:bodyPr/>
          <a:lstStyle/>
          <a:p>
            <a:fld id="{EC50C849-B97A-2B45-B78A-6D9C352F693C}" type="slidenum">
              <a:rPr lang="en-US" smtClean="0"/>
              <a:pPr/>
              <a:t>‹#›</a:t>
            </a:fld>
            <a:endParaRPr lang="en-US" dirty="0"/>
          </a:p>
        </p:txBody>
      </p:sp>
      <p:sp>
        <p:nvSpPr>
          <p:cNvPr id="4" name="Picture Placeholder 19">
            <a:extLst>
              <a:ext uri="{FF2B5EF4-FFF2-40B4-BE49-F238E27FC236}">
                <a16:creationId xmlns:a16="http://schemas.microsoft.com/office/drawing/2014/main" id="{F2E5E94E-3B2A-B743-A573-2787DC43C295}"/>
              </a:ext>
            </a:extLst>
          </p:cNvPr>
          <p:cNvSpPr>
            <a:spLocks noGrp="1" noChangeAspect="1"/>
          </p:cNvSpPr>
          <p:nvPr>
            <p:ph type="pic" sz="quarter" idx="14" hasCustomPrompt="1"/>
          </p:nvPr>
        </p:nvSpPr>
        <p:spPr bwMode="auto">
          <a:xfrm>
            <a:off x="7696462"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5" name="Title 1">
            <a:extLst>
              <a:ext uri="{FF2B5EF4-FFF2-40B4-BE49-F238E27FC236}">
                <a16:creationId xmlns:a16="http://schemas.microsoft.com/office/drawing/2014/main" id="{091FDA3E-B603-EE48-BAF1-B0AD1EEF023B}"/>
              </a:ext>
            </a:extLst>
          </p:cNvPr>
          <p:cNvSpPr>
            <a:spLocks noGrp="1"/>
          </p:cNvSpPr>
          <p:nvPr>
            <p:ph type="title" hasCustomPrompt="1"/>
          </p:nvPr>
        </p:nvSpPr>
        <p:spPr>
          <a:xfrm>
            <a:off x="468002" y="468001"/>
            <a:ext cx="6767865"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6" name="Text Placeholder 7">
            <a:extLst>
              <a:ext uri="{FF2B5EF4-FFF2-40B4-BE49-F238E27FC236}">
                <a16:creationId xmlns:a16="http://schemas.microsoft.com/office/drawing/2014/main" id="{6D81AA68-31EB-734F-80AB-CE55B1DE0BB7}"/>
              </a:ext>
            </a:extLst>
          </p:cNvPr>
          <p:cNvSpPr>
            <a:spLocks noGrp="1"/>
          </p:cNvSpPr>
          <p:nvPr>
            <p:ph type="body" sz="quarter" idx="13" hasCustomPrompt="1"/>
          </p:nvPr>
        </p:nvSpPr>
        <p:spPr>
          <a:xfrm>
            <a:off x="468001" y="936878"/>
            <a:ext cx="67655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06FC62C5-9872-DC4D-8A6B-B15E8708F3A0}"/>
              </a:ext>
            </a:extLst>
          </p:cNvPr>
          <p:cNvSpPr>
            <a:spLocks noGrp="1"/>
          </p:cNvSpPr>
          <p:nvPr>
            <p:ph type="body" sz="quarter" idx="15"/>
          </p:nvPr>
        </p:nvSpPr>
        <p:spPr>
          <a:xfrm>
            <a:off x="468315" y="1800227"/>
            <a:ext cx="6767865"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88883513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1988" lvl="0" indent="-251988"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2" y="468002"/>
            <a:ext cx="11258863" cy="443199"/>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1" y="6328150"/>
            <a:ext cx="451163" cy="123111"/>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1" y="6328149"/>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0" b="0" i="0" smtClean="0">
                <a:solidFill>
                  <a:schemeClr val="bg1"/>
                </a:solidFill>
                <a:latin typeface="Fira Sans" panose="020B0503050000020004" pitchFamily="34" charset="0"/>
              </a:rPr>
              <a:pPr/>
              <a:t>‹#›</a:t>
            </a:fld>
            <a:endParaRPr lang="en-US" sz="800"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37045348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B456178-A97C-3549-B004-E3E23D3A2BD5}"/>
              </a:ext>
            </a:extLst>
          </p:cNvPr>
          <p:cNvSpPr/>
          <p:nvPr userDrawn="1"/>
        </p:nvSpPr>
        <p:spPr>
          <a:xfrm>
            <a:off x="1" y="0"/>
            <a:ext cx="10754307"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4" b="0" i="0" dirty="0">
              <a:latin typeface="Fira Sans" panose="020B0503050000020004" pitchFamily="34" charset="0"/>
            </a:endParaRPr>
          </a:p>
        </p:txBody>
      </p:sp>
      <p:pic>
        <p:nvPicPr>
          <p:cNvPr id="17" name="Picture 16" descr="A person looking at the camera&#10;&#10;Description automatically generated">
            <a:extLst>
              <a:ext uri="{FF2B5EF4-FFF2-40B4-BE49-F238E27FC236}">
                <a16:creationId xmlns:a16="http://schemas.microsoft.com/office/drawing/2014/main" id="{CA3027F8-8800-EB4A-BE43-D15E77CC50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7411" y="0"/>
            <a:ext cx="6094591" cy="6858000"/>
          </a:xfrm>
          <a:prstGeom prst="rect">
            <a:avLst/>
          </a:prstGeom>
        </p:spPr>
      </p:pic>
      <p:pic>
        <p:nvPicPr>
          <p:cNvPr id="18" name="Picture 17">
            <a:extLst>
              <a:ext uri="{FF2B5EF4-FFF2-40B4-BE49-F238E27FC236}">
                <a16:creationId xmlns:a16="http://schemas.microsoft.com/office/drawing/2014/main" id="{FC65C2D8-9F2B-4141-B727-ECA5528E829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9" name="Title 1">
            <a:extLst>
              <a:ext uri="{FF2B5EF4-FFF2-40B4-BE49-F238E27FC236}">
                <a16:creationId xmlns:a16="http://schemas.microsoft.com/office/drawing/2014/main" id="{3F356623-C608-4F4C-9655-60FDA2ADC226}"/>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0" name="Text Placeholder 7">
            <a:extLst>
              <a:ext uri="{FF2B5EF4-FFF2-40B4-BE49-F238E27FC236}">
                <a16:creationId xmlns:a16="http://schemas.microsoft.com/office/drawing/2014/main" id="{A030C58A-16EF-4544-80B2-47D185EB790F}"/>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Oval 20">
            <a:extLst>
              <a:ext uri="{FF2B5EF4-FFF2-40B4-BE49-F238E27FC236}">
                <a16:creationId xmlns:a16="http://schemas.microsoft.com/office/drawing/2014/main" id="{0074A57E-5ED0-9346-AA7E-6E538357680A}"/>
              </a:ext>
            </a:extLst>
          </p:cNvPr>
          <p:cNvSpPr/>
          <p:nvPr userDrawn="1"/>
        </p:nvSpPr>
        <p:spPr>
          <a:xfrm>
            <a:off x="7602108" y="1862498"/>
            <a:ext cx="3521661" cy="3521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4" b="0" i="0" dirty="0" err="1">
              <a:solidFill>
                <a:schemeClr val="tx1"/>
              </a:solidFill>
              <a:latin typeface="Fira Sans" panose="020B0503050000020004" pitchFamily="34" charset="0"/>
            </a:endParaRPr>
          </a:p>
        </p:txBody>
      </p:sp>
      <p:sp>
        <p:nvSpPr>
          <p:cNvPr id="22" name="Text Placeholder 9">
            <a:extLst>
              <a:ext uri="{FF2B5EF4-FFF2-40B4-BE49-F238E27FC236}">
                <a16:creationId xmlns:a16="http://schemas.microsoft.com/office/drawing/2014/main" id="{68AEF8F6-A8F0-DD40-B131-E7F5AAE0E858}"/>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3" name="Text Placeholder 14">
            <a:extLst>
              <a:ext uri="{FF2B5EF4-FFF2-40B4-BE49-F238E27FC236}">
                <a16:creationId xmlns:a16="http://schemas.microsoft.com/office/drawing/2014/main" id="{5213F28F-15D8-AB48-99F2-D95C7734F172}"/>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14">
            <a:extLst>
              <a:ext uri="{FF2B5EF4-FFF2-40B4-BE49-F238E27FC236}">
                <a16:creationId xmlns:a16="http://schemas.microsoft.com/office/drawing/2014/main" id="{A71D8752-E387-B542-8EFF-60B46DE275AA}"/>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5" name="Slide Number Placeholder 2">
            <a:extLst>
              <a:ext uri="{FF2B5EF4-FFF2-40B4-BE49-F238E27FC236}">
                <a16:creationId xmlns:a16="http://schemas.microsoft.com/office/drawing/2014/main" id="{F8750C42-C524-8A45-9197-B43E3FEBAF52}"/>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6" name="Picture 25" descr="A close up of a logo&#10;&#10;Description automatically generated">
            <a:extLst>
              <a:ext uri="{FF2B5EF4-FFF2-40B4-BE49-F238E27FC236}">
                <a16:creationId xmlns:a16="http://schemas.microsoft.com/office/drawing/2014/main" id="{86B6D9D4-755B-2B4F-A22A-76FAD4436825}"/>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357005418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1F31AC-01C9-D041-8BF5-DDD74FCD3233}"/>
              </a:ext>
            </a:extLst>
          </p:cNvPr>
          <p:cNvSpPr/>
          <p:nvPr userDrawn="1"/>
        </p:nvSpPr>
        <p:spPr>
          <a:xfrm flipH="1">
            <a:off x="1" y="0"/>
            <a:ext cx="10754307"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4" b="0" i="0" dirty="0">
              <a:latin typeface="Fira Sans" panose="020B0503050000020004" pitchFamily="34" charset="0"/>
            </a:endParaRPr>
          </a:p>
        </p:txBody>
      </p:sp>
      <p:pic>
        <p:nvPicPr>
          <p:cNvPr id="19" name="Picture 18" descr="A person looking at the camera&#10;&#10;Description automatically generated">
            <a:extLst>
              <a:ext uri="{FF2B5EF4-FFF2-40B4-BE49-F238E27FC236}">
                <a16:creationId xmlns:a16="http://schemas.microsoft.com/office/drawing/2014/main" id="{140C368A-E49D-EF4E-975B-C5BCBCF95F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6002" y="0"/>
            <a:ext cx="6094591" cy="6858000"/>
          </a:xfrm>
          <a:prstGeom prst="rect">
            <a:avLst/>
          </a:prstGeom>
        </p:spPr>
      </p:pic>
      <p:pic>
        <p:nvPicPr>
          <p:cNvPr id="20" name="Picture 19">
            <a:extLst>
              <a:ext uri="{FF2B5EF4-FFF2-40B4-BE49-F238E27FC236}">
                <a16:creationId xmlns:a16="http://schemas.microsoft.com/office/drawing/2014/main" id="{73EB8763-7B9B-4244-89A9-EF64AEF210C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21" name="Title 1">
            <a:extLst>
              <a:ext uri="{FF2B5EF4-FFF2-40B4-BE49-F238E27FC236}">
                <a16:creationId xmlns:a16="http://schemas.microsoft.com/office/drawing/2014/main" id="{600E83EE-F7CB-3445-AE34-B1D39E25BE9D}"/>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2" name="Text Placeholder 7">
            <a:extLst>
              <a:ext uri="{FF2B5EF4-FFF2-40B4-BE49-F238E27FC236}">
                <a16:creationId xmlns:a16="http://schemas.microsoft.com/office/drawing/2014/main" id="{CBE3F365-47DF-6D4B-BBF1-FD5296E11A7D}"/>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3" name="Text Placeholder 14">
            <a:extLst>
              <a:ext uri="{FF2B5EF4-FFF2-40B4-BE49-F238E27FC236}">
                <a16:creationId xmlns:a16="http://schemas.microsoft.com/office/drawing/2014/main" id="{D353A648-5470-B249-B22C-48672AFDAAF6}"/>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9">
            <a:extLst>
              <a:ext uri="{FF2B5EF4-FFF2-40B4-BE49-F238E27FC236}">
                <a16:creationId xmlns:a16="http://schemas.microsoft.com/office/drawing/2014/main" id="{3A3359F3-78F1-5344-A89C-11D96BC7C3D1}"/>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5" name="Text Placeholder 14">
            <a:extLst>
              <a:ext uri="{FF2B5EF4-FFF2-40B4-BE49-F238E27FC236}">
                <a16:creationId xmlns:a16="http://schemas.microsoft.com/office/drawing/2014/main" id="{6BA0080C-EB36-2C46-9BC5-22701BFBC8E3}"/>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6" name="Slide Number Placeholder 2">
            <a:extLst>
              <a:ext uri="{FF2B5EF4-FFF2-40B4-BE49-F238E27FC236}">
                <a16:creationId xmlns:a16="http://schemas.microsoft.com/office/drawing/2014/main" id="{49864D6F-7638-7341-92FC-E983E5A948BB}"/>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7" name="Picture 26" descr="A close up of a logo&#10;&#10;Description automatically generated">
            <a:extLst>
              <a:ext uri="{FF2B5EF4-FFF2-40B4-BE49-F238E27FC236}">
                <a16:creationId xmlns:a16="http://schemas.microsoft.com/office/drawing/2014/main" id="{5EAB1142-F7B8-864F-9CE9-8BEAAC56E23E}"/>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167347639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63718-8310-9847-8372-8ECF104BC742}"/>
              </a:ext>
            </a:extLst>
          </p:cNvPr>
          <p:cNvSpPr/>
          <p:nvPr userDrawn="1"/>
        </p:nvSpPr>
        <p:spPr>
          <a:xfrm>
            <a:off x="3"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4" b="0" i="0" dirty="0">
              <a:latin typeface="Fira Sans" panose="020B0503050000020004" pitchFamily="34" charset="0"/>
            </a:endParaRPr>
          </a:p>
        </p:txBody>
      </p:sp>
      <p:pic>
        <p:nvPicPr>
          <p:cNvPr id="18" name="Picture 17" descr="A picture containing holding, ball, apple, white&#10;&#10;Description automatically generated">
            <a:extLst>
              <a:ext uri="{FF2B5EF4-FFF2-40B4-BE49-F238E27FC236}">
                <a16:creationId xmlns:a16="http://schemas.microsoft.com/office/drawing/2014/main" id="{0AF39F00-D670-1C4E-BD64-9CFD9D66D7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4"/>
          </a:xfrm>
          <a:prstGeom prst="rect">
            <a:avLst/>
          </a:prstGeom>
        </p:spPr>
      </p:pic>
      <p:pic>
        <p:nvPicPr>
          <p:cNvPr id="19" name="Picture 18">
            <a:extLst>
              <a:ext uri="{FF2B5EF4-FFF2-40B4-BE49-F238E27FC236}">
                <a16:creationId xmlns:a16="http://schemas.microsoft.com/office/drawing/2014/main" id="{B305C206-B911-6840-9DD4-C364781321F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21" name="Title 1">
            <a:extLst>
              <a:ext uri="{FF2B5EF4-FFF2-40B4-BE49-F238E27FC236}">
                <a16:creationId xmlns:a16="http://schemas.microsoft.com/office/drawing/2014/main" id="{73E750E9-B48D-3C47-8A74-F5DBA2BFA94E}"/>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3" name="Text Placeholder 7">
            <a:extLst>
              <a:ext uri="{FF2B5EF4-FFF2-40B4-BE49-F238E27FC236}">
                <a16:creationId xmlns:a16="http://schemas.microsoft.com/office/drawing/2014/main" id="{9D2107CC-6E11-9C48-B0AA-208280A4F1FB}"/>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4" name="Oval 23">
            <a:extLst>
              <a:ext uri="{FF2B5EF4-FFF2-40B4-BE49-F238E27FC236}">
                <a16:creationId xmlns:a16="http://schemas.microsoft.com/office/drawing/2014/main" id="{58EC51C6-A519-7B44-93F6-AEF43616F6B7}"/>
              </a:ext>
            </a:extLst>
          </p:cNvPr>
          <p:cNvSpPr/>
          <p:nvPr userDrawn="1"/>
        </p:nvSpPr>
        <p:spPr>
          <a:xfrm>
            <a:off x="7602108" y="1862498"/>
            <a:ext cx="3521661" cy="35216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4" b="0" i="0" dirty="0" err="1">
              <a:solidFill>
                <a:schemeClr val="tx1"/>
              </a:solidFill>
              <a:latin typeface="Fira Sans" panose="020B0503050000020004" pitchFamily="34" charset="0"/>
            </a:endParaRPr>
          </a:p>
        </p:txBody>
      </p:sp>
      <p:sp>
        <p:nvSpPr>
          <p:cNvPr id="25" name="Text Placeholder 9">
            <a:extLst>
              <a:ext uri="{FF2B5EF4-FFF2-40B4-BE49-F238E27FC236}">
                <a16:creationId xmlns:a16="http://schemas.microsoft.com/office/drawing/2014/main" id="{509FE258-ED86-744E-A06F-83A8F28257DE}"/>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6" name="Text Placeholder 14">
            <a:extLst>
              <a:ext uri="{FF2B5EF4-FFF2-40B4-BE49-F238E27FC236}">
                <a16:creationId xmlns:a16="http://schemas.microsoft.com/office/drawing/2014/main" id="{68596507-21BA-FB46-8CF7-418747A56CB6}"/>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7" name="Text Placeholder 14">
            <a:extLst>
              <a:ext uri="{FF2B5EF4-FFF2-40B4-BE49-F238E27FC236}">
                <a16:creationId xmlns:a16="http://schemas.microsoft.com/office/drawing/2014/main" id="{A3841E95-75EA-AF45-8920-6C09EAF6552C}"/>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8" name="Slide Number Placeholder 2">
            <a:extLst>
              <a:ext uri="{FF2B5EF4-FFF2-40B4-BE49-F238E27FC236}">
                <a16:creationId xmlns:a16="http://schemas.microsoft.com/office/drawing/2014/main" id="{360E0F72-9D18-3344-B9E3-5CA3E37F6D96}"/>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9" name="Picture 28" descr="A close up of a logo&#10;&#10;Description automatically generated">
            <a:extLst>
              <a:ext uri="{FF2B5EF4-FFF2-40B4-BE49-F238E27FC236}">
                <a16:creationId xmlns:a16="http://schemas.microsoft.com/office/drawing/2014/main" id="{D9E05EE9-74C0-304F-9B7C-28C7BD24FE7A}"/>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31126447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3"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4"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4"/>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222990086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8"/>
            <a:ext cx="3521661" cy="35216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4"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45007784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1" y="468001"/>
            <a:ext cx="11262667" cy="443199"/>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5" y="2931709"/>
            <a:ext cx="3100767" cy="1384995"/>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687" indent="0" algn="ctr">
              <a:buNone/>
              <a:defRPr sz="3000" b="1">
                <a:solidFill>
                  <a:schemeClr val="bg1"/>
                </a:solidFill>
              </a:defRPr>
            </a:lvl2pPr>
            <a:lvl3pPr marL="538136" indent="0" algn="ctr">
              <a:buClr>
                <a:schemeClr val="bg1"/>
              </a:buClr>
              <a:buNone/>
              <a:defRPr sz="3000" b="1">
                <a:solidFill>
                  <a:schemeClr val="bg1"/>
                </a:solidFill>
              </a:defRPr>
            </a:lvl3pPr>
            <a:lvl4pPr marL="804823" indent="0" algn="ctr">
              <a:buNone/>
              <a:defRPr sz="3000" b="1">
                <a:solidFill>
                  <a:schemeClr val="bg1"/>
                </a:solidFill>
              </a:defRPr>
            </a:lvl4pPr>
            <a:lvl5pPr marL="804823"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9" y="2932114"/>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91" y="2931709"/>
            <a:ext cx="3100767" cy="1384996"/>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687" indent="0" algn="ctr">
              <a:buNone/>
              <a:defRPr lang="en-GB" sz="3000" b="1" i="0" kern="1200" dirty="0" smtClean="0">
                <a:solidFill>
                  <a:schemeClr val="bg1"/>
                </a:solidFill>
                <a:latin typeface="+mn-lt"/>
                <a:ea typeface="+mn-ea"/>
                <a:cs typeface="+mn-cs"/>
              </a:defRPr>
            </a:lvl2pPr>
            <a:lvl3pPr marL="538136" indent="0" algn="ctr">
              <a:buNone/>
              <a:defRPr lang="en-GB" sz="3000" b="1" i="0" kern="1200" dirty="0" smtClean="0">
                <a:solidFill>
                  <a:schemeClr val="bg1"/>
                </a:solidFill>
                <a:latin typeface="+mn-lt"/>
                <a:ea typeface="+mn-ea"/>
                <a:cs typeface="+mn-cs"/>
              </a:defRPr>
            </a:lvl3pPr>
            <a:lvl4pPr marL="804823" indent="0" algn="ctr">
              <a:buNone/>
              <a:defRPr lang="en-GB" sz="3000" b="1" i="0" kern="1200" dirty="0" smtClean="0">
                <a:solidFill>
                  <a:schemeClr val="bg1"/>
                </a:solidFill>
                <a:latin typeface="+mn-lt"/>
                <a:ea typeface="+mn-ea"/>
                <a:cs typeface="+mn-cs"/>
              </a:defRPr>
            </a:lvl4pPr>
            <a:lvl5pPr marL="804823"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1" y="6328150"/>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1"/>
          </a:xfrm>
          <a:prstGeom prst="rect">
            <a:avLst/>
          </a:prstGeom>
        </p:spPr>
      </p:pic>
    </p:spTree>
    <p:extLst>
      <p:ext uri="{BB962C8B-B14F-4D97-AF65-F5344CB8AC3E}">
        <p14:creationId xmlns:p14="http://schemas.microsoft.com/office/powerpoint/2010/main" val="406675647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5"/>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5" y="5940447"/>
            <a:ext cx="3499327" cy="917555"/>
          </a:xfrm>
          <a:prstGeom prst="rect">
            <a:avLst/>
          </a:prstGeom>
        </p:spPr>
      </p:pic>
    </p:spTree>
    <p:extLst>
      <p:ext uri="{BB962C8B-B14F-4D97-AF65-F5344CB8AC3E}">
        <p14:creationId xmlns:p14="http://schemas.microsoft.com/office/powerpoint/2010/main" val="29497615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9259" y="1105450"/>
            <a:ext cx="5698319" cy="614911"/>
          </a:xfrm>
          <a:prstGeom prst="rect">
            <a:avLst/>
          </a:prstGeom>
        </p:spPr>
        <p:txBody>
          <a:bodyPr anchor="b">
            <a:normAutofit/>
          </a:bodyPr>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99259" y="1819277"/>
            <a:ext cx="5698319" cy="43703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105450"/>
            <a:ext cx="5748251" cy="614911"/>
          </a:xfrm>
          <a:prstGeom prst="rect">
            <a:avLst/>
          </a:prstGeom>
        </p:spPr>
        <p:txBody>
          <a:bodyPr anchor="b">
            <a:normAutofit/>
          </a:bodyPr>
          <a:lstStyle>
            <a:lvl1pPr marL="0" indent="0">
              <a:buNone/>
              <a:defRPr sz="20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1" y="1819277"/>
            <a:ext cx="5748251" cy="43703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FBD7B8B8-DF15-4880-89B6-4D5F47E980D7}" type="datetime1">
              <a:rPr lang="en-US" smtClean="0"/>
              <a:t>11/30/2022</a:t>
            </a:fld>
            <a:endParaRPr lang="en-US"/>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DB7E0843-C60F-4AE5-A74B-E58101B0F9D3}" type="slidenum">
              <a:rPr lang="en-US" smtClean="0"/>
              <a:t>‹#›</a:t>
            </a:fld>
            <a:endParaRPr lang="en-US"/>
          </a:p>
        </p:txBody>
      </p:sp>
      <p:sp>
        <p:nvSpPr>
          <p:cNvPr id="10" name="Title 9"/>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785109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 Over Bkgrd">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b="7806"/>
          <a:stretch/>
        </p:blipFill>
        <p:spPr>
          <a:xfrm>
            <a:off x="0" y="4227103"/>
            <a:ext cx="12192000" cy="2630899"/>
          </a:xfrm>
          <a:prstGeom prst="rect">
            <a:avLst/>
          </a:prstGeom>
        </p:spPr>
      </p:pic>
      <p:sp>
        <p:nvSpPr>
          <p:cNvPr id="6" name="Title 5"/>
          <p:cNvSpPr>
            <a:spLocks noGrp="1"/>
          </p:cNvSpPr>
          <p:nvPr>
            <p:ph type="title"/>
          </p:nvPr>
        </p:nvSpPr>
        <p:spPr>
          <a:xfrm>
            <a:off x="247007" y="5049521"/>
            <a:ext cx="10869487" cy="1515292"/>
          </a:xfrm>
          <a:prstGeom prst="rect">
            <a:avLst/>
          </a:prstGeom>
        </p:spPr>
        <p:txBody>
          <a:bodyPr>
            <a:noAutofit/>
          </a:bodyPr>
          <a:lstStyle>
            <a:lvl1pPr>
              <a:defRPr sz="48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674329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_Zwei Inhalte">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23111"/>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3540225868"/>
      </p:ext>
    </p:extLst>
  </p:cSld>
  <p:clrMapOvr>
    <a:masterClrMapping/>
  </p:clrMapOvr>
  <p:transition spd="med">
    <p:wipe dir="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Title slide without an imag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4EBBF79-56CF-A74E-872F-51947B31EF7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40001" y="540001"/>
            <a:ext cx="5022075"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2"/>
            <a:ext cx="9144000" cy="369332"/>
          </a:xfrm>
        </p:spPr>
        <p:txBody>
          <a:bodyPr/>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This is a subtitle of your presentation</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a:xfrm>
            <a:off x="540001" y="3780003"/>
            <a:ext cx="4968875"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dirty="0"/>
              <a:t>The date and location</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0000" y="6048371"/>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4" cstate="screen">
            <a:alphaModFix/>
            <a:extLst>
              <a:ext uri="{28A0092B-C50C-407E-A947-70E740481C1C}">
                <a14:useLocalDpi xmlns:a14="http://schemas.microsoft.com/office/drawing/2010/main"/>
              </a:ext>
            </a:extLst>
          </a:blip>
          <a:srcRect b="17176"/>
          <a:stretch/>
        </p:blipFill>
        <p:spPr>
          <a:xfrm>
            <a:off x="2524498" y="4654298"/>
            <a:ext cx="9694937" cy="2213189"/>
          </a:xfrm>
          <a:prstGeom prst="rect">
            <a:avLst/>
          </a:prstGeom>
        </p:spPr>
      </p:pic>
    </p:spTree>
    <p:extLst>
      <p:ext uri="{BB962C8B-B14F-4D97-AF65-F5344CB8AC3E}">
        <p14:creationId xmlns:p14="http://schemas.microsoft.com/office/powerpoint/2010/main" val="3895868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1" y="468002"/>
            <a:ext cx="11262667" cy="443199"/>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2" y="936878"/>
            <a:ext cx="11258863"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5" y="1800227"/>
            <a:ext cx="11258863" cy="1894536"/>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458789591"/>
      </p:ext>
    </p:extLst>
  </p:cSld>
  <p:clrMapOvr>
    <a:masterClrMapping/>
  </p:clrMapOvr>
  <p:transition spd="slow">
    <p:wipe dir="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829F8F4-B328-9047-B526-061A29A466F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9">
            <a:extLst>
              <a:ext uri="{FF2B5EF4-FFF2-40B4-BE49-F238E27FC236}">
                <a16:creationId xmlns:a16="http://schemas.microsoft.com/office/drawing/2014/main" id="{C50C46FB-E77D-6443-8B16-CEAF95E9C4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12925" y="5793194"/>
            <a:ext cx="3887784" cy="1083791"/>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9923" y="3190484"/>
            <a:ext cx="5612156" cy="477035"/>
          </a:xfrm>
          <a:prstGeom prst="rect">
            <a:avLst/>
          </a:prstGeom>
        </p:spPr>
      </p:pic>
    </p:spTree>
    <p:extLst>
      <p:ext uri="{BB962C8B-B14F-4D97-AF65-F5344CB8AC3E}">
        <p14:creationId xmlns:p14="http://schemas.microsoft.com/office/powerpoint/2010/main" val="37775408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_Green single-column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FB9BC3-70C6-3140-93C8-9016B2A25E83}"/>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a:stretch/>
        </p:blipFill>
        <p:spPr>
          <a:xfrm>
            <a:off x="7053946" y="0"/>
            <a:ext cx="5138057" cy="6858000"/>
          </a:xfrm>
          <a:prstGeom prst="rect">
            <a:avLst/>
          </a:prstGeom>
        </p:spPr>
      </p:pic>
      <p:sp>
        <p:nvSpPr>
          <p:cNvPr id="7" name="Rectangle 6">
            <a:extLst>
              <a:ext uri="{FF2B5EF4-FFF2-40B4-BE49-F238E27FC236}">
                <a16:creationId xmlns:a16="http://schemas.microsoft.com/office/drawing/2014/main" id="{391C10F9-E478-6146-91DA-3C1F9FF030F4}"/>
              </a:ext>
            </a:extLst>
          </p:cNvPr>
          <p:cNvSpPr/>
          <p:nvPr userDrawn="1"/>
        </p:nvSpPr>
        <p:spPr>
          <a:xfrm>
            <a:off x="7053944" y="0"/>
            <a:ext cx="4553149"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4"/>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2"/>
            <a:ext cx="11139093" cy="1839820"/>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44000"/>
            <a:ext cx="11139095" cy="338555"/>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pic>
        <p:nvPicPr>
          <p:cNvPr id="9" name="Picture 8">
            <a:extLst>
              <a:ext uri="{FF2B5EF4-FFF2-40B4-BE49-F238E27FC236}">
                <a16:creationId xmlns:a16="http://schemas.microsoft.com/office/drawing/2014/main" id="{14A8F0D9-1A14-DB4A-A5A2-F4344D10CC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5" y="5940447"/>
            <a:ext cx="3499327" cy="917555"/>
          </a:xfrm>
          <a:prstGeom prst="rect">
            <a:avLst/>
          </a:prstGeom>
        </p:spPr>
      </p:pic>
    </p:spTree>
    <p:extLst>
      <p:ext uri="{BB962C8B-B14F-4D97-AF65-F5344CB8AC3E}">
        <p14:creationId xmlns:p14="http://schemas.microsoft.com/office/powerpoint/2010/main" val="425866571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slide with an image">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
            <a:ext cx="12196800" cy="6859991"/>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dirty="0"/>
              <a:t>Click icon to add image</a:t>
            </a:r>
          </a:p>
        </p:txBody>
      </p:sp>
      <p:pic>
        <p:nvPicPr>
          <p:cNvPr id="11" name="Picture 10">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b="17176"/>
          <a:stretch/>
        </p:blipFill>
        <p:spPr>
          <a:xfrm>
            <a:off x="2524498" y="4654298"/>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40001" y="540001"/>
            <a:ext cx="5022075" cy="1218795"/>
          </a:xfrm>
          <a:prstGeom prst="rect">
            <a:avLst/>
          </a:prstGeom>
        </p:spPr>
        <p:txBody>
          <a:bodyPr anchor="t" anchorCtr="0"/>
          <a:lstStyle>
            <a:lvl1pPr algn="l">
              <a:defRPr sz="4400">
                <a:solidFill>
                  <a:schemeClr val="bg1"/>
                </a:solidFill>
              </a:defRPr>
            </a:lvl1pPr>
          </a:lstStyle>
          <a:p>
            <a:r>
              <a:rPr lang="en-US" dirty="0"/>
              <a:t>Title slide</a:t>
            </a:r>
            <a:br>
              <a:rPr lang="en-US" dirty="0"/>
            </a:br>
            <a:r>
              <a:rPr lang="en-US" dirty="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2"/>
            <a:ext cx="9144000" cy="369332"/>
          </a:xfrm>
          <a:prstGeom prst="rect">
            <a:avLst/>
          </a:prstGeom>
        </p:spPr>
        <p:txBody>
          <a:bodyPr/>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This is a subtitle of your presentation</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a:xfrm>
            <a:off x="540001" y="3780003"/>
            <a:ext cx="4968875" cy="369332"/>
          </a:xfrm>
          <a:prstGeom prst="rect">
            <a:avLst/>
          </a:prstGeo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dirty="0"/>
              <a:t>The date and location</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0000" y="6048371"/>
            <a:ext cx="2949512" cy="139048"/>
          </a:xfrm>
          <a:prstGeom prst="rect">
            <a:avLst/>
          </a:prstGeom>
        </p:spPr>
      </p:pic>
    </p:spTree>
    <p:extLst>
      <p:ext uri="{BB962C8B-B14F-4D97-AF65-F5344CB8AC3E}">
        <p14:creationId xmlns:p14="http://schemas.microsoft.com/office/powerpoint/2010/main" val="242354581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Green slide with a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1" y="1800000"/>
            <a:ext cx="5119299" cy="2701595"/>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6284493" cy="338555"/>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
        <p:nvSpPr>
          <p:cNvPr id="5" name="Chart Placeholder 4">
            <a:extLst>
              <a:ext uri="{FF2B5EF4-FFF2-40B4-BE49-F238E27FC236}">
                <a16:creationId xmlns:a16="http://schemas.microsoft.com/office/drawing/2014/main" id="{A38985DD-3048-C442-80AC-02B7F8C63B58}"/>
              </a:ext>
            </a:extLst>
          </p:cNvPr>
          <p:cNvSpPr>
            <a:spLocks noGrp="1"/>
          </p:cNvSpPr>
          <p:nvPr>
            <p:ph type="chart" sz="quarter" idx="14" hasCustomPrompt="1"/>
          </p:nvPr>
        </p:nvSpPr>
        <p:spPr>
          <a:xfrm>
            <a:off x="7038000" y="1800000"/>
            <a:ext cx="3510000" cy="3600000"/>
          </a:xfrm>
          <a:prstGeom prst="rect">
            <a:avLst/>
          </a:prstGeom>
          <a:solidFill>
            <a:schemeClr val="bg1">
              <a:lumMod val="95000"/>
            </a:schemeClr>
          </a:solidFill>
        </p:spPr>
        <p:txBody>
          <a:bodyPr anchor="ctr" anchorCtr="0">
            <a:noAutofit/>
          </a:bodyPr>
          <a:lstStyle>
            <a:lvl1pPr marL="0" indent="0" algn="ctr">
              <a:buNone/>
              <a:defRPr sz="1400">
                <a:solidFill>
                  <a:schemeClr val="bg1">
                    <a:lumMod val="50000"/>
                  </a:schemeClr>
                </a:solidFill>
              </a:defRPr>
            </a:lvl1pPr>
          </a:lstStyle>
          <a:p>
            <a:r>
              <a:rPr lang="en-US" dirty="0"/>
              <a:t>Insert your</a:t>
            </a:r>
            <a:br>
              <a:rPr lang="en-US" dirty="0"/>
            </a:br>
            <a:r>
              <a:rPr lang="en-US" dirty="0"/>
              <a:t>graphic/chart</a:t>
            </a:r>
          </a:p>
        </p:txBody>
      </p:sp>
    </p:spTree>
    <p:extLst>
      <p:ext uri="{BB962C8B-B14F-4D97-AF65-F5344CB8AC3E}">
        <p14:creationId xmlns:p14="http://schemas.microsoft.com/office/powerpoint/2010/main" val="12406523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Green doub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2" y="2232000"/>
            <a:ext cx="5486401" cy="2728952"/>
          </a:xfrm>
          <a:prstGeom prst="rect">
            <a:avLst/>
          </a:prstGeom>
        </p:spPr>
        <p:txBody>
          <a:bodyPr/>
          <a:lstStyle>
            <a:lvl1pPr marL="285737" indent="-285737">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278002"/>
            <a:ext cx="5486400" cy="677108"/>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
        <p:nvSpPr>
          <p:cNvPr id="7" name="Content Placeholder 2">
            <a:extLst>
              <a:ext uri="{FF2B5EF4-FFF2-40B4-BE49-F238E27FC236}">
                <a16:creationId xmlns:a16="http://schemas.microsoft.com/office/drawing/2014/main" id="{D90BF770-2E16-274D-94AE-5380331E268F}"/>
              </a:ext>
            </a:extLst>
          </p:cNvPr>
          <p:cNvSpPr>
            <a:spLocks noGrp="1"/>
          </p:cNvSpPr>
          <p:nvPr>
            <p:ph idx="14" hasCustomPrompt="1"/>
          </p:nvPr>
        </p:nvSpPr>
        <p:spPr>
          <a:xfrm>
            <a:off x="6336003" y="2232000"/>
            <a:ext cx="5271095" cy="2728952"/>
          </a:xfrm>
          <a:prstGeom prst="rect">
            <a:avLst/>
          </a:prstGeom>
        </p:spPr>
        <p:txBody>
          <a:bodyPr/>
          <a:lstStyle>
            <a:lvl1pPr marL="285737" indent="-285737">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9" name="Text Placeholder 7">
            <a:extLst>
              <a:ext uri="{FF2B5EF4-FFF2-40B4-BE49-F238E27FC236}">
                <a16:creationId xmlns:a16="http://schemas.microsoft.com/office/drawing/2014/main" id="{FE6BEED7-FA74-1847-B528-940FF9B68A06}"/>
              </a:ext>
            </a:extLst>
          </p:cNvPr>
          <p:cNvSpPr>
            <a:spLocks noGrp="1"/>
          </p:cNvSpPr>
          <p:nvPr>
            <p:ph type="body" sz="quarter" idx="15" hasCustomPrompt="1"/>
          </p:nvPr>
        </p:nvSpPr>
        <p:spPr>
          <a:xfrm>
            <a:off x="6336002" y="1278002"/>
            <a:ext cx="5271095" cy="677108"/>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Tree>
    <p:extLst>
      <p:ext uri="{BB962C8B-B14F-4D97-AF65-F5344CB8AC3E}">
        <p14:creationId xmlns:p14="http://schemas.microsoft.com/office/powerpoint/2010/main" val="165225278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7020000" cy="387799"/>
          </a:xfrm>
          <a:prstGeom prst="rect">
            <a:avLst/>
          </a:prstGeo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2"/>
            <a:ext cx="7020000" cy="1839820"/>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7020000" cy="338555"/>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2"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2956398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Photo slide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5220000" cy="387799"/>
          </a:xfrm>
          <a:prstGeom prst="rect">
            <a:avLst/>
          </a:prstGeom>
        </p:spPr>
        <p:txBody>
          <a:bodyPr/>
          <a:lstStyle>
            <a:lvl1pPr>
              <a:defRPr/>
            </a:lvl1pPr>
          </a:lstStyle>
          <a:p>
            <a:r>
              <a:rPr lang="en-US" dirty="0"/>
              <a:t>Image slide option 2</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5220000" cy="2701595"/>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5220000" cy="338555"/>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half slide width</a:t>
            </a: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2"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354805476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Photo slide option 3">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600" dirty="0">
                <a:solidFill>
                  <a:schemeClr val="bg1">
                    <a:lumMod val="50000"/>
                  </a:schemeClr>
                </a:solidFill>
              </a:defRPr>
            </a:lvl1pPr>
          </a:lstStyle>
          <a:p>
            <a:pPr marL="251988" lvl="0" indent="-251988" algn="ctr"/>
            <a:r>
              <a:rPr lang="en-US" dirty="0"/>
              <a:t>Click icon to add image</a:t>
            </a:r>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8640000" cy="387799"/>
          </a:xfrm>
          <a:prstGeom prst="rect">
            <a:avLst/>
          </a:prstGeom>
        </p:spPr>
        <p:txBody>
          <a:bodyPr/>
          <a:lstStyle>
            <a:lvl1pPr>
              <a:defRPr>
                <a:solidFill>
                  <a:schemeClr val="bg1"/>
                </a:solidFill>
              </a:defRPr>
            </a:lvl1pPr>
          </a:lstStyle>
          <a:p>
            <a:r>
              <a:rPr lang="en-US" dirty="0"/>
              <a:t>Image slide option 3</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1"/>
            <a:ext cx="8640000" cy="553999"/>
          </a:xfrm>
          <a:prstGeom prst="rect">
            <a:avLst/>
          </a:prstGeom>
        </p:spPr>
        <p:txBody>
          <a:bodyPr/>
          <a:lstStyle>
            <a:lvl1pPr marL="285737" indent="-285737">
              <a:lnSpc>
                <a:spcPct val="100000"/>
              </a:lnSpc>
              <a:buFont typeface="Arial" panose="020B0604020202020204" pitchFamily="34" charset="0"/>
              <a:buChar char="•"/>
              <a:defRPr>
                <a:solidFill>
                  <a:schemeClr val="bg1"/>
                </a:solidFill>
              </a:defRPr>
            </a:lvl1pPr>
            <a:lvl2pPr marL="0" indent="0">
              <a:buNone/>
              <a:defRPr/>
            </a:lvl2pPr>
            <a:lvl3pPr marL="0" indent="0">
              <a:lnSpc>
                <a:spcPct val="100000"/>
              </a:lnSpc>
              <a:spcBef>
                <a:spcPts val="1000"/>
              </a:spcBef>
              <a:buFont typeface="Arial" panose="020B0604020202020204" pitchFamily="34" charset="0"/>
              <a:buNone/>
              <a:defRPr sz="2000">
                <a:solidFill>
                  <a:schemeClr val="bg1"/>
                </a:solidFill>
              </a:defRPr>
            </a:lvl3pPr>
          </a:lstStyle>
          <a:p>
            <a:pPr lvl="0"/>
            <a:r>
              <a:rPr lang="en-US" dirty="0"/>
              <a:t>Dark green gradient is used.</a:t>
            </a:r>
            <a:br>
              <a:rPr lang="en-US" dirty="0"/>
            </a:br>
            <a:r>
              <a:rPr lang="en-US" dirty="0"/>
              <a:t>For other gradients, see the final slides in this PPT.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lvl1pPr>
              <a:defRPr>
                <a:solidFill>
                  <a:schemeClr val="bg1"/>
                </a:solidFill>
              </a:defRPr>
            </a:lvl1pPr>
          </a:lstStyle>
          <a:p>
            <a:fld id="{E118D48E-C7CB-6244-969D-7BAEA9B6226C}" type="slidenum">
              <a:rPr lang="en-US" smtClean="0"/>
              <a:pPr/>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44000"/>
            <a:ext cx="8640000" cy="338555"/>
          </a:xfrm>
          <a:prstGeom prst="rect">
            <a:avLst/>
          </a:prstGeom>
        </p:spPr>
        <p:txBody>
          <a:bodyPr/>
          <a:lstStyle>
            <a:lvl1pPr marL="0" indent="0">
              <a:spcAft>
                <a:spcPts val="0"/>
              </a:spcAft>
              <a:buNone/>
              <a:defRPr sz="2200" b="1" i="1">
                <a:solidFill>
                  <a:schemeClr val="bg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full slide</a:t>
            </a:r>
          </a:p>
        </p:txBody>
      </p:sp>
    </p:spTree>
    <p:extLst>
      <p:ext uri="{BB962C8B-B14F-4D97-AF65-F5344CB8AC3E}">
        <p14:creationId xmlns:p14="http://schemas.microsoft.com/office/powerpoint/2010/main" val="33224603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2_Green single-column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CD1C2B1-E264-5F41-B976-07AF0DA1BE1D}"/>
              </a:ext>
            </a:extLst>
          </p:cNvPr>
          <p:cNvPicPr>
            <a:picLocks noChangeAspect="1"/>
          </p:cNvPicPr>
          <p:nvPr userDrawn="1"/>
        </p:nvPicPr>
        <p:blipFill>
          <a:blip r:embed="rId2">
            <a:alphaModFix amt="8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2"/>
            <a:ext cx="11139093" cy="1839820"/>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44000"/>
            <a:ext cx="11139095" cy="338555"/>
          </a:xfrm>
          <a:prstGeom prst="rect">
            <a:avLst/>
          </a:prstGeom>
        </p:spPr>
        <p:txBody>
          <a:bodyPr/>
          <a:lstStyle>
            <a:lvl1pPr marL="0" indent="0">
              <a:spcAft>
                <a:spcPts val="0"/>
              </a:spcAft>
              <a:buNone/>
              <a:defRPr sz="22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pic>
        <p:nvPicPr>
          <p:cNvPr id="9" name="Picture 8">
            <a:extLst>
              <a:ext uri="{FF2B5EF4-FFF2-40B4-BE49-F238E27FC236}">
                <a16:creationId xmlns:a16="http://schemas.microsoft.com/office/drawing/2014/main" id="{14A8F0D9-1A14-DB4A-A5A2-F4344D10CC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5" y="5940447"/>
            <a:ext cx="3499327" cy="917555"/>
          </a:xfrm>
          <a:prstGeom prst="rect">
            <a:avLst/>
          </a:prstGeom>
        </p:spPr>
      </p:pic>
    </p:spTree>
    <p:extLst>
      <p:ext uri="{BB962C8B-B14F-4D97-AF65-F5344CB8AC3E}">
        <p14:creationId xmlns:p14="http://schemas.microsoft.com/office/powerpoint/2010/main" val="22003715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le slide without an imag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4EBBF79-56CF-A74E-872F-51947B31EF7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40001" y="540001"/>
            <a:ext cx="5022075" cy="1218795"/>
          </a:xfrm>
          <a:prstGeom prst="rect">
            <a:avLst/>
          </a:prstGeo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2"/>
            <a:ext cx="9144000" cy="369332"/>
          </a:xfrm>
          <a:prstGeom prst="rect">
            <a:avLst/>
          </a:prstGeom>
        </p:spPr>
        <p:txBody>
          <a:bodyPr/>
          <a:lstStyle>
            <a:lvl1pPr marL="0" indent="0" algn="l">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This is a subtitle of your presentation</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a:xfrm>
            <a:off x="540001" y="3780003"/>
            <a:ext cx="4968875" cy="369332"/>
          </a:xfrm>
          <a:prstGeom prst="rect">
            <a:avLst/>
          </a:prstGeo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dirty="0"/>
              <a:t>The date and location</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0000" y="6048371"/>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4" cstate="screen">
            <a:alphaModFix/>
            <a:extLst>
              <a:ext uri="{28A0092B-C50C-407E-A947-70E740481C1C}">
                <a14:useLocalDpi xmlns:a14="http://schemas.microsoft.com/office/drawing/2010/main"/>
              </a:ext>
            </a:extLst>
          </a:blip>
          <a:srcRect b="17176"/>
          <a:stretch/>
        </p:blipFill>
        <p:spPr>
          <a:xfrm>
            <a:off x="2524498" y="4654298"/>
            <a:ext cx="9694937" cy="2213189"/>
          </a:xfrm>
          <a:prstGeom prst="rect">
            <a:avLst/>
          </a:prstGeom>
        </p:spPr>
      </p:pic>
    </p:spTree>
    <p:extLst>
      <p:ext uri="{BB962C8B-B14F-4D97-AF65-F5344CB8AC3E}">
        <p14:creationId xmlns:p14="http://schemas.microsoft.com/office/powerpoint/2010/main" val="186196343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userDrawn="1">
  <p:cSld name="Green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2887634987"/>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3" name="Picture 12" descr="A close up of a logo&#10;&#10;Description automatically generated">
            <a:extLst>
              <a:ext uri="{FF2B5EF4-FFF2-40B4-BE49-F238E27FC236}">
                <a16:creationId xmlns:a16="http://schemas.microsoft.com/office/drawing/2014/main" id="{7A2F9F5E-5FD8-4EFB-A654-D48CBF418AF4}"/>
              </a:ext>
            </a:extLst>
          </p:cNvPr>
          <p:cNvPicPr>
            <a:picLocks noChangeAspect="1"/>
          </p:cNvPicPr>
          <p:nvPr userDrawn="1"/>
        </p:nvPicPr>
        <p:blipFill>
          <a:blip r:embed="rId6"/>
          <a:stretch>
            <a:fillRect/>
          </a:stretch>
        </p:blipFill>
        <p:spPr>
          <a:xfrm>
            <a:off x="-2335"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2"/>
            <a:ext cx="9144000" cy="369332"/>
          </a:xfrm>
        </p:spPr>
        <p:txBody>
          <a:bodyPr/>
          <a:lstStyle>
            <a:lvl1pPr marL="0" indent="0" algn="l">
              <a:buNone/>
              <a:defRPr sz="2400">
                <a:solidFill>
                  <a:schemeClr val="bg1"/>
                </a:solidFill>
              </a:defRPr>
            </a:lvl1pPr>
            <a:lvl2pPr marL="457187" indent="0" algn="ctr">
              <a:buNone/>
              <a:defRPr sz="2000"/>
            </a:lvl2pPr>
            <a:lvl3pPr marL="914377" indent="0" algn="ctr">
              <a:buNone/>
              <a:defRPr sz="1801"/>
            </a:lvl3pPr>
            <a:lvl4pPr marL="1371566" indent="0" algn="ctr">
              <a:buNone/>
              <a:defRPr sz="1600"/>
            </a:lvl4pPr>
            <a:lvl5pPr marL="1828756" indent="0" algn="ctr">
              <a:buNone/>
              <a:defRPr sz="1600"/>
            </a:lvl5pPr>
            <a:lvl6pPr marL="2285943" indent="0" algn="ctr">
              <a:buNone/>
              <a:defRPr sz="1600"/>
            </a:lvl6pPr>
            <a:lvl7pPr marL="2743133" indent="0" algn="ctr">
              <a:buNone/>
              <a:defRPr sz="1600"/>
            </a:lvl7pPr>
            <a:lvl8pPr marL="3200320" indent="0" algn="ctr">
              <a:buNone/>
              <a:defRPr sz="1600"/>
            </a:lvl8pPr>
            <a:lvl9pPr marL="3657507"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4"/>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7" y="5940449"/>
            <a:ext cx="3499327" cy="917555"/>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1" y="6340440"/>
            <a:ext cx="450000" cy="184667"/>
          </a:xfrm>
          <a:prstGeom prst="rect">
            <a:avLst/>
          </a:prstGeom>
        </p:spPr>
        <p:txBody>
          <a:bodyPr>
            <a:noAutofit/>
          </a:bodyPr>
          <a:lstStyle>
            <a:lvl1pPr>
              <a:defRPr>
                <a:solidFill>
                  <a:schemeClr val="bg1"/>
                </a:solidFill>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3" y="6338495"/>
            <a:ext cx="6429375" cy="184667"/>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a:p>
        </p:txBody>
      </p:sp>
    </p:spTree>
    <p:extLst>
      <p:ext uri="{BB962C8B-B14F-4D97-AF65-F5344CB8AC3E}">
        <p14:creationId xmlns:p14="http://schemas.microsoft.com/office/powerpoint/2010/main" val="3507611499"/>
      </p:ext>
    </p:extLst>
  </p:cSld>
  <p:clrMapOvr>
    <a:masterClrMapping/>
  </p:clrMapOvr>
  <p:transition spd="slow">
    <p:wipe dir="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2_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7020000" cy="443199"/>
          </a:xfrm>
          <a:prstGeom prst="rect">
            <a:avLst/>
          </a:prstGeo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2"/>
            <a:ext cx="7020000" cy="1839820"/>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2"/>
            <a:ext cx="7020000" cy="369332"/>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2"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405495770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Green sing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0" y="1800002"/>
            <a:ext cx="11139093" cy="1839820"/>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2" y="1080002"/>
            <a:ext cx="11139095" cy="369332"/>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Tree>
    <p:extLst>
      <p:ext uri="{BB962C8B-B14F-4D97-AF65-F5344CB8AC3E}">
        <p14:creationId xmlns:p14="http://schemas.microsoft.com/office/powerpoint/2010/main" val="31648115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Green slide with a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1" y="1800000"/>
            <a:ext cx="5119299" cy="2701595"/>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2"/>
            <a:ext cx="6284493" cy="369332"/>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(Trebuchet Bold Italic 24 </a:t>
            </a:r>
            <a:r>
              <a:rPr lang="en-US" dirty="0" err="1"/>
              <a:t>pt</a:t>
            </a:r>
            <a:r>
              <a:rPr lang="en-US" dirty="0"/>
              <a:t>)</a:t>
            </a:r>
          </a:p>
        </p:txBody>
      </p:sp>
      <p:sp>
        <p:nvSpPr>
          <p:cNvPr id="5" name="Chart Placeholder 4">
            <a:extLst>
              <a:ext uri="{FF2B5EF4-FFF2-40B4-BE49-F238E27FC236}">
                <a16:creationId xmlns:a16="http://schemas.microsoft.com/office/drawing/2014/main" id="{A38985DD-3048-C442-80AC-02B7F8C63B58}"/>
              </a:ext>
            </a:extLst>
          </p:cNvPr>
          <p:cNvSpPr>
            <a:spLocks noGrp="1"/>
          </p:cNvSpPr>
          <p:nvPr>
            <p:ph type="chart" sz="quarter" idx="14" hasCustomPrompt="1"/>
          </p:nvPr>
        </p:nvSpPr>
        <p:spPr>
          <a:xfrm>
            <a:off x="7038000" y="1800000"/>
            <a:ext cx="3510000" cy="3600000"/>
          </a:xfrm>
          <a:prstGeom prst="rect">
            <a:avLst/>
          </a:prstGeom>
          <a:solidFill>
            <a:schemeClr val="bg1">
              <a:lumMod val="95000"/>
            </a:schemeClr>
          </a:solidFill>
        </p:spPr>
        <p:txBody>
          <a:bodyPr anchor="ctr" anchorCtr="0">
            <a:noAutofit/>
          </a:bodyPr>
          <a:lstStyle>
            <a:lvl1pPr marL="0" indent="0" algn="ctr">
              <a:buNone/>
              <a:defRPr sz="1400">
                <a:solidFill>
                  <a:schemeClr val="bg1">
                    <a:lumMod val="50000"/>
                  </a:schemeClr>
                </a:solidFill>
              </a:defRPr>
            </a:lvl1pPr>
          </a:lstStyle>
          <a:p>
            <a:r>
              <a:rPr lang="en-US" dirty="0"/>
              <a:t>Insert your</a:t>
            </a:r>
            <a:br>
              <a:rPr lang="en-US" dirty="0"/>
            </a:br>
            <a:r>
              <a:rPr lang="en-US" dirty="0"/>
              <a:t>graphic/chart</a:t>
            </a:r>
          </a:p>
        </p:txBody>
      </p:sp>
    </p:spTree>
    <p:extLst>
      <p:ext uri="{BB962C8B-B14F-4D97-AF65-F5344CB8AC3E}">
        <p14:creationId xmlns:p14="http://schemas.microsoft.com/office/powerpoint/2010/main" val="362802305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Green double-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tx2"/>
                </a:solidFill>
              </a:defRPr>
            </a:lvl1pPr>
          </a:lstStyle>
          <a:p>
            <a:r>
              <a:rPr lang="en-US" dirty="0"/>
              <a:t>Header (Trebuchet Bold 32 </a:t>
            </a:r>
            <a:r>
              <a:rPr lang="en-US" dirty="0" err="1"/>
              <a:t>pt</a:t>
            </a:r>
            <a:r>
              <a:rPr lang="en-US" dirty="0"/>
              <a:t>)</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8002" y="2232000"/>
            <a:ext cx="5486401" cy="2728952"/>
          </a:xfrm>
          <a:prstGeom prst="rect">
            <a:avLst/>
          </a:prstGeom>
        </p:spPr>
        <p:txBody>
          <a:bodyPr/>
          <a:lstStyle>
            <a:lvl1pPr marL="285737" indent="-285737">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278000"/>
            <a:ext cx="5486400" cy="738664"/>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
        <p:nvSpPr>
          <p:cNvPr id="7" name="Content Placeholder 2">
            <a:extLst>
              <a:ext uri="{FF2B5EF4-FFF2-40B4-BE49-F238E27FC236}">
                <a16:creationId xmlns:a16="http://schemas.microsoft.com/office/drawing/2014/main" id="{D90BF770-2E16-274D-94AE-5380331E268F}"/>
              </a:ext>
            </a:extLst>
          </p:cNvPr>
          <p:cNvSpPr>
            <a:spLocks noGrp="1"/>
          </p:cNvSpPr>
          <p:nvPr>
            <p:ph idx="14" hasCustomPrompt="1"/>
          </p:nvPr>
        </p:nvSpPr>
        <p:spPr>
          <a:xfrm>
            <a:off x="6336003" y="2232000"/>
            <a:ext cx="5271095" cy="2728952"/>
          </a:xfrm>
          <a:prstGeom prst="rect">
            <a:avLst/>
          </a:prstGeom>
        </p:spPr>
        <p:txBody>
          <a:bodyPr/>
          <a:lstStyle>
            <a:lvl1pPr marL="285737" indent="-285737">
              <a:lnSpc>
                <a:spcPct val="100000"/>
              </a:lnSpc>
              <a:buFont typeface="Arial" panose="020B0604020202020204" pitchFamily="34" charset="0"/>
              <a:buChar char="•"/>
              <a:defRPr/>
            </a:lvl1pPr>
            <a:lvl2pPr marL="0" indent="0">
              <a:buNone/>
              <a:defRPr/>
            </a:lvl2pPr>
            <a:lvl3pPr marL="0" indent="0">
              <a:lnSpc>
                <a:spcPct val="100000"/>
              </a:lnSpc>
              <a:spcBef>
                <a:spcPts val="1000"/>
              </a:spcBef>
              <a:buFont typeface="Arial" panose="020B0604020202020204" pitchFamily="34" charset="0"/>
              <a:buNone/>
              <a:defRPr sz="2000">
                <a:solidFill>
                  <a:srgbClr val="521B65"/>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endParaRPr lang="en-US" dirty="0"/>
          </a:p>
          <a:p>
            <a:pPr lvl="0"/>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p>
          <a:p>
            <a:pPr lvl="0"/>
            <a:r>
              <a:rPr lang="en-US" dirty="0" err="1"/>
              <a:t>amet</a:t>
            </a:r>
            <a:r>
              <a:rPr lang="en-US" dirty="0"/>
              <a:t> </a:t>
            </a:r>
            <a:r>
              <a:rPr lang="en-US" dirty="0" err="1"/>
              <a:t>consectetuer</a:t>
            </a:r>
            <a:r>
              <a:rPr lang="en-US" dirty="0"/>
              <a:t> </a:t>
            </a:r>
            <a:r>
              <a:rPr lang="en-US" dirty="0" err="1"/>
              <a:t>adipiscing</a:t>
            </a:r>
            <a:endParaRPr lang="en-US" dirty="0"/>
          </a:p>
          <a:p>
            <a:pPr lvl="0"/>
            <a:r>
              <a:rPr lang="en-US" dirty="0" err="1"/>
              <a:t>Suspendisse</a:t>
            </a:r>
            <a:r>
              <a:rPr lang="en-US" dirty="0"/>
              <a:t> ante est. Nam dolor</a:t>
            </a:r>
          </a:p>
          <a:p>
            <a:pPr lvl="0"/>
            <a:r>
              <a:rPr lang="en-US" dirty="0" err="1"/>
              <a:t>Aliquam</a:t>
            </a:r>
            <a:r>
              <a:rPr lang="en-US" dirty="0"/>
              <a:t> fermentum. </a:t>
            </a:r>
            <a:r>
              <a:rPr lang="en-US" dirty="0" err="1"/>
              <a:t>Nullam</a:t>
            </a:r>
            <a:r>
              <a:rPr lang="en-US" dirty="0"/>
              <a:t> </a:t>
            </a:r>
          </a:p>
          <a:p>
            <a:pPr lvl="0"/>
            <a:r>
              <a:rPr lang="en-US" dirty="0"/>
              <a:t>convallis </a:t>
            </a:r>
            <a:r>
              <a:rPr lang="en-US" dirty="0" err="1"/>
              <a:t>tincidunt</a:t>
            </a:r>
            <a:r>
              <a:rPr lang="en-US" dirty="0"/>
              <a:t> </a:t>
            </a:r>
            <a:r>
              <a:rPr lang="en-US" dirty="0" err="1"/>
              <a:t>tristique</a:t>
            </a:r>
            <a:br>
              <a:rPr lang="en-US" dirty="0"/>
            </a:br>
            <a:r>
              <a:rPr lang="en-US" dirty="0"/>
              <a:t>(</a:t>
            </a:r>
            <a:r>
              <a:rPr lang="en-US" dirty="0" err="1"/>
              <a:t>Fira</a:t>
            </a:r>
            <a:r>
              <a:rPr lang="en-US" dirty="0"/>
              <a:t> Sans 18pt)</a:t>
            </a:r>
          </a:p>
        </p:txBody>
      </p:sp>
      <p:sp>
        <p:nvSpPr>
          <p:cNvPr id="9" name="Text Placeholder 7">
            <a:extLst>
              <a:ext uri="{FF2B5EF4-FFF2-40B4-BE49-F238E27FC236}">
                <a16:creationId xmlns:a16="http://schemas.microsoft.com/office/drawing/2014/main" id="{FE6BEED7-FA74-1847-B528-940FF9B68A06}"/>
              </a:ext>
            </a:extLst>
          </p:cNvPr>
          <p:cNvSpPr>
            <a:spLocks noGrp="1"/>
          </p:cNvSpPr>
          <p:nvPr>
            <p:ph type="body" sz="quarter" idx="15" hasCustomPrompt="1"/>
          </p:nvPr>
        </p:nvSpPr>
        <p:spPr>
          <a:xfrm>
            <a:off x="6336002" y="1278000"/>
            <a:ext cx="5271095" cy="738664"/>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br>
              <a:rPr lang="en-US" dirty="0"/>
            </a:br>
            <a:r>
              <a:rPr lang="en-US" dirty="0"/>
              <a:t>(Trebuchet Bold Italic 24 </a:t>
            </a:r>
            <a:r>
              <a:rPr lang="en-US" dirty="0" err="1"/>
              <a:t>pt</a:t>
            </a:r>
            <a:r>
              <a:rPr lang="en-US" dirty="0"/>
              <a:t>)</a:t>
            </a:r>
          </a:p>
        </p:txBody>
      </p:sp>
    </p:spTree>
    <p:extLst>
      <p:ext uri="{BB962C8B-B14F-4D97-AF65-F5344CB8AC3E}">
        <p14:creationId xmlns:p14="http://schemas.microsoft.com/office/powerpoint/2010/main" val="311013665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Photo slide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5220000" cy="443199"/>
          </a:xfrm>
          <a:prstGeom prst="rect">
            <a:avLst/>
          </a:prstGeom>
        </p:spPr>
        <p:txBody>
          <a:bodyPr/>
          <a:lstStyle>
            <a:lvl1pPr>
              <a:defRPr/>
            </a:lvl1pPr>
          </a:lstStyle>
          <a:p>
            <a:r>
              <a:rPr lang="en-US" dirty="0"/>
              <a:t>Image slide option 2</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5220000" cy="2701595"/>
          </a:xfrm>
          <a:prstGeom prst="rect">
            <a:avLst/>
          </a:prstGeo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1"/>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2"/>
            <a:ext cx="5220000" cy="369332"/>
          </a:xfrm>
          <a:prstGeom prst="rect">
            <a:avLst/>
          </a:prstGeom>
        </p:spPr>
        <p:txBody>
          <a:bodyPr/>
          <a:lstStyle>
            <a:lvl1pPr marL="0" indent="0">
              <a:spcAft>
                <a:spcPts val="0"/>
              </a:spcAft>
              <a:buNone/>
              <a:defRPr sz="2400" b="1" i="1">
                <a:solidFill>
                  <a:schemeClr val="accent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half slide width</a:t>
            </a: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2"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155941784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Photo slide option 3">
    <p:spTree>
      <p:nvGrpSpPr>
        <p:cNvPr id="1" name=""/>
        <p:cNvGrpSpPr/>
        <p:nvPr/>
      </p:nvGrpSpPr>
      <p:grpSpPr>
        <a:xfrm>
          <a:off x="0" y="0"/>
          <a:ext cx="0" cy="0"/>
          <a:chOff x="0" y="0"/>
          <a:chExt cx="0" cy="0"/>
        </a:xfrm>
      </p:grpSpPr>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600" dirty="0">
                <a:solidFill>
                  <a:schemeClr val="bg1">
                    <a:lumMod val="50000"/>
                  </a:schemeClr>
                </a:solidFill>
              </a:defRPr>
            </a:lvl1pPr>
          </a:lstStyle>
          <a:p>
            <a:pPr marL="251988" lvl="0" indent="-251988" algn="ctr"/>
            <a:r>
              <a:rPr lang="en-US" dirty="0"/>
              <a:t>Click icon to add image</a:t>
            </a:r>
          </a:p>
        </p:txBody>
      </p:sp>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2"/>
            <a:ext cx="8640000" cy="443199"/>
          </a:xfrm>
          <a:prstGeom prst="rect">
            <a:avLst/>
          </a:prstGeom>
        </p:spPr>
        <p:txBody>
          <a:bodyPr/>
          <a:lstStyle>
            <a:lvl1pPr>
              <a:defRPr>
                <a:solidFill>
                  <a:schemeClr val="bg1"/>
                </a:solidFill>
              </a:defRPr>
            </a:lvl1pPr>
          </a:lstStyle>
          <a:p>
            <a:r>
              <a:rPr lang="en-US" dirty="0"/>
              <a:t>Image slide option 3</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1"/>
            <a:ext cx="8640000" cy="553999"/>
          </a:xfrm>
          <a:prstGeom prst="rect">
            <a:avLst/>
          </a:prstGeom>
        </p:spPr>
        <p:txBody>
          <a:bodyPr/>
          <a:lstStyle>
            <a:lvl1pPr marL="285737" indent="-285737">
              <a:lnSpc>
                <a:spcPct val="100000"/>
              </a:lnSpc>
              <a:buFont typeface="Arial" panose="020B0604020202020204" pitchFamily="34" charset="0"/>
              <a:buChar char="•"/>
              <a:defRPr>
                <a:solidFill>
                  <a:schemeClr val="bg1"/>
                </a:solidFill>
              </a:defRPr>
            </a:lvl1pPr>
            <a:lvl2pPr marL="0" indent="0">
              <a:buNone/>
              <a:defRPr/>
            </a:lvl2pPr>
            <a:lvl3pPr marL="0" indent="0">
              <a:lnSpc>
                <a:spcPct val="100000"/>
              </a:lnSpc>
              <a:spcBef>
                <a:spcPts val="1000"/>
              </a:spcBef>
              <a:buFont typeface="Arial" panose="020B0604020202020204" pitchFamily="34" charset="0"/>
              <a:buNone/>
              <a:defRPr sz="2000">
                <a:solidFill>
                  <a:schemeClr val="bg1"/>
                </a:solidFill>
              </a:defRPr>
            </a:lvl3pPr>
          </a:lstStyle>
          <a:p>
            <a:pPr lvl="0"/>
            <a:r>
              <a:rPr lang="en-US" dirty="0"/>
              <a:t>Dark green gradient is used.</a:t>
            </a:r>
            <a:br>
              <a:rPr lang="en-US" dirty="0"/>
            </a:br>
            <a:r>
              <a:rPr lang="en-US" dirty="0"/>
              <a:t>For other gradients, see the final slides in this PPT.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1"/>
            <a:ext cx="2743200" cy="123111"/>
          </a:xfrm>
          <a:prstGeom prst="rect">
            <a:avLst/>
          </a:prstGeom>
        </p:spPr>
        <p:txBody>
          <a:bodyPr>
            <a:spAutoFit/>
          </a:bodyPr>
          <a:lstStyle>
            <a:lvl1pPr>
              <a:defRPr>
                <a:solidFill>
                  <a:schemeClr val="bg1"/>
                </a:solidFill>
              </a:defRPr>
            </a:lvl1pPr>
          </a:lstStyle>
          <a:p>
            <a:fld id="{E118D48E-C7CB-6244-969D-7BAEA9B6226C}" type="slidenum">
              <a:rPr lang="en-US" smtClean="0"/>
              <a:pPr/>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2"/>
            <a:ext cx="8640000" cy="369332"/>
          </a:xfrm>
          <a:prstGeom prst="rect">
            <a:avLst/>
          </a:prstGeom>
        </p:spPr>
        <p:txBody>
          <a:bodyPr/>
          <a:lstStyle>
            <a:lvl1pPr marL="0" indent="0">
              <a:spcAft>
                <a:spcPts val="0"/>
              </a:spcAft>
              <a:buNone/>
              <a:defRPr sz="2400" b="1" i="1">
                <a:solidFill>
                  <a:schemeClr val="bg1"/>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full slide</a:t>
            </a:r>
          </a:p>
        </p:txBody>
      </p:sp>
    </p:spTree>
    <p:extLst>
      <p:ext uri="{BB962C8B-B14F-4D97-AF65-F5344CB8AC3E}">
        <p14:creationId xmlns:p14="http://schemas.microsoft.com/office/powerpoint/2010/main" val="693183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tags" Target="../tags/tag4.xml"/><Relationship Id="rId3" Type="http://schemas.openxmlformats.org/officeDocument/2006/relationships/slideLayout" Target="../slideLayouts/slideLayout29.xml"/><Relationship Id="rId21" Type="http://schemas.openxmlformats.org/officeDocument/2006/relationships/image" Target="../media/image1.png"/><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ags" Target="../tags/tag3.xml"/><Relationship Id="rId2" Type="http://schemas.openxmlformats.org/officeDocument/2006/relationships/slideLayout" Target="../slideLayouts/slideLayout28.xml"/><Relationship Id="rId16" Type="http://schemas.openxmlformats.org/officeDocument/2006/relationships/tags" Target="../tags/tag2.xml"/><Relationship Id="rId20" Type="http://schemas.openxmlformats.org/officeDocument/2006/relationships/oleObject" Target="../embeddings/oleObject1.bin"/><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1.xml"/><Relationship Id="rId10" Type="http://schemas.openxmlformats.org/officeDocument/2006/relationships/slideLayout" Target="../slideLayouts/slideLayout36.xml"/><Relationship Id="rId19" Type="http://schemas.openxmlformats.org/officeDocument/2006/relationships/tags" Target="../tags/tag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ags" Target="../tags/tag35.xml"/><Relationship Id="rId3" Type="http://schemas.openxmlformats.org/officeDocument/2006/relationships/slideLayout" Target="../slideLayouts/slideLayout42.xml"/><Relationship Id="rId21" Type="http://schemas.openxmlformats.org/officeDocument/2006/relationships/oleObject" Target="../embeddings/oleObject15.bin"/><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tags" Target="../tags/tag34.xml"/><Relationship Id="rId2" Type="http://schemas.openxmlformats.org/officeDocument/2006/relationships/slideLayout" Target="../slideLayouts/slideLayout41.xml"/><Relationship Id="rId16" Type="http://schemas.openxmlformats.org/officeDocument/2006/relationships/tags" Target="../tags/tag33.xml"/><Relationship Id="rId20" Type="http://schemas.openxmlformats.org/officeDocument/2006/relationships/tags" Target="../tags/tag37.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5.xml"/><Relationship Id="rId10" Type="http://schemas.openxmlformats.org/officeDocument/2006/relationships/slideLayout" Target="../slideLayouts/slideLayout49.xml"/><Relationship Id="rId19" Type="http://schemas.openxmlformats.org/officeDocument/2006/relationships/tags" Target="../tags/tag36.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8.png"/><Relationship Id="rId2" Type="http://schemas.openxmlformats.org/officeDocument/2006/relationships/slideLayout" Target="../slideLayouts/slideLayout55.xml"/><Relationship Id="rId16" Type="http://schemas.openxmlformats.org/officeDocument/2006/relationships/theme" Target="../theme/theme6.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ags" Target="../tags/tag71.xml"/><Relationship Id="rId3" Type="http://schemas.openxmlformats.org/officeDocument/2006/relationships/slideLayout" Target="../slideLayouts/slideLayout71.xml"/><Relationship Id="rId21" Type="http://schemas.openxmlformats.org/officeDocument/2006/relationships/image" Target="../media/image1.png"/><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ags" Target="../tags/tag70.xml"/><Relationship Id="rId2" Type="http://schemas.openxmlformats.org/officeDocument/2006/relationships/slideLayout" Target="../slideLayouts/slideLayout70.xml"/><Relationship Id="rId16" Type="http://schemas.openxmlformats.org/officeDocument/2006/relationships/tags" Target="../tags/tag69.xml"/><Relationship Id="rId20" Type="http://schemas.openxmlformats.org/officeDocument/2006/relationships/oleObject" Target="../embeddings/oleObject30.bin"/><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ags" Target="../tags/tag68.xml"/><Relationship Id="rId10" Type="http://schemas.openxmlformats.org/officeDocument/2006/relationships/slideLayout" Target="../slideLayouts/slideLayout78.xml"/><Relationship Id="rId19" Type="http://schemas.openxmlformats.org/officeDocument/2006/relationships/tags" Target="../tags/tag72.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theme" Target="../theme/theme8.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34" Type="http://schemas.openxmlformats.org/officeDocument/2006/relationships/tags" Target="../tags/tag107.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tags" Target="../tags/tag106.xml"/><Relationship Id="rId38" Type="http://schemas.openxmlformats.org/officeDocument/2006/relationships/image" Target="../media/image13.png"/><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tags" Target="../tags/tag102.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tags" Target="../tags/tag105.xml"/><Relationship Id="rId37" Type="http://schemas.openxmlformats.org/officeDocument/2006/relationships/oleObject" Target="../embeddings/oleObject44.bin"/><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tags" Target="../tags/tag101.xml"/><Relationship Id="rId36" Type="http://schemas.openxmlformats.org/officeDocument/2006/relationships/tags" Target="../tags/tag109.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tags" Target="../tags/tag104.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tags" Target="../tags/tag100.xml"/><Relationship Id="rId30" Type="http://schemas.openxmlformats.org/officeDocument/2006/relationships/tags" Target="../tags/tag103.xml"/><Relationship Id="rId35" Type="http://schemas.openxmlformats.org/officeDocument/2006/relationships/tags" Target="../tags/tag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image" Target="../media/image8.png"/><Relationship Id="rId2" Type="http://schemas.openxmlformats.org/officeDocument/2006/relationships/slideLayout" Target="../slideLayouts/slideLayout108.xml"/><Relationship Id="rId16" Type="http://schemas.openxmlformats.org/officeDocument/2006/relationships/theme" Target="../theme/theme9.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tags" Target="../tags/tag134.xml"/><Relationship Id="rId26" Type="http://schemas.openxmlformats.org/officeDocument/2006/relationships/oleObject" Target="../embeddings/oleObject47.bin"/><Relationship Id="rId3" Type="http://schemas.openxmlformats.org/officeDocument/2006/relationships/slideLayout" Target="../slideLayouts/slideLayout124.xml"/><Relationship Id="rId21" Type="http://schemas.openxmlformats.org/officeDocument/2006/relationships/tags" Target="../tags/tag137.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tags" Target="../tags/tag133.xml"/><Relationship Id="rId25" Type="http://schemas.openxmlformats.org/officeDocument/2006/relationships/tags" Target="../tags/tag141.xml"/><Relationship Id="rId2" Type="http://schemas.openxmlformats.org/officeDocument/2006/relationships/slideLayout" Target="../slideLayouts/slideLayout123.xml"/><Relationship Id="rId16" Type="http://schemas.openxmlformats.org/officeDocument/2006/relationships/tags" Target="../tags/tag132.xml"/><Relationship Id="rId20" Type="http://schemas.openxmlformats.org/officeDocument/2006/relationships/tags" Target="../tags/tag136.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24" Type="http://schemas.openxmlformats.org/officeDocument/2006/relationships/tags" Target="../tags/tag140.xml"/><Relationship Id="rId5" Type="http://schemas.openxmlformats.org/officeDocument/2006/relationships/slideLayout" Target="../slideLayouts/slideLayout126.xml"/><Relationship Id="rId15" Type="http://schemas.openxmlformats.org/officeDocument/2006/relationships/theme" Target="../theme/theme10.xml"/><Relationship Id="rId23" Type="http://schemas.openxmlformats.org/officeDocument/2006/relationships/tags" Target="../tags/tag139.xml"/><Relationship Id="rId10" Type="http://schemas.openxmlformats.org/officeDocument/2006/relationships/slideLayout" Target="../slideLayouts/slideLayout131.xml"/><Relationship Id="rId19" Type="http://schemas.openxmlformats.org/officeDocument/2006/relationships/tags" Target="../tags/tag135.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tags" Target="../tags/tag138.xml"/><Relationship Id="rId27" Type="http://schemas.openxmlformats.org/officeDocument/2006/relationships/image" Target="../media/image13.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1.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image" Target="../media/image2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tags" Target="../tags/tag161.xml"/><Relationship Id="rId3" Type="http://schemas.openxmlformats.org/officeDocument/2006/relationships/slideLayout" Target="../slideLayouts/slideLayout150.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42" Type="http://schemas.openxmlformats.org/officeDocument/2006/relationships/oleObject" Target="../embeddings/oleObject51.bin"/><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theme" Target="../theme/theme12.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29" Type="http://schemas.openxmlformats.org/officeDocument/2006/relationships/slideLayout" Target="../slideLayouts/slideLayout176.xml"/><Relationship Id="rId41" Type="http://schemas.openxmlformats.org/officeDocument/2006/relationships/image" Target="../media/image30.jpeg"/><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tags" Target="../tags/tag162.xml"/><Relationship Id="rId45" Type="http://schemas.openxmlformats.org/officeDocument/2006/relationships/image" Target="../media/image31.png"/><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4" Type="http://schemas.openxmlformats.org/officeDocument/2006/relationships/image" Target="../media/image29.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43" Type="http://schemas.openxmlformats.org/officeDocument/2006/relationships/image" Target="../media/image26.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ABB026-AF20-4AFE-9EA9-2F4E91593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005DA1-4088-419D-8607-B475EA11A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FEACF-E925-4DD5-BFFA-8040DC3FA1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EE3D04-3595-46EE-A622-AB767B661201}" type="datetimeFigureOut">
              <a:rPr lang="en-US" smtClean="0"/>
              <a:t>11/30/2022</a:t>
            </a:fld>
            <a:endParaRPr lang="en-US"/>
          </a:p>
        </p:txBody>
      </p:sp>
      <p:sp>
        <p:nvSpPr>
          <p:cNvPr id="5" name="Footer Placeholder 4">
            <a:extLst>
              <a:ext uri="{FF2B5EF4-FFF2-40B4-BE49-F238E27FC236}">
                <a16:creationId xmlns:a16="http://schemas.microsoft.com/office/drawing/2014/main" id="{92BC2118-69DC-46BF-8837-E0A3962065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72C30F-47E4-431F-BFD8-D018D74D6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CEC1F-C4D6-4449-8E0E-6530F7FF41FB}" type="slidenum">
              <a:rPr lang="en-US" smtClean="0"/>
              <a:t>‹#›</a:t>
            </a:fld>
            <a:endParaRPr lang="en-US"/>
          </a:p>
        </p:txBody>
      </p:sp>
    </p:spTree>
    <p:extLst>
      <p:ext uri="{BB962C8B-B14F-4D97-AF65-F5344CB8AC3E}">
        <p14:creationId xmlns:p14="http://schemas.microsoft.com/office/powerpoint/2010/main" val="243666179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733" r:id="rId12"/>
    <p:sldLayoutId id="21474836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99C0E2-EFA0-471B-AD1E-0278DCCD63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3833B0-5764-4472-BF44-2107122566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4535A8-42FE-468E-85B1-51A1B66778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C1C9D-ED0C-469D-8D52-D9BCD22E1099}" type="datetimeFigureOut">
              <a:rPr lang="en-US" smtClean="0"/>
              <a:t>11/30/2022</a:t>
            </a:fld>
            <a:endParaRPr lang="en-US"/>
          </a:p>
        </p:txBody>
      </p:sp>
      <p:sp>
        <p:nvSpPr>
          <p:cNvPr id="5" name="Footer Placeholder 4">
            <a:extLst>
              <a:ext uri="{FF2B5EF4-FFF2-40B4-BE49-F238E27FC236}">
                <a16:creationId xmlns:a16="http://schemas.microsoft.com/office/drawing/2014/main" id="{6EFA70AF-9BCF-49A2-8A38-B2D28C1AAE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0DF3FE-0D06-4EA3-9095-FF60D5AB66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210DC-B3A1-4960-BAC2-74DC9339B089}" type="slidenum">
              <a:rPr lang="en-US" smtClean="0"/>
              <a:t>‹#›</a:t>
            </a:fld>
            <a:endParaRPr lang="en-US"/>
          </a:p>
        </p:txBody>
      </p:sp>
    </p:spTree>
    <p:extLst>
      <p:ext uri="{BB962C8B-B14F-4D97-AF65-F5344CB8AC3E}">
        <p14:creationId xmlns:p14="http://schemas.microsoft.com/office/powerpoint/2010/main" val="230748017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F7098-EABE-BC48-8706-0F38D9C897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ABDC83-88FD-3D4A-A061-E717C807A4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74AC49-3784-9943-9700-EB94A44495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1DF8A-C89F-E54B-B739-273AA0703E64}" type="datetimeFigureOut">
              <a:rPr lang="en-US" smtClean="0"/>
              <a:t>11/30/2022</a:t>
            </a:fld>
            <a:endParaRPr lang="en-US"/>
          </a:p>
        </p:txBody>
      </p:sp>
      <p:sp>
        <p:nvSpPr>
          <p:cNvPr id="5" name="Footer Placeholder 4">
            <a:extLst>
              <a:ext uri="{FF2B5EF4-FFF2-40B4-BE49-F238E27FC236}">
                <a16:creationId xmlns:a16="http://schemas.microsoft.com/office/drawing/2014/main" id="{C3A2CC4A-4546-A34A-AE45-7CBC10AB08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E54B19-A674-7C49-B867-9DF94FCED9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9556DB-F485-504C-A4AD-6F0BED7131D3}" type="slidenum">
              <a:rPr lang="en-US" smtClean="0"/>
              <a:t>‹#›</a:t>
            </a:fld>
            <a:endParaRPr lang="en-US"/>
          </a:p>
        </p:txBody>
      </p:sp>
    </p:spTree>
    <p:extLst>
      <p:ext uri="{BB962C8B-B14F-4D97-AF65-F5344CB8AC3E}">
        <p14:creationId xmlns:p14="http://schemas.microsoft.com/office/powerpoint/2010/main" val="3476860657"/>
      </p:ext>
    </p:extLst>
  </p:cSld>
  <p:clrMap bg1="lt1" tx1="dk1" bg2="lt2" tx2="dk2" accent1="accent1" accent2="accent2" accent3="accent3" accent4="accent4" accent5="accent5" accent6="accent6" hlink="hlink" folHlink="folHlink"/>
  <p:sldLayoutIdLst>
    <p:sldLayoutId id="2147483662" r:id="rId1"/>
    <p:sldLayoutId id="2147483663" r:id="rId2"/>
  </p:sldLayoutIdLst>
  <p:transition spd="slow">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15"/>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20" imgW="0" imgH="0" progId="TCLayout.ActiveDocument.1">
                  <p:embed/>
                </p:oleObj>
              </mc:Choice>
              <mc:Fallback>
                <p:oleObj name="think-cell Slide" r:id="rId20"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16"/>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026" name="Rectangle 2"/>
          <p:cNvSpPr>
            <a:spLocks noGrp="1" noChangeArrowheads="1"/>
          </p:cNvSpPr>
          <p:nvPr>
            <p:ph type="title"/>
            <p:custDataLst>
              <p:tags r:id="rId17"/>
            </p:custDataLst>
          </p:nvPr>
        </p:nvSpPr>
        <p:spPr bwMode="auto">
          <a:xfrm>
            <a:off x="757403" y="364974"/>
            <a:ext cx="10662684" cy="516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dirty="0"/>
              <a:t>CLICK TO ADD TITLE</a:t>
            </a:r>
          </a:p>
        </p:txBody>
      </p:sp>
      <p:sp>
        <p:nvSpPr>
          <p:cNvPr id="1027" name="Rectangle 3"/>
          <p:cNvSpPr>
            <a:spLocks noGrp="1" noChangeArrowheads="1"/>
          </p:cNvSpPr>
          <p:nvPr>
            <p:ph type="body" idx="1"/>
            <p:custDataLst>
              <p:tags r:id="rId18"/>
            </p:custDataLst>
          </p:nvPr>
        </p:nvSpPr>
        <p:spPr bwMode="auto">
          <a:xfrm>
            <a:off x="757598" y="1638890"/>
            <a:ext cx="10662488" cy="46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nl-NL" altLang="nl-NL" noProof="0" dirty="0"/>
              <a:t>S</a:t>
            </a:r>
            <a:r>
              <a:rPr lang="en-US" altLang="nl-NL" noProof="0" dirty="0" err="1"/>
              <a:t>eventh</a:t>
            </a:r>
            <a:r>
              <a:rPr lang="en-US" altLang="nl-NL" noProof="0" dirty="0"/>
              <a:t> level</a:t>
            </a:r>
          </a:p>
          <a:p>
            <a:pPr lvl="7"/>
            <a:r>
              <a:rPr lang="nl-NL" altLang="nl-NL" noProof="0" dirty="0"/>
              <a:t>E</a:t>
            </a:r>
            <a:r>
              <a:rPr lang="en-US" altLang="nl-NL" noProof="0" dirty="0" err="1"/>
              <a:t>ighth</a:t>
            </a:r>
            <a:r>
              <a:rPr lang="en-US" altLang="nl-NL" noProof="0" dirty="0"/>
              <a:t> level</a:t>
            </a:r>
          </a:p>
          <a:p>
            <a:pPr lvl="8"/>
            <a:r>
              <a:rPr lang="nl-NL" altLang="nl-NL" noProof="0" dirty="0"/>
              <a:t>N</a:t>
            </a:r>
            <a:r>
              <a:rPr lang="en-US" altLang="nl-NL" noProof="0" dirty="0" err="1"/>
              <a:t>inth</a:t>
            </a:r>
            <a:r>
              <a:rPr lang="en-US" altLang="nl-NL" noProof="0" dirty="0"/>
              <a:t> level</a:t>
            </a:r>
          </a:p>
          <a:p>
            <a:pPr lvl="7"/>
            <a:endParaRPr lang="en-US" altLang="nl-NL" noProof="0" dirty="0"/>
          </a:p>
        </p:txBody>
      </p:sp>
      <p:sp>
        <p:nvSpPr>
          <p:cNvPr id="1030" name="Rectangle 6"/>
          <p:cNvSpPr>
            <a:spLocks noGrp="1" noChangeArrowheads="1"/>
          </p:cNvSpPr>
          <p:nvPr>
            <p:ph type="sldNum" sz="quarter" idx="4"/>
            <p:custDataLst>
              <p:tags r:id="rId19"/>
            </p:custDataLst>
          </p:nvPr>
        </p:nvSpPr>
        <p:spPr bwMode="auto">
          <a:xfrm>
            <a:off x="757599" y="6280425"/>
            <a:ext cx="1587501" cy="184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199">
                <a:solidFill>
                  <a:schemeClr val="bg1">
                    <a:lumMod val="65000"/>
                  </a:schemeClr>
                </a:solidFill>
              </a:defRPr>
            </a:lvl1pPr>
          </a:lstStyle>
          <a:p>
            <a:r>
              <a:rPr lang="en-US" altLang="nl-NL"/>
              <a:t>Page </a:t>
            </a:r>
            <a:fld id="{B432CD0A-D7EC-4118-902F-F45221C29943}" type="slidenum">
              <a:rPr lang="en-US" altLang="nl-NL" smtClean="0"/>
              <a:pPr/>
              <a:t>‹#›</a:t>
            </a:fld>
            <a:endParaRPr lang="en-US" altLang="nl-NL" dirty="0"/>
          </a:p>
        </p:txBody>
      </p:sp>
      <p:pic>
        <p:nvPicPr>
          <p:cNvPr id="10" name="Picture 9">
            <a:extLst>
              <a:ext uri="{FF2B5EF4-FFF2-40B4-BE49-F238E27FC236}">
                <a16:creationId xmlns:a16="http://schemas.microsoft.com/office/drawing/2014/main" id="{1298C6D4-4D2A-403C-B43E-D24D52B85F16}"/>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160705805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dt="0"/>
  <p:txStyles>
    <p:titleStyle>
      <a:lvl1pPr algn="l" rtl="0" eaLnBrk="1" fontAlgn="base" hangingPunct="1">
        <a:lnSpc>
          <a:spcPct val="90000"/>
        </a:lnSpc>
        <a:spcBef>
          <a:spcPct val="0"/>
        </a:spcBef>
        <a:spcAft>
          <a:spcPct val="0"/>
        </a:spcAft>
        <a:defRPr sz="3730" b="0" i="1" kern="1200" cap="all" baseline="0">
          <a:solidFill>
            <a:srgbClr val="F57922"/>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400">
          <p15:clr>
            <a:srgbClr val="F26B43"/>
          </p15:clr>
        </p15:guide>
        <p15:guide id="3" pos="365">
          <p15:clr>
            <a:srgbClr val="F26B43"/>
          </p15:clr>
        </p15:guide>
        <p15:guide id="25" orient="horz" pos="2982">
          <p15:clr>
            <a:srgbClr val="F26B43"/>
          </p15:clr>
        </p15:guide>
        <p15:guide id="26" orient="horz" pos="17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16"/>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21" imgW="0" imgH="0" progId="TCLayout.ActiveDocument.1">
                  <p:embed/>
                </p:oleObj>
              </mc:Choice>
              <mc:Fallback>
                <p:oleObj name="think-cell Slide" r:id="rId21"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17"/>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026" name="Rectangle 2"/>
          <p:cNvSpPr>
            <a:spLocks noGrp="1" noChangeArrowheads="1"/>
          </p:cNvSpPr>
          <p:nvPr>
            <p:ph type="title"/>
            <p:custDataLst>
              <p:tags r:id="rId18"/>
            </p:custDataLst>
          </p:nvPr>
        </p:nvSpPr>
        <p:spPr bwMode="auto">
          <a:xfrm>
            <a:off x="757404" y="364974"/>
            <a:ext cx="10649995" cy="516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dirty="0"/>
              <a:t>CLICK TO ADD TITLE</a:t>
            </a:r>
          </a:p>
        </p:txBody>
      </p:sp>
      <p:sp>
        <p:nvSpPr>
          <p:cNvPr id="1027" name="Rectangle 3"/>
          <p:cNvSpPr>
            <a:spLocks noGrp="1" noChangeArrowheads="1"/>
          </p:cNvSpPr>
          <p:nvPr>
            <p:ph type="body" idx="1"/>
            <p:custDataLst>
              <p:tags r:id="rId19"/>
            </p:custDataLst>
          </p:nvPr>
        </p:nvSpPr>
        <p:spPr bwMode="auto">
          <a:xfrm>
            <a:off x="757599" y="1638890"/>
            <a:ext cx="10649799" cy="46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nl-NL" altLang="nl-NL" noProof="0" dirty="0"/>
              <a:t>S</a:t>
            </a:r>
            <a:r>
              <a:rPr lang="en-US" altLang="nl-NL" noProof="0" dirty="0" err="1"/>
              <a:t>eventh</a:t>
            </a:r>
            <a:r>
              <a:rPr lang="en-US" altLang="nl-NL" noProof="0" dirty="0"/>
              <a:t> level</a:t>
            </a:r>
          </a:p>
          <a:p>
            <a:pPr lvl="7"/>
            <a:r>
              <a:rPr lang="nl-NL" altLang="nl-NL" noProof="0" dirty="0"/>
              <a:t>E</a:t>
            </a:r>
            <a:r>
              <a:rPr lang="en-US" altLang="nl-NL" noProof="0" dirty="0" err="1"/>
              <a:t>ighth</a:t>
            </a:r>
            <a:r>
              <a:rPr lang="en-US" altLang="nl-NL" noProof="0" dirty="0"/>
              <a:t> level</a:t>
            </a:r>
          </a:p>
          <a:p>
            <a:pPr lvl="8"/>
            <a:r>
              <a:rPr lang="nl-NL" altLang="nl-NL" noProof="0" dirty="0"/>
              <a:t>N</a:t>
            </a:r>
            <a:r>
              <a:rPr lang="en-US" altLang="nl-NL" noProof="0" dirty="0" err="1"/>
              <a:t>inth</a:t>
            </a:r>
            <a:r>
              <a:rPr lang="en-US" altLang="nl-NL" noProof="0" dirty="0"/>
              <a:t> level</a:t>
            </a:r>
          </a:p>
          <a:p>
            <a:pPr lvl="7"/>
            <a:endParaRPr lang="en-US" altLang="nl-NL" noProof="0" dirty="0"/>
          </a:p>
        </p:txBody>
      </p:sp>
      <p:sp>
        <p:nvSpPr>
          <p:cNvPr id="1030" name="Rectangle 6"/>
          <p:cNvSpPr>
            <a:spLocks noGrp="1" noChangeArrowheads="1"/>
          </p:cNvSpPr>
          <p:nvPr>
            <p:ph type="sldNum" sz="quarter" idx="4"/>
            <p:custDataLst>
              <p:tags r:id="rId20"/>
            </p:custDataLst>
          </p:nvPr>
        </p:nvSpPr>
        <p:spPr bwMode="auto">
          <a:xfrm>
            <a:off x="757599" y="6280425"/>
            <a:ext cx="1587501" cy="184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199">
                <a:solidFill>
                  <a:schemeClr val="bg1">
                    <a:lumMod val="65000"/>
                  </a:schemeClr>
                </a:solidFill>
              </a:defRPr>
            </a:lvl1pPr>
          </a:lstStyle>
          <a:p>
            <a:r>
              <a:rPr lang="en-US" altLang="nl-NL"/>
              <a:t>Page </a:t>
            </a:r>
            <a:fld id="{B432CD0A-D7EC-4118-902F-F45221C29943}" type="slidenum">
              <a:rPr lang="en-US" altLang="nl-NL" smtClean="0"/>
              <a:pPr/>
              <a:t>‹#›</a:t>
            </a:fld>
            <a:endParaRPr lang="en-US" altLang="nl-NL" dirty="0"/>
          </a:p>
        </p:txBody>
      </p:sp>
      <p:pic>
        <p:nvPicPr>
          <p:cNvPr id="18" name="Picture 17">
            <a:extLst>
              <a:ext uri="{FF2B5EF4-FFF2-40B4-BE49-F238E27FC236}">
                <a16:creationId xmlns:a16="http://schemas.microsoft.com/office/drawing/2014/main" id="{81AD5D79-7159-4151-AA16-502AACEE9947}"/>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36345063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hf hdr="0" dt="0"/>
  <p:txStyles>
    <p:titleStyle>
      <a:lvl1pPr algn="l" rtl="0" eaLnBrk="1" fontAlgn="base" hangingPunct="1">
        <a:lnSpc>
          <a:spcPct val="90000"/>
        </a:lnSpc>
        <a:spcBef>
          <a:spcPct val="0"/>
        </a:spcBef>
        <a:spcAft>
          <a:spcPct val="0"/>
        </a:spcAft>
        <a:defRPr sz="3730" b="0" i="1" kern="1200" cap="all" baseline="0">
          <a:solidFill>
            <a:srgbClr val="0070BA"/>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394">
          <p15:clr>
            <a:srgbClr val="F26B43"/>
          </p15:clr>
        </p15:guide>
        <p15:guide id="3" pos="354">
          <p15:clr>
            <a:srgbClr val="F26B43"/>
          </p15:clr>
        </p15:guide>
        <p15:guide id="25" orient="horz" pos="556">
          <p15:clr>
            <a:srgbClr val="F26B43"/>
          </p15:clr>
        </p15:guide>
        <p15:guide id="26" orient="horz" pos="170">
          <p15:clr>
            <a:srgbClr val="F26B43"/>
          </p15:clr>
        </p15:guide>
        <p15:guide id="28" orient="horz" pos="2869">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 name="Afbeelding 9">
            <a:extLst>
              <a:ext uri="{FF2B5EF4-FFF2-40B4-BE49-F238E27FC236}">
                <a16:creationId xmlns:a16="http://schemas.microsoft.com/office/drawing/2014/main" id="{91B1F9E1-E701-43BD-AA50-1FB87769238D}"/>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2" name="Title Placeholder 1">
            <a:extLst>
              <a:ext uri="{FF2B5EF4-FFF2-40B4-BE49-F238E27FC236}">
                <a16:creationId xmlns:a16="http://schemas.microsoft.com/office/drawing/2014/main" id="{54FDCF2D-1D19-40AF-826B-45C4221EB25B}"/>
              </a:ext>
            </a:extLst>
          </p:cNvPr>
          <p:cNvSpPr>
            <a:spLocks noGrp="1"/>
          </p:cNvSpPr>
          <p:nvPr>
            <p:ph type="title"/>
          </p:nvPr>
        </p:nvSpPr>
        <p:spPr>
          <a:xfrm>
            <a:off x="615050" y="534745"/>
            <a:ext cx="9151997" cy="93794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DD8DE6F8-7A73-4688-AAB4-07229FA3D3DE}"/>
              </a:ext>
            </a:extLst>
          </p:cNvPr>
          <p:cNvSpPr>
            <a:spLocks noGrp="1"/>
          </p:cNvSpPr>
          <p:nvPr>
            <p:ph type="body" idx="1"/>
          </p:nvPr>
        </p:nvSpPr>
        <p:spPr>
          <a:xfrm>
            <a:off x="615053" y="1572138"/>
            <a:ext cx="10961894" cy="460482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54610D72-6D50-4457-BDA6-042782B0D93B}"/>
              </a:ext>
            </a:extLst>
          </p:cNvPr>
          <p:cNvSpPr>
            <a:spLocks noGrp="1"/>
          </p:cNvSpPr>
          <p:nvPr>
            <p:ph type="dt" sz="half" idx="2"/>
          </p:nvPr>
        </p:nvSpPr>
        <p:spPr>
          <a:xfrm>
            <a:off x="8312925" y="6492875"/>
            <a:ext cx="762617" cy="228600"/>
          </a:xfrm>
          <a:prstGeom prst="rect">
            <a:avLst/>
          </a:prstGeom>
        </p:spPr>
        <p:txBody>
          <a:bodyPr vert="horz" lIns="91440" tIns="45720" rIns="91440" bIns="45720" rtlCol="0" anchor="ctr"/>
          <a:lstStyle>
            <a:lvl1pPr algn="l">
              <a:defRPr sz="800">
                <a:solidFill>
                  <a:schemeClr val="tx1">
                    <a:tint val="75000"/>
                  </a:schemeClr>
                </a:solidFill>
              </a:defRPr>
            </a:lvl1pPr>
          </a:lstStyle>
          <a:p>
            <a:fld id="{FC9BC3C9-95F8-4CC1-8BD2-81C3531751C6}" type="datetimeFigureOut">
              <a:rPr lang="en-CA" smtClean="0"/>
              <a:pPr/>
              <a:t>2022-11-30</a:t>
            </a:fld>
            <a:endParaRPr lang="en-CA" dirty="0"/>
          </a:p>
        </p:txBody>
      </p:sp>
      <p:sp>
        <p:nvSpPr>
          <p:cNvPr id="5" name="Footer Placeholder 4">
            <a:extLst>
              <a:ext uri="{FF2B5EF4-FFF2-40B4-BE49-F238E27FC236}">
                <a16:creationId xmlns:a16="http://schemas.microsoft.com/office/drawing/2014/main" id="{FCDE373C-6265-4AAF-90D6-79308F0A904A}"/>
              </a:ext>
            </a:extLst>
          </p:cNvPr>
          <p:cNvSpPr>
            <a:spLocks noGrp="1"/>
          </p:cNvSpPr>
          <p:nvPr>
            <p:ph type="ftr" sz="quarter" idx="3"/>
          </p:nvPr>
        </p:nvSpPr>
        <p:spPr>
          <a:xfrm>
            <a:off x="1972235" y="6492875"/>
            <a:ext cx="6181165" cy="228600"/>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4563617C-73BA-4E31-AE27-8B2B76796605}"/>
              </a:ext>
            </a:extLst>
          </p:cNvPr>
          <p:cNvSpPr>
            <a:spLocks noGrp="1"/>
          </p:cNvSpPr>
          <p:nvPr>
            <p:ph type="sldNum" sz="quarter" idx="4"/>
          </p:nvPr>
        </p:nvSpPr>
        <p:spPr>
          <a:xfrm>
            <a:off x="615053" y="6492875"/>
            <a:ext cx="1182371" cy="228600"/>
          </a:xfrm>
          <a:prstGeom prst="rect">
            <a:avLst/>
          </a:prstGeom>
        </p:spPr>
        <p:txBody>
          <a:bodyPr vert="horz" lIns="91440" tIns="45720" rIns="91440" bIns="45720" rtlCol="0" anchor="ctr"/>
          <a:lstStyle>
            <a:lvl1pPr algn="r">
              <a:defRPr sz="800">
                <a:solidFill>
                  <a:schemeClr val="tx1">
                    <a:tint val="75000"/>
                  </a:schemeClr>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377649667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Lst>
  <p:txStyles>
    <p:titleStyle>
      <a:lvl1pPr algn="l" defTabSz="914400" rtl="0" eaLnBrk="1" latinLnBrk="0" hangingPunct="1">
        <a:lnSpc>
          <a:spcPct val="90000"/>
        </a:lnSpc>
        <a:spcBef>
          <a:spcPct val="0"/>
        </a:spcBef>
        <a:buNone/>
        <a:defRPr sz="2800" i="1" kern="1200" spc="100" baseline="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Trebuchet MS" panose="020B0603020202020204" pitchFamily="34" charset="0"/>
        <a:buChar char="-"/>
        <a:defRPr sz="1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Trebuchet MS" panose="020B0603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Trebuchet MS" panose="020B0603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Trebuchet MS" panose="020B0603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Trebuchet MS" panose="020B0603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37" name="Rectangle 13" hidden="1"/>
          <p:cNvGraphicFramePr>
            <a:graphicFrameLocks/>
          </p:cNvGraphicFramePr>
          <p:nvPr userDrawn="1">
            <p:custDataLst>
              <p:tags r:id="rId15"/>
            </p:custDataLst>
          </p:nvPr>
        </p:nvGraphicFramePr>
        <p:xfrm>
          <a:off x="27518" y="2"/>
          <a:ext cx="158749" cy="158604"/>
        </p:xfrm>
        <a:graphic>
          <a:graphicData uri="http://schemas.openxmlformats.org/presentationml/2006/ole">
            <mc:AlternateContent xmlns:mc="http://schemas.openxmlformats.org/markup-compatibility/2006">
              <mc:Choice xmlns:v="urn:schemas-microsoft-com:vml" Requires="v">
                <p:oleObj name="think-cell Slide" r:id="rId20" imgW="0" imgH="0" progId="TCLayout.ActiveDocument.1">
                  <p:embed/>
                </p:oleObj>
              </mc:Choice>
              <mc:Fallback>
                <p:oleObj name="think-cell Slide" r:id="rId20" imgW="0" imgH="0" progId="TCLayout.ActiveDocument.1">
                  <p:embed/>
                  <p:pic>
                    <p:nvPicPr>
                      <p:cNvPr id="1037" name="Rectangle 1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7518" y="2"/>
                        <a:ext cx="158749" cy="158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Rectangle 2" hidden="1">
            <a:extLst>
              <a:ext uri="{FF2B5EF4-FFF2-40B4-BE49-F238E27FC236}">
                <a16:creationId xmlns:a16="http://schemas.microsoft.com/office/drawing/2014/main" id="{7411D711-0DE4-4070-BCCC-F5A6AB8D031E}"/>
              </a:ext>
            </a:extLst>
          </p:cNvPr>
          <p:cNvSpPr/>
          <p:nvPr userDrawn="1">
            <p:custDataLst>
              <p:tags r:id="rId16"/>
            </p:custDataLst>
          </p:nvPr>
        </p:nvSpPr>
        <p:spPr bwMode="auto">
          <a:xfrm>
            <a:off x="2" y="2"/>
            <a:ext cx="87" cy="36899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t" anchorCtr="0" compatLnSpc="1">
            <a:prstTxWarp prst="textNoShape">
              <a:avLst/>
            </a:prstTxWarp>
            <a:noAutofit/>
          </a:bodyPr>
          <a:lstStyle/>
          <a:p>
            <a:pPr marL="0" marR="0" lvl="0" indent="0" algn="l" defTabSz="1218072" rtl="0" eaLnBrk="1" fontAlgn="base" latinLnBrk="0" hangingPunct="1">
              <a:lnSpc>
                <a:spcPct val="90000"/>
              </a:lnSpc>
              <a:spcBef>
                <a:spcPct val="0"/>
              </a:spcBef>
              <a:spcAft>
                <a:spcPct val="0"/>
              </a:spcAft>
              <a:buClrTx/>
              <a:buSzTx/>
              <a:buFontTx/>
              <a:buNone/>
              <a:tabLst/>
            </a:pPr>
            <a:endParaRPr kumimoji="0" lang="en-US" sz="3730" b="0" i="1" u="none" strike="noStrike" cap="none" normalizeH="0" baseline="0" dirty="0">
              <a:ln>
                <a:noFill/>
              </a:ln>
              <a:solidFill>
                <a:schemeClr val="tx1"/>
              </a:solidFill>
              <a:effectLst/>
              <a:latin typeface="Franklin Gothic Heavy" panose="020B0903020102020204" pitchFamily="34" charset="0"/>
              <a:ea typeface="+mj-ea"/>
              <a:cs typeface="+mj-cs"/>
              <a:sym typeface="Franklin Gothic Heavy" panose="020B0903020102020204" pitchFamily="34" charset="0"/>
            </a:endParaRPr>
          </a:p>
        </p:txBody>
      </p:sp>
      <p:sp>
        <p:nvSpPr>
          <p:cNvPr id="1026" name="Rectangle 2"/>
          <p:cNvSpPr>
            <a:spLocks noGrp="1" noChangeArrowheads="1"/>
          </p:cNvSpPr>
          <p:nvPr>
            <p:ph type="title"/>
            <p:custDataLst>
              <p:tags r:id="rId17"/>
            </p:custDataLst>
          </p:nvPr>
        </p:nvSpPr>
        <p:spPr bwMode="auto">
          <a:xfrm>
            <a:off x="757403" y="364974"/>
            <a:ext cx="10662684" cy="516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dirty="0"/>
              <a:t>CLICK TO ADD TITLE</a:t>
            </a:r>
          </a:p>
        </p:txBody>
      </p:sp>
      <p:sp>
        <p:nvSpPr>
          <p:cNvPr id="1027" name="Rectangle 3"/>
          <p:cNvSpPr>
            <a:spLocks noGrp="1" noChangeArrowheads="1"/>
          </p:cNvSpPr>
          <p:nvPr>
            <p:ph type="body" idx="1"/>
            <p:custDataLst>
              <p:tags r:id="rId18"/>
            </p:custDataLst>
          </p:nvPr>
        </p:nvSpPr>
        <p:spPr bwMode="auto">
          <a:xfrm>
            <a:off x="757598" y="1638890"/>
            <a:ext cx="10662488" cy="465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nl-NL" noProof="0" dirty="0"/>
              <a:t>Edit Master text styles</a:t>
            </a:r>
          </a:p>
          <a:p>
            <a:pPr lvl="1"/>
            <a:r>
              <a:rPr lang="en-US" altLang="nl-NL" noProof="0" dirty="0"/>
              <a:t>Second level</a:t>
            </a:r>
          </a:p>
          <a:p>
            <a:pPr lvl="2"/>
            <a:r>
              <a:rPr lang="en-US" altLang="nl-NL" noProof="0" dirty="0"/>
              <a:t>Third level</a:t>
            </a:r>
          </a:p>
          <a:p>
            <a:pPr lvl="3"/>
            <a:r>
              <a:rPr lang="en-US" altLang="nl-NL" noProof="0" dirty="0"/>
              <a:t>Fourth level</a:t>
            </a:r>
          </a:p>
          <a:p>
            <a:pPr lvl="4"/>
            <a:r>
              <a:rPr lang="en-US" altLang="nl-NL" noProof="0" dirty="0"/>
              <a:t>Fifth level</a:t>
            </a:r>
          </a:p>
          <a:p>
            <a:pPr lvl="5"/>
            <a:r>
              <a:rPr lang="en-US" altLang="nl-NL" noProof="0" dirty="0"/>
              <a:t>sixth level</a:t>
            </a:r>
          </a:p>
          <a:p>
            <a:pPr lvl="6"/>
            <a:r>
              <a:rPr lang="nl-NL" altLang="nl-NL" noProof="0" dirty="0"/>
              <a:t>S</a:t>
            </a:r>
            <a:r>
              <a:rPr lang="en-US" altLang="nl-NL" noProof="0" dirty="0" err="1"/>
              <a:t>eventh</a:t>
            </a:r>
            <a:r>
              <a:rPr lang="en-US" altLang="nl-NL" noProof="0" dirty="0"/>
              <a:t> level</a:t>
            </a:r>
          </a:p>
          <a:p>
            <a:pPr lvl="7"/>
            <a:r>
              <a:rPr lang="nl-NL" altLang="nl-NL" noProof="0" dirty="0"/>
              <a:t>E</a:t>
            </a:r>
            <a:r>
              <a:rPr lang="en-US" altLang="nl-NL" noProof="0" dirty="0" err="1"/>
              <a:t>ighth</a:t>
            </a:r>
            <a:r>
              <a:rPr lang="en-US" altLang="nl-NL" noProof="0" dirty="0"/>
              <a:t> level</a:t>
            </a:r>
          </a:p>
          <a:p>
            <a:pPr lvl="8"/>
            <a:r>
              <a:rPr lang="nl-NL" altLang="nl-NL" noProof="0" dirty="0"/>
              <a:t>N</a:t>
            </a:r>
            <a:r>
              <a:rPr lang="en-US" altLang="nl-NL" noProof="0" dirty="0" err="1"/>
              <a:t>inth</a:t>
            </a:r>
            <a:r>
              <a:rPr lang="en-US" altLang="nl-NL" noProof="0" dirty="0"/>
              <a:t> level</a:t>
            </a:r>
          </a:p>
          <a:p>
            <a:pPr lvl="7"/>
            <a:endParaRPr lang="en-US" altLang="nl-NL" noProof="0" dirty="0"/>
          </a:p>
        </p:txBody>
      </p:sp>
      <p:sp>
        <p:nvSpPr>
          <p:cNvPr id="1030" name="Rectangle 6"/>
          <p:cNvSpPr>
            <a:spLocks noGrp="1" noChangeArrowheads="1"/>
          </p:cNvSpPr>
          <p:nvPr>
            <p:ph type="sldNum" sz="quarter" idx="4"/>
            <p:custDataLst>
              <p:tags r:id="rId19"/>
            </p:custDataLst>
          </p:nvPr>
        </p:nvSpPr>
        <p:spPr bwMode="auto">
          <a:xfrm>
            <a:off x="757599" y="6280425"/>
            <a:ext cx="1587501" cy="184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199">
                <a:solidFill>
                  <a:schemeClr val="bg1">
                    <a:lumMod val="65000"/>
                  </a:schemeClr>
                </a:solidFill>
              </a:defRPr>
            </a:lvl1pPr>
          </a:lstStyle>
          <a:p>
            <a:r>
              <a:rPr lang="en-US" altLang="nl-NL"/>
              <a:t>Page </a:t>
            </a:r>
            <a:fld id="{B432CD0A-D7EC-4118-902F-F45221C29943}" type="slidenum">
              <a:rPr lang="en-US" altLang="nl-NL" smtClean="0"/>
              <a:pPr/>
              <a:t>‹#›</a:t>
            </a:fld>
            <a:endParaRPr lang="en-US" altLang="nl-NL" dirty="0"/>
          </a:p>
        </p:txBody>
      </p:sp>
      <p:pic>
        <p:nvPicPr>
          <p:cNvPr id="9" name="Picture 8">
            <a:extLst>
              <a:ext uri="{FF2B5EF4-FFF2-40B4-BE49-F238E27FC236}">
                <a16:creationId xmlns:a16="http://schemas.microsoft.com/office/drawing/2014/main" id="{AA73E1FB-D6D4-42E9-99AA-201BEDB42C1F}"/>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744577" y="5961365"/>
            <a:ext cx="3447423" cy="896636"/>
          </a:xfrm>
          <a:prstGeom prst="rect">
            <a:avLst/>
          </a:prstGeom>
        </p:spPr>
      </p:pic>
    </p:spTree>
    <p:extLst>
      <p:ext uri="{BB962C8B-B14F-4D97-AF65-F5344CB8AC3E}">
        <p14:creationId xmlns:p14="http://schemas.microsoft.com/office/powerpoint/2010/main" val="379205472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Lst>
  <p:hf hdr="0" dt="0"/>
  <p:txStyles>
    <p:titleStyle>
      <a:lvl1pPr algn="l" rtl="0" eaLnBrk="1" fontAlgn="base" hangingPunct="1">
        <a:lnSpc>
          <a:spcPct val="90000"/>
        </a:lnSpc>
        <a:spcBef>
          <a:spcPct val="0"/>
        </a:spcBef>
        <a:spcAft>
          <a:spcPct val="0"/>
        </a:spcAft>
        <a:defRPr sz="3730" b="0" i="1" kern="1200" cap="all" baseline="0">
          <a:solidFill>
            <a:srgbClr val="007E4B"/>
          </a:solidFill>
          <a:latin typeface="Franklin Gothic Heavy" panose="020B0903020102020204" pitchFamily="34" charset="0"/>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2pPr>
      <a:lvl3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3pPr>
      <a:lvl4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4pPr>
      <a:lvl5pPr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5pPr>
      <a:lvl6pPr marL="609036"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6pPr>
      <a:lvl7pPr marL="1218072"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7pPr>
      <a:lvl8pPr marL="1827108"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8pPr>
      <a:lvl9pPr marL="2436144" algn="l" rtl="0" eaLnBrk="1" fontAlgn="base" hangingPunct="1">
        <a:lnSpc>
          <a:spcPct val="95000"/>
        </a:lnSpc>
        <a:spcBef>
          <a:spcPct val="0"/>
        </a:spcBef>
        <a:spcAft>
          <a:spcPct val="0"/>
        </a:spcAft>
        <a:defRPr sz="3730" b="1">
          <a:solidFill>
            <a:schemeClr val="tx2"/>
          </a:solidFill>
          <a:latin typeface="Trebuchet MS" panose="020B0603020202020204" pitchFamily="34" charset="0"/>
          <a:cs typeface="Arial" panose="020B0604020202020204" pitchFamily="34" charset="0"/>
        </a:defRPr>
      </a:lvl9pPr>
    </p:titleStyle>
    <p:body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p:bodyStyle>
    <p:otherStyle>
      <a:defPPr>
        <a:defRPr lang="nl-NL"/>
      </a:defPPr>
      <a:lvl1pPr marL="0" algn="l" defTabSz="1218072" rtl="0" eaLnBrk="1" latinLnBrk="0" hangingPunct="1">
        <a:defRPr sz="2398" kern="1200">
          <a:solidFill>
            <a:schemeClr val="tx1"/>
          </a:solidFill>
          <a:latin typeface="+mn-lt"/>
          <a:ea typeface="+mn-ea"/>
          <a:cs typeface="+mn-cs"/>
        </a:defRPr>
      </a:lvl1pPr>
      <a:lvl2pPr marL="609036" algn="l" defTabSz="1218072" rtl="0" eaLnBrk="1" latinLnBrk="0" hangingPunct="1">
        <a:defRPr sz="2398" kern="1200">
          <a:solidFill>
            <a:schemeClr val="tx1"/>
          </a:solidFill>
          <a:latin typeface="+mn-lt"/>
          <a:ea typeface="+mn-ea"/>
          <a:cs typeface="+mn-cs"/>
        </a:defRPr>
      </a:lvl2pPr>
      <a:lvl3pPr marL="1218072" algn="l" defTabSz="1218072" rtl="0" eaLnBrk="1" latinLnBrk="0" hangingPunct="1">
        <a:defRPr sz="2398" kern="1200">
          <a:solidFill>
            <a:schemeClr val="tx1"/>
          </a:solidFill>
          <a:latin typeface="+mn-lt"/>
          <a:ea typeface="+mn-ea"/>
          <a:cs typeface="+mn-cs"/>
        </a:defRPr>
      </a:lvl3pPr>
      <a:lvl4pPr marL="1827108" algn="l" defTabSz="1218072" rtl="0" eaLnBrk="1" latinLnBrk="0" hangingPunct="1">
        <a:defRPr sz="2398" kern="1200">
          <a:solidFill>
            <a:schemeClr val="tx1"/>
          </a:solidFill>
          <a:latin typeface="+mn-lt"/>
          <a:ea typeface="+mn-ea"/>
          <a:cs typeface="+mn-cs"/>
        </a:defRPr>
      </a:lvl4pPr>
      <a:lvl5pPr marL="2436144" algn="l" defTabSz="1218072" rtl="0" eaLnBrk="1" latinLnBrk="0" hangingPunct="1">
        <a:defRPr sz="2398" kern="1200">
          <a:solidFill>
            <a:schemeClr val="tx1"/>
          </a:solidFill>
          <a:latin typeface="+mn-lt"/>
          <a:ea typeface="+mn-ea"/>
          <a:cs typeface="+mn-cs"/>
        </a:defRPr>
      </a:lvl5pPr>
      <a:lvl6pPr marL="3045181" algn="l" defTabSz="1218072" rtl="0" eaLnBrk="1" latinLnBrk="0" hangingPunct="1">
        <a:defRPr sz="2398" kern="1200">
          <a:solidFill>
            <a:schemeClr val="tx1"/>
          </a:solidFill>
          <a:latin typeface="+mn-lt"/>
          <a:ea typeface="+mn-ea"/>
          <a:cs typeface="+mn-cs"/>
        </a:defRPr>
      </a:lvl6pPr>
      <a:lvl7pPr marL="3654217" algn="l" defTabSz="1218072" rtl="0" eaLnBrk="1" latinLnBrk="0" hangingPunct="1">
        <a:defRPr sz="2398" kern="1200">
          <a:solidFill>
            <a:schemeClr val="tx1"/>
          </a:solidFill>
          <a:latin typeface="+mn-lt"/>
          <a:ea typeface="+mn-ea"/>
          <a:cs typeface="+mn-cs"/>
        </a:defRPr>
      </a:lvl7pPr>
      <a:lvl8pPr marL="4263253" algn="l" defTabSz="1218072" rtl="0" eaLnBrk="1" latinLnBrk="0" hangingPunct="1">
        <a:defRPr sz="2398" kern="1200">
          <a:solidFill>
            <a:schemeClr val="tx1"/>
          </a:solidFill>
          <a:latin typeface="+mn-lt"/>
          <a:ea typeface="+mn-ea"/>
          <a:cs typeface="+mn-cs"/>
        </a:defRPr>
      </a:lvl8pPr>
      <a:lvl9pPr marL="4872289" algn="l" defTabSz="1218072"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2">
          <p15:clr>
            <a:srgbClr val="F26B43"/>
          </p15:clr>
        </p15:guide>
        <p15:guide id="25" orient="horz" pos="556">
          <p15:clr>
            <a:srgbClr val="F26B43"/>
          </p15:clr>
        </p15:guide>
        <p15:guide id="26" orient="horz" pos="170">
          <p15:clr>
            <a:srgbClr val="F26B43"/>
          </p15:clr>
        </p15:guide>
        <p15:guide id="27" orient="horz" pos="2960">
          <p15:clr>
            <a:srgbClr val="F26B43"/>
          </p15:clr>
        </p15:guide>
        <p15:guide id="28" pos="540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0"/>
          <p:cNvGrpSpPr>
            <a:grpSpLocks/>
          </p:cNvGrpSpPr>
          <p:nvPr/>
        </p:nvGrpSpPr>
        <p:grpSpPr bwMode="auto">
          <a:xfrm>
            <a:off x="0" y="-11113"/>
            <a:ext cx="12208933" cy="6869113"/>
            <a:chOff x="0" y="0"/>
            <a:chExt cx="5768" cy="4327"/>
          </a:xfrm>
        </p:grpSpPr>
        <p:sp>
          <p:nvSpPr>
            <p:cNvPr id="1035" name="Freeform 21"/>
            <p:cNvSpPr>
              <a:spLocks/>
            </p:cNvSpPr>
            <p:nvPr>
              <p:custDataLst>
                <p:tags r:id="rId35"/>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036" name="Freeform 22"/>
            <p:cNvSpPr>
              <a:spLocks/>
            </p:cNvSpPr>
            <p:nvPr>
              <p:custDataLst>
                <p:tags r:id="rId36"/>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sz="1800"/>
            </a:p>
          </p:txBody>
        </p:sp>
      </p:grpSp>
      <p:graphicFrame>
        <p:nvGraphicFramePr>
          <p:cNvPr id="1027" name="Rectangle 2" hidden="1"/>
          <p:cNvGraphicFramePr>
            <a:graphicFrameLocks/>
          </p:cNvGraphicFramePr>
          <p:nvPr>
            <p:custDataLst>
              <p:tags r:id="rId27"/>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7" imgW="0" imgH="0" progId="TCLayout.ActiveDocument.1">
                  <p:embed/>
                </p:oleObj>
              </mc:Choice>
              <mc:Fallback>
                <p:oleObj name="think-cell Slide" r:id="rId37"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28"/>
            </p:custDataLst>
          </p:nvPr>
        </p:nvSpPr>
        <p:spPr bwMode="auto">
          <a:xfrm>
            <a:off x="982220" y="369332"/>
            <a:ext cx="864446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a:t>Click to edit Master title style</a:t>
            </a:r>
          </a:p>
        </p:txBody>
      </p:sp>
      <p:sp>
        <p:nvSpPr>
          <p:cNvPr id="1029" name="Rectangle 4"/>
          <p:cNvSpPr>
            <a:spLocks noGrp="1" noChangeArrowheads="1"/>
          </p:cNvSpPr>
          <p:nvPr>
            <p:ph type="body" idx="1"/>
            <p:custDataLst>
              <p:tags r:id="rId29"/>
            </p:custDataLst>
          </p:nvPr>
        </p:nvSpPr>
        <p:spPr bwMode="auto">
          <a:xfrm>
            <a:off x="982133" y="1773239"/>
            <a:ext cx="86614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3798" name="Rectangle 6"/>
          <p:cNvSpPr>
            <a:spLocks noGrp="1" noChangeArrowheads="1"/>
          </p:cNvSpPr>
          <p:nvPr>
            <p:ph type="sldNum" sz="quarter" idx="4"/>
            <p:custDataLst>
              <p:tags r:id="rId30"/>
            </p:custDataLst>
          </p:nvPr>
        </p:nvSpPr>
        <p:spPr bwMode="auto">
          <a:xfrm>
            <a:off x="1511300" y="6499225"/>
            <a:ext cx="1270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138227EB-432A-4C22-B6D7-B62D074A5867}" type="slidenum">
              <a:rPr lang="en-US" altLang="en-US" smtClean="0"/>
              <a:pPr/>
              <a:t>‹#›</a:t>
            </a:fld>
            <a:endParaRPr lang="en-US" altLang="en-US"/>
          </a:p>
        </p:txBody>
      </p:sp>
      <p:pic>
        <p:nvPicPr>
          <p:cNvPr id="1031" name="Picture 15" descr="DSM_cover_logo_contentpage_300"/>
          <p:cNvPicPr>
            <a:picLocks noChangeAspect="1" noChangeArrowheads="1"/>
          </p:cNvPicPr>
          <p:nvPr>
            <p:custDataLst>
              <p:tags r:id="rId31"/>
            </p:custDataLst>
          </p:nvPr>
        </p:nvPicPr>
        <p:blipFill>
          <a:blip r:embed="rId38"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3"/>
          <p:cNvSpPr txBox="1">
            <a:spLocks noChangeArrowheads="1"/>
          </p:cNvSpPr>
          <p:nvPr>
            <p:custDataLst>
              <p:tags r:id="rId32"/>
            </p:custDataLst>
          </p:nvPr>
        </p:nvSpPr>
        <p:spPr bwMode="auto">
          <a:xfrm>
            <a:off x="982134" y="279400"/>
            <a:ext cx="6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000">
              <a:solidFill>
                <a:schemeClr val="bg2"/>
              </a:solidFill>
            </a:endParaRPr>
          </a:p>
        </p:txBody>
      </p:sp>
      <p:sp>
        <p:nvSpPr>
          <p:cNvPr id="3" name="TextBox 2"/>
          <p:cNvSpPr txBox="1"/>
          <p:nvPr>
            <p:custDataLst>
              <p:tags r:id="rId33"/>
            </p:custDataLst>
          </p:nvPr>
        </p:nvSpPr>
        <p:spPr>
          <a:xfrm>
            <a:off x="1" y="0"/>
            <a:ext cx="184731" cy="369332"/>
          </a:xfrm>
          <a:prstGeom prst="rect">
            <a:avLst/>
          </a:prstGeom>
          <a:noFill/>
        </p:spPr>
        <p:txBody>
          <a:bodyPr vert="horz" wrap="none" rtlCol="0">
            <a:spAutoFit/>
          </a:bodyPr>
          <a:lstStyle/>
          <a:p>
            <a:endParaRPr lang="en-US" sz="1800"/>
          </a:p>
        </p:txBody>
      </p:sp>
      <p:sp>
        <p:nvSpPr>
          <p:cNvPr id="1034" name="Text Box 25"/>
          <p:cNvSpPr txBox="1">
            <a:spLocks noChangeArrowheads="1"/>
          </p:cNvSpPr>
          <p:nvPr>
            <p:custDataLst>
              <p:tags r:id="rId34"/>
            </p:custDataLst>
          </p:nvPr>
        </p:nvSpPr>
        <p:spPr bwMode="auto">
          <a:xfrm>
            <a:off x="982134" y="6499225"/>
            <a:ext cx="53551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p>
        </p:txBody>
      </p:sp>
      <p:sp>
        <p:nvSpPr>
          <p:cNvPr id="4" name="hl"/>
          <p:cNvSpPr txBox="1"/>
          <p:nvPr/>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441002253"/>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 id="2147483831" r:id="rId24"/>
    <p:sldLayoutId id="2147483832" r:id="rId25"/>
  </p:sldLayoutIdLst>
  <p:hf hdr="0" ftr="0" dt="0"/>
  <p:txStyles>
    <p:titleStyle>
      <a:lvl1pPr algn="l" rtl="0" eaLnBrk="0" fontAlgn="base" hangingPunct="0">
        <a:lnSpc>
          <a:spcPct val="95000"/>
        </a:lnSpc>
        <a:spcBef>
          <a:spcPct val="0"/>
        </a:spcBef>
        <a:spcAft>
          <a:spcPct val="0"/>
        </a:spcAft>
        <a:defRPr sz="3200" b="1">
          <a:solidFill>
            <a:srgbClr val="660066"/>
          </a:solidFill>
          <a:latin typeface="+mj-lt"/>
          <a:ea typeface="+mj-ea"/>
          <a:cs typeface="+mj-cs"/>
        </a:defRPr>
      </a:lvl1pPr>
      <a:lvl2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accent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accent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accent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accent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Afbeelding 9">
            <a:extLst>
              <a:ext uri="{FF2B5EF4-FFF2-40B4-BE49-F238E27FC236}">
                <a16:creationId xmlns:a16="http://schemas.microsoft.com/office/drawing/2014/main" id="{91B1F9E1-E701-43BD-AA50-1FB87769238D}"/>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b="801"/>
          <a:stretch/>
        </p:blipFill>
        <p:spPr>
          <a:xfrm>
            <a:off x="8304216" y="5782892"/>
            <a:ext cx="3887784" cy="1075108"/>
          </a:xfrm>
          <a:prstGeom prst="rect">
            <a:avLst/>
          </a:prstGeom>
        </p:spPr>
      </p:pic>
      <p:sp>
        <p:nvSpPr>
          <p:cNvPr id="2" name="Title Placeholder 1">
            <a:extLst>
              <a:ext uri="{FF2B5EF4-FFF2-40B4-BE49-F238E27FC236}">
                <a16:creationId xmlns:a16="http://schemas.microsoft.com/office/drawing/2014/main" id="{54FDCF2D-1D19-40AF-826B-45C4221EB25B}"/>
              </a:ext>
            </a:extLst>
          </p:cNvPr>
          <p:cNvSpPr>
            <a:spLocks noGrp="1"/>
          </p:cNvSpPr>
          <p:nvPr>
            <p:ph type="title"/>
          </p:nvPr>
        </p:nvSpPr>
        <p:spPr>
          <a:xfrm>
            <a:off x="615050" y="534745"/>
            <a:ext cx="9151997" cy="93794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DD8DE6F8-7A73-4688-AAB4-07229FA3D3DE}"/>
              </a:ext>
            </a:extLst>
          </p:cNvPr>
          <p:cNvSpPr>
            <a:spLocks noGrp="1"/>
          </p:cNvSpPr>
          <p:nvPr>
            <p:ph type="body" idx="1"/>
          </p:nvPr>
        </p:nvSpPr>
        <p:spPr>
          <a:xfrm>
            <a:off x="615053" y="1572138"/>
            <a:ext cx="10961894" cy="460482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54610D72-6D50-4457-BDA6-042782B0D93B}"/>
              </a:ext>
            </a:extLst>
          </p:cNvPr>
          <p:cNvSpPr>
            <a:spLocks noGrp="1"/>
          </p:cNvSpPr>
          <p:nvPr>
            <p:ph type="dt" sz="half" idx="2"/>
          </p:nvPr>
        </p:nvSpPr>
        <p:spPr>
          <a:xfrm>
            <a:off x="8312925" y="6492875"/>
            <a:ext cx="762617" cy="228600"/>
          </a:xfrm>
          <a:prstGeom prst="rect">
            <a:avLst/>
          </a:prstGeom>
        </p:spPr>
        <p:txBody>
          <a:bodyPr vert="horz" lIns="91440" tIns="45720" rIns="91440" bIns="45720" rtlCol="0" anchor="ctr"/>
          <a:lstStyle>
            <a:lvl1pPr algn="l">
              <a:defRPr sz="800">
                <a:solidFill>
                  <a:schemeClr val="tx1">
                    <a:tint val="75000"/>
                  </a:schemeClr>
                </a:solidFill>
              </a:defRPr>
            </a:lvl1pPr>
          </a:lstStyle>
          <a:p>
            <a:fld id="{FC9BC3C9-95F8-4CC1-8BD2-81C3531751C6}" type="datetimeFigureOut">
              <a:rPr lang="en-CA" smtClean="0"/>
              <a:pPr/>
              <a:t>2022-11-30</a:t>
            </a:fld>
            <a:endParaRPr lang="en-CA" dirty="0"/>
          </a:p>
        </p:txBody>
      </p:sp>
      <p:sp>
        <p:nvSpPr>
          <p:cNvPr id="5" name="Footer Placeholder 4">
            <a:extLst>
              <a:ext uri="{FF2B5EF4-FFF2-40B4-BE49-F238E27FC236}">
                <a16:creationId xmlns:a16="http://schemas.microsoft.com/office/drawing/2014/main" id="{FCDE373C-6265-4AAF-90D6-79308F0A904A}"/>
              </a:ext>
            </a:extLst>
          </p:cNvPr>
          <p:cNvSpPr>
            <a:spLocks noGrp="1"/>
          </p:cNvSpPr>
          <p:nvPr>
            <p:ph type="ftr" sz="quarter" idx="3"/>
          </p:nvPr>
        </p:nvSpPr>
        <p:spPr>
          <a:xfrm>
            <a:off x="1972235" y="6492875"/>
            <a:ext cx="6181165" cy="228600"/>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4563617C-73BA-4E31-AE27-8B2B76796605}"/>
              </a:ext>
            </a:extLst>
          </p:cNvPr>
          <p:cNvSpPr>
            <a:spLocks noGrp="1"/>
          </p:cNvSpPr>
          <p:nvPr>
            <p:ph type="sldNum" sz="quarter" idx="4"/>
          </p:nvPr>
        </p:nvSpPr>
        <p:spPr>
          <a:xfrm>
            <a:off x="615053" y="6492875"/>
            <a:ext cx="1182371" cy="228600"/>
          </a:xfrm>
          <a:prstGeom prst="rect">
            <a:avLst/>
          </a:prstGeom>
        </p:spPr>
        <p:txBody>
          <a:bodyPr vert="horz" lIns="91440" tIns="45720" rIns="91440" bIns="45720" rtlCol="0" anchor="ctr"/>
          <a:lstStyle>
            <a:lvl1pPr algn="r">
              <a:defRPr sz="800">
                <a:solidFill>
                  <a:schemeClr val="tx1">
                    <a:tint val="75000"/>
                  </a:schemeClr>
                </a:solidFill>
              </a:defRPr>
            </a:lvl1pPr>
          </a:lstStyle>
          <a:p>
            <a:pPr algn="l"/>
            <a:fld id="{86CAC3B3-875C-4F51-8A19-BCAE0C8AADC2}" type="slidenum">
              <a:rPr lang="en-CA" smtClean="0"/>
              <a:pPr algn="l"/>
              <a:t>‹#›</a:t>
            </a:fld>
            <a:endParaRPr lang="en-CA" dirty="0"/>
          </a:p>
        </p:txBody>
      </p:sp>
    </p:spTree>
    <p:extLst>
      <p:ext uri="{BB962C8B-B14F-4D97-AF65-F5344CB8AC3E}">
        <p14:creationId xmlns:p14="http://schemas.microsoft.com/office/powerpoint/2010/main" val="1274557218"/>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Lst>
  <p:txStyles>
    <p:titleStyle>
      <a:lvl1pPr algn="l" defTabSz="914400" rtl="0" eaLnBrk="1" latinLnBrk="0" hangingPunct="1">
        <a:lnSpc>
          <a:spcPct val="90000"/>
        </a:lnSpc>
        <a:spcBef>
          <a:spcPct val="0"/>
        </a:spcBef>
        <a:buNone/>
        <a:defRPr sz="2800" i="1" kern="1200" spc="100" baseline="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Trebuchet MS" panose="020B0603020202020204" pitchFamily="34" charset="0"/>
        <a:buChar char="-"/>
        <a:defRPr sz="1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Trebuchet MS" panose="020B0603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Trebuchet MS" panose="020B0603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Trebuchet MS" panose="020B0603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Trebuchet MS" panose="020B0603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0"/>
          <p:cNvGrpSpPr>
            <a:grpSpLocks/>
          </p:cNvGrpSpPr>
          <p:nvPr/>
        </p:nvGrpSpPr>
        <p:grpSpPr bwMode="auto">
          <a:xfrm>
            <a:off x="0" y="-11113"/>
            <a:ext cx="12208933" cy="6869113"/>
            <a:chOff x="0" y="0"/>
            <a:chExt cx="5768" cy="4327"/>
          </a:xfrm>
        </p:grpSpPr>
        <p:sp>
          <p:nvSpPr>
            <p:cNvPr id="1035" name="Freeform 21"/>
            <p:cNvSpPr>
              <a:spLocks/>
            </p:cNvSpPr>
            <p:nvPr>
              <p:custDataLst>
                <p:tags r:id="rId24"/>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solidFill>
                  <a:srgbClr val="000000"/>
                </a:solidFill>
              </a:endParaRPr>
            </a:p>
          </p:txBody>
        </p:sp>
        <p:sp>
          <p:nvSpPr>
            <p:cNvPr id="1036" name="Freeform 22"/>
            <p:cNvSpPr>
              <a:spLocks/>
            </p:cNvSpPr>
            <p:nvPr>
              <p:custDataLst>
                <p:tags r:id="rId25"/>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sz="1800">
                <a:solidFill>
                  <a:srgbClr val="000000"/>
                </a:solidFill>
              </a:endParaRPr>
            </a:p>
          </p:txBody>
        </p:sp>
      </p:grpSp>
      <p:graphicFrame>
        <p:nvGraphicFramePr>
          <p:cNvPr id="1027" name="Rectangle 2" hidden="1"/>
          <p:cNvGraphicFramePr>
            <a:graphicFrameLocks/>
          </p:cNvGraphicFramePr>
          <p:nvPr>
            <p:custDataLst>
              <p:tags r:id="rId1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26" imgW="0" imgH="0" progId="TCLayout.ActiveDocument.1">
                  <p:embed/>
                </p:oleObj>
              </mc:Choice>
              <mc:Fallback>
                <p:oleObj name="think-cell Slide" r:id="rId26"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17"/>
            </p:custDataLst>
          </p:nvPr>
        </p:nvSpPr>
        <p:spPr bwMode="auto">
          <a:xfrm>
            <a:off x="982220" y="369332"/>
            <a:ext cx="864446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dirty="0"/>
              <a:t>Click to edit Master title style</a:t>
            </a:r>
          </a:p>
        </p:txBody>
      </p:sp>
      <p:sp>
        <p:nvSpPr>
          <p:cNvPr id="1029" name="Rectangle 4"/>
          <p:cNvSpPr>
            <a:spLocks noGrp="1" noChangeArrowheads="1"/>
          </p:cNvSpPr>
          <p:nvPr>
            <p:ph type="body" idx="1"/>
            <p:custDataLst>
              <p:tags r:id="rId18"/>
            </p:custDataLst>
          </p:nvPr>
        </p:nvSpPr>
        <p:spPr bwMode="auto">
          <a:xfrm>
            <a:off x="982133" y="1773239"/>
            <a:ext cx="86614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3798" name="Rectangle 6"/>
          <p:cNvSpPr>
            <a:spLocks noGrp="1" noChangeArrowheads="1"/>
          </p:cNvSpPr>
          <p:nvPr>
            <p:ph type="sldNum" sz="quarter" idx="4"/>
            <p:custDataLst>
              <p:tags r:id="rId19"/>
            </p:custDataLst>
          </p:nvPr>
        </p:nvSpPr>
        <p:spPr bwMode="auto">
          <a:xfrm>
            <a:off x="1511300" y="6499225"/>
            <a:ext cx="1270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138227EB-432A-4C22-B6D7-B62D074A5867}" type="slidenum">
              <a:rPr lang="en-US" altLang="en-US" smtClean="0">
                <a:solidFill>
                  <a:srgbClr val="5F5F5F"/>
                </a:solidFill>
              </a:rPr>
              <a:pPr/>
              <a:t>‹#›</a:t>
            </a:fld>
            <a:endParaRPr lang="en-US" altLang="en-US" dirty="0">
              <a:solidFill>
                <a:srgbClr val="5F5F5F"/>
              </a:solidFill>
            </a:endParaRPr>
          </a:p>
        </p:txBody>
      </p:sp>
      <p:pic>
        <p:nvPicPr>
          <p:cNvPr id="1031" name="Picture 15" descr="DSM_cover_logo_contentpage_300"/>
          <p:cNvPicPr>
            <a:picLocks noChangeAspect="1" noChangeArrowheads="1"/>
          </p:cNvPicPr>
          <p:nvPr>
            <p:custDataLst>
              <p:tags r:id="rId20"/>
            </p:custDataLst>
          </p:nvPr>
        </p:nvPicPr>
        <p:blipFill>
          <a:blip r:embed="rId27"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3"/>
          <p:cNvSpPr txBox="1">
            <a:spLocks noChangeArrowheads="1"/>
          </p:cNvSpPr>
          <p:nvPr>
            <p:custDataLst>
              <p:tags r:id="rId21"/>
            </p:custDataLst>
          </p:nvPr>
        </p:nvSpPr>
        <p:spPr bwMode="auto">
          <a:xfrm>
            <a:off x="982134" y="279400"/>
            <a:ext cx="6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000" dirty="0">
              <a:solidFill>
                <a:srgbClr val="5F5F5F"/>
              </a:solidFill>
            </a:endParaRPr>
          </a:p>
        </p:txBody>
      </p:sp>
      <p:sp>
        <p:nvSpPr>
          <p:cNvPr id="3" name="TextBox 2"/>
          <p:cNvSpPr txBox="1"/>
          <p:nvPr>
            <p:custDataLst>
              <p:tags r:id="rId22"/>
            </p:custDataLst>
          </p:nvPr>
        </p:nvSpPr>
        <p:spPr>
          <a:xfrm>
            <a:off x="1" y="0"/>
            <a:ext cx="184731" cy="369332"/>
          </a:xfrm>
          <a:prstGeom prst="rect">
            <a:avLst/>
          </a:prstGeom>
          <a:noFill/>
        </p:spPr>
        <p:txBody>
          <a:bodyPr vert="horz" wrap="none" rtlCol="0">
            <a:spAutoFit/>
          </a:bodyPr>
          <a:lstStyle/>
          <a:p>
            <a:endParaRPr lang="en-US" sz="1800">
              <a:solidFill>
                <a:srgbClr val="000000"/>
              </a:solidFill>
            </a:endParaRPr>
          </a:p>
        </p:txBody>
      </p:sp>
      <p:sp>
        <p:nvSpPr>
          <p:cNvPr id="1034" name="Text Box 25"/>
          <p:cNvSpPr txBox="1">
            <a:spLocks noChangeArrowheads="1"/>
          </p:cNvSpPr>
          <p:nvPr>
            <p:custDataLst>
              <p:tags r:id="rId23"/>
            </p:custDataLst>
          </p:nvPr>
        </p:nvSpPr>
        <p:spPr bwMode="auto">
          <a:xfrm>
            <a:off x="982134" y="6499225"/>
            <a:ext cx="53551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rgbClr val="5F5F5F"/>
                </a:solidFill>
              </a:rPr>
              <a:t>Page</a:t>
            </a:r>
            <a:endParaRPr lang="en-US" altLang="en-US" sz="1000" dirty="0">
              <a:solidFill>
                <a:srgbClr val="5F5F5F"/>
              </a:solidFill>
            </a:endParaRPr>
          </a:p>
        </p:txBody>
      </p:sp>
      <p:sp>
        <p:nvSpPr>
          <p:cNvPr id="4" name="hl"/>
          <p:cNvSpPr txBox="1"/>
          <p:nvPr/>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1917754246"/>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Lst>
  <p:hf hdr="0" ftr="0" dt="0"/>
  <p:txStyles>
    <p:titleStyle>
      <a:lvl1pPr algn="l" rtl="0" eaLnBrk="0" fontAlgn="base" hangingPunct="0">
        <a:lnSpc>
          <a:spcPct val="95000"/>
        </a:lnSpc>
        <a:spcBef>
          <a:spcPct val="0"/>
        </a:spcBef>
        <a:spcAft>
          <a:spcPct val="0"/>
        </a:spcAft>
        <a:defRPr sz="3200" b="1">
          <a:solidFill>
            <a:srgbClr val="660066"/>
          </a:solidFill>
          <a:latin typeface="+mj-lt"/>
          <a:ea typeface="+mj-ea"/>
          <a:cs typeface="+mj-cs"/>
        </a:defRPr>
      </a:lvl1pPr>
      <a:lvl2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accent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accent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accent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accent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139095" cy="387798"/>
          </a:xfrm>
          <a:prstGeom prst="rect">
            <a:avLst/>
          </a:prstGeom>
        </p:spPr>
        <p:txBody>
          <a:bodyPr vert="horz" wrap="square" lIns="0" tIns="0" rIns="0" bIns="0" rtlCol="0" anchor="t" anchorCtr="0">
            <a:spAutoFit/>
          </a:bodyPr>
          <a:lstStyle/>
          <a:p>
            <a:r>
              <a:rPr lang="en-US" dirty="0"/>
              <a:t>Header (Trebuchet Bold 32pt)</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139095" cy="1805623"/>
          </a:xfrm>
          <a:prstGeom prst="rect">
            <a:avLst/>
          </a:prstGeom>
        </p:spPr>
        <p:txBody>
          <a:bodyPr vert="horz" wrap="square" lIns="0" tIns="0" rIns="0" bIns="0" rtlCol="0">
            <a:spAutoFit/>
          </a:body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9" name="Slide Number Placeholder 8">
            <a:extLst>
              <a:ext uri="{FF2B5EF4-FFF2-40B4-BE49-F238E27FC236}">
                <a16:creationId xmlns:a16="http://schemas.microsoft.com/office/drawing/2014/main" id="{8C8E239B-9333-E849-881D-40C949E3541D}"/>
              </a:ext>
            </a:extLst>
          </p:cNvPr>
          <p:cNvSpPr>
            <a:spLocks noGrp="1"/>
          </p:cNvSpPr>
          <p:nvPr>
            <p:ph type="sldNum" sz="quarter" idx="4"/>
          </p:nvPr>
        </p:nvSpPr>
        <p:spPr>
          <a:xfrm>
            <a:off x="468000" y="6228000"/>
            <a:ext cx="2743200" cy="184666"/>
          </a:xfrm>
          <a:prstGeom prst="rect">
            <a:avLst/>
          </a:prstGeom>
        </p:spPr>
        <p:txBody>
          <a:bodyPr vert="horz" lIns="0" tIns="0" rIns="0" bIns="0" rtlCol="0" anchor="t" anchorCtr="0">
            <a:spAutoFit/>
          </a:bodyPr>
          <a:lstStyle>
            <a:lvl1pPr algn="l">
              <a:defRPr sz="1200" b="0" i="0">
                <a:solidFill>
                  <a:schemeClr val="tx1">
                    <a:alpha val="30000"/>
                  </a:schemeClr>
                </a:solidFill>
                <a:latin typeface="Trebuchet MS" panose="020B0703020202090204" pitchFamily="34" charset="0"/>
              </a:defRPr>
            </a:lvl1pPr>
          </a:lstStyle>
          <a:p>
            <a:fld id="{EC50C849-B97A-2B45-B78A-6D9C352F693C}" type="slidenum">
              <a:rPr lang="en-US" smtClean="0"/>
              <a:pPr/>
              <a:t>‹#›</a:t>
            </a:fld>
            <a:endParaRPr lang="en-US"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54181583"/>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944" r:id="rId10"/>
    <p:sldLayoutId id="2147483994" r:id="rId11"/>
    <p:sldLayoutId id="2147483995" r:id="rId12"/>
  </p:sldLayoutIdLst>
  <p:hf hdr="0" ftr="0" dt="0"/>
  <p:txStyles>
    <p:titleStyle>
      <a:lvl1pPr algn="l" defTabSz="914400" rtl="0" eaLnBrk="1" latinLnBrk="0" hangingPunct="1">
        <a:lnSpc>
          <a:spcPct val="90000"/>
        </a:lnSpc>
        <a:spcBef>
          <a:spcPct val="0"/>
        </a:spcBef>
        <a:buNone/>
        <a:defRPr sz="2800" b="1" i="0" kern="1200">
          <a:solidFill>
            <a:srgbClr val="007E4B"/>
          </a:solidFill>
          <a:latin typeface="Trebuchet MS" panose="020B0703020202090204" pitchFamily="34" charset="0"/>
          <a:ea typeface="+mj-ea"/>
          <a:cs typeface="+mj-cs"/>
        </a:defRPr>
      </a:lvl1pPr>
    </p:titleStyle>
    <p:body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CEBBB0-9B19-93AD-77AB-98079C440B39}"/>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0" y="0"/>
            <a:ext cx="12192001" cy="6858001"/>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39"/>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2" imgW="345" imgH="355" progId="TCLayout.ActiveDocument.1">
                  <p:embed/>
                </p:oleObj>
              </mc:Choice>
              <mc:Fallback>
                <p:oleObj name="think-cell Slide" r:id="rId42"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43"/>
                      <a:stretch>
                        <a:fillRect/>
                      </a:stretch>
                    </p:blipFill>
                    <p:spPr>
                      <a:xfrm>
                        <a:off x="1590" y="1590"/>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40"/>
            </p:custDataLst>
          </p:nvPr>
        </p:nvSpPr>
        <p:spPr>
          <a:xfrm>
            <a:off x="2"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194F072F-07DF-9643-8616-901D605D2C6F}"/>
              </a:ext>
            </a:extLst>
          </p:cNvPr>
          <p:cNvPicPr>
            <a:picLocks noChangeAspect="1"/>
          </p:cNvPicPr>
          <p:nvPr userDrawn="1"/>
        </p:nvPicPr>
        <p:blipFill rotWithShape="1">
          <a:blip r:embed="rId44"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1" y="6328150"/>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8B65F745-4C1E-F947-A97A-95D010AE129B}"/>
              </a:ext>
            </a:extLst>
          </p:cNvPr>
          <p:cNvPicPr>
            <a:picLocks noChangeAspect="1"/>
          </p:cNvPicPr>
          <p:nvPr userDrawn="1"/>
        </p:nvPicPr>
        <p:blipFill>
          <a:blip r:embed="rId45"/>
          <a:srcRect/>
          <a:stretch/>
        </p:blipFill>
        <p:spPr>
          <a:xfrm>
            <a:off x="798134" y="6235417"/>
            <a:ext cx="4535993" cy="308572"/>
          </a:xfrm>
          <a:prstGeom prst="rect">
            <a:avLst/>
          </a:prstGeom>
        </p:spPr>
      </p:pic>
    </p:spTree>
    <p:extLst>
      <p:ext uri="{BB962C8B-B14F-4D97-AF65-F5344CB8AC3E}">
        <p14:creationId xmlns:p14="http://schemas.microsoft.com/office/powerpoint/2010/main" val="3545446903"/>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 id="2147483972" r:id="rId27"/>
    <p:sldLayoutId id="2147483973" r:id="rId28"/>
    <p:sldLayoutId id="2147483974" r:id="rId29"/>
    <p:sldLayoutId id="2147483977" r:id="rId30"/>
    <p:sldLayoutId id="2147483984" r:id="rId31"/>
    <p:sldLayoutId id="2147483985" r:id="rId32"/>
    <p:sldLayoutId id="2147483988" r:id="rId33"/>
    <p:sldLayoutId id="2147483989" r:id="rId34"/>
    <p:sldLayoutId id="2147483990" r:id="rId35"/>
    <p:sldLayoutId id="2147483991" r:id="rId36"/>
    <p:sldLayoutId id="2147483992" r:id="rId37"/>
  </p:sldLayoutIdLst>
  <p:hf hdr="0" ftr="0" dt="0"/>
  <p:txStyles>
    <p:titleStyle>
      <a:lvl1pPr algn="l" defTabSz="914354"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1988" indent="-251988" algn="l" defTabSz="914354"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36" indent="-271449" algn="l" defTabSz="914354"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23" indent="-266687" algn="l" defTabSz="914354"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145.xml"/><Relationship Id="rId4" Type="http://schemas.openxmlformats.org/officeDocument/2006/relationships/image" Target="../media/image43.png"/></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44.jpeg"/><Relationship Id="rId7" Type="http://schemas.openxmlformats.org/officeDocument/2006/relationships/slide" Target="slide6.xml"/><Relationship Id="rId2" Type="http://schemas.openxmlformats.org/officeDocument/2006/relationships/notesSlide" Target="../notesSlides/notesSlide2.xml"/><Relationship Id="rId1" Type="http://schemas.openxmlformats.org/officeDocument/2006/relationships/slideLayout" Target="../slideLayouts/slideLayout150.xml"/><Relationship Id="rId6" Type="http://schemas.openxmlformats.org/officeDocument/2006/relationships/slide" Target="slide39.xml"/><Relationship Id="rId5" Type="http://schemas.openxmlformats.org/officeDocument/2006/relationships/slide" Target="slide25.xml"/><Relationship Id="rId4" Type="http://schemas.openxmlformats.org/officeDocument/2006/relationships/image" Target="../media/image37.png"/><Relationship Id="rId9" Type="http://schemas.openxmlformats.org/officeDocument/2006/relationships/image" Target="../media/image45.png"/></Relationships>
</file>

<file path=ppt/slides/_rels/slide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49.xml"/></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50.xml"/><Relationship Id="rId4" Type="http://schemas.openxmlformats.org/officeDocument/2006/relationships/image" Target="../media/image48.png"/></Relationships>
</file>

<file path=ppt/slides/_rels/slide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18" Type="http://schemas.openxmlformats.org/officeDocument/2006/relationships/image" Target="../media/image64.png"/><Relationship Id="rId26" Type="http://schemas.openxmlformats.org/officeDocument/2006/relationships/image" Target="../media/image71.png"/><Relationship Id="rId3" Type="http://schemas.openxmlformats.org/officeDocument/2006/relationships/image" Target="../media/image49.png"/><Relationship Id="rId21" Type="http://schemas.openxmlformats.org/officeDocument/2006/relationships/image" Target="../media/image67.svg"/><Relationship Id="rId7" Type="http://schemas.openxmlformats.org/officeDocument/2006/relationships/image" Target="../media/image53.svg"/><Relationship Id="rId12" Type="http://schemas.openxmlformats.org/officeDocument/2006/relationships/image" Target="../media/image58.png"/><Relationship Id="rId17" Type="http://schemas.openxmlformats.org/officeDocument/2006/relationships/image" Target="../media/image63.svg"/><Relationship Id="rId25" Type="http://schemas.openxmlformats.org/officeDocument/2006/relationships/image" Target="../media/image70.png"/><Relationship Id="rId2" Type="http://schemas.openxmlformats.org/officeDocument/2006/relationships/notesSlide" Target="../notesSlides/notesSlide4.xml"/><Relationship Id="rId16" Type="http://schemas.openxmlformats.org/officeDocument/2006/relationships/image" Target="../media/image62.png"/><Relationship Id="rId20" Type="http://schemas.openxmlformats.org/officeDocument/2006/relationships/image" Target="../media/image66.png"/><Relationship Id="rId29" Type="http://schemas.openxmlformats.org/officeDocument/2006/relationships/image" Target="../media/image74.svg"/><Relationship Id="rId1" Type="http://schemas.openxmlformats.org/officeDocument/2006/relationships/slideLayout" Target="../slideLayouts/slideLayout178.xml"/><Relationship Id="rId6" Type="http://schemas.openxmlformats.org/officeDocument/2006/relationships/image" Target="../media/image52.png"/><Relationship Id="rId11" Type="http://schemas.openxmlformats.org/officeDocument/2006/relationships/image" Target="../media/image57.svg"/><Relationship Id="rId24" Type="http://schemas.openxmlformats.org/officeDocument/2006/relationships/image" Target="../media/image69.svg"/><Relationship Id="rId5" Type="http://schemas.openxmlformats.org/officeDocument/2006/relationships/image" Target="../media/image51.svg"/><Relationship Id="rId15" Type="http://schemas.openxmlformats.org/officeDocument/2006/relationships/image" Target="../media/image61.svg"/><Relationship Id="rId23" Type="http://schemas.openxmlformats.org/officeDocument/2006/relationships/image" Target="../media/image68.png"/><Relationship Id="rId28" Type="http://schemas.openxmlformats.org/officeDocument/2006/relationships/image" Target="../media/image73.png"/><Relationship Id="rId10" Type="http://schemas.openxmlformats.org/officeDocument/2006/relationships/image" Target="../media/image56.png"/><Relationship Id="rId19" Type="http://schemas.openxmlformats.org/officeDocument/2006/relationships/image" Target="../media/image65.svg"/><Relationship Id="rId4" Type="http://schemas.openxmlformats.org/officeDocument/2006/relationships/image" Target="../media/image50.png"/><Relationship Id="rId9" Type="http://schemas.openxmlformats.org/officeDocument/2006/relationships/image" Target="../media/image55.svg"/><Relationship Id="rId14" Type="http://schemas.openxmlformats.org/officeDocument/2006/relationships/image" Target="../media/image60.png"/><Relationship Id="rId22" Type="http://schemas.openxmlformats.org/officeDocument/2006/relationships/image" Target="../media/image41.png"/><Relationship Id="rId27" Type="http://schemas.openxmlformats.org/officeDocument/2006/relationships/image" Target="../media/image72.jpe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49.xml"/></Relationships>
</file>

<file path=ppt/slides/_rels/slide7.xml.rels><?xml version="1.0" encoding="UTF-8" standalone="yes"?>
<Relationships xmlns="http://schemas.openxmlformats.org/package/2006/relationships"><Relationship Id="rId8" Type="http://schemas.openxmlformats.org/officeDocument/2006/relationships/image" Target="../media/image80.tmp"/><Relationship Id="rId13" Type="http://schemas.openxmlformats.org/officeDocument/2006/relationships/image" Target="../media/image85.png"/><Relationship Id="rId3" Type="http://schemas.openxmlformats.org/officeDocument/2006/relationships/image" Target="../media/image75.png"/><Relationship Id="rId7" Type="http://schemas.openxmlformats.org/officeDocument/2006/relationships/image" Target="../media/image79.tmp"/><Relationship Id="rId12" Type="http://schemas.openxmlformats.org/officeDocument/2006/relationships/image" Target="../media/image84.png"/><Relationship Id="rId2" Type="http://schemas.openxmlformats.org/officeDocument/2006/relationships/notesSlide" Target="../notesSlides/notesSlide5.xml"/><Relationship Id="rId16" Type="http://schemas.openxmlformats.org/officeDocument/2006/relationships/image" Target="../media/image88.png"/><Relationship Id="rId1" Type="http://schemas.openxmlformats.org/officeDocument/2006/relationships/slideLayout" Target="../slideLayouts/slideLayout150.xml"/><Relationship Id="rId6" Type="http://schemas.openxmlformats.org/officeDocument/2006/relationships/image" Target="../media/image78.tmp"/><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png"/><Relationship Id="rId4" Type="http://schemas.openxmlformats.org/officeDocument/2006/relationships/image" Target="../media/image76.tmp"/><Relationship Id="rId9" Type="http://schemas.openxmlformats.org/officeDocument/2006/relationships/image" Target="../media/image81.tmp"/><Relationship Id="rId14" Type="http://schemas.openxmlformats.org/officeDocument/2006/relationships/image" Target="../media/image86.tmp"/></Relationships>
</file>

<file path=ppt/slides/_rels/slide8.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jpe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notesSlide" Target="../notesSlides/notesSlide6.xml"/><Relationship Id="rId1" Type="http://schemas.openxmlformats.org/officeDocument/2006/relationships/slideLayout" Target="../slideLayouts/slideLayout152.xml"/><Relationship Id="rId6" Type="http://schemas.openxmlformats.org/officeDocument/2006/relationships/image" Target="../media/image37.png"/><Relationship Id="rId11" Type="http://schemas.openxmlformats.org/officeDocument/2006/relationships/image" Target="../media/image96.svg"/><Relationship Id="rId5" Type="http://schemas.openxmlformats.org/officeDocument/2006/relationships/image" Target="../media/image91.png"/><Relationship Id="rId10" Type="http://schemas.openxmlformats.org/officeDocument/2006/relationships/image" Target="../media/image95.png"/><Relationship Id="rId4" Type="http://schemas.openxmlformats.org/officeDocument/2006/relationships/image" Target="../media/image90.png"/><Relationship Id="rId9" Type="http://schemas.openxmlformats.org/officeDocument/2006/relationships/image" Target="../media/image94.svg"/></Relationships>
</file>

<file path=ppt/slides/_rels/slide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xml"/><Relationship Id="rId1" Type="http://schemas.openxmlformats.org/officeDocument/2006/relationships/slideLayout" Target="../slideLayouts/slideLayout150.xml"/><Relationship Id="rId6" Type="http://schemas.openxmlformats.org/officeDocument/2006/relationships/image" Target="../media/image29.png"/><Relationship Id="rId5" Type="http://schemas.openxmlformats.org/officeDocument/2006/relationships/image" Target="../media/image99.jpe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152.xml"/><Relationship Id="rId6" Type="http://schemas.openxmlformats.org/officeDocument/2006/relationships/image" Target="../media/image92.png"/><Relationship Id="rId5" Type="http://schemas.openxmlformats.org/officeDocument/2006/relationships/image" Target="../media/image102.png"/><Relationship Id="rId4" Type="http://schemas.openxmlformats.org/officeDocument/2006/relationships/image" Target="../media/image101.png"/></Relationships>
</file>

<file path=ppt/slides/_rels/slide1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xml"/><Relationship Id="rId1" Type="http://schemas.openxmlformats.org/officeDocument/2006/relationships/slideLayout" Target="../slideLayouts/slideLayout150.xml"/><Relationship Id="rId6" Type="http://schemas.openxmlformats.org/officeDocument/2006/relationships/image" Target="../media/image105.png"/><Relationship Id="rId5" Type="http://schemas.microsoft.com/office/2007/relationships/hdphoto" Target="../media/hdphoto1.wdp"/><Relationship Id="rId4" Type="http://schemas.openxmlformats.org/officeDocument/2006/relationships/image" Target="../media/image104.png"/></Relationships>
</file>

<file path=ppt/slides/_rels/slide1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xml"/><Relationship Id="rId1" Type="http://schemas.openxmlformats.org/officeDocument/2006/relationships/slideLayout" Target="../slideLayouts/slideLayout150.xml"/><Relationship Id="rId5" Type="http://schemas.openxmlformats.org/officeDocument/2006/relationships/image" Target="../media/image92.png"/><Relationship Id="rId4" Type="http://schemas.openxmlformats.org/officeDocument/2006/relationships/image" Target="../media/image107.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46.xml"/></Relationships>
</file>

<file path=ppt/slides/_rels/slide1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53.xml"/></Relationships>
</file>

<file path=ppt/slides/_rels/slide1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1.xml"/><Relationship Id="rId1" Type="http://schemas.openxmlformats.org/officeDocument/2006/relationships/slideLayout" Target="../slideLayouts/slideLayout147.xml"/><Relationship Id="rId5" Type="http://schemas.openxmlformats.org/officeDocument/2006/relationships/image" Target="../media/image111.tmp"/><Relationship Id="rId4" Type="http://schemas.openxmlformats.org/officeDocument/2006/relationships/image" Target="../media/image110.png"/></Relationships>
</file>

<file path=ppt/slides/_rels/slide1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53.xml"/></Relationships>
</file>

<file path=ppt/slides/_rels/slide1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xml"/><Relationship Id="rId1" Type="http://schemas.openxmlformats.org/officeDocument/2006/relationships/slideLayout" Target="../slideLayouts/slideLayout150.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3.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4.xml"/><Relationship Id="rId1" Type="http://schemas.openxmlformats.org/officeDocument/2006/relationships/slideLayout" Target="../slideLayouts/slideLayout155.xml"/><Relationship Id="rId4" Type="http://schemas.openxmlformats.org/officeDocument/2006/relationships/image" Target="../media/image118.png"/></Relationships>
</file>

<file path=ppt/slides/_rels/slide2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xml"/><Relationship Id="rId1" Type="http://schemas.openxmlformats.org/officeDocument/2006/relationships/slideLayout" Target="../slideLayouts/slideLayout150.xml"/></Relationships>
</file>

<file path=ppt/slides/_rels/slide2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7.xml"/><Relationship Id="rId1" Type="http://schemas.openxmlformats.org/officeDocument/2006/relationships/slideLayout" Target="../slideLayouts/slideLayout15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2.jpeg"/><Relationship Id="rId1" Type="http://schemas.openxmlformats.org/officeDocument/2006/relationships/slideLayout" Target="../slideLayouts/slideLayout150.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2.jpeg"/><Relationship Id="rId1" Type="http://schemas.openxmlformats.org/officeDocument/2006/relationships/slideLayout" Target="../slideLayouts/slideLayout150.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150.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2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8.xml"/><Relationship Id="rId1" Type="http://schemas.openxmlformats.org/officeDocument/2006/relationships/slideLayout" Target="../slideLayouts/slideLayout150.xml"/><Relationship Id="rId6" Type="http://schemas.openxmlformats.org/officeDocument/2006/relationships/image" Target="../media/image131.png"/><Relationship Id="rId5" Type="http://schemas.openxmlformats.org/officeDocument/2006/relationships/image" Target="../media/image114.jpeg"/><Relationship Id="rId4" Type="http://schemas.openxmlformats.org/officeDocument/2006/relationships/image" Target="../media/image130.png"/></Relationships>
</file>

<file path=ppt/slides/_rels/slide28.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32.png"/><Relationship Id="rId7" Type="http://schemas.openxmlformats.org/officeDocument/2006/relationships/image" Target="../media/image136.jpeg"/><Relationship Id="rId2" Type="http://schemas.openxmlformats.org/officeDocument/2006/relationships/notesSlide" Target="../notesSlides/notesSlide19.xml"/><Relationship Id="rId1" Type="http://schemas.openxmlformats.org/officeDocument/2006/relationships/slideLayout" Target="../slideLayouts/slideLayout150.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29.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20.xml"/><Relationship Id="rId1" Type="http://schemas.openxmlformats.org/officeDocument/2006/relationships/slideLayout" Target="../slideLayouts/slideLayout150.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3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1.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41.png"/></Relationships>
</file>

<file path=ppt/slides/_rels/slide3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2.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41.png"/></Relationships>
</file>

<file path=ppt/slides/_rels/slide3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oleObject" Target="../embeddings/oleObject53.bin"/><Relationship Id="rId7" Type="http://schemas.openxmlformats.org/officeDocument/2006/relationships/image" Target="../media/image146.png"/><Relationship Id="rId2" Type="http://schemas.openxmlformats.org/officeDocument/2006/relationships/notesSlide" Target="../notesSlides/notesSlide23.xml"/><Relationship Id="rId1" Type="http://schemas.openxmlformats.org/officeDocument/2006/relationships/slideLayout" Target="../slideLayouts/slideLayout150.xml"/><Relationship Id="rId6" Type="http://schemas.openxmlformats.org/officeDocument/2006/relationships/image" Target="../media/image145.png"/><Relationship Id="rId5" Type="http://schemas.openxmlformats.org/officeDocument/2006/relationships/oleObject" Target="../embeddings/oleObject54.bin"/><Relationship Id="rId4" Type="http://schemas.openxmlformats.org/officeDocument/2006/relationships/image" Target="../media/image144.png"/><Relationship Id="rId9" Type="http://schemas.openxmlformats.org/officeDocument/2006/relationships/image" Target="../media/image114.jpeg"/></Relationships>
</file>

<file path=ppt/slides/_rels/slide33.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8.jpeg"/><Relationship Id="rId7" Type="http://schemas.openxmlformats.org/officeDocument/2006/relationships/image" Target="../media/image114.jpeg"/><Relationship Id="rId2" Type="http://schemas.openxmlformats.org/officeDocument/2006/relationships/notesSlide" Target="../notesSlides/notesSlide24.xml"/><Relationship Id="rId1" Type="http://schemas.openxmlformats.org/officeDocument/2006/relationships/slideLayout" Target="../slideLayouts/slideLayout150.xml"/><Relationship Id="rId6" Type="http://schemas.openxmlformats.org/officeDocument/2006/relationships/image" Target="../media/image147.png"/><Relationship Id="rId5" Type="http://schemas.openxmlformats.org/officeDocument/2006/relationships/image" Target="../media/image150.jpeg"/><Relationship Id="rId4" Type="http://schemas.openxmlformats.org/officeDocument/2006/relationships/image" Target="../media/image149.png"/></Relationships>
</file>

<file path=ppt/slides/_rels/slide34.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5.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53.png"/></Relationships>
</file>

<file path=ppt/slides/_rels/slide35.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14.jpeg"/><Relationship Id="rId2" Type="http://schemas.openxmlformats.org/officeDocument/2006/relationships/notesSlide" Target="../notesSlides/notesSlide26.xml"/><Relationship Id="rId1" Type="http://schemas.openxmlformats.org/officeDocument/2006/relationships/slideLayout" Target="../slideLayouts/slideLayout150.xml"/><Relationship Id="rId6" Type="http://schemas.openxmlformats.org/officeDocument/2006/relationships/image" Target="../media/image153.png"/><Relationship Id="rId5" Type="http://schemas.openxmlformats.org/officeDocument/2006/relationships/image" Target="../media/image156.png"/><Relationship Id="rId4" Type="http://schemas.openxmlformats.org/officeDocument/2006/relationships/image" Target="../media/image155.jpeg"/></Relationships>
</file>

<file path=ppt/slides/_rels/slide3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7.xml"/><Relationship Id="rId1" Type="http://schemas.openxmlformats.org/officeDocument/2006/relationships/slideLayout" Target="../slideLayouts/slideLayout150.xml"/></Relationships>
</file>

<file path=ppt/slides/_rels/slide37.xml.rels><?xml version="1.0" encoding="UTF-8" standalone="yes"?>
<Relationships xmlns="http://schemas.openxmlformats.org/package/2006/relationships"><Relationship Id="rId3" Type="http://schemas.openxmlformats.org/officeDocument/2006/relationships/image" Target="../media/image158.png"/><Relationship Id="rId7" Type="http://schemas.openxmlformats.org/officeDocument/2006/relationships/image" Target="../media/image162.png"/><Relationship Id="rId2" Type="http://schemas.openxmlformats.org/officeDocument/2006/relationships/notesSlide" Target="../notesSlides/notesSlide28.xml"/><Relationship Id="rId1" Type="http://schemas.openxmlformats.org/officeDocument/2006/relationships/slideLayout" Target="../slideLayouts/slideLayout150.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jpeg"/></Relationships>
</file>

<file path=ppt/slides/_rels/slide3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9.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64.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49.xml"/></Relationships>
</file>

<file path=ppt/slides/_rels/slide40.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65.png"/><Relationship Id="rId7" Type="http://schemas.openxmlformats.org/officeDocument/2006/relationships/image" Target="../media/image169.png"/><Relationship Id="rId2" Type="http://schemas.openxmlformats.org/officeDocument/2006/relationships/notesSlide" Target="../notesSlides/notesSlide30.xml"/><Relationship Id="rId1" Type="http://schemas.openxmlformats.org/officeDocument/2006/relationships/slideLayout" Target="../slideLayouts/slideLayout150.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 Id="rId9" Type="http://schemas.openxmlformats.org/officeDocument/2006/relationships/image" Target="../media/image171.png"/></Relationships>
</file>

<file path=ppt/slides/_rels/slide4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31.xml"/><Relationship Id="rId1" Type="http://schemas.openxmlformats.org/officeDocument/2006/relationships/slideLayout" Target="../slideLayouts/slideLayout150.xml"/></Relationships>
</file>

<file path=ppt/slides/_rels/slide4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32.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43.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33.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44.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notesSlide" Target="../notesSlides/notesSlide34.xml"/><Relationship Id="rId1" Type="http://schemas.openxmlformats.org/officeDocument/2006/relationships/slideLayout" Target="../slideLayouts/slideLayout150.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9" Type="http://schemas.openxmlformats.org/officeDocument/2006/relationships/image" Target="../media/image114.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0.xml"/></Relationships>
</file>

<file path=ppt/slides/_rels/slide4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36.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4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37.xml"/><Relationship Id="rId1" Type="http://schemas.openxmlformats.org/officeDocument/2006/relationships/slideLayout" Target="../slideLayouts/slideLayout150.xml"/></Relationships>
</file>

<file path=ppt/slides/_rels/slide4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8.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49.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189.png"/><Relationship Id="rId2" Type="http://schemas.openxmlformats.org/officeDocument/2006/relationships/image" Target="../media/image184.png"/><Relationship Id="rId1" Type="http://schemas.openxmlformats.org/officeDocument/2006/relationships/slideLayout" Target="../slideLayouts/slideLayout150.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5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53.xml"/></Relationships>
</file>

<file path=ppt/slides/_rels/slide5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9.xml"/><Relationship Id="rId1" Type="http://schemas.openxmlformats.org/officeDocument/2006/relationships/slideLayout" Target="../slideLayouts/slideLayout154.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14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 Target="slide2.xml"/><Relationship Id="rId1" Type="http://schemas.openxmlformats.org/officeDocument/2006/relationships/slideLayout" Target="../slideLayouts/slideLayout166.xml"/></Relationships>
</file>

<file path=ppt/slides/_rels/slide55.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189.png"/><Relationship Id="rId2" Type="http://schemas.openxmlformats.org/officeDocument/2006/relationships/image" Target="../media/image184.png"/><Relationship Id="rId1" Type="http://schemas.openxmlformats.org/officeDocument/2006/relationships/slideLayout" Target="../slideLayouts/slideLayout150.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5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40.xml"/><Relationship Id="rId1" Type="http://schemas.openxmlformats.org/officeDocument/2006/relationships/slideLayout" Target="../slideLayouts/slideLayout150.xml"/><Relationship Id="rId5" Type="http://schemas.openxmlformats.org/officeDocument/2006/relationships/image" Target="../media/image147.png"/><Relationship Id="rId4" Type="http://schemas.openxmlformats.org/officeDocument/2006/relationships/image" Target="../media/image114.jpeg"/></Relationships>
</file>

<file path=ppt/slides/_rels/slide5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1.xml"/><Relationship Id="rId1" Type="http://schemas.openxmlformats.org/officeDocument/2006/relationships/slideLayout" Target="../slideLayouts/slideLayout150.xml"/><Relationship Id="rId5" Type="http://schemas.openxmlformats.org/officeDocument/2006/relationships/image" Target="../media/image153.png"/><Relationship Id="rId4" Type="http://schemas.openxmlformats.org/officeDocument/2006/relationships/image" Target="../media/image193.png"/></Relationships>
</file>

<file path=ppt/slides/_rels/slide5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42.xml"/><Relationship Id="rId1" Type="http://schemas.openxmlformats.org/officeDocument/2006/relationships/slideLayout" Target="../slideLayouts/slideLayout150.xml"/><Relationship Id="rId5" Type="http://schemas.openxmlformats.org/officeDocument/2006/relationships/image" Target="../media/image194.png"/><Relationship Id="rId4" Type="http://schemas.openxmlformats.org/officeDocument/2006/relationships/image" Target="../media/image114.jpeg"/></Relationships>
</file>

<file path=ppt/slides/_rels/slide5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3.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64.png"/></Relationships>
</file>

<file path=ppt/slides/_rels/slide6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44.xml"/><Relationship Id="rId1" Type="http://schemas.openxmlformats.org/officeDocument/2006/relationships/slideLayout" Target="../slideLayouts/slideLayout150.xml"/><Relationship Id="rId5" Type="http://schemas.openxmlformats.org/officeDocument/2006/relationships/image" Target="../media/image114.jpeg"/><Relationship Id="rId4" Type="http://schemas.openxmlformats.org/officeDocument/2006/relationships/image" Target="../media/image164.png"/></Relationships>
</file>

<file path=ppt/slides/_rels/slide61.xml.rels><?xml version="1.0" encoding="UTF-8" standalone="yes"?>
<Relationships xmlns="http://schemas.openxmlformats.org/package/2006/relationships"><Relationship Id="rId3" Type="http://schemas.openxmlformats.org/officeDocument/2006/relationships/image" Target="../media/image197.png"/><Relationship Id="rId7"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53.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jpeg"/></Relationships>
</file>

<file path=ppt/slides/_rels/slide62.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46.xml"/><Relationship Id="rId1" Type="http://schemas.openxmlformats.org/officeDocument/2006/relationships/slideLayout" Target="../slideLayouts/slideLayout138.xml"/><Relationship Id="rId5" Type="http://schemas.openxmlformats.org/officeDocument/2006/relationships/image" Target="../media/image203.png"/><Relationship Id="rId4" Type="http://schemas.openxmlformats.org/officeDocument/2006/relationships/image" Target="../media/image202.png"/></Relationships>
</file>

<file path=ppt/slides/_rels/slide63.xml.rels><?xml version="1.0" encoding="UTF-8" standalone="yes"?>
<Relationships xmlns="http://schemas.openxmlformats.org/package/2006/relationships"><Relationship Id="rId8" Type="http://schemas.openxmlformats.org/officeDocument/2006/relationships/image" Target="../media/image209.jpeg"/><Relationship Id="rId3" Type="http://schemas.openxmlformats.org/officeDocument/2006/relationships/image" Target="../media/image204.jpeg"/><Relationship Id="rId7" Type="http://schemas.openxmlformats.org/officeDocument/2006/relationships/image" Target="../media/image208.jpeg"/><Relationship Id="rId2" Type="http://schemas.openxmlformats.org/officeDocument/2006/relationships/notesSlide" Target="../notesSlides/notesSlide47.xml"/><Relationship Id="rId1" Type="http://schemas.openxmlformats.org/officeDocument/2006/relationships/slideLayout" Target="../slideLayouts/slideLayout150.xml"/><Relationship Id="rId6" Type="http://schemas.openxmlformats.org/officeDocument/2006/relationships/image" Target="../media/image207.jpeg"/><Relationship Id="rId5" Type="http://schemas.openxmlformats.org/officeDocument/2006/relationships/image" Target="../media/image206.jpeg"/><Relationship Id="rId10" Type="http://schemas.openxmlformats.org/officeDocument/2006/relationships/image" Target="../media/image114.jpeg"/><Relationship Id="rId4" Type="http://schemas.openxmlformats.org/officeDocument/2006/relationships/image" Target="../media/image205.jpeg"/><Relationship Id="rId9" Type="http://schemas.openxmlformats.org/officeDocument/2006/relationships/image" Target="../media/image210.png"/></Relationships>
</file>

<file path=ppt/slides/_rels/slide6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48.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_rels/slide65.xml.rels><?xml version="1.0" encoding="UTF-8" standalone="yes"?>
<Relationships xmlns="http://schemas.openxmlformats.org/package/2006/relationships"><Relationship Id="rId3" Type="http://schemas.openxmlformats.org/officeDocument/2006/relationships/image" Target="../media/image212.jpg"/><Relationship Id="rId2" Type="http://schemas.openxmlformats.org/officeDocument/2006/relationships/notesSlide" Target="../notesSlides/notesSlide49.xml"/><Relationship Id="rId1" Type="http://schemas.openxmlformats.org/officeDocument/2006/relationships/slideLayout" Target="../slideLayouts/slideLayout150.xml"/><Relationship Id="rId6" Type="http://schemas.openxmlformats.org/officeDocument/2006/relationships/image" Target="../media/image114.jpeg"/><Relationship Id="rId5" Type="http://schemas.openxmlformats.org/officeDocument/2006/relationships/image" Target="../media/image214.jpg"/><Relationship Id="rId4" Type="http://schemas.openxmlformats.org/officeDocument/2006/relationships/image" Target="../media/image213.jpg"/></Relationships>
</file>

<file path=ppt/slides/_rels/slide66.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50.xml"/><Relationship Id="rId1" Type="http://schemas.openxmlformats.org/officeDocument/2006/relationships/slideLayout" Target="../slideLayouts/slideLayout150.xml"/><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151E6C5-8430-AD4B-9396-EAB033F02B51}"/>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p:pic>
      <p:pic>
        <p:nvPicPr>
          <p:cNvPr id="8" name="Picture 7">
            <a:extLst>
              <a:ext uri="{FF2B5EF4-FFF2-40B4-BE49-F238E27FC236}">
                <a16:creationId xmlns:a16="http://schemas.microsoft.com/office/drawing/2014/main" id="{B9C773FD-D5E8-1547-8092-62A8E46824D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38549"/>
          <a:stretch/>
        </p:blipFill>
        <p:spPr>
          <a:xfrm>
            <a:off x="-4169" y="12700"/>
            <a:ext cx="11160000" cy="6858000"/>
          </a:xfrm>
          <a:prstGeom prst="rect">
            <a:avLst/>
          </a:prstGeom>
        </p:spPr>
      </p:pic>
      <p:sp>
        <p:nvSpPr>
          <p:cNvPr id="4" name="Subtitle 3">
            <a:extLst>
              <a:ext uri="{FF2B5EF4-FFF2-40B4-BE49-F238E27FC236}">
                <a16:creationId xmlns:a16="http://schemas.microsoft.com/office/drawing/2014/main" id="{A1E07004-E3D1-544E-B9A8-A7E99FE3DAF1}"/>
              </a:ext>
            </a:extLst>
          </p:cNvPr>
          <p:cNvSpPr>
            <a:spLocks noGrp="1"/>
          </p:cNvSpPr>
          <p:nvPr>
            <p:ph type="subTitle" idx="1"/>
          </p:nvPr>
        </p:nvSpPr>
        <p:spPr>
          <a:xfrm>
            <a:off x="540000" y="2742398"/>
            <a:ext cx="4568713" cy="369332"/>
          </a:xfrm>
        </p:spPr>
        <p:txBody>
          <a:bodyPr/>
          <a:lstStyle/>
          <a:p>
            <a:r>
              <a:rPr lang="en-GB" dirty="0"/>
              <a:t>The all-round naturally derived beauty solution for skin perfection</a:t>
            </a:r>
          </a:p>
        </p:txBody>
      </p:sp>
      <p:sp>
        <p:nvSpPr>
          <p:cNvPr id="3" name="Title 2">
            <a:extLst>
              <a:ext uri="{FF2B5EF4-FFF2-40B4-BE49-F238E27FC236}">
                <a16:creationId xmlns:a16="http://schemas.microsoft.com/office/drawing/2014/main" id="{332FECF9-9EEA-2F4F-AA5B-FC4119B955AF}"/>
              </a:ext>
            </a:extLst>
          </p:cNvPr>
          <p:cNvSpPr>
            <a:spLocks noGrp="1"/>
          </p:cNvSpPr>
          <p:nvPr>
            <p:ph type="ctrTitle"/>
          </p:nvPr>
        </p:nvSpPr>
        <p:spPr>
          <a:xfrm>
            <a:off x="540000" y="1695216"/>
            <a:ext cx="5400000" cy="553998"/>
          </a:xfrm>
        </p:spPr>
        <p:txBody>
          <a:bodyPr/>
          <a:lstStyle/>
          <a:p>
            <a:r>
              <a:rPr lang="en-GB" dirty="0"/>
              <a:t>STAY-C® 50</a:t>
            </a:r>
          </a:p>
        </p:txBody>
      </p:sp>
      <p:sp>
        <p:nvSpPr>
          <p:cNvPr id="5" name="Text Placeholder 4">
            <a:extLst>
              <a:ext uri="{FF2B5EF4-FFF2-40B4-BE49-F238E27FC236}">
                <a16:creationId xmlns:a16="http://schemas.microsoft.com/office/drawing/2014/main" id="{AC4D86F2-1F8D-5E4D-AE45-3E9752E5A6E3}"/>
              </a:ext>
            </a:extLst>
          </p:cNvPr>
          <p:cNvSpPr>
            <a:spLocks noGrp="1"/>
          </p:cNvSpPr>
          <p:nvPr>
            <p:ph type="body" sz="quarter" idx="11"/>
          </p:nvPr>
        </p:nvSpPr>
        <p:spPr/>
        <p:txBody>
          <a:bodyPr/>
          <a:lstStyle/>
          <a:p>
            <a:r>
              <a:rPr lang="en-GB" dirty="0"/>
              <a:t>November 2022</a:t>
            </a:r>
          </a:p>
        </p:txBody>
      </p:sp>
    </p:spTree>
    <p:extLst>
      <p:ext uri="{BB962C8B-B14F-4D97-AF65-F5344CB8AC3E}">
        <p14:creationId xmlns:p14="http://schemas.microsoft.com/office/powerpoint/2010/main" val="381392515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96A5A6-0E54-D441-B456-64C29474B7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2" y="0"/>
            <a:ext cx="6096001" cy="6858000"/>
          </a:xfrm>
          <a:prstGeom prst="rect">
            <a:avLst/>
          </a:prstGeom>
        </p:spPr>
      </p:pic>
      <p:sp>
        <p:nvSpPr>
          <p:cNvPr id="24" name="Rectangle 23">
            <a:extLst>
              <a:ext uri="{FF2B5EF4-FFF2-40B4-BE49-F238E27FC236}">
                <a16:creationId xmlns:a16="http://schemas.microsoft.com/office/drawing/2014/main" id="{10737FFE-03F8-6641-927C-2C616B3AEEF1}"/>
              </a:ext>
            </a:extLst>
          </p:cNvPr>
          <p:cNvSpPr/>
          <p:nvPr/>
        </p:nvSpPr>
        <p:spPr>
          <a:xfrm>
            <a:off x="6092112" y="2899"/>
            <a:ext cx="428045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Agenda</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lstStyle/>
          <a:p>
            <a:r>
              <a:rPr lang="en-US" dirty="0"/>
              <a:t>Revealing the power of vitamins for beauty care</a:t>
            </a:r>
          </a:p>
        </p:txBody>
      </p:sp>
      <p:sp>
        <p:nvSpPr>
          <p:cNvPr id="62" name="TextBox 61">
            <a:extLst>
              <a:ext uri="{FF2B5EF4-FFF2-40B4-BE49-F238E27FC236}">
                <a16:creationId xmlns:a16="http://schemas.microsoft.com/office/drawing/2014/main" id="{87B8ED87-C35E-2D40-ACE9-395CCC710786}"/>
              </a:ext>
            </a:extLst>
          </p:cNvPr>
          <p:cNvSpPr txBox="1"/>
          <p:nvPr/>
        </p:nvSpPr>
        <p:spPr>
          <a:xfrm>
            <a:off x="817101" y="1631692"/>
            <a:ext cx="4427458"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Click on the number to get redirected to the chapter </a:t>
            </a:r>
          </a:p>
        </p:txBody>
      </p:sp>
      <p:pic>
        <p:nvPicPr>
          <p:cNvPr id="26" name="Picture 25">
            <a:extLst>
              <a:ext uri="{FF2B5EF4-FFF2-40B4-BE49-F238E27FC236}">
                <a16:creationId xmlns:a16="http://schemas.microsoft.com/office/drawing/2014/main" id="{E8CD5F8E-E8FC-D847-B2B9-91A29E7968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5" y="5940450"/>
            <a:ext cx="3499327" cy="917553"/>
          </a:xfrm>
          <a:prstGeom prst="rect">
            <a:avLst/>
          </a:prstGeom>
        </p:spPr>
      </p:pic>
      <p:sp>
        <p:nvSpPr>
          <p:cNvPr id="14" name="TextBox 13">
            <a:extLst>
              <a:ext uri="{FF2B5EF4-FFF2-40B4-BE49-F238E27FC236}">
                <a16:creationId xmlns:a16="http://schemas.microsoft.com/office/drawing/2014/main" id="{5F5677BD-6F7C-EB47-AEC3-ABB6516EB185}"/>
              </a:ext>
            </a:extLst>
          </p:cNvPr>
          <p:cNvSpPr txBox="1"/>
          <p:nvPr/>
        </p:nvSpPr>
        <p:spPr>
          <a:xfrm>
            <a:off x="4879896" y="2250869"/>
            <a:ext cx="2177312" cy="230832"/>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Scientific evidence</a:t>
            </a:r>
          </a:p>
        </p:txBody>
      </p:sp>
      <p:grpSp>
        <p:nvGrpSpPr>
          <p:cNvPr id="38" name="Group 37">
            <a:extLst>
              <a:ext uri="{FF2B5EF4-FFF2-40B4-BE49-F238E27FC236}">
                <a16:creationId xmlns:a16="http://schemas.microsoft.com/office/drawing/2014/main" id="{447B732C-22E1-5C01-9F8C-FD82792CD072}"/>
              </a:ext>
            </a:extLst>
          </p:cNvPr>
          <p:cNvGrpSpPr/>
          <p:nvPr/>
        </p:nvGrpSpPr>
        <p:grpSpPr>
          <a:xfrm>
            <a:off x="3928079" y="2083303"/>
            <a:ext cx="798779" cy="798779"/>
            <a:chOff x="3687577" y="2652630"/>
            <a:chExt cx="798779" cy="798779"/>
          </a:xfrm>
        </p:grpSpPr>
        <p:grpSp>
          <p:nvGrpSpPr>
            <p:cNvPr id="39" name="Group 38">
              <a:extLst>
                <a:ext uri="{FF2B5EF4-FFF2-40B4-BE49-F238E27FC236}">
                  <a16:creationId xmlns:a16="http://schemas.microsoft.com/office/drawing/2014/main" id="{030D0AE0-0BD5-3969-F5E8-4C722E0FD76E}"/>
                </a:ext>
              </a:extLst>
            </p:cNvPr>
            <p:cNvGrpSpPr/>
            <p:nvPr/>
          </p:nvGrpSpPr>
          <p:grpSpPr>
            <a:xfrm>
              <a:off x="3687577" y="2652630"/>
              <a:ext cx="798779" cy="798779"/>
              <a:chOff x="7563736" y="2873013"/>
              <a:chExt cx="798779" cy="798779"/>
            </a:xfrm>
          </p:grpSpPr>
          <p:sp>
            <p:nvSpPr>
              <p:cNvPr id="42" name="Oval 41">
                <a:extLst>
                  <a:ext uri="{FF2B5EF4-FFF2-40B4-BE49-F238E27FC236}">
                    <a16:creationId xmlns:a16="http://schemas.microsoft.com/office/drawing/2014/main" id="{2567207D-59A3-94F5-7968-6BF051490E85}"/>
                  </a:ext>
                </a:extLst>
              </p:cNvPr>
              <p:cNvSpPr/>
              <p:nvPr/>
            </p:nvSpPr>
            <p:spPr>
              <a:xfrm>
                <a:off x="7563736" y="2873013"/>
                <a:ext cx="798779" cy="798779"/>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43" name="Oval 42">
                <a:extLst>
                  <a:ext uri="{FF2B5EF4-FFF2-40B4-BE49-F238E27FC236}">
                    <a16:creationId xmlns:a16="http://schemas.microsoft.com/office/drawing/2014/main" id="{284FAE23-8CDD-C342-7AB1-4FDB66A87B43}"/>
                  </a:ext>
                </a:extLst>
              </p:cNvPr>
              <p:cNvSpPr/>
              <p:nvPr/>
            </p:nvSpPr>
            <p:spPr>
              <a:xfrm>
                <a:off x="7666098" y="2975375"/>
                <a:ext cx="594054" cy="59405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sp>
          <p:nvSpPr>
            <p:cNvPr id="41" name="TextBox 40">
              <a:hlinkClick r:id="rId5" action="ppaction://hlinksldjump"/>
              <a:extLst>
                <a:ext uri="{FF2B5EF4-FFF2-40B4-BE49-F238E27FC236}">
                  <a16:creationId xmlns:a16="http://schemas.microsoft.com/office/drawing/2014/main" id="{B66FCB77-CD8B-B4AA-4196-58292ED60CE1}"/>
                </a:ext>
              </a:extLst>
            </p:cNvPr>
            <p:cNvSpPr txBox="1"/>
            <p:nvPr/>
          </p:nvSpPr>
          <p:spPr>
            <a:xfrm>
              <a:off x="3840615" y="2712252"/>
              <a:ext cx="466794" cy="70788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08080"/>
                  </a:solidFill>
                  <a:effectLst/>
                  <a:uLnTx/>
                  <a:uFillTx/>
                  <a:latin typeface="Fira Sans Medium"/>
                  <a:ea typeface="+mn-ea"/>
                  <a:cs typeface="+mn-cs"/>
                </a:rPr>
                <a:t>4</a:t>
              </a:r>
            </a:p>
          </p:txBody>
        </p:sp>
      </p:grpSp>
      <p:sp>
        <p:nvSpPr>
          <p:cNvPr id="11" name="TextBox 10">
            <a:extLst>
              <a:ext uri="{FF2B5EF4-FFF2-40B4-BE49-F238E27FC236}">
                <a16:creationId xmlns:a16="http://schemas.microsoft.com/office/drawing/2014/main" id="{2C95C740-24C9-074C-B41B-6149206881D7}"/>
              </a:ext>
            </a:extLst>
          </p:cNvPr>
          <p:cNvSpPr txBox="1"/>
          <p:nvPr/>
        </p:nvSpPr>
        <p:spPr>
          <a:xfrm>
            <a:off x="1310180" y="2260593"/>
            <a:ext cx="2177313" cy="461665"/>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DSM in the sustainable </a:t>
            </a:r>
            <a:br>
              <a:rPr kumimoji="0" lang="en-GB" sz="1500" b="0" i="0" u="none" strike="noStrike" kern="1200" cap="none" spc="0" normalizeH="0" baseline="0" noProof="0" dirty="0">
                <a:ln>
                  <a:noFill/>
                </a:ln>
                <a:solidFill>
                  <a:srgbClr val="808080"/>
                </a:solidFill>
                <a:effectLst/>
                <a:uLnTx/>
                <a:uFillTx/>
                <a:latin typeface="Fira Sans"/>
                <a:ea typeface="+mn-ea"/>
                <a:cs typeface="+mn-cs"/>
              </a:rPr>
            </a:br>
            <a:r>
              <a:rPr kumimoji="0" lang="en-GB" sz="1500" b="0" i="0" u="none" strike="noStrike" kern="1200" cap="none" spc="0" normalizeH="0" baseline="0" noProof="0" dirty="0">
                <a:ln>
                  <a:noFill/>
                </a:ln>
                <a:solidFill>
                  <a:srgbClr val="808080"/>
                </a:solidFill>
                <a:effectLst/>
                <a:uLnTx/>
                <a:uFillTx/>
                <a:latin typeface="Fira Sans"/>
                <a:ea typeface="+mn-ea"/>
                <a:cs typeface="+mn-cs"/>
              </a:rPr>
              <a:t>vitamin c journey</a:t>
            </a:r>
          </a:p>
        </p:txBody>
      </p:sp>
      <p:grpSp>
        <p:nvGrpSpPr>
          <p:cNvPr id="18" name="Group 17">
            <a:extLst>
              <a:ext uri="{FF2B5EF4-FFF2-40B4-BE49-F238E27FC236}">
                <a16:creationId xmlns:a16="http://schemas.microsoft.com/office/drawing/2014/main" id="{54209CD0-38B5-7F66-D992-5DE51F0951F8}"/>
              </a:ext>
            </a:extLst>
          </p:cNvPr>
          <p:cNvGrpSpPr/>
          <p:nvPr/>
        </p:nvGrpSpPr>
        <p:grpSpPr>
          <a:xfrm>
            <a:off x="419530" y="2092036"/>
            <a:ext cx="798779" cy="798779"/>
            <a:chOff x="3687577" y="2652630"/>
            <a:chExt cx="798779" cy="798779"/>
          </a:xfrm>
        </p:grpSpPr>
        <p:grpSp>
          <p:nvGrpSpPr>
            <p:cNvPr id="9" name="Group 8">
              <a:extLst>
                <a:ext uri="{FF2B5EF4-FFF2-40B4-BE49-F238E27FC236}">
                  <a16:creationId xmlns:a16="http://schemas.microsoft.com/office/drawing/2014/main" id="{1C5C1A6F-EDBC-2464-F032-D7460A6962EB}"/>
                </a:ext>
              </a:extLst>
            </p:cNvPr>
            <p:cNvGrpSpPr/>
            <p:nvPr/>
          </p:nvGrpSpPr>
          <p:grpSpPr>
            <a:xfrm>
              <a:off x="3687577" y="2652630"/>
              <a:ext cx="798779" cy="798779"/>
              <a:chOff x="7563736" y="2873013"/>
              <a:chExt cx="798779" cy="798779"/>
            </a:xfrm>
          </p:grpSpPr>
          <p:sp>
            <p:nvSpPr>
              <p:cNvPr id="7" name="Oval 6">
                <a:extLst>
                  <a:ext uri="{FF2B5EF4-FFF2-40B4-BE49-F238E27FC236}">
                    <a16:creationId xmlns:a16="http://schemas.microsoft.com/office/drawing/2014/main" id="{981B16F0-34C4-3E75-2FE0-1D9717F9FAE5}"/>
                  </a:ext>
                </a:extLst>
              </p:cNvPr>
              <p:cNvSpPr/>
              <p:nvPr/>
            </p:nvSpPr>
            <p:spPr>
              <a:xfrm>
                <a:off x="7563736" y="2873013"/>
                <a:ext cx="798779" cy="798779"/>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8" name="Oval 7">
                <a:extLst>
                  <a:ext uri="{FF2B5EF4-FFF2-40B4-BE49-F238E27FC236}">
                    <a16:creationId xmlns:a16="http://schemas.microsoft.com/office/drawing/2014/main" id="{FE3A4D19-576D-F308-F7D3-9E5993D6F4B6}"/>
                  </a:ext>
                </a:extLst>
              </p:cNvPr>
              <p:cNvSpPr/>
              <p:nvPr/>
            </p:nvSpPr>
            <p:spPr>
              <a:xfrm>
                <a:off x="7666098" y="2975375"/>
                <a:ext cx="594054" cy="59405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sp>
          <p:nvSpPr>
            <p:cNvPr id="13" name="TextBox 12">
              <a:extLst>
                <a:ext uri="{FF2B5EF4-FFF2-40B4-BE49-F238E27FC236}">
                  <a16:creationId xmlns:a16="http://schemas.microsoft.com/office/drawing/2014/main" id="{95F82866-8AC5-C269-6F6A-76BD2C972196}"/>
                </a:ext>
              </a:extLst>
            </p:cNvPr>
            <p:cNvSpPr txBox="1"/>
            <p:nvPr/>
          </p:nvSpPr>
          <p:spPr>
            <a:xfrm>
              <a:off x="3868967" y="2712252"/>
              <a:ext cx="415498" cy="70788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08080"/>
                  </a:solidFill>
                  <a:effectLst/>
                  <a:uLnTx/>
                  <a:uFillTx/>
                  <a:latin typeface="Fira Sans Medium"/>
                  <a:ea typeface="+mn-ea"/>
                  <a:cs typeface="+mn-cs"/>
                </a:rPr>
                <a:t>1</a:t>
              </a:r>
            </a:p>
          </p:txBody>
        </p:sp>
      </p:grpSp>
      <p:grpSp>
        <p:nvGrpSpPr>
          <p:cNvPr id="44" name="Group 43">
            <a:extLst>
              <a:ext uri="{FF2B5EF4-FFF2-40B4-BE49-F238E27FC236}">
                <a16:creationId xmlns:a16="http://schemas.microsoft.com/office/drawing/2014/main" id="{E6F00B08-C5E8-3467-DFDB-ECF72A6F13FE}"/>
              </a:ext>
            </a:extLst>
          </p:cNvPr>
          <p:cNvGrpSpPr/>
          <p:nvPr/>
        </p:nvGrpSpPr>
        <p:grpSpPr>
          <a:xfrm>
            <a:off x="3920697" y="3204564"/>
            <a:ext cx="798779" cy="798779"/>
            <a:chOff x="3687577" y="2652630"/>
            <a:chExt cx="798779" cy="798779"/>
          </a:xfrm>
        </p:grpSpPr>
        <p:grpSp>
          <p:nvGrpSpPr>
            <p:cNvPr id="45" name="Group 44">
              <a:extLst>
                <a:ext uri="{FF2B5EF4-FFF2-40B4-BE49-F238E27FC236}">
                  <a16:creationId xmlns:a16="http://schemas.microsoft.com/office/drawing/2014/main" id="{E9112518-764D-52EB-6E4C-A091A6E761ED}"/>
                </a:ext>
              </a:extLst>
            </p:cNvPr>
            <p:cNvGrpSpPr/>
            <p:nvPr/>
          </p:nvGrpSpPr>
          <p:grpSpPr>
            <a:xfrm>
              <a:off x="3687577" y="2652630"/>
              <a:ext cx="798779" cy="798779"/>
              <a:chOff x="7563736" y="2873013"/>
              <a:chExt cx="798779" cy="798779"/>
            </a:xfrm>
          </p:grpSpPr>
          <p:sp>
            <p:nvSpPr>
              <p:cNvPr id="47" name="Oval 46">
                <a:extLst>
                  <a:ext uri="{FF2B5EF4-FFF2-40B4-BE49-F238E27FC236}">
                    <a16:creationId xmlns:a16="http://schemas.microsoft.com/office/drawing/2014/main" id="{6A18B0D7-15BA-2282-09CE-2727C8E6EA7A}"/>
                  </a:ext>
                </a:extLst>
              </p:cNvPr>
              <p:cNvSpPr/>
              <p:nvPr/>
            </p:nvSpPr>
            <p:spPr>
              <a:xfrm>
                <a:off x="7563736" y="2873013"/>
                <a:ext cx="798779" cy="798779"/>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48" name="Oval 47">
                <a:extLst>
                  <a:ext uri="{FF2B5EF4-FFF2-40B4-BE49-F238E27FC236}">
                    <a16:creationId xmlns:a16="http://schemas.microsoft.com/office/drawing/2014/main" id="{C8FB832F-485B-1417-F544-3DC8E4195596}"/>
                  </a:ext>
                </a:extLst>
              </p:cNvPr>
              <p:cNvSpPr/>
              <p:nvPr/>
            </p:nvSpPr>
            <p:spPr>
              <a:xfrm>
                <a:off x="7666098" y="2975375"/>
                <a:ext cx="594054" cy="59405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sp>
          <p:nvSpPr>
            <p:cNvPr id="46" name="TextBox 45">
              <a:hlinkClick r:id="rId6" action="ppaction://hlinksldjump"/>
              <a:extLst>
                <a:ext uri="{FF2B5EF4-FFF2-40B4-BE49-F238E27FC236}">
                  <a16:creationId xmlns:a16="http://schemas.microsoft.com/office/drawing/2014/main" id="{33CA21E6-50E1-01C5-F5E1-5C6CCEAE34F7}"/>
                </a:ext>
              </a:extLst>
            </p:cNvPr>
            <p:cNvSpPr txBox="1"/>
            <p:nvPr/>
          </p:nvSpPr>
          <p:spPr>
            <a:xfrm>
              <a:off x="3868967" y="2712252"/>
              <a:ext cx="450764" cy="70788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08080"/>
                  </a:solidFill>
                  <a:effectLst/>
                  <a:uLnTx/>
                  <a:uFillTx/>
                  <a:latin typeface="Fira Sans Medium"/>
                  <a:ea typeface="+mn-ea"/>
                  <a:cs typeface="+mn-cs"/>
                </a:rPr>
                <a:t>5</a:t>
              </a:r>
            </a:p>
          </p:txBody>
        </p:sp>
      </p:grpSp>
      <p:sp>
        <p:nvSpPr>
          <p:cNvPr id="10" name="TextBox 9">
            <a:extLst>
              <a:ext uri="{FF2B5EF4-FFF2-40B4-BE49-F238E27FC236}">
                <a16:creationId xmlns:a16="http://schemas.microsoft.com/office/drawing/2014/main" id="{4D7367AF-7743-F845-8BD3-533E0806BC6F}"/>
              </a:ext>
            </a:extLst>
          </p:cNvPr>
          <p:cNvSpPr txBox="1"/>
          <p:nvPr/>
        </p:nvSpPr>
        <p:spPr>
          <a:xfrm>
            <a:off x="1310179" y="3284825"/>
            <a:ext cx="2177313" cy="461665"/>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Consumers &amp; </a:t>
            </a:r>
            <a:br>
              <a:rPr kumimoji="0" lang="en-GB" sz="1500" b="0" i="0" u="none" strike="noStrike" kern="1200" cap="none" spc="0" normalizeH="0" baseline="0" noProof="0" dirty="0">
                <a:ln>
                  <a:noFill/>
                </a:ln>
                <a:solidFill>
                  <a:srgbClr val="808080"/>
                </a:solidFill>
                <a:effectLst/>
                <a:uLnTx/>
                <a:uFillTx/>
                <a:latin typeface="Fira Sans"/>
                <a:ea typeface="+mn-ea"/>
                <a:cs typeface="+mn-cs"/>
              </a:rPr>
            </a:br>
            <a:r>
              <a:rPr kumimoji="0" lang="en-GB" sz="1500" b="0" i="0" u="none" strike="noStrike" kern="1200" cap="none" spc="0" normalizeH="0" baseline="0" noProof="0" dirty="0">
                <a:ln>
                  <a:noFill/>
                </a:ln>
                <a:solidFill>
                  <a:srgbClr val="808080"/>
                </a:solidFill>
                <a:effectLst/>
                <a:uLnTx/>
                <a:uFillTx/>
                <a:latin typeface="Fira Sans"/>
                <a:ea typeface="+mn-ea"/>
                <a:cs typeface="+mn-cs"/>
              </a:rPr>
              <a:t>customers insights </a:t>
            </a:r>
          </a:p>
        </p:txBody>
      </p:sp>
      <p:grpSp>
        <p:nvGrpSpPr>
          <p:cNvPr id="20" name="Group 19">
            <a:extLst>
              <a:ext uri="{FF2B5EF4-FFF2-40B4-BE49-F238E27FC236}">
                <a16:creationId xmlns:a16="http://schemas.microsoft.com/office/drawing/2014/main" id="{A4A7A7BF-57BC-B7BE-4903-799921735F79}"/>
              </a:ext>
            </a:extLst>
          </p:cNvPr>
          <p:cNvGrpSpPr/>
          <p:nvPr/>
        </p:nvGrpSpPr>
        <p:grpSpPr>
          <a:xfrm>
            <a:off x="419530" y="3116268"/>
            <a:ext cx="798779" cy="798779"/>
            <a:chOff x="3687577" y="2652630"/>
            <a:chExt cx="798779" cy="798779"/>
          </a:xfrm>
        </p:grpSpPr>
        <p:grpSp>
          <p:nvGrpSpPr>
            <p:cNvPr id="22" name="Group 21">
              <a:extLst>
                <a:ext uri="{FF2B5EF4-FFF2-40B4-BE49-F238E27FC236}">
                  <a16:creationId xmlns:a16="http://schemas.microsoft.com/office/drawing/2014/main" id="{F1CC156E-69EF-DA66-4DA6-265953E39A67}"/>
                </a:ext>
              </a:extLst>
            </p:cNvPr>
            <p:cNvGrpSpPr/>
            <p:nvPr/>
          </p:nvGrpSpPr>
          <p:grpSpPr>
            <a:xfrm>
              <a:off x="3687577" y="2652630"/>
              <a:ext cx="798779" cy="798779"/>
              <a:chOff x="7563736" y="2873013"/>
              <a:chExt cx="798779" cy="798779"/>
            </a:xfrm>
          </p:grpSpPr>
          <p:sp>
            <p:nvSpPr>
              <p:cNvPr id="28" name="Oval 27">
                <a:extLst>
                  <a:ext uri="{FF2B5EF4-FFF2-40B4-BE49-F238E27FC236}">
                    <a16:creationId xmlns:a16="http://schemas.microsoft.com/office/drawing/2014/main" id="{C4D306FB-5232-D33E-D757-E97AC00A081A}"/>
                  </a:ext>
                </a:extLst>
              </p:cNvPr>
              <p:cNvSpPr/>
              <p:nvPr/>
            </p:nvSpPr>
            <p:spPr>
              <a:xfrm>
                <a:off x="7563736" y="2873013"/>
                <a:ext cx="798779" cy="798779"/>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9" name="Oval 28">
                <a:extLst>
                  <a:ext uri="{FF2B5EF4-FFF2-40B4-BE49-F238E27FC236}">
                    <a16:creationId xmlns:a16="http://schemas.microsoft.com/office/drawing/2014/main" id="{D9A450EB-D4A6-5DC8-3518-5433D3BA7FEE}"/>
                  </a:ext>
                </a:extLst>
              </p:cNvPr>
              <p:cNvSpPr/>
              <p:nvPr/>
            </p:nvSpPr>
            <p:spPr>
              <a:xfrm>
                <a:off x="7666098" y="2975375"/>
                <a:ext cx="594054" cy="59405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sp>
          <p:nvSpPr>
            <p:cNvPr id="27" name="TextBox 26">
              <a:hlinkClick r:id="rId7" action="ppaction://hlinksldjump"/>
              <a:extLst>
                <a:ext uri="{FF2B5EF4-FFF2-40B4-BE49-F238E27FC236}">
                  <a16:creationId xmlns:a16="http://schemas.microsoft.com/office/drawing/2014/main" id="{6469DD47-098F-E6A7-49F2-4894B842907A}"/>
                </a:ext>
              </a:extLst>
            </p:cNvPr>
            <p:cNvSpPr txBox="1"/>
            <p:nvPr/>
          </p:nvSpPr>
          <p:spPr>
            <a:xfrm>
              <a:off x="3868967" y="2712252"/>
              <a:ext cx="444352" cy="70788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08080"/>
                  </a:solidFill>
                  <a:effectLst/>
                  <a:uLnTx/>
                  <a:uFillTx/>
                  <a:latin typeface="Fira Sans Medium"/>
                  <a:ea typeface="+mn-ea"/>
                  <a:cs typeface="+mn-cs"/>
                </a:rPr>
                <a:t>2</a:t>
              </a:r>
            </a:p>
          </p:txBody>
        </p:sp>
      </p:grpSp>
      <p:sp>
        <p:nvSpPr>
          <p:cNvPr id="12" name="TextBox 11">
            <a:extLst>
              <a:ext uri="{FF2B5EF4-FFF2-40B4-BE49-F238E27FC236}">
                <a16:creationId xmlns:a16="http://schemas.microsoft.com/office/drawing/2014/main" id="{AA0E1D3C-0347-434E-B1C6-7C59BDF0679E}"/>
              </a:ext>
            </a:extLst>
          </p:cNvPr>
          <p:cNvSpPr txBox="1"/>
          <p:nvPr/>
        </p:nvSpPr>
        <p:spPr>
          <a:xfrm>
            <a:off x="1310180" y="4309057"/>
            <a:ext cx="2177311" cy="461665"/>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all" spc="0" normalizeH="0" baseline="0" noProof="0" dirty="0">
                <a:ln>
                  <a:noFill/>
                </a:ln>
                <a:solidFill>
                  <a:srgbClr val="808080"/>
                </a:solidFill>
                <a:effectLst/>
                <a:uLnTx/>
                <a:uFillTx/>
                <a:latin typeface="Fira Sans"/>
                <a:ea typeface="+mn-ea"/>
                <a:cs typeface="+mn-cs"/>
              </a:rPr>
              <a:t>stay-c</a:t>
            </a:r>
            <a:r>
              <a:rPr kumimoji="0" lang="en-GB" sz="1500" b="0" i="0" u="none" strike="noStrike" kern="1200" cap="none" spc="0" normalizeH="0" noProof="0" dirty="0">
                <a:ln>
                  <a:noFill/>
                </a:ln>
                <a:solidFill>
                  <a:srgbClr val="808080"/>
                </a:solidFill>
                <a:effectLst/>
                <a:uLnTx/>
                <a:uFillTx/>
                <a:latin typeface="Fira Sans"/>
                <a:ea typeface="+mn-ea"/>
                <a:cs typeface="+mn-cs"/>
              </a:rPr>
              <a:t>®</a:t>
            </a:r>
            <a:r>
              <a:rPr kumimoji="0" lang="en-GB" sz="1500" b="0" i="0" u="none" strike="noStrike" kern="1200" cap="none" spc="0" normalizeH="0" baseline="0" noProof="0" dirty="0">
                <a:ln>
                  <a:noFill/>
                </a:ln>
                <a:solidFill>
                  <a:srgbClr val="808080"/>
                </a:solidFill>
                <a:effectLst/>
                <a:uLnTx/>
                <a:uFillTx/>
                <a:latin typeface="Fira Sans"/>
                <a:ea typeface="+mn-ea"/>
                <a:cs typeface="+mn-cs"/>
              </a:rPr>
              <a:t> 50 in formulation</a:t>
            </a:r>
          </a:p>
        </p:txBody>
      </p:sp>
      <p:sp>
        <p:nvSpPr>
          <p:cNvPr id="17" name="TextBox 16">
            <a:extLst>
              <a:ext uri="{FF2B5EF4-FFF2-40B4-BE49-F238E27FC236}">
                <a16:creationId xmlns:a16="http://schemas.microsoft.com/office/drawing/2014/main" id="{FD84DFA5-2C29-D440-AF8F-3079A188E5CE}"/>
              </a:ext>
            </a:extLst>
          </p:cNvPr>
          <p:cNvSpPr txBox="1"/>
          <p:nvPr/>
        </p:nvSpPr>
        <p:spPr>
          <a:xfrm>
            <a:off x="4860128" y="3308678"/>
            <a:ext cx="2438617" cy="461665"/>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Comparison among different forms of vitamin C</a:t>
            </a:r>
          </a:p>
        </p:txBody>
      </p:sp>
      <p:grpSp>
        <p:nvGrpSpPr>
          <p:cNvPr id="30" name="Group 29">
            <a:extLst>
              <a:ext uri="{FF2B5EF4-FFF2-40B4-BE49-F238E27FC236}">
                <a16:creationId xmlns:a16="http://schemas.microsoft.com/office/drawing/2014/main" id="{81529B85-703B-D2CB-8AC8-A7B3C1AA5ACE}"/>
              </a:ext>
            </a:extLst>
          </p:cNvPr>
          <p:cNvGrpSpPr/>
          <p:nvPr/>
        </p:nvGrpSpPr>
        <p:grpSpPr>
          <a:xfrm>
            <a:off x="419530" y="4140500"/>
            <a:ext cx="798779" cy="798779"/>
            <a:chOff x="3687577" y="2652630"/>
            <a:chExt cx="798779" cy="798779"/>
          </a:xfrm>
        </p:grpSpPr>
        <p:grpSp>
          <p:nvGrpSpPr>
            <p:cNvPr id="31" name="Group 30">
              <a:extLst>
                <a:ext uri="{FF2B5EF4-FFF2-40B4-BE49-F238E27FC236}">
                  <a16:creationId xmlns:a16="http://schemas.microsoft.com/office/drawing/2014/main" id="{120B541A-1FAC-7FF2-87F9-9CD90CFF9FB9}"/>
                </a:ext>
              </a:extLst>
            </p:cNvPr>
            <p:cNvGrpSpPr/>
            <p:nvPr/>
          </p:nvGrpSpPr>
          <p:grpSpPr>
            <a:xfrm>
              <a:off x="3687577" y="2652630"/>
              <a:ext cx="798779" cy="798779"/>
              <a:chOff x="7563736" y="2873013"/>
              <a:chExt cx="798779" cy="798779"/>
            </a:xfrm>
          </p:grpSpPr>
          <p:sp>
            <p:nvSpPr>
              <p:cNvPr id="33" name="Oval 32">
                <a:extLst>
                  <a:ext uri="{FF2B5EF4-FFF2-40B4-BE49-F238E27FC236}">
                    <a16:creationId xmlns:a16="http://schemas.microsoft.com/office/drawing/2014/main" id="{F3203CB0-6311-AC3F-A12D-FDCA3296834B}"/>
                  </a:ext>
                </a:extLst>
              </p:cNvPr>
              <p:cNvSpPr/>
              <p:nvPr/>
            </p:nvSpPr>
            <p:spPr>
              <a:xfrm>
                <a:off x="7563736" y="2873013"/>
                <a:ext cx="798779" cy="798779"/>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37" name="Oval 36">
                <a:extLst>
                  <a:ext uri="{FF2B5EF4-FFF2-40B4-BE49-F238E27FC236}">
                    <a16:creationId xmlns:a16="http://schemas.microsoft.com/office/drawing/2014/main" id="{CEBB3B0D-B859-5B00-2C33-B13DD5CB04A9}"/>
                  </a:ext>
                </a:extLst>
              </p:cNvPr>
              <p:cNvSpPr/>
              <p:nvPr/>
            </p:nvSpPr>
            <p:spPr>
              <a:xfrm>
                <a:off x="7666098" y="2975375"/>
                <a:ext cx="594054" cy="59405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sp>
          <p:nvSpPr>
            <p:cNvPr id="32" name="TextBox 31">
              <a:hlinkClick r:id="rId8" action="ppaction://hlinksldjump"/>
              <a:extLst>
                <a:ext uri="{FF2B5EF4-FFF2-40B4-BE49-F238E27FC236}">
                  <a16:creationId xmlns:a16="http://schemas.microsoft.com/office/drawing/2014/main" id="{8673F9C5-4723-88A0-C262-05665820AF6A}"/>
                </a:ext>
              </a:extLst>
            </p:cNvPr>
            <p:cNvSpPr txBox="1"/>
            <p:nvPr/>
          </p:nvSpPr>
          <p:spPr>
            <a:xfrm>
              <a:off x="3868967" y="2712252"/>
              <a:ext cx="445956" cy="70788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08080"/>
                  </a:solidFill>
                  <a:effectLst/>
                  <a:uLnTx/>
                  <a:uFillTx/>
                  <a:latin typeface="Fira Sans Medium"/>
                  <a:ea typeface="+mn-ea"/>
                  <a:cs typeface="+mn-cs"/>
                </a:rPr>
                <a:t>3</a:t>
              </a:r>
            </a:p>
          </p:txBody>
        </p:sp>
      </p:grpSp>
      <p:pic>
        <p:nvPicPr>
          <p:cNvPr id="60" name="Picture 59">
            <a:extLst>
              <a:ext uri="{FF2B5EF4-FFF2-40B4-BE49-F238E27FC236}">
                <a16:creationId xmlns:a16="http://schemas.microsoft.com/office/drawing/2014/main" id="{927F5DC7-A5D7-C04D-A53A-E93541FAFC7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8000" y="1511328"/>
            <a:ext cx="218003" cy="398092"/>
          </a:xfrm>
          <a:prstGeom prst="rect">
            <a:avLst/>
          </a:prstGeom>
        </p:spPr>
      </p:pic>
    </p:spTree>
    <p:extLst>
      <p:ext uri="{BB962C8B-B14F-4D97-AF65-F5344CB8AC3E}">
        <p14:creationId xmlns:p14="http://schemas.microsoft.com/office/powerpoint/2010/main" val="1096533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616C90-4B92-BF57-9CE1-E8AC7D75CE5C}"/>
              </a:ext>
            </a:extLst>
          </p:cNvPr>
          <p:cNvSpPr>
            <a:spLocks noGrp="1"/>
          </p:cNvSpPr>
          <p:nvPr>
            <p:ph type="body" sz="quarter" idx="16"/>
          </p:nvPr>
        </p:nvSpPr>
        <p:spPr/>
        <p:txBody>
          <a:bodyPr/>
          <a:lstStyle/>
          <a:p>
            <a:r>
              <a:rPr lang="en-US" dirty="0"/>
              <a:t>DSM in the Sustainable Vitamin C Journey</a:t>
            </a:r>
          </a:p>
        </p:txBody>
      </p:sp>
      <p:sp>
        <p:nvSpPr>
          <p:cNvPr id="6" name="Subtitle 5">
            <a:extLst>
              <a:ext uri="{FF2B5EF4-FFF2-40B4-BE49-F238E27FC236}">
                <a16:creationId xmlns:a16="http://schemas.microsoft.com/office/drawing/2014/main" id="{63C94BC0-89B8-EE4E-B63D-A1821F8AC053}"/>
              </a:ext>
            </a:extLst>
          </p:cNvPr>
          <p:cNvSpPr>
            <a:spLocks noGrp="1"/>
          </p:cNvSpPr>
          <p:nvPr>
            <p:ph type="body" sz="quarter" idx="11"/>
          </p:nvPr>
        </p:nvSpPr>
        <p:spPr/>
        <p:txBody>
          <a:bodyPr/>
          <a:lstStyle/>
          <a:p>
            <a:r>
              <a:rPr lang="en-US" dirty="0"/>
              <a:t>Our promise</a:t>
            </a:r>
          </a:p>
        </p:txBody>
      </p:sp>
      <p:pic>
        <p:nvPicPr>
          <p:cNvPr id="7" name="Picture 6">
            <a:hlinkClick r:id="rId2" action="ppaction://hlinksldjump"/>
            <a:extLst>
              <a:ext uri="{FF2B5EF4-FFF2-40B4-BE49-F238E27FC236}">
                <a16:creationId xmlns:a16="http://schemas.microsoft.com/office/drawing/2014/main" id="{99A0333F-58B8-49E9-9FB1-D17CC8DFEB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3771" y="243996"/>
            <a:ext cx="1008000" cy="1008000"/>
          </a:xfrm>
          <a:prstGeom prst="rect">
            <a:avLst/>
          </a:prstGeom>
        </p:spPr>
      </p:pic>
    </p:spTree>
    <p:extLst>
      <p:ext uri="{BB962C8B-B14F-4D97-AF65-F5344CB8AC3E}">
        <p14:creationId xmlns:p14="http://schemas.microsoft.com/office/powerpoint/2010/main" val="256856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DSM in the sustainable Vitamin C journey</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t>The vitamin pioneer &amp; leader</a:t>
            </a:r>
          </a:p>
        </p:txBody>
      </p:sp>
      <p:sp>
        <p:nvSpPr>
          <p:cNvPr id="11" name="TextBox 10">
            <a:extLst>
              <a:ext uri="{FF2B5EF4-FFF2-40B4-BE49-F238E27FC236}">
                <a16:creationId xmlns:a16="http://schemas.microsoft.com/office/drawing/2014/main" id="{2C95C740-24C9-074C-B41B-6149206881D7}"/>
              </a:ext>
            </a:extLst>
          </p:cNvPr>
          <p:cNvSpPr txBox="1"/>
          <p:nvPr/>
        </p:nvSpPr>
        <p:spPr>
          <a:xfrm>
            <a:off x="468000" y="1650321"/>
            <a:ext cx="5628000" cy="161069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1BA"/>
              </a:buClr>
              <a:buSzTx/>
              <a:buFontTx/>
              <a:buNone/>
              <a:tabLst/>
              <a:defRPr/>
            </a:pPr>
            <a:r>
              <a:rPr kumimoji="0" lang="en-GB" sz="1800" b="0" i="0" u="none" strike="noStrike" kern="1200" cap="none" spc="0" normalizeH="0" baseline="0" noProof="0" dirty="0">
                <a:ln>
                  <a:noFill/>
                </a:ln>
                <a:solidFill>
                  <a:srgbClr val="007E4B"/>
                </a:solidFill>
                <a:effectLst/>
                <a:uLnTx/>
                <a:uFillTx/>
                <a:latin typeface="Fira Sans Medium"/>
                <a:ea typeface="+mn-ea"/>
                <a:cs typeface="+mn-cs"/>
              </a:rPr>
              <a:t>DSM – A leader in the vitamins journey</a:t>
            </a:r>
          </a:p>
          <a:p>
            <a:pPr marL="251988" marR="0" lvl="0" indent="-251988" algn="l" defTabSz="914354" rtl="0" eaLnBrk="1" fontAlgn="auto"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As the longest-standing producer</a:t>
            </a:r>
            <a:br>
              <a:rPr kumimoji="0" lang="en-GB" sz="1400" b="0" i="0" u="none" strike="noStrike" kern="1200" cap="none" spc="0" normalizeH="0" baseline="0" noProof="0" dirty="0">
                <a:ln>
                  <a:noFill/>
                </a:ln>
                <a:solidFill>
                  <a:srgbClr val="808080"/>
                </a:solidFill>
                <a:effectLst/>
                <a:uLnTx/>
                <a:uFillTx/>
                <a:latin typeface="Fira Sans"/>
                <a:ea typeface="+mn-ea"/>
                <a:cs typeface="+mn-cs"/>
              </a:rPr>
            </a:br>
            <a:r>
              <a:rPr kumimoji="0" lang="en-GB" sz="1400" b="0" i="0" u="none" strike="noStrike" kern="1200" cap="none" spc="0" normalizeH="0" baseline="0" noProof="0" dirty="0">
                <a:ln>
                  <a:noFill/>
                </a:ln>
                <a:solidFill>
                  <a:srgbClr val="808080"/>
                </a:solidFill>
                <a:effectLst/>
                <a:uLnTx/>
                <a:uFillTx/>
                <a:latin typeface="Fira Sans"/>
                <a:ea typeface="+mn-ea"/>
                <a:cs typeface="+mn-cs"/>
              </a:rPr>
              <a:t>of vitamins in the world</a:t>
            </a:r>
          </a:p>
          <a:p>
            <a:pPr marL="251988" marR="0" lvl="0" indent="-251988"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First to explore the beauty of potential of vitamins</a:t>
            </a:r>
          </a:p>
          <a:p>
            <a:pPr marL="252000" indent="-252000">
              <a:spcAft>
                <a:spcPts val="500"/>
              </a:spcAft>
              <a:buClr>
                <a:srgbClr val="45AC34"/>
              </a:buClr>
              <a:buFont typeface="Arial" panose="020B0604020202020204" pitchFamily="34" charset="0"/>
              <a:buChar char="•"/>
              <a:defRPr/>
            </a:pPr>
            <a:r>
              <a:rPr lang="en-GB" sz="1400" dirty="0">
                <a:solidFill>
                  <a:schemeClr val="accent6"/>
                </a:solidFill>
                <a:latin typeface="Fira Sans"/>
              </a:rPr>
              <a:t>1936</a:t>
            </a:r>
            <a:r>
              <a:rPr lang="en-GB" sz="1400" dirty="0">
                <a:solidFill>
                  <a:srgbClr val="808080"/>
                </a:solidFill>
                <a:latin typeface="Fira Sans"/>
              </a:rPr>
              <a:t> - It was at today’s DSM’s site in </a:t>
            </a:r>
            <a:r>
              <a:rPr lang="en-GB" sz="1400" dirty="0" err="1">
                <a:solidFill>
                  <a:srgbClr val="808080"/>
                </a:solidFill>
                <a:latin typeface="Fira Sans"/>
              </a:rPr>
              <a:t>Grenzach</a:t>
            </a:r>
            <a:r>
              <a:rPr lang="en-GB" sz="1400" dirty="0">
                <a:solidFill>
                  <a:srgbClr val="808080"/>
                </a:solidFill>
                <a:latin typeface="Fira Sans"/>
              </a:rPr>
              <a:t>, Germany, that vitamin C has been first industrially produced</a:t>
            </a:r>
          </a:p>
        </p:txBody>
      </p:sp>
      <p:sp>
        <p:nvSpPr>
          <p:cNvPr id="10" name="Text Placeholder 4">
            <a:extLst>
              <a:ext uri="{FF2B5EF4-FFF2-40B4-BE49-F238E27FC236}">
                <a16:creationId xmlns:a16="http://schemas.microsoft.com/office/drawing/2014/main" id="{440B116F-CBEA-BD4C-BFDE-7C5751731F7C}"/>
              </a:ext>
            </a:extLst>
          </p:cNvPr>
          <p:cNvSpPr txBox="1">
            <a:spLocks/>
          </p:cNvSpPr>
          <p:nvPr/>
        </p:nvSpPr>
        <p:spPr>
          <a:xfrm>
            <a:off x="468002" y="3613045"/>
            <a:ext cx="7183375" cy="830997"/>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7" rtl="0" eaLnBrk="1" fontAlgn="auto" latinLnBrk="0" hangingPunct="1">
              <a:lnSpc>
                <a:spcPct val="100000"/>
              </a:lnSpc>
              <a:spcBef>
                <a:spcPts val="0"/>
              </a:spcBef>
              <a:spcAft>
                <a:spcPts val="0"/>
              </a:spcAft>
              <a:buClrTx/>
              <a:buSzTx/>
              <a:buFontTx/>
              <a:buNone/>
              <a:tabLst/>
              <a:defRPr/>
            </a:pPr>
            <a:r>
              <a:rPr lang="en-US" sz="1800" b="0" i="0" dirty="0">
                <a:solidFill>
                  <a:srgbClr val="007E4B"/>
                </a:solidFill>
                <a:latin typeface="Fira Sans Medium"/>
              </a:rPr>
              <a:t>Today, DSM remains fully committed to explore the beauty potential of our vitamins further.</a:t>
            </a:r>
          </a:p>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7E4B"/>
              </a:solidFill>
              <a:effectLst/>
              <a:uLnTx/>
              <a:uFillTx/>
              <a:latin typeface="Fira Sans Medium"/>
              <a:ea typeface="+mn-ea"/>
              <a:cs typeface="+mn-cs"/>
            </a:endParaRPr>
          </a:p>
        </p:txBody>
      </p:sp>
      <p:sp>
        <p:nvSpPr>
          <p:cNvPr id="12" name="TextBox 11">
            <a:extLst>
              <a:ext uri="{FF2B5EF4-FFF2-40B4-BE49-F238E27FC236}">
                <a16:creationId xmlns:a16="http://schemas.microsoft.com/office/drawing/2014/main" id="{0E0C9E62-AD2B-2E4B-8EF9-3C2ABB4B2592}"/>
              </a:ext>
            </a:extLst>
          </p:cNvPr>
          <p:cNvSpPr txBox="1"/>
          <p:nvPr/>
        </p:nvSpPr>
        <p:spPr>
          <a:xfrm>
            <a:off x="468002" y="4361280"/>
            <a:ext cx="6967645" cy="1077218"/>
          </a:xfrm>
          <a:prstGeom prst="rect">
            <a:avLst/>
          </a:prstGeom>
          <a:noFill/>
        </p:spPr>
        <p:txBody>
          <a:bodyPr wrap="square" lIns="0" tIns="0" rIns="0" bIns="0" rtlCol="0">
            <a:spAutoFit/>
          </a:bodyPr>
          <a:lstStyle/>
          <a:p>
            <a:pPr marL="285750" indent="-285750" defTabSz="914407">
              <a:buFont typeface="Arial" panose="020B0604020202020204" pitchFamily="34" charset="0"/>
              <a:buChar char="•"/>
              <a:defRPr/>
            </a:pPr>
            <a:r>
              <a:rPr lang="en-US" sz="1400" dirty="0">
                <a:solidFill>
                  <a:schemeClr val="accent6"/>
                </a:solidFill>
              </a:rPr>
              <a:t>Comprehensive portfolio: </a:t>
            </a:r>
            <a:r>
              <a:rPr lang="en-US" sz="1400" dirty="0"/>
              <a:t>Full range of 13 vitamins, including the most demanded forms for cosmetics </a:t>
            </a:r>
          </a:p>
          <a:p>
            <a:pPr marL="285750" indent="-285750" defTabSz="914407">
              <a:buFont typeface="Arial" panose="020B0604020202020204" pitchFamily="34" charset="0"/>
              <a:buChar char="•"/>
              <a:defRPr/>
            </a:pPr>
            <a:r>
              <a:rPr lang="en-US" sz="1400" dirty="0">
                <a:solidFill>
                  <a:schemeClr val="accent6"/>
                </a:solidFill>
              </a:rPr>
              <a:t>Leading production capabilities: </a:t>
            </a:r>
            <a:r>
              <a:rPr lang="en-US" sz="1400" dirty="0"/>
              <a:t>DSM high commitment to keep technology leadership at best value for money</a:t>
            </a:r>
          </a:p>
          <a:p>
            <a:pPr marL="0" marR="0" lvl="0" indent="0" algn="l" defTabSz="914354" rtl="0" eaLnBrk="1" fontAlgn="auto" latinLnBrk="0" hangingPunct="1">
              <a:lnSpc>
                <a:spcPct val="100000"/>
              </a:lnSpc>
              <a:spcBef>
                <a:spcPts val="0"/>
              </a:spcBef>
              <a:spcAft>
                <a:spcPts val="100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a:t>
            </a:r>
          </a:p>
        </p:txBody>
      </p:sp>
      <p:grpSp>
        <p:nvGrpSpPr>
          <p:cNvPr id="21" name="Group 20">
            <a:extLst>
              <a:ext uri="{FF2B5EF4-FFF2-40B4-BE49-F238E27FC236}">
                <a16:creationId xmlns:a16="http://schemas.microsoft.com/office/drawing/2014/main" id="{6DD825AA-F967-BC42-860B-B1D017861C45}"/>
              </a:ext>
            </a:extLst>
          </p:cNvPr>
          <p:cNvGrpSpPr/>
          <p:nvPr/>
        </p:nvGrpSpPr>
        <p:grpSpPr>
          <a:xfrm>
            <a:off x="251094" y="5280183"/>
            <a:ext cx="8841043" cy="673247"/>
            <a:chOff x="1110826" y="5978672"/>
            <a:chExt cx="8841042" cy="673243"/>
          </a:xfrm>
        </p:grpSpPr>
        <p:sp>
          <p:nvSpPr>
            <p:cNvPr id="7" name="Right Arrow 6">
              <a:extLst>
                <a:ext uri="{FF2B5EF4-FFF2-40B4-BE49-F238E27FC236}">
                  <a16:creationId xmlns:a16="http://schemas.microsoft.com/office/drawing/2014/main" id="{F46BA4C1-0AC0-854C-8169-499715879CD4}"/>
                </a:ext>
              </a:extLst>
            </p:cNvPr>
            <p:cNvSpPr/>
            <p:nvPr/>
          </p:nvSpPr>
          <p:spPr>
            <a:xfrm>
              <a:off x="1524896" y="5978672"/>
              <a:ext cx="8426972" cy="448757"/>
            </a:xfrm>
            <a:prstGeom prst="rightArrow">
              <a:avLst>
                <a:gd name="adj1" fmla="val 36457"/>
                <a:gd name="adj2" fmla="val 68524"/>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3" name="Oval 2">
              <a:extLst>
                <a:ext uri="{FF2B5EF4-FFF2-40B4-BE49-F238E27FC236}">
                  <a16:creationId xmlns:a16="http://schemas.microsoft.com/office/drawing/2014/main" id="{055712C3-7EAE-5048-97AF-0CDE19634FD5}"/>
                </a:ext>
              </a:extLst>
            </p:cNvPr>
            <p:cNvSpPr/>
            <p:nvPr/>
          </p:nvSpPr>
          <p:spPr>
            <a:xfrm>
              <a:off x="1393794" y="6058127"/>
              <a:ext cx="262206" cy="262206"/>
            </a:xfrm>
            <a:prstGeom prst="ellipse">
              <a:avLst/>
            </a:prstGeom>
            <a:solidFill>
              <a:schemeClr val="bg1"/>
            </a:solidFill>
            <a:ln w="76200">
              <a:solidFill>
                <a:srgbClr val="45AC34"/>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4" name="Oval 13">
              <a:extLst>
                <a:ext uri="{FF2B5EF4-FFF2-40B4-BE49-F238E27FC236}">
                  <a16:creationId xmlns:a16="http://schemas.microsoft.com/office/drawing/2014/main" id="{D12B6835-C58F-EB42-865A-9090E9810F57}"/>
                </a:ext>
              </a:extLst>
            </p:cNvPr>
            <p:cNvSpPr/>
            <p:nvPr/>
          </p:nvSpPr>
          <p:spPr>
            <a:xfrm>
              <a:off x="3512598" y="6058127"/>
              <a:ext cx="262206" cy="262206"/>
            </a:xfrm>
            <a:prstGeom prst="ellipse">
              <a:avLst/>
            </a:prstGeom>
            <a:solidFill>
              <a:schemeClr val="bg1"/>
            </a:solidFill>
            <a:ln w="76200">
              <a:solidFill>
                <a:srgbClr val="007E4B"/>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011B9863-0265-1C40-BB7C-C1B6AB64E80C}"/>
                </a:ext>
              </a:extLst>
            </p:cNvPr>
            <p:cNvSpPr/>
            <p:nvPr/>
          </p:nvSpPr>
          <p:spPr>
            <a:xfrm>
              <a:off x="5631402" y="6058127"/>
              <a:ext cx="262206" cy="262206"/>
            </a:xfrm>
            <a:prstGeom prst="ellipse">
              <a:avLst/>
            </a:prstGeom>
            <a:solidFill>
              <a:schemeClr val="bg1"/>
            </a:solidFill>
            <a:ln w="76200">
              <a:solidFill>
                <a:srgbClr val="007E4B"/>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6" name="Oval 15">
              <a:extLst>
                <a:ext uri="{FF2B5EF4-FFF2-40B4-BE49-F238E27FC236}">
                  <a16:creationId xmlns:a16="http://schemas.microsoft.com/office/drawing/2014/main" id="{1D1EF897-7A9F-5340-AC75-09F486680AC7}"/>
                </a:ext>
              </a:extLst>
            </p:cNvPr>
            <p:cNvSpPr/>
            <p:nvPr/>
          </p:nvSpPr>
          <p:spPr>
            <a:xfrm>
              <a:off x="7750205" y="6058127"/>
              <a:ext cx="262206" cy="262206"/>
            </a:xfrm>
            <a:prstGeom prst="ellipse">
              <a:avLst/>
            </a:prstGeom>
            <a:solidFill>
              <a:schemeClr val="bg1"/>
            </a:solidFill>
            <a:ln w="76200">
              <a:solidFill>
                <a:srgbClr val="007E4B"/>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7" name="TextBox 16">
              <a:extLst>
                <a:ext uri="{FF2B5EF4-FFF2-40B4-BE49-F238E27FC236}">
                  <a16:creationId xmlns:a16="http://schemas.microsoft.com/office/drawing/2014/main" id="{6C30354B-2EEB-7F45-AED2-CF59C8EE75B6}"/>
                </a:ext>
              </a:extLst>
            </p:cNvPr>
            <p:cNvSpPr txBox="1"/>
            <p:nvPr/>
          </p:nvSpPr>
          <p:spPr>
            <a:xfrm>
              <a:off x="1110826" y="6444037"/>
              <a:ext cx="828140" cy="207876"/>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351" b="0" i="0" u="none" strike="noStrike" kern="1200" cap="none" spc="0" normalizeH="0" baseline="0" noProof="0" dirty="0">
                  <a:ln>
                    <a:noFill/>
                  </a:ln>
                  <a:solidFill>
                    <a:srgbClr val="45AC34"/>
                  </a:solidFill>
                  <a:effectLst/>
                  <a:uLnTx/>
                  <a:uFillTx/>
                  <a:latin typeface="Fira Sans Medium"/>
                  <a:ea typeface="+mn-ea"/>
                  <a:cs typeface="+mn-cs"/>
                </a:rPr>
                <a:t>1936</a:t>
              </a:r>
            </a:p>
          </p:txBody>
        </p:sp>
        <p:sp>
          <p:nvSpPr>
            <p:cNvPr id="18" name="TextBox 17">
              <a:extLst>
                <a:ext uri="{FF2B5EF4-FFF2-40B4-BE49-F238E27FC236}">
                  <a16:creationId xmlns:a16="http://schemas.microsoft.com/office/drawing/2014/main" id="{D3F566BB-59E6-F64F-8D61-1E84A59D1CE4}"/>
                </a:ext>
              </a:extLst>
            </p:cNvPr>
            <p:cNvSpPr txBox="1"/>
            <p:nvPr/>
          </p:nvSpPr>
          <p:spPr>
            <a:xfrm>
              <a:off x="3231550" y="6444039"/>
              <a:ext cx="828140" cy="207876"/>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351" b="0" i="0" u="none" strike="noStrike" kern="1200" cap="none" spc="0" normalizeH="0" baseline="0" noProof="0" dirty="0">
                  <a:ln>
                    <a:noFill/>
                  </a:ln>
                  <a:solidFill>
                    <a:srgbClr val="007E4B"/>
                  </a:solidFill>
                  <a:effectLst/>
                  <a:uLnTx/>
                  <a:uFillTx/>
                  <a:latin typeface="Fira Sans Medium"/>
                  <a:ea typeface="+mn-ea"/>
                  <a:cs typeface="+mn-cs"/>
                </a:rPr>
                <a:t>1983</a:t>
              </a:r>
            </a:p>
          </p:txBody>
        </p:sp>
        <p:sp>
          <p:nvSpPr>
            <p:cNvPr id="19" name="TextBox 18">
              <a:extLst>
                <a:ext uri="{FF2B5EF4-FFF2-40B4-BE49-F238E27FC236}">
                  <a16:creationId xmlns:a16="http://schemas.microsoft.com/office/drawing/2014/main" id="{40672105-9577-6F48-8435-B67B1E567699}"/>
                </a:ext>
              </a:extLst>
            </p:cNvPr>
            <p:cNvSpPr txBox="1"/>
            <p:nvPr/>
          </p:nvSpPr>
          <p:spPr>
            <a:xfrm>
              <a:off x="5352274" y="6444037"/>
              <a:ext cx="828140" cy="207876"/>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351" b="0" i="0" u="none" strike="noStrike" kern="1200" cap="none" spc="0" normalizeH="0" baseline="0" noProof="0" dirty="0">
                  <a:ln>
                    <a:noFill/>
                  </a:ln>
                  <a:solidFill>
                    <a:srgbClr val="007E4B"/>
                  </a:solidFill>
                  <a:effectLst/>
                  <a:uLnTx/>
                  <a:uFillTx/>
                  <a:latin typeface="Fira Sans Medium"/>
                  <a:ea typeface="+mn-ea"/>
                  <a:cs typeface="+mn-cs"/>
                </a:rPr>
                <a:t>2018</a:t>
              </a:r>
            </a:p>
          </p:txBody>
        </p:sp>
        <p:sp>
          <p:nvSpPr>
            <p:cNvPr id="20" name="TextBox 19">
              <a:extLst>
                <a:ext uri="{FF2B5EF4-FFF2-40B4-BE49-F238E27FC236}">
                  <a16:creationId xmlns:a16="http://schemas.microsoft.com/office/drawing/2014/main" id="{B1EBC713-8B7B-CA49-8B49-18165B9E3D1B}"/>
                </a:ext>
              </a:extLst>
            </p:cNvPr>
            <p:cNvSpPr txBox="1"/>
            <p:nvPr/>
          </p:nvSpPr>
          <p:spPr>
            <a:xfrm>
              <a:off x="7467238" y="6444037"/>
              <a:ext cx="828140" cy="207876"/>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351" b="0" i="0" u="none" strike="noStrike" kern="1200" cap="none" spc="0" normalizeH="0" baseline="0" noProof="0" dirty="0">
                  <a:ln>
                    <a:noFill/>
                  </a:ln>
                  <a:solidFill>
                    <a:srgbClr val="007E4B"/>
                  </a:solidFill>
                  <a:effectLst/>
                  <a:uLnTx/>
                  <a:uFillTx/>
                  <a:latin typeface="Fira Sans Medium"/>
                  <a:ea typeface="+mn-ea"/>
                  <a:cs typeface="+mn-cs"/>
                </a:rPr>
                <a:t>Today</a:t>
              </a:r>
            </a:p>
          </p:txBody>
        </p:sp>
      </p:grpSp>
      <p:pic>
        <p:nvPicPr>
          <p:cNvPr id="24" name="Picture 3">
            <a:extLst>
              <a:ext uri="{FF2B5EF4-FFF2-40B4-BE49-F238E27FC236}">
                <a16:creationId xmlns:a16="http://schemas.microsoft.com/office/drawing/2014/main" id="{1319F180-1942-E448-BD16-632F914DA41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8621219" y="2760808"/>
            <a:ext cx="2887007" cy="2111393"/>
          </a:xfrm>
          <a:prstGeom prst="rect">
            <a:avLst/>
          </a:prstGeom>
          <a:ln w="76200">
            <a:solidFill>
              <a:srgbClr val="FFFFFF"/>
            </a:solidFill>
          </a:ln>
          <a:effectLst>
            <a:outerShdw blurRad="254000" dist="127000" dir="2700000" algn="tl" rotWithShape="0">
              <a:prstClr val="black">
                <a:alpha val="35000"/>
              </a:prstClr>
            </a:outerShdw>
          </a:effectLst>
        </p:spPr>
      </p:pic>
      <p:pic>
        <p:nvPicPr>
          <p:cNvPr id="26" name="Picture 25">
            <a:extLst>
              <a:ext uri="{FF2B5EF4-FFF2-40B4-BE49-F238E27FC236}">
                <a16:creationId xmlns:a16="http://schemas.microsoft.com/office/drawing/2014/main" id="{8C6D1708-2BB0-7E42-A123-B54C9AD023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92141" y="1162314"/>
            <a:ext cx="3496245" cy="2092241"/>
          </a:xfrm>
          <a:prstGeom prst="rect">
            <a:avLst/>
          </a:prstGeom>
        </p:spPr>
      </p:pic>
      <p:sp>
        <p:nvSpPr>
          <p:cNvPr id="27" name="TextBox 26">
            <a:extLst>
              <a:ext uri="{FF2B5EF4-FFF2-40B4-BE49-F238E27FC236}">
                <a16:creationId xmlns:a16="http://schemas.microsoft.com/office/drawing/2014/main" id="{C49709CF-0ADD-EA45-B6D7-3E238188B899}"/>
              </a:ext>
            </a:extLst>
          </p:cNvPr>
          <p:cNvSpPr txBox="1"/>
          <p:nvPr/>
        </p:nvSpPr>
        <p:spPr>
          <a:xfrm>
            <a:off x="8621219" y="2434253"/>
            <a:ext cx="2887007" cy="1384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007E4B"/>
                </a:solidFill>
                <a:effectLst/>
                <a:uLnTx/>
                <a:uFillTx/>
                <a:latin typeface="Trebuchet MS" panose="020B0603020202020204"/>
                <a:ea typeface="+mn-ea"/>
                <a:cs typeface="+mn-cs"/>
              </a:rPr>
              <a:t>Vitamin C industrial production, </a:t>
            </a:r>
            <a:r>
              <a:rPr kumimoji="0" lang="en-GB" sz="900" b="0" i="1" u="none" strike="noStrike" kern="1200" cap="none" spc="0" normalizeH="0" baseline="0" noProof="0" dirty="0" err="1">
                <a:ln>
                  <a:noFill/>
                </a:ln>
                <a:solidFill>
                  <a:srgbClr val="007E4B"/>
                </a:solidFill>
                <a:effectLst/>
                <a:uLnTx/>
                <a:uFillTx/>
                <a:latin typeface="Trebuchet MS" panose="020B0603020202020204"/>
                <a:ea typeface="+mn-ea"/>
                <a:cs typeface="+mn-cs"/>
              </a:rPr>
              <a:t>Grenzach</a:t>
            </a:r>
            <a:r>
              <a:rPr kumimoji="0" lang="en-GB" sz="900" b="0" i="1" u="none" strike="noStrike" kern="1200" cap="none" spc="0" normalizeH="0" baseline="0" noProof="0" dirty="0">
                <a:ln>
                  <a:noFill/>
                </a:ln>
                <a:solidFill>
                  <a:srgbClr val="007E4B"/>
                </a:solidFill>
                <a:effectLst/>
                <a:uLnTx/>
                <a:uFillTx/>
                <a:latin typeface="Trebuchet MS" panose="020B0603020202020204"/>
                <a:ea typeface="+mn-ea"/>
                <a:cs typeface="+mn-cs"/>
              </a:rPr>
              <a:t>, 1936</a:t>
            </a:r>
          </a:p>
        </p:txBody>
      </p:sp>
    </p:spTree>
    <p:extLst>
      <p:ext uri="{BB962C8B-B14F-4D97-AF65-F5344CB8AC3E}">
        <p14:creationId xmlns:p14="http://schemas.microsoft.com/office/powerpoint/2010/main" val="2222074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F2E3088A-4EDE-4852-935B-AB3CCC5A631C}"/>
              </a:ext>
            </a:extLst>
          </p:cNvPr>
          <p:cNvSpPr/>
          <p:nvPr/>
        </p:nvSpPr>
        <p:spPr>
          <a:xfrm>
            <a:off x="10345227" y="7496"/>
            <a:ext cx="1877839" cy="6858000"/>
          </a:xfrm>
          <a:prstGeom prst="rect">
            <a:avLst/>
          </a:prstGeom>
          <a:solidFill>
            <a:sysClr val="window" lastClr="FFFFFF">
              <a:alpha val="25000"/>
            </a:sysClr>
          </a:solidFill>
          <a:ln w="12700" cap="flat" cmpd="sng" algn="ctr">
            <a:noFill/>
            <a:prstDash val="solid"/>
            <a:miter lim="800000"/>
          </a:ln>
          <a:effectLst/>
        </p:spPr>
        <p:txBody>
          <a:bodyPr lIns="144000" tIns="1692000" rIns="144000" rtlCol="0" anchor="t" anchorCtr="0"/>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64" name="Picture 63">
            <a:extLst>
              <a:ext uri="{FF2B5EF4-FFF2-40B4-BE49-F238E27FC236}">
                <a16:creationId xmlns:a16="http://schemas.microsoft.com/office/drawing/2014/main" id="{4D95FE7F-DF32-7443-89B7-C8FF67DE92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36690" y="1283099"/>
            <a:ext cx="1458591" cy="794932"/>
          </a:xfrm>
          <a:prstGeom prst="rect">
            <a:avLst/>
          </a:prstGeom>
        </p:spPr>
      </p:pic>
      <p:sp>
        <p:nvSpPr>
          <p:cNvPr id="66" name="Inci Name Text">
            <a:extLst>
              <a:ext uri="{FF2B5EF4-FFF2-40B4-BE49-F238E27FC236}">
                <a16:creationId xmlns:a16="http://schemas.microsoft.com/office/drawing/2014/main" id="{80A22D3D-0521-E843-8324-CE235CAC6BD2}"/>
              </a:ext>
            </a:extLst>
          </p:cNvPr>
          <p:cNvSpPr txBox="1"/>
          <p:nvPr/>
        </p:nvSpPr>
        <p:spPr>
          <a:xfrm>
            <a:off x="10591274" y="867115"/>
            <a:ext cx="1347751" cy="369332"/>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300"/>
              </a:spcAft>
              <a:buClrTx/>
              <a:buSzTx/>
              <a:buFontTx/>
              <a:buNone/>
              <a:tabLst/>
              <a:defRPr/>
            </a:pPr>
            <a:r>
              <a:rPr kumimoji="0" lang="en-GB" sz="1200" b="0" i="0" u="none" strike="noStrike" kern="0" cap="none" spc="0" normalizeH="0" baseline="0" noProof="0">
                <a:ln>
                  <a:noFill/>
                </a:ln>
                <a:solidFill>
                  <a:prstClr val="white"/>
                </a:solidFill>
                <a:effectLst/>
                <a:uLnTx/>
                <a:uFillTx/>
                <a:latin typeface="Trebuchet MS"/>
                <a:ea typeface="+mn-ea"/>
                <a:cs typeface="+mn-cs"/>
              </a:rPr>
              <a:t>Aligned with and </a:t>
            </a:r>
            <a:r>
              <a:rPr kumimoji="0" lang="en-GB"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contributing</a:t>
            </a:r>
            <a:r>
              <a:rPr kumimoji="0" lang="en-GB" sz="1200" b="0" i="0" u="none" strike="noStrike" kern="0" cap="none" spc="0" normalizeH="0" baseline="0" noProof="0">
                <a:ln>
                  <a:noFill/>
                </a:ln>
                <a:solidFill>
                  <a:prstClr val="white"/>
                </a:solidFill>
                <a:effectLst/>
                <a:uLnTx/>
                <a:uFillTx/>
                <a:latin typeface="Trebuchet MS"/>
                <a:ea typeface="+mn-ea"/>
                <a:cs typeface="+mn-cs"/>
              </a:rPr>
              <a:t> to the</a:t>
            </a:r>
          </a:p>
        </p:txBody>
      </p:sp>
      <p:sp>
        <p:nvSpPr>
          <p:cNvPr id="69" name="Inci Name Text">
            <a:extLst>
              <a:ext uri="{FF2B5EF4-FFF2-40B4-BE49-F238E27FC236}">
                <a16:creationId xmlns:a16="http://schemas.microsoft.com/office/drawing/2014/main" id="{98C7C43D-59A0-4245-99AD-E02F3C81C42C}"/>
              </a:ext>
            </a:extLst>
          </p:cNvPr>
          <p:cNvSpPr txBox="1"/>
          <p:nvPr/>
        </p:nvSpPr>
        <p:spPr>
          <a:xfrm>
            <a:off x="460851" y="5189458"/>
            <a:ext cx="2627069" cy="73866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de-CH"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INCI </a:t>
            </a:r>
            <a:r>
              <a:rPr kumimoji="0" lang="de-CH" sz="1200" b="0" i="0" u="none" strike="noStrike" kern="0" cap="none" spc="0" normalizeH="0" baseline="0" noProof="0" err="1">
                <a:ln>
                  <a:noFill/>
                </a:ln>
                <a:solidFill>
                  <a:prstClr val="white"/>
                </a:solidFill>
                <a:effectLst/>
                <a:uLnTx/>
                <a:uFillTx/>
                <a:latin typeface="Fira Sans Book" panose="020B0503050000020004" pitchFamily="34" charset="0"/>
                <a:ea typeface="Fira Sans Book" panose="020B0503050000020004" pitchFamily="34" charset="0"/>
                <a:cs typeface="+mn-cs"/>
              </a:rPr>
              <a:t>name</a:t>
            </a:r>
            <a:r>
              <a:rPr kumimoji="0" lang="de-CH"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 Sodium </a:t>
            </a:r>
            <a:r>
              <a:rPr kumimoji="0" lang="de-CH" sz="1200" b="0" i="0" u="none" strike="noStrike" kern="0" cap="none" spc="0" normalizeH="0" baseline="0" noProof="0" err="1">
                <a:ln>
                  <a:noFill/>
                </a:ln>
                <a:solidFill>
                  <a:prstClr val="white"/>
                </a:solidFill>
                <a:effectLst/>
                <a:uLnTx/>
                <a:uFillTx/>
                <a:latin typeface="Fira Sans Book" panose="020B0503050000020004" pitchFamily="34" charset="0"/>
                <a:ea typeface="Fira Sans Book" panose="020B0503050000020004" pitchFamily="34" charset="0"/>
                <a:cs typeface="+mn-cs"/>
              </a:rPr>
              <a:t>Ascorbyl</a:t>
            </a:r>
            <a:r>
              <a:rPr kumimoji="0" lang="de-CH"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 </a:t>
            </a:r>
            <a:r>
              <a:rPr kumimoji="0" lang="de-CH" sz="1200" b="0" i="0" u="none" strike="noStrike" kern="0" cap="none" spc="0" normalizeH="0" baseline="0" noProof="0" err="1">
                <a:ln>
                  <a:noFill/>
                </a:ln>
                <a:solidFill>
                  <a:prstClr val="white"/>
                </a:solidFill>
                <a:effectLst/>
                <a:uLnTx/>
                <a:uFillTx/>
                <a:latin typeface="Fira Sans Book" panose="020B0503050000020004" pitchFamily="34" charset="0"/>
                <a:ea typeface="Fira Sans Book" panose="020B0503050000020004" pitchFamily="34" charset="0"/>
                <a:cs typeface="+mn-cs"/>
              </a:rPr>
              <a:t>phosphate</a:t>
            </a:r>
            <a:endParaRPr kumimoji="0" lang="de-CH"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Product Code: 5016285</a:t>
            </a:r>
            <a:endParaRPr kumimoji="0" lang="de-CH" sz="1200" b="0" i="0" u="none" strike="noStrike" kern="120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de-CH" sz="1200" b="0" i="0" u="none" strike="noStrike" kern="0" cap="none" spc="0" normalizeH="0" baseline="0" noProof="0" err="1">
                <a:ln>
                  <a:noFill/>
                </a:ln>
                <a:solidFill>
                  <a:prstClr val="white"/>
                </a:solidFill>
                <a:effectLst/>
                <a:uLnTx/>
                <a:uFillTx/>
                <a:latin typeface="Fira Sans Book" panose="020B0503050000020004" pitchFamily="34" charset="0"/>
                <a:ea typeface="Fira Sans Book" panose="020B0503050000020004" pitchFamily="34" charset="0"/>
                <a:cs typeface="+mn-cs"/>
              </a:rPr>
              <a:t>card</a:t>
            </a:r>
            <a:r>
              <a:rPr kumimoji="0" lang="de-CH" sz="1200" b="0" i="0" u="none" strike="noStrike" kern="0" cap="none" spc="0" normalizeH="0" baseline="0" noProof="0">
                <a:ln>
                  <a:noFill/>
                </a:ln>
                <a:solidFill>
                  <a:prstClr val="white"/>
                </a:solidFill>
                <a:effectLst/>
                <a:uLnTx/>
                <a:uFillTx/>
                <a:latin typeface="Fira Sans Book" panose="020B0503050000020004" pitchFamily="34" charset="0"/>
                <a:ea typeface="Fira Sans Book" panose="020B0503050000020004" pitchFamily="34" charset="0"/>
                <a:cs typeface="+mn-cs"/>
              </a:rPr>
              <a:t> version1 </a:t>
            </a:r>
          </a:p>
        </p:txBody>
      </p:sp>
      <p:sp>
        <p:nvSpPr>
          <p:cNvPr id="70" name="INCI NAME">
            <a:extLst>
              <a:ext uri="{FF2B5EF4-FFF2-40B4-BE49-F238E27FC236}">
                <a16:creationId xmlns:a16="http://schemas.microsoft.com/office/drawing/2014/main" id="{C48598FF-C9B4-7249-A3D4-09F5F5604398}"/>
              </a:ext>
            </a:extLst>
          </p:cNvPr>
          <p:cNvSpPr txBox="1"/>
          <p:nvPr/>
        </p:nvSpPr>
        <p:spPr>
          <a:xfrm>
            <a:off x="476229" y="1707014"/>
            <a:ext cx="2388731" cy="207877"/>
          </a:xfrm>
          <a:prstGeom prst="rect">
            <a:avLst/>
          </a:prstGeom>
          <a:noFill/>
        </p:spPr>
        <p:txBody>
          <a:bodyPr wrap="square" lIns="0" tIns="0" rIns="0" bIns="0" rtlCol="0" anchor="t" anchorCtr="0">
            <a:spAutoFit/>
          </a:bodyPr>
          <a:lstStyle/>
          <a:p>
            <a:pPr marL="0" marR="0" lvl="0" indent="0" algn="l" defTabSz="914354" rtl="0" eaLnBrk="1" fontAlgn="base" latinLnBrk="0" hangingPunct="1">
              <a:lnSpc>
                <a:spcPct val="100000"/>
              </a:lnSpc>
              <a:spcBef>
                <a:spcPct val="0"/>
              </a:spcBef>
              <a:spcAft>
                <a:spcPct val="0"/>
              </a:spcAft>
              <a:buClrTx/>
              <a:buSzTx/>
              <a:buFontTx/>
              <a:buNone/>
              <a:tabLst/>
              <a:defRPr/>
            </a:pPr>
            <a:r>
              <a:rPr kumimoji="0" lang="en-US" sz="1351" b="1" i="0" u="none" strike="noStrike" kern="1200" cap="all" spc="0" normalizeH="0" baseline="0" noProof="0" dirty="0">
                <a:ln>
                  <a:noFill/>
                </a:ln>
                <a:solidFill>
                  <a:srgbClr val="FFFFFF"/>
                </a:solidFill>
                <a:effectLst/>
                <a:uLnTx/>
                <a:uFillTx/>
                <a:latin typeface="Fira Sans Book" panose="020B0503050000020004" pitchFamily="34" charset="0"/>
                <a:ea typeface="Fira Sans Book" panose="020B0503050000020004" pitchFamily="34" charset="0"/>
                <a:cs typeface="Arial"/>
              </a:rPr>
              <a:t>STAY-C® 50</a:t>
            </a:r>
          </a:p>
        </p:txBody>
      </p:sp>
      <p:pic>
        <p:nvPicPr>
          <p:cNvPr id="103" name="Big Wheel">
            <a:extLst>
              <a:ext uri="{FF2B5EF4-FFF2-40B4-BE49-F238E27FC236}">
                <a16:creationId xmlns:a16="http://schemas.microsoft.com/office/drawing/2014/main" id="{CD20C0F5-8F04-3E49-B1A7-34F43287A4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33484" y="344516"/>
            <a:ext cx="6168973" cy="6168973"/>
          </a:xfrm>
          <a:prstGeom prst="rect">
            <a:avLst/>
          </a:prstGeom>
        </p:spPr>
      </p:pic>
      <p:cxnSp>
        <p:nvCxnSpPr>
          <p:cNvPr id="104" name="Straight Connector 103">
            <a:extLst>
              <a:ext uri="{FF2B5EF4-FFF2-40B4-BE49-F238E27FC236}">
                <a16:creationId xmlns:a16="http://schemas.microsoft.com/office/drawing/2014/main" id="{F644A76A-D342-7543-93D7-EB2581213BD3}"/>
              </a:ext>
            </a:extLst>
          </p:cNvPr>
          <p:cNvCxnSpPr>
            <a:cxnSpLocks/>
          </p:cNvCxnSpPr>
          <p:nvPr/>
        </p:nvCxnSpPr>
        <p:spPr>
          <a:xfrm flipV="1">
            <a:off x="908019" y="3416178"/>
            <a:ext cx="2376000" cy="1"/>
          </a:xfrm>
          <a:prstGeom prst="line">
            <a:avLst/>
          </a:prstGeom>
          <a:noFill/>
          <a:ln w="12700" cap="flat" cmpd="sng" algn="ctr">
            <a:gradFill flip="none" rotWithShape="1">
              <a:gsLst>
                <a:gs pos="0">
                  <a:sysClr val="window" lastClr="FFFFFF"/>
                </a:gs>
                <a:gs pos="100000">
                  <a:sysClr val="window" lastClr="FFFFFF"/>
                </a:gs>
              </a:gsLst>
              <a:lin ang="0" scaled="1"/>
              <a:tileRect/>
            </a:gradFill>
            <a:prstDash val="solid"/>
            <a:miter lim="800000"/>
            <a:tailEnd type="oval" w="sm" len="sm"/>
          </a:ln>
          <a:effectLst/>
        </p:spPr>
      </p:cxnSp>
      <p:sp>
        <p:nvSpPr>
          <p:cNvPr id="105" name="Inci Name Text">
            <a:extLst>
              <a:ext uri="{FF2B5EF4-FFF2-40B4-BE49-F238E27FC236}">
                <a16:creationId xmlns:a16="http://schemas.microsoft.com/office/drawing/2014/main" id="{70587085-D187-B345-8EC9-EA937AF982BD}"/>
              </a:ext>
            </a:extLst>
          </p:cNvPr>
          <p:cNvSpPr txBox="1"/>
          <p:nvPr/>
        </p:nvSpPr>
        <p:spPr>
          <a:xfrm>
            <a:off x="477409" y="2881737"/>
            <a:ext cx="2449795" cy="1179911"/>
          </a:xfrm>
          <a:prstGeom prst="rect">
            <a:avLst/>
          </a:prstGeom>
          <a:solidFill>
            <a:srgbClr val="EE7203"/>
          </a:solidFill>
          <a:ln w="25400">
            <a:solidFill>
              <a:sysClr val="window" lastClr="FFFFFF"/>
            </a:solidFill>
          </a:ln>
        </p:spPr>
        <p:txBody>
          <a:bodyPr wrap="square" lIns="108000" tIns="108000" rIns="108000" bIns="108000" rtlCol="0">
            <a:spAutoFit/>
          </a:bodyPr>
          <a:lstStyle/>
          <a:p>
            <a:pPr marL="0" marR="0" lvl="0" indent="0" algn="just" defTabSz="914354" rtl="0" eaLnBrk="1" fontAlgn="auto" latinLnBrk="0" hangingPunct="1">
              <a:lnSpc>
                <a:spcPct val="100000"/>
              </a:lnSpc>
              <a:spcBef>
                <a:spcPts val="0"/>
              </a:spcBef>
              <a:spcAft>
                <a:spcPts val="500"/>
              </a:spcAft>
              <a:buClrTx/>
              <a:buSzTx/>
              <a:buFontTx/>
              <a:buNone/>
              <a:tabLst/>
              <a:defRPr/>
            </a:pPr>
            <a:r>
              <a:rPr kumimoji="0" lang="en-GB" sz="1400" b="0" i="0" u="none" strike="noStrike" kern="0" cap="none" spc="0" normalizeH="0" baseline="0" noProof="0" dirty="0">
                <a:ln>
                  <a:noFill/>
                </a:ln>
                <a:solidFill>
                  <a:srgbClr val="FFFFFF"/>
                </a:solidFill>
                <a:effectLst/>
                <a:uLnTx/>
                <a:uFillTx/>
                <a:latin typeface="Fira Sans Book" panose="020B0503050000020004" pitchFamily="34" charset="0"/>
                <a:ea typeface="Fira Sans Book" panose="020B0503050000020004" pitchFamily="34" charset="0"/>
                <a:cs typeface="+mn-cs"/>
              </a:rPr>
              <a:t>STAY-C® 50</a:t>
            </a:r>
          </a:p>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Fira Sans Book" panose="020B0503050000020004" pitchFamily="34" charset="0"/>
                <a:ea typeface="Fira Sans Book" panose="020B0503050000020004" pitchFamily="34" charset="0"/>
                <a:cs typeface="+mn-cs"/>
              </a:rPr>
              <a:t>The stabilized form of vitamin C, anti-oxidant gold standard</a:t>
            </a:r>
          </a:p>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200" b="0" i="0" u="none" strike="noStrike" kern="0" cap="none" spc="0" normalizeH="0" baseline="0" noProof="0" dirty="0">
                <a:ln>
                  <a:noFill/>
                </a:ln>
                <a:solidFill>
                  <a:srgbClr val="FFFFFF"/>
                </a:solidFill>
                <a:effectLst/>
                <a:uLnTx/>
                <a:uFillTx/>
                <a:latin typeface="Fira Sans Book" panose="020B0503050000020004" pitchFamily="34" charset="0"/>
                <a:ea typeface="Fira Sans Book" panose="020B0503050000020004" pitchFamily="34" charset="0"/>
                <a:cs typeface="+mn-cs"/>
              </a:rPr>
              <a:t>Vitamin of natural origin</a:t>
            </a:r>
          </a:p>
        </p:txBody>
      </p:sp>
      <p:pic>
        <p:nvPicPr>
          <p:cNvPr id="106" name="Graphic 105">
            <a:extLst>
              <a:ext uri="{FF2B5EF4-FFF2-40B4-BE49-F238E27FC236}">
                <a16:creationId xmlns:a16="http://schemas.microsoft.com/office/drawing/2014/main" id="{97602956-FE9F-F940-8B91-E8E1D6F2DD7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flipH="1">
            <a:off x="7228187" y="614586"/>
            <a:ext cx="270615" cy="292593"/>
          </a:xfrm>
          <a:prstGeom prst="rect">
            <a:avLst/>
          </a:prstGeom>
        </p:spPr>
      </p:pic>
      <p:pic>
        <p:nvPicPr>
          <p:cNvPr id="107" name="Certification Icon 1">
            <a:extLst>
              <a:ext uri="{FF2B5EF4-FFF2-40B4-BE49-F238E27FC236}">
                <a16:creationId xmlns:a16="http://schemas.microsoft.com/office/drawing/2014/main" id="{46F259E5-A647-FB4D-97B3-438394702907}"/>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829433" y="4489309"/>
            <a:ext cx="305240" cy="348847"/>
          </a:xfrm>
          <a:prstGeom prst="rect">
            <a:avLst/>
          </a:prstGeom>
        </p:spPr>
      </p:pic>
      <p:pic>
        <p:nvPicPr>
          <p:cNvPr id="108" name="Graphic 107">
            <a:extLst>
              <a:ext uri="{FF2B5EF4-FFF2-40B4-BE49-F238E27FC236}">
                <a16:creationId xmlns:a16="http://schemas.microsoft.com/office/drawing/2014/main" id="{7795E8FC-31DA-A84D-B169-D029F30B862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491830" y="492918"/>
            <a:ext cx="2541937" cy="2541937"/>
          </a:xfrm>
          <a:prstGeom prst="rect">
            <a:avLst/>
          </a:prstGeom>
        </p:spPr>
      </p:pic>
      <p:pic>
        <p:nvPicPr>
          <p:cNvPr id="109" name="Graphic 108">
            <a:extLst>
              <a:ext uri="{FF2B5EF4-FFF2-40B4-BE49-F238E27FC236}">
                <a16:creationId xmlns:a16="http://schemas.microsoft.com/office/drawing/2014/main" id="{163FC4AA-AB3F-CB40-8169-1E8E5CD5EDD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576714" y="736332"/>
            <a:ext cx="1557961" cy="1530629"/>
          </a:xfrm>
          <a:prstGeom prst="rect">
            <a:avLst/>
          </a:prstGeom>
        </p:spPr>
      </p:pic>
      <p:pic>
        <p:nvPicPr>
          <p:cNvPr id="110" name="Graphic 109">
            <a:extLst>
              <a:ext uri="{FF2B5EF4-FFF2-40B4-BE49-F238E27FC236}">
                <a16:creationId xmlns:a16="http://schemas.microsoft.com/office/drawing/2014/main" id="{33C74662-1097-C047-8CC6-A0DE303C4FB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689172" y="4491049"/>
            <a:ext cx="1667293" cy="1621739"/>
          </a:xfrm>
          <a:prstGeom prst="rect">
            <a:avLst/>
          </a:prstGeom>
        </p:spPr>
      </p:pic>
      <p:pic>
        <p:nvPicPr>
          <p:cNvPr id="111" name="Graphic 110">
            <a:extLst>
              <a:ext uri="{FF2B5EF4-FFF2-40B4-BE49-F238E27FC236}">
                <a16:creationId xmlns:a16="http://schemas.microsoft.com/office/drawing/2014/main" id="{E06E0EFC-72AA-DE43-9A92-54166845092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885082" y="4839649"/>
            <a:ext cx="1020420" cy="1093307"/>
          </a:xfrm>
          <a:prstGeom prst="rect">
            <a:avLst/>
          </a:prstGeom>
        </p:spPr>
      </p:pic>
      <p:sp>
        <p:nvSpPr>
          <p:cNvPr id="112" name="Carbon emissions">
            <a:extLst>
              <a:ext uri="{FF2B5EF4-FFF2-40B4-BE49-F238E27FC236}">
                <a16:creationId xmlns:a16="http://schemas.microsoft.com/office/drawing/2014/main" id="{61346019-4D43-4947-ADDC-CA2F8AF53F62}"/>
              </a:ext>
            </a:extLst>
          </p:cNvPr>
          <p:cNvSpPr txBox="1"/>
          <p:nvPr/>
        </p:nvSpPr>
        <p:spPr>
          <a:xfrm>
            <a:off x="4540505" y="1072817"/>
            <a:ext cx="1730769" cy="430887"/>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07E4B"/>
                </a:solidFill>
                <a:effectLst/>
                <a:uLnTx/>
                <a:uFillTx/>
                <a:latin typeface="Fira Sans Book" panose="020B0503050000020004" pitchFamily="34" charset="0"/>
                <a:ea typeface="Fira Sans Book" panose="020B0503050000020004" pitchFamily="34" charset="0"/>
                <a:cs typeface="+mn-cs"/>
              </a:rPr>
              <a:t>Carbon</a:t>
            </a:r>
            <a:br>
              <a:rPr kumimoji="0" lang="en-US" sz="1400" b="1" i="0" u="none" strike="noStrike" kern="0" cap="none" spc="0" normalizeH="0" baseline="0" noProof="0">
                <a:ln>
                  <a:noFill/>
                </a:ln>
                <a:solidFill>
                  <a:srgbClr val="007E4B"/>
                </a:solidFill>
                <a:effectLst/>
                <a:uLnTx/>
                <a:uFillTx/>
                <a:latin typeface="Fira Sans Book" panose="020B0503050000020004" pitchFamily="34" charset="0"/>
                <a:ea typeface="Fira Sans Book" panose="020B0503050000020004" pitchFamily="34" charset="0"/>
                <a:cs typeface="+mn-cs"/>
              </a:rPr>
            </a:br>
            <a:r>
              <a:rPr kumimoji="0" lang="en-US" sz="1400" b="1" i="0" u="none" strike="noStrike" kern="0" cap="none" spc="0" normalizeH="0" baseline="0" noProof="0">
                <a:ln>
                  <a:noFill/>
                </a:ln>
                <a:solidFill>
                  <a:srgbClr val="007E4B"/>
                </a:solidFill>
                <a:effectLst/>
                <a:uLnTx/>
                <a:uFillTx/>
                <a:latin typeface="Fira Sans Book" panose="020B0503050000020004" pitchFamily="34" charset="0"/>
                <a:ea typeface="Fira Sans Book" panose="020B0503050000020004" pitchFamily="34" charset="0"/>
                <a:cs typeface="+mn-cs"/>
              </a:rPr>
              <a:t>emissions</a:t>
            </a:r>
          </a:p>
        </p:txBody>
      </p:sp>
      <p:sp>
        <p:nvSpPr>
          <p:cNvPr id="113" name="Carbon emissions">
            <a:extLst>
              <a:ext uri="{FF2B5EF4-FFF2-40B4-BE49-F238E27FC236}">
                <a16:creationId xmlns:a16="http://schemas.microsoft.com/office/drawing/2014/main" id="{73049025-8D41-044C-BD3C-14644657661F}"/>
              </a:ext>
            </a:extLst>
          </p:cNvPr>
          <p:cNvSpPr txBox="1"/>
          <p:nvPr/>
        </p:nvSpPr>
        <p:spPr>
          <a:xfrm>
            <a:off x="4175277" y="1905213"/>
            <a:ext cx="2095995" cy="215444"/>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07E4B"/>
                </a:solidFill>
                <a:effectLst/>
                <a:uLnTx/>
                <a:uFillTx/>
                <a:latin typeface="Fira Sans Book" panose="020B0503050000020004" pitchFamily="34" charset="0"/>
                <a:ea typeface="Fira Sans Book" panose="020B0503050000020004" pitchFamily="34" charset="0"/>
                <a:cs typeface="+mn-cs"/>
              </a:rPr>
              <a:t>Biodegradability</a:t>
            </a:r>
          </a:p>
        </p:txBody>
      </p:sp>
      <p:sp>
        <p:nvSpPr>
          <p:cNvPr id="114" name="Carbon emissions">
            <a:extLst>
              <a:ext uri="{FF2B5EF4-FFF2-40B4-BE49-F238E27FC236}">
                <a16:creationId xmlns:a16="http://schemas.microsoft.com/office/drawing/2014/main" id="{110CEED0-C1AE-8940-B8A7-B4EB724F8ADE}"/>
              </a:ext>
            </a:extLst>
          </p:cNvPr>
          <p:cNvSpPr txBox="1"/>
          <p:nvPr/>
        </p:nvSpPr>
        <p:spPr>
          <a:xfrm>
            <a:off x="4022043" y="2680177"/>
            <a:ext cx="2249231" cy="215444"/>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07E4B"/>
                </a:solidFill>
                <a:effectLst/>
                <a:uLnTx/>
                <a:uFillTx/>
                <a:latin typeface="Fira Sans Book" panose="020B0503050000020004" pitchFamily="34" charset="0"/>
                <a:ea typeface="Fira Sans Book" panose="020B0503050000020004" pitchFamily="34" charset="0"/>
                <a:cs typeface="+mn-cs"/>
              </a:rPr>
              <a:t>Water footprint</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mn-cs"/>
            </a:endParaRPr>
          </a:p>
        </p:txBody>
      </p:sp>
      <p:sp>
        <p:nvSpPr>
          <p:cNvPr id="116" name="Carbon emissions">
            <a:extLst>
              <a:ext uri="{FF2B5EF4-FFF2-40B4-BE49-F238E27FC236}">
                <a16:creationId xmlns:a16="http://schemas.microsoft.com/office/drawing/2014/main" id="{61A9C670-08E4-A048-B244-ADB7A100B868}"/>
              </a:ext>
            </a:extLst>
          </p:cNvPr>
          <p:cNvSpPr txBox="1"/>
          <p:nvPr/>
        </p:nvSpPr>
        <p:spPr>
          <a:xfrm>
            <a:off x="6573195" y="2832581"/>
            <a:ext cx="2427047"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070BA"/>
                </a:solidFill>
                <a:effectLst/>
                <a:uLnTx/>
                <a:uFillTx/>
                <a:latin typeface="Fira Sans Book" panose="020B0503050000020004" pitchFamily="34" charset="0"/>
                <a:ea typeface="Fira Sans Book" panose="020B0503050000020004" pitchFamily="34" charset="0"/>
                <a:cs typeface="+mn-cs"/>
              </a:rPr>
              <a:t>RSPO certificate</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mn-cs"/>
            </a:endParaRPr>
          </a:p>
        </p:txBody>
      </p:sp>
      <p:cxnSp>
        <p:nvCxnSpPr>
          <p:cNvPr id="117" name="Straight Connector 116">
            <a:extLst>
              <a:ext uri="{FF2B5EF4-FFF2-40B4-BE49-F238E27FC236}">
                <a16:creationId xmlns:a16="http://schemas.microsoft.com/office/drawing/2014/main" id="{CE4774D3-0461-5C48-B700-2DFBDABC61DD}"/>
              </a:ext>
            </a:extLst>
          </p:cNvPr>
          <p:cNvCxnSpPr>
            <a:cxnSpLocks/>
          </p:cNvCxnSpPr>
          <p:nvPr/>
        </p:nvCxnSpPr>
        <p:spPr>
          <a:xfrm>
            <a:off x="6541391" y="2592509"/>
            <a:ext cx="2249231" cy="0"/>
          </a:xfrm>
          <a:prstGeom prst="line">
            <a:avLst/>
          </a:prstGeom>
          <a:noFill/>
          <a:ln w="12700" cap="flat" cmpd="sng" algn="ctr">
            <a:solidFill>
              <a:srgbClr val="F8F8F8">
                <a:alpha val="50196"/>
              </a:srgbClr>
            </a:solidFill>
            <a:prstDash val="solid"/>
            <a:miter lim="800000"/>
          </a:ln>
          <a:effectLst/>
        </p:spPr>
      </p:cxnSp>
      <p:cxnSp>
        <p:nvCxnSpPr>
          <p:cNvPr id="118" name="Straight Connector 117">
            <a:extLst>
              <a:ext uri="{FF2B5EF4-FFF2-40B4-BE49-F238E27FC236}">
                <a16:creationId xmlns:a16="http://schemas.microsoft.com/office/drawing/2014/main" id="{9D3A39FD-4B60-DF47-89E4-F5148FD51856}"/>
              </a:ext>
            </a:extLst>
          </p:cNvPr>
          <p:cNvCxnSpPr>
            <a:cxnSpLocks/>
          </p:cNvCxnSpPr>
          <p:nvPr/>
        </p:nvCxnSpPr>
        <p:spPr>
          <a:xfrm>
            <a:off x="4011933" y="2578957"/>
            <a:ext cx="2249231" cy="0"/>
          </a:xfrm>
          <a:prstGeom prst="line">
            <a:avLst/>
          </a:prstGeom>
          <a:noFill/>
          <a:ln w="12700" cap="flat" cmpd="sng" algn="ctr">
            <a:solidFill>
              <a:srgbClr val="F8F8F8">
                <a:alpha val="50196"/>
              </a:srgbClr>
            </a:solidFill>
            <a:prstDash val="solid"/>
            <a:miter lim="800000"/>
          </a:ln>
          <a:effectLst/>
        </p:spPr>
      </p:cxnSp>
      <p:cxnSp>
        <p:nvCxnSpPr>
          <p:cNvPr id="119" name="Straight Connector 118">
            <a:extLst>
              <a:ext uri="{FF2B5EF4-FFF2-40B4-BE49-F238E27FC236}">
                <a16:creationId xmlns:a16="http://schemas.microsoft.com/office/drawing/2014/main" id="{6D585FEC-D4C8-1346-94F8-F267C4EF15DC}"/>
              </a:ext>
            </a:extLst>
          </p:cNvPr>
          <p:cNvCxnSpPr>
            <a:cxnSpLocks/>
          </p:cNvCxnSpPr>
          <p:nvPr/>
        </p:nvCxnSpPr>
        <p:spPr>
          <a:xfrm>
            <a:off x="4428879" y="1823583"/>
            <a:ext cx="1832284" cy="0"/>
          </a:xfrm>
          <a:prstGeom prst="line">
            <a:avLst/>
          </a:prstGeom>
          <a:noFill/>
          <a:ln w="12700" cap="flat" cmpd="sng" algn="ctr">
            <a:solidFill>
              <a:srgbClr val="F8F8F8">
                <a:alpha val="50196"/>
              </a:srgbClr>
            </a:solidFill>
            <a:prstDash val="solid"/>
            <a:miter lim="800000"/>
          </a:ln>
          <a:effectLst/>
        </p:spPr>
      </p:cxnSp>
      <p:sp>
        <p:nvSpPr>
          <p:cNvPr id="120" name="Carbon emissions">
            <a:extLst>
              <a:ext uri="{FF2B5EF4-FFF2-40B4-BE49-F238E27FC236}">
                <a16:creationId xmlns:a16="http://schemas.microsoft.com/office/drawing/2014/main" id="{AF91F3B4-66C4-A840-9A4B-53680AC5B173}"/>
              </a:ext>
            </a:extLst>
          </p:cNvPr>
          <p:cNvSpPr txBox="1"/>
          <p:nvPr/>
        </p:nvSpPr>
        <p:spPr>
          <a:xfrm>
            <a:off x="3882189" y="3590541"/>
            <a:ext cx="2389083" cy="430887"/>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7B1F62"/>
                </a:solidFill>
                <a:effectLst/>
                <a:uLnTx/>
                <a:uFillTx/>
                <a:latin typeface="Fira Sans Book" panose="020B0503050000020004" pitchFamily="34" charset="0"/>
                <a:ea typeface="Fira Sans Book" panose="020B0503050000020004" pitchFamily="34" charset="0"/>
                <a:cs typeface="+mn-cs"/>
              </a:rPr>
              <a:t>Working conditions and community development</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mn-cs"/>
            </a:endParaRPr>
          </a:p>
        </p:txBody>
      </p:sp>
      <p:sp>
        <p:nvSpPr>
          <p:cNvPr id="121" name="Carbon emissions">
            <a:extLst>
              <a:ext uri="{FF2B5EF4-FFF2-40B4-BE49-F238E27FC236}">
                <a16:creationId xmlns:a16="http://schemas.microsoft.com/office/drawing/2014/main" id="{195D1C52-4BE7-7A48-890C-8B1691C3FBDE}"/>
              </a:ext>
            </a:extLst>
          </p:cNvPr>
          <p:cNvSpPr txBox="1"/>
          <p:nvPr/>
        </p:nvSpPr>
        <p:spPr>
          <a:xfrm>
            <a:off x="4374725" y="4090352"/>
            <a:ext cx="1894227" cy="307777"/>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 </a:t>
            </a:r>
            <a:r>
              <a:rPr kumimoji="0" lang="en-US" sz="1000" b="0" i="0" u="none" strike="noStrike" kern="1200" cap="none" spc="0" normalizeH="0" baseline="0" noProof="0">
                <a:ln>
                  <a:noFill/>
                </a:ln>
                <a:solidFill>
                  <a:srgbClr val="000000"/>
                </a:solidFill>
                <a:effectLst/>
                <a:uLnTx/>
                <a:uFillTx/>
                <a:latin typeface="Fira Sans Book" panose="020B0503050000020004" pitchFamily="34" charset="0"/>
                <a:ea typeface="+mn-ea"/>
                <a:cs typeface="+mn-cs"/>
              </a:rPr>
              <a:t>Ethical trade social audit SMETA from </a:t>
            </a:r>
            <a:r>
              <a:rPr kumimoji="0" lang="en-US" sz="1000" b="0" i="0" u="none" strike="noStrike" kern="1200" cap="none" spc="0" normalizeH="0" baseline="0" noProof="0" err="1">
                <a:ln>
                  <a:noFill/>
                </a:ln>
                <a:solidFill>
                  <a:srgbClr val="000000"/>
                </a:solidFill>
                <a:effectLst/>
                <a:uLnTx/>
                <a:uFillTx/>
                <a:latin typeface="Fira Sans Book" panose="020B0503050000020004" pitchFamily="34" charset="0"/>
                <a:ea typeface="+mn-ea"/>
                <a:cs typeface="+mn-cs"/>
              </a:rPr>
              <a:t>Sedex</a:t>
            </a:r>
            <a:r>
              <a:rPr kumimoji="0" lang="en-US" sz="1000" b="0" i="0" u="none" strike="noStrike" kern="1200" cap="none" spc="0" normalizeH="0" baseline="0" noProof="0">
                <a:ln>
                  <a:noFill/>
                </a:ln>
                <a:solidFill>
                  <a:srgbClr val="000000"/>
                </a:solidFill>
                <a:effectLst/>
                <a:uLnTx/>
                <a:uFillTx/>
                <a:latin typeface="Fira Sans Book" panose="020B0503050000020004" pitchFamily="34" charset="0"/>
                <a:ea typeface="+mn-ea"/>
                <a:cs typeface="+mn-cs"/>
              </a:rPr>
              <a:t> completed in 2021</a:t>
            </a:r>
            <a:endPar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endParaRPr>
          </a:p>
        </p:txBody>
      </p:sp>
      <p:sp>
        <p:nvSpPr>
          <p:cNvPr id="122" name="Carbon emissions">
            <a:extLst>
              <a:ext uri="{FF2B5EF4-FFF2-40B4-BE49-F238E27FC236}">
                <a16:creationId xmlns:a16="http://schemas.microsoft.com/office/drawing/2014/main" id="{3BFECE2C-0E0D-9242-8DAA-69BF6526CC7E}"/>
              </a:ext>
            </a:extLst>
          </p:cNvPr>
          <p:cNvSpPr txBox="1"/>
          <p:nvPr/>
        </p:nvSpPr>
        <p:spPr>
          <a:xfrm>
            <a:off x="6580206" y="3598235"/>
            <a:ext cx="2325297"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E6F77"/>
                </a:solidFill>
                <a:effectLst/>
                <a:uLnTx/>
                <a:uFillTx/>
                <a:latin typeface="Fira Sans Book" panose="020B0503050000020004" pitchFamily="34" charset="0"/>
                <a:ea typeface="Fira Sans Book" panose="020B0503050000020004" pitchFamily="34" charset="0"/>
                <a:cs typeface="+mn-cs"/>
              </a:rPr>
              <a:t>Naturality with ISO 16128</a:t>
            </a:r>
          </a:p>
        </p:txBody>
      </p:sp>
      <p:sp>
        <p:nvSpPr>
          <p:cNvPr id="123" name="Carbon emissions">
            <a:extLst>
              <a:ext uri="{FF2B5EF4-FFF2-40B4-BE49-F238E27FC236}">
                <a16:creationId xmlns:a16="http://schemas.microsoft.com/office/drawing/2014/main" id="{94B23212-EC76-B54D-934F-A6A63C21509E}"/>
              </a:ext>
            </a:extLst>
          </p:cNvPr>
          <p:cNvSpPr txBox="1"/>
          <p:nvPr/>
        </p:nvSpPr>
        <p:spPr>
          <a:xfrm>
            <a:off x="6580206" y="4753723"/>
            <a:ext cx="1652273"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E6F77"/>
                </a:solidFill>
                <a:effectLst/>
                <a:uLnTx/>
                <a:uFillTx/>
                <a:latin typeface="Fira Sans Book" panose="020B0503050000020004" pitchFamily="34" charset="0"/>
                <a:ea typeface="Fira Sans Book" panose="020B0503050000020004" pitchFamily="34" charset="0"/>
                <a:cs typeface="+mn-cs"/>
              </a:rPr>
              <a:t>Eco certifications</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mn-cs"/>
            </a:endParaRPr>
          </a:p>
        </p:txBody>
      </p:sp>
      <p:cxnSp>
        <p:nvCxnSpPr>
          <p:cNvPr id="124" name="Straight Connector 123">
            <a:extLst>
              <a:ext uri="{FF2B5EF4-FFF2-40B4-BE49-F238E27FC236}">
                <a16:creationId xmlns:a16="http://schemas.microsoft.com/office/drawing/2014/main" id="{3D51FC41-AE67-6F41-8B6D-B634C30E3255}"/>
              </a:ext>
            </a:extLst>
          </p:cNvPr>
          <p:cNvCxnSpPr>
            <a:cxnSpLocks/>
          </p:cNvCxnSpPr>
          <p:nvPr/>
        </p:nvCxnSpPr>
        <p:spPr>
          <a:xfrm>
            <a:off x="6549256" y="4615792"/>
            <a:ext cx="2054915" cy="0"/>
          </a:xfrm>
          <a:prstGeom prst="line">
            <a:avLst/>
          </a:prstGeom>
          <a:noFill/>
          <a:ln w="12700" cap="flat" cmpd="sng" algn="ctr">
            <a:solidFill>
              <a:srgbClr val="F8F8F8">
                <a:alpha val="50196"/>
              </a:srgbClr>
            </a:solidFill>
            <a:prstDash val="solid"/>
            <a:miter lim="800000"/>
          </a:ln>
          <a:effectLst/>
        </p:spPr>
      </p:cxnSp>
      <p:sp>
        <p:nvSpPr>
          <p:cNvPr id="125" name="Carbon emissions">
            <a:extLst>
              <a:ext uri="{FF2B5EF4-FFF2-40B4-BE49-F238E27FC236}">
                <a16:creationId xmlns:a16="http://schemas.microsoft.com/office/drawing/2014/main" id="{5F8DC441-282D-434F-85A0-63B2DBCFDCE0}"/>
              </a:ext>
            </a:extLst>
          </p:cNvPr>
          <p:cNvSpPr txBox="1"/>
          <p:nvPr/>
        </p:nvSpPr>
        <p:spPr>
          <a:xfrm>
            <a:off x="4306921" y="4753723"/>
            <a:ext cx="1980984" cy="215444"/>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7B1F62"/>
                </a:solidFill>
                <a:effectLst/>
                <a:uLnTx/>
                <a:uFillTx/>
                <a:latin typeface="Fira Sans Book" panose="020B0503050000020004" pitchFamily="34" charset="0"/>
                <a:ea typeface="Fira Sans Book" panose="020B0503050000020004" pitchFamily="34" charset="0"/>
                <a:cs typeface="+mn-cs"/>
              </a:rPr>
              <a:t>Health and Well-being</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endParaRPr>
          </a:p>
        </p:txBody>
      </p:sp>
      <p:cxnSp>
        <p:nvCxnSpPr>
          <p:cNvPr id="126" name="Straight Connector 125">
            <a:extLst>
              <a:ext uri="{FF2B5EF4-FFF2-40B4-BE49-F238E27FC236}">
                <a16:creationId xmlns:a16="http://schemas.microsoft.com/office/drawing/2014/main" id="{D88FAC25-0385-3146-A469-9ED135D6D255}"/>
              </a:ext>
            </a:extLst>
          </p:cNvPr>
          <p:cNvCxnSpPr>
            <a:cxnSpLocks/>
          </p:cNvCxnSpPr>
          <p:nvPr/>
        </p:nvCxnSpPr>
        <p:spPr>
          <a:xfrm>
            <a:off x="4310494" y="4626883"/>
            <a:ext cx="1959505" cy="0"/>
          </a:xfrm>
          <a:prstGeom prst="line">
            <a:avLst/>
          </a:prstGeom>
          <a:noFill/>
          <a:ln w="12700" cap="flat" cmpd="sng" algn="ctr">
            <a:solidFill>
              <a:srgbClr val="F8F8F8">
                <a:alpha val="50196"/>
              </a:srgbClr>
            </a:solidFill>
            <a:prstDash val="solid"/>
            <a:miter lim="800000"/>
          </a:ln>
          <a:effectLst/>
        </p:spPr>
      </p:cxnSp>
      <p:pic>
        <p:nvPicPr>
          <p:cNvPr id="127" name="Graphic 126">
            <a:extLst>
              <a:ext uri="{FF2B5EF4-FFF2-40B4-BE49-F238E27FC236}">
                <a16:creationId xmlns:a16="http://schemas.microsoft.com/office/drawing/2014/main" id="{BF6FA5FD-93D3-2548-AFC5-4E82B3AB1566}"/>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121723" y="435556"/>
            <a:ext cx="203328" cy="325325"/>
          </a:xfrm>
          <a:prstGeom prst="rect">
            <a:avLst/>
          </a:prstGeom>
        </p:spPr>
      </p:pic>
      <p:pic>
        <p:nvPicPr>
          <p:cNvPr id="128" name="Person 4">
            <a:extLst>
              <a:ext uri="{FF2B5EF4-FFF2-40B4-BE49-F238E27FC236}">
                <a16:creationId xmlns:a16="http://schemas.microsoft.com/office/drawing/2014/main" id="{54B7EEE5-A0D7-B646-B04F-A49EBC7C5CA2}"/>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3576613" y="4065689"/>
            <a:ext cx="248723" cy="306121"/>
          </a:xfrm>
          <a:prstGeom prst="rect">
            <a:avLst/>
          </a:prstGeom>
        </p:spPr>
      </p:pic>
      <p:sp>
        <p:nvSpPr>
          <p:cNvPr id="129" name="Rectangle 128">
            <a:extLst>
              <a:ext uri="{FF2B5EF4-FFF2-40B4-BE49-F238E27FC236}">
                <a16:creationId xmlns:a16="http://schemas.microsoft.com/office/drawing/2014/main" id="{3CF86FCD-3D9C-3141-8C52-A01B60D73334}"/>
              </a:ext>
            </a:extLst>
          </p:cNvPr>
          <p:cNvSpPr/>
          <p:nvPr/>
        </p:nvSpPr>
        <p:spPr>
          <a:xfrm>
            <a:off x="6580206" y="3889626"/>
            <a:ext cx="1990263" cy="500137"/>
          </a:xfrm>
          <a:prstGeom prst="rect">
            <a:avLst/>
          </a:prstGeom>
        </p:spPr>
        <p:txBody>
          <a:bodyPr wrap="square" lIns="0" tIns="0" rIns="0" bIns="0">
            <a:spAutoFit/>
          </a:bodyPr>
          <a:lstStyle/>
          <a:p>
            <a:pPr marL="0" marR="0" lvl="2" indent="0" algn="l"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Natural-origin score: 100% </a:t>
            </a:r>
          </a:p>
          <a:p>
            <a:pPr marL="0" marR="0" lvl="2" indent="0" algn="l"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(renewable carbon measured by third party 14C analysis)</a:t>
            </a:r>
          </a:p>
        </p:txBody>
      </p:sp>
      <p:sp>
        <p:nvSpPr>
          <p:cNvPr id="2" name="Rectangle 1">
            <a:extLst>
              <a:ext uri="{FF2B5EF4-FFF2-40B4-BE49-F238E27FC236}">
                <a16:creationId xmlns:a16="http://schemas.microsoft.com/office/drawing/2014/main" id="{E6C42495-9710-5049-B4C3-1A0B541FA380}"/>
              </a:ext>
            </a:extLst>
          </p:cNvPr>
          <p:cNvSpPr/>
          <p:nvPr/>
        </p:nvSpPr>
        <p:spPr>
          <a:xfrm>
            <a:off x="4684643" y="5042465"/>
            <a:ext cx="1599636" cy="769441"/>
          </a:xfrm>
          <a:prstGeom prst="rect">
            <a:avLst/>
          </a:prstGeom>
        </p:spPr>
        <p:txBody>
          <a:bodyPr wrap="square" lIns="0" tIns="0" rIns="0" bIns="0" anchor="t">
            <a:spAutoFit/>
          </a:bodyPr>
          <a:lstStyle/>
          <a:p>
            <a:pPr marL="0" marR="0" lvl="0" indent="0" algn="r"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Fira Sans Book"/>
                <a:ea typeface="Fira Sans Book" panose="020B0503050000020004" pitchFamily="34" charset="0"/>
                <a:cs typeface="Calibri"/>
              </a:rPr>
              <a:t> The anti-oxidant gold standard, protects against oxidative stress, improves </a:t>
            </a:r>
            <a:endParaRPr kumimoji="0" lang="fr-FR" sz="1351" b="0" i="0" u="none" strike="noStrike" kern="1200" cap="none" spc="0" normalizeH="0" baseline="0" noProof="0">
              <a:ln>
                <a:noFill/>
              </a:ln>
              <a:solidFill>
                <a:srgbClr val="000000"/>
              </a:solidFill>
              <a:effectLst/>
              <a:uLnTx/>
              <a:uFillTx/>
              <a:latin typeface="Fira Sans Book"/>
              <a:ea typeface="+mn-ea"/>
              <a:cs typeface="+mn-cs"/>
            </a:endParaRPr>
          </a:p>
          <a:p>
            <a:pPr marL="0" marR="0" lvl="0" indent="0" algn="r"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Fira Sans Book"/>
                <a:ea typeface="Fira Sans Book" panose="020B0503050000020004" pitchFamily="34" charset="0"/>
                <a:cs typeface="Calibri"/>
              </a:rPr>
              <a:t>skin condition and skin tone</a:t>
            </a:r>
            <a:endParaRPr kumimoji="0" lang="en-US" sz="1351" b="0" i="0" u="none" strike="noStrike" kern="1200" cap="none" spc="0" normalizeH="0" baseline="0" noProof="0">
              <a:ln>
                <a:noFill/>
              </a:ln>
              <a:solidFill>
                <a:srgbClr val="000000"/>
              </a:solidFill>
              <a:effectLst/>
              <a:uLnTx/>
              <a:uFillTx/>
              <a:latin typeface="Fira Sans Book"/>
              <a:ea typeface="+mn-ea"/>
              <a:cs typeface="+mn-cs"/>
            </a:endParaRPr>
          </a:p>
        </p:txBody>
      </p:sp>
      <p:sp>
        <p:nvSpPr>
          <p:cNvPr id="134" name="Carbon emissions">
            <a:extLst>
              <a:ext uri="{FF2B5EF4-FFF2-40B4-BE49-F238E27FC236}">
                <a16:creationId xmlns:a16="http://schemas.microsoft.com/office/drawing/2014/main" id="{241D07A4-1218-B748-BEAE-4C392E3F39F1}"/>
              </a:ext>
            </a:extLst>
          </p:cNvPr>
          <p:cNvSpPr txBox="1"/>
          <p:nvPr/>
        </p:nvSpPr>
        <p:spPr>
          <a:xfrm>
            <a:off x="4230091" y="1573530"/>
            <a:ext cx="2038863" cy="153888"/>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119 kg CO2 equivalent per kg</a:t>
            </a:r>
          </a:p>
        </p:txBody>
      </p:sp>
      <p:sp>
        <p:nvSpPr>
          <p:cNvPr id="136" name="Carbon emissions">
            <a:extLst>
              <a:ext uri="{FF2B5EF4-FFF2-40B4-BE49-F238E27FC236}">
                <a16:creationId xmlns:a16="http://schemas.microsoft.com/office/drawing/2014/main" id="{F6101700-9A08-CF4B-875D-01B812D35A48}"/>
              </a:ext>
            </a:extLst>
          </p:cNvPr>
          <p:cNvSpPr txBox="1"/>
          <p:nvPr/>
        </p:nvSpPr>
        <p:spPr>
          <a:xfrm>
            <a:off x="3810189" y="2955752"/>
            <a:ext cx="2458763" cy="307777"/>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1700 l/kg, water risk level</a:t>
            </a:r>
            <a:b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b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3 out of 5</a:t>
            </a:r>
          </a:p>
        </p:txBody>
      </p:sp>
      <p:sp>
        <p:nvSpPr>
          <p:cNvPr id="137" name="Carbon emissions">
            <a:extLst>
              <a:ext uri="{FF2B5EF4-FFF2-40B4-BE49-F238E27FC236}">
                <a16:creationId xmlns:a16="http://schemas.microsoft.com/office/drawing/2014/main" id="{A9747EDE-E94E-3A4B-AE50-E57384803FDB}"/>
              </a:ext>
            </a:extLst>
          </p:cNvPr>
          <p:cNvSpPr txBox="1"/>
          <p:nvPr/>
        </p:nvSpPr>
        <p:spPr>
          <a:xfrm>
            <a:off x="6561239" y="1623923"/>
            <a:ext cx="1842460" cy="153888"/>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Exclusive production</a:t>
            </a:r>
          </a:p>
        </p:txBody>
      </p:sp>
      <p:sp>
        <p:nvSpPr>
          <p:cNvPr id="138" name="Carbon emissions">
            <a:extLst>
              <a:ext uri="{FF2B5EF4-FFF2-40B4-BE49-F238E27FC236}">
                <a16:creationId xmlns:a16="http://schemas.microsoft.com/office/drawing/2014/main" id="{65B99821-2439-3945-A077-0B656EEDE2CC}"/>
              </a:ext>
            </a:extLst>
          </p:cNvPr>
          <p:cNvSpPr txBox="1"/>
          <p:nvPr/>
        </p:nvSpPr>
        <p:spPr>
          <a:xfrm>
            <a:off x="6561560" y="3112281"/>
            <a:ext cx="2325297" cy="153888"/>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srgbClr val="000000"/>
                </a:solidFill>
                <a:effectLst/>
                <a:uLnTx/>
                <a:uFillTx/>
                <a:latin typeface="Fira Sans Book" panose="020B0503050000020004" pitchFamily="34" charset="0"/>
                <a:ea typeface="Fira Sans Book" panose="020B0503050000020004" pitchFamily="34" charset="0"/>
                <a:cs typeface="Calibri"/>
              </a:rPr>
              <a:t>Not applicable: no palm oil derivatives</a:t>
            </a:r>
          </a:p>
        </p:txBody>
      </p:sp>
      <p:pic>
        <p:nvPicPr>
          <p:cNvPr id="49" name="Picture 48">
            <a:extLst>
              <a:ext uri="{FF2B5EF4-FFF2-40B4-BE49-F238E27FC236}">
                <a16:creationId xmlns:a16="http://schemas.microsoft.com/office/drawing/2014/main" id="{F9D3E245-A412-2D4A-9087-BBBDE41F46CC}"/>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a:stretch/>
        </p:blipFill>
        <p:spPr>
          <a:xfrm>
            <a:off x="8692677" y="5940452"/>
            <a:ext cx="3499327" cy="917553"/>
          </a:xfrm>
          <a:prstGeom prst="rect">
            <a:avLst/>
          </a:prstGeom>
        </p:spPr>
      </p:pic>
      <p:sp>
        <p:nvSpPr>
          <p:cNvPr id="53" name="Carbon emissions">
            <a:extLst>
              <a:ext uri="{FF2B5EF4-FFF2-40B4-BE49-F238E27FC236}">
                <a16:creationId xmlns:a16="http://schemas.microsoft.com/office/drawing/2014/main" id="{5875F0BE-210B-8D43-8445-5AF6D6361385}"/>
              </a:ext>
            </a:extLst>
          </p:cNvPr>
          <p:cNvSpPr txBox="1"/>
          <p:nvPr/>
        </p:nvSpPr>
        <p:spPr>
          <a:xfrm>
            <a:off x="6549257" y="1115319"/>
            <a:ext cx="1890951" cy="43088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US" sz="1400" b="1" i="0" u="none" strike="noStrike" kern="0" cap="none" spc="0" normalizeH="0" baseline="0" noProof="0">
                <a:ln>
                  <a:noFill/>
                </a:ln>
                <a:solidFill>
                  <a:srgbClr val="0070BA"/>
                </a:solidFill>
                <a:effectLst/>
                <a:uLnTx/>
                <a:uFillTx/>
                <a:latin typeface="Fira Sans Book" panose="020B0503050000020004" pitchFamily="34" charset="0"/>
                <a:ea typeface="Fira Sans Book" panose="020B0503050000020004" pitchFamily="34" charset="0"/>
                <a:cs typeface="+mn-cs"/>
              </a:rPr>
              <a:t>Supply</a:t>
            </a:r>
            <a:br>
              <a:rPr kumimoji="0" lang="en-US" sz="1400" b="1" i="0" u="none" strike="noStrike" kern="0" cap="none" spc="0" normalizeH="0" baseline="0" noProof="0">
                <a:ln>
                  <a:noFill/>
                </a:ln>
                <a:solidFill>
                  <a:srgbClr val="0070BA"/>
                </a:solidFill>
                <a:effectLst/>
                <a:uLnTx/>
                <a:uFillTx/>
                <a:latin typeface="Fira Sans Book" panose="020B0503050000020004" pitchFamily="34" charset="0"/>
                <a:ea typeface="Fira Sans Book" panose="020B0503050000020004" pitchFamily="34" charset="0"/>
                <a:cs typeface="+mn-cs"/>
              </a:rPr>
            </a:br>
            <a:r>
              <a:rPr kumimoji="0" lang="en-US" sz="1400" b="1" i="0" u="none" strike="noStrike" kern="0" cap="none" spc="0" normalizeH="0" baseline="0" noProof="0">
                <a:ln>
                  <a:noFill/>
                </a:ln>
                <a:solidFill>
                  <a:srgbClr val="0070BA"/>
                </a:solidFill>
                <a:effectLst/>
                <a:uLnTx/>
                <a:uFillTx/>
                <a:latin typeface="Fira Sans Book" panose="020B0503050000020004" pitchFamily="34" charset="0"/>
                <a:ea typeface="Fira Sans Book" panose="020B0503050000020004" pitchFamily="34" charset="0"/>
                <a:cs typeface="+mn-cs"/>
              </a:rPr>
              <a:t>Chain control</a:t>
            </a:r>
            <a:endParaRPr kumimoji="0" lang="en-US" sz="1051"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endParaRPr>
          </a:p>
        </p:txBody>
      </p:sp>
      <p:sp>
        <p:nvSpPr>
          <p:cNvPr id="59" name="Title 2">
            <a:extLst>
              <a:ext uri="{FF2B5EF4-FFF2-40B4-BE49-F238E27FC236}">
                <a16:creationId xmlns:a16="http://schemas.microsoft.com/office/drawing/2014/main" id="{82191CD4-77B5-4434-BA6A-DE1B23D7502E}"/>
              </a:ext>
            </a:extLst>
          </p:cNvPr>
          <p:cNvSpPr>
            <a:spLocks noGrp="1"/>
          </p:cNvSpPr>
          <p:nvPr>
            <p:ph type="ctrTitle"/>
          </p:nvPr>
        </p:nvSpPr>
        <p:spPr>
          <a:xfrm>
            <a:off x="725589" y="677672"/>
            <a:ext cx="3342191" cy="443199"/>
          </a:xfrm>
        </p:spPr>
        <p:txBody>
          <a:bodyPr>
            <a:normAutofit fontScale="90000"/>
          </a:bodyPr>
          <a:lstStyle/>
          <a:p>
            <a:r>
              <a:rPr lang="en-GB" sz="3200" dirty="0"/>
              <a:t>             </a:t>
            </a:r>
            <a:r>
              <a:rPr lang="en-GB" sz="3200" dirty="0">
                <a:latin typeface="Fira Sans Medium" panose="020B0603050000020004" pitchFamily="34" charset="0"/>
                <a:ea typeface="Fira Sans Medium" panose="020B0603050000020004" pitchFamily="34" charset="0"/>
              </a:rPr>
              <a:t>Card™</a:t>
            </a:r>
          </a:p>
        </p:txBody>
      </p:sp>
      <p:pic>
        <p:nvPicPr>
          <p:cNvPr id="62" name="Graphic 61">
            <a:extLst>
              <a:ext uri="{FF2B5EF4-FFF2-40B4-BE49-F238E27FC236}">
                <a16:creationId xmlns:a16="http://schemas.microsoft.com/office/drawing/2014/main" id="{8E73F8C2-C6D4-4299-AE59-97BA9F6189AE}"/>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465966" y="695453"/>
            <a:ext cx="1414281" cy="410043"/>
          </a:xfrm>
          <a:prstGeom prst="rect">
            <a:avLst/>
          </a:prstGeom>
        </p:spPr>
      </p:pic>
      <p:sp>
        <p:nvSpPr>
          <p:cNvPr id="63" name="TextBox 62">
            <a:extLst>
              <a:ext uri="{FF2B5EF4-FFF2-40B4-BE49-F238E27FC236}">
                <a16:creationId xmlns:a16="http://schemas.microsoft.com/office/drawing/2014/main" id="{2FF457B0-F7D5-4602-AEED-3EC1393F2D72}"/>
              </a:ext>
            </a:extLst>
          </p:cNvPr>
          <p:cNvSpPr txBox="1"/>
          <p:nvPr/>
        </p:nvSpPr>
        <p:spPr>
          <a:xfrm>
            <a:off x="331715" y="163490"/>
            <a:ext cx="2763898" cy="584775"/>
          </a:xfrm>
          <a:prstGeom prst="rect">
            <a:avLst/>
          </a:prstGeom>
          <a:noFill/>
        </p:spPr>
        <p:txBody>
          <a:bodyPr wrap="non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Fira Sans Medium" panose="020B0603050000020004" pitchFamily="34" charset="0"/>
                <a:ea typeface="Fira Sans Medium" panose="020B0603050000020004" pitchFamily="34" charset="0"/>
                <a:cs typeface="+mn-cs"/>
              </a:rPr>
              <a:t>Sustainability</a:t>
            </a:r>
          </a:p>
        </p:txBody>
      </p:sp>
      <p:pic>
        <p:nvPicPr>
          <p:cNvPr id="68" name="Picture 67">
            <a:extLst>
              <a:ext uri="{FF2B5EF4-FFF2-40B4-BE49-F238E27FC236}">
                <a16:creationId xmlns:a16="http://schemas.microsoft.com/office/drawing/2014/main" id="{A1C1E38F-DB73-4715-B509-43D8E5C6A392}"/>
              </a:ext>
            </a:extLst>
          </p:cNvPr>
          <p:cNvPicPr>
            <a:picLocks noChangeAspect="1"/>
          </p:cNvPicPr>
          <p:nvPr/>
        </p:nvPicPr>
        <p:blipFill>
          <a:blip r:embed="rId25" cstate="screen">
            <a:extLst>
              <a:ext uri="{28A0092B-C50C-407E-A947-70E740481C1C}">
                <a14:useLocalDpi xmlns:a14="http://schemas.microsoft.com/office/drawing/2010/main"/>
              </a:ext>
            </a:extLst>
          </a:blip>
          <a:srcRect/>
          <a:stretch/>
        </p:blipFill>
        <p:spPr>
          <a:xfrm>
            <a:off x="10818218" y="2367654"/>
            <a:ext cx="990145" cy="990145"/>
          </a:xfrm>
          <a:prstGeom prst="rect">
            <a:avLst/>
          </a:prstGeom>
          <a:solidFill>
            <a:srgbClr val="42A0D6">
              <a:alpha val="30196"/>
            </a:srgbClr>
          </a:solidFill>
          <a:ln w="12700">
            <a:noFill/>
          </a:ln>
        </p:spPr>
      </p:pic>
      <p:sp>
        <p:nvSpPr>
          <p:cNvPr id="57" name="Rectangle 56">
            <a:extLst>
              <a:ext uri="{FF2B5EF4-FFF2-40B4-BE49-F238E27FC236}">
                <a16:creationId xmlns:a16="http://schemas.microsoft.com/office/drawing/2014/main" id="{F065BE10-8381-472B-A6DB-1CDF48D8D286}"/>
              </a:ext>
            </a:extLst>
          </p:cNvPr>
          <p:cNvSpPr/>
          <p:nvPr/>
        </p:nvSpPr>
        <p:spPr>
          <a:xfrm>
            <a:off x="8570468" y="5952604"/>
            <a:ext cx="1829347" cy="230832"/>
          </a:xfrm>
          <a:prstGeom prst="rect">
            <a:avLst/>
          </a:prstGeom>
        </p:spPr>
        <p:txBody>
          <a:bodyPr wrap="none">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de-CH" sz="9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 2021. DSM. All </a:t>
            </a:r>
            <a:r>
              <a:rPr kumimoji="0" lang="de-CH" sz="900" b="0" i="0" u="none" strike="noStrike" kern="0" cap="none" spc="0" normalizeH="0" baseline="0" noProof="0" err="1">
                <a:ln>
                  <a:noFill/>
                </a:ln>
                <a:solidFill>
                  <a:srgbClr val="FFFFFF"/>
                </a:solidFill>
                <a:effectLst/>
                <a:uLnTx/>
                <a:uFillTx/>
                <a:latin typeface="Fira Sans" panose="020B0503050000020004" pitchFamily="34" charset="0"/>
                <a:ea typeface="Fira Sans" panose="020B0503050000020004" pitchFamily="34" charset="0"/>
                <a:cs typeface="+mn-cs"/>
              </a:rPr>
              <a:t>rights</a:t>
            </a:r>
            <a:r>
              <a:rPr kumimoji="0" lang="de-CH" sz="9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 </a:t>
            </a:r>
            <a:r>
              <a:rPr kumimoji="0" lang="de-CH" sz="900" b="0" i="0" u="none" strike="noStrike" kern="0" cap="none" spc="0" normalizeH="0" baseline="0" noProof="0" err="1">
                <a:ln>
                  <a:noFill/>
                </a:ln>
                <a:solidFill>
                  <a:srgbClr val="FFFFFF"/>
                </a:solidFill>
                <a:effectLst/>
                <a:uLnTx/>
                <a:uFillTx/>
                <a:latin typeface="Fira Sans" panose="020B0503050000020004" pitchFamily="34" charset="0"/>
                <a:ea typeface="Fira Sans" panose="020B0503050000020004" pitchFamily="34" charset="0"/>
                <a:cs typeface="+mn-cs"/>
              </a:rPr>
              <a:t>reserved</a:t>
            </a:r>
            <a:endParaRPr kumimoji="0" lang="de-CH" sz="9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pic>
        <p:nvPicPr>
          <p:cNvPr id="54" name="Picture 53">
            <a:extLst>
              <a:ext uri="{FF2B5EF4-FFF2-40B4-BE49-F238E27FC236}">
                <a16:creationId xmlns:a16="http://schemas.microsoft.com/office/drawing/2014/main" id="{EA2D3DC8-ABC5-4659-BA31-3B8E0BE6F4B8}"/>
              </a:ext>
            </a:extLst>
          </p:cNvPr>
          <p:cNvPicPr>
            <a:picLocks noChangeAspect="1"/>
          </p:cNvPicPr>
          <p:nvPr/>
        </p:nvPicPr>
        <p:blipFill>
          <a:blip r:embed="rId26"/>
          <a:srcRect/>
          <a:stretch/>
        </p:blipFill>
        <p:spPr>
          <a:xfrm>
            <a:off x="963234" y="6235417"/>
            <a:ext cx="4535993" cy="308571"/>
          </a:xfrm>
          <a:prstGeom prst="rect">
            <a:avLst/>
          </a:prstGeom>
        </p:spPr>
      </p:pic>
      <p:pic>
        <p:nvPicPr>
          <p:cNvPr id="55" name="Picture 54">
            <a:extLst>
              <a:ext uri="{FF2B5EF4-FFF2-40B4-BE49-F238E27FC236}">
                <a16:creationId xmlns:a16="http://schemas.microsoft.com/office/drawing/2014/main" id="{ABA92FE8-AD45-4951-B810-14FD08468952}"/>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0345226" y="9648"/>
            <a:ext cx="1844740" cy="726685"/>
          </a:xfrm>
          <a:prstGeom prst="rect">
            <a:avLst/>
          </a:prstGeom>
          <a:effectLst>
            <a:outerShdw blurRad="50800" dist="38100" dir="2700000" algn="tl" rotWithShape="0">
              <a:prstClr val="black">
                <a:alpha val="40000"/>
              </a:prstClr>
            </a:outerShdw>
          </a:effectLst>
        </p:spPr>
      </p:pic>
      <p:sp>
        <p:nvSpPr>
          <p:cNvPr id="56" name="Carbon emissions">
            <a:extLst>
              <a:ext uri="{FF2B5EF4-FFF2-40B4-BE49-F238E27FC236}">
                <a16:creationId xmlns:a16="http://schemas.microsoft.com/office/drawing/2014/main" id="{E323A179-1380-4683-979B-F550CD58E673}"/>
              </a:ext>
            </a:extLst>
          </p:cNvPr>
          <p:cNvSpPr txBox="1"/>
          <p:nvPr/>
        </p:nvSpPr>
        <p:spPr>
          <a:xfrm>
            <a:off x="6247507" y="5015285"/>
            <a:ext cx="1633948" cy="307777"/>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Fira Sans Book" panose="020B0503050000020004" pitchFamily="34" charset="0"/>
                <a:ea typeface="Fira Sans Book" panose="020B0503050000020004" pitchFamily="34" charset="0"/>
                <a:cs typeface="Calibri"/>
              </a:rPr>
              <a:t>NATRUE approved (100% derived natural)</a:t>
            </a:r>
          </a:p>
        </p:txBody>
      </p:sp>
      <p:pic>
        <p:nvPicPr>
          <p:cNvPr id="60" name="Graphic 40">
            <a:extLst>
              <a:ext uri="{FF2B5EF4-FFF2-40B4-BE49-F238E27FC236}">
                <a16:creationId xmlns:a16="http://schemas.microsoft.com/office/drawing/2014/main" id="{09D7A66A-F485-4E8B-A4C6-8B081A048BBB}"/>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6549256" y="5315229"/>
            <a:ext cx="456511" cy="456511"/>
          </a:xfrm>
          <a:prstGeom prst="rect">
            <a:avLst/>
          </a:prstGeom>
        </p:spPr>
      </p:pic>
      <p:sp>
        <p:nvSpPr>
          <p:cNvPr id="65" name="TextBox 64">
            <a:extLst>
              <a:ext uri="{FF2B5EF4-FFF2-40B4-BE49-F238E27FC236}">
                <a16:creationId xmlns:a16="http://schemas.microsoft.com/office/drawing/2014/main" id="{197E4456-44DA-4E37-8DBC-D144F046CCB6}"/>
              </a:ext>
            </a:extLst>
          </p:cNvPr>
          <p:cNvSpPr txBox="1"/>
          <p:nvPr/>
        </p:nvSpPr>
        <p:spPr>
          <a:xfrm>
            <a:off x="4374729" y="2119649"/>
            <a:ext cx="1940585" cy="400110"/>
          </a:xfrm>
          <a:prstGeom prst="rect">
            <a:avLst/>
          </a:prstGeom>
          <a:noFill/>
        </p:spPr>
        <p:txBody>
          <a:bodyPr wrap="square">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1000" b="0" i="0" u="none" strike="noStrike" kern="0" cap="none" spc="0" normalizeH="0" baseline="0" noProof="0">
                <a:ln>
                  <a:noFill/>
                </a:ln>
                <a:solidFill>
                  <a:prstClr val="black"/>
                </a:solidFill>
                <a:effectLst/>
                <a:uLnTx/>
                <a:uFillTx/>
                <a:latin typeface="Fira Sans Book" panose="020B0503050000020004" pitchFamily="34" charset="0"/>
                <a:ea typeface="Fira Sans Book" panose="020B0503050000020004" pitchFamily="34" charset="0"/>
                <a:cs typeface="Calibri"/>
              </a:rPr>
              <a:t>Well inherently biodegradable according to OECD Test 302B</a:t>
            </a:r>
          </a:p>
        </p:txBody>
      </p:sp>
      <p:sp>
        <p:nvSpPr>
          <p:cNvPr id="50" name="Carbon emissions">
            <a:extLst>
              <a:ext uri="{FF2B5EF4-FFF2-40B4-BE49-F238E27FC236}">
                <a16:creationId xmlns:a16="http://schemas.microsoft.com/office/drawing/2014/main" id="{D2971EED-B956-4F61-817B-5BA2485FCEB5}"/>
              </a:ext>
            </a:extLst>
          </p:cNvPr>
          <p:cNvSpPr txBox="1"/>
          <p:nvPr/>
        </p:nvSpPr>
        <p:spPr>
          <a:xfrm>
            <a:off x="6321712" y="5439449"/>
            <a:ext cx="1633948" cy="138499"/>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300"/>
              </a:spcAft>
              <a:buClrTx/>
              <a:buSzTx/>
              <a:buFontTx/>
              <a:buNone/>
              <a:tabLst/>
              <a:defRPr/>
            </a:pPr>
            <a:r>
              <a:rPr kumimoji="0" lang="en-US" sz="900" b="0" i="0" u="none" strike="noStrike" kern="0" cap="none" spc="0" normalizeH="0" baseline="0" noProof="0" dirty="0">
                <a:ln>
                  <a:noFill/>
                </a:ln>
                <a:solidFill>
                  <a:schemeClr val="tx1">
                    <a:lumMod val="75000"/>
                  </a:schemeClr>
                </a:solidFill>
                <a:effectLst/>
                <a:uLnTx/>
                <a:uFillTx/>
                <a:latin typeface="Fira Sans Book" panose="020B0503050000020004" pitchFamily="34" charset="0"/>
                <a:ea typeface="Fira Sans Book" panose="020B0503050000020004" pitchFamily="34" charset="0"/>
                <a:cs typeface="Calibri"/>
              </a:rPr>
              <a:t>NATRUE Approved</a:t>
            </a:r>
          </a:p>
        </p:txBody>
      </p:sp>
    </p:spTree>
    <p:extLst>
      <p:ext uri="{BB962C8B-B14F-4D97-AF65-F5344CB8AC3E}">
        <p14:creationId xmlns:p14="http://schemas.microsoft.com/office/powerpoint/2010/main" val="2925018029"/>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6E1BE34-DE7D-AB08-64F4-5DAD2BAEB279}"/>
              </a:ext>
            </a:extLst>
          </p:cNvPr>
          <p:cNvSpPr>
            <a:spLocks noGrp="1"/>
          </p:cNvSpPr>
          <p:nvPr>
            <p:ph type="body" sz="quarter" idx="16"/>
          </p:nvPr>
        </p:nvSpPr>
        <p:spPr/>
        <p:txBody>
          <a:bodyPr/>
          <a:lstStyle/>
          <a:p>
            <a:r>
              <a:rPr lang="en-US" dirty="0"/>
              <a:t>Consumer &amp; customer insights</a:t>
            </a:r>
          </a:p>
        </p:txBody>
      </p:sp>
      <p:pic>
        <p:nvPicPr>
          <p:cNvPr id="9" name="Picture 8">
            <a:hlinkClick r:id="rId2" action="ppaction://hlinksldjump"/>
            <a:extLst>
              <a:ext uri="{FF2B5EF4-FFF2-40B4-BE49-F238E27FC236}">
                <a16:creationId xmlns:a16="http://schemas.microsoft.com/office/drawing/2014/main" id="{5D088C29-64C9-191C-0A1C-2DF634BA2E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3771" y="243996"/>
            <a:ext cx="1008000" cy="1008000"/>
          </a:xfrm>
          <a:prstGeom prst="rect">
            <a:avLst/>
          </a:prstGeom>
        </p:spPr>
      </p:pic>
    </p:spTree>
    <p:extLst>
      <p:ext uri="{BB962C8B-B14F-4D97-AF65-F5344CB8AC3E}">
        <p14:creationId xmlns:p14="http://schemas.microsoft.com/office/powerpoint/2010/main" val="3206685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000000">
                    <a:alpha val="30000"/>
                  </a:srgbClr>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000000">
                  <a:alpha val="30000"/>
                </a:srgbClr>
              </a:solidFill>
              <a:effectLst/>
              <a:uLnTx/>
              <a:uFillTx/>
              <a:latin typeface="Trebuchet MS" panose="020B07030202020902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Vitamin C: the eternal hero ingredient in beauty</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lstStyle/>
          <a:p>
            <a:r>
              <a:rPr lang="en-US" sz="2400" b="0" dirty="0">
                <a:solidFill>
                  <a:schemeClr val="accent6"/>
                </a:solidFill>
                <a:latin typeface="Fira Sans" panose="020B0503050000020004" pitchFamily="34" charset="0"/>
                <a:ea typeface="Fira Sans" panose="020B0503050000020004" pitchFamily="34" charset="0"/>
              </a:rPr>
              <a:t>Magazines and blogs are giving full visibility to Vitamin C still in 2022</a:t>
            </a:r>
          </a:p>
        </p:txBody>
      </p:sp>
      <p:pic>
        <p:nvPicPr>
          <p:cNvPr id="34" name="Picture 33">
            <a:extLst>
              <a:ext uri="{FF2B5EF4-FFF2-40B4-BE49-F238E27FC236}">
                <a16:creationId xmlns:a16="http://schemas.microsoft.com/office/drawing/2014/main" id="{91FEA15E-C6ED-6C4D-A935-5BC2884E59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4" name="Rectangle 13">
            <a:extLst>
              <a:ext uri="{FF2B5EF4-FFF2-40B4-BE49-F238E27FC236}">
                <a16:creationId xmlns:a16="http://schemas.microsoft.com/office/drawing/2014/main" id="{C7B3819C-0B31-3F4D-AEAF-132E97893B8F}"/>
              </a:ext>
            </a:extLst>
          </p:cNvPr>
          <p:cNvSpPr/>
          <p:nvPr/>
        </p:nvSpPr>
        <p:spPr>
          <a:xfrm>
            <a:off x="8693992" y="4583045"/>
            <a:ext cx="3013583" cy="1163560"/>
          </a:xfrm>
          <a:prstGeom prst="rect">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mn-cs"/>
              </a:rPr>
              <a:t>Vit C: the most googled skin care ingredient of all time</a:t>
            </a:r>
          </a:p>
        </p:txBody>
      </p:sp>
      <p:grpSp>
        <p:nvGrpSpPr>
          <p:cNvPr id="10" name="Group 9">
            <a:extLst>
              <a:ext uri="{FF2B5EF4-FFF2-40B4-BE49-F238E27FC236}">
                <a16:creationId xmlns:a16="http://schemas.microsoft.com/office/drawing/2014/main" id="{043BFE4F-63B8-13E0-2A39-82DB01BA4B47}"/>
              </a:ext>
            </a:extLst>
          </p:cNvPr>
          <p:cNvGrpSpPr/>
          <p:nvPr/>
        </p:nvGrpSpPr>
        <p:grpSpPr>
          <a:xfrm>
            <a:off x="471552" y="1674258"/>
            <a:ext cx="3103423" cy="4076166"/>
            <a:chOff x="373841" y="1206435"/>
            <a:chExt cx="2731446" cy="3587595"/>
          </a:xfrm>
        </p:grpSpPr>
        <p:pic>
          <p:nvPicPr>
            <p:cNvPr id="19" name="Picture 18" descr="A black and white sign&#10;&#10;Description automatically generated with low confidence">
              <a:extLst>
                <a:ext uri="{FF2B5EF4-FFF2-40B4-BE49-F238E27FC236}">
                  <a16:creationId xmlns:a16="http://schemas.microsoft.com/office/drawing/2014/main" id="{F8E502D3-4031-49B4-A1EA-E6E8D544A483}"/>
                </a:ext>
              </a:extLst>
            </p:cNvPr>
            <p:cNvPicPr>
              <a:picLocks noChangeAspect="1"/>
            </p:cNvPicPr>
            <p:nvPr/>
          </p:nvPicPr>
          <p:blipFill>
            <a:blip r:embed="rId4"/>
            <a:stretch>
              <a:fillRect/>
            </a:stretch>
          </p:blipFill>
          <p:spPr>
            <a:xfrm>
              <a:off x="1029510" y="1206435"/>
              <a:ext cx="1448912" cy="482970"/>
            </a:xfrm>
            <a:prstGeom prst="rect">
              <a:avLst/>
            </a:prstGeom>
          </p:spPr>
        </p:pic>
        <p:pic>
          <p:nvPicPr>
            <p:cNvPr id="30" name="Picture 29" descr="A picture containing bottle, indoor&#10;&#10;Description automatically generated">
              <a:extLst>
                <a:ext uri="{FF2B5EF4-FFF2-40B4-BE49-F238E27FC236}">
                  <a16:creationId xmlns:a16="http://schemas.microsoft.com/office/drawing/2014/main" id="{35AD0889-4C9B-4805-AD9B-843349F8942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3841" y="3028793"/>
              <a:ext cx="2731446" cy="1765237"/>
            </a:xfrm>
            <a:prstGeom prst="rect">
              <a:avLst/>
            </a:prstGeom>
          </p:spPr>
        </p:pic>
      </p:grpSp>
      <p:grpSp>
        <p:nvGrpSpPr>
          <p:cNvPr id="9" name="Group 8">
            <a:extLst>
              <a:ext uri="{FF2B5EF4-FFF2-40B4-BE49-F238E27FC236}">
                <a16:creationId xmlns:a16="http://schemas.microsoft.com/office/drawing/2014/main" id="{3F081392-CD80-AD13-F40C-83103E1DF34A}"/>
              </a:ext>
            </a:extLst>
          </p:cNvPr>
          <p:cNvGrpSpPr/>
          <p:nvPr/>
        </p:nvGrpSpPr>
        <p:grpSpPr>
          <a:xfrm>
            <a:off x="3594732" y="1683401"/>
            <a:ext cx="5019901" cy="4063204"/>
            <a:chOff x="3519444" y="1499254"/>
            <a:chExt cx="3974549" cy="3217077"/>
          </a:xfrm>
        </p:grpSpPr>
        <p:pic>
          <p:nvPicPr>
            <p:cNvPr id="11" name="Picture 10">
              <a:extLst>
                <a:ext uri="{FF2B5EF4-FFF2-40B4-BE49-F238E27FC236}">
                  <a16:creationId xmlns:a16="http://schemas.microsoft.com/office/drawing/2014/main" id="{877AF859-12A8-4BA9-9498-0029A7D1EA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32882" y="1997069"/>
              <a:ext cx="3410028" cy="888507"/>
            </a:xfrm>
            <a:prstGeom prst="rect">
              <a:avLst/>
            </a:prstGeom>
          </p:spPr>
        </p:pic>
        <p:pic>
          <p:nvPicPr>
            <p:cNvPr id="15" name="Picture 14" descr="Text, logo&#10;&#10;Description automatically generated">
              <a:extLst>
                <a:ext uri="{FF2B5EF4-FFF2-40B4-BE49-F238E27FC236}">
                  <a16:creationId xmlns:a16="http://schemas.microsoft.com/office/drawing/2014/main" id="{20F4CDA7-65E8-43A9-83FC-C00629E773C5}"/>
                </a:ext>
              </a:extLst>
            </p:cNvPr>
            <p:cNvPicPr>
              <a:picLocks noChangeAspect="1"/>
            </p:cNvPicPr>
            <p:nvPr/>
          </p:nvPicPr>
          <p:blipFill>
            <a:blip r:embed="rId7"/>
            <a:stretch>
              <a:fillRect/>
            </a:stretch>
          </p:blipFill>
          <p:spPr>
            <a:xfrm>
              <a:off x="4733872" y="1499254"/>
              <a:ext cx="1483093" cy="504252"/>
            </a:xfrm>
            <a:prstGeom prst="rect">
              <a:avLst/>
            </a:prstGeom>
          </p:spPr>
        </p:pic>
        <p:pic>
          <p:nvPicPr>
            <p:cNvPr id="17" name="Picture 16" descr="Text&#10;&#10;Description automatically generated">
              <a:extLst>
                <a:ext uri="{FF2B5EF4-FFF2-40B4-BE49-F238E27FC236}">
                  <a16:creationId xmlns:a16="http://schemas.microsoft.com/office/drawing/2014/main" id="{E8BFC439-9B83-45E6-B1A1-A2218CAA64C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19444" y="2953540"/>
              <a:ext cx="3974549" cy="670512"/>
            </a:xfrm>
            <a:prstGeom prst="rect">
              <a:avLst/>
            </a:prstGeom>
          </p:spPr>
        </p:pic>
        <p:sp>
          <p:nvSpPr>
            <p:cNvPr id="28" name="Rectangle 27">
              <a:extLst>
                <a:ext uri="{FF2B5EF4-FFF2-40B4-BE49-F238E27FC236}">
                  <a16:creationId xmlns:a16="http://schemas.microsoft.com/office/drawing/2014/main" id="{30BE20C1-5AC8-B041-9F82-3A5F2A2133D9}"/>
                </a:ext>
              </a:extLst>
            </p:cNvPr>
            <p:cNvSpPr/>
            <p:nvPr/>
          </p:nvSpPr>
          <p:spPr>
            <a:xfrm>
              <a:off x="3574370" y="3795071"/>
              <a:ext cx="3898699" cy="921260"/>
            </a:xfrm>
            <a:prstGeom prst="rect">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mn-cs"/>
                </a:rPr>
                <a:t>Vitamin C serums are one of the most talked-about beauty buys at the moment.</a:t>
              </a:r>
              <a:endParaRPr kumimoji="0" lang="en-GB" sz="16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mn-cs"/>
              </a:endParaRPr>
            </a:p>
          </p:txBody>
        </p:sp>
      </p:grpSp>
      <p:grpSp>
        <p:nvGrpSpPr>
          <p:cNvPr id="32" name="Group 31">
            <a:extLst>
              <a:ext uri="{FF2B5EF4-FFF2-40B4-BE49-F238E27FC236}">
                <a16:creationId xmlns:a16="http://schemas.microsoft.com/office/drawing/2014/main" id="{AB0F85D9-3D9D-A84C-851D-55367CCE11F5}"/>
              </a:ext>
            </a:extLst>
          </p:cNvPr>
          <p:cNvGrpSpPr/>
          <p:nvPr/>
        </p:nvGrpSpPr>
        <p:grpSpPr>
          <a:xfrm>
            <a:off x="477145" y="2251339"/>
            <a:ext cx="3103424" cy="1513661"/>
            <a:chOff x="4887210" y="1561165"/>
            <a:chExt cx="3112783" cy="1518226"/>
          </a:xfrm>
        </p:grpSpPr>
        <p:pic>
          <p:nvPicPr>
            <p:cNvPr id="12" name="Picture 11" descr="Graphical user interface, text, application&#10;&#10;Description automatically generated">
              <a:extLst>
                <a:ext uri="{FF2B5EF4-FFF2-40B4-BE49-F238E27FC236}">
                  <a16:creationId xmlns:a16="http://schemas.microsoft.com/office/drawing/2014/main" id="{CE2C9A1F-BD64-BE10-4BC9-E07C1B81179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8401" r="3758" b="-12344"/>
            <a:stretch/>
          </p:blipFill>
          <p:spPr>
            <a:xfrm>
              <a:off x="4887210" y="1561165"/>
              <a:ext cx="3112783" cy="1318678"/>
            </a:xfrm>
            <a:prstGeom prst="rect">
              <a:avLst/>
            </a:prstGeom>
          </p:spPr>
        </p:pic>
        <p:grpSp>
          <p:nvGrpSpPr>
            <p:cNvPr id="31" name="Group 30">
              <a:extLst>
                <a:ext uri="{FF2B5EF4-FFF2-40B4-BE49-F238E27FC236}">
                  <a16:creationId xmlns:a16="http://schemas.microsoft.com/office/drawing/2014/main" id="{4F88DB01-299E-527A-BC1F-7C7CB9E42CA8}"/>
                </a:ext>
              </a:extLst>
            </p:cNvPr>
            <p:cNvGrpSpPr/>
            <p:nvPr/>
          </p:nvGrpSpPr>
          <p:grpSpPr>
            <a:xfrm>
              <a:off x="4887210" y="2182111"/>
              <a:ext cx="3112783" cy="897280"/>
              <a:chOff x="4887210" y="2182111"/>
              <a:chExt cx="3112783" cy="897280"/>
            </a:xfrm>
          </p:grpSpPr>
          <p:sp>
            <p:nvSpPr>
              <p:cNvPr id="29" name="Rectangle 28">
                <a:extLst>
                  <a:ext uri="{FF2B5EF4-FFF2-40B4-BE49-F238E27FC236}">
                    <a16:creationId xmlns:a16="http://schemas.microsoft.com/office/drawing/2014/main" id="{F55D3339-D800-0FF2-4613-4B1803D6D872}"/>
                  </a:ext>
                </a:extLst>
              </p:cNvPr>
              <p:cNvSpPr/>
              <p:nvPr/>
            </p:nvSpPr>
            <p:spPr>
              <a:xfrm>
                <a:off x="4887210" y="2182111"/>
                <a:ext cx="3112783" cy="897280"/>
              </a:xfrm>
              <a:prstGeom prst="rect">
                <a:avLst/>
              </a:prstGeom>
              <a:solidFill>
                <a:srgbClr val="FFE6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grpSp>
            <p:nvGrpSpPr>
              <p:cNvPr id="27" name="Group 26">
                <a:extLst>
                  <a:ext uri="{FF2B5EF4-FFF2-40B4-BE49-F238E27FC236}">
                    <a16:creationId xmlns:a16="http://schemas.microsoft.com/office/drawing/2014/main" id="{7B65D7EC-AC46-40D1-8323-F8366EC21DA0}"/>
                  </a:ext>
                </a:extLst>
              </p:cNvPr>
              <p:cNvGrpSpPr/>
              <p:nvPr/>
            </p:nvGrpSpPr>
            <p:grpSpPr>
              <a:xfrm>
                <a:off x="4986421" y="2231443"/>
                <a:ext cx="2948397" cy="762705"/>
                <a:chOff x="4844540" y="3309244"/>
                <a:chExt cx="2948397" cy="762705"/>
              </a:xfrm>
              <a:solidFill>
                <a:srgbClr val="FFE6E0"/>
              </a:solidFill>
            </p:grpSpPr>
            <p:grpSp>
              <p:nvGrpSpPr>
                <p:cNvPr id="22" name="Group 21">
                  <a:extLst>
                    <a:ext uri="{FF2B5EF4-FFF2-40B4-BE49-F238E27FC236}">
                      <a16:creationId xmlns:a16="http://schemas.microsoft.com/office/drawing/2014/main" id="{853047EB-3FE4-DF72-4FD4-1CF5B3DF58CF}"/>
                    </a:ext>
                  </a:extLst>
                </p:cNvPr>
                <p:cNvGrpSpPr/>
                <p:nvPr/>
              </p:nvGrpSpPr>
              <p:grpSpPr>
                <a:xfrm>
                  <a:off x="4844540" y="3309244"/>
                  <a:ext cx="2948397" cy="339696"/>
                  <a:chOff x="4971956" y="3168122"/>
                  <a:chExt cx="2948397" cy="339696"/>
                </a:xfrm>
                <a:grpFill/>
              </p:grpSpPr>
              <p:pic>
                <p:nvPicPr>
                  <p:cNvPr id="13" name="Picture 12" descr="Graphical user interface, text, application&#10;&#10;Description automatically generated">
                    <a:extLst>
                      <a:ext uri="{FF2B5EF4-FFF2-40B4-BE49-F238E27FC236}">
                        <a16:creationId xmlns:a16="http://schemas.microsoft.com/office/drawing/2014/main" id="{BF4064CA-6E4B-A548-B826-1A13EAC2E16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971956" y="3168122"/>
                    <a:ext cx="2948397" cy="148119"/>
                  </a:xfrm>
                  <a:prstGeom prst="rect">
                    <a:avLst/>
                  </a:prstGeom>
                  <a:grpFill/>
                </p:spPr>
              </p:pic>
              <p:grpSp>
                <p:nvGrpSpPr>
                  <p:cNvPr id="20" name="Group 19">
                    <a:extLst>
                      <a:ext uri="{FF2B5EF4-FFF2-40B4-BE49-F238E27FC236}">
                        <a16:creationId xmlns:a16="http://schemas.microsoft.com/office/drawing/2014/main" id="{588A31D9-AAF9-C8CD-2ED9-BF31AF614D38}"/>
                      </a:ext>
                    </a:extLst>
                  </p:cNvPr>
                  <p:cNvGrpSpPr/>
                  <p:nvPr/>
                </p:nvGrpSpPr>
                <p:grpSpPr>
                  <a:xfrm>
                    <a:off x="5274651" y="3318287"/>
                    <a:ext cx="2326975" cy="189531"/>
                    <a:chOff x="5274651" y="3318287"/>
                    <a:chExt cx="2326975" cy="189531"/>
                  </a:xfrm>
                  <a:grpFill/>
                </p:grpSpPr>
                <p:pic>
                  <p:nvPicPr>
                    <p:cNvPr id="16" name="Picture 15" descr="Graphical user interface, text, application&#10;&#10;Description automatically generated">
                      <a:extLst>
                        <a:ext uri="{FF2B5EF4-FFF2-40B4-BE49-F238E27FC236}">
                          <a16:creationId xmlns:a16="http://schemas.microsoft.com/office/drawing/2014/main" id="{44F0987B-7486-7213-31A4-4454440E262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274651" y="3318287"/>
                      <a:ext cx="1844616" cy="189531"/>
                    </a:xfrm>
                    <a:prstGeom prst="rect">
                      <a:avLst/>
                    </a:prstGeom>
                    <a:grpFill/>
                  </p:spPr>
                </p:pic>
                <p:pic>
                  <p:nvPicPr>
                    <p:cNvPr id="18" name="Picture 17" descr="Graphical user interface, text, application&#10;&#10;Description automatically generated">
                      <a:extLst>
                        <a:ext uri="{FF2B5EF4-FFF2-40B4-BE49-F238E27FC236}">
                          <a16:creationId xmlns:a16="http://schemas.microsoft.com/office/drawing/2014/main" id="{3AA01F60-B64F-6C67-CA02-8324E213187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119263" y="3345748"/>
                      <a:ext cx="482363" cy="133574"/>
                    </a:xfrm>
                    <a:prstGeom prst="rect">
                      <a:avLst/>
                    </a:prstGeom>
                    <a:grpFill/>
                  </p:spPr>
                </p:pic>
              </p:grpSp>
            </p:grpSp>
            <p:pic>
              <p:nvPicPr>
                <p:cNvPr id="24" name="Picture 23" descr="Graphical user interface, text, application&#10;&#10;Description automatically generated">
                  <a:extLst>
                    <a:ext uri="{FF2B5EF4-FFF2-40B4-BE49-F238E27FC236}">
                      <a16:creationId xmlns:a16="http://schemas.microsoft.com/office/drawing/2014/main" id="{6244F465-BFA8-FB55-AB3C-9A55DB1C1B9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055429" y="3772685"/>
                  <a:ext cx="2367619" cy="299264"/>
                </a:xfrm>
                <a:prstGeom prst="rect">
                  <a:avLst/>
                </a:prstGeom>
                <a:grpFill/>
              </p:spPr>
            </p:pic>
          </p:grpSp>
        </p:grpSp>
      </p:grpSp>
      <p:grpSp>
        <p:nvGrpSpPr>
          <p:cNvPr id="36" name="Group 35">
            <a:extLst>
              <a:ext uri="{FF2B5EF4-FFF2-40B4-BE49-F238E27FC236}">
                <a16:creationId xmlns:a16="http://schemas.microsoft.com/office/drawing/2014/main" id="{0456B32A-F11A-BB6E-2537-AC7FE0772D14}"/>
              </a:ext>
            </a:extLst>
          </p:cNvPr>
          <p:cNvGrpSpPr/>
          <p:nvPr/>
        </p:nvGrpSpPr>
        <p:grpSpPr>
          <a:xfrm>
            <a:off x="8665133" y="1812308"/>
            <a:ext cx="3026615" cy="2770736"/>
            <a:chOff x="8701709" y="1611140"/>
            <a:chExt cx="3026615" cy="2770736"/>
          </a:xfrm>
        </p:grpSpPr>
        <p:grpSp>
          <p:nvGrpSpPr>
            <p:cNvPr id="35" name="Group 34">
              <a:extLst>
                <a:ext uri="{FF2B5EF4-FFF2-40B4-BE49-F238E27FC236}">
                  <a16:creationId xmlns:a16="http://schemas.microsoft.com/office/drawing/2014/main" id="{F6FA492A-B750-A483-1640-139B583CE181}"/>
                </a:ext>
              </a:extLst>
            </p:cNvPr>
            <p:cNvGrpSpPr/>
            <p:nvPr/>
          </p:nvGrpSpPr>
          <p:grpSpPr>
            <a:xfrm>
              <a:off x="8701709" y="1611140"/>
              <a:ext cx="3026615" cy="2211052"/>
              <a:chOff x="8701709" y="1611140"/>
              <a:chExt cx="3026615" cy="2211052"/>
            </a:xfrm>
          </p:grpSpPr>
          <p:sp>
            <p:nvSpPr>
              <p:cNvPr id="33" name="Rectangle 32">
                <a:extLst>
                  <a:ext uri="{FF2B5EF4-FFF2-40B4-BE49-F238E27FC236}">
                    <a16:creationId xmlns:a16="http://schemas.microsoft.com/office/drawing/2014/main" id="{55D64E89-E6E5-9CC8-CFEF-47771B5F5C0B}"/>
                  </a:ext>
                </a:extLst>
              </p:cNvPr>
              <p:cNvSpPr/>
              <p:nvPr/>
            </p:nvSpPr>
            <p:spPr>
              <a:xfrm>
                <a:off x="8730569" y="1611140"/>
                <a:ext cx="2997755" cy="2211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pic>
            <p:nvPicPr>
              <p:cNvPr id="23" name="Picture 22" descr="A picture containing text, clipart&#10;&#10;Description automatically generated">
                <a:extLst>
                  <a:ext uri="{FF2B5EF4-FFF2-40B4-BE49-F238E27FC236}">
                    <a16:creationId xmlns:a16="http://schemas.microsoft.com/office/drawing/2014/main" id="{11C375E3-816B-4AE7-AC65-0075830B938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701709" y="1611140"/>
                <a:ext cx="1975726" cy="360379"/>
              </a:xfrm>
              <a:prstGeom prst="rect">
                <a:avLst/>
              </a:prstGeom>
            </p:spPr>
          </p:pic>
          <p:pic>
            <p:nvPicPr>
              <p:cNvPr id="26" name="Picture 25" descr="Text&#10;&#10;Description automatically generated">
                <a:extLst>
                  <a:ext uri="{FF2B5EF4-FFF2-40B4-BE49-F238E27FC236}">
                    <a16:creationId xmlns:a16="http://schemas.microsoft.com/office/drawing/2014/main" id="{B9D790E0-F198-4853-A8F4-279AB9B295B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701709" y="1995509"/>
                <a:ext cx="3026615" cy="552070"/>
              </a:xfrm>
              <a:prstGeom prst="rect">
                <a:avLst/>
              </a:prstGeom>
            </p:spPr>
          </p:pic>
        </p:grpSp>
        <p:pic>
          <p:nvPicPr>
            <p:cNvPr id="25" name="Picture 24" descr="A picture containing toiletry, indoor, counter, plastic&#10;&#10;Description automatically generated">
              <a:extLst>
                <a:ext uri="{FF2B5EF4-FFF2-40B4-BE49-F238E27FC236}">
                  <a16:creationId xmlns:a16="http://schemas.microsoft.com/office/drawing/2014/main" id="{8AF4A222-C608-40DE-AF85-D8019CCCB30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730569" y="2562362"/>
              <a:ext cx="2997755" cy="1819514"/>
            </a:xfrm>
            <a:prstGeom prst="rect">
              <a:avLst/>
            </a:prstGeom>
          </p:spPr>
        </p:pic>
      </p:grpSp>
    </p:spTree>
    <p:extLst>
      <p:ext uri="{BB962C8B-B14F-4D97-AF65-F5344CB8AC3E}">
        <p14:creationId xmlns:p14="http://schemas.microsoft.com/office/powerpoint/2010/main" val="112250028"/>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1DBC9AF-E6AB-684F-BCB5-02970F94EC35}"/>
              </a:ext>
            </a:extLst>
          </p:cNvPr>
          <p:cNvGrpSpPr/>
          <p:nvPr/>
        </p:nvGrpSpPr>
        <p:grpSpPr>
          <a:xfrm>
            <a:off x="0" y="2"/>
            <a:ext cx="12192000" cy="6858001"/>
            <a:chOff x="0" y="-1"/>
            <a:chExt cx="12192000" cy="6858001"/>
          </a:xfrm>
        </p:grpSpPr>
        <p:pic>
          <p:nvPicPr>
            <p:cNvPr id="14" name="Picture 13">
              <a:extLst>
                <a:ext uri="{FF2B5EF4-FFF2-40B4-BE49-F238E27FC236}">
                  <a16:creationId xmlns:a16="http://schemas.microsoft.com/office/drawing/2014/main" id="{49A9FD59-2192-5941-8D97-E972249F062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08295" y="-1"/>
              <a:ext cx="10883705" cy="6858001"/>
            </a:xfrm>
            <a:prstGeom prst="rect">
              <a:avLst/>
            </a:prstGeom>
          </p:spPr>
        </p:pic>
        <p:sp>
          <p:nvSpPr>
            <p:cNvPr id="15" name="Rectangle 14">
              <a:extLst>
                <a:ext uri="{FF2B5EF4-FFF2-40B4-BE49-F238E27FC236}">
                  <a16:creationId xmlns:a16="http://schemas.microsoft.com/office/drawing/2014/main" id="{8247E2DC-2736-7E4A-8FBB-94085BD0FF13}"/>
                </a:ext>
              </a:extLst>
            </p:cNvPr>
            <p:cNvSpPr/>
            <p:nvPr/>
          </p:nvSpPr>
          <p:spPr>
            <a:xfrm>
              <a:off x="0" y="0"/>
              <a:ext cx="12192000" cy="6858000"/>
            </a:xfrm>
            <a:prstGeom prst="rect">
              <a:avLst/>
            </a:prstGeom>
            <a:gradFill flip="none" rotWithShape="1">
              <a:gsLst>
                <a:gs pos="0">
                  <a:schemeClr val="bg1">
                    <a:alpha val="75000"/>
                  </a:schemeClr>
                </a:gs>
                <a:gs pos="55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FFFFFF"/>
                  </a:solidFill>
                  <a:effectLst/>
                  <a:uLnTx/>
                  <a:uFillTx/>
                  <a:latin typeface="Trebuchet MS" panose="020B0603020202020204"/>
                  <a:ea typeface="+mn-ea"/>
                  <a:cs typeface="+mn-cs"/>
                </a:rPr>
                <a:t>put % of awareness in</a:t>
              </a:r>
              <a:endParaRPr kumimoji="0" lang="en-GB" sz="1351"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4" name="Slide Number Placeholder 3">
            <a:extLst>
              <a:ext uri="{FF2B5EF4-FFF2-40B4-BE49-F238E27FC236}">
                <a16:creationId xmlns:a16="http://schemas.microsoft.com/office/drawing/2014/main" id="{5EABAA3D-39A6-4D98-8545-72826C440235}"/>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0" name="TextBox 9">
            <a:extLst>
              <a:ext uri="{FF2B5EF4-FFF2-40B4-BE49-F238E27FC236}">
                <a16:creationId xmlns:a16="http://schemas.microsoft.com/office/drawing/2014/main" id="{6824FF1F-9F8E-4A8E-A981-0355D1B88B39}"/>
              </a:ext>
            </a:extLst>
          </p:cNvPr>
          <p:cNvSpPr txBox="1"/>
          <p:nvPr/>
        </p:nvSpPr>
        <p:spPr>
          <a:xfrm>
            <a:off x="468000" y="3591192"/>
            <a:ext cx="4464915" cy="207877"/>
          </a:xfrm>
          <a:prstGeom prst="rect">
            <a:avLst/>
          </a:prstGeom>
          <a:noFill/>
        </p:spPr>
        <p:txBody>
          <a:bodyPr wrap="square" lIns="0" tIns="0" rIns="0" bIns="0" rtlCol="0">
            <a:spAutoFit/>
          </a:bodyPr>
          <a:lstStyle/>
          <a:p>
            <a:pPr marL="0" marR="0" lvl="0" indent="0" algn="l" defTabSz="457071"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0" normalizeH="0" baseline="0" noProof="0" dirty="0">
                <a:ln>
                  <a:noFill/>
                </a:ln>
                <a:solidFill>
                  <a:srgbClr val="808080"/>
                </a:solidFill>
                <a:effectLst/>
                <a:uLnTx/>
                <a:uFillTx/>
                <a:latin typeface="Fira Sans"/>
                <a:ea typeface="+mn-ea"/>
                <a:cs typeface="+mn-cs"/>
              </a:rPr>
              <a:t>women know that vitamins are in cosmetic products* </a:t>
            </a:r>
          </a:p>
        </p:txBody>
      </p:sp>
      <p:sp>
        <p:nvSpPr>
          <p:cNvPr id="12" name="TextBox 30">
            <a:extLst>
              <a:ext uri="{FF2B5EF4-FFF2-40B4-BE49-F238E27FC236}">
                <a16:creationId xmlns:a16="http://schemas.microsoft.com/office/drawing/2014/main" id="{5FF3FCD2-AF9C-AF4D-838C-08F2BCDDABCB}"/>
              </a:ext>
            </a:extLst>
          </p:cNvPr>
          <p:cNvSpPr txBox="1"/>
          <p:nvPr/>
        </p:nvSpPr>
        <p:spPr>
          <a:xfrm>
            <a:off x="5388613" y="1495471"/>
            <a:ext cx="6225739" cy="553998"/>
          </a:xfrm>
          <a:prstGeom prst="rect">
            <a:avLst/>
          </a:prstGeom>
          <a:noFill/>
        </p:spPr>
        <p:txBody>
          <a:bodyPr wrap="square" lIns="0" tIns="0" rIns="0" bIns="0"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800" b="0" i="0" u="none" strike="noStrike" kern="1200" cap="none" spc="0" normalizeH="0" baseline="0" noProof="0" dirty="0">
                <a:ln>
                  <a:noFill/>
                </a:ln>
                <a:solidFill>
                  <a:srgbClr val="007E4B"/>
                </a:solidFill>
                <a:effectLst/>
                <a:uLnTx/>
                <a:uFillTx/>
                <a:latin typeface="Fira Sans Medium"/>
                <a:ea typeface="+mn-ea"/>
                <a:cs typeface="+mn-cs"/>
              </a:rPr>
              <a:t>..and awareness of vitamin C is much higher than other beauty-boosting actives (European consumers)!</a:t>
            </a:r>
          </a:p>
        </p:txBody>
      </p:sp>
      <p:pic>
        <p:nvPicPr>
          <p:cNvPr id="13" name="Picture 12">
            <a:extLst>
              <a:ext uri="{FF2B5EF4-FFF2-40B4-BE49-F238E27FC236}">
                <a16:creationId xmlns:a16="http://schemas.microsoft.com/office/drawing/2014/main" id="{454FC39F-2156-994C-992B-777F2E81765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23034" y="2185794"/>
            <a:ext cx="5258451" cy="627019"/>
          </a:xfrm>
          <a:prstGeom prst="rect">
            <a:avLst/>
          </a:prstGeom>
        </p:spPr>
      </p:pic>
      <p:sp>
        <p:nvSpPr>
          <p:cNvPr id="18" name="TextBox 17">
            <a:extLst>
              <a:ext uri="{FF2B5EF4-FFF2-40B4-BE49-F238E27FC236}">
                <a16:creationId xmlns:a16="http://schemas.microsoft.com/office/drawing/2014/main" id="{30385C07-C71B-4B66-B92E-771F7D6D5AE9}"/>
              </a:ext>
            </a:extLst>
          </p:cNvPr>
          <p:cNvSpPr txBox="1"/>
          <p:nvPr/>
        </p:nvSpPr>
        <p:spPr>
          <a:xfrm>
            <a:off x="1322494" y="4335448"/>
            <a:ext cx="3006718" cy="831510"/>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In the past years, there was an increase of 32% (to 52%) of women being aware of Vitamin C being used in cosmetic products*</a:t>
            </a:r>
          </a:p>
        </p:txBody>
      </p:sp>
      <p:pic>
        <p:nvPicPr>
          <p:cNvPr id="19" name="Picture 18">
            <a:extLst>
              <a:ext uri="{FF2B5EF4-FFF2-40B4-BE49-F238E27FC236}">
                <a16:creationId xmlns:a16="http://schemas.microsoft.com/office/drawing/2014/main" id="{2936E46E-3490-489A-B79B-1914F52A15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705" y="4574684"/>
            <a:ext cx="683731" cy="683731"/>
          </a:xfrm>
          <a:prstGeom prst="rect">
            <a:avLst/>
          </a:prstGeom>
        </p:spPr>
      </p:pic>
      <p:sp>
        <p:nvSpPr>
          <p:cNvPr id="20" name="Up Arrow 8">
            <a:extLst>
              <a:ext uri="{FF2B5EF4-FFF2-40B4-BE49-F238E27FC236}">
                <a16:creationId xmlns:a16="http://schemas.microsoft.com/office/drawing/2014/main" id="{4765DD0C-857C-4E84-820F-A0427BF0F424}"/>
              </a:ext>
            </a:extLst>
          </p:cNvPr>
          <p:cNvSpPr/>
          <p:nvPr/>
        </p:nvSpPr>
        <p:spPr>
          <a:xfrm>
            <a:off x="483419" y="4183607"/>
            <a:ext cx="622300" cy="596210"/>
          </a:xfrm>
          <a:prstGeom prst="upArrow">
            <a:avLst/>
          </a:prstGeom>
          <a:gradFill flip="none" rotWithShape="1">
            <a:gsLst>
              <a:gs pos="0">
                <a:srgbClr val="45AC34">
                  <a:alpha val="0"/>
                </a:srgbClr>
              </a:gs>
              <a:gs pos="100000">
                <a:srgbClr val="007E4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1" name="TextBox 20">
            <a:extLst>
              <a:ext uri="{FF2B5EF4-FFF2-40B4-BE49-F238E27FC236}">
                <a16:creationId xmlns:a16="http://schemas.microsoft.com/office/drawing/2014/main" id="{D9CCBA14-270C-463B-9E63-56B4F021671E}"/>
              </a:ext>
            </a:extLst>
          </p:cNvPr>
          <p:cNvSpPr txBox="1"/>
          <p:nvPr/>
        </p:nvSpPr>
        <p:spPr>
          <a:xfrm>
            <a:off x="468000" y="5940000"/>
            <a:ext cx="4257323"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  DSM PCA Vits study, Jan 2016. Global – N=1600, USA – N=400, France – N=400, China – N=400, Japan – N=400 – All females, National representation of age</a:t>
            </a:r>
          </a:p>
        </p:txBody>
      </p:sp>
      <p:pic>
        <p:nvPicPr>
          <p:cNvPr id="22" name="Picture 21">
            <a:extLst>
              <a:ext uri="{FF2B5EF4-FFF2-40B4-BE49-F238E27FC236}">
                <a16:creationId xmlns:a16="http://schemas.microsoft.com/office/drawing/2014/main" id="{AAAE9869-2CD3-4AD2-AB27-B2013225CB7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92675" y="5940450"/>
            <a:ext cx="3499327" cy="917553"/>
          </a:xfrm>
          <a:prstGeom prst="rect">
            <a:avLst/>
          </a:prstGeom>
        </p:spPr>
      </p:pic>
      <p:sp>
        <p:nvSpPr>
          <p:cNvPr id="23" name="Shape 94" descr="mintel_logo">
            <a:extLst>
              <a:ext uri="{FF2B5EF4-FFF2-40B4-BE49-F238E27FC236}">
                <a16:creationId xmlns:a16="http://schemas.microsoft.com/office/drawing/2014/main" id="{E0A28862-2BDF-494F-A8D8-453440D1F5ED}"/>
              </a:ext>
            </a:extLst>
          </p:cNvPr>
          <p:cNvSpPr txBox="1"/>
          <p:nvPr/>
        </p:nvSpPr>
        <p:spPr>
          <a:xfrm rot="16200000">
            <a:off x="10082948" y="5049523"/>
            <a:ext cx="627016" cy="352344"/>
          </a:xfrm>
          <a:prstGeom prst="rect">
            <a:avLst/>
          </a:pr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wrap="square" lIns="91425" tIns="45700" rIns="91425" bIns="45700" anchor="t" anchorCtr="0">
            <a:noAutofit/>
          </a:bodyPr>
          <a:lstStyle>
            <a:defPPr marR="0" lvl="0" algn="l" rtl="0">
              <a:lnSpc>
                <a:spcPct val="100000"/>
              </a:lnSpc>
              <a:spcBef>
                <a:spcPct val="0"/>
              </a:spcBef>
              <a:spcAft>
                <a:spcPct val="0"/>
              </a:spcAft>
              <a:defRPr lang="en-US"/>
            </a:defPPr>
            <a:lvl1pPr marL="0" marR="0" lvl="0"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1pPr>
            <a:lvl2pPr marL="0" marR="0" lvl="1"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2pPr>
            <a:lvl3pPr marL="0" marR="0" lvl="2"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3pPr>
            <a:lvl4pPr marL="0" marR="0" lvl="3"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4pPr>
            <a:lvl5pPr marL="0" marR="0" lvl="4"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5pPr>
            <a:lvl6pPr marL="0" marR="0" lvl="5"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6pPr>
            <a:lvl7pPr marL="0" marR="0" lvl="6"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7pPr>
            <a:lvl8pPr marL="0" marR="0" lvl="7"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8pPr>
          </a:lstStyle>
          <a:p>
            <a:pPr marL="0" marR="0" lvl="0" indent="-114294" algn="l" defTabSz="914354" rtl="0" eaLnBrk="0" fontAlgn="auto" latinLnBrk="0" hangingPunct="0">
              <a:lnSpc>
                <a:spcPct val="100000"/>
              </a:lnSpc>
              <a:spcBef>
                <a:spcPct val="0"/>
              </a:spcBef>
              <a:spcAft>
                <a:spcPct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Noto Sans CJK SC Regular" pitchFamily="34" charset="-128"/>
                <a:ea typeface="Noto Sans CJK SC Regular" pitchFamily="34" charset="-128"/>
                <a:cs typeface="Arial" pitchFamily="34" charset="0"/>
                <a:sym typeface="Arial" pitchFamily="34" charset="0"/>
              </a:rPr>
              <a:t> </a:t>
            </a:r>
          </a:p>
        </p:txBody>
      </p:sp>
      <p:grpSp>
        <p:nvGrpSpPr>
          <p:cNvPr id="31" name="Group 30">
            <a:extLst>
              <a:ext uri="{FF2B5EF4-FFF2-40B4-BE49-F238E27FC236}">
                <a16:creationId xmlns:a16="http://schemas.microsoft.com/office/drawing/2014/main" id="{04B031B6-4E00-1B4C-8DE5-D8D849143DC9}"/>
              </a:ext>
            </a:extLst>
          </p:cNvPr>
          <p:cNvGrpSpPr/>
          <p:nvPr/>
        </p:nvGrpSpPr>
        <p:grpSpPr>
          <a:xfrm>
            <a:off x="483419" y="1873240"/>
            <a:ext cx="4022247" cy="1565924"/>
            <a:chOff x="483417" y="1493396"/>
            <a:chExt cx="4022247" cy="1565924"/>
          </a:xfrm>
        </p:grpSpPr>
        <p:pic>
          <p:nvPicPr>
            <p:cNvPr id="26" name="Graphic 25">
              <a:extLst>
                <a:ext uri="{FF2B5EF4-FFF2-40B4-BE49-F238E27FC236}">
                  <a16:creationId xmlns:a16="http://schemas.microsoft.com/office/drawing/2014/main" id="{F84B3017-D496-D445-A083-5F0F8E6321A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83417" y="1493396"/>
              <a:ext cx="722735" cy="1565924"/>
            </a:xfrm>
            <a:prstGeom prst="rect">
              <a:avLst/>
            </a:prstGeom>
          </p:spPr>
        </p:pic>
        <p:pic>
          <p:nvPicPr>
            <p:cNvPr id="27" name="Graphic 26">
              <a:extLst>
                <a:ext uri="{FF2B5EF4-FFF2-40B4-BE49-F238E27FC236}">
                  <a16:creationId xmlns:a16="http://schemas.microsoft.com/office/drawing/2014/main" id="{34D5C523-6561-F649-985C-C375226FE562}"/>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308295" y="1493396"/>
              <a:ext cx="722735" cy="1565924"/>
            </a:xfrm>
            <a:prstGeom prst="rect">
              <a:avLst/>
            </a:prstGeom>
          </p:spPr>
        </p:pic>
        <p:pic>
          <p:nvPicPr>
            <p:cNvPr id="28" name="Graphic 27">
              <a:extLst>
                <a:ext uri="{FF2B5EF4-FFF2-40B4-BE49-F238E27FC236}">
                  <a16:creationId xmlns:a16="http://schemas.microsoft.com/office/drawing/2014/main" id="{B50B9200-8F1D-AA40-BED2-9969D001094C}"/>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133173" y="1493396"/>
              <a:ext cx="722735" cy="1565924"/>
            </a:xfrm>
            <a:prstGeom prst="rect">
              <a:avLst/>
            </a:prstGeom>
          </p:spPr>
        </p:pic>
        <p:pic>
          <p:nvPicPr>
            <p:cNvPr id="29" name="Graphic 28">
              <a:extLst>
                <a:ext uri="{FF2B5EF4-FFF2-40B4-BE49-F238E27FC236}">
                  <a16:creationId xmlns:a16="http://schemas.microsoft.com/office/drawing/2014/main" id="{39DBCD23-EAA9-9841-8460-70D8032CAA62}"/>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958051" y="1493396"/>
              <a:ext cx="722735" cy="1565924"/>
            </a:xfrm>
            <a:prstGeom prst="rect">
              <a:avLst/>
            </a:prstGeom>
          </p:spPr>
        </p:pic>
        <p:pic>
          <p:nvPicPr>
            <p:cNvPr id="30" name="Graphic 29">
              <a:extLst>
                <a:ext uri="{FF2B5EF4-FFF2-40B4-BE49-F238E27FC236}">
                  <a16:creationId xmlns:a16="http://schemas.microsoft.com/office/drawing/2014/main" id="{383D1E7E-BCC1-9842-B249-C91E2B74ECA8}"/>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782929" y="1493396"/>
              <a:ext cx="722735" cy="1565924"/>
            </a:xfrm>
            <a:prstGeom prst="rect">
              <a:avLst/>
            </a:prstGeom>
          </p:spPr>
        </p:pic>
      </p:grpSp>
      <p:pic>
        <p:nvPicPr>
          <p:cNvPr id="7" name="Picture 6">
            <a:extLst>
              <a:ext uri="{FF2B5EF4-FFF2-40B4-BE49-F238E27FC236}">
                <a16:creationId xmlns:a16="http://schemas.microsoft.com/office/drawing/2014/main" id="{467FF404-F64B-4055-967F-B4E2D473FB8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381374" y="2879315"/>
            <a:ext cx="4826161" cy="3172033"/>
          </a:xfrm>
          <a:prstGeom prst="rect">
            <a:avLst/>
          </a:prstGeom>
        </p:spPr>
      </p:pic>
      <p:sp>
        <p:nvSpPr>
          <p:cNvPr id="3" name="TextBox 2">
            <a:extLst>
              <a:ext uri="{FF2B5EF4-FFF2-40B4-BE49-F238E27FC236}">
                <a16:creationId xmlns:a16="http://schemas.microsoft.com/office/drawing/2014/main" id="{0AD28466-D615-3084-96F3-2F23A25F6A59}"/>
              </a:ext>
            </a:extLst>
          </p:cNvPr>
          <p:cNvSpPr txBox="1"/>
          <p:nvPr/>
        </p:nvSpPr>
        <p:spPr>
          <a:xfrm>
            <a:off x="462450" y="1495471"/>
            <a:ext cx="4464915" cy="276999"/>
          </a:xfrm>
          <a:prstGeom prst="rect">
            <a:avLst/>
          </a:prstGeom>
          <a:noFill/>
        </p:spPr>
        <p:txBody>
          <a:bodyPr wrap="square" lIns="0" tIns="0" rIns="0" bIns="0" rtlCol="0">
            <a:spAutoFit/>
          </a:bodyPr>
          <a:lstStyle/>
          <a:p>
            <a:pPr marL="0" marR="0" lvl="0" indent="0" algn="l" defTabSz="45707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E4B"/>
                </a:solidFill>
                <a:effectLst/>
                <a:uLnTx/>
                <a:uFillTx/>
                <a:latin typeface="Fira Sans Medium"/>
                <a:ea typeface="+mn-ea"/>
                <a:cs typeface="+mn-cs"/>
              </a:rPr>
              <a:t>3 out of every 5</a:t>
            </a:r>
          </a:p>
        </p:txBody>
      </p:sp>
      <p:sp>
        <p:nvSpPr>
          <p:cNvPr id="9" name="Title 8">
            <a:extLst>
              <a:ext uri="{FF2B5EF4-FFF2-40B4-BE49-F238E27FC236}">
                <a16:creationId xmlns:a16="http://schemas.microsoft.com/office/drawing/2014/main" id="{10C84BBA-1B9D-F878-6009-3DE3C346C781}"/>
              </a:ext>
            </a:extLst>
          </p:cNvPr>
          <p:cNvSpPr>
            <a:spLocks noGrp="1"/>
          </p:cNvSpPr>
          <p:nvPr>
            <p:ph type="title"/>
          </p:nvPr>
        </p:nvSpPr>
        <p:spPr/>
        <p:txBody>
          <a:bodyPr/>
          <a:lstStyle/>
          <a:p>
            <a:r>
              <a:rPr lang="en-US" altLang="en-US" dirty="0"/>
              <a:t>Vitamins are associated with good health and </a:t>
            </a:r>
            <a:br>
              <a:rPr lang="en-US" altLang="en-US" dirty="0"/>
            </a:br>
            <a:r>
              <a:rPr lang="en-US" altLang="en-US" dirty="0"/>
              <a:t>trusted by consumers</a:t>
            </a:r>
            <a:r>
              <a:rPr lang="en-US" altLang="en-US" baseline="30000" dirty="0"/>
              <a:t>*</a:t>
            </a:r>
            <a:endParaRPr lang="en-US" dirty="0"/>
          </a:p>
        </p:txBody>
      </p:sp>
    </p:spTree>
    <p:extLst>
      <p:ext uri="{BB962C8B-B14F-4D97-AF65-F5344CB8AC3E}">
        <p14:creationId xmlns:p14="http://schemas.microsoft.com/office/powerpoint/2010/main" val="417574746"/>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Placeholder 13">
            <a:extLst>
              <a:ext uri="{FF2B5EF4-FFF2-40B4-BE49-F238E27FC236}">
                <a16:creationId xmlns:a16="http://schemas.microsoft.com/office/drawing/2014/main" id="{0B5F4592-A588-4DF4-8432-5D47CD3458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70452" y="0"/>
            <a:ext cx="5421549" cy="6858000"/>
          </a:xfrm>
          <a:prstGeom prst="rect">
            <a:avLst/>
          </a:prstGeom>
        </p:spPr>
      </p:pic>
      <p:sp>
        <p:nvSpPr>
          <p:cNvPr id="28" name="Rectangle 27">
            <a:extLst>
              <a:ext uri="{FF2B5EF4-FFF2-40B4-BE49-F238E27FC236}">
                <a16:creationId xmlns:a16="http://schemas.microsoft.com/office/drawing/2014/main" id="{89B3307D-9D85-CD48-82B8-F0FFC3BAE7DB}"/>
              </a:ext>
            </a:extLst>
          </p:cNvPr>
          <p:cNvSpPr/>
          <p:nvPr/>
        </p:nvSpPr>
        <p:spPr>
          <a:xfrm>
            <a:off x="6770454" y="2899"/>
            <a:ext cx="428045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sp>
        <p:nvSpPr>
          <p:cNvPr id="27" name="Slide Number Placeholder 3">
            <a:extLst>
              <a:ext uri="{FF2B5EF4-FFF2-40B4-BE49-F238E27FC236}">
                <a16:creationId xmlns:a16="http://schemas.microsoft.com/office/drawing/2014/main" id="{D58B5A39-9676-8649-8FB6-309C44DA47E8}"/>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6" name="Text Placeholder 5">
            <a:extLst>
              <a:ext uri="{FF2B5EF4-FFF2-40B4-BE49-F238E27FC236}">
                <a16:creationId xmlns:a16="http://schemas.microsoft.com/office/drawing/2014/main" id="{B97E8CE2-41D3-49DD-B8F6-5B22F2050C70}"/>
              </a:ext>
            </a:extLst>
          </p:cNvPr>
          <p:cNvSpPr>
            <a:spLocks noGrp="1"/>
          </p:cNvSpPr>
          <p:nvPr>
            <p:ph type="body" sz="quarter" idx="13"/>
          </p:nvPr>
        </p:nvSpPr>
        <p:spPr/>
        <p:txBody>
          <a:bodyPr>
            <a:normAutofit/>
          </a:bodyPr>
          <a:lstStyle/>
          <a:p>
            <a:r>
              <a:rPr lang="en-US" dirty="0"/>
              <a:t>5 key</a:t>
            </a:r>
            <a:r>
              <a:rPr lang="en-US" dirty="0">
                <a:solidFill>
                  <a:srgbClr val="0070C0"/>
                </a:solidFill>
                <a:latin typeface="Trebuchet MS" panose="020B0603020202020204" pitchFamily="34" charset="0"/>
              </a:rPr>
              <a:t> </a:t>
            </a:r>
            <a:r>
              <a:rPr lang="en-US" dirty="0"/>
              <a:t>areas</a:t>
            </a:r>
          </a:p>
        </p:txBody>
      </p:sp>
      <p:pic>
        <p:nvPicPr>
          <p:cNvPr id="34" name="Picture 33">
            <a:extLst>
              <a:ext uri="{FF2B5EF4-FFF2-40B4-BE49-F238E27FC236}">
                <a16:creationId xmlns:a16="http://schemas.microsoft.com/office/drawing/2014/main" id="{91FEA15E-C6ED-6C4D-A935-5BC2884E59A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5" y="5940450"/>
            <a:ext cx="3499327" cy="917553"/>
          </a:xfrm>
          <a:prstGeom prst="rect">
            <a:avLst/>
          </a:prstGeom>
        </p:spPr>
      </p:pic>
      <p:grpSp>
        <p:nvGrpSpPr>
          <p:cNvPr id="7" name="Group 6">
            <a:extLst>
              <a:ext uri="{FF2B5EF4-FFF2-40B4-BE49-F238E27FC236}">
                <a16:creationId xmlns:a16="http://schemas.microsoft.com/office/drawing/2014/main" id="{CCD2ECCB-C7C9-1544-BA1E-3C1A24C4D5AC}"/>
              </a:ext>
            </a:extLst>
          </p:cNvPr>
          <p:cNvGrpSpPr/>
          <p:nvPr/>
        </p:nvGrpSpPr>
        <p:grpSpPr>
          <a:xfrm>
            <a:off x="1928255" y="2263794"/>
            <a:ext cx="2255800" cy="1990193"/>
            <a:chOff x="1928254" y="2397606"/>
            <a:chExt cx="2255800" cy="1990193"/>
          </a:xfrm>
        </p:grpSpPr>
        <p:sp>
          <p:nvSpPr>
            <p:cNvPr id="30" name="Hexagon 29">
              <a:extLst>
                <a:ext uri="{FF2B5EF4-FFF2-40B4-BE49-F238E27FC236}">
                  <a16:creationId xmlns:a16="http://schemas.microsoft.com/office/drawing/2014/main" id="{93DB351F-2D0F-DC4A-B4E8-919D09688ADA}"/>
                </a:ext>
              </a:extLst>
            </p:cNvPr>
            <p:cNvSpPr/>
            <p:nvPr/>
          </p:nvSpPr>
          <p:spPr>
            <a:xfrm>
              <a:off x="1928254" y="2397606"/>
              <a:ext cx="2255800" cy="1990193"/>
            </a:xfrm>
            <a:prstGeom prst="hexagon">
              <a:avLst>
                <a:gd name="adj" fmla="val 29132"/>
                <a:gd name="vf" fmla="val 11547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808080"/>
                </a:solidFill>
                <a:effectLst/>
                <a:uLnTx/>
                <a:uFillTx/>
                <a:latin typeface="Trebuchet MS" panose="020B0603020202020204"/>
                <a:ea typeface="+mn-ea"/>
                <a:cs typeface="+mn-cs"/>
              </a:endParaRPr>
            </a:p>
          </p:txBody>
        </p:sp>
        <p:sp>
          <p:nvSpPr>
            <p:cNvPr id="32" name="Hexagon 31">
              <a:extLst>
                <a:ext uri="{FF2B5EF4-FFF2-40B4-BE49-F238E27FC236}">
                  <a16:creationId xmlns:a16="http://schemas.microsoft.com/office/drawing/2014/main" id="{7ED89FD5-E0CA-1E49-BFE1-F8D4BDE8A19E}"/>
                </a:ext>
              </a:extLst>
            </p:cNvPr>
            <p:cNvSpPr/>
            <p:nvPr/>
          </p:nvSpPr>
          <p:spPr>
            <a:xfrm>
              <a:off x="2078526" y="2538748"/>
              <a:ext cx="1955254" cy="1720895"/>
            </a:xfrm>
            <a:prstGeom prst="hexagon">
              <a:avLst>
                <a:gd name="adj" fmla="val 29132"/>
                <a:gd name="vf" fmla="val 115470"/>
              </a:avLst>
            </a:prstGeom>
            <a:solidFill>
              <a:schemeClr val="bg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grpSp>
        <p:nvGrpSpPr>
          <p:cNvPr id="10" name="Group 9">
            <a:extLst>
              <a:ext uri="{FF2B5EF4-FFF2-40B4-BE49-F238E27FC236}">
                <a16:creationId xmlns:a16="http://schemas.microsoft.com/office/drawing/2014/main" id="{27EB99F8-B39F-BA48-8DF8-5B98FEA5E01B}"/>
              </a:ext>
            </a:extLst>
          </p:cNvPr>
          <p:cNvGrpSpPr/>
          <p:nvPr/>
        </p:nvGrpSpPr>
        <p:grpSpPr>
          <a:xfrm>
            <a:off x="2407068" y="4424465"/>
            <a:ext cx="1863469" cy="1644059"/>
            <a:chOff x="2407066" y="4558281"/>
            <a:chExt cx="1863469" cy="1644058"/>
          </a:xfrm>
        </p:grpSpPr>
        <p:sp>
          <p:nvSpPr>
            <p:cNvPr id="31" name="Hexagon 30">
              <a:extLst>
                <a:ext uri="{FF2B5EF4-FFF2-40B4-BE49-F238E27FC236}">
                  <a16:creationId xmlns:a16="http://schemas.microsoft.com/office/drawing/2014/main" id="{69F2DA97-9D4D-334A-8E9B-6DAA48725FAF}"/>
                </a:ext>
              </a:extLst>
            </p:cNvPr>
            <p:cNvSpPr/>
            <p:nvPr/>
          </p:nvSpPr>
          <p:spPr>
            <a:xfrm>
              <a:off x="2407066" y="4558281"/>
              <a:ext cx="1863469" cy="1644058"/>
            </a:xfrm>
            <a:prstGeom prst="hexagon">
              <a:avLst>
                <a:gd name="adj" fmla="val 29132"/>
                <a:gd name="vf" fmla="val 115470"/>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35" name="Hexagon 34">
              <a:extLst>
                <a:ext uri="{FF2B5EF4-FFF2-40B4-BE49-F238E27FC236}">
                  <a16:creationId xmlns:a16="http://schemas.microsoft.com/office/drawing/2014/main" id="{EB9E984B-5BC9-FD4D-97C0-11D7DB2BFF51}"/>
                </a:ext>
              </a:extLst>
            </p:cNvPr>
            <p:cNvSpPr/>
            <p:nvPr/>
          </p:nvSpPr>
          <p:spPr>
            <a:xfrm>
              <a:off x="2536244" y="4686746"/>
              <a:ext cx="1603308" cy="1400729"/>
            </a:xfrm>
            <a:prstGeom prst="hexagon">
              <a:avLst>
                <a:gd name="adj" fmla="val 29132"/>
                <a:gd name="vf" fmla="val 115470"/>
              </a:avLst>
            </a:prstGeom>
            <a:solidFill>
              <a:schemeClr val="bg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grpSp>
        <p:nvGrpSpPr>
          <p:cNvPr id="8" name="Group 7">
            <a:extLst>
              <a:ext uri="{FF2B5EF4-FFF2-40B4-BE49-F238E27FC236}">
                <a16:creationId xmlns:a16="http://schemas.microsoft.com/office/drawing/2014/main" id="{CFD7B72A-38FF-B84A-93BF-E2A29F9F47F2}"/>
              </a:ext>
            </a:extLst>
          </p:cNvPr>
          <p:cNvGrpSpPr/>
          <p:nvPr/>
        </p:nvGrpSpPr>
        <p:grpSpPr>
          <a:xfrm>
            <a:off x="3767431" y="1205109"/>
            <a:ext cx="2114959" cy="1865935"/>
            <a:chOff x="3767430" y="1338921"/>
            <a:chExt cx="2114958" cy="1865935"/>
          </a:xfrm>
        </p:grpSpPr>
        <p:sp>
          <p:nvSpPr>
            <p:cNvPr id="42" name="Hexagon 41">
              <a:extLst>
                <a:ext uri="{FF2B5EF4-FFF2-40B4-BE49-F238E27FC236}">
                  <a16:creationId xmlns:a16="http://schemas.microsoft.com/office/drawing/2014/main" id="{78D0DBA1-F9E1-084B-8968-9AE9973DA796}"/>
                </a:ext>
              </a:extLst>
            </p:cNvPr>
            <p:cNvSpPr/>
            <p:nvPr/>
          </p:nvSpPr>
          <p:spPr>
            <a:xfrm>
              <a:off x="3767430" y="1338921"/>
              <a:ext cx="2114958" cy="1865935"/>
            </a:xfrm>
            <a:prstGeom prst="hexagon">
              <a:avLst>
                <a:gd name="adj" fmla="val 29132"/>
                <a:gd name="vf" fmla="val 115470"/>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 name="Hexagon 46">
              <a:extLst>
                <a:ext uri="{FF2B5EF4-FFF2-40B4-BE49-F238E27FC236}">
                  <a16:creationId xmlns:a16="http://schemas.microsoft.com/office/drawing/2014/main" id="{6FADEB76-EB59-854F-8B2A-D44D6D57F0FA}"/>
                </a:ext>
              </a:extLst>
            </p:cNvPr>
            <p:cNvSpPr/>
            <p:nvPr/>
          </p:nvSpPr>
          <p:spPr>
            <a:xfrm>
              <a:off x="3925301" y="1477690"/>
              <a:ext cx="1799216" cy="1584417"/>
            </a:xfrm>
            <a:prstGeom prst="hexagon">
              <a:avLst>
                <a:gd name="adj" fmla="val 29132"/>
                <a:gd name="vf" fmla="val 115470"/>
              </a:avLst>
            </a:prstGeom>
            <a:solidFill>
              <a:schemeClr val="bg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sp>
        <p:nvSpPr>
          <p:cNvPr id="48" name="TextBox 47">
            <a:extLst>
              <a:ext uri="{FF2B5EF4-FFF2-40B4-BE49-F238E27FC236}">
                <a16:creationId xmlns:a16="http://schemas.microsoft.com/office/drawing/2014/main" id="{C43E751F-0E5A-DC4A-9CE9-28D146AA7C6F}"/>
              </a:ext>
            </a:extLst>
          </p:cNvPr>
          <p:cNvSpPr txBox="1"/>
          <p:nvPr/>
        </p:nvSpPr>
        <p:spPr>
          <a:xfrm>
            <a:off x="4052425" y="1460054"/>
            <a:ext cx="1551027" cy="461665"/>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Skin</a:t>
            </a:r>
            <a:br>
              <a:rPr kumimoji="0" lang="en-GB" sz="1500" b="0" i="0" u="none" strike="noStrike" kern="1200" cap="none" spc="0" normalizeH="0" baseline="0" noProof="0" dirty="0">
                <a:ln>
                  <a:noFill/>
                </a:ln>
                <a:solidFill>
                  <a:srgbClr val="808080"/>
                </a:solidFill>
                <a:effectLst/>
                <a:uLnTx/>
                <a:uFillTx/>
                <a:latin typeface="Fira Sans Medium"/>
                <a:ea typeface="+mn-ea"/>
                <a:cs typeface="+mn-cs"/>
              </a:rPr>
            </a:b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booster</a:t>
            </a:r>
          </a:p>
        </p:txBody>
      </p:sp>
      <p:sp>
        <p:nvSpPr>
          <p:cNvPr id="49" name="TextBox 48">
            <a:extLst>
              <a:ext uri="{FF2B5EF4-FFF2-40B4-BE49-F238E27FC236}">
                <a16:creationId xmlns:a16="http://schemas.microsoft.com/office/drawing/2014/main" id="{8AC0F1C2-6A09-7A47-A6AD-A25AC466D438}"/>
              </a:ext>
            </a:extLst>
          </p:cNvPr>
          <p:cNvSpPr txBox="1"/>
          <p:nvPr/>
        </p:nvSpPr>
        <p:spPr>
          <a:xfrm>
            <a:off x="4200202" y="1963604"/>
            <a:ext cx="1267519" cy="846386"/>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Rediscovery of vitamin C in high concentration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and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pure form!</a:t>
            </a:r>
          </a:p>
        </p:txBody>
      </p:sp>
      <p:sp>
        <p:nvSpPr>
          <p:cNvPr id="50" name="TextBox 49">
            <a:extLst>
              <a:ext uri="{FF2B5EF4-FFF2-40B4-BE49-F238E27FC236}">
                <a16:creationId xmlns:a16="http://schemas.microsoft.com/office/drawing/2014/main" id="{5D407BC3-64D0-7D42-B759-65E52FE15756}"/>
              </a:ext>
            </a:extLst>
          </p:cNvPr>
          <p:cNvSpPr txBox="1"/>
          <p:nvPr/>
        </p:nvSpPr>
        <p:spPr>
          <a:xfrm>
            <a:off x="2333492" y="2993721"/>
            <a:ext cx="1449565" cy="553998"/>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800" b="0" i="0" u="none" strike="noStrike" kern="1200" cap="none" spc="0" normalizeH="0" baseline="0" noProof="0" dirty="0">
                <a:ln>
                  <a:noFill/>
                </a:ln>
                <a:solidFill>
                  <a:srgbClr val="808080"/>
                </a:solidFill>
                <a:effectLst/>
                <a:uLnTx/>
                <a:uFillTx/>
                <a:latin typeface="Fira Sans Medium"/>
                <a:ea typeface="+mn-ea"/>
                <a:cs typeface="+mn-cs"/>
              </a:rPr>
              <a:t>Healthy</a:t>
            </a:r>
            <a:br>
              <a:rPr kumimoji="0" lang="en-GB" sz="1800" b="0" i="0" u="none" strike="noStrike" kern="1200" cap="none" spc="0" normalizeH="0" baseline="0" noProof="0" dirty="0">
                <a:ln>
                  <a:noFill/>
                </a:ln>
                <a:solidFill>
                  <a:srgbClr val="808080"/>
                </a:solidFill>
                <a:effectLst/>
                <a:uLnTx/>
                <a:uFillTx/>
                <a:latin typeface="Fira Sans Medium"/>
                <a:ea typeface="+mn-ea"/>
                <a:cs typeface="+mn-cs"/>
              </a:rPr>
            </a:br>
            <a:r>
              <a:rPr kumimoji="0" lang="en-GB" sz="1800" b="0" i="0" u="none" strike="noStrike" kern="1200" cap="none" spc="0" normalizeH="0" baseline="0" noProof="0" dirty="0">
                <a:ln>
                  <a:noFill/>
                </a:ln>
                <a:solidFill>
                  <a:srgbClr val="808080"/>
                </a:solidFill>
                <a:effectLst/>
                <a:uLnTx/>
                <a:uFillTx/>
                <a:latin typeface="Fira Sans Medium"/>
                <a:ea typeface="+mn-ea"/>
                <a:cs typeface="+mn-cs"/>
              </a:rPr>
              <a:t>beauty</a:t>
            </a:r>
          </a:p>
        </p:txBody>
      </p:sp>
      <p:grpSp>
        <p:nvGrpSpPr>
          <p:cNvPr id="9" name="Group 8">
            <a:extLst>
              <a:ext uri="{FF2B5EF4-FFF2-40B4-BE49-F238E27FC236}">
                <a16:creationId xmlns:a16="http://schemas.microsoft.com/office/drawing/2014/main" id="{89F62BF4-E067-4540-8F4B-E4400358B9BB}"/>
              </a:ext>
            </a:extLst>
          </p:cNvPr>
          <p:cNvGrpSpPr/>
          <p:nvPr/>
        </p:nvGrpSpPr>
        <p:grpSpPr>
          <a:xfrm>
            <a:off x="3850065" y="3253982"/>
            <a:ext cx="2077055" cy="1832495"/>
            <a:chOff x="3850063" y="3387795"/>
            <a:chExt cx="2077054" cy="1832494"/>
          </a:xfrm>
        </p:grpSpPr>
        <p:sp>
          <p:nvSpPr>
            <p:cNvPr id="59" name="Hexagon 58">
              <a:extLst>
                <a:ext uri="{FF2B5EF4-FFF2-40B4-BE49-F238E27FC236}">
                  <a16:creationId xmlns:a16="http://schemas.microsoft.com/office/drawing/2014/main" id="{6882D430-BD4E-7C49-B935-6A4991237977}"/>
                </a:ext>
              </a:extLst>
            </p:cNvPr>
            <p:cNvSpPr/>
            <p:nvPr/>
          </p:nvSpPr>
          <p:spPr>
            <a:xfrm>
              <a:off x="3850063" y="3387795"/>
              <a:ext cx="2077054" cy="1832494"/>
            </a:xfrm>
            <a:prstGeom prst="hexagon">
              <a:avLst>
                <a:gd name="adj" fmla="val 29132"/>
                <a:gd name="vf" fmla="val 11547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60" name="Hexagon 59">
              <a:extLst>
                <a:ext uri="{FF2B5EF4-FFF2-40B4-BE49-F238E27FC236}">
                  <a16:creationId xmlns:a16="http://schemas.microsoft.com/office/drawing/2014/main" id="{95372324-C4E3-234C-BB23-DA1B8ED0F9F7}"/>
                </a:ext>
              </a:extLst>
            </p:cNvPr>
            <p:cNvSpPr/>
            <p:nvPr/>
          </p:nvSpPr>
          <p:spPr>
            <a:xfrm>
              <a:off x="3995052" y="3523404"/>
              <a:ext cx="1787074" cy="1561276"/>
            </a:xfrm>
            <a:prstGeom prst="hexagon">
              <a:avLst>
                <a:gd name="adj" fmla="val 29132"/>
                <a:gd name="vf" fmla="val 115470"/>
              </a:avLst>
            </a:prstGeom>
            <a:solidFill>
              <a:schemeClr val="bg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sp>
        <p:nvSpPr>
          <p:cNvPr id="61" name="TextBox 60">
            <a:extLst>
              <a:ext uri="{FF2B5EF4-FFF2-40B4-BE49-F238E27FC236}">
                <a16:creationId xmlns:a16="http://schemas.microsoft.com/office/drawing/2014/main" id="{4C3F4BEA-8988-B648-9BDB-0E9760E97EDD}"/>
              </a:ext>
            </a:extLst>
          </p:cNvPr>
          <p:cNvSpPr txBox="1"/>
          <p:nvPr/>
        </p:nvSpPr>
        <p:spPr>
          <a:xfrm>
            <a:off x="4173032" y="3607381"/>
            <a:ext cx="1409056" cy="1154162"/>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The all-in remedy</a:t>
            </a:r>
            <a:br>
              <a:rPr kumimoji="0" lang="en-GB" sz="1500" b="0" i="0" u="none" strike="noStrike" kern="1200" cap="none" spc="0" normalizeH="0" baseline="0" noProof="0" dirty="0">
                <a:ln>
                  <a:noFill/>
                </a:ln>
                <a:solidFill>
                  <a:srgbClr val="808080"/>
                </a:solidFill>
                <a:effectLst/>
                <a:uLnTx/>
                <a:uFillTx/>
                <a:latin typeface="Fira Sans Medium"/>
                <a:ea typeface="+mn-ea"/>
                <a:cs typeface="+mn-cs"/>
              </a:rPr>
            </a:b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against oxidative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Stress</a:t>
            </a:r>
          </a:p>
        </p:txBody>
      </p:sp>
      <p:sp>
        <p:nvSpPr>
          <p:cNvPr id="62" name="TextBox 61">
            <a:extLst>
              <a:ext uri="{FF2B5EF4-FFF2-40B4-BE49-F238E27FC236}">
                <a16:creationId xmlns:a16="http://schemas.microsoft.com/office/drawing/2014/main" id="{C8F3590E-DC3B-CE4E-A102-CF53DFD637A3}"/>
              </a:ext>
            </a:extLst>
          </p:cNvPr>
          <p:cNvSpPr txBox="1"/>
          <p:nvPr/>
        </p:nvSpPr>
        <p:spPr>
          <a:xfrm>
            <a:off x="2688898" y="4966634"/>
            <a:ext cx="1286081" cy="230832"/>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808080"/>
                </a:solidFill>
                <a:effectLst/>
                <a:uLnTx/>
                <a:uFillTx/>
                <a:latin typeface="Fira Sans Medium"/>
                <a:ea typeface="+mn-ea"/>
                <a:cs typeface="+mn-cs"/>
              </a:rPr>
              <a:t>Versatile</a:t>
            </a:r>
          </a:p>
        </p:txBody>
      </p:sp>
      <p:sp>
        <p:nvSpPr>
          <p:cNvPr id="63" name="TextBox 62">
            <a:extLst>
              <a:ext uri="{FF2B5EF4-FFF2-40B4-BE49-F238E27FC236}">
                <a16:creationId xmlns:a16="http://schemas.microsoft.com/office/drawing/2014/main" id="{D078A781-26FF-7C4B-8067-6C42665C11D6}"/>
              </a:ext>
            </a:extLst>
          </p:cNvPr>
          <p:cNvSpPr txBox="1"/>
          <p:nvPr/>
        </p:nvSpPr>
        <p:spPr>
          <a:xfrm>
            <a:off x="2830391" y="5249587"/>
            <a:ext cx="999599" cy="369332"/>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dirty="0">
                <a:ln>
                  <a:noFill/>
                </a:ln>
                <a:solidFill>
                  <a:srgbClr val="808080"/>
                </a:solidFill>
                <a:effectLst/>
                <a:uLnTx/>
                <a:uFillTx/>
                <a:latin typeface="Fira Sans"/>
                <a:ea typeface="+mn-ea"/>
                <a:cs typeface="+mn-cs"/>
              </a:rPr>
              <a:t>…a brilliant multitasker!</a:t>
            </a:r>
          </a:p>
        </p:txBody>
      </p:sp>
      <p:grpSp>
        <p:nvGrpSpPr>
          <p:cNvPr id="11" name="Group 10">
            <a:extLst>
              <a:ext uri="{FF2B5EF4-FFF2-40B4-BE49-F238E27FC236}">
                <a16:creationId xmlns:a16="http://schemas.microsoft.com/office/drawing/2014/main" id="{00A16150-0640-494D-B451-C658A8899C0F}"/>
              </a:ext>
            </a:extLst>
          </p:cNvPr>
          <p:cNvGrpSpPr/>
          <p:nvPr/>
        </p:nvGrpSpPr>
        <p:grpSpPr>
          <a:xfrm>
            <a:off x="512583" y="3580056"/>
            <a:ext cx="1863469" cy="1644059"/>
            <a:chOff x="512581" y="3713870"/>
            <a:chExt cx="1863469" cy="1644058"/>
          </a:xfrm>
        </p:grpSpPr>
        <p:sp>
          <p:nvSpPr>
            <p:cNvPr id="64" name="Hexagon 63">
              <a:extLst>
                <a:ext uri="{FF2B5EF4-FFF2-40B4-BE49-F238E27FC236}">
                  <a16:creationId xmlns:a16="http://schemas.microsoft.com/office/drawing/2014/main" id="{3634F5A2-904F-FC43-81F2-7B1AE96B9193}"/>
                </a:ext>
              </a:extLst>
            </p:cNvPr>
            <p:cNvSpPr/>
            <p:nvPr/>
          </p:nvSpPr>
          <p:spPr>
            <a:xfrm>
              <a:off x="512581" y="3713870"/>
              <a:ext cx="1863469" cy="1644058"/>
            </a:xfrm>
            <a:prstGeom prst="hexagon">
              <a:avLst>
                <a:gd name="adj" fmla="val 29132"/>
                <a:gd name="vf" fmla="val 115470"/>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65" name="Hexagon 64">
              <a:extLst>
                <a:ext uri="{FF2B5EF4-FFF2-40B4-BE49-F238E27FC236}">
                  <a16:creationId xmlns:a16="http://schemas.microsoft.com/office/drawing/2014/main" id="{72FE7E65-B645-4646-8F69-FE5E1705CDA4}"/>
                </a:ext>
              </a:extLst>
            </p:cNvPr>
            <p:cNvSpPr/>
            <p:nvPr/>
          </p:nvSpPr>
          <p:spPr>
            <a:xfrm>
              <a:off x="641759" y="3842335"/>
              <a:ext cx="1603308" cy="1400729"/>
            </a:xfrm>
            <a:prstGeom prst="hexagon">
              <a:avLst>
                <a:gd name="adj" fmla="val 29132"/>
                <a:gd name="vf" fmla="val 115470"/>
              </a:avLst>
            </a:prstGeom>
            <a:solidFill>
              <a:schemeClr val="bg1"/>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sp>
        <p:nvSpPr>
          <p:cNvPr id="66" name="TextBox 65">
            <a:extLst>
              <a:ext uri="{FF2B5EF4-FFF2-40B4-BE49-F238E27FC236}">
                <a16:creationId xmlns:a16="http://schemas.microsoft.com/office/drawing/2014/main" id="{C19FFE69-2A3A-6644-AED0-798F6FF20DFE}"/>
              </a:ext>
            </a:extLst>
          </p:cNvPr>
          <p:cNvSpPr txBox="1"/>
          <p:nvPr/>
        </p:nvSpPr>
        <p:spPr>
          <a:xfrm>
            <a:off x="841930" y="4055836"/>
            <a:ext cx="1212111" cy="69249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US" sz="1500" b="0" i="0" u="none" strike="noStrike" kern="1200" cap="none" spc="0" normalizeH="0" baseline="0" noProof="0" dirty="0">
                <a:ln>
                  <a:noFill/>
                </a:ln>
                <a:solidFill>
                  <a:srgbClr val="808080"/>
                </a:solidFill>
                <a:effectLst/>
                <a:uLnTx/>
                <a:uFillTx/>
                <a:latin typeface="Fira Sans Medium"/>
                <a:ea typeface="+mn-ea"/>
                <a:cs typeface="+mn-cs"/>
              </a:rPr>
              <a:t>The </a:t>
            </a:r>
            <a:br>
              <a:rPr kumimoji="0" lang="en-US" sz="1500" b="0" i="0" u="none" strike="noStrike" kern="1200" cap="none" spc="0" normalizeH="0" baseline="0" noProof="0" dirty="0">
                <a:ln>
                  <a:noFill/>
                </a:ln>
                <a:solidFill>
                  <a:srgbClr val="808080"/>
                </a:solidFill>
                <a:effectLst/>
                <a:uLnTx/>
                <a:uFillTx/>
                <a:latin typeface="Fira Sans Medium"/>
                <a:ea typeface="+mn-ea"/>
                <a:cs typeface="+mn-cs"/>
              </a:rPr>
            </a:br>
            <a:r>
              <a:rPr kumimoji="0" lang="en-US" sz="1500" b="0" i="0" u="none" strike="noStrike" kern="1200" cap="none" spc="0" normalizeH="0" baseline="0" noProof="0" dirty="0">
                <a:ln>
                  <a:noFill/>
                </a:ln>
                <a:solidFill>
                  <a:srgbClr val="808080"/>
                </a:solidFill>
                <a:effectLst/>
                <a:uLnTx/>
                <a:uFillTx/>
                <a:latin typeface="Fira Sans Medium"/>
                <a:ea typeface="+mn-ea"/>
                <a:cs typeface="+mn-cs"/>
              </a:rPr>
              <a:t>anti-aging superstar!</a:t>
            </a:r>
            <a:endParaRPr kumimoji="0" lang="en-GB" sz="1500" b="0" i="0" u="none" strike="noStrike" kern="1200" cap="none" spc="0" normalizeH="0" baseline="0" noProof="0" dirty="0">
              <a:ln>
                <a:noFill/>
              </a:ln>
              <a:solidFill>
                <a:srgbClr val="808080"/>
              </a:solidFill>
              <a:effectLst/>
              <a:uLnTx/>
              <a:uFillTx/>
              <a:latin typeface="Fira Sans Medium"/>
              <a:ea typeface="+mn-ea"/>
              <a:cs typeface="+mn-cs"/>
            </a:endParaRPr>
          </a:p>
        </p:txBody>
      </p:sp>
      <p:pic>
        <p:nvPicPr>
          <p:cNvPr id="3" name="Picture Placeholder 13">
            <a:extLst>
              <a:ext uri="{FF2B5EF4-FFF2-40B4-BE49-F238E27FC236}">
                <a16:creationId xmlns:a16="http://schemas.microsoft.com/office/drawing/2014/main" id="{01CEC70F-0BBD-9F16-A99D-69837559520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87539" y="16626"/>
            <a:ext cx="5399845" cy="6830546"/>
          </a:xfrm>
          <a:prstGeom prst="rect">
            <a:avLst/>
          </a:prstGeom>
        </p:spPr>
      </p:pic>
      <p:sp>
        <p:nvSpPr>
          <p:cNvPr id="13" name="Rectangle 12">
            <a:extLst>
              <a:ext uri="{FF2B5EF4-FFF2-40B4-BE49-F238E27FC236}">
                <a16:creationId xmlns:a16="http://schemas.microsoft.com/office/drawing/2014/main" id="{EE4C65D3-6BBA-96EA-95EC-53BCA1A53063}"/>
              </a:ext>
            </a:extLst>
          </p:cNvPr>
          <p:cNvSpPr/>
          <p:nvPr/>
        </p:nvSpPr>
        <p:spPr>
          <a:xfrm>
            <a:off x="6770451" y="16625"/>
            <a:ext cx="4297545" cy="6844273"/>
          </a:xfrm>
          <a:prstGeom prst="rect">
            <a:avLst/>
          </a:prstGeom>
          <a:gradFill flip="none" rotWithShape="1">
            <a:gsLst>
              <a:gs pos="71981">
                <a:srgbClr val="FFFFFF">
                  <a:alpha val="84000"/>
                </a:srgbClr>
              </a:gs>
              <a:gs pos="0">
                <a:schemeClr val="bg1">
                  <a:alpha val="0"/>
                </a:schemeClr>
              </a:gs>
              <a:gs pos="91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pic>
        <p:nvPicPr>
          <p:cNvPr id="15" name="Picture 14">
            <a:extLst>
              <a:ext uri="{FF2B5EF4-FFF2-40B4-BE49-F238E27FC236}">
                <a16:creationId xmlns:a16="http://schemas.microsoft.com/office/drawing/2014/main" id="{83BCF129-CAB4-9933-23AA-1E1BEA50FA4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Consumers perception of Vitamin C benefits on the skin</a:t>
            </a:r>
          </a:p>
        </p:txBody>
      </p:sp>
    </p:spTree>
    <p:extLst>
      <p:ext uri="{BB962C8B-B14F-4D97-AF65-F5344CB8AC3E}">
        <p14:creationId xmlns:p14="http://schemas.microsoft.com/office/powerpoint/2010/main" val="1146345047"/>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1B64AAF-D557-025A-ED28-F02F57C5C60E}"/>
              </a:ext>
            </a:extLst>
          </p:cNvPr>
          <p:cNvPicPr>
            <a:picLocks noChangeAspect="1"/>
          </p:cNvPicPr>
          <p:nvPr/>
        </p:nvPicPr>
        <p:blipFill>
          <a:blip r:embed="rId3"/>
          <a:srcRect/>
          <a:stretch/>
        </p:blipFill>
        <p:spPr>
          <a:xfrm>
            <a:off x="475298" y="2036027"/>
            <a:ext cx="5808905" cy="3852313"/>
          </a:xfrm>
          <a:prstGeom prst="rect">
            <a:avLst/>
          </a:prstGeom>
        </p:spPr>
      </p:pic>
      <p:sp>
        <p:nvSpPr>
          <p:cNvPr id="4" name="Slide Number Placeholder 3">
            <a:extLst>
              <a:ext uri="{FF2B5EF4-FFF2-40B4-BE49-F238E27FC236}">
                <a16:creationId xmlns:a16="http://schemas.microsoft.com/office/drawing/2014/main" id="{17A9EB2A-360C-403C-AD6C-ED397DFB8FEC}"/>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5" name="Title 14">
            <a:extLst>
              <a:ext uri="{FF2B5EF4-FFF2-40B4-BE49-F238E27FC236}">
                <a16:creationId xmlns:a16="http://schemas.microsoft.com/office/drawing/2014/main" id="{9E47E1D9-16F4-98F6-AD31-A3298EF6EBF7}"/>
              </a:ext>
            </a:extLst>
          </p:cNvPr>
          <p:cNvSpPr>
            <a:spLocks noGrp="1"/>
          </p:cNvSpPr>
          <p:nvPr>
            <p:ph type="title"/>
          </p:nvPr>
        </p:nvSpPr>
        <p:spPr/>
        <p:txBody>
          <a:bodyPr/>
          <a:lstStyle/>
          <a:p>
            <a:r>
              <a:rPr lang="en-US" dirty="0"/>
              <a:t>Launches with Vitamin C derivatives for Beauty and </a:t>
            </a:r>
            <a:br>
              <a:rPr lang="en-US" dirty="0"/>
            </a:br>
            <a:r>
              <a:rPr lang="en-US" dirty="0"/>
              <a:t>Personal care increased by 33% in 2021 compared to 2017</a:t>
            </a:r>
          </a:p>
        </p:txBody>
      </p:sp>
      <p:pic>
        <p:nvPicPr>
          <p:cNvPr id="9" name="Picture 8">
            <a:extLst>
              <a:ext uri="{FF2B5EF4-FFF2-40B4-BE49-F238E27FC236}">
                <a16:creationId xmlns:a16="http://schemas.microsoft.com/office/drawing/2014/main" id="{F3AB4ACD-3BF6-3248-83FF-3B6549DFE1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1669" y="1792951"/>
            <a:ext cx="4744115" cy="2759493"/>
          </a:xfrm>
          <a:prstGeom prst="rect">
            <a:avLst/>
          </a:prstGeom>
        </p:spPr>
      </p:pic>
      <p:pic>
        <p:nvPicPr>
          <p:cNvPr id="17" name="Picture 16">
            <a:extLst>
              <a:ext uri="{FF2B5EF4-FFF2-40B4-BE49-F238E27FC236}">
                <a16:creationId xmlns:a16="http://schemas.microsoft.com/office/drawing/2014/main" id="{17B11EAA-B790-1346-88FA-49FCFFF8687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11670" y="4605710"/>
            <a:ext cx="1085916" cy="1064623"/>
          </a:xfrm>
          <a:prstGeom prst="rect">
            <a:avLst/>
          </a:prstGeom>
        </p:spPr>
      </p:pic>
      <p:sp>
        <p:nvSpPr>
          <p:cNvPr id="2" name="Shape 94" descr="mintel_logo">
            <a:extLst>
              <a:ext uri="{FF2B5EF4-FFF2-40B4-BE49-F238E27FC236}">
                <a16:creationId xmlns:a16="http://schemas.microsoft.com/office/drawing/2014/main" id="{3C2D2BB0-A503-27DC-B4D4-9CFCBAF3C23E}"/>
              </a:ext>
            </a:extLst>
          </p:cNvPr>
          <p:cNvSpPr txBox="1"/>
          <p:nvPr/>
        </p:nvSpPr>
        <p:spPr>
          <a:xfrm>
            <a:off x="11134641" y="133200"/>
            <a:ext cx="816564" cy="452053"/>
          </a:xfrm>
          <a:prstGeom prst="rect">
            <a:avLst/>
          </a:prstGeom>
          <a:blipFill rotWithShape="1">
            <a:blip r:embed="rId6"/>
            <a:stretch>
              <a:fillRect/>
            </a:stretch>
          </a:blipFill>
          <a:ln>
            <a:noFill/>
          </a:ln>
        </p:spPr>
        <p:txBody>
          <a:bodyPr wrap="square" lIns="91425" tIns="45700" rIns="91425" bIns="45700" anchor="t" anchorCtr="0">
            <a:noAutofit/>
          </a:bodyPr>
          <a:lstStyle>
            <a:defPPr marR="0" lvl="0" algn="l" rtl="0">
              <a:lnSpc>
                <a:spcPct val="100000"/>
              </a:lnSpc>
              <a:spcBef>
                <a:spcPct val="0"/>
              </a:spcBef>
              <a:spcAft>
                <a:spcPct val="0"/>
              </a:spcAft>
              <a:defRPr lang="en-US"/>
            </a:defPPr>
            <a:lvl1pPr marL="0" marR="0" lvl="0"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1pPr>
            <a:lvl2pPr marL="0" marR="0" lvl="1"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2pPr>
            <a:lvl3pPr marL="0" marR="0" lvl="2"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3pPr>
            <a:lvl4pPr marL="0" marR="0" lvl="3"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4pPr>
            <a:lvl5pPr marL="0" marR="0" lvl="4"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5pPr>
            <a:lvl6pPr marL="0" marR="0" lvl="5"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6pPr>
            <a:lvl7pPr marL="0" marR="0" lvl="6"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7pPr>
            <a:lvl8pPr marL="0" marR="0" lvl="7"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8pPr>
          </a:lstStyle>
          <a:p>
            <a:pPr marL="0" marR="0" lvl="0" indent="-114294" algn="l" defTabSz="914354" rtl="0" eaLnBrk="0" fontAlgn="auto" latinLnBrk="0" hangingPunct="0">
              <a:lnSpc>
                <a:spcPct val="100000"/>
              </a:lnSpc>
              <a:spcBef>
                <a:spcPct val="0"/>
              </a:spcBef>
              <a:spcAft>
                <a:spcPct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Noto Sans CJK SC Regular" pitchFamily="34" charset="-128"/>
                <a:ea typeface="Noto Sans CJK SC Regular" pitchFamily="34" charset="-128"/>
                <a:cs typeface="Arial" pitchFamily="34" charset="0"/>
                <a:sym typeface="Arial" pitchFamily="34" charset="0"/>
              </a:rPr>
              <a:t> </a:t>
            </a:r>
          </a:p>
        </p:txBody>
      </p:sp>
      <p:sp>
        <p:nvSpPr>
          <p:cNvPr id="5" name="TextBox 4">
            <a:extLst>
              <a:ext uri="{FF2B5EF4-FFF2-40B4-BE49-F238E27FC236}">
                <a16:creationId xmlns:a16="http://schemas.microsoft.com/office/drawing/2014/main" id="{18F56E3F-3D76-B274-F32D-1B4E9C7F6E4B}"/>
              </a:ext>
            </a:extLst>
          </p:cNvPr>
          <p:cNvSpPr txBox="1"/>
          <p:nvPr/>
        </p:nvSpPr>
        <p:spPr>
          <a:xfrm>
            <a:off x="836216" y="1685229"/>
            <a:ext cx="5303088"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E4B"/>
                </a:solidFill>
                <a:effectLst/>
                <a:uLnTx/>
                <a:uFillTx/>
                <a:latin typeface="Fira Sans Medium"/>
                <a:ea typeface="+mn-ea"/>
                <a:cs typeface="+mn-cs"/>
              </a:rPr>
              <a:t>Total launches over the past 5 years (2017-201)</a:t>
            </a:r>
          </a:p>
        </p:txBody>
      </p:sp>
      <p:sp>
        <p:nvSpPr>
          <p:cNvPr id="10" name="TextBox 9">
            <a:extLst>
              <a:ext uri="{FF2B5EF4-FFF2-40B4-BE49-F238E27FC236}">
                <a16:creationId xmlns:a16="http://schemas.microsoft.com/office/drawing/2014/main" id="{22C597A6-0ACC-41A7-842B-1C1061B1F34A}"/>
              </a:ext>
            </a:extLst>
          </p:cNvPr>
          <p:cNvSpPr txBox="1"/>
          <p:nvPr/>
        </p:nvSpPr>
        <p:spPr>
          <a:xfrm>
            <a:off x="7946756" y="4797580"/>
            <a:ext cx="3409028" cy="873975"/>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E4B"/>
                </a:solidFill>
                <a:effectLst/>
                <a:uLnTx/>
                <a:uFillTx/>
                <a:latin typeface="Fira Sans Medium"/>
                <a:ea typeface="+mn-ea"/>
                <a:cs typeface="+mn-cs"/>
              </a:rPr>
              <a:t>Worldwide, 1 product over 15 contains Vitamin C</a:t>
            </a:r>
          </a:p>
        </p:txBody>
      </p:sp>
    </p:spTree>
    <p:extLst>
      <p:ext uri="{BB962C8B-B14F-4D97-AF65-F5344CB8AC3E}">
        <p14:creationId xmlns:p14="http://schemas.microsoft.com/office/powerpoint/2010/main" val="137082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5EE3153-8A73-4709-9B91-47C4FB99E41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000000">
                    <a:alpha val="30000"/>
                  </a:srgbClr>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000000">
                  <a:alpha val="30000"/>
                </a:srgbClr>
              </a:solidFill>
              <a:effectLst/>
              <a:uLnTx/>
              <a:uFillTx/>
              <a:latin typeface="Trebuchet MS" panose="020B0703020202090204" pitchFamily="34" charset="0"/>
              <a:ea typeface="+mn-ea"/>
              <a:cs typeface="+mn-cs"/>
            </a:endParaRPr>
          </a:p>
        </p:txBody>
      </p:sp>
      <p:sp>
        <p:nvSpPr>
          <p:cNvPr id="2" name="Title 1">
            <a:extLst>
              <a:ext uri="{FF2B5EF4-FFF2-40B4-BE49-F238E27FC236}">
                <a16:creationId xmlns:a16="http://schemas.microsoft.com/office/drawing/2014/main" id="{AB03B3C5-4901-EEDE-61D4-440DFD17B20B}"/>
              </a:ext>
            </a:extLst>
          </p:cNvPr>
          <p:cNvSpPr>
            <a:spLocks noGrp="1"/>
          </p:cNvSpPr>
          <p:nvPr>
            <p:ph type="title"/>
          </p:nvPr>
        </p:nvSpPr>
        <p:spPr/>
        <p:txBody>
          <a:bodyPr/>
          <a:lstStyle/>
          <a:p>
            <a:r>
              <a:rPr lang="en-US" dirty="0"/>
              <a:t>Latest launches:</a:t>
            </a:r>
          </a:p>
        </p:txBody>
      </p:sp>
      <p:sp>
        <p:nvSpPr>
          <p:cNvPr id="3" name="Text Placeholder 2">
            <a:extLst>
              <a:ext uri="{FF2B5EF4-FFF2-40B4-BE49-F238E27FC236}">
                <a16:creationId xmlns:a16="http://schemas.microsoft.com/office/drawing/2014/main" id="{33768677-E776-E010-7846-9D7ACB1289EF}"/>
              </a:ext>
            </a:extLst>
          </p:cNvPr>
          <p:cNvSpPr>
            <a:spLocks noGrp="1"/>
          </p:cNvSpPr>
          <p:nvPr>
            <p:ph type="body" sz="quarter" idx="13"/>
          </p:nvPr>
        </p:nvSpPr>
        <p:spPr/>
        <p:txBody>
          <a:bodyPr/>
          <a:lstStyle/>
          <a:p>
            <a:r>
              <a:rPr lang="en-US" sz="2400" i="1" dirty="0">
                <a:solidFill>
                  <a:srgbClr val="007E4B"/>
                </a:solidFill>
                <a:latin typeface="Fira Sans" panose="020B0503050000020004" pitchFamily="34" charset="0"/>
              </a:rPr>
              <a:t>high concentration of Vitamin C in serum is still very trendy!</a:t>
            </a:r>
          </a:p>
        </p:txBody>
      </p:sp>
      <p:sp>
        <p:nvSpPr>
          <p:cNvPr id="32" name="TextBox 31">
            <a:extLst>
              <a:ext uri="{FF2B5EF4-FFF2-40B4-BE49-F238E27FC236}">
                <a16:creationId xmlns:a16="http://schemas.microsoft.com/office/drawing/2014/main" id="{A3138A00-A516-8B4F-8EC1-761A91EAFF7E}"/>
              </a:ext>
            </a:extLst>
          </p:cNvPr>
          <p:cNvSpPr txBox="1"/>
          <p:nvPr/>
        </p:nvSpPr>
        <p:spPr>
          <a:xfrm>
            <a:off x="285687" y="1857874"/>
            <a:ext cx="2879199"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E4B"/>
                </a:solidFill>
                <a:effectLst/>
                <a:uLnTx/>
                <a:uFillTx/>
                <a:latin typeface="Fira Sans Medium"/>
                <a:ea typeface="+mn-ea"/>
                <a:cs typeface="+mn-cs"/>
              </a:rPr>
              <a:t>Cetaphil: healthy radiance antioxidant-c serum</a:t>
            </a:r>
          </a:p>
        </p:txBody>
      </p:sp>
      <p:sp>
        <p:nvSpPr>
          <p:cNvPr id="29" name="TextBox 28">
            <a:extLst>
              <a:ext uri="{FF2B5EF4-FFF2-40B4-BE49-F238E27FC236}">
                <a16:creationId xmlns:a16="http://schemas.microsoft.com/office/drawing/2014/main" id="{E63BF009-F4F4-4B2C-96A5-0361A19083BA}"/>
              </a:ext>
            </a:extLst>
          </p:cNvPr>
          <p:cNvSpPr txBox="1"/>
          <p:nvPr/>
        </p:nvSpPr>
        <p:spPr>
          <a:xfrm>
            <a:off x="555177" y="5508000"/>
            <a:ext cx="2340218"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E4B"/>
                </a:solidFill>
                <a:effectLst/>
                <a:uLnTx/>
                <a:uFillTx/>
                <a:latin typeface="Fira Sans Medium"/>
                <a:ea typeface="+mn-ea"/>
                <a:cs typeface="+mn-cs"/>
              </a:rPr>
              <a:t>10% Sodium </a:t>
            </a:r>
            <a:r>
              <a:rPr kumimoji="0" lang="en-US" sz="1200" b="0" i="0" u="none" strike="noStrike" kern="1200" cap="none" spc="0" normalizeH="0" baseline="0" noProof="0" dirty="0" err="1">
                <a:ln>
                  <a:noFill/>
                </a:ln>
                <a:solidFill>
                  <a:srgbClr val="007E4B"/>
                </a:solidFill>
                <a:effectLst/>
                <a:uLnTx/>
                <a:uFillTx/>
                <a:latin typeface="Fira Sans Medium"/>
                <a:ea typeface="+mn-ea"/>
                <a:cs typeface="+mn-cs"/>
              </a:rPr>
              <a:t>Ascorbyl</a:t>
            </a:r>
            <a:r>
              <a:rPr kumimoji="0" lang="en-US" sz="1200" b="0" i="0" u="none" strike="noStrike" kern="1200" cap="none" spc="0" normalizeH="0" baseline="0" noProof="0" dirty="0">
                <a:ln>
                  <a:noFill/>
                </a:ln>
                <a:solidFill>
                  <a:srgbClr val="007E4B"/>
                </a:solidFill>
                <a:effectLst/>
                <a:uLnTx/>
                <a:uFillTx/>
                <a:latin typeface="Fira Sans Medium"/>
                <a:ea typeface="+mn-ea"/>
                <a:cs typeface="+mn-cs"/>
              </a:rPr>
              <a:t> Phosphate</a:t>
            </a:r>
          </a:p>
        </p:txBody>
      </p:sp>
      <p:pic>
        <p:nvPicPr>
          <p:cNvPr id="6" name="Picture 5" descr="A picture containing text, toiletry&#10;&#10;Description automatically generated">
            <a:extLst>
              <a:ext uri="{FF2B5EF4-FFF2-40B4-BE49-F238E27FC236}">
                <a16:creationId xmlns:a16="http://schemas.microsoft.com/office/drawing/2014/main" id="{212AA440-09DD-4575-AFEB-796AEB2323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5777" y="2362564"/>
            <a:ext cx="859018" cy="2876948"/>
          </a:xfrm>
          <a:prstGeom prst="rect">
            <a:avLst/>
          </a:prstGeom>
        </p:spPr>
      </p:pic>
      <p:pic>
        <p:nvPicPr>
          <p:cNvPr id="20" name="Picture 19" descr="Diagram&#10;&#10;Description automatically generated">
            <a:extLst>
              <a:ext uri="{FF2B5EF4-FFF2-40B4-BE49-F238E27FC236}">
                <a16:creationId xmlns:a16="http://schemas.microsoft.com/office/drawing/2014/main" id="{5CD0174C-BDC7-4855-85E5-17DEAAC4D31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4582333" y="2569355"/>
            <a:ext cx="1958510" cy="2651990"/>
          </a:xfrm>
          <a:prstGeom prst="rect">
            <a:avLst/>
          </a:prstGeom>
        </p:spPr>
      </p:pic>
      <p:sp>
        <p:nvSpPr>
          <p:cNvPr id="21" name="TextBox 20">
            <a:extLst>
              <a:ext uri="{FF2B5EF4-FFF2-40B4-BE49-F238E27FC236}">
                <a16:creationId xmlns:a16="http://schemas.microsoft.com/office/drawing/2014/main" id="{10890D11-CC07-4122-8E3F-84A33D74DDAD}"/>
              </a:ext>
            </a:extLst>
          </p:cNvPr>
          <p:cNvSpPr txBox="1"/>
          <p:nvPr/>
        </p:nvSpPr>
        <p:spPr>
          <a:xfrm>
            <a:off x="4495016" y="1875132"/>
            <a:ext cx="2245055"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Fira Sans Medium"/>
                <a:ea typeface="+mn-ea"/>
                <a:cs typeface="+mn-cs"/>
              </a:rPr>
              <a:t>Nivea: Instant recharge sheet mask</a:t>
            </a:r>
          </a:p>
        </p:txBody>
      </p:sp>
      <p:sp>
        <p:nvSpPr>
          <p:cNvPr id="23" name="TextBox 22">
            <a:extLst>
              <a:ext uri="{FF2B5EF4-FFF2-40B4-BE49-F238E27FC236}">
                <a16:creationId xmlns:a16="http://schemas.microsoft.com/office/drawing/2014/main" id="{1A9E144E-4C40-4A1C-97C2-C779622B47CD}"/>
              </a:ext>
            </a:extLst>
          </p:cNvPr>
          <p:cNvSpPr txBox="1"/>
          <p:nvPr/>
        </p:nvSpPr>
        <p:spPr>
          <a:xfrm>
            <a:off x="3860872" y="5508000"/>
            <a:ext cx="2879199" cy="184666"/>
          </a:xfrm>
          <a:prstGeom prst="rect">
            <a:avLst/>
          </a:prstGeom>
          <a:noFill/>
        </p:spPr>
        <p:txBody>
          <a:bodyPr wrap="square" lIns="0" tIns="0" rIns="0" bIns="0">
            <a:sp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Fira Sans Medium"/>
                <a:ea typeface="+mn-ea"/>
                <a:cs typeface="+mn-cs"/>
              </a:rPr>
              <a:t>Sodium </a:t>
            </a:r>
            <a:r>
              <a:rPr kumimoji="0" lang="en-US" sz="1200" b="0" i="0" u="none" strike="noStrike" kern="1200" cap="none" spc="0" normalizeH="0" baseline="0" noProof="0" dirty="0" err="1">
                <a:ln>
                  <a:noFill/>
                </a:ln>
                <a:solidFill>
                  <a:srgbClr val="0070C0"/>
                </a:solidFill>
                <a:effectLst/>
                <a:uLnTx/>
                <a:uFillTx/>
                <a:latin typeface="Fira Sans Medium"/>
                <a:ea typeface="+mn-ea"/>
                <a:cs typeface="+mn-cs"/>
              </a:rPr>
              <a:t>Ascorbyl</a:t>
            </a:r>
            <a:r>
              <a:rPr kumimoji="0" lang="en-US" sz="1200" b="0" i="0" u="none" strike="noStrike" kern="1200" cap="none" spc="0" normalizeH="0" baseline="0" noProof="0" dirty="0">
                <a:ln>
                  <a:noFill/>
                </a:ln>
                <a:solidFill>
                  <a:srgbClr val="0070C0"/>
                </a:solidFill>
                <a:effectLst/>
                <a:uLnTx/>
                <a:uFillTx/>
                <a:latin typeface="Fira Sans Medium"/>
                <a:ea typeface="+mn-ea"/>
                <a:cs typeface="+mn-cs"/>
              </a:rPr>
              <a:t> Phosphate</a:t>
            </a:r>
          </a:p>
        </p:txBody>
      </p:sp>
      <p:sp>
        <p:nvSpPr>
          <p:cNvPr id="27" name="TextBox 26">
            <a:extLst>
              <a:ext uri="{FF2B5EF4-FFF2-40B4-BE49-F238E27FC236}">
                <a16:creationId xmlns:a16="http://schemas.microsoft.com/office/drawing/2014/main" id="{9A402CA8-6CD2-4B16-857C-0BB691099274}"/>
              </a:ext>
            </a:extLst>
          </p:cNvPr>
          <p:cNvSpPr txBox="1"/>
          <p:nvPr/>
        </p:nvSpPr>
        <p:spPr>
          <a:xfrm>
            <a:off x="8968382" y="1830691"/>
            <a:ext cx="2672381"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Fira Sans Medium"/>
                <a:ea typeface="+mn-ea"/>
                <a:cs typeface="+mn-cs"/>
              </a:rPr>
              <a:t>Dr Pierre </a:t>
            </a:r>
            <a:r>
              <a:rPr kumimoji="0" lang="en-US" sz="1600" b="0" i="0" u="none" strike="noStrike" kern="1200" cap="none" spc="0" normalizeH="0" baseline="0" noProof="0" dirty="0" err="1">
                <a:ln>
                  <a:noFill/>
                </a:ln>
                <a:solidFill>
                  <a:srgbClr val="0070C0"/>
                </a:solidFill>
                <a:effectLst/>
                <a:uLnTx/>
                <a:uFillTx/>
                <a:latin typeface="Fira Sans Medium"/>
                <a:ea typeface="+mn-ea"/>
                <a:cs typeface="+mn-cs"/>
              </a:rPr>
              <a:t>Ricaud</a:t>
            </a:r>
            <a:r>
              <a:rPr kumimoji="0" lang="en-US" sz="1600" b="0" i="0" u="none" strike="noStrike" kern="1200" cap="none" spc="0" normalizeH="0" baseline="0" noProof="0" dirty="0">
                <a:ln>
                  <a:noFill/>
                </a:ln>
                <a:solidFill>
                  <a:srgbClr val="0070C0"/>
                </a:solidFill>
                <a:effectLst/>
                <a:uLnTx/>
                <a:uFillTx/>
                <a:latin typeface="Fira Sans Medium"/>
                <a:ea typeface="+mn-ea"/>
                <a:cs typeface="+mn-cs"/>
              </a:rPr>
              <a:t>: Glow cream with Vitamin 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Fira Sans Medium"/>
                <a:ea typeface="+mn-ea"/>
                <a:cs typeface="+mn-cs"/>
              </a:rPr>
              <a:t>and Niacinamide</a:t>
            </a:r>
          </a:p>
        </p:txBody>
      </p:sp>
      <p:sp>
        <p:nvSpPr>
          <p:cNvPr id="35" name="TextBox 34">
            <a:extLst>
              <a:ext uri="{FF2B5EF4-FFF2-40B4-BE49-F238E27FC236}">
                <a16:creationId xmlns:a16="http://schemas.microsoft.com/office/drawing/2014/main" id="{B27006E8-3522-4346-8893-DDC8C15F347D}"/>
              </a:ext>
            </a:extLst>
          </p:cNvPr>
          <p:cNvSpPr txBox="1"/>
          <p:nvPr/>
        </p:nvSpPr>
        <p:spPr>
          <a:xfrm>
            <a:off x="8718596" y="5508000"/>
            <a:ext cx="3171953" cy="184666"/>
          </a:xfrm>
          <a:prstGeom prst="rect">
            <a:avLst/>
          </a:prstGeom>
          <a:noFill/>
        </p:spPr>
        <p:txBody>
          <a:bodyPr wrap="square" lIns="0" tIns="0" rIns="0" bIns="0">
            <a:sp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Fira Sans Medium"/>
                <a:ea typeface="+mn-ea"/>
                <a:cs typeface="+mn-cs"/>
              </a:rPr>
              <a:t>Sodium </a:t>
            </a:r>
            <a:r>
              <a:rPr kumimoji="0" lang="en-US" sz="1200" b="0" i="0" u="none" strike="noStrike" kern="1200" cap="none" spc="0" normalizeH="0" baseline="0" noProof="0" dirty="0" err="1">
                <a:ln>
                  <a:noFill/>
                </a:ln>
                <a:solidFill>
                  <a:srgbClr val="0070C0"/>
                </a:solidFill>
                <a:effectLst/>
                <a:uLnTx/>
                <a:uFillTx/>
                <a:latin typeface="Fira Sans Medium"/>
                <a:ea typeface="+mn-ea"/>
                <a:cs typeface="+mn-cs"/>
              </a:rPr>
              <a:t>Ascorbyl</a:t>
            </a:r>
            <a:r>
              <a:rPr kumimoji="0" lang="en-US" sz="1200" b="0" i="0" u="none" strike="noStrike" kern="1200" cap="none" spc="0" normalizeH="0" baseline="0" noProof="0" dirty="0">
                <a:ln>
                  <a:noFill/>
                </a:ln>
                <a:solidFill>
                  <a:srgbClr val="0070C0"/>
                </a:solidFill>
                <a:effectLst/>
                <a:uLnTx/>
                <a:uFillTx/>
                <a:latin typeface="Fira Sans Medium"/>
                <a:ea typeface="+mn-ea"/>
                <a:cs typeface="+mn-cs"/>
              </a:rPr>
              <a:t> Phosphate</a:t>
            </a:r>
          </a:p>
        </p:txBody>
      </p:sp>
      <p:pic>
        <p:nvPicPr>
          <p:cNvPr id="8" name="Picture 7" descr="A picture containing cup, indoor, glass, tableware&#10;&#10;Description automatically generated">
            <a:extLst>
              <a:ext uri="{FF2B5EF4-FFF2-40B4-BE49-F238E27FC236}">
                <a16:creationId xmlns:a16="http://schemas.microsoft.com/office/drawing/2014/main" id="{45A8F847-0F5F-5892-9BDF-F5175103FE6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7982" y="3219619"/>
            <a:ext cx="2193157" cy="2138053"/>
          </a:xfrm>
          <a:prstGeom prst="rect">
            <a:avLst/>
          </a:prstGeom>
        </p:spPr>
      </p:pic>
    </p:spTree>
    <p:extLst>
      <p:ext uri="{BB962C8B-B14F-4D97-AF65-F5344CB8AC3E}">
        <p14:creationId xmlns:p14="http://schemas.microsoft.com/office/powerpoint/2010/main" val="264314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E3D8BF-A613-8F41-ACFB-AC44EF693828}"/>
              </a:ext>
            </a:extLst>
          </p:cNvPr>
          <p:cNvPicPr>
            <a:picLocks noChangeAspect="1"/>
          </p:cNvPicPr>
          <p:nvPr/>
        </p:nvPicPr>
        <p:blipFill>
          <a:blip r:embed="rId3"/>
          <a:srcRect/>
          <a:stretch/>
        </p:blipFill>
        <p:spPr>
          <a:xfrm>
            <a:off x="464822" y="1947302"/>
            <a:ext cx="11265846" cy="3784042"/>
          </a:xfrm>
          <a:prstGeom prst="rect">
            <a:avLst/>
          </a:prstGeom>
        </p:spPr>
      </p:pic>
      <p:sp>
        <p:nvSpPr>
          <p:cNvPr id="15" name="Slide Number Placeholder 3">
            <a:extLst>
              <a:ext uri="{FF2B5EF4-FFF2-40B4-BE49-F238E27FC236}">
                <a16:creationId xmlns:a16="http://schemas.microsoft.com/office/drawing/2014/main" id="{2DCD564B-4669-40FA-BB34-37DFC3AF5197}"/>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3" name="Title 12">
            <a:extLst>
              <a:ext uri="{FF2B5EF4-FFF2-40B4-BE49-F238E27FC236}">
                <a16:creationId xmlns:a16="http://schemas.microsoft.com/office/drawing/2014/main" id="{F0BDCF27-452E-3F49-7D3C-392FE7D66E5E}"/>
              </a:ext>
            </a:extLst>
          </p:cNvPr>
          <p:cNvSpPr>
            <a:spLocks noGrp="1"/>
          </p:cNvSpPr>
          <p:nvPr>
            <p:ph type="title"/>
          </p:nvPr>
        </p:nvSpPr>
        <p:spPr/>
        <p:txBody>
          <a:bodyPr/>
          <a:lstStyle/>
          <a:p>
            <a:r>
              <a:rPr lang="en-US" spc="-30" dirty="0"/>
              <a:t>The number of launches with Vitamin C is growing</a:t>
            </a:r>
          </a:p>
        </p:txBody>
      </p:sp>
      <p:sp>
        <p:nvSpPr>
          <p:cNvPr id="2" name="Text Placeholder 1">
            <a:extLst>
              <a:ext uri="{FF2B5EF4-FFF2-40B4-BE49-F238E27FC236}">
                <a16:creationId xmlns:a16="http://schemas.microsoft.com/office/drawing/2014/main" id="{9DEF0819-0024-5441-AB88-65891C9D4F4E}"/>
              </a:ext>
            </a:extLst>
          </p:cNvPr>
          <p:cNvSpPr>
            <a:spLocks noGrp="1"/>
          </p:cNvSpPr>
          <p:nvPr>
            <p:ph type="body" sz="quarter" idx="13"/>
          </p:nvPr>
        </p:nvSpPr>
        <p:spPr/>
        <p:txBody>
          <a:bodyPr/>
          <a:lstStyle/>
          <a:p>
            <a:r>
              <a:rPr lang="en-US" spc="-30" dirty="0"/>
              <a:t>Continuous growth between 2017–2021, with a total penetration rate of 6.2%!</a:t>
            </a:r>
            <a:endParaRPr lang="en-US" dirty="0"/>
          </a:p>
        </p:txBody>
      </p:sp>
      <p:sp>
        <p:nvSpPr>
          <p:cNvPr id="20" name="Text Placeholder 2">
            <a:extLst>
              <a:ext uri="{FF2B5EF4-FFF2-40B4-BE49-F238E27FC236}">
                <a16:creationId xmlns:a16="http://schemas.microsoft.com/office/drawing/2014/main" id="{4423D55A-185F-AC4D-8033-85F0946F06DD}"/>
              </a:ext>
            </a:extLst>
          </p:cNvPr>
          <p:cNvSpPr>
            <a:spLocks noGrp="1"/>
          </p:cNvSpPr>
          <p:nvPr>
            <p:ph type="body" sz="quarter" idx="14"/>
          </p:nvPr>
        </p:nvSpPr>
        <p:spPr>
          <a:xfrm>
            <a:off x="468315" y="1440000"/>
            <a:ext cx="11258863" cy="276999"/>
          </a:xfrm>
        </p:spPr>
        <p:txBody>
          <a:bodyPr>
            <a:spAutoFit/>
          </a:bodyPr>
          <a:lstStyle/>
          <a:p>
            <a:pPr marL="0" indent="0">
              <a:buNone/>
            </a:pPr>
            <a:r>
              <a:rPr lang="en-US" sz="1800" spc="-20" dirty="0"/>
              <a:t>Strong growth for stable forms such as Sodium </a:t>
            </a:r>
            <a:r>
              <a:rPr lang="en-US" sz="1800" spc="-20" dirty="0" err="1"/>
              <a:t>Ascorbyl</a:t>
            </a:r>
            <a:r>
              <a:rPr lang="en-US" sz="1800" spc="-20" dirty="0"/>
              <a:t> Phosphate, </a:t>
            </a:r>
            <a:r>
              <a:rPr lang="en-US" sz="1800" spc="-20" dirty="0" err="1"/>
              <a:t>Ascorbyl</a:t>
            </a:r>
            <a:r>
              <a:rPr lang="en-US" sz="1800" spc="-20" dirty="0"/>
              <a:t> Glucoside and Ethyl Ascorbic Acid</a:t>
            </a:r>
          </a:p>
        </p:txBody>
      </p:sp>
      <p:pic>
        <p:nvPicPr>
          <p:cNvPr id="16" name="Picture 15">
            <a:extLst>
              <a:ext uri="{FF2B5EF4-FFF2-40B4-BE49-F238E27FC236}">
                <a16:creationId xmlns:a16="http://schemas.microsoft.com/office/drawing/2014/main" id="{6BBE4099-7580-47AD-A0B7-230A4A5840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17145" y="5821538"/>
            <a:ext cx="684692" cy="320495"/>
          </a:xfrm>
          <a:prstGeom prst="rect">
            <a:avLst/>
          </a:prstGeom>
        </p:spPr>
      </p:pic>
      <p:pic>
        <p:nvPicPr>
          <p:cNvPr id="17" name="Picture 16">
            <a:extLst>
              <a:ext uri="{FF2B5EF4-FFF2-40B4-BE49-F238E27FC236}">
                <a16:creationId xmlns:a16="http://schemas.microsoft.com/office/drawing/2014/main" id="{7A4A98F8-6CDD-4C20-B0DA-99A34805E4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2428" y="5821538"/>
            <a:ext cx="684692" cy="320495"/>
          </a:xfrm>
          <a:prstGeom prst="rect">
            <a:avLst/>
          </a:prstGeom>
        </p:spPr>
      </p:pic>
      <p:pic>
        <p:nvPicPr>
          <p:cNvPr id="18" name="Picture 17">
            <a:extLst>
              <a:ext uri="{FF2B5EF4-FFF2-40B4-BE49-F238E27FC236}">
                <a16:creationId xmlns:a16="http://schemas.microsoft.com/office/drawing/2014/main" id="{8BF59186-372B-450B-B386-AA72E420A0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47711" y="5821538"/>
            <a:ext cx="684692" cy="320495"/>
          </a:xfrm>
          <a:prstGeom prst="rect">
            <a:avLst/>
          </a:prstGeom>
        </p:spPr>
      </p:pic>
      <p:sp>
        <p:nvSpPr>
          <p:cNvPr id="19" name="Shape 94" descr="mintel_logo">
            <a:extLst>
              <a:ext uri="{FF2B5EF4-FFF2-40B4-BE49-F238E27FC236}">
                <a16:creationId xmlns:a16="http://schemas.microsoft.com/office/drawing/2014/main" id="{EF5D8845-B527-4F7B-BCAD-D84985E2BD3D}"/>
              </a:ext>
            </a:extLst>
          </p:cNvPr>
          <p:cNvSpPr txBox="1"/>
          <p:nvPr/>
        </p:nvSpPr>
        <p:spPr>
          <a:xfrm>
            <a:off x="11134641" y="133200"/>
            <a:ext cx="816564" cy="452053"/>
          </a:xfrm>
          <a:prstGeom prst="rect">
            <a:avLst/>
          </a:prstGeom>
          <a:blipFill rotWithShape="1">
            <a:blip r:embed="rId5"/>
            <a:stretch>
              <a:fillRect/>
            </a:stretch>
          </a:blipFill>
          <a:ln>
            <a:noFill/>
          </a:ln>
        </p:spPr>
        <p:txBody>
          <a:bodyPr wrap="square" lIns="91425" tIns="45700" rIns="91425" bIns="45700" anchor="t" anchorCtr="0">
            <a:noAutofit/>
          </a:bodyPr>
          <a:lstStyle>
            <a:defPPr marR="0" lvl="0" algn="l" rtl="0">
              <a:lnSpc>
                <a:spcPct val="100000"/>
              </a:lnSpc>
              <a:spcBef>
                <a:spcPct val="0"/>
              </a:spcBef>
              <a:spcAft>
                <a:spcPct val="0"/>
              </a:spcAft>
              <a:defRPr lang="en-US"/>
            </a:defPPr>
            <a:lvl1pPr marL="0" marR="0" lvl="0"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1pPr>
            <a:lvl2pPr marL="0" marR="0" lvl="1"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2pPr>
            <a:lvl3pPr marL="0" marR="0" lvl="2"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3pPr>
            <a:lvl4pPr marL="0" marR="0" lvl="3"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4pPr>
            <a:lvl5pPr marL="0" marR="0" lvl="4"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5pPr>
            <a:lvl6pPr marL="0" marR="0" lvl="5"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6pPr>
            <a:lvl7pPr marL="0" marR="0" lvl="6"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7pPr>
            <a:lvl8pPr marL="0" marR="0" lvl="7" algn="l" defTabSz="914400" rtl="0" eaLnBrk="0" latinLnBrk="0" hangingPunct="0">
              <a:lnSpc>
                <a:spcPct val="100000"/>
              </a:lnSpc>
              <a:spcBef>
                <a:spcPct val="0"/>
              </a:spcBef>
              <a:spcAft>
                <a:spcPct val="0"/>
              </a:spcAft>
              <a:buNone/>
              <a:defRPr sz="1400" b="0" i="0" u="none" strike="noStrike" kern="1200" cap="none">
                <a:solidFill>
                  <a:srgbClr val="000000"/>
                </a:solidFill>
                <a:latin typeface="Arial" pitchFamily="34" charset="0"/>
                <a:ea typeface="Arial" pitchFamily="34" charset="0"/>
                <a:cs typeface="Arial" pitchFamily="34" charset="0"/>
                <a:sym typeface="Arial" pitchFamily="34" charset="0"/>
              </a:defRPr>
            </a:lvl8pPr>
          </a:lstStyle>
          <a:p>
            <a:pPr marL="0" marR="0" lvl="0" indent="-114294" algn="l" defTabSz="914354" rtl="0" eaLnBrk="0" fontAlgn="auto" latinLnBrk="0" hangingPunct="0">
              <a:lnSpc>
                <a:spcPct val="100000"/>
              </a:lnSpc>
              <a:spcBef>
                <a:spcPct val="0"/>
              </a:spcBef>
              <a:spcAft>
                <a:spcPct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Noto Sans CJK SC Regular" pitchFamily="34" charset="-128"/>
                <a:ea typeface="Noto Sans CJK SC Regular" pitchFamily="34" charset="-128"/>
                <a:cs typeface="Arial" pitchFamily="34" charset="0"/>
                <a:sym typeface="Arial" pitchFamily="34" charset="0"/>
              </a:rPr>
              <a:t> </a:t>
            </a:r>
          </a:p>
        </p:txBody>
      </p:sp>
    </p:spTree>
    <p:extLst>
      <p:ext uri="{BB962C8B-B14F-4D97-AF65-F5344CB8AC3E}">
        <p14:creationId xmlns:p14="http://schemas.microsoft.com/office/powerpoint/2010/main" val="517403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A0CB97-50A4-B1B6-512D-294DFD8CE6D3}"/>
              </a:ext>
            </a:extLst>
          </p:cNvPr>
          <p:cNvSpPr>
            <a:spLocks noGrp="1"/>
          </p:cNvSpPr>
          <p:nvPr>
            <p:ph type="body" sz="quarter" idx="16"/>
          </p:nvPr>
        </p:nvSpPr>
        <p:spPr>
          <a:xfrm>
            <a:off x="709864" y="3429000"/>
            <a:ext cx="11268075" cy="973947"/>
          </a:xfrm>
        </p:spPr>
        <p:txBody>
          <a:bodyPr/>
          <a:lstStyle/>
          <a:p>
            <a:r>
              <a:rPr lang="en-US" dirty="0"/>
              <a:t>Formulation tips</a:t>
            </a:r>
          </a:p>
        </p:txBody>
      </p:sp>
      <p:pic>
        <p:nvPicPr>
          <p:cNvPr id="8" name="Picture 7">
            <a:hlinkClick r:id="rId2" action="ppaction://hlinksldjump"/>
            <a:extLst>
              <a:ext uri="{FF2B5EF4-FFF2-40B4-BE49-F238E27FC236}">
                <a16:creationId xmlns:a16="http://schemas.microsoft.com/office/drawing/2014/main" id="{6CC9B2BC-3B00-4B38-3BBD-4CB863FDF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3771" y="243996"/>
            <a:ext cx="1008000" cy="1008000"/>
          </a:xfrm>
          <a:prstGeom prst="rect">
            <a:avLst/>
          </a:prstGeom>
        </p:spPr>
      </p:pic>
      <p:sp>
        <p:nvSpPr>
          <p:cNvPr id="5" name="TextBox 4">
            <a:extLst>
              <a:ext uri="{FF2B5EF4-FFF2-40B4-BE49-F238E27FC236}">
                <a16:creationId xmlns:a16="http://schemas.microsoft.com/office/drawing/2014/main" id="{71AEE6B5-462D-457E-9B43-71F8E6677500}"/>
              </a:ext>
            </a:extLst>
          </p:cNvPr>
          <p:cNvSpPr txBox="1"/>
          <p:nvPr/>
        </p:nvSpPr>
        <p:spPr>
          <a:xfrm>
            <a:off x="709864" y="1607780"/>
            <a:ext cx="6388767" cy="2062103"/>
          </a:xfrm>
          <a:prstGeom prst="rect">
            <a:avLst/>
          </a:prstGeom>
          <a:noFill/>
        </p:spPr>
        <p:txBody>
          <a:bodyPr wrap="square">
            <a:spAutoFit/>
          </a:bodyPr>
          <a:lstStyle/>
          <a:p>
            <a:r>
              <a:rPr lang="en-US" sz="3200" dirty="0">
                <a:solidFill>
                  <a:schemeClr val="bg1"/>
                </a:solidFill>
                <a:latin typeface="Fira Sans Medium" panose="020B0503050000020004" pitchFamily="34" charset="0"/>
              </a:rPr>
              <a:t>STAY-C® 50</a:t>
            </a:r>
            <a:br>
              <a:rPr lang="en-US" sz="3200" dirty="0">
                <a:solidFill>
                  <a:schemeClr val="bg1"/>
                </a:solidFill>
                <a:latin typeface="Fira Sans Medium" panose="020B0503050000020004" pitchFamily="34" charset="0"/>
              </a:rPr>
            </a:br>
            <a:r>
              <a:rPr lang="en-US" sz="3200" dirty="0">
                <a:solidFill>
                  <a:schemeClr val="bg1"/>
                </a:solidFill>
                <a:latin typeface="Fira Sans Medium" panose="020B0503050000020004" pitchFamily="34" charset="0"/>
              </a:rPr>
              <a:t>DSM naturally derived active ingredient to deliver vitamin C efficiently into the skin</a:t>
            </a:r>
          </a:p>
        </p:txBody>
      </p:sp>
    </p:spTree>
    <p:extLst>
      <p:ext uri="{BB962C8B-B14F-4D97-AF65-F5344CB8AC3E}">
        <p14:creationId xmlns:p14="http://schemas.microsoft.com/office/powerpoint/2010/main" val="3265554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erson with the hand on the chin&#10;&#10;Description automatically generated with medium confidence">
            <a:extLst>
              <a:ext uri="{FF2B5EF4-FFF2-40B4-BE49-F238E27FC236}">
                <a16:creationId xmlns:a16="http://schemas.microsoft.com/office/drawing/2014/main" id="{6F53A3E3-D384-535A-0AF1-1FF4346196D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3" name="Rectangle 2">
            <a:extLst>
              <a:ext uri="{FF2B5EF4-FFF2-40B4-BE49-F238E27FC236}">
                <a16:creationId xmlns:a16="http://schemas.microsoft.com/office/drawing/2014/main" id="{9687A833-CBF4-684E-9F91-675B087970FA}"/>
              </a:ext>
            </a:extLst>
          </p:cNvPr>
          <p:cNvSpPr/>
          <p:nvPr/>
        </p:nvSpPr>
        <p:spPr>
          <a:xfrm>
            <a:off x="6095315" y="0"/>
            <a:ext cx="281041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Vitamin C at a glance</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fontScale="77500" lnSpcReduction="20000"/>
          </a:bodyPr>
          <a:lstStyle/>
          <a:p>
            <a:r>
              <a:rPr lang="en-US" dirty="0"/>
              <a:t>Our body needs Vitamin C from external source</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6" name="Text Placeholder 5">
            <a:extLst>
              <a:ext uri="{FF2B5EF4-FFF2-40B4-BE49-F238E27FC236}">
                <a16:creationId xmlns:a16="http://schemas.microsoft.com/office/drawing/2014/main" id="{1CB2ABD3-70B3-EE93-CA16-3BC0FE07005F}"/>
              </a:ext>
            </a:extLst>
          </p:cNvPr>
          <p:cNvSpPr>
            <a:spLocks noGrp="1"/>
          </p:cNvSpPr>
          <p:nvPr>
            <p:ph type="body" sz="quarter" idx="14"/>
          </p:nvPr>
        </p:nvSpPr>
        <p:spPr>
          <a:xfrm>
            <a:off x="468001" y="1555861"/>
            <a:ext cx="6329526" cy="4832092"/>
          </a:xfrm>
        </p:spPr>
        <p:txBody>
          <a:bodyPr wrap="square">
            <a:spAutoFit/>
          </a:bodyPr>
          <a:lstStyle/>
          <a:p>
            <a:pPr marL="251988" indent="-251988" defTabSz="914354">
              <a:spcAft>
                <a:spcPts val="1200"/>
              </a:spcAft>
              <a:buClr>
                <a:schemeClr val="accent5"/>
              </a:buClr>
              <a:buFont typeface="Arial" panose="020B0604020202020204" pitchFamily="34" charset="0"/>
              <a:buChar char="•"/>
              <a:defRPr/>
            </a:pPr>
            <a:r>
              <a:rPr lang="en-GB" sz="1800" dirty="0">
                <a:latin typeface="+mn-lt"/>
              </a:rPr>
              <a:t>Vitamin C is A</a:t>
            </a:r>
            <a:r>
              <a:rPr lang="en-GB" sz="1800" dirty="0">
                <a:solidFill>
                  <a:schemeClr val="tx1"/>
                </a:solidFill>
                <a:latin typeface="+mn-lt"/>
              </a:rPr>
              <a:t>scorbic </a:t>
            </a:r>
            <a:r>
              <a:rPr lang="en-GB" sz="1800" dirty="0">
                <a:latin typeface="+mn-lt"/>
              </a:rPr>
              <a:t>A</a:t>
            </a:r>
            <a:r>
              <a:rPr lang="en-GB" sz="1800" dirty="0">
                <a:solidFill>
                  <a:schemeClr val="tx1"/>
                </a:solidFill>
                <a:latin typeface="+mn-lt"/>
              </a:rPr>
              <a:t>cid in different forms</a:t>
            </a:r>
          </a:p>
          <a:p>
            <a:pPr marL="251988" indent="-251988" defTabSz="914354">
              <a:spcAft>
                <a:spcPts val="1200"/>
              </a:spcAft>
              <a:buClr>
                <a:schemeClr val="accent5"/>
              </a:buClr>
              <a:buFont typeface="Arial" panose="020B0604020202020204" pitchFamily="34" charset="0"/>
              <a:buChar char="•"/>
              <a:defRPr/>
            </a:pPr>
            <a:r>
              <a:rPr lang="en-GB" sz="1800" dirty="0">
                <a:solidFill>
                  <a:srgbClr val="007E4B"/>
                </a:solidFill>
                <a:latin typeface="+mj-lt"/>
              </a:rPr>
              <a:t>Vital functions </a:t>
            </a:r>
            <a:r>
              <a:rPr lang="en-GB" sz="1800" dirty="0">
                <a:solidFill>
                  <a:schemeClr val="tx1"/>
                </a:solidFill>
                <a:latin typeface="+mn-lt"/>
              </a:rPr>
              <a:t>for life</a:t>
            </a:r>
          </a:p>
          <a:p>
            <a:pPr marL="251988" indent="-251988" defTabSz="914354">
              <a:spcAft>
                <a:spcPts val="2400"/>
              </a:spcAft>
              <a:buClr>
                <a:schemeClr val="accent5"/>
              </a:buClr>
              <a:buFont typeface="Arial" panose="020B0604020202020204" pitchFamily="34" charset="0"/>
              <a:buChar char="•"/>
              <a:defRPr/>
            </a:pPr>
            <a:r>
              <a:rPr lang="en-GB" sz="1800" dirty="0">
                <a:solidFill>
                  <a:schemeClr val="tx1"/>
                </a:solidFill>
                <a:latin typeface="+mn-lt"/>
              </a:rPr>
              <a:t>Humans are </a:t>
            </a:r>
            <a:r>
              <a:rPr lang="en-GB" sz="1800" dirty="0">
                <a:solidFill>
                  <a:srgbClr val="007E4B"/>
                </a:solidFill>
                <a:latin typeface="+mj-lt"/>
              </a:rPr>
              <a:t>unable to synthesize </a:t>
            </a:r>
            <a:r>
              <a:rPr lang="en-GB" sz="1800" dirty="0">
                <a:solidFill>
                  <a:schemeClr val="tx1"/>
                </a:solidFill>
                <a:latin typeface="+mn-lt"/>
              </a:rPr>
              <a:t>Vitamin C and therefore rely entirely on </a:t>
            </a:r>
            <a:r>
              <a:rPr lang="en-GB" sz="1800" dirty="0">
                <a:solidFill>
                  <a:srgbClr val="007E4B"/>
                </a:solidFill>
                <a:latin typeface="+mj-lt"/>
              </a:rPr>
              <a:t>external supplementation </a:t>
            </a:r>
            <a:r>
              <a:rPr lang="en-GB" sz="1800" dirty="0">
                <a:solidFill>
                  <a:schemeClr val="tx1"/>
                </a:solidFill>
                <a:latin typeface="+mn-lt"/>
              </a:rPr>
              <a:t>such as topical application</a:t>
            </a:r>
          </a:p>
          <a:p>
            <a:pPr marL="251988" indent="-251988" defTabSz="914354">
              <a:spcAft>
                <a:spcPts val="1200"/>
              </a:spcAft>
              <a:buClr>
                <a:schemeClr val="accent5"/>
              </a:buClr>
              <a:buFont typeface="Arial" panose="020B0604020202020204" pitchFamily="34" charset="0"/>
              <a:buChar char="•"/>
              <a:defRPr/>
            </a:pPr>
            <a:r>
              <a:rPr lang="en-US" sz="1800" dirty="0">
                <a:solidFill>
                  <a:schemeClr val="tx1"/>
                </a:solidFill>
                <a:latin typeface="+mn-lt"/>
              </a:rPr>
              <a:t>Vitamin C is the </a:t>
            </a:r>
            <a:r>
              <a:rPr lang="en-US" sz="1800" dirty="0">
                <a:solidFill>
                  <a:srgbClr val="007E4B"/>
                </a:solidFill>
                <a:latin typeface="+mj-lt"/>
              </a:rPr>
              <a:t>most abundant anti-oxidant in the skin</a:t>
            </a:r>
          </a:p>
          <a:p>
            <a:pPr marL="251988" indent="-251988" defTabSz="914354">
              <a:spcAft>
                <a:spcPts val="1200"/>
              </a:spcAft>
              <a:buClr>
                <a:schemeClr val="accent5"/>
              </a:buClr>
              <a:buFont typeface="Arial" panose="020B0604020202020204" pitchFamily="34" charset="0"/>
              <a:buChar char="•"/>
              <a:defRPr/>
            </a:pPr>
            <a:r>
              <a:rPr lang="en-US" sz="1800" dirty="0">
                <a:solidFill>
                  <a:schemeClr val="tx1"/>
                </a:solidFill>
                <a:latin typeface="+mn-lt"/>
              </a:rPr>
              <a:t>Exposure to oxidative stress via pollutants or UV irradiation provokes Vitamin C depletion in the epidermis</a:t>
            </a:r>
          </a:p>
          <a:p>
            <a:pPr marL="251988" indent="-251988" defTabSz="914354">
              <a:spcAft>
                <a:spcPts val="1200"/>
              </a:spcAft>
              <a:buClr>
                <a:schemeClr val="accent5"/>
              </a:buClr>
              <a:buFont typeface="Arial" panose="020B0604020202020204" pitchFamily="34" charset="0"/>
              <a:buChar char="•"/>
              <a:defRPr/>
            </a:pPr>
            <a:r>
              <a:rPr lang="en-US" sz="1800" dirty="0">
                <a:solidFill>
                  <a:srgbClr val="007E4B"/>
                </a:solidFill>
                <a:latin typeface="+mj-lt"/>
              </a:rPr>
              <a:t>Even high dose oral supplementation does not provide the sufficient amount of Vitamin C into the skin</a:t>
            </a:r>
          </a:p>
          <a:p>
            <a:pPr marL="824284" lvl="4" indent="0">
              <a:spcAft>
                <a:spcPts val="1200"/>
              </a:spcAft>
              <a:buClr>
                <a:schemeClr val="accent5"/>
              </a:buClr>
              <a:buNone/>
              <a:defRPr/>
            </a:pPr>
            <a:r>
              <a:rPr lang="en-US" sz="1600" b="1" dirty="0">
                <a:solidFill>
                  <a:schemeClr val="accent6"/>
                </a:solidFill>
                <a:latin typeface="+mn-lt"/>
                <a:sym typeface="Wingdings" panose="05000000000000000000" pitchFamily="2" charset="2"/>
              </a:rPr>
              <a:t></a:t>
            </a:r>
            <a:r>
              <a:rPr lang="en-US" sz="1600" dirty="0">
                <a:solidFill>
                  <a:schemeClr val="tx1"/>
                </a:solidFill>
                <a:latin typeface="+mn-lt"/>
                <a:sym typeface="Wingdings" panose="05000000000000000000" pitchFamily="2" charset="2"/>
              </a:rPr>
              <a:t> </a:t>
            </a:r>
            <a:r>
              <a:rPr lang="en-US" dirty="0">
                <a:solidFill>
                  <a:schemeClr val="tx1"/>
                </a:solidFill>
                <a:latin typeface="+mn-lt"/>
              </a:rPr>
              <a:t>We need topical application with Vitamin C to afford skin benefits!</a:t>
            </a:r>
            <a:endParaRPr lang="en-US" dirty="0">
              <a:latin typeface="+mn-lt"/>
            </a:endParaRPr>
          </a:p>
          <a:p>
            <a:pPr marL="251988" indent="-251988" defTabSz="914354">
              <a:spcAft>
                <a:spcPts val="1200"/>
              </a:spcAft>
              <a:buClr>
                <a:schemeClr val="accent5"/>
              </a:buClr>
              <a:buFont typeface="Arial" panose="020B0604020202020204" pitchFamily="34" charset="0"/>
              <a:buChar char="•"/>
              <a:defRPr/>
            </a:pPr>
            <a:endParaRPr lang="en-US" sz="1800" dirty="0">
              <a:solidFill>
                <a:schemeClr val="tx1"/>
              </a:solidFill>
              <a:latin typeface="+mn-lt"/>
            </a:endParaRPr>
          </a:p>
        </p:txBody>
      </p:sp>
      <p:sp>
        <p:nvSpPr>
          <p:cNvPr id="12" name="TextBox 11">
            <a:extLst>
              <a:ext uri="{FF2B5EF4-FFF2-40B4-BE49-F238E27FC236}">
                <a16:creationId xmlns:a16="http://schemas.microsoft.com/office/drawing/2014/main" id="{92DB01C2-3789-B845-A98F-D5804F276A68}"/>
              </a:ext>
            </a:extLst>
          </p:cNvPr>
          <p:cNvSpPr txBox="1"/>
          <p:nvPr/>
        </p:nvSpPr>
        <p:spPr>
          <a:xfrm>
            <a:off x="468001" y="6056987"/>
            <a:ext cx="6186671" cy="1384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Juliet M.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Pullar</a:t>
            </a:r>
            <a:r>
              <a:rPr kumimoji="0" lang="en-GB" sz="900" b="0" i="1" u="none" strike="noStrike" kern="1200" cap="none" spc="0" normalizeH="0" baseline="0" noProof="0" dirty="0">
                <a:ln>
                  <a:noFill/>
                </a:ln>
                <a:solidFill>
                  <a:srgbClr val="808080"/>
                </a:solidFill>
                <a:effectLst/>
                <a:uLnTx/>
                <a:uFillTx/>
                <a:latin typeface="Fira Sans"/>
                <a:ea typeface="+mn-ea"/>
                <a:cs typeface="+mn-cs"/>
              </a:rPr>
              <a:t>. Nutrients 2017, 9(8), 866</a:t>
            </a:r>
          </a:p>
        </p:txBody>
      </p:sp>
    </p:spTree>
    <p:extLst>
      <p:ext uri="{BB962C8B-B14F-4D97-AF65-F5344CB8AC3E}">
        <p14:creationId xmlns:p14="http://schemas.microsoft.com/office/powerpoint/2010/main" val="3454035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A picture containing person, indoor, wall, orange&#10;&#10;Description automatically generated">
            <a:extLst>
              <a:ext uri="{FF2B5EF4-FFF2-40B4-BE49-F238E27FC236}">
                <a16:creationId xmlns:a16="http://schemas.microsoft.com/office/drawing/2014/main" id="{A1338F76-42C4-A6CB-403B-06249074C01F}"/>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6097411" y="558"/>
            <a:ext cx="6094589" cy="6858000"/>
          </a:xfrm>
        </p:spPr>
      </p:pic>
      <p:sp>
        <p:nvSpPr>
          <p:cNvPr id="16" name="Rectangle 15">
            <a:extLst>
              <a:ext uri="{FF2B5EF4-FFF2-40B4-BE49-F238E27FC236}">
                <a16:creationId xmlns:a16="http://schemas.microsoft.com/office/drawing/2014/main" id="{6A1458CB-497F-C442-99A1-EBDFFAA88294}"/>
              </a:ext>
            </a:extLst>
          </p:cNvPr>
          <p:cNvSpPr/>
          <p:nvPr/>
        </p:nvSpPr>
        <p:spPr>
          <a:xfrm>
            <a:off x="6094590" y="0"/>
            <a:ext cx="428333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GB" sz="1351">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latin typeface="Trebuchet MS" panose="020B0603020202020204"/>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a:xfrm>
            <a:off x="468001" y="440494"/>
            <a:ext cx="7147988" cy="886397"/>
          </a:xfrm>
        </p:spPr>
        <p:txBody>
          <a:bodyPr/>
          <a:lstStyle/>
          <a:p>
            <a:r>
              <a:rPr lang="en-US" dirty="0">
                <a:solidFill>
                  <a:srgbClr val="0070C0"/>
                </a:solidFill>
              </a:rPr>
              <a:t>To ensure better stability of Vitamin C, DSM developed STAY-C® 50</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15</a:t>
            </a:fld>
            <a:endParaRPr lang="en-US" dirty="0">
              <a:solidFill>
                <a:srgbClr val="000000">
                  <a:alpha val="30000"/>
                </a:srgbClr>
              </a:solidFill>
            </a:endParaRPr>
          </a:p>
        </p:txBody>
      </p:sp>
      <p:pic>
        <p:nvPicPr>
          <p:cNvPr id="10" name="Picture 9">
            <a:extLst>
              <a:ext uri="{FF2B5EF4-FFF2-40B4-BE49-F238E27FC236}">
                <a16:creationId xmlns:a16="http://schemas.microsoft.com/office/drawing/2014/main" id="{B1A442C8-7C9F-0A4E-BFFF-38B55F6212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51103" y="1795991"/>
            <a:ext cx="3094996" cy="2054438"/>
          </a:xfrm>
          <a:prstGeom prst="rect">
            <a:avLst/>
          </a:prstGeom>
        </p:spPr>
      </p:pic>
      <p:sp>
        <p:nvSpPr>
          <p:cNvPr id="13" name="TextBox 12">
            <a:extLst>
              <a:ext uri="{FF2B5EF4-FFF2-40B4-BE49-F238E27FC236}">
                <a16:creationId xmlns:a16="http://schemas.microsoft.com/office/drawing/2014/main" id="{F21CD949-7C95-4EF3-83A0-494CB8F18D30}"/>
              </a:ext>
            </a:extLst>
          </p:cNvPr>
          <p:cNvSpPr txBox="1"/>
          <p:nvPr/>
        </p:nvSpPr>
        <p:spPr>
          <a:xfrm>
            <a:off x="459880" y="1380493"/>
            <a:ext cx="6093994"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i="1" u="none" strike="noStrike" kern="1200" cap="none" spc="0" normalizeH="0" baseline="0" noProof="0" dirty="0">
                <a:ln>
                  <a:noFill/>
                </a:ln>
                <a:solidFill>
                  <a:schemeClr val="accent6"/>
                </a:solidFill>
                <a:effectLst/>
                <a:uLnTx/>
                <a:uFillTx/>
                <a:latin typeface="Fira Sans Medium" panose="020B0603050000020004" pitchFamily="34" charset="0"/>
                <a:ea typeface="Fira Sans Medium" panose="020B0603050000020004" pitchFamily="34" charset="0"/>
              </a:rPr>
              <a:t>SODIUM ASCORBYL 2-PHOSPHATE: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i="1" u="none" strike="noStrike" kern="1200" cap="none" spc="0" normalizeH="0" baseline="0" noProof="0" dirty="0">
                <a:ln>
                  <a:noFill/>
                </a:ln>
                <a:solidFill>
                  <a:schemeClr val="accent6"/>
                </a:solidFill>
                <a:effectLst/>
                <a:uLnTx/>
                <a:uFillTx/>
                <a:latin typeface="Fira Sans Medium" panose="020B0603050000020004" pitchFamily="34" charset="0"/>
                <a:ea typeface="Fira Sans Medium" panose="020B0603050000020004" pitchFamily="34" charset="0"/>
              </a:rPr>
              <a:t>STAY-C® 50</a:t>
            </a:r>
          </a:p>
        </p:txBody>
      </p:sp>
      <p:sp>
        <p:nvSpPr>
          <p:cNvPr id="15" name="TextBox 14">
            <a:extLst>
              <a:ext uri="{FF2B5EF4-FFF2-40B4-BE49-F238E27FC236}">
                <a16:creationId xmlns:a16="http://schemas.microsoft.com/office/drawing/2014/main" id="{1E0C5480-3302-41BD-9E0D-234D1A108555}"/>
              </a:ext>
            </a:extLst>
          </p:cNvPr>
          <p:cNvSpPr txBox="1"/>
          <p:nvPr/>
        </p:nvSpPr>
        <p:spPr>
          <a:xfrm>
            <a:off x="468001" y="2211490"/>
            <a:ext cx="533122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i="0" dirty="0">
                <a:solidFill>
                  <a:schemeClr val="bg1">
                    <a:lumMod val="50000"/>
                  </a:schemeClr>
                </a:solidFill>
                <a:latin typeface="Fira Sans" panose="020B0503050000020004" pitchFamily="34" charset="0"/>
                <a:ea typeface="Fira Sans" panose="020B0503050000020004" pitchFamily="34" charset="0"/>
              </a:rPr>
              <a:t>Stable, water soluble cosmetic Vitamin C specialty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bg1">
                  <a:lumMod val="50000"/>
                </a:schemeClr>
              </a:solidFill>
              <a:latin typeface="Fira Sans" panose="020B0503050000020004" pitchFamily="34" charset="0"/>
              <a:ea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i="0" dirty="0">
                <a:solidFill>
                  <a:schemeClr val="bg1">
                    <a:lumMod val="50000"/>
                  </a:schemeClr>
                </a:solidFill>
                <a:latin typeface="Fira Sans" panose="020B0503050000020004" pitchFamily="34" charset="0"/>
                <a:ea typeface="Fira Sans" panose="020B0503050000020004" pitchFamily="34" charset="0"/>
              </a:rPr>
              <a:t>100% naturally derived (based on renewable carbon)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i="0" dirty="0">
              <a:solidFill>
                <a:schemeClr val="bg1">
                  <a:lumMod val="50000"/>
                </a:schemeClr>
              </a:solidFill>
              <a:latin typeface="Fira Sans" panose="020B0503050000020004" pitchFamily="34" charset="0"/>
              <a:ea typeface="Fira Sans" panose="020B0503050000020004" pitchFamily="34" charset="0"/>
            </a:endParaRPr>
          </a:p>
          <a:p>
            <a:pPr>
              <a:defRPr/>
            </a:pPr>
            <a:r>
              <a:rPr lang="en-US" sz="1800" i="0" dirty="0">
                <a:solidFill>
                  <a:schemeClr val="bg1">
                    <a:lumMod val="50000"/>
                  </a:schemeClr>
                </a:solidFill>
                <a:latin typeface="Fira Sans" panose="020B0503050000020004" pitchFamily="34" charset="0"/>
                <a:ea typeface="Fira Sans" panose="020B0503050000020004" pitchFamily="34" charset="0"/>
              </a:rPr>
              <a:t>Fully bio-converted into ascorbic acid in the skin</a:t>
            </a:r>
          </a:p>
          <a:p>
            <a:pPr>
              <a:defRPr/>
            </a:pPr>
            <a:endParaRPr lang="en-US" sz="1800" i="0" dirty="0">
              <a:solidFill>
                <a:schemeClr val="bg1">
                  <a:lumMod val="50000"/>
                </a:schemeClr>
              </a:solidFill>
              <a:latin typeface="Fira Sans" panose="020B0503050000020004" pitchFamily="34" charset="0"/>
              <a:ea typeface="Fira Sans" panose="020B0503050000020004" pitchFamily="34" charset="0"/>
            </a:endParaRPr>
          </a:p>
          <a:p>
            <a:pPr>
              <a:defRPr/>
            </a:pPr>
            <a:r>
              <a:rPr lang="en-US" sz="1800" i="0" dirty="0">
                <a:solidFill>
                  <a:schemeClr val="bg1">
                    <a:lumMod val="50000"/>
                  </a:schemeClr>
                </a:solidFill>
                <a:latin typeface="Fira Sans" panose="020B0503050000020004" pitchFamily="34" charset="0"/>
                <a:ea typeface="Fira Sans" panose="020B0503050000020004" pitchFamily="34" charset="0"/>
              </a:rPr>
              <a:t>Powerful antioxidant and multi-talented active</a:t>
            </a:r>
          </a:p>
        </p:txBody>
      </p:sp>
      <p:sp>
        <p:nvSpPr>
          <p:cNvPr id="3" name="TextBox 2">
            <a:extLst>
              <a:ext uri="{FF2B5EF4-FFF2-40B4-BE49-F238E27FC236}">
                <a16:creationId xmlns:a16="http://schemas.microsoft.com/office/drawing/2014/main" id="{96B98805-F623-4AB7-BF00-AD39145240DA}"/>
              </a:ext>
            </a:extLst>
          </p:cNvPr>
          <p:cNvSpPr txBox="1"/>
          <p:nvPr/>
        </p:nvSpPr>
        <p:spPr>
          <a:xfrm>
            <a:off x="919163" y="6251205"/>
            <a:ext cx="6696825" cy="246221"/>
          </a:xfrm>
          <a:prstGeom prst="rect">
            <a:avLst/>
          </a:prstGeom>
          <a:noFill/>
        </p:spPr>
        <p:txBody>
          <a:bodyPr wrap="square" rtlCol="0">
            <a:spAutoFit/>
          </a:bodyPr>
          <a:lstStyle/>
          <a:p>
            <a:r>
              <a:rPr lang="en-US" sz="1000" dirty="0">
                <a:solidFill>
                  <a:schemeClr val="bg1">
                    <a:lumMod val="50000"/>
                  </a:schemeClr>
                </a:solidFill>
                <a:latin typeface="Fira Sans" panose="020B0503050000020004" pitchFamily="34" charset="0"/>
                <a:ea typeface="Fira Sans" panose="020B0503050000020004" pitchFamily="34" charset="0"/>
              </a:rPr>
              <a:t>*: a special Halal certified grade is available upon request</a:t>
            </a:r>
          </a:p>
        </p:txBody>
      </p:sp>
      <p:pic>
        <p:nvPicPr>
          <p:cNvPr id="8" name="Picture 7" descr="Logo, company name&#10;&#10;Description automatically generated">
            <a:extLst>
              <a:ext uri="{FF2B5EF4-FFF2-40B4-BE49-F238E27FC236}">
                <a16:creationId xmlns:a16="http://schemas.microsoft.com/office/drawing/2014/main" id="{48AEFBA8-D014-49F4-88F9-016C06E3EEC2}"/>
              </a:ext>
            </a:extLst>
          </p:cNvPr>
          <p:cNvPicPr>
            <a:picLocks noChangeAspect="1"/>
          </p:cNvPicPr>
          <p:nvPr/>
        </p:nvPicPr>
        <p:blipFill>
          <a:blip r:embed="rId5"/>
          <a:stretch>
            <a:fillRect/>
          </a:stretch>
        </p:blipFill>
        <p:spPr>
          <a:xfrm>
            <a:off x="512019" y="4858297"/>
            <a:ext cx="7755490" cy="1238419"/>
          </a:xfrm>
          <a:prstGeom prst="rect">
            <a:avLst/>
          </a:prstGeom>
        </p:spPr>
      </p:pic>
    </p:spTree>
    <p:extLst>
      <p:ext uri="{BB962C8B-B14F-4D97-AF65-F5344CB8AC3E}">
        <p14:creationId xmlns:p14="http://schemas.microsoft.com/office/powerpoint/2010/main" val="2888926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DC75E0-5869-4C21-A4D9-E9D26AA7C048}"/>
              </a:ext>
            </a:extLst>
          </p:cNvPr>
          <p:cNvSpPr>
            <a:spLocks noGrp="1"/>
          </p:cNvSpPr>
          <p:nvPr>
            <p:ph type="sldNum" sz="quarter" idx="10"/>
          </p:nvPr>
        </p:nvSpPr>
        <p:spPr/>
        <p:txBody>
          <a:bodyPr/>
          <a:lstStyle/>
          <a:p>
            <a:pPr marL="0" marR="0" lvl="0" indent="0" algn="l" defTabSz="91434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smtClean="0">
                <a:ln>
                  <a:noFill/>
                </a:ln>
                <a:solidFill>
                  <a:srgbClr val="808080"/>
                </a:solidFill>
                <a:effectLst/>
                <a:uLnTx/>
                <a:uFillTx/>
                <a:latin typeface="Fira Sans" panose="020B0503050000020004" pitchFamily="34" charset="0"/>
                <a:ea typeface="+mn-ea"/>
                <a:cs typeface="+mn-cs"/>
              </a:rPr>
              <a:pPr marL="0" marR="0" lvl="0" indent="0" algn="l" defTabSz="91434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dirty="0">
              <a:ln>
                <a:noFill/>
              </a:ln>
              <a:solidFill>
                <a:srgbClr val="808080"/>
              </a:solidFill>
              <a:effectLst/>
              <a:uLnTx/>
              <a:uFillTx/>
              <a:latin typeface="Fira Sans" panose="020B0503050000020004" pitchFamily="34" charset="0"/>
              <a:ea typeface="+mn-ea"/>
              <a:cs typeface="+mn-cs"/>
            </a:endParaRPr>
          </a:p>
        </p:txBody>
      </p:sp>
      <p:pic>
        <p:nvPicPr>
          <p:cNvPr id="11" name="Picture Placeholder 10" descr="A person with the hand on the chin&#10;&#10;Description automatically generated with medium confidence">
            <a:extLst>
              <a:ext uri="{FF2B5EF4-FFF2-40B4-BE49-F238E27FC236}">
                <a16:creationId xmlns:a16="http://schemas.microsoft.com/office/drawing/2014/main" id="{900EDBF4-376E-6D00-582C-9DB5EFBD2A1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3" name="Content Placeholder 2">
            <a:extLst>
              <a:ext uri="{FF2B5EF4-FFF2-40B4-BE49-F238E27FC236}">
                <a16:creationId xmlns:a16="http://schemas.microsoft.com/office/drawing/2014/main" id="{5D4FE4FE-7960-4871-A8A8-C8BB782556DD}"/>
              </a:ext>
            </a:extLst>
          </p:cNvPr>
          <p:cNvSpPr>
            <a:spLocks noGrp="1"/>
          </p:cNvSpPr>
          <p:nvPr>
            <p:ph type="body" sz="quarter" idx="14"/>
          </p:nvPr>
        </p:nvSpPr>
        <p:spPr>
          <a:xfrm>
            <a:off x="468316" y="1620000"/>
            <a:ext cx="5277561" cy="4031873"/>
          </a:xfrm>
        </p:spPr>
        <p:txBody>
          <a:bodyPr>
            <a:spAutoFit/>
          </a:bodyPr>
          <a:lstStyle/>
          <a:p>
            <a:pPr>
              <a:spcAft>
                <a:spcPts val="1200"/>
              </a:spcAft>
            </a:pPr>
            <a:r>
              <a:rPr lang="en-US" sz="1600" dirty="0">
                <a:latin typeface="+mn-lt"/>
              </a:rPr>
              <a:t>Good </a:t>
            </a:r>
            <a:r>
              <a:rPr lang="en-US" sz="1600" b="1" dirty="0">
                <a:solidFill>
                  <a:schemeClr val="accent6"/>
                </a:solidFill>
                <a:latin typeface="+mn-lt"/>
              </a:rPr>
              <a:t>skin penetration </a:t>
            </a:r>
          </a:p>
          <a:p>
            <a:pPr>
              <a:spcAft>
                <a:spcPts val="1200"/>
              </a:spcAft>
            </a:pPr>
            <a:r>
              <a:rPr lang="en-US" sz="1600" b="1" dirty="0">
                <a:solidFill>
                  <a:schemeClr val="accent6"/>
                </a:solidFill>
                <a:latin typeface="+mn-lt"/>
              </a:rPr>
              <a:t>Proven conversion </a:t>
            </a:r>
            <a:r>
              <a:rPr lang="en-US" sz="1600" dirty="0">
                <a:latin typeface="+mn-lt"/>
              </a:rPr>
              <a:t>into the active form ascorbic acid</a:t>
            </a:r>
          </a:p>
          <a:p>
            <a:pPr>
              <a:spcAft>
                <a:spcPts val="1200"/>
              </a:spcAft>
            </a:pPr>
            <a:r>
              <a:rPr lang="en-GB" sz="1600" b="1" dirty="0">
                <a:solidFill>
                  <a:schemeClr val="accent6"/>
                </a:solidFill>
                <a:latin typeface="+mn-lt"/>
              </a:rPr>
              <a:t>A multi-talent beauty remedy </a:t>
            </a:r>
            <a:r>
              <a:rPr lang="en-GB" sz="1600" dirty="0">
                <a:latin typeface="+mn-lt"/>
              </a:rPr>
              <a:t>addressing almost every skin concern from acne to UV damage…and its</a:t>
            </a:r>
            <a:r>
              <a:rPr lang="en-GB" sz="1600" b="1" dirty="0">
                <a:solidFill>
                  <a:schemeClr val="accent1"/>
                </a:solidFill>
                <a:latin typeface="+mn-lt"/>
              </a:rPr>
              <a:t> </a:t>
            </a:r>
            <a:r>
              <a:rPr lang="en-GB" sz="1600" b="1" dirty="0">
                <a:solidFill>
                  <a:schemeClr val="accent6"/>
                </a:solidFill>
                <a:latin typeface="+mn-lt"/>
              </a:rPr>
              <a:t>activity is proven!</a:t>
            </a:r>
          </a:p>
          <a:p>
            <a:pPr>
              <a:spcAft>
                <a:spcPts val="1200"/>
              </a:spcAft>
            </a:pPr>
            <a:r>
              <a:rPr lang="en-GB" sz="1600" b="1" dirty="0">
                <a:solidFill>
                  <a:schemeClr val="accent6"/>
                </a:solidFill>
                <a:latin typeface="+mn-lt"/>
              </a:rPr>
              <a:t>Overperformance in melanin synthesis inhibition and antioxidant properties </a:t>
            </a:r>
            <a:r>
              <a:rPr lang="en-GB" sz="1600" dirty="0">
                <a:latin typeface="+mn-lt"/>
              </a:rPr>
              <a:t>vs other derivatives</a:t>
            </a:r>
          </a:p>
          <a:p>
            <a:pPr>
              <a:spcAft>
                <a:spcPts val="1200"/>
              </a:spcAft>
            </a:pPr>
            <a:r>
              <a:rPr lang="en-GB" sz="1600" b="1" dirty="0">
                <a:solidFill>
                  <a:schemeClr val="accent6"/>
                </a:solidFill>
                <a:latin typeface="+mn-lt"/>
              </a:rPr>
              <a:t>Stable in aqueous </a:t>
            </a:r>
            <a:r>
              <a:rPr lang="en-GB" sz="1600" dirty="0">
                <a:latin typeface="+mn-lt"/>
              </a:rPr>
              <a:t>environment</a:t>
            </a:r>
          </a:p>
          <a:p>
            <a:pPr>
              <a:spcAft>
                <a:spcPts val="1200"/>
              </a:spcAft>
            </a:pPr>
            <a:r>
              <a:rPr lang="en-GB" sz="1600" dirty="0">
                <a:latin typeface="+mn-lt"/>
              </a:rPr>
              <a:t>Easy to formulate</a:t>
            </a:r>
          </a:p>
          <a:p>
            <a:pPr>
              <a:spcAft>
                <a:spcPts val="1200"/>
              </a:spcAft>
            </a:pPr>
            <a:r>
              <a:rPr lang="en-GB" sz="1600" dirty="0">
                <a:latin typeface="+mn-lt"/>
              </a:rPr>
              <a:t>Only derivative with use level </a:t>
            </a:r>
            <a:r>
              <a:rPr lang="en-GB" sz="1600" b="1" dirty="0">
                <a:solidFill>
                  <a:schemeClr val="accent6"/>
                </a:solidFill>
                <a:latin typeface="+mn-lt"/>
              </a:rPr>
              <a:t>up to 15%</a:t>
            </a:r>
          </a:p>
          <a:p>
            <a:pPr>
              <a:spcAft>
                <a:spcPts val="1200"/>
              </a:spcAft>
            </a:pPr>
            <a:r>
              <a:rPr lang="en-GB" sz="1600" dirty="0">
                <a:latin typeface="+mn-lt"/>
              </a:rPr>
              <a:t>Approved quasi-drug active ingredient for whitening products in Japan</a:t>
            </a:r>
            <a:endParaRPr lang="en-US" sz="1600" dirty="0">
              <a:latin typeface="+mn-lt"/>
            </a:endParaRPr>
          </a:p>
        </p:txBody>
      </p:sp>
      <p:sp>
        <p:nvSpPr>
          <p:cNvPr id="8" name="Rectangle 7">
            <a:extLst>
              <a:ext uri="{FF2B5EF4-FFF2-40B4-BE49-F238E27FC236}">
                <a16:creationId xmlns:a16="http://schemas.microsoft.com/office/drawing/2014/main" id="{42244136-978A-4C8C-B21F-9C73AE39DDCA}"/>
              </a:ext>
            </a:extLst>
          </p:cNvPr>
          <p:cNvSpPr/>
          <p:nvPr/>
        </p:nvSpPr>
        <p:spPr>
          <a:xfrm>
            <a:off x="6095315" y="0"/>
            <a:ext cx="281041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C67B3164-C261-463A-BDCC-55ABBB78A729}"/>
              </a:ext>
            </a:extLst>
          </p:cNvPr>
          <p:cNvSpPr>
            <a:spLocks noGrp="1"/>
          </p:cNvSpPr>
          <p:nvPr>
            <p:ph type="title"/>
          </p:nvPr>
        </p:nvSpPr>
        <p:spPr>
          <a:xfrm>
            <a:off x="468002" y="468001"/>
            <a:ext cx="8710832" cy="443199"/>
          </a:xfrm>
        </p:spPr>
        <p:txBody>
          <a:bodyPr/>
          <a:lstStyle/>
          <a:p>
            <a:r>
              <a:rPr lang="en-US" dirty="0"/>
              <a:t>STAY-C® 50 – Benefits vs other derivatives</a:t>
            </a:r>
          </a:p>
        </p:txBody>
      </p:sp>
      <p:sp>
        <p:nvSpPr>
          <p:cNvPr id="5" name="Text Placeholder 4">
            <a:extLst>
              <a:ext uri="{FF2B5EF4-FFF2-40B4-BE49-F238E27FC236}">
                <a16:creationId xmlns:a16="http://schemas.microsoft.com/office/drawing/2014/main" id="{DA9ACAAB-70A4-42E7-B973-916CF076BBC7}"/>
              </a:ext>
            </a:extLst>
          </p:cNvPr>
          <p:cNvSpPr>
            <a:spLocks noGrp="1"/>
          </p:cNvSpPr>
          <p:nvPr>
            <p:ph type="body" sz="quarter" idx="13"/>
          </p:nvPr>
        </p:nvSpPr>
        <p:spPr>
          <a:xfrm>
            <a:off x="468001" y="936878"/>
            <a:ext cx="8707890" cy="369332"/>
          </a:xfrm>
        </p:spPr>
        <p:txBody>
          <a:bodyPr/>
          <a:lstStyle/>
          <a:p>
            <a:r>
              <a:rPr lang="en-US" dirty="0"/>
              <a:t>Our stable cosmetic Vitamin C specialty</a:t>
            </a:r>
          </a:p>
          <a:p>
            <a:endParaRPr lang="en-US" dirty="0"/>
          </a:p>
        </p:txBody>
      </p:sp>
    </p:spTree>
    <p:extLst>
      <p:ext uri="{BB962C8B-B14F-4D97-AF65-F5344CB8AC3E}">
        <p14:creationId xmlns:p14="http://schemas.microsoft.com/office/powerpoint/2010/main" val="1697450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4" name="Title 13">
            <a:extLst>
              <a:ext uri="{FF2B5EF4-FFF2-40B4-BE49-F238E27FC236}">
                <a16:creationId xmlns:a16="http://schemas.microsoft.com/office/drawing/2014/main" id="{D92F7B5A-80C9-582A-2244-CB7C135E6920}"/>
              </a:ext>
            </a:extLst>
          </p:cNvPr>
          <p:cNvSpPr>
            <a:spLocks noGrp="1"/>
          </p:cNvSpPr>
          <p:nvPr>
            <p:ph type="title"/>
          </p:nvPr>
        </p:nvSpPr>
        <p:spPr/>
        <p:txBody>
          <a:bodyPr/>
          <a:lstStyle/>
          <a:p>
            <a:r>
              <a:rPr lang="en-US" dirty="0"/>
              <a:t>STAY-C® 50 – Two steps to be active</a:t>
            </a:r>
          </a:p>
        </p:txBody>
      </p:sp>
      <p:sp>
        <p:nvSpPr>
          <p:cNvPr id="19" name="Text Placeholder 18">
            <a:extLst>
              <a:ext uri="{FF2B5EF4-FFF2-40B4-BE49-F238E27FC236}">
                <a16:creationId xmlns:a16="http://schemas.microsoft.com/office/drawing/2014/main" id="{0997C99C-1208-6681-882C-A3F669B3F672}"/>
              </a:ext>
            </a:extLst>
          </p:cNvPr>
          <p:cNvSpPr>
            <a:spLocks noGrp="1"/>
          </p:cNvSpPr>
          <p:nvPr>
            <p:ph type="body" sz="quarter" idx="13"/>
          </p:nvPr>
        </p:nvSpPr>
        <p:spPr/>
        <p:txBody>
          <a:bodyPr/>
          <a:lstStyle/>
          <a:p>
            <a:r>
              <a:rPr lang="en-US" dirty="0"/>
              <a:t>1) </a:t>
            </a:r>
            <a:r>
              <a:rPr lang="en-US" sz="2400" dirty="0"/>
              <a:t>bio-activation</a:t>
            </a:r>
            <a:endParaRPr lang="en-US" dirty="0"/>
          </a:p>
        </p:txBody>
      </p:sp>
      <p:sp>
        <p:nvSpPr>
          <p:cNvPr id="3" name="Text Placeholder 2">
            <a:extLst>
              <a:ext uri="{FF2B5EF4-FFF2-40B4-BE49-F238E27FC236}">
                <a16:creationId xmlns:a16="http://schemas.microsoft.com/office/drawing/2014/main" id="{D4A6AA59-668F-1C40-BEBD-7BD029ABACEF}"/>
              </a:ext>
            </a:extLst>
          </p:cNvPr>
          <p:cNvSpPr>
            <a:spLocks noGrp="1"/>
          </p:cNvSpPr>
          <p:nvPr>
            <p:ph type="body" sz="quarter" idx="14"/>
          </p:nvPr>
        </p:nvSpPr>
        <p:spPr>
          <a:xfrm>
            <a:off x="468315" y="1440000"/>
            <a:ext cx="10714877" cy="591669"/>
          </a:xfrm>
        </p:spPr>
        <p:txBody>
          <a:bodyPr/>
          <a:lstStyle/>
          <a:p>
            <a:pPr marL="0" indent="0">
              <a:buNone/>
            </a:pPr>
            <a:r>
              <a:rPr lang="en-US" sz="1800" dirty="0"/>
              <a:t>Acid phosphatases are able to bioactivate about 95% of STAY-C® 50 into ascorbic acid within 2 minutes</a:t>
            </a:r>
          </a:p>
          <a:p>
            <a:pPr marL="0" indent="0">
              <a:buNone/>
            </a:pPr>
            <a:endParaRPr lang="en-US" sz="1800" dirty="0"/>
          </a:p>
        </p:txBody>
      </p:sp>
      <p:sp>
        <p:nvSpPr>
          <p:cNvPr id="21" name="TextBox 20">
            <a:extLst>
              <a:ext uri="{FF2B5EF4-FFF2-40B4-BE49-F238E27FC236}">
                <a16:creationId xmlns:a16="http://schemas.microsoft.com/office/drawing/2014/main" id="{97B05069-92BA-C64F-AFC1-9CEFAD0567F0}"/>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sp>
        <p:nvSpPr>
          <p:cNvPr id="23" name="TextBox 22">
            <a:extLst>
              <a:ext uri="{FF2B5EF4-FFF2-40B4-BE49-F238E27FC236}">
                <a16:creationId xmlns:a16="http://schemas.microsoft.com/office/drawing/2014/main" id="{F0161EA6-38BD-414D-A3DB-2AE7D7FB836C}"/>
              </a:ext>
            </a:extLst>
          </p:cNvPr>
          <p:cNvSpPr txBox="1"/>
          <p:nvPr/>
        </p:nvSpPr>
        <p:spPr>
          <a:xfrm>
            <a:off x="7298288" y="2011346"/>
            <a:ext cx="2275199" cy="223266"/>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HPLC chromatogram</a:t>
            </a:r>
          </a:p>
        </p:txBody>
      </p:sp>
      <p:grpSp>
        <p:nvGrpSpPr>
          <p:cNvPr id="5" name="Group 4">
            <a:extLst>
              <a:ext uri="{FF2B5EF4-FFF2-40B4-BE49-F238E27FC236}">
                <a16:creationId xmlns:a16="http://schemas.microsoft.com/office/drawing/2014/main" id="{25FD1B83-A90C-FE40-A4E4-B440D77DC9B9}"/>
              </a:ext>
            </a:extLst>
          </p:cNvPr>
          <p:cNvGrpSpPr/>
          <p:nvPr/>
        </p:nvGrpSpPr>
        <p:grpSpPr>
          <a:xfrm>
            <a:off x="7298288" y="2332452"/>
            <a:ext cx="3485435" cy="1748887"/>
            <a:chOff x="8385345" y="1761106"/>
            <a:chExt cx="3485435" cy="1748887"/>
          </a:xfrm>
        </p:grpSpPr>
        <p:pic>
          <p:nvPicPr>
            <p:cNvPr id="11" name="Picture 4" descr="A:\phos_37_woEnzym.jpg">
              <a:extLst>
                <a:ext uri="{FF2B5EF4-FFF2-40B4-BE49-F238E27FC236}">
                  <a16:creationId xmlns:a16="http://schemas.microsoft.com/office/drawing/2014/main" id="{9C40D0BE-7F45-344E-BB62-88B91DF0F0B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5345" y="1761106"/>
              <a:ext cx="3485435" cy="174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7B2DB53B-0CCC-FD40-BA8F-8CE289659BF4}"/>
                </a:ext>
              </a:extLst>
            </p:cNvPr>
            <p:cNvSpPr txBox="1"/>
            <p:nvPr/>
          </p:nvSpPr>
          <p:spPr>
            <a:xfrm>
              <a:off x="9118211" y="2065256"/>
              <a:ext cx="2275199" cy="400110"/>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300" b="0" i="0" u="none" strike="noStrike" kern="1200" cap="none" spc="0" normalizeH="0" baseline="0" noProof="0" dirty="0">
                  <a:ln>
                    <a:noFill/>
                  </a:ln>
                  <a:solidFill>
                    <a:srgbClr val="007E4B"/>
                  </a:solidFill>
                  <a:effectLst/>
                  <a:uLnTx/>
                  <a:uFillTx/>
                  <a:latin typeface="Fira Sans Medium"/>
                  <a:ea typeface="+mn-ea"/>
                  <a:cs typeface="+mn-cs"/>
                </a:rPr>
                <a:t>time point: 0 min</a:t>
              </a:r>
              <a:br>
                <a:rPr kumimoji="0" lang="en-GB" sz="1300" b="0" i="0" u="none" strike="noStrike" kern="1200" cap="none" spc="0" normalizeH="0" baseline="0" noProof="0" dirty="0">
                  <a:ln>
                    <a:noFill/>
                  </a:ln>
                  <a:solidFill>
                    <a:srgbClr val="007E4B"/>
                  </a:solidFill>
                  <a:effectLst/>
                  <a:uLnTx/>
                  <a:uFillTx/>
                  <a:latin typeface="Fira Sans Medium"/>
                  <a:ea typeface="+mn-ea"/>
                  <a:cs typeface="+mn-cs"/>
                </a:rPr>
              </a:br>
              <a:r>
                <a:rPr kumimoji="0" lang="en-GB" sz="1300" b="0" i="0" u="none" strike="noStrike" kern="1200" cap="none" spc="0" normalizeH="0" baseline="0" noProof="0" dirty="0">
                  <a:ln>
                    <a:noFill/>
                  </a:ln>
                  <a:solidFill>
                    <a:srgbClr val="007E4B"/>
                  </a:solidFill>
                  <a:effectLst/>
                  <a:uLnTx/>
                  <a:uFillTx/>
                  <a:latin typeface="Fira Sans Medium"/>
                  <a:ea typeface="+mn-ea"/>
                  <a:cs typeface="+mn-cs"/>
                </a:rPr>
                <a:t>STAY-C 50®</a:t>
              </a:r>
              <a:endParaRPr kumimoji="0" lang="en-GB" sz="1300" b="0" i="0" u="none" strike="noStrike" kern="1200" cap="none" spc="0" normalizeH="0" baseline="30000" noProof="0" dirty="0">
                <a:ln>
                  <a:noFill/>
                </a:ln>
                <a:solidFill>
                  <a:srgbClr val="007E4B"/>
                </a:solidFill>
                <a:effectLst/>
                <a:uLnTx/>
                <a:uFillTx/>
                <a:latin typeface="Fira Sans Medium"/>
                <a:ea typeface="+mn-ea"/>
                <a:cs typeface="+mn-cs"/>
              </a:endParaRPr>
            </a:p>
          </p:txBody>
        </p:sp>
        <p:cxnSp>
          <p:nvCxnSpPr>
            <p:cNvPr id="8" name="Straight Arrow Connector 7">
              <a:extLst>
                <a:ext uri="{FF2B5EF4-FFF2-40B4-BE49-F238E27FC236}">
                  <a16:creationId xmlns:a16="http://schemas.microsoft.com/office/drawing/2014/main" id="{CCE6B64B-FFD0-0346-A5C0-F1A519185AED}"/>
                </a:ext>
              </a:extLst>
            </p:cNvPr>
            <p:cNvCxnSpPr/>
            <p:nvPr/>
          </p:nvCxnSpPr>
          <p:spPr>
            <a:xfrm>
              <a:off x="10109215" y="2388544"/>
              <a:ext cx="941295" cy="0"/>
            </a:xfrm>
            <a:prstGeom prst="straightConnector1">
              <a:avLst/>
            </a:prstGeom>
            <a:ln w="19050">
              <a:solidFill>
                <a:srgbClr val="0071BA"/>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B7B4D093-80CE-5E4B-A625-4D65EDA228E4}"/>
              </a:ext>
            </a:extLst>
          </p:cNvPr>
          <p:cNvGrpSpPr/>
          <p:nvPr/>
        </p:nvGrpSpPr>
        <p:grpSpPr>
          <a:xfrm>
            <a:off x="7298288" y="4241211"/>
            <a:ext cx="3485435" cy="1719113"/>
            <a:chOff x="8385345" y="3669865"/>
            <a:chExt cx="3485435" cy="1719113"/>
          </a:xfrm>
        </p:grpSpPr>
        <p:pic>
          <p:nvPicPr>
            <p:cNvPr id="12" name="Picture 5" descr="A:\phos_37_120s.jpg">
              <a:extLst>
                <a:ext uri="{FF2B5EF4-FFF2-40B4-BE49-F238E27FC236}">
                  <a16:creationId xmlns:a16="http://schemas.microsoft.com/office/drawing/2014/main" id="{5F11E445-EE25-0C44-88AF-4206E1266CA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85345" y="3669865"/>
              <a:ext cx="3485435" cy="17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a:extLst>
                <a:ext uri="{FF2B5EF4-FFF2-40B4-BE49-F238E27FC236}">
                  <a16:creationId xmlns:a16="http://schemas.microsoft.com/office/drawing/2014/main" id="{36D66A1C-3B7F-CD45-AF82-90121AE6B7C4}"/>
                </a:ext>
              </a:extLst>
            </p:cNvPr>
            <p:cNvCxnSpPr>
              <a:cxnSpLocks/>
            </p:cNvCxnSpPr>
            <p:nvPr/>
          </p:nvCxnSpPr>
          <p:spPr>
            <a:xfrm flipH="1">
              <a:off x="9880613" y="4062702"/>
              <a:ext cx="921123" cy="0"/>
            </a:xfrm>
            <a:prstGeom prst="straightConnector1">
              <a:avLst/>
            </a:prstGeom>
            <a:ln w="19050">
              <a:solidFill>
                <a:srgbClr val="0071BA"/>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2A05AD0-BBB4-F342-8158-67730587D0B8}"/>
                </a:ext>
              </a:extLst>
            </p:cNvPr>
            <p:cNvSpPr txBox="1"/>
            <p:nvPr/>
          </p:nvSpPr>
          <p:spPr>
            <a:xfrm>
              <a:off x="10109215" y="3742463"/>
              <a:ext cx="1608247" cy="400110"/>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500"/>
                </a:spcAft>
                <a:buClr>
                  <a:srgbClr val="45AC34"/>
                </a:buClr>
                <a:buSzTx/>
                <a:buFontTx/>
                <a:buNone/>
                <a:tabLst/>
                <a:defRPr/>
              </a:pPr>
              <a:r>
                <a:rPr kumimoji="0" lang="en-GB" sz="1300" b="0" i="0" u="none" strike="noStrike" kern="1200" cap="none" spc="0" normalizeH="0" baseline="0" noProof="0" dirty="0">
                  <a:ln>
                    <a:noFill/>
                  </a:ln>
                  <a:solidFill>
                    <a:srgbClr val="007E4B"/>
                  </a:solidFill>
                  <a:effectLst/>
                  <a:uLnTx/>
                  <a:uFillTx/>
                  <a:latin typeface="Fira Sans Medium"/>
                  <a:ea typeface="+mn-ea"/>
                  <a:cs typeface="+mn-cs"/>
                </a:rPr>
                <a:t>time point: 2 min</a:t>
              </a:r>
              <a:br>
                <a:rPr kumimoji="0" lang="en-GB" sz="1300" b="0" i="0" u="none" strike="noStrike" kern="1200" cap="none" spc="0" normalizeH="0" baseline="0" noProof="0" dirty="0">
                  <a:ln>
                    <a:noFill/>
                  </a:ln>
                  <a:solidFill>
                    <a:srgbClr val="007E4B"/>
                  </a:solidFill>
                  <a:effectLst/>
                  <a:uLnTx/>
                  <a:uFillTx/>
                  <a:latin typeface="Fira Sans Medium"/>
                  <a:ea typeface="+mn-ea"/>
                  <a:cs typeface="+mn-cs"/>
                </a:rPr>
              </a:br>
              <a:r>
                <a:rPr kumimoji="0" lang="en-GB" sz="1300" b="0" i="0" u="none" strike="noStrike" kern="1200" cap="none" spc="0" normalizeH="0" baseline="0" noProof="0" dirty="0">
                  <a:ln>
                    <a:noFill/>
                  </a:ln>
                  <a:solidFill>
                    <a:srgbClr val="007E4B"/>
                  </a:solidFill>
                  <a:effectLst/>
                  <a:uLnTx/>
                  <a:uFillTx/>
                  <a:latin typeface="Fira Sans Medium"/>
                  <a:ea typeface="+mn-ea"/>
                  <a:cs typeface="+mn-cs"/>
                </a:rPr>
                <a:t>Vitamin C</a:t>
              </a:r>
              <a:endParaRPr kumimoji="0" lang="en-GB" sz="1300" b="0" i="0" u="none" strike="noStrike" kern="1200" cap="none" spc="0" normalizeH="0" baseline="30000" noProof="0" dirty="0">
                <a:ln>
                  <a:noFill/>
                </a:ln>
                <a:solidFill>
                  <a:srgbClr val="007E4B"/>
                </a:solidFill>
                <a:effectLst/>
                <a:uLnTx/>
                <a:uFillTx/>
                <a:latin typeface="Fira Sans Medium"/>
                <a:ea typeface="+mn-ea"/>
                <a:cs typeface="+mn-cs"/>
              </a:endParaRPr>
            </a:p>
          </p:txBody>
        </p:sp>
      </p:grpSp>
      <p:pic>
        <p:nvPicPr>
          <p:cNvPr id="2" name="Picture 1" descr="A green sign with white text&#10;&#10;Description automatically generated with low confidence">
            <a:extLst>
              <a:ext uri="{FF2B5EF4-FFF2-40B4-BE49-F238E27FC236}">
                <a16:creationId xmlns:a16="http://schemas.microsoft.com/office/drawing/2014/main" id="{F816E2AE-42F5-3B53-46F8-FA5ADDE9A5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grpSp>
        <p:nvGrpSpPr>
          <p:cNvPr id="10" name="Group 9">
            <a:extLst>
              <a:ext uri="{FF2B5EF4-FFF2-40B4-BE49-F238E27FC236}">
                <a16:creationId xmlns:a16="http://schemas.microsoft.com/office/drawing/2014/main" id="{48260693-807A-994F-A4E5-2FC195A637D0}"/>
              </a:ext>
            </a:extLst>
          </p:cNvPr>
          <p:cNvGrpSpPr/>
          <p:nvPr/>
        </p:nvGrpSpPr>
        <p:grpSpPr>
          <a:xfrm>
            <a:off x="468000" y="2011346"/>
            <a:ext cx="6183653" cy="3891617"/>
            <a:chOff x="2376035" y="2100202"/>
            <a:chExt cx="6183653" cy="3891617"/>
          </a:xfrm>
        </p:grpSpPr>
        <p:pic>
          <p:nvPicPr>
            <p:cNvPr id="6" name="Picture 5">
              <a:extLst>
                <a:ext uri="{FF2B5EF4-FFF2-40B4-BE49-F238E27FC236}">
                  <a16:creationId xmlns:a16="http://schemas.microsoft.com/office/drawing/2014/main" id="{93E7B3B9-5E4F-F640-929F-11B6BA33A3CE}"/>
                </a:ext>
              </a:extLst>
            </p:cNvPr>
            <p:cNvPicPr>
              <a:picLocks noChangeAspect="1"/>
            </p:cNvPicPr>
            <p:nvPr/>
          </p:nvPicPr>
          <p:blipFill>
            <a:blip r:embed="rId6"/>
            <a:srcRect/>
            <a:stretch/>
          </p:blipFill>
          <p:spPr>
            <a:xfrm>
              <a:off x="2376035" y="2523338"/>
              <a:ext cx="6183653" cy="3091826"/>
            </a:xfrm>
            <a:prstGeom prst="rect">
              <a:avLst/>
            </a:prstGeom>
          </p:spPr>
        </p:pic>
        <p:sp>
          <p:nvSpPr>
            <p:cNvPr id="15" name="Rectangle 14">
              <a:extLst>
                <a:ext uri="{FF2B5EF4-FFF2-40B4-BE49-F238E27FC236}">
                  <a16:creationId xmlns:a16="http://schemas.microsoft.com/office/drawing/2014/main" id="{E71467A2-76E6-4140-9E8C-3AF033568CAC}"/>
                </a:ext>
              </a:extLst>
            </p:cNvPr>
            <p:cNvSpPr/>
            <p:nvPr/>
          </p:nvSpPr>
          <p:spPr>
            <a:xfrm>
              <a:off x="6369311" y="5691609"/>
              <a:ext cx="578685" cy="300210"/>
            </a:xfrm>
            <a:prstGeom prst="rect">
              <a:avLst/>
            </a:prstGeom>
          </p:spPr>
          <p:txBody>
            <a:bodyPr wrap="none">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51" b="0" i="0" u="none" strike="noStrike" kern="1200" cap="none" spc="-53" normalizeH="0" baseline="0" noProof="0" dirty="0">
                  <a:ln>
                    <a:noFill/>
                  </a:ln>
                  <a:solidFill>
                    <a:srgbClr val="007E4B"/>
                  </a:solidFill>
                  <a:effectLst/>
                  <a:uLnTx/>
                  <a:uFillTx/>
                  <a:latin typeface="Fira Sans Medium"/>
                  <a:ea typeface="+mn-ea"/>
                  <a:cs typeface="Arial"/>
                </a:rPr>
                <a:t>2 min</a:t>
              </a:r>
            </a:p>
          </p:txBody>
        </p:sp>
        <p:sp>
          <p:nvSpPr>
            <p:cNvPr id="20" name="TextBox 19">
              <a:extLst>
                <a:ext uri="{FF2B5EF4-FFF2-40B4-BE49-F238E27FC236}">
                  <a16:creationId xmlns:a16="http://schemas.microsoft.com/office/drawing/2014/main" id="{676020D4-42D9-5B4E-9F4D-53071321EA6E}"/>
                </a:ext>
              </a:extLst>
            </p:cNvPr>
            <p:cNvSpPr txBox="1"/>
            <p:nvPr/>
          </p:nvSpPr>
          <p:spPr>
            <a:xfrm>
              <a:off x="3089471" y="2100202"/>
              <a:ext cx="4968695"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Time-dependent conversion of STAY-C® 50</a:t>
              </a:r>
              <a:br>
                <a:rPr kumimoji="0" lang="en-GB" sz="1400" b="0" i="0" u="none" strike="noStrike" kern="1200" cap="none" spc="0" normalizeH="0" baseline="0" noProof="0" dirty="0">
                  <a:ln>
                    <a:noFill/>
                  </a:ln>
                  <a:solidFill>
                    <a:srgbClr val="000000"/>
                  </a:solidFill>
                  <a:effectLst/>
                  <a:uLnTx/>
                  <a:uFillTx/>
                  <a:latin typeface="Fira Sans Medium"/>
                  <a:ea typeface="+mn-ea"/>
                  <a:cs typeface="+mn-cs"/>
                </a:rPr>
              </a:b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by acid phosphatases</a:t>
              </a:r>
            </a:p>
          </p:txBody>
        </p:sp>
      </p:grpSp>
    </p:spTree>
    <p:extLst>
      <p:ext uri="{BB962C8B-B14F-4D97-AF65-F5344CB8AC3E}">
        <p14:creationId xmlns:p14="http://schemas.microsoft.com/office/powerpoint/2010/main" val="1310135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Autofit/>
          </a:bodyPr>
          <a:lstStyle/>
          <a:p>
            <a:r>
              <a:rPr lang="en-US"/>
              <a:t>STAY-C</a:t>
            </a:r>
            <a:r>
              <a:rPr lang="en-US" dirty="0"/>
              <a:t>®</a:t>
            </a:r>
            <a:r>
              <a:rPr lang="en-US"/>
              <a:t> 50 – Two steps to be active</a:t>
            </a:r>
          </a:p>
        </p:txBody>
      </p:sp>
      <p:sp>
        <p:nvSpPr>
          <p:cNvPr id="8" name="Text Placeholder 7">
            <a:extLst>
              <a:ext uri="{FF2B5EF4-FFF2-40B4-BE49-F238E27FC236}">
                <a16:creationId xmlns:a16="http://schemas.microsoft.com/office/drawing/2014/main" id="{BA1DB343-A1D3-42AC-59AA-22854F3A53BB}"/>
              </a:ext>
            </a:extLst>
          </p:cNvPr>
          <p:cNvSpPr>
            <a:spLocks noGrp="1"/>
          </p:cNvSpPr>
          <p:nvPr>
            <p:ph type="body" sz="quarter" idx="13"/>
          </p:nvPr>
        </p:nvSpPr>
        <p:spPr/>
        <p:txBody>
          <a:bodyPr/>
          <a:lstStyle/>
          <a:p>
            <a:r>
              <a:rPr lang="en-US"/>
              <a:t>2) </a:t>
            </a:r>
            <a:r>
              <a:rPr lang="en-US" dirty="0"/>
              <a:t>Skin Penetration</a:t>
            </a:r>
            <a:endParaRPr lang="en-US"/>
          </a:p>
        </p:txBody>
      </p:sp>
      <p:sp>
        <p:nvSpPr>
          <p:cNvPr id="15" name="Text Placeholder 2">
            <a:extLst>
              <a:ext uri="{FF2B5EF4-FFF2-40B4-BE49-F238E27FC236}">
                <a16:creationId xmlns:a16="http://schemas.microsoft.com/office/drawing/2014/main" id="{588D9760-02D9-F249-B890-9164B4818568}"/>
              </a:ext>
            </a:extLst>
          </p:cNvPr>
          <p:cNvSpPr>
            <a:spLocks noGrp="1"/>
          </p:cNvSpPr>
          <p:nvPr>
            <p:ph type="body" sz="quarter" idx="14"/>
          </p:nvPr>
        </p:nvSpPr>
        <p:spPr>
          <a:xfrm>
            <a:off x="468316" y="1620000"/>
            <a:ext cx="2193964" cy="1938992"/>
          </a:xfrm>
        </p:spPr>
        <p:txBody>
          <a:bodyPr wrap="square">
            <a:spAutoFit/>
          </a:bodyPr>
          <a:lstStyle/>
          <a:p>
            <a:pPr marL="0" indent="0">
              <a:buNone/>
            </a:pPr>
            <a:r>
              <a:rPr lang="en-US" sz="1800" dirty="0"/>
              <a:t>STAY-C® 50 is bio-converted in the upper skin layer into the active ascorbic acid, which easily penetrates into deeper skin layers</a:t>
            </a:r>
          </a:p>
        </p:txBody>
      </p:sp>
      <p:sp>
        <p:nvSpPr>
          <p:cNvPr id="17" name="TextBox 16">
            <a:extLst>
              <a:ext uri="{FF2B5EF4-FFF2-40B4-BE49-F238E27FC236}">
                <a16:creationId xmlns:a16="http://schemas.microsoft.com/office/drawing/2014/main" id="{05F8D592-2B6C-F346-B9C5-29D7624233DD}"/>
              </a:ext>
            </a:extLst>
          </p:cNvPr>
          <p:cNvSpPr txBox="1"/>
          <p:nvPr/>
        </p:nvSpPr>
        <p:spPr>
          <a:xfrm>
            <a:off x="8948807" y="1611221"/>
            <a:ext cx="2940947" cy="1777421"/>
          </a:xfrm>
          <a:prstGeom prst="roundRect">
            <a:avLst>
              <a:gd name="adj" fmla="val 8754"/>
            </a:avLst>
          </a:prstGeom>
          <a:gradFill>
            <a:gsLst>
              <a:gs pos="0">
                <a:srgbClr val="D3E5F2"/>
              </a:gs>
              <a:gs pos="99000">
                <a:srgbClr val="D3E5F2"/>
              </a:gs>
            </a:gsLst>
            <a:lin ang="2700000" scaled="0"/>
          </a:gradFill>
          <a:ln w="25400">
            <a:gradFill>
              <a:gsLst>
                <a:gs pos="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Any STAY-C® 50 which crosses the stratum corneum is metabolized to ascorbic acid, which further penetrates into deeper skin layers within 2h</a:t>
            </a:r>
          </a:p>
        </p:txBody>
      </p:sp>
      <p:sp>
        <p:nvSpPr>
          <p:cNvPr id="18" name="TextBox 17">
            <a:extLst>
              <a:ext uri="{FF2B5EF4-FFF2-40B4-BE49-F238E27FC236}">
                <a16:creationId xmlns:a16="http://schemas.microsoft.com/office/drawing/2014/main" id="{AA8D48F5-C983-BB45-89DA-B1FB800B0F52}"/>
              </a:ext>
            </a:extLst>
          </p:cNvPr>
          <p:cNvSpPr txBox="1"/>
          <p:nvPr/>
        </p:nvSpPr>
        <p:spPr>
          <a:xfrm>
            <a:off x="8989995" y="3701768"/>
            <a:ext cx="2553498" cy="695960"/>
          </a:xfrm>
          <a:prstGeom prst="rect">
            <a:avLst/>
          </a:prstGeom>
          <a:noFill/>
        </p:spPr>
        <p:txBody>
          <a:bodyPr wrap="square" lIns="0" tIns="0" rIns="0" bIns="0" rtlCol="0">
            <a:spAutoFit/>
          </a:bodyPr>
          <a:lstStyle/>
          <a:p>
            <a:pPr marL="180975" marR="0" lvl="0" indent="-180975"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US" sz="1351" b="0" i="0" u="none" strike="noStrike" kern="1200" cap="none" spc="0" normalizeH="0" baseline="0" noProof="0" dirty="0">
                <a:ln>
                  <a:noFill/>
                </a:ln>
                <a:solidFill>
                  <a:srgbClr val="808080"/>
                </a:solidFill>
                <a:effectLst/>
                <a:uLnTx/>
                <a:uFillTx/>
                <a:latin typeface="Fira Sans"/>
                <a:ea typeface="+mn-ea"/>
                <a:cs typeface="+mn-cs"/>
              </a:rPr>
              <a:t>0.5% STAY-C® 50 in w/o lotion</a:t>
            </a:r>
          </a:p>
          <a:p>
            <a:pPr marL="180975" marR="0" lvl="0" indent="-180975"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US" sz="1351" b="0" i="0" u="none" strike="noStrike" kern="1200" cap="none" spc="0" normalizeH="0" baseline="0" noProof="0" dirty="0">
                <a:ln>
                  <a:noFill/>
                </a:ln>
                <a:solidFill>
                  <a:srgbClr val="808080"/>
                </a:solidFill>
                <a:effectLst/>
                <a:uLnTx/>
                <a:uFillTx/>
                <a:latin typeface="Fira Sans"/>
                <a:ea typeface="+mn-ea"/>
                <a:cs typeface="+mn-cs"/>
              </a:rPr>
              <a:t>2h on </a:t>
            </a:r>
            <a:r>
              <a:rPr kumimoji="0" lang="en-US" sz="1351" b="0" i="1" u="none" strike="noStrike" kern="1200" cap="none" spc="0" normalizeH="0" baseline="0" noProof="0" dirty="0">
                <a:ln>
                  <a:noFill/>
                </a:ln>
                <a:solidFill>
                  <a:srgbClr val="808080"/>
                </a:solidFill>
                <a:effectLst/>
                <a:uLnTx/>
                <a:uFillTx/>
                <a:latin typeface="Fira Sans"/>
                <a:ea typeface="+mn-ea"/>
                <a:cs typeface="+mn-cs"/>
              </a:rPr>
              <a:t>ex vivo </a:t>
            </a:r>
            <a:r>
              <a:rPr kumimoji="0" lang="en-US" sz="1351" b="0" i="0" u="none" strike="noStrike" kern="1200" cap="none" spc="0" normalizeH="0" baseline="0" noProof="0" dirty="0">
                <a:ln>
                  <a:noFill/>
                </a:ln>
                <a:solidFill>
                  <a:srgbClr val="808080"/>
                </a:solidFill>
                <a:effectLst/>
                <a:uLnTx/>
                <a:uFillTx/>
                <a:latin typeface="Fira Sans"/>
                <a:ea typeface="+mn-ea"/>
                <a:cs typeface="+mn-cs"/>
              </a:rPr>
              <a:t>skin (</a:t>
            </a:r>
            <a:r>
              <a:rPr kumimoji="0" lang="en-US" sz="1404" b="0" i="0" u="none" strike="noStrike" kern="1200" cap="none" spc="0" normalizeH="0" baseline="0" noProof="0" dirty="0">
                <a:ln>
                  <a:noFill/>
                </a:ln>
                <a:solidFill>
                  <a:srgbClr val="808080"/>
                </a:solidFill>
                <a:effectLst/>
                <a:uLnTx/>
                <a:uFillTx/>
                <a:latin typeface="Fira Sans"/>
                <a:ea typeface="+mn-ea"/>
                <a:cs typeface="+mn-cs"/>
              </a:rPr>
              <a:t>F</a:t>
            </a:r>
            <a:r>
              <a:rPr kumimoji="0" lang="en-US" sz="1351" b="0" i="0" u="none" strike="noStrike" kern="1200" cap="none" spc="0" normalizeH="0" baseline="0" noProof="0" dirty="0">
                <a:ln>
                  <a:noFill/>
                </a:ln>
                <a:solidFill>
                  <a:srgbClr val="808080"/>
                </a:solidFill>
                <a:effectLst/>
                <a:uLnTx/>
                <a:uFillTx/>
                <a:latin typeface="Fira Sans"/>
                <a:ea typeface="+mn-ea"/>
                <a:cs typeface="+mn-cs"/>
              </a:rPr>
              <a:t>ranz-type diffusion cell testing)</a:t>
            </a:r>
          </a:p>
        </p:txBody>
      </p:sp>
      <p:pic>
        <p:nvPicPr>
          <p:cNvPr id="7" name="Picture 6">
            <a:extLst>
              <a:ext uri="{FF2B5EF4-FFF2-40B4-BE49-F238E27FC236}">
                <a16:creationId xmlns:a16="http://schemas.microsoft.com/office/drawing/2014/main" id="{F8CAFE48-49F9-46B4-85BC-93A28FE3F1B3}"/>
              </a:ext>
            </a:extLst>
          </p:cNvPr>
          <p:cNvPicPr>
            <a:picLocks noChangeAspect="1"/>
          </p:cNvPicPr>
          <p:nvPr/>
        </p:nvPicPr>
        <p:blipFill>
          <a:blip r:embed="rId3"/>
          <a:stretch>
            <a:fillRect/>
          </a:stretch>
        </p:blipFill>
        <p:spPr>
          <a:xfrm>
            <a:off x="2960347" y="2188129"/>
            <a:ext cx="5731581" cy="3994289"/>
          </a:xfrm>
          <a:prstGeom prst="rect">
            <a:avLst/>
          </a:prstGeom>
        </p:spPr>
      </p:pic>
      <p:sp>
        <p:nvSpPr>
          <p:cNvPr id="12" name="TextBox 11">
            <a:extLst>
              <a:ext uri="{FF2B5EF4-FFF2-40B4-BE49-F238E27FC236}">
                <a16:creationId xmlns:a16="http://schemas.microsoft.com/office/drawing/2014/main" id="{16F260AC-372A-4255-9E1F-1DA9FFD9B3A3}"/>
              </a:ext>
            </a:extLst>
          </p:cNvPr>
          <p:cNvSpPr txBox="1"/>
          <p:nvPr/>
        </p:nvSpPr>
        <p:spPr>
          <a:xfrm>
            <a:off x="4697559" y="2488880"/>
            <a:ext cx="2257156" cy="376283"/>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5AC34"/>
                </a:solidFill>
                <a:effectLst/>
                <a:uLnTx/>
                <a:uFillTx/>
                <a:latin typeface="Fira Sans Medium"/>
                <a:ea typeface="+mn-ea"/>
                <a:cs typeface="+mn-cs"/>
              </a:rPr>
              <a:t>STAY-C</a:t>
            </a:r>
            <a:r>
              <a:rPr kumimoji="0" lang="en-US" sz="1100" b="0" i="0" u="none" strike="noStrike" kern="1200" cap="none" spc="0" normalizeH="0" baseline="30000" noProof="0" dirty="0">
                <a:ln>
                  <a:noFill/>
                </a:ln>
                <a:solidFill>
                  <a:srgbClr val="45AC34"/>
                </a:solidFill>
                <a:effectLst/>
                <a:uLnTx/>
                <a:uFillTx/>
                <a:latin typeface="Fira Sans Medium"/>
                <a:ea typeface="+mn-ea"/>
                <a:cs typeface="+mn-cs"/>
              </a:rPr>
              <a:t>®</a:t>
            </a:r>
            <a:r>
              <a:rPr kumimoji="0" lang="en-US" sz="1100" b="0" i="0" u="none" strike="noStrike" kern="1200" cap="none" spc="0" normalizeH="0" baseline="0" noProof="0" dirty="0">
                <a:ln>
                  <a:noFill/>
                </a:ln>
                <a:solidFill>
                  <a:srgbClr val="45AC34"/>
                </a:solidFill>
                <a:effectLst/>
                <a:uLnTx/>
                <a:uFillTx/>
                <a:latin typeface="Fira Sans Medium"/>
                <a:ea typeface="+mn-ea"/>
                <a:cs typeface="+mn-cs"/>
              </a:rPr>
              <a:t> 50 is detectable only on skin surface</a:t>
            </a:r>
          </a:p>
        </p:txBody>
      </p:sp>
      <p:sp>
        <p:nvSpPr>
          <p:cNvPr id="13" name="TextBox 12">
            <a:extLst>
              <a:ext uri="{FF2B5EF4-FFF2-40B4-BE49-F238E27FC236}">
                <a16:creationId xmlns:a16="http://schemas.microsoft.com/office/drawing/2014/main" id="{223E14A1-64AF-43CB-9F79-C31B65937CF6}"/>
              </a:ext>
            </a:extLst>
          </p:cNvPr>
          <p:cNvSpPr txBox="1"/>
          <p:nvPr/>
        </p:nvSpPr>
        <p:spPr>
          <a:xfrm>
            <a:off x="6323464" y="3570227"/>
            <a:ext cx="2553499" cy="376283"/>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E4B"/>
                </a:solidFill>
                <a:effectLst/>
                <a:uLnTx/>
                <a:uFillTx/>
                <a:latin typeface="Fira Sans Medium"/>
                <a:ea typeface="+mn-ea"/>
                <a:cs typeface="+mn-cs"/>
              </a:rPr>
              <a:t>Ascorbic acid content is high in the deeper skin layers</a:t>
            </a:r>
          </a:p>
        </p:txBody>
      </p:sp>
      <p:sp>
        <p:nvSpPr>
          <p:cNvPr id="14" name="TextBox 13">
            <a:extLst>
              <a:ext uri="{FF2B5EF4-FFF2-40B4-BE49-F238E27FC236}">
                <a16:creationId xmlns:a16="http://schemas.microsoft.com/office/drawing/2014/main" id="{A8EC7C26-979C-4096-A552-7314AD8AFDBA}"/>
              </a:ext>
            </a:extLst>
          </p:cNvPr>
          <p:cNvSpPr txBox="1"/>
          <p:nvPr/>
        </p:nvSpPr>
        <p:spPr>
          <a:xfrm>
            <a:off x="3486666" y="1620000"/>
            <a:ext cx="5063763"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ira Sans Medium"/>
                <a:ea typeface="+mn-ea"/>
                <a:cs typeface="+mn-cs"/>
              </a:rPr>
              <a:t>STAY-C® 50 and ascorbic acid concentration</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ira Sans Medium"/>
                <a:ea typeface="+mn-ea"/>
                <a:cs typeface="+mn-cs"/>
              </a:rPr>
              <a:t>on each skin layers by HPLC</a:t>
            </a:r>
          </a:p>
        </p:txBody>
      </p:sp>
      <p:pic>
        <p:nvPicPr>
          <p:cNvPr id="5" name="Picture 4" descr="A green sign with white text&#10;&#10;Description automatically generated with low confidence">
            <a:extLst>
              <a:ext uri="{FF2B5EF4-FFF2-40B4-BE49-F238E27FC236}">
                <a16:creationId xmlns:a16="http://schemas.microsoft.com/office/drawing/2014/main" id="{6868B11B-7E3B-F43A-3E10-7FB29C192B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
        <p:nvSpPr>
          <p:cNvPr id="16" name="TextBox 15">
            <a:extLst>
              <a:ext uri="{FF2B5EF4-FFF2-40B4-BE49-F238E27FC236}">
                <a16:creationId xmlns:a16="http://schemas.microsoft.com/office/drawing/2014/main" id="{FF99EF17-71D5-444D-9DD7-C75D368F6EB0}"/>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spTree>
    <p:extLst>
      <p:ext uri="{BB962C8B-B14F-4D97-AF65-F5344CB8AC3E}">
        <p14:creationId xmlns:p14="http://schemas.microsoft.com/office/powerpoint/2010/main" val="1670922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6CA6DBA6-06E3-93B0-F2AB-72806482836F}"/>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28577" y="0"/>
            <a:ext cx="12195107" cy="6858000"/>
          </a:xfrm>
        </p:spPr>
      </p:pic>
      <p:pic>
        <p:nvPicPr>
          <p:cNvPr id="10" name="Picture 9">
            <a:extLst>
              <a:ext uri="{FF2B5EF4-FFF2-40B4-BE49-F238E27FC236}">
                <a16:creationId xmlns:a16="http://schemas.microsoft.com/office/drawing/2014/main" id="{9385B309-E43B-C342-94BD-6187402195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57859" y="603231"/>
            <a:ext cx="900000" cy="900000"/>
          </a:xfrm>
          <a:prstGeom prst="rect">
            <a:avLst/>
          </a:prstGeom>
        </p:spPr>
      </p:pic>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solidFill>
                  <a:srgbClr val="007E4B"/>
                </a:solidFill>
              </a:rPr>
              <a:t>STAY-C® 50</a:t>
            </a:r>
          </a:p>
        </p:txBody>
      </p:sp>
      <p:sp>
        <p:nvSpPr>
          <p:cNvPr id="2" name="Title 1">
            <a:extLst>
              <a:ext uri="{FF2B5EF4-FFF2-40B4-BE49-F238E27FC236}">
                <a16:creationId xmlns:a16="http://schemas.microsoft.com/office/drawing/2014/main" id="{4CE0D05A-214D-3D40-A35D-76956AFE7063}"/>
              </a:ext>
            </a:extLst>
          </p:cNvPr>
          <p:cNvSpPr>
            <a:spLocks noGrp="1"/>
          </p:cNvSpPr>
          <p:nvPr>
            <p:ph type="ctrTitle"/>
          </p:nvPr>
        </p:nvSpPr>
        <p:spPr/>
        <p:txBody>
          <a:bodyPr/>
          <a:lstStyle/>
          <a:p>
            <a:r>
              <a:rPr lang="en-US" dirty="0">
                <a:solidFill>
                  <a:schemeClr val="accent5"/>
                </a:solidFill>
              </a:rPr>
              <a:t>Guide formulation  </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3" name="Rounded Rectangle 22">
            <a:extLst>
              <a:ext uri="{FF2B5EF4-FFF2-40B4-BE49-F238E27FC236}">
                <a16:creationId xmlns:a16="http://schemas.microsoft.com/office/drawing/2014/main" id="{17B8E069-F359-3E4A-ADE6-CF6BAD3D427C}"/>
              </a:ext>
            </a:extLst>
          </p:cNvPr>
          <p:cNvSpPr/>
          <p:nvPr/>
        </p:nvSpPr>
        <p:spPr>
          <a:xfrm>
            <a:off x="468002" y="1623985"/>
            <a:ext cx="5298617" cy="3120722"/>
          </a:xfrm>
          <a:prstGeom prst="roundRect">
            <a:avLst>
              <a:gd name="adj" fmla="val 3565"/>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35" name="Rounded Rectangle 34">
            <a:extLst>
              <a:ext uri="{FF2B5EF4-FFF2-40B4-BE49-F238E27FC236}">
                <a16:creationId xmlns:a16="http://schemas.microsoft.com/office/drawing/2014/main" id="{3C14C958-95EC-A24A-B176-8643FCA2215D}"/>
              </a:ext>
            </a:extLst>
          </p:cNvPr>
          <p:cNvSpPr/>
          <p:nvPr/>
        </p:nvSpPr>
        <p:spPr>
          <a:xfrm>
            <a:off x="615591" y="1834137"/>
            <a:ext cx="5003437" cy="2700417"/>
          </a:xfrm>
          <a:prstGeom prst="roundRect">
            <a:avLst>
              <a:gd name="adj" fmla="val 2556"/>
            </a:avLst>
          </a:prstGeom>
          <a:solidFill>
            <a:schemeClr val="bg1"/>
          </a:solidFill>
          <a:ln>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t" anchorCtr="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7E4B"/>
                </a:solidFill>
                <a:effectLst/>
                <a:uLnTx/>
                <a:uFillTx/>
                <a:latin typeface="Fira Sans Medium"/>
                <a:ea typeface="+mn-ea"/>
                <a:cs typeface="+mn-cs"/>
              </a:rPr>
              <a:t>Stability</a:t>
            </a:r>
          </a:p>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US" sz="1600" b="0" i="1" u="none" strike="noStrike" kern="1200" cap="none" spc="0" normalizeH="0" baseline="0" noProof="0" dirty="0">
                <a:ln>
                  <a:noFill/>
                </a:ln>
                <a:solidFill>
                  <a:srgbClr val="0071BA"/>
                </a:solidFill>
                <a:effectLst/>
                <a:uLnTx/>
                <a:uFillTx/>
                <a:latin typeface="Fira Sans"/>
                <a:ea typeface="+mn-ea"/>
                <a:cs typeface="+mn-cs"/>
              </a:rPr>
              <a:t>For a better performance</a:t>
            </a:r>
          </a:p>
          <a:p>
            <a:pPr marL="182563" marR="0" lvl="0" indent="-182563" algn="l" defTabSz="914340" rtl="0" eaLnBrk="1" fontAlgn="auto" latinLnBrk="0" hangingPunct="1">
              <a:lnSpc>
                <a:spcPct val="100000"/>
              </a:lnSpc>
              <a:spcBef>
                <a:spcPts val="0"/>
              </a:spcBef>
              <a:spcAft>
                <a:spcPts val="6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pH ≥ 6</a:t>
            </a:r>
          </a:p>
          <a:p>
            <a:pPr marL="182563" marR="0" lvl="0" indent="-182563" algn="l" defTabSz="914340" rtl="0" eaLnBrk="1" fontAlgn="auto" latinLnBrk="0" hangingPunct="1">
              <a:lnSpc>
                <a:spcPct val="100000"/>
              </a:lnSpc>
              <a:spcBef>
                <a:spcPts val="0"/>
              </a:spcBef>
              <a:spcAft>
                <a:spcPts val="6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Add 0.05-0.1% Sodium Metabisulfite to improve color stability</a:t>
            </a:r>
          </a:p>
          <a:p>
            <a:pPr marL="182563" marR="0" lvl="0" indent="-182563" algn="l" defTabSz="914340" rtl="0" eaLnBrk="1" fontAlgn="auto" latinLnBrk="0" hangingPunct="1">
              <a:lnSpc>
                <a:spcPct val="100000"/>
              </a:lnSpc>
              <a:spcBef>
                <a:spcPts val="0"/>
              </a:spcBef>
              <a:spcAft>
                <a:spcPts val="6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Add chelating agents (EDTA, phytic acid, etc..) to prevent degradation by heavy metal ions</a:t>
            </a:r>
          </a:p>
          <a:p>
            <a:pPr marL="182563" marR="0" lvl="0" indent="-182563" algn="l" defTabSz="914340" rtl="0" eaLnBrk="1" fontAlgn="auto"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Check stability with acrylic acid thickeners and some ionic emulsifiers</a:t>
            </a:r>
          </a:p>
        </p:txBody>
      </p:sp>
      <p:sp>
        <p:nvSpPr>
          <p:cNvPr id="11" name="TextBox 10">
            <a:extLst>
              <a:ext uri="{FF2B5EF4-FFF2-40B4-BE49-F238E27FC236}">
                <a16:creationId xmlns:a16="http://schemas.microsoft.com/office/drawing/2014/main" id="{A83113A1-0EAF-48D5-98EC-A33144A366E8}"/>
              </a:ext>
            </a:extLst>
          </p:cNvPr>
          <p:cNvSpPr txBox="1"/>
          <p:nvPr/>
        </p:nvSpPr>
        <p:spPr>
          <a:xfrm>
            <a:off x="468002" y="5131516"/>
            <a:ext cx="5169040" cy="1196634"/>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Note: STAY-C® 50 is able to improve the stability of Retinol in formulation </a:t>
            </a:r>
            <a:r>
              <a:rPr kumimoji="0" lang="en-US" sz="1400" b="0" i="0" u="none" strike="noStrike" kern="1200" cap="none" spc="0" normalizeH="0" baseline="0" noProof="0" dirty="0">
                <a:ln>
                  <a:noFill/>
                </a:ln>
                <a:solidFill>
                  <a:srgbClr val="000000"/>
                </a:solidFill>
                <a:effectLst/>
                <a:uLnTx/>
                <a:uFillTx/>
                <a:latin typeface="Fira Sans"/>
                <a:ea typeface="+mn-ea"/>
                <a:cs typeface="+mn-cs"/>
              </a:rPr>
              <a:t>at room temperature (but also at 40°C after 6 weeks where the recovery rate of retinol is above 70% with 0.5% STAY-C® 50 in formulation)</a:t>
            </a:r>
          </a:p>
        </p:txBody>
      </p:sp>
    </p:spTree>
    <p:extLst>
      <p:ext uri="{BB962C8B-B14F-4D97-AF65-F5344CB8AC3E}">
        <p14:creationId xmlns:p14="http://schemas.microsoft.com/office/powerpoint/2010/main" val="1052096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1DD9F80-F6FC-8846-B6BC-776E36B36F3B}"/>
              </a:ext>
            </a:extLst>
          </p:cNvPr>
          <p:cNvPicPr>
            <a:picLocks noChangeAspect="1"/>
          </p:cNvPicPr>
          <p:nvPr/>
        </p:nvPicPr>
        <p:blipFill>
          <a:blip r:embed="rId3"/>
          <a:srcRect/>
          <a:stretch/>
        </p:blipFill>
        <p:spPr>
          <a:xfrm>
            <a:off x="468000" y="2067128"/>
            <a:ext cx="4821186" cy="3574942"/>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a:t>Guide formulation</a:t>
            </a:r>
            <a:endParaRPr lang="en-US" dirty="0"/>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t>STAY-C® 50</a:t>
            </a:r>
          </a:p>
        </p:txBody>
      </p:sp>
      <p:sp>
        <p:nvSpPr>
          <p:cNvPr id="11" name="Rounded Rectangle 39">
            <a:extLst>
              <a:ext uri="{FF2B5EF4-FFF2-40B4-BE49-F238E27FC236}">
                <a16:creationId xmlns:a16="http://schemas.microsoft.com/office/drawing/2014/main" id="{66CCE51D-5366-4AE2-BD88-ACA25F0CF8EC}"/>
              </a:ext>
            </a:extLst>
          </p:cNvPr>
          <p:cNvSpPr/>
          <p:nvPr/>
        </p:nvSpPr>
        <p:spPr>
          <a:xfrm>
            <a:off x="8022771" y="1633394"/>
            <a:ext cx="3616535" cy="2905949"/>
          </a:xfrm>
          <a:prstGeom prst="roundRect">
            <a:avLst>
              <a:gd name="adj" fmla="val 3565"/>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GB" sz="1404" b="0" i="0" u="none" strike="noStrike" kern="1200" cap="none" spc="0" normalizeH="0" baseline="0" noProof="0">
              <a:ln>
                <a:noFill/>
              </a:ln>
              <a:solidFill>
                <a:srgbClr val="FFFFFF"/>
              </a:solidFill>
              <a:effectLst/>
              <a:uLnTx/>
              <a:uFillTx/>
              <a:latin typeface="Fira Sans"/>
              <a:ea typeface="+mn-ea"/>
              <a:cs typeface="+mn-cs"/>
            </a:endParaRPr>
          </a:p>
        </p:txBody>
      </p:sp>
      <p:sp>
        <p:nvSpPr>
          <p:cNvPr id="12" name="Rounded Rectangle 40">
            <a:extLst>
              <a:ext uri="{FF2B5EF4-FFF2-40B4-BE49-F238E27FC236}">
                <a16:creationId xmlns:a16="http://schemas.microsoft.com/office/drawing/2014/main" id="{6926CD25-81C9-4D36-9D2D-EA054878B145}"/>
              </a:ext>
            </a:extLst>
          </p:cNvPr>
          <p:cNvSpPr/>
          <p:nvPr/>
        </p:nvSpPr>
        <p:spPr>
          <a:xfrm>
            <a:off x="8196943" y="1793595"/>
            <a:ext cx="3276763" cy="2560691"/>
          </a:xfrm>
          <a:prstGeom prst="roundRect">
            <a:avLst>
              <a:gd name="adj" fmla="val 2556"/>
            </a:avLst>
          </a:prstGeom>
          <a:solidFill>
            <a:schemeClr val="bg1"/>
          </a:solidFill>
          <a:ln>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2200" b="0" i="0" u="none" strike="noStrike" kern="1200" cap="none" spc="0" normalizeH="0" baseline="0" noProof="0" dirty="0">
                <a:ln>
                  <a:noFill/>
                </a:ln>
                <a:solidFill>
                  <a:srgbClr val="007E4B"/>
                </a:solidFill>
                <a:effectLst/>
                <a:uLnTx/>
                <a:uFillTx/>
                <a:latin typeface="Fira Sans Medium"/>
                <a:ea typeface="+mn-ea"/>
                <a:cs typeface="+mn-cs"/>
              </a:rPr>
              <a:t>Solubility</a:t>
            </a:r>
          </a:p>
          <a:p>
            <a:pPr marL="183600" marR="0" lvl="0" indent="-183600" algn="l" defTabSz="914340" rtl="0" eaLnBrk="1" fontAlgn="auto"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Readily soluble in water (nearly 35%) and in </a:t>
            </a:r>
            <a:r>
              <a:rPr kumimoji="0" lang="en-GB" sz="1400" b="0" i="0" u="none" strike="noStrike" kern="1200" cap="none" spc="0" normalizeH="0" baseline="0" noProof="0" dirty="0" err="1">
                <a:ln>
                  <a:noFill/>
                </a:ln>
                <a:solidFill>
                  <a:srgbClr val="808080"/>
                </a:solidFill>
                <a:effectLst/>
                <a:uLnTx/>
                <a:uFillTx/>
                <a:latin typeface="Fira Sans"/>
                <a:ea typeface="+mn-ea"/>
                <a:cs typeface="+mn-cs"/>
              </a:rPr>
              <a:t>glycerin</a:t>
            </a:r>
            <a:r>
              <a:rPr kumimoji="0" lang="en-GB" sz="1400" b="0" i="0" u="none" strike="noStrike" kern="1200" cap="none" spc="0" normalizeH="0" baseline="0" noProof="0" dirty="0">
                <a:ln>
                  <a:noFill/>
                </a:ln>
                <a:solidFill>
                  <a:srgbClr val="808080"/>
                </a:solidFill>
                <a:effectLst/>
                <a:uLnTx/>
                <a:uFillTx/>
                <a:latin typeface="Fira Sans"/>
                <a:ea typeface="+mn-ea"/>
                <a:cs typeface="+mn-cs"/>
              </a:rPr>
              <a:t> (up to 18%)</a:t>
            </a:r>
          </a:p>
          <a:p>
            <a:pPr marL="183600" marR="0" lvl="0" indent="-183600" algn="l" defTabSz="914340" rtl="0" eaLnBrk="1" fontAlgn="auto"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Insoluble in lipophilic components or alcohols</a:t>
            </a:r>
          </a:p>
          <a:p>
            <a:pPr marL="183600" marR="0" lvl="0" indent="-183600" algn="l" defTabSz="914340" rtl="0" eaLnBrk="1" fontAlgn="auto"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Dissolve STAY-C</a:t>
            </a:r>
            <a:r>
              <a:rPr kumimoji="0" lang="en-GB" sz="1400" b="0" i="0" u="none" strike="noStrike" kern="1200" cap="none" spc="0" normalizeH="0" noProof="0" dirty="0">
                <a:ln>
                  <a:noFill/>
                </a:ln>
                <a:solidFill>
                  <a:srgbClr val="808080"/>
                </a:solidFill>
                <a:effectLst/>
                <a:uLnTx/>
                <a:uFillTx/>
                <a:latin typeface="Fira Sans"/>
                <a:ea typeface="+mn-ea"/>
                <a:cs typeface="+mn-cs"/>
              </a:rPr>
              <a:t>®</a:t>
            </a:r>
            <a:r>
              <a:rPr kumimoji="0" lang="en-GB" sz="1400" b="0" i="0" u="none" strike="noStrike" kern="1200" cap="none" spc="0" normalizeH="0" baseline="0" noProof="0" dirty="0">
                <a:ln>
                  <a:noFill/>
                </a:ln>
                <a:solidFill>
                  <a:srgbClr val="808080"/>
                </a:solidFill>
                <a:effectLst/>
                <a:uLnTx/>
                <a:uFillTx/>
                <a:latin typeface="Fira Sans"/>
                <a:ea typeface="+mn-ea"/>
                <a:cs typeface="+mn-cs"/>
              </a:rPr>
              <a:t> 50 in water and add it to an emulsion as an aqueous solution below 35-40°C</a:t>
            </a:r>
          </a:p>
        </p:txBody>
      </p:sp>
    </p:spTree>
    <p:extLst>
      <p:ext uri="{BB962C8B-B14F-4D97-AF65-F5344CB8AC3E}">
        <p14:creationId xmlns:p14="http://schemas.microsoft.com/office/powerpoint/2010/main" val="2090292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Stability in formulation</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t>STAY-C® 50 is 80 to 100% stable after 6 months in solution at pH ≥ 6</a:t>
            </a:r>
          </a:p>
        </p:txBody>
      </p:sp>
      <p:sp>
        <p:nvSpPr>
          <p:cNvPr id="14" name="TextBox 13">
            <a:extLst>
              <a:ext uri="{FF2B5EF4-FFF2-40B4-BE49-F238E27FC236}">
                <a16:creationId xmlns:a16="http://schemas.microsoft.com/office/drawing/2014/main" id="{B552F8F4-0E42-0348-A5AC-06EA4F75C3BB}"/>
              </a:ext>
            </a:extLst>
          </p:cNvPr>
          <p:cNvSpPr txBox="1"/>
          <p:nvPr/>
        </p:nvSpPr>
        <p:spPr>
          <a:xfrm>
            <a:off x="8247707" y="1991443"/>
            <a:ext cx="3613368" cy="1653735"/>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is highly stable at </a:t>
            </a:r>
            <a:br>
              <a:rPr kumimoji="0" lang="en-GB" sz="1600" b="0" i="0" u="none" strike="noStrike" kern="1200" cap="none" spc="0" normalizeH="0" baseline="0" noProof="0" dirty="0">
                <a:ln>
                  <a:noFill/>
                </a:ln>
                <a:solidFill>
                  <a:srgbClr val="000000"/>
                </a:solidFill>
                <a:effectLst/>
                <a:uLnTx/>
                <a:uFillTx/>
                <a:latin typeface="Fira Sans"/>
                <a:ea typeface="+mn-ea"/>
                <a:cs typeface="+mn-cs"/>
              </a:rPr>
            </a:br>
            <a:r>
              <a:rPr kumimoji="0" lang="en-GB" sz="1600" b="0" i="0" u="none" strike="noStrike" kern="1200" cap="none" spc="0" normalizeH="0" baseline="0" noProof="0" dirty="0">
                <a:ln>
                  <a:noFill/>
                </a:ln>
                <a:solidFill>
                  <a:srgbClr val="000000"/>
                </a:solidFill>
                <a:effectLst/>
                <a:uLnTx/>
                <a:uFillTx/>
                <a:latin typeface="Fira Sans"/>
                <a:ea typeface="+mn-ea"/>
                <a:cs typeface="+mn-cs"/>
              </a:rPr>
              <a:t>a pH of 6 and higher</a:t>
            </a:r>
          </a:p>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Even at 43°C 90% of the STAY-C® 50 initial concentration has been detected after 6 months </a:t>
            </a:r>
          </a:p>
        </p:txBody>
      </p:sp>
      <p:sp>
        <p:nvSpPr>
          <p:cNvPr id="12" name="TextBox 11">
            <a:extLst>
              <a:ext uri="{FF2B5EF4-FFF2-40B4-BE49-F238E27FC236}">
                <a16:creationId xmlns:a16="http://schemas.microsoft.com/office/drawing/2014/main" id="{10DC99F6-0AD7-2B47-AB86-D106AEE23A3F}"/>
              </a:ext>
            </a:extLst>
          </p:cNvPr>
          <p:cNvSpPr txBox="1"/>
          <p:nvPr/>
        </p:nvSpPr>
        <p:spPr>
          <a:xfrm>
            <a:off x="468000" y="5940000"/>
            <a:ext cx="8128305"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pic>
        <p:nvPicPr>
          <p:cNvPr id="9" name="Picture 8">
            <a:extLst>
              <a:ext uri="{FF2B5EF4-FFF2-40B4-BE49-F238E27FC236}">
                <a16:creationId xmlns:a16="http://schemas.microsoft.com/office/drawing/2014/main" id="{65489F2C-F79A-41FF-8EE2-C0546F09B9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22" t="12883" r="1"/>
          <a:stretch/>
        </p:blipFill>
        <p:spPr>
          <a:xfrm>
            <a:off x="467999" y="1919838"/>
            <a:ext cx="7613179" cy="4001284"/>
          </a:xfrm>
          <a:prstGeom prst="rect">
            <a:avLst/>
          </a:prstGeom>
        </p:spPr>
      </p:pic>
      <p:pic>
        <p:nvPicPr>
          <p:cNvPr id="3" name="Picture 2" descr="A green sign with white text&#10;&#10;Description automatically generated with low confidence">
            <a:extLst>
              <a:ext uri="{FF2B5EF4-FFF2-40B4-BE49-F238E27FC236}">
                <a16:creationId xmlns:a16="http://schemas.microsoft.com/office/drawing/2014/main" id="{EB720FAF-AA1A-713C-B06D-F1D11C2776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
        <p:nvSpPr>
          <p:cNvPr id="10" name="TextBox 9">
            <a:extLst>
              <a:ext uri="{FF2B5EF4-FFF2-40B4-BE49-F238E27FC236}">
                <a16:creationId xmlns:a16="http://schemas.microsoft.com/office/drawing/2014/main" id="{C14AEBD9-6907-2043-94C7-3843E57A3DC0}"/>
              </a:ext>
            </a:extLst>
          </p:cNvPr>
          <p:cNvSpPr txBox="1"/>
          <p:nvPr/>
        </p:nvSpPr>
        <p:spPr>
          <a:xfrm>
            <a:off x="1181436" y="1721294"/>
            <a:ext cx="6782441"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Stability of 3% STAY-C</a:t>
            </a:r>
            <a:r>
              <a:rPr kumimoji="0" lang="en-GB" sz="1400" b="0" i="0" u="none" strike="noStrike" kern="1200" cap="none" spc="0" normalizeH="0" baseline="30000" noProof="0" dirty="0">
                <a:ln>
                  <a:noFill/>
                </a:ln>
                <a:solidFill>
                  <a:srgbClr val="000000"/>
                </a:solidFill>
                <a:effectLst/>
                <a:uLnTx/>
                <a:uFillTx/>
                <a:latin typeface="Fira Sans Medium"/>
                <a:ea typeface="+mn-ea"/>
                <a:cs typeface="+mn-cs"/>
              </a:rPr>
              <a:t>®</a:t>
            </a: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 50 in water 43°C without light</a:t>
            </a:r>
          </a:p>
        </p:txBody>
      </p:sp>
    </p:spTree>
    <p:extLst>
      <p:ext uri="{BB962C8B-B14F-4D97-AF65-F5344CB8AC3E}">
        <p14:creationId xmlns:p14="http://schemas.microsoft.com/office/powerpoint/2010/main" val="1374274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icture containing sliced, orange, cut, fruit&#10;&#10;Description automatically generated">
            <a:extLst>
              <a:ext uri="{FF2B5EF4-FFF2-40B4-BE49-F238E27FC236}">
                <a16:creationId xmlns:a16="http://schemas.microsoft.com/office/drawing/2014/main" id="{49FA067F-64F0-1B4B-6BDA-C95DF8743DDD}"/>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13" name="Rectangle 12">
            <a:extLst>
              <a:ext uri="{FF2B5EF4-FFF2-40B4-BE49-F238E27FC236}">
                <a16:creationId xmlns:a16="http://schemas.microsoft.com/office/drawing/2014/main" id="{7AD4F44D-3B84-8A49-A7DE-BDBF41772DAD}"/>
              </a:ext>
            </a:extLst>
          </p:cNvPr>
          <p:cNvSpPr/>
          <p:nvPr/>
        </p:nvSpPr>
        <p:spPr>
          <a:xfrm>
            <a:off x="5796000" y="0"/>
            <a:ext cx="3169769" cy="6858000"/>
          </a:xfrm>
          <a:prstGeom prst="rect">
            <a:avLst/>
          </a:prstGeom>
          <a:gradFill flip="none" rotWithShape="1">
            <a:gsLst>
              <a:gs pos="0">
                <a:schemeClr val="bg1">
                  <a:alpha val="0"/>
                </a:schemeClr>
              </a:gs>
              <a:gs pos="12000">
                <a:srgbClr val="FFFFFF">
                  <a:alpha val="49000"/>
                </a:srgbClr>
              </a:gs>
              <a:gs pos="38000">
                <a:srgbClr val="FFFFFF">
                  <a:alpha val="61000"/>
                </a:srgbClr>
              </a:gs>
              <a:gs pos="75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dirty="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graphicFrame>
        <p:nvGraphicFramePr>
          <p:cNvPr id="10" name="Table 9">
            <a:extLst>
              <a:ext uri="{FF2B5EF4-FFF2-40B4-BE49-F238E27FC236}">
                <a16:creationId xmlns:a16="http://schemas.microsoft.com/office/drawing/2014/main" id="{B3E4A5E9-F345-C249-9E12-89538444C0A3}"/>
              </a:ext>
            </a:extLst>
          </p:cNvPr>
          <p:cNvGraphicFramePr>
            <a:graphicFrameLocks noGrp="1"/>
          </p:cNvGraphicFramePr>
          <p:nvPr/>
        </p:nvGraphicFramePr>
        <p:xfrm>
          <a:off x="468000" y="1872000"/>
          <a:ext cx="5940000" cy="3943778"/>
        </p:xfrm>
        <a:graphic>
          <a:graphicData uri="http://schemas.openxmlformats.org/drawingml/2006/table">
            <a:tbl>
              <a:tblPr>
                <a:tableStyleId>{5940675A-B579-460E-94D1-54222C63F5DA}</a:tableStyleId>
              </a:tblPr>
              <a:tblGrid>
                <a:gridCol w="288000">
                  <a:extLst>
                    <a:ext uri="{9D8B030D-6E8A-4147-A177-3AD203B41FA5}">
                      <a16:colId xmlns:a16="http://schemas.microsoft.com/office/drawing/2014/main" val="3765020513"/>
                    </a:ext>
                  </a:extLst>
                </a:gridCol>
                <a:gridCol w="3240000">
                  <a:extLst>
                    <a:ext uri="{9D8B030D-6E8A-4147-A177-3AD203B41FA5}">
                      <a16:colId xmlns:a16="http://schemas.microsoft.com/office/drawing/2014/main" val="2551140551"/>
                    </a:ext>
                  </a:extLst>
                </a:gridCol>
                <a:gridCol w="1800000">
                  <a:extLst>
                    <a:ext uri="{9D8B030D-6E8A-4147-A177-3AD203B41FA5}">
                      <a16:colId xmlns:a16="http://schemas.microsoft.com/office/drawing/2014/main" val="3816436341"/>
                    </a:ext>
                  </a:extLst>
                </a:gridCol>
                <a:gridCol w="612000">
                  <a:extLst>
                    <a:ext uri="{9D8B030D-6E8A-4147-A177-3AD203B41FA5}">
                      <a16:colId xmlns:a16="http://schemas.microsoft.com/office/drawing/2014/main" val="2376641834"/>
                    </a:ext>
                  </a:extLst>
                </a:gridCol>
              </a:tblGrid>
              <a:tr h="239640">
                <a:tc>
                  <a:txBody>
                    <a:body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Ingredients</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Function</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lgn="ctr">
                        <a:spcAft>
                          <a:spcPts val="0"/>
                        </a:spcAft>
                      </a:pPr>
                      <a:r>
                        <a:rPr lang="en-US" sz="1200" kern="1200" dirty="0">
                          <a:solidFill>
                            <a:schemeClr val="bg1"/>
                          </a:solidFill>
                          <a:effectLst/>
                          <a:latin typeface="+mj-lt"/>
                        </a:rPr>
                        <a:t>% w/w</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13">
                  <a:txBody>
                    <a:bodyPr/>
                    <a:lstStyle/>
                    <a:p>
                      <a:pPr algn="ctr">
                        <a:spcAft>
                          <a:spcPts val="0"/>
                        </a:spcAft>
                      </a:pPr>
                      <a:r>
                        <a:rPr lang="en-US" sz="120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Aqua</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Solvent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68.63</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96288574"/>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Disodium EDTA, Aqua</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Chelating agent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0.05</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7669494"/>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Betaine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Humectant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2.00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76426101"/>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a:solidFill>
                            <a:srgbClr val="007E4B"/>
                          </a:solidFill>
                          <a:effectLst/>
                          <a:latin typeface="+mj-lt"/>
                          <a:ea typeface="Fira Sans" panose="020B0503050000020004" pitchFamily="34" charset="0"/>
                          <a:cs typeface="+mn-cs"/>
                        </a:rPr>
                        <a:t>TILAMAR® PDO with NØØVISTA™ (Propanediol)</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spc="0" baseline="0" noProof="0" dirty="0">
                          <a:solidFill>
                            <a:srgbClr val="007E4B"/>
                          </a:solidFill>
                          <a:effectLst/>
                          <a:latin typeface="+mj-lt"/>
                          <a:ea typeface="Fira Sans" panose="020B0503050000020004" pitchFamily="34" charset="0"/>
                          <a:cs typeface="+mn-cs"/>
                        </a:rPr>
                        <a:t>Hydration, Sensory, Active carrier and Preservative booster</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b="0" dirty="0">
                          <a:solidFill>
                            <a:srgbClr val="007E4B"/>
                          </a:solidFill>
                          <a:effectLst/>
                          <a:latin typeface="+mj-lt"/>
                          <a:ea typeface="Fira Sans" panose="020B0503050000020004" pitchFamily="34" charset="0"/>
                        </a:rPr>
                        <a:t>6.00</a:t>
                      </a:r>
                      <a:endParaRPr lang="en-US" sz="1200" b="0" dirty="0">
                        <a:solidFill>
                          <a:srgbClr val="007E4B"/>
                        </a:solidFill>
                        <a:effectLst/>
                        <a:latin typeface="+mj-lt"/>
                        <a:ea typeface="Fira Sans" panose="020B0503050000020004" pitchFamily="34" charset="0"/>
                        <a:cs typeface="Times New Roman" panose="02020603050405020304" pitchFamily="18" charset="0"/>
                      </a:endParaRPr>
                    </a:p>
                  </a:txBody>
                  <a:tcPr marL="54000" marR="54000" marT="36000" marB="36000" anchor="ct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2407750"/>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Glycerin </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Humectant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2.00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7310698"/>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err="1">
                          <a:effectLst/>
                          <a:latin typeface="Fira Sans" panose="020B0503050000020004" pitchFamily="34" charset="0"/>
                          <a:ea typeface="Fira Sans" panose="020B0503050000020004" pitchFamily="34" charset="0"/>
                        </a:rPr>
                        <a:t>Biosaccharide</a:t>
                      </a:r>
                      <a:r>
                        <a:rPr lang="en-US" sz="1200" kern="1200" dirty="0">
                          <a:effectLst/>
                          <a:latin typeface="Fira Sans" panose="020B0503050000020004" pitchFamily="34" charset="0"/>
                          <a:ea typeface="Fira Sans" panose="020B0503050000020004" pitchFamily="34" charset="0"/>
                        </a:rPr>
                        <a:t> Gum-1</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a:effectLst/>
                          <a:latin typeface="Fira Sans" panose="020B0503050000020004" pitchFamily="34" charset="0"/>
                          <a:ea typeface="Fira Sans" panose="020B0503050000020004" pitchFamily="34" charset="0"/>
                        </a:rPr>
                        <a:t>Sensory enhancer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3.00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54914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PEG/PPG/Polybutylene Glycol-8/5/3 Glycerin</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Humectant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1.00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4278648"/>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Phenoxyethanol, </a:t>
                      </a:r>
                      <a:r>
                        <a:rPr lang="en-US" sz="1200" kern="1200" dirty="0" err="1">
                          <a:effectLst/>
                          <a:latin typeface="Fira Sans" panose="020B0503050000020004" pitchFamily="34" charset="0"/>
                          <a:ea typeface="Fira Sans" panose="020B0503050000020004" pitchFamily="34" charset="0"/>
                        </a:rPr>
                        <a:t>Ethylhexylglycerin</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Preservative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0.50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4269829"/>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007E4B"/>
                          </a:solidFill>
                          <a:effectLst/>
                          <a:latin typeface="+mj-lt"/>
                          <a:ea typeface="Fira Sans" panose="020B0503050000020004" pitchFamily="34" charset="0"/>
                        </a:rPr>
                        <a:t>HYALURONIC ACID-BT (Sodium Hyaluronate</a:t>
                      </a:r>
                      <a:r>
                        <a:rPr lang="en-US" sz="1200" b="0" kern="1200" dirty="0">
                          <a:solidFill>
                            <a:srgbClr val="007E4B"/>
                          </a:solidFill>
                          <a:effectLst/>
                          <a:latin typeface="+mj-lt"/>
                          <a:ea typeface="Fira Sans" panose="020B0503050000020004" pitchFamily="34" charset="0"/>
                          <a:cs typeface="+mn-cs"/>
                        </a:rPr>
                        <a: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rgbClr val="007E4B"/>
                          </a:solidFill>
                          <a:effectLst/>
                          <a:latin typeface="+mj-lt"/>
                          <a:ea typeface="Fira Sans" panose="020B0503050000020004" pitchFamily="34" charset="0"/>
                        </a:rPr>
                        <a:t>Active</a:t>
                      </a:r>
                      <a:endParaRPr lang="en-US" sz="1200" b="0" kern="1200" dirty="0">
                        <a:solidFill>
                          <a:srgbClr val="007E4B"/>
                        </a:solidFill>
                        <a:effectLst/>
                        <a:latin typeface="+mj-lt"/>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b="0" dirty="0">
                          <a:solidFill>
                            <a:srgbClr val="007E4B"/>
                          </a:solidFill>
                          <a:effectLst/>
                          <a:latin typeface="+mj-lt"/>
                          <a:ea typeface="Fira Sans" panose="020B0503050000020004" pitchFamily="34" charset="0"/>
                        </a:rPr>
                        <a:t>0.02</a:t>
                      </a:r>
                      <a:endParaRPr lang="en-US" sz="1200" b="0" dirty="0">
                        <a:solidFill>
                          <a:srgbClr val="007E4B"/>
                        </a:solidFill>
                        <a:effectLst/>
                        <a:latin typeface="+mj-lt"/>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83690004"/>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kern="1200" dirty="0">
                          <a:solidFill>
                            <a:srgbClr val="007E4B"/>
                          </a:solidFill>
                          <a:effectLst/>
                          <a:latin typeface="+mj-lt"/>
                          <a:ea typeface="Fira Sans" panose="020B0503050000020004" pitchFamily="34" charset="0"/>
                        </a:rPr>
                        <a:t>STAY-C</a:t>
                      </a:r>
                      <a:r>
                        <a:rPr lang="en-US" sz="1200" b="0" u="none" strike="noStrike" kern="1200" baseline="0" dirty="0">
                          <a:solidFill>
                            <a:srgbClr val="007E4B"/>
                          </a:solidFill>
                          <a:effectLst/>
                          <a:latin typeface="+mj-lt"/>
                          <a:ea typeface="Fira Sans" panose="020B0503050000020004" pitchFamily="34" charset="0"/>
                        </a:rPr>
                        <a:t>®</a:t>
                      </a:r>
                      <a:r>
                        <a:rPr lang="en-US" sz="1200" b="0" u="none" strike="noStrike" kern="1200" dirty="0">
                          <a:solidFill>
                            <a:srgbClr val="007E4B"/>
                          </a:solidFill>
                          <a:effectLst/>
                          <a:latin typeface="+mj-lt"/>
                          <a:ea typeface="Fira Sans" panose="020B0503050000020004" pitchFamily="34" charset="0"/>
                        </a:rPr>
                        <a:t> 50 (</a:t>
                      </a:r>
                      <a:r>
                        <a:rPr lang="en-US" sz="1200" b="0" u="none" strike="noStrike" kern="1200" dirty="0">
                          <a:solidFill>
                            <a:srgbClr val="007E4B"/>
                          </a:solidFill>
                          <a:effectLst/>
                          <a:latin typeface="+mj-lt"/>
                          <a:ea typeface="Fira Sans" panose="020B0503050000020004" pitchFamily="34" charset="0"/>
                          <a:cs typeface="+mn-cs"/>
                        </a:rPr>
                        <a:t>Sodium </a:t>
                      </a:r>
                      <a:r>
                        <a:rPr lang="en-US" sz="1200" b="0" u="none" strike="noStrike" kern="1200" dirty="0" err="1">
                          <a:solidFill>
                            <a:srgbClr val="007E4B"/>
                          </a:solidFill>
                          <a:effectLst/>
                          <a:latin typeface="+mj-lt"/>
                          <a:ea typeface="Fira Sans" panose="020B0503050000020004" pitchFamily="34" charset="0"/>
                          <a:cs typeface="+mn-cs"/>
                        </a:rPr>
                        <a:t>Ascorbyl</a:t>
                      </a:r>
                      <a:r>
                        <a:rPr lang="en-US" sz="1200" b="0" u="none" strike="noStrike" kern="1200" dirty="0">
                          <a:solidFill>
                            <a:srgbClr val="007E4B"/>
                          </a:solidFill>
                          <a:effectLst/>
                          <a:latin typeface="+mj-lt"/>
                          <a:ea typeface="Fira Sans" panose="020B0503050000020004" pitchFamily="34" charset="0"/>
                          <a:cs typeface="+mn-cs"/>
                        </a:rPr>
                        <a:t> Phosphate</a:t>
                      </a:r>
                      <a:r>
                        <a:rPr lang="en-US" sz="1200" b="0" i="0" u="none" strike="noStrike" kern="1200" dirty="0">
                          <a:solidFill>
                            <a:srgbClr val="007E4B"/>
                          </a:solidFill>
                          <a:effectLst/>
                          <a:latin typeface="+mj-lt"/>
                          <a:ea typeface="Fira Sans" panose="020B0503050000020004" pitchFamily="34" charset="0"/>
                          <a:cs typeface="+mn-cs"/>
                        </a:rPr>
                        <a: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u="none" strike="noStrike" kern="1200" dirty="0">
                          <a:solidFill>
                            <a:srgbClr val="007E4B"/>
                          </a:solidFill>
                          <a:effectLst/>
                          <a:latin typeface="+mj-lt"/>
                          <a:ea typeface="Fira Sans" panose="020B0503050000020004" pitchFamily="34" charset="0"/>
                        </a:rPr>
                        <a:t>Active</a:t>
                      </a:r>
                      <a:endParaRPr lang="en-US" sz="1200" b="0" i="0" u="none" strike="noStrike" kern="1200" dirty="0">
                        <a:solidFill>
                          <a:srgbClr val="007E4B"/>
                        </a:solidFill>
                        <a:effectLst/>
                        <a:latin typeface="+mj-lt"/>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b="0" u="none" strike="noStrike" kern="1200" dirty="0">
                          <a:solidFill>
                            <a:srgbClr val="007E4B"/>
                          </a:solidFill>
                          <a:effectLst/>
                          <a:latin typeface="+mj-lt"/>
                          <a:ea typeface="Fira Sans" panose="020B0503050000020004" pitchFamily="34" charset="0"/>
                        </a:rPr>
                        <a:t>12.00</a:t>
                      </a:r>
                      <a:endParaRPr lang="en-US" sz="1200" b="0" i="0" u="none" strike="noStrike" kern="1200" dirty="0">
                        <a:solidFill>
                          <a:srgbClr val="007E4B"/>
                        </a:solidFill>
                        <a:effectLst/>
                        <a:latin typeface="+mj-lt"/>
                        <a:ea typeface="Fira Sans" panose="020B0503050000020004" pitchFamily="34" charset="0"/>
                        <a:cs typeface="+mn-cs"/>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4672215"/>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Sodium Metabisulfite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Antioxidant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0.05</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87194390"/>
                  </a:ext>
                </a:extLst>
              </a:tr>
              <a:tr h="264578">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BIS-PEG-18 Methyl Ether Dimethyl Silane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1.00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111598"/>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err="1">
                          <a:effectLst/>
                          <a:latin typeface="Fira Sans" panose="020B0503050000020004" pitchFamily="34" charset="0"/>
                          <a:ea typeface="Fira Sans" panose="020B0503050000020004" pitchFamily="34" charset="0"/>
                        </a:rPr>
                        <a:t>Diethoxyethyl</a:t>
                      </a:r>
                      <a:r>
                        <a:rPr lang="en-US" sz="1200" kern="1200" dirty="0">
                          <a:effectLst/>
                          <a:latin typeface="Fira Sans" panose="020B0503050000020004" pitchFamily="34" charset="0"/>
                          <a:ea typeface="Fira Sans" panose="020B0503050000020004" pitchFamily="34" charset="0"/>
                        </a:rPr>
                        <a:t> Succinate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2.00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39869333"/>
                  </a:ext>
                </a:extLst>
              </a:tr>
            </a:tbl>
          </a:graphicData>
        </a:graphic>
      </p:graphicFrame>
      <p:graphicFrame>
        <p:nvGraphicFramePr>
          <p:cNvPr id="15" name="Table 14">
            <a:extLst>
              <a:ext uri="{FF2B5EF4-FFF2-40B4-BE49-F238E27FC236}">
                <a16:creationId xmlns:a16="http://schemas.microsoft.com/office/drawing/2014/main" id="{D775B286-101C-2844-A77A-C3897688ADA2}"/>
              </a:ext>
            </a:extLst>
          </p:cNvPr>
          <p:cNvGraphicFramePr>
            <a:graphicFrameLocks noGrp="1"/>
          </p:cNvGraphicFramePr>
          <p:nvPr/>
        </p:nvGraphicFramePr>
        <p:xfrm>
          <a:off x="6864000" y="1872000"/>
          <a:ext cx="4860000" cy="1784160"/>
        </p:xfrm>
        <a:graphic>
          <a:graphicData uri="http://schemas.openxmlformats.org/drawingml/2006/table">
            <a:tbl>
              <a:tblPr>
                <a:tableStyleId>{5940675A-B579-460E-94D1-54222C63F5DA}</a:tableStyleId>
              </a:tblPr>
              <a:tblGrid>
                <a:gridCol w="288000">
                  <a:extLst>
                    <a:ext uri="{9D8B030D-6E8A-4147-A177-3AD203B41FA5}">
                      <a16:colId xmlns:a16="http://schemas.microsoft.com/office/drawing/2014/main" val="3765020513"/>
                    </a:ext>
                  </a:extLst>
                </a:gridCol>
                <a:gridCol w="2880000">
                  <a:extLst>
                    <a:ext uri="{9D8B030D-6E8A-4147-A177-3AD203B41FA5}">
                      <a16:colId xmlns:a16="http://schemas.microsoft.com/office/drawing/2014/main" val="2551140551"/>
                    </a:ext>
                  </a:extLst>
                </a:gridCol>
                <a:gridCol w="1080000">
                  <a:extLst>
                    <a:ext uri="{9D8B030D-6E8A-4147-A177-3AD203B41FA5}">
                      <a16:colId xmlns:a16="http://schemas.microsoft.com/office/drawing/2014/main" val="3816436341"/>
                    </a:ext>
                  </a:extLst>
                </a:gridCol>
                <a:gridCol w="612000">
                  <a:extLst>
                    <a:ext uri="{9D8B030D-6E8A-4147-A177-3AD203B41FA5}">
                      <a16:colId xmlns:a16="http://schemas.microsoft.com/office/drawing/2014/main" val="2376641834"/>
                    </a:ext>
                  </a:extLst>
                </a:gridCol>
              </a:tblGrid>
              <a:tr h="239640">
                <a:tc>
                  <a:txBody>
                    <a:body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Ingredients</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Function</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lgn="ctr">
                        <a:spcAft>
                          <a:spcPts val="0"/>
                        </a:spcAft>
                      </a:pPr>
                      <a:r>
                        <a:rPr lang="en-US" sz="1200" kern="1200" dirty="0">
                          <a:solidFill>
                            <a:schemeClr val="bg1"/>
                          </a:solidFill>
                          <a:effectLst/>
                          <a:latin typeface="+mj-lt"/>
                        </a:rPr>
                        <a:t>% w/w</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2">
                  <a:txBody>
                    <a:bodyPr/>
                    <a:lstStyle/>
                    <a:p>
                      <a:pPr algn="ctr">
                        <a:spcAft>
                          <a:spcPts val="0"/>
                        </a:spcAft>
                      </a:pPr>
                      <a:r>
                        <a:rPr lang="en-US" sz="1200" dirty="0">
                          <a:solidFill>
                            <a:schemeClr val="bg1"/>
                          </a:solidFill>
                          <a:effectLst/>
                          <a:latin typeface="+mj-lt"/>
                        </a:rPr>
                        <a:t>B</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Cellulose Gum</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Thickener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kern="1200" dirty="0">
                          <a:effectLst/>
                          <a:latin typeface="Fira Sans" panose="020B0503050000020004" pitchFamily="34" charset="0"/>
                          <a:ea typeface="Fira Sans" panose="020B0503050000020004" pitchFamily="34" charset="0"/>
                        </a:rPr>
                        <a:t>0.10</a:t>
                      </a:r>
                      <a:endParaRPr lang="en-US" sz="1200" b="0" kern="1200" dirty="0">
                        <a:solidFill>
                          <a:schemeClr val="dk1"/>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5259013"/>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Xanthan Gum</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Thickener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kern="1200" dirty="0">
                          <a:effectLst/>
                          <a:latin typeface="Fira Sans" panose="020B0503050000020004" pitchFamily="34" charset="0"/>
                          <a:ea typeface="Fira Sans" panose="020B0503050000020004" pitchFamily="34" charset="0"/>
                        </a:rPr>
                        <a:t>0.40</a:t>
                      </a:r>
                      <a:endParaRPr lang="en-US" sz="1200" b="0" kern="1200" dirty="0">
                        <a:solidFill>
                          <a:schemeClr val="dk1"/>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3042587"/>
                  </a:ext>
                </a:extLst>
              </a:tr>
              <a:tr h="239640">
                <a:tc rowSpan="4">
                  <a:txBody>
                    <a:bodyPr/>
                    <a:lstStyle/>
                    <a:p>
                      <a:pPr algn="ctr">
                        <a:spcAft>
                          <a:spcPts val="0"/>
                        </a:spcAft>
                      </a:pPr>
                      <a:r>
                        <a:rPr lang="en-US" sz="1200" dirty="0">
                          <a:solidFill>
                            <a:schemeClr val="bg1"/>
                          </a:solidFill>
                          <a:effectLst/>
                          <a:latin typeface="+mj-lt"/>
                        </a:rPr>
                        <a:t>C</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Peg-60 Hydrogenated Castor Oil</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Solubilizer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 0.30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809999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err="1">
                          <a:effectLst/>
                          <a:latin typeface="Fira Sans" panose="020B0503050000020004" pitchFamily="34" charset="0"/>
                          <a:ea typeface="Fira Sans" panose="020B0503050000020004" pitchFamily="34" charset="0"/>
                        </a:rPr>
                        <a:t>Cyclopentasiloxane</a:t>
                      </a:r>
                      <a:r>
                        <a:rPr lang="en-US" sz="1200" kern="1200" dirty="0">
                          <a:effectLst/>
                          <a:latin typeface="Fira Sans" panose="020B0503050000020004" pitchFamily="34" charset="0"/>
                          <a:ea typeface="Fira Sans" panose="020B0503050000020004" pitchFamily="34" charset="0"/>
                        </a:rPr>
                        <a:t>, </a:t>
                      </a:r>
                      <a:r>
                        <a:rPr lang="en-US" sz="1200" kern="1200" dirty="0" err="1">
                          <a:effectLst/>
                          <a:latin typeface="Fira Sans" panose="020B0503050000020004" pitchFamily="34" charset="0"/>
                          <a:ea typeface="Fira Sans" panose="020B0503050000020004" pitchFamily="34" charset="0"/>
                        </a:rPr>
                        <a:t>Cyclohexasiloxane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0.50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3278009"/>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Parfum</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Parfum</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0.05</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6972147"/>
                  </a:ext>
                </a:extLst>
              </a:tr>
              <a:tr h="239640">
                <a:tc vMerge="1">
                  <a:txBody>
                    <a:bodyPr/>
                    <a:lstStyle/>
                    <a:p>
                      <a:pPr>
                        <a:spcAft>
                          <a:spcPts val="0"/>
                        </a:spcAft>
                      </a:pPr>
                      <a:endParaRPr lang="en-US" sz="1000" b="0" dirty="0">
                        <a:effectLst/>
                        <a:latin typeface="Franklin Gothic Heavy" panose="020B0903020102020204" pitchFamily="34" charset="0"/>
                        <a:ea typeface="+mn-ea"/>
                        <a:cs typeface="Times New Roman" panose="02020603050405020304" pitchFamily="18" charset="0"/>
                      </a:endParaRPr>
                    </a:p>
                  </a:txBody>
                  <a:tcPr marL="36000" marR="36000" marT="36000" marB="36000"/>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Polysorbate 20</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Solubilizer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200" dirty="0">
                          <a:effectLst/>
                          <a:latin typeface="Fira Sans" panose="020B0503050000020004" pitchFamily="34" charset="0"/>
                          <a:ea typeface="Fira Sans" panose="020B0503050000020004" pitchFamily="34" charset="0"/>
                        </a:rPr>
                        <a:t>0.40</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8107103"/>
                  </a:ext>
                </a:extLst>
              </a:tr>
            </a:tbl>
          </a:graphicData>
        </a:graphic>
      </p:graphicFrame>
      <p:sp>
        <p:nvSpPr>
          <p:cNvPr id="9" name="Title 8">
            <a:extLst>
              <a:ext uri="{FF2B5EF4-FFF2-40B4-BE49-F238E27FC236}">
                <a16:creationId xmlns:a16="http://schemas.microsoft.com/office/drawing/2014/main" id="{625A47DA-DB02-78D2-FE40-DEEBEFB37915}"/>
              </a:ext>
            </a:extLst>
          </p:cNvPr>
          <p:cNvSpPr>
            <a:spLocks noGrp="1"/>
          </p:cNvSpPr>
          <p:nvPr>
            <p:ph type="title"/>
          </p:nvPr>
        </p:nvSpPr>
        <p:spPr>
          <a:xfrm>
            <a:off x="468002" y="468001"/>
            <a:ext cx="9652391" cy="443199"/>
          </a:xfrm>
        </p:spPr>
        <p:txBody>
          <a:bodyPr/>
          <a:lstStyle/>
          <a:p>
            <a:r>
              <a:rPr lang="en-US" dirty="0"/>
              <a:t>DSM innovation with high content of Vitamin C</a:t>
            </a:r>
            <a:br>
              <a:rPr lang="en-US" dirty="0"/>
            </a:br>
            <a:r>
              <a:rPr lang="en-US" dirty="0"/>
              <a:t>Water C Whitening Ampoule</a:t>
            </a:r>
          </a:p>
        </p:txBody>
      </p:sp>
      <p:sp>
        <p:nvSpPr>
          <p:cNvPr id="12" name="Text Placeholder 4">
            <a:extLst>
              <a:ext uri="{FF2B5EF4-FFF2-40B4-BE49-F238E27FC236}">
                <a16:creationId xmlns:a16="http://schemas.microsoft.com/office/drawing/2014/main" id="{53CF8399-F323-E741-9DE1-FCBA11C2EEC1}"/>
              </a:ext>
            </a:extLst>
          </p:cNvPr>
          <p:cNvSpPr>
            <a:spLocks noGrp="1"/>
          </p:cNvSpPr>
          <p:nvPr>
            <p:ph type="body" sz="quarter" idx="13"/>
          </p:nvPr>
        </p:nvSpPr>
        <p:spPr>
          <a:xfrm>
            <a:off x="468001" y="1368000"/>
            <a:ext cx="5275779" cy="369332"/>
          </a:xfrm>
        </p:spPr>
        <p:txBody>
          <a:bodyPr>
            <a:normAutofit/>
          </a:bodyPr>
          <a:lstStyle/>
          <a:p>
            <a:r>
              <a:rPr lang="en-US" dirty="0"/>
              <a:t>Vitamin C (STAY-C</a:t>
            </a:r>
            <a:r>
              <a:rPr lang="en-US" baseline="30000" dirty="0"/>
              <a:t>®</a:t>
            </a:r>
            <a:r>
              <a:rPr lang="en-US" dirty="0"/>
              <a:t> 50) 12% </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ext Placeholder 4">
            <a:extLst>
              <a:ext uri="{FF2B5EF4-FFF2-40B4-BE49-F238E27FC236}">
                <a16:creationId xmlns:a16="http://schemas.microsoft.com/office/drawing/2014/main" id="{8CCDD823-08A1-D33D-9980-FE97C4634083}"/>
              </a:ext>
            </a:extLst>
          </p:cNvPr>
          <p:cNvSpPr txBox="1">
            <a:spLocks/>
          </p:cNvSpPr>
          <p:nvPr/>
        </p:nvSpPr>
        <p:spPr>
          <a:xfrm>
            <a:off x="10572835" y="468001"/>
            <a:ext cx="1619165" cy="330072"/>
          </a:xfrm>
          <a:prstGeom prst="rect">
            <a:avLst/>
          </a:prstGeom>
          <a:solidFill>
            <a:schemeClr val="bg1"/>
          </a:solidFill>
        </p:spPr>
        <p:txBody>
          <a:bodyPr vert="horz" wrap="square" lIns="72000" tIns="72000" rIns="468000" bIns="7200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71BA"/>
                </a:solidFill>
                <a:effectLst/>
                <a:uLnTx/>
                <a:uFillTx/>
                <a:latin typeface="Fira Sans Medium"/>
                <a:ea typeface="+mn-ea"/>
                <a:cs typeface="+mn-cs"/>
              </a:rPr>
              <a:t>SK-A-101389-1</a:t>
            </a:r>
          </a:p>
        </p:txBody>
      </p:sp>
      <p:sp>
        <p:nvSpPr>
          <p:cNvPr id="11" name="TextBox 10">
            <a:extLst>
              <a:ext uri="{FF2B5EF4-FFF2-40B4-BE49-F238E27FC236}">
                <a16:creationId xmlns:a16="http://schemas.microsoft.com/office/drawing/2014/main" id="{2FA13F18-61DD-4F32-9B73-B1B859D590DB}"/>
              </a:ext>
            </a:extLst>
          </p:cNvPr>
          <p:cNvSpPr txBox="1"/>
          <p:nvPr/>
        </p:nvSpPr>
        <p:spPr>
          <a:xfrm>
            <a:off x="6632604" y="4883088"/>
            <a:ext cx="2910477" cy="12618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E4B"/>
                </a:solidFill>
                <a:effectLst/>
                <a:uLnTx/>
                <a:uFillTx/>
                <a:latin typeface="Fira Sans"/>
                <a:ea typeface="+mn-ea"/>
                <a:cs typeface="+mn-cs"/>
              </a:rPr>
              <a:t>Technical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pH: 7.32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Viscosity (Brookfield RV3/12rpm): 1 760 </a:t>
            </a:r>
            <a:r>
              <a:rPr kumimoji="0" lang="en-US" sz="1400" b="0" i="0" u="none" strike="noStrike" kern="1200" cap="none" spc="0" normalizeH="0" baseline="0" noProof="0" dirty="0" err="1">
                <a:ln>
                  <a:noFill/>
                </a:ln>
                <a:solidFill>
                  <a:srgbClr val="808080"/>
                </a:solidFill>
                <a:effectLst/>
                <a:uLnTx/>
                <a:uFillTx/>
                <a:latin typeface="Fira Sans"/>
                <a:ea typeface="+mn-ea"/>
                <a:cs typeface="+mn-cs"/>
              </a:rPr>
              <a:t>mPa.s</a:t>
            </a:r>
            <a:endParaRPr kumimoji="0" lang="en-US" sz="1800" b="0" i="0" u="none" strike="noStrike" kern="1200" cap="none" spc="0" normalizeH="0" baseline="0" noProof="0" dirty="0">
              <a:ln>
                <a:noFill/>
              </a:ln>
              <a:solidFill>
                <a:srgbClr val="808080"/>
              </a:solidFill>
              <a:effectLst/>
              <a:uLnTx/>
              <a:uFillTx/>
              <a:latin typeface="Fira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4" name="TextBox 13">
            <a:extLst>
              <a:ext uri="{FF2B5EF4-FFF2-40B4-BE49-F238E27FC236}">
                <a16:creationId xmlns:a16="http://schemas.microsoft.com/office/drawing/2014/main" id="{8198E788-BF48-4263-961F-3D6A92EF8128}"/>
              </a:ext>
            </a:extLst>
          </p:cNvPr>
          <p:cNvSpPr txBox="1"/>
          <p:nvPr/>
        </p:nvSpPr>
        <p:spPr>
          <a:xfrm>
            <a:off x="10031" y="5940450"/>
            <a:ext cx="7664887" cy="276999"/>
          </a:xfrm>
          <a:prstGeom prst="rect">
            <a:avLst/>
          </a:prstGeom>
          <a:solidFill>
            <a:schemeClr val="tx2"/>
          </a:solidFill>
        </p:spPr>
        <p:txBody>
          <a:bodyPr wrap="square" lIns="468000"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Fira Sans Medium"/>
                <a:ea typeface="+mn-ea"/>
                <a:cs typeface="+mn-cs"/>
              </a:rPr>
              <a:t>Formulation 94.2% of natural origin </a:t>
            </a:r>
            <a:r>
              <a:rPr kumimoji="0" lang="en-US" sz="1200" b="0" i="0" u="none" strike="noStrike" kern="1200" cap="none" spc="0" normalizeH="0" baseline="0" noProof="0" dirty="0">
                <a:ln>
                  <a:noFill/>
                </a:ln>
                <a:solidFill>
                  <a:srgbClr val="FFFFFF"/>
                </a:solidFill>
                <a:effectLst/>
                <a:uLnTx/>
                <a:uFillTx/>
                <a:latin typeface="Fira Sans"/>
                <a:ea typeface="+mn-ea"/>
                <a:cs typeface="+mn-cs"/>
              </a:rPr>
              <a:t>according to ISO 16128 by including formulation water </a:t>
            </a:r>
          </a:p>
        </p:txBody>
      </p:sp>
    </p:spTree>
    <p:extLst>
      <p:ext uri="{BB962C8B-B14F-4D97-AF65-F5344CB8AC3E}">
        <p14:creationId xmlns:p14="http://schemas.microsoft.com/office/powerpoint/2010/main" val="2040653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C0CD9E-AC5A-EA48-BA8C-FE785EF3F2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97600" y="0"/>
            <a:ext cx="5294400" cy="6858000"/>
          </a:xfrm>
          <a:prstGeom prst="rect">
            <a:avLst/>
          </a:prstGeom>
        </p:spPr>
      </p:pic>
      <p:sp>
        <p:nvSpPr>
          <p:cNvPr id="9" name="Rectangle 8">
            <a:extLst>
              <a:ext uri="{FF2B5EF4-FFF2-40B4-BE49-F238E27FC236}">
                <a16:creationId xmlns:a16="http://schemas.microsoft.com/office/drawing/2014/main" id="{9534F86F-E85D-1542-938C-8A3F8E7D4841}"/>
              </a:ext>
            </a:extLst>
          </p:cNvPr>
          <p:cNvSpPr/>
          <p:nvPr/>
        </p:nvSpPr>
        <p:spPr>
          <a:xfrm>
            <a:off x="6897598" y="0"/>
            <a:ext cx="4274168"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pic>
        <p:nvPicPr>
          <p:cNvPr id="10" name="Picture 9">
            <a:extLst>
              <a:ext uri="{FF2B5EF4-FFF2-40B4-BE49-F238E27FC236}">
                <a16:creationId xmlns:a16="http://schemas.microsoft.com/office/drawing/2014/main" id="{83C19793-86E2-244C-9607-CC1047E0A0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5" y="5940450"/>
            <a:ext cx="3499327" cy="917553"/>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2" name="Text Placeholder 4">
            <a:extLst>
              <a:ext uri="{FF2B5EF4-FFF2-40B4-BE49-F238E27FC236}">
                <a16:creationId xmlns:a16="http://schemas.microsoft.com/office/drawing/2014/main" id="{53CF8399-F323-E741-9DE1-FCBA11C2EEC1}"/>
              </a:ext>
            </a:extLst>
          </p:cNvPr>
          <p:cNvSpPr>
            <a:spLocks noGrp="1"/>
          </p:cNvSpPr>
          <p:nvPr>
            <p:ph type="body" sz="quarter" idx="13"/>
          </p:nvPr>
        </p:nvSpPr>
        <p:spPr>
          <a:xfrm>
            <a:off x="468002" y="1368000"/>
            <a:ext cx="11258863" cy="369332"/>
          </a:xfrm>
        </p:spPr>
        <p:txBody>
          <a:bodyPr>
            <a:normAutofit/>
          </a:bodyPr>
          <a:lstStyle/>
          <a:p>
            <a:r>
              <a:rPr lang="en-US" dirty="0"/>
              <a:t>Vitamin C (STAY-C</a:t>
            </a:r>
            <a:r>
              <a:rPr lang="en-US" baseline="30000" dirty="0"/>
              <a:t>®</a:t>
            </a:r>
            <a:r>
              <a:rPr lang="en-US" dirty="0"/>
              <a:t> 50) 10% </a:t>
            </a:r>
          </a:p>
          <a:p>
            <a:endParaRPr lang="en-US" dirty="0"/>
          </a:p>
        </p:txBody>
      </p:sp>
      <p:sp>
        <p:nvSpPr>
          <p:cNvPr id="14" name="Text Placeholder 4">
            <a:extLst>
              <a:ext uri="{FF2B5EF4-FFF2-40B4-BE49-F238E27FC236}">
                <a16:creationId xmlns:a16="http://schemas.microsoft.com/office/drawing/2014/main" id="{3740AA98-34A2-C540-87D0-DB2216567B30}"/>
              </a:ext>
            </a:extLst>
          </p:cNvPr>
          <p:cNvSpPr txBox="1">
            <a:spLocks/>
          </p:cNvSpPr>
          <p:nvPr/>
        </p:nvSpPr>
        <p:spPr>
          <a:xfrm>
            <a:off x="10572835" y="468001"/>
            <a:ext cx="1619165" cy="330072"/>
          </a:xfrm>
          <a:prstGeom prst="rect">
            <a:avLst/>
          </a:prstGeom>
          <a:solidFill>
            <a:schemeClr val="bg1"/>
          </a:solidFill>
        </p:spPr>
        <p:txBody>
          <a:bodyPr vert="horz" wrap="square" lIns="72000" tIns="72000" rIns="468000" bIns="7200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71BA"/>
                </a:solidFill>
                <a:effectLst/>
                <a:uLnTx/>
                <a:uFillTx/>
                <a:latin typeface="Fira Sans Medium"/>
                <a:ea typeface="+mn-ea"/>
                <a:cs typeface="+mn-cs"/>
              </a:rPr>
              <a:t>SK-E-101300-17</a:t>
            </a:r>
          </a:p>
        </p:txBody>
      </p:sp>
      <p:sp>
        <p:nvSpPr>
          <p:cNvPr id="6" name="Title 5">
            <a:extLst>
              <a:ext uri="{FF2B5EF4-FFF2-40B4-BE49-F238E27FC236}">
                <a16:creationId xmlns:a16="http://schemas.microsoft.com/office/drawing/2014/main" id="{B4A08A40-A494-59DE-5BD3-5F6EBE3DBF92}"/>
              </a:ext>
            </a:extLst>
          </p:cNvPr>
          <p:cNvSpPr>
            <a:spLocks noGrp="1"/>
          </p:cNvSpPr>
          <p:nvPr>
            <p:ph type="title"/>
          </p:nvPr>
        </p:nvSpPr>
        <p:spPr>
          <a:xfrm>
            <a:off x="468001" y="468001"/>
            <a:ext cx="9400929" cy="443199"/>
          </a:xfrm>
        </p:spPr>
        <p:txBody>
          <a:bodyPr/>
          <a:lstStyle/>
          <a:p>
            <a:r>
              <a:rPr lang="en-US" dirty="0"/>
              <a:t>DSM innovation with high content of Vitamin C</a:t>
            </a:r>
            <a:br>
              <a:rPr lang="en-US" dirty="0"/>
            </a:br>
            <a:r>
              <a:rPr lang="en-US" dirty="0"/>
              <a:t>Fresh Energizing Mist C</a:t>
            </a:r>
          </a:p>
        </p:txBody>
      </p:sp>
      <p:sp>
        <p:nvSpPr>
          <p:cNvPr id="5" name="TextBox 4">
            <a:extLst>
              <a:ext uri="{FF2B5EF4-FFF2-40B4-BE49-F238E27FC236}">
                <a16:creationId xmlns:a16="http://schemas.microsoft.com/office/drawing/2014/main" id="{F939479F-6EE0-8A70-65AC-6D38C7D1811C}"/>
              </a:ext>
            </a:extLst>
          </p:cNvPr>
          <p:cNvSpPr txBox="1"/>
          <p:nvPr/>
        </p:nvSpPr>
        <p:spPr>
          <a:xfrm>
            <a:off x="10031" y="5940450"/>
            <a:ext cx="7664887" cy="276999"/>
          </a:xfrm>
          <a:prstGeom prst="rect">
            <a:avLst/>
          </a:prstGeom>
          <a:solidFill>
            <a:schemeClr val="tx2"/>
          </a:solidFill>
        </p:spPr>
        <p:txBody>
          <a:bodyPr wrap="square" lIns="468000"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Fira Sans Medium"/>
                <a:ea typeface="+mn-ea"/>
                <a:cs typeface="+mn-cs"/>
              </a:rPr>
              <a:t>Formulation 94.4% </a:t>
            </a:r>
            <a:r>
              <a:rPr kumimoji="0" lang="en-US" sz="1200" b="0" i="0" u="none" strike="noStrike" kern="1200" cap="none" spc="0" normalizeH="0" baseline="0" noProof="0" dirty="0">
                <a:ln>
                  <a:noFill/>
                </a:ln>
                <a:solidFill>
                  <a:srgbClr val="FFFFFF"/>
                </a:solidFill>
                <a:effectLst/>
                <a:uLnTx/>
                <a:uFillTx/>
                <a:latin typeface="Fira Sans Medium"/>
                <a:ea typeface="+mn-ea"/>
                <a:cs typeface="+mn-cs"/>
              </a:rPr>
              <a:t>of natural origin </a:t>
            </a:r>
            <a:r>
              <a:rPr kumimoji="0" lang="en-US" sz="1200" b="0" i="0" u="none" strike="noStrike" kern="1200" cap="none" spc="0" normalizeH="0" baseline="0" noProof="0" dirty="0">
                <a:ln>
                  <a:noFill/>
                </a:ln>
                <a:solidFill>
                  <a:srgbClr val="FFFFFF"/>
                </a:solidFill>
                <a:effectLst/>
                <a:uLnTx/>
                <a:uFillTx/>
                <a:latin typeface="Fira Sans"/>
                <a:ea typeface="+mn-ea"/>
                <a:cs typeface="+mn-cs"/>
              </a:rPr>
              <a:t>according to ISO 16128 by including formulation water </a:t>
            </a:r>
          </a:p>
        </p:txBody>
      </p:sp>
      <p:graphicFrame>
        <p:nvGraphicFramePr>
          <p:cNvPr id="11" name="Table 10">
            <a:extLst>
              <a:ext uri="{FF2B5EF4-FFF2-40B4-BE49-F238E27FC236}">
                <a16:creationId xmlns:a16="http://schemas.microsoft.com/office/drawing/2014/main" id="{AC5B13F9-0830-4980-8C02-482310975F7A}"/>
              </a:ext>
            </a:extLst>
          </p:cNvPr>
          <p:cNvGraphicFramePr>
            <a:graphicFrameLocks noGrp="1"/>
          </p:cNvGraphicFramePr>
          <p:nvPr/>
        </p:nvGraphicFramePr>
        <p:xfrm>
          <a:off x="490400" y="1928849"/>
          <a:ext cx="5940000" cy="3710160"/>
        </p:xfrm>
        <a:graphic>
          <a:graphicData uri="http://schemas.openxmlformats.org/drawingml/2006/table">
            <a:tbl>
              <a:tblPr>
                <a:tableStyleId>{5940675A-B579-460E-94D1-54222C63F5DA}</a:tableStyleId>
              </a:tblPr>
              <a:tblGrid>
                <a:gridCol w="288000">
                  <a:extLst>
                    <a:ext uri="{9D8B030D-6E8A-4147-A177-3AD203B41FA5}">
                      <a16:colId xmlns:a16="http://schemas.microsoft.com/office/drawing/2014/main" val="3765020513"/>
                    </a:ext>
                  </a:extLst>
                </a:gridCol>
                <a:gridCol w="3240000">
                  <a:extLst>
                    <a:ext uri="{9D8B030D-6E8A-4147-A177-3AD203B41FA5}">
                      <a16:colId xmlns:a16="http://schemas.microsoft.com/office/drawing/2014/main" val="2551140551"/>
                    </a:ext>
                  </a:extLst>
                </a:gridCol>
                <a:gridCol w="1800000">
                  <a:extLst>
                    <a:ext uri="{9D8B030D-6E8A-4147-A177-3AD203B41FA5}">
                      <a16:colId xmlns:a16="http://schemas.microsoft.com/office/drawing/2014/main" val="3816436341"/>
                    </a:ext>
                  </a:extLst>
                </a:gridCol>
                <a:gridCol w="612000">
                  <a:extLst>
                    <a:ext uri="{9D8B030D-6E8A-4147-A177-3AD203B41FA5}">
                      <a16:colId xmlns:a16="http://schemas.microsoft.com/office/drawing/2014/main" val="2376641834"/>
                    </a:ext>
                  </a:extLst>
                </a:gridCol>
              </a:tblGrid>
              <a:tr h="239640">
                <a:tc>
                  <a:txBody>
                    <a:body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Ingredients</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Function</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lgn="ctr">
                        <a:spcAft>
                          <a:spcPts val="0"/>
                        </a:spcAft>
                      </a:pPr>
                      <a:r>
                        <a:rPr lang="en-US" sz="1200" kern="1200" dirty="0">
                          <a:solidFill>
                            <a:schemeClr val="bg1"/>
                          </a:solidFill>
                          <a:effectLst/>
                          <a:latin typeface="+mj-lt"/>
                        </a:rPr>
                        <a:t>% w/w</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6">
                  <a:txBody>
                    <a:bodyPr/>
                    <a:lstStyle/>
                    <a:p>
                      <a:pPr algn="ctr">
                        <a:spcAft>
                          <a:spcPts val="0"/>
                        </a:spcAft>
                      </a:pPr>
                      <a:r>
                        <a:rPr lang="en-US" sz="120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l" defTabSz="914400" rtl="0" eaLnBrk="1" latinLnBrk="0" hangingPunct="1">
                        <a:spcAft>
                          <a:spcPts val="0"/>
                        </a:spcAft>
                      </a:pPr>
                      <a:r>
                        <a:rPr lang="en-US" sz="1200" b="0" i="0" dirty="0">
                          <a:solidFill>
                            <a:srgbClr val="7C807E"/>
                          </a:solidFill>
                          <a:effectLst/>
                          <a:latin typeface="Fira Sans" panose="020B0503050000020004" pitchFamily="34" charset="0"/>
                        </a:rPr>
                        <a:t>Aqua</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Water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60.52​</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96288574"/>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7C807E"/>
                          </a:solidFill>
                          <a:effectLst/>
                          <a:latin typeface="Fira Sans" panose="020B0503050000020004" pitchFamily="34" charset="0"/>
                        </a:rPr>
                        <a:t>Disodium EDTA, Aqua</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Chelating agent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0.20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7669494"/>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err="1">
                          <a:solidFill>
                            <a:srgbClr val="7C807E"/>
                          </a:solidFill>
                          <a:effectLst/>
                          <a:latin typeface="Fira Sans" panose="020B0503050000020004" pitchFamily="34" charset="0"/>
                        </a:rPr>
                        <a:t>Pentylene</a:t>
                      </a:r>
                      <a:r>
                        <a:rPr lang="en-US" sz="1200" b="0" i="0" dirty="0">
                          <a:solidFill>
                            <a:srgbClr val="7C807E"/>
                          </a:solidFill>
                          <a:effectLst/>
                          <a:latin typeface="Fira Sans" panose="020B0503050000020004" pitchFamily="34" charset="0"/>
                        </a:rPr>
                        <a:t> Glycol</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Multifunctional</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3.00​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76426101"/>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noProof="0" dirty="0">
                          <a:solidFill>
                            <a:srgbClr val="007E4B"/>
                          </a:solidFill>
                          <a:effectLst/>
                          <a:latin typeface="+mj-lt"/>
                          <a:ea typeface="Fira Sans" panose="020B0503050000020004" pitchFamily="34" charset="0"/>
                          <a:cs typeface="+mn-cs"/>
                        </a:rPr>
                        <a:t>TILAMAR® PDO with NØØVISTA™ (Propanediol)</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spc="0" baseline="0" noProof="0" dirty="0">
                          <a:solidFill>
                            <a:srgbClr val="007E4B"/>
                          </a:solidFill>
                          <a:effectLst/>
                          <a:latin typeface="+mj-lt"/>
                          <a:ea typeface="Fira Sans" panose="020B0503050000020004" pitchFamily="34" charset="0"/>
                          <a:cs typeface="+mn-cs"/>
                        </a:rPr>
                        <a:t>Hydration, Sensory, Active carrier and Preservative booster</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accent6"/>
                          </a:solidFill>
                          <a:effectLst/>
                          <a:latin typeface="+mj-lt"/>
                        </a:rPr>
                        <a:t>2.00</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2407750"/>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err="1">
                          <a:solidFill>
                            <a:srgbClr val="7C807E"/>
                          </a:solidFill>
                          <a:effectLst/>
                          <a:latin typeface="Fira Sans" panose="020B0503050000020004" pitchFamily="34" charset="0"/>
                        </a:rPr>
                        <a:t>Chlorphenesin</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Preservative</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0.20​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7310698"/>
                  </a:ext>
                </a:extLst>
              </a:tr>
              <a:tr h="351726">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7C807E"/>
                          </a:solidFill>
                          <a:effectLst/>
                          <a:latin typeface="Fira Sans" panose="020B0503050000020004" pitchFamily="34" charset="0"/>
                        </a:rPr>
                        <a:t>Bis-PEG 18 Methyl Ether Dimethyl Silane</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Humectant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1.00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5491448"/>
                  </a:ext>
                </a:extLst>
              </a:tr>
              <a:tr h="239640">
                <a:tc rowSpan="2">
                  <a:txBody>
                    <a:bodyPr/>
                    <a:lstStyle/>
                    <a:p>
                      <a:pPr algn="ctr">
                        <a:spcAft>
                          <a:spcPts val="0"/>
                        </a:spcAft>
                      </a:pPr>
                      <a:r>
                        <a:rPr lang="en-US" sz="1200" b="1"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rPr>
                        <a:t>B</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354" rtl="0" eaLnBrk="1" fontAlgn="base" latinLnBrk="0" hangingPunct="1">
                        <a:lnSpc>
                          <a:spcPct val="100000"/>
                        </a:lnSpc>
                        <a:spcBef>
                          <a:spcPts val="0"/>
                        </a:spcBef>
                        <a:spcAft>
                          <a:spcPts val="0"/>
                        </a:spcAft>
                        <a:buClrTx/>
                        <a:buSzTx/>
                        <a:buFontTx/>
                        <a:buNone/>
                        <a:tabLst/>
                        <a:defRPr/>
                      </a:pPr>
                      <a:r>
                        <a:rPr lang="en-US" sz="1200" b="0" i="0" dirty="0">
                          <a:solidFill>
                            <a:srgbClr val="7C807E"/>
                          </a:solidFill>
                          <a:effectLst/>
                          <a:latin typeface="Fira Sans" panose="020B0503050000020004" pitchFamily="34" charset="0"/>
                        </a:rPr>
                        <a:t>Parfum</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bg1">
                              <a:lumMod val="50000"/>
                            </a:schemeClr>
                          </a:solidFill>
                          <a:effectLst/>
                          <a:latin typeface="+mn-lt"/>
                          <a:ea typeface="Fira Sans" panose="020B0503050000020004" pitchFamily="34" charset="0"/>
                          <a:cs typeface="+mn-cs"/>
                        </a:rPr>
                        <a:t>Parfum</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0.20​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3508681"/>
                  </a:ext>
                </a:extLst>
              </a:tr>
              <a:tr h="239640">
                <a:tc vMerge="1">
                  <a:txBody>
                    <a:bodyPr/>
                    <a:lstStyle/>
                    <a:p>
                      <a:pPr algn="ctr">
                        <a:spcAft>
                          <a:spcPts val="0"/>
                        </a:spcAft>
                      </a:pPr>
                      <a:endParaRPr lang="en-US" sz="1200" b="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u="none" strike="noStrike" dirty="0">
                          <a:solidFill>
                            <a:schemeClr val="bg1">
                              <a:lumMod val="50000"/>
                            </a:schemeClr>
                          </a:solidFill>
                          <a:effectLst/>
                          <a:latin typeface="+mn-lt"/>
                        </a:rPr>
                        <a:t>PEG-40 Hydrogenated Castor </a:t>
                      </a:r>
                      <a:r>
                        <a:rPr lang="en-US" sz="1200" b="0" i="0" u="none" strike="noStrike" dirty="0" err="1">
                          <a:solidFill>
                            <a:schemeClr val="bg1">
                              <a:lumMod val="50000"/>
                            </a:schemeClr>
                          </a:solidFill>
                          <a:effectLst/>
                          <a:latin typeface="+mn-lt"/>
                        </a:rPr>
                        <a:t>OIl</a:t>
                      </a:r>
                      <a:endParaRPr lang="en-US" sz="1200" b="0" i="0" dirty="0">
                        <a:solidFill>
                          <a:schemeClr val="bg1">
                            <a:lumMod val="50000"/>
                          </a:schemeClr>
                        </a:solidFill>
                        <a:effectLst/>
                        <a:latin typeface="+mn-l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bg1">
                              <a:lumMod val="50000"/>
                            </a:schemeClr>
                          </a:solidFill>
                          <a:effectLst/>
                          <a:latin typeface="+mn-lt"/>
                          <a:ea typeface="Fira Sans" panose="020B0503050000020004" pitchFamily="34" charset="0"/>
                          <a:cs typeface="+mn-cs"/>
                        </a:rPr>
                        <a:t>Solubilizer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bg1">
                              <a:lumMod val="50000"/>
                            </a:schemeClr>
                          </a:solidFill>
                          <a:effectLst/>
                          <a:latin typeface="+mn-lt"/>
                        </a:rPr>
                        <a:t>1.00</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8618216"/>
                  </a:ext>
                </a:extLst>
              </a:tr>
              <a:tr h="239640">
                <a:tc rowSpan="2">
                  <a:txBody>
                    <a:bodyPr/>
                    <a:lstStyle/>
                    <a:p>
                      <a:pPr algn="ctr">
                        <a:spcAft>
                          <a:spcPts val="0"/>
                        </a:spcAft>
                      </a:pPr>
                      <a:r>
                        <a:rPr lang="en-US" sz="1200" b="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rPr>
                        <a:t>C</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u="none" strike="noStrike" dirty="0">
                          <a:solidFill>
                            <a:srgbClr val="007E4B"/>
                          </a:solidFill>
                          <a:effectLst/>
                          <a:latin typeface="+mj-lt"/>
                        </a:rPr>
                        <a:t>STAY-C® 50 (Sodium </a:t>
                      </a:r>
                      <a:r>
                        <a:rPr lang="en-US" sz="1200" b="0" i="0" u="none" strike="noStrike" dirty="0" err="1">
                          <a:solidFill>
                            <a:srgbClr val="007E4B"/>
                          </a:solidFill>
                          <a:effectLst/>
                          <a:latin typeface="+mj-lt"/>
                        </a:rPr>
                        <a:t>Ascorbyl</a:t>
                      </a:r>
                      <a:r>
                        <a:rPr lang="en-US" sz="1200" b="0" i="0" u="none" strike="noStrike" dirty="0">
                          <a:solidFill>
                            <a:srgbClr val="007E4B"/>
                          </a:solidFill>
                          <a:effectLst/>
                          <a:latin typeface="+mj-lt"/>
                        </a:rPr>
                        <a:t> Phosphate)</a:t>
                      </a:r>
                      <a:r>
                        <a:rPr lang="en-US" sz="1200" b="0" i="0" dirty="0">
                          <a:solidFill>
                            <a:srgbClr val="7C807E"/>
                          </a:solidFill>
                          <a:effectLst/>
                          <a:latin typeface="+mj-lt"/>
                        </a:rPr>
                        <a:t>​</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accent6"/>
                          </a:solidFill>
                          <a:effectLst/>
                          <a:latin typeface="+mj-lt"/>
                          <a:ea typeface="Fira Sans" panose="020B0503050000020004" pitchFamily="34" charset="0"/>
                          <a:cs typeface="+mn-cs"/>
                        </a:rPr>
                        <a:t>Active</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007E4B"/>
                          </a:solidFill>
                          <a:effectLst/>
                          <a:latin typeface="+mj-lt"/>
                        </a:rPr>
                        <a:t>0.50</a:t>
                      </a:r>
                      <a:r>
                        <a:rPr lang="en-US" sz="1200" b="0" i="0" dirty="0">
                          <a:solidFill>
                            <a:srgbClr val="7C807E"/>
                          </a:solidFill>
                          <a:effectLst/>
                          <a:latin typeface="+mj-lt"/>
                        </a:rPr>
                        <a:t>​</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7154078"/>
                  </a:ext>
                </a:extLst>
              </a:tr>
              <a:tr h="239640">
                <a:tc vMerge="1">
                  <a:txBody>
                    <a:bodyPr/>
                    <a:lstStyle/>
                    <a:p>
                      <a:pPr algn="ctr">
                        <a:spcAft>
                          <a:spcPts val="0"/>
                        </a:spcAft>
                      </a:pPr>
                      <a:endParaRPr lang="en-US" sz="1200" b="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dirty="0">
                          <a:solidFill>
                            <a:schemeClr val="bg1">
                              <a:lumMod val="50000"/>
                            </a:schemeClr>
                          </a:solidFill>
                          <a:effectLst/>
                          <a:latin typeface="+mn-lt"/>
                        </a:rPr>
                        <a:t>Aqua</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bg1">
                              <a:lumMod val="50000"/>
                            </a:schemeClr>
                          </a:solidFill>
                          <a:effectLst/>
                          <a:latin typeface="+mn-lt"/>
                          <a:ea typeface="Fira Sans" panose="020B0503050000020004" pitchFamily="34" charset="0"/>
                          <a:cs typeface="+mn-cs"/>
                        </a:rPr>
                        <a:t>Water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bg1">
                              <a:lumMod val="50000"/>
                            </a:schemeClr>
                          </a:solidFill>
                          <a:effectLst/>
                          <a:latin typeface="+mn-lt"/>
                        </a:rPr>
                        <a:t>20.00</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2421960"/>
                  </a:ext>
                </a:extLst>
              </a:tr>
              <a:tr h="239640">
                <a:tc>
                  <a:txBody>
                    <a:bodyPr/>
                    <a:lstStyle/>
                    <a:p>
                      <a:pPr algn="ctr">
                        <a:spcAft>
                          <a:spcPts val="0"/>
                        </a:spcAft>
                      </a:pPr>
                      <a:r>
                        <a:rPr lang="en-US" sz="1200" b="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rPr>
                        <a:t>D</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dirty="0">
                          <a:solidFill>
                            <a:schemeClr val="bg1">
                              <a:lumMod val="50000"/>
                            </a:schemeClr>
                          </a:solidFill>
                          <a:effectLst/>
                          <a:latin typeface="+mn-lt"/>
                        </a:rPr>
                        <a:t>Citric acid, Aqua</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bg1">
                              <a:lumMod val="50000"/>
                            </a:schemeClr>
                          </a:solidFill>
                          <a:effectLst/>
                          <a:latin typeface="+mn-lt"/>
                          <a:ea typeface="Fira Sans" panose="020B0503050000020004" pitchFamily="34" charset="0"/>
                          <a:cs typeface="+mn-cs"/>
                        </a:rPr>
                        <a:t>Buffer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bg1">
                              <a:lumMod val="50000"/>
                            </a:schemeClr>
                          </a:solidFill>
                          <a:effectLst/>
                          <a:latin typeface="+mn-lt"/>
                        </a:rPr>
                        <a:t>1.88</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91680572"/>
                  </a:ext>
                </a:extLst>
              </a:tr>
            </a:tbl>
          </a:graphicData>
        </a:graphic>
      </p:graphicFrame>
      <p:sp>
        <p:nvSpPr>
          <p:cNvPr id="13" name="TextBox 12">
            <a:extLst>
              <a:ext uri="{FF2B5EF4-FFF2-40B4-BE49-F238E27FC236}">
                <a16:creationId xmlns:a16="http://schemas.microsoft.com/office/drawing/2014/main" id="{4AFF5ACB-D269-4767-9EC4-86FF29EF6BB1}"/>
              </a:ext>
            </a:extLst>
          </p:cNvPr>
          <p:cNvSpPr txBox="1"/>
          <p:nvPr/>
        </p:nvSpPr>
        <p:spPr>
          <a:xfrm>
            <a:off x="6684097" y="4866440"/>
            <a:ext cx="291047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E4B"/>
                </a:solidFill>
                <a:effectLst/>
                <a:uLnTx/>
                <a:uFillTx/>
                <a:latin typeface="Fira Sans"/>
                <a:ea typeface="+mn-ea"/>
                <a:cs typeface="+mn-cs"/>
              </a:rPr>
              <a:t>Technical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pH: 7.75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Viscosity: Liquid</a:t>
            </a:r>
            <a:endParaRPr kumimoji="0" lang="en-US" sz="1800" b="0" i="0" u="none" strike="noStrike" kern="1200" cap="none" spc="0" normalizeH="0" baseline="0" noProof="0" dirty="0">
              <a:ln>
                <a:noFill/>
              </a:ln>
              <a:solidFill>
                <a:srgbClr val="808080"/>
              </a:solidFill>
              <a:effectLst/>
              <a:uLnTx/>
              <a:uFillTx/>
              <a:latin typeface="Fira Sans"/>
              <a:ea typeface="+mn-ea"/>
              <a:cs typeface="+mn-cs"/>
            </a:endParaRPr>
          </a:p>
        </p:txBody>
      </p:sp>
    </p:spTree>
    <p:extLst>
      <p:ext uri="{BB962C8B-B14F-4D97-AF65-F5344CB8AC3E}">
        <p14:creationId xmlns:p14="http://schemas.microsoft.com/office/powerpoint/2010/main" val="2715350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C0CD9E-AC5A-EA48-BA8C-FE785EF3F2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97600" y="0"/>
            <a:ext cx="5294400" cy="6858000"/>
          </a:xfrm>
          <a:prstGeom prst="rect">
            <a:avLst/>
          </a:prstGeom>
        </p:spPr>
      </p:pic>
      <p:sp>
        <p:nvSpPr>
          <p:cNvPr id="9" name="Rectangle 8">
            <a:extLst>
              <a:ext uri="{FF2B5EF4-FFF2-40B4-BE49-F238E27FC236}">
                <a16:creationId xmlns:a16="http://schemas.microsoft.com/office/drawing/2014/main" id="{9534F86F-E85D-1542-938C-8A3F8E7D4841}"/>
              </a:ext>
            </a:extLst>
          </p:cNvPr>
          <p:cNvSpPr/>
          <p:nvPr/>
        </p:nvSpPr>
        <p:spPr>
          <a:xfrm>
            <a:off x="6897598" y="0"/>
            <a:ext cx="4274168"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pic>
        <p:nvPicPr>
          <p:cNvPr id="10" name="Picture 9">
            <a:extLst>
              <a:ext uri="{FF2B5EF4-FFF2-40B4-BE49-F238E27FC236}">
                <a16:creationId xmlns:a16="http://schemas.microsoft.com/office/drawing/2014/main" id="{83C19793-86E2-244C-9607-CC1047E0A0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5" y="5940450"/>
            <a:ext cx="3499327" cy="917553"/>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2" name="Text Placeholder 4">
            <a:extLst>
              <a:ext uri="{FF2B5EF4-FFF2-40B4-BE49-F238E27FC236}">
                <a16:creationId xmlns:a16="http://schemas.microsoft.com/office/drawing/2014/main" id="{53CF8399-F323-E741-9DE1-FCBA11C2EEC1}"/>
              </a:ext>
            </a:extLst>
          </p:cNvPr>
          <p:cNvSpPr>
            <a:spLocks noGrp="1"/>
          </p:cNvSpPr>
          <p:nvPr>
            <p:ph type="body" sz="quarter" idx="13"/>
          </p:nvPr>
        </p:nvSpPr>
        <p:spPr>
          <a:xfrm>
            <a:off x="468002" y="1368000"/>
            <a:ext cx="11258863" cy="369332"/>
          </a:xfrm>
        </p:spPr>
        <p:txBody>
          <a:bodyPr>
            <a:normAutofit/>
          </a:bodyPr>
          <a:lstStyle/>
          <a:p>
            <a:r>
              <a:rPr lang="en-US" dirty="0"/>
              <a:t>STAY-C® 50 0.5% - Retinol CB 50 0.2%</a:t>
            </a:r>
          </a:p>
        </p:txBody>
      </p:sp>
      <p:sp>
        <p:nvSpPr>
          <p:cNvPr id="14" name="Text Placeholder 4">
            <a:extLst>
              <a:ext uri="{FF2B5EF4-FFF2-40B4-BE49-F238E27FC236}">
                <a16:creationId xmlns:a16="http://schemas.microsoft.com/office/drawing/2014/main" id="{3740AA98-34A2-C540-87D0-DB2216567B30}"/>
              </a:ext>
            </a:extLst>
          </p:cNvPr>
          <p:cNvSpPr txBox="1">
            <a:spLocks/>
          </p:cNvSpPr>
          <p:nvPr/>
        </p:nvSpPr>
        <p:spPr>
          <a:xfrm>
            <a:off x="10572835" y="468001"/>
            <a:ext cx="1619165" cy="330072"/>
          </a:xfrm>
          <a:prstGeom prst="rect">
            <a:avLst/>
          </a:prstGeom>
          <a:solidFill>
            <a:schemeClr val="bg1"/>
          </a:solidFill>
        </p:spPr>
        <p:txBody>
          <a:bodyPr vert="horz" wrap="square" lIns="72000" tIns="72000" rIns="468000" bIns="7200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71BA"/>
                </a:solidFill>
                <a:effectLst/>
                <a:uLnTx/>
                <a:uFillTx/>
                <a:latin typeface="Fira Sans Medium"/>
                <a:ea typeface="+mn-ea"/>
                <a:cs typeface="+mn-cs"/>
              </a:rPr>
              <a:t>SK-E-102144-10</a:t>
            </a:r>
          </a:p>
        </p:txBody>
      </p:sp>
      <p:sp>
        <p:nvSpPr>
          <p:cNvPr id="6" name="Title 5">
            <a:extLst>
              <a:ext uri="{FF2B5EF4-FFF2-40B4-BE49-F238E27FC236}">
                <a16:creationId xmlns:a16="http://schemas.microsoft.com/office/drawing/2014/main" id="{B4A08A40-A494-59DE-5BD3-5F6EBE3DBF92}"/>
              </a:ext>
            </a:extLst>
          </p:cNvPr>
          <p:cNvSpPr>
            <a:spLocks noGrp="1"/>
          </p:cNvSpPr>
          <p:nvPr>
            <p:ph type="title"/>
          </p:nvPr>
        </p:nvSpPr>
        <p:spPr>
          <a:xfrm>
            <a:off x="468001" y="468001"/>
            <a:ext cx="10104834" cy="443199"/>
          </a:xfrm>
        </p:spPr>
        <p:txBody>
          <a:bodyPr/>
          <a:lstStyle/>
          <a:p>
            <a:r>
              <a:rPr lang="en-US" dirty="0"/>
              <a:t>Formulation with Retinol and STAY-C® 50 as stabilizer Cocooning Vitamins Mask Soap</a:t>
            </a:r>
          </a:p>
        </p:txBody>
      </p:sp>
      <p:sp>
        <p:nvSpPr>
          <p:cNvPr id="5" name="TextBox 4">
            <a:extLst>
              <a:ext uri="{FF2B5EF4-FFF2-40B4-BE49-F238E27FC236}">
                <a16:creationId xmlns:a16="http://schemas.microsoft.com/office/drawing/2014/main" id="{F939479F-6EE0-8A70-65AC-6D38C7D1811C}"/>
              </a:ext>
            </a:extLst>
          </p:cNvPr>
          <p:cNvSpPr txBox="1"/>
          <p:nvPr/>
        </p:nvSpPr>
        <p:spPr>
          <a:xfrm>
            <a:off x="10031" y="5940450"/>
            <a:ext cx="7664887" cy="276999"/>
          </a:xfrm>
          <a:prstGeom prst="rect">
            <a:avLst/>
          </a:prstGeom>
          <a:solidFill>
            <a:schemeClr val="tx2"/>
          </a:solidFill>
        </p:spPr>
        <p:txBody>
          <a:bodyPr wrap="square" lIns="468000"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Fira Sans Medium"/>
                <a:ea typeface="+mn-ea"/>
                <a:cs typeface="+mn-cs"/>
              </a:rPr>
              <a:t>Formulation 99.89% of natural origin </a:t>
            </a:r>
            <a:r>
              <a:rPr kumimoji="0" lang="en-US" sz="1200" b="0" i="0" u="none" strike="noStrike" kern="1200" cap="none" spc="0" normalizeH="0" baseline="0" noProof="0" dirty="0">
                <a:ln>
                  <a:noFill/>
                </a:ln>
                <a:solidFill>
                  <a:srgbClr val="FFFFFF"/>
                </a:solidFill>
                <a:effectLst/>
                <a:uLnTx/>
                <a:uFillTx/>
                <a:latin typeface="Fira Sans"/>
                <a:ea typeface="+mn-ea"/>
                <a:cs typeface="+mn-cs"/>
              </a:rPr>
              <a:t>according to ISO 16128 by including formulation water </a:t>
            </a:r>
          </a:p>
        </p:txBody>
      </p:sp>
      <p:graphicFrame>
        <p:nvGraphicFramePr>
          <p:cNvPr id="11" name="Table 10">
            <a:extLst>
              <a:ext uri="{FF2B5EF4-FFF2-40B4-BE49-F238E27FC236}">
                <a16:creationId xmlns:a16="http://schemas.microsoft.com/office/drawing/2014/main" id="{AC5B13F9-0830-4980-8C02-482310975F7A}"/>
              </a:ext>
            </a:extLst>
          </p:cNvPr>
          <p:cNvGraphicFramePr>
            <a:graphicFrameLocks noGrp="1"/>
          </p:cNvGraphicFramePr>
          <p:nvPr/>
        </p:nvGraphicFramePr>
        <p:xfrm>
          <a:off x="490400" y="1928849"/>
          <a:ext cx="5940000" cy="3710160"/>
        </p:xfrm>
        <a:graphic>
          <a:graphicData uri="http://schemas.openxmlformats.org/drawingml/2006/table">
            <a:tbl>
              <a:tblPr>
                <a:tableStyleId>{5940675A-B579-460E-94D1-54222C63F5DA}</a:tableStyleId>
              </a:tblPr>
              <a:tblGrid>
                <a:gridCol w="288000">
                  <a:extLst>
                    <a:ext uri="{9D8B030D-6E8A-4147-A177-3AD203B41FA5}">
                      <a16:colId xmlns:a16="http://schemas.microsoft.com/office/drawing/2014/main" val="3765020513"/>
                    </a:ext>
                  </a:extLst>
                </a:gridCol>
                <a:gridCol w="3497509">
                  <a:extLst>
                    <a:ext uri="{9D8B030D-6E8A-4147-A177-3AD203B41FA5}">
                      <a16:colId xmlns:a16="http://schemas.microsoft.com/office/drawing/2014/main" val="2551140551"/>
                    </a:ext>
                  </a:extLst>
                </a:gridCol>
                <a:gridCol w="1542491">
                  <a:extLst>
                    <a:ext uri="{9D8B030D-6E8A-4147-A177-3AD203B41FA5}">
                      <a16:colId xmlns:a16="http://schemas.microsoft.com/office/drawing/2014/main" val="3816436341"/>
                    </a:ext>
                  </a:extLst>
                </a:gridCol>
                <a:gridCol w="612000">
                  <a:extLst>
                    <a:ext uri="{9D8B030D-6E8A-4147-A177-3AD203B41FA5}">
                      <a16:colId xmlns:a16="http://schemas.microsoft.com/office/drawing/2014/main" val="2376641834"/>
                    </a:ext>
                  </a:extLst>
                </a:gridCol>
              </a:tblGrid>
              <a:tr h="201321">
                <a:tc>
                  <a:txBody>
                    <a:body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Ingredients</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Function</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lgn="ctr">
                        <a:spcAft>
                          <a:spcPts val="0"/>
                        </a:spcAft>
                      </a:pPr>
                      <a:r>
                        <a:rPr lang="en-US" sz="1200" kern="1200" dirty="0">
                          <a:solidFill>
                            <a:schemeClr val="bg1"/>
                          </a:solidFill>
                          <a:effectLst/>
                          <a:latin typeface="+mj-lt"/>
                        </a:rPr>
                        <a:t>% w/w</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0">
                <a:tc rowSpan="8">
                  <a:txBody>
                    <a:bodyPr/>
                    <a:lstStyle/>
                    <a:p>
                      <a:pPr algn="ctr">
                        <a:spcAft>
                          <a:spcPts val="0"/>
                        </a:spcAft>
                      </a:pPr>
                      <a:r>
                        <a:rPr lang="en-US" sz="120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l" defTabSz="914400" rtl="0" eaLnBrk="1" latinLnBrk="0" hangingPunct="1">
                        <a:spcAft>
                          <a:spcPts val="0"/>
                        </a:spcAft>
                      </a:pPr>
                      <a:r>
                        <a:rPr lang="en-US" sz="1200" b="0" i="0" dirty="0">
                          <a:solidFill>
                            <a:srgbClr val="7C807E"/>
                          </a:solidFill>
                          <a:effectLst/>
                          <a:latin typeface="Fira Sans" panose="020B0503050000020004" pitchFamily="34" charset="0"/>
                        </a:rPr>
                        <a:t>Prunus Amygdalus Dulcis Oil</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Emollient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a:solidFill>
                            <a:srgbClr val="7C807E"/>
                          </a:solidFill>
                          <a:effectLst/>
                          <a:latin typeface="Fira Sans" panose="020B0503050000020004" pitchFamily="34" charset="0"/>
                        </a:rPr>
                        <a:t>14.60​</a:t>
                      </a:r>
                      <a:endParaRPr lang="en-US" sz="1200" b="0" i="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9628857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a:solidFill>
                            <a:srgbClr val="7C807E"/>
                          </a:solidFill>
                          <a:effectLst/>
                          <a:latin typeface="Fira Sans" panose="020B0503050000020004" pitchFamily="34" charset="0"/>
                        </a:rPr>
                        <a:t>Passiflora Incarnata Seed Oil​</a:t>
                      </a:r>
                      <a:endParaRPr lang="en-US" sz="1200" b="0" i="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14.60​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766949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a:solidFill>
                            <a:srgbClr val="7C807E"/>
                          </a:solidFill>
                          <a:effectLst/>
                          <a:latin typeface="Fira Sans" panose="020B0503050000020004" pitchFamily="34" charset="0"/>
                        </a:rPr>
                        <a:t>Persea Gratissima Oil​</a:t>
                      </a:r>
                      <a:endParaRPr lang="en-US" sz="1200" b="0" i="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a:solidFill>
                            <a:srgbClr val="7C807E"/>
                          </a:solidFill>
                          <a:effectLst/>
                          <a:latin typeface="Fira Sans" panose="020B0503050000020004" pitchFamily="34" charset="0"/>
                        </a:rPr>
                        <a:t>6.10​</a:t>
                      </a:r>
                      <a:endParaRPr lang="en-US" sz="1200" b="0" i="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76426101"/>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037E4C"/>
                          </a:solidFill>
                          <a:effectLst/>
                          <a:latin typeface="+mj-lt"/>
                        </a:rPr>
                        <a:t>ARGAN OIL (Argania Spinosa Kernel Oil)</a:t>
                      </a:r>
                      <a:r>
                        <a:rPr lang="en-US" sz="1200" b="0" i="0" dirty="0">
                          <a:solidFill>
                            <a:srgbClr val="7C807E"/>
                          </a:solidFill>
                          <a:effectLst/>
                          <a:latin typeface="+mj-lt"/>
                        </a:rPr>
                        <a:t>​</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spc="0" baseline="0" noProof="0" dirty="0">
                          <a:solidFill>
                            <a:srgbClr val="007E4B"/>
                          </a:solidFill>
                          <a:effectLst/>
                          <a:latin typeface="+mj-lt"/>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accent6"/>
                          </a:solidFill>
                          <a:effectLst/>
                          <a:latin typeface="+mj-lt"/>
                        </a:rPr>
                        <a:t>3.00​</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240775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7C807E"/>
                          </a:solidFill>
                          <a:effectLst/>
                          <a:latin typeface="Fira Sans" panose="020B0503050000020004" pitchFamily="34" charset="0"/>
                        </a:rPr>
                        <a:t>Theobroma cacao Seed Butter</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3.70​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731069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a:solidFill>
                            <a:srgbClr val="7C807E"/>
                          </a:solidFill>
                          <a:effectLst/>
                          <a:latin typeface="Fira Sans" panose="020B0503050000020004" pitchFamily="34" charset="0"/>
                        </a:rPr>
                        <a:t>Macadamia Integrifolia Seed Oil​</a:t>
                      </a:r>
                      <a:endParaRPr lang="en-US" sz="1200" b="0" i="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14.60​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54914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037E4C"/>
                          </a:solidFill>
                          <a:effectLst/>
                          <a:latin typeface="+mj-lt"/>
                        </a:rPr>
                        <a:t>Life’s GLATM ‘10’ n-6 Oil (Oenothera </a:t>
                      </a:r>
                      <a:r>
                        <a:rPr lang="en-US" sz="1200" b="0" i="0" dirty="0" err="1">
                          <a:solidFill>
                            <a:srgbClr val="037E4C"/>
                          </a:solidFill>
                          <a:effectLst/>
                          <a:latin typeface="+mj-lt"/>
                        </a:rPr>
                        <a:t>Biennis</a:t>
                      </a:r>
                      <a:r>
                        <a:rPr lang="en-US" sz="1200" b="0" i="0" dirty="0">
                          <a:solidFill>
                            <a:srgbClr val="037E4C"/>
                          </a:solidFill>
                          <a:effectLst/>
                          <a:latin typeface="+mj-lt"/>
                        </a:rPr>
                        <a:t> Oil, </a:t>
                      </a:r>
                      <a:r>
                        <a:rPr lang="en-US" sz="1200" b="0" i="0" dirty="0" err="1">
                          <a:solidFill>
                            <a:srgbClr val="037E4C"/>
                          </a:solidFill>
                          <a:effectLst/>
                          <a:latin typeface="+mj-lt"/>
                        </a:rPr>
                        <a:t>Ascorbyl</a:t>
                      </a:r>
                      <a:r>
                        <a:rPr lang="en-US" sz="1200" b="0" i="0" dirty="0">
                          <a:solidFill>
                            <a:srgbClr val="037E4C"/>
                          </a:solidFill>
                          <a:effectLst/>
                          <a:latin typeface="+mj-lt"/>
                        </a:rPr>
                        <a:t> Palmitate, Tocopherol)</a:t>
                      </a:r>
                      <a:endParaRPr lang="en-US" sz="1200" b="0" i="0" dirty="0">
                        <a:solidFill>
                          <a:srgbClr val="7C807E"/>
                        </a:solidFill>
                        <a:effectLst/>
                        <a:latin typeface="+mj-l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rgbClr val="037E4C"/>
                          </a:solidFill>
                          <a:effectLst/>
                          <a:latin typeface="Fira Sans Medium (Headings)"/>
                          <a:ea typeface="Fira Sans" panose="020B0503050000020004" pitchFamily="34" charset="0"/>
                          <a:cs typeface="+mn-cs"/>
                        </a:rPr>
                        <a:t>Emollient, Active</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2.00​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4278648"/>
                  </a:ext>
                </a:extLst>
              </a:tr>
              <a:tr h="36576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dirty="0">
                          <a:solidFill>
                            <a:srgbClr val="7C807E"/>
                          </a:solidFill>
                          <a:effectLst/>
                          <a:latin typeface="Fira Sans" panose="020B0503050000020004" pitchFamily="34" charset="0"/>
                        </a:rPr>
                        <a:t>Ricinus Communis Seed Oil​</a:t>
                      </a:r>
                      <a:endParaRPr lang="en-US" sz="1200" b="0" i="0" dirty="0">
                        <a:solidFill>
                          <a:srgbClr val="7C807E"/>
                        </a:solidFill>
                        <a:effectLst/>
                      </a:endParaRPr>
                    </a:p>
                  </a:txBody>
                  <a:tcPr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2.00​</a:t>
                      </a:r>
                      <a:endParaRPr lang="en-US" sz="1200" b="0" i="0" dirty="0">
                        <a:solidFill>
                          <a:srgbClr val="7C807E"/>
                        </a:solidFill>
                        <a:effectLst/>
                      </a:endParaRPr>
                    </a:p>
                  </a:txBody>
                  <a:tcPr anchor="ct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4269829"/>
                  </a:ext>
                </a:extLst>
              </a:tr>
              <a:tr h="0">
                <a:tc rowSpan="3">
                  <a:txBody>
                    <a:bodyPr/>
                    <a:lstStyle/>
                    <a:p>
                      <a:pPr algn="ctr">
                        <a:spcAft>
                          <a:spcPts val="0"/>
                        </a:spcAft>
                      </a:pPr>
                      <a:r>
                        <a:rPr lang="en-US" sz="1200" b="0" dirty="0">
                          <a:solidFill>
                            <a:schemeClr val="bg1"/>
                          </a:solidFill>
                          <a:effectLst/>
                          <a:latin typeface="Fira Sans Medium (Headings)"/>
                          <a:ea typeface="Fira Sans Heavy" panose="020B0A03050000020004" pitchFamily="34" charset="0"/>
                          <a:cs typeface="Times New Roman" panose="02020603050405020304" pitchFamily="18" charset="0"/>
                        </a:rPr>
                        <a:t>B</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354" rtl="0" eaLnBrk="1" fontAlgn="base" latinLnBrk="0" hangingPunct="1">
                        <a:lnSpc>
                          <a:spcPct val="100000"/>
                        </a:lnSpc>
                        <a:spcBef>
                          <a:spcPts val="0"/>
                        </a:spcBef>
                        <a:spcAft>
                          <a:spcPts val="0"/>
                        </a:spcAft>
                        <a:buClrTx/>
                        <a:buSzTx/>
                        <a:buFontTx/>
                        <a:buNone/>
                        <a:tabLst/>
                        <a:defRPr/>
                      </a:pPr>
                      <a:r>
                        <a:rPr lang="en-US" sz="1200" b="0" i="0">
                          <a:solidFill>
                            <a:srgbClr val="7C807E"/>
                          </a:solidFill>
                          <a:effectLst/>
                          <a:latin typeface="Fira Sans" panose="020B0503050000020004" pitchFamily="34" charset="0"/>
                        </a:rPr>
                        <a:t>Kaolin</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tx1"/>
                          </a:solidFill>
                          <a:effectLst/>
                          <a:latin typeface="+mn-lt"/>
                          <a:ea typeface="Fira Sans" panose="020B0503050000020004" pitchFamily="34" charset="0"/>
                          <a:cs typeface="+mn-cs"/>
                        </a:rPr>
                        <a:t>Absorbing agent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10.00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3508681"/>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u="none" strike="noStrike" dirty="0">
                          <a:solidFill>
                            <a:srgbClr val="037E4C"/>
                          </a:solidFill>
                          <a:effectLst/>
                          <a:latin typeface="+mj-lt"/>
                        </a:rPr>
                        <a:t>VALVANCE® </a:t>
                      </a:r>
                      <a:r>
                        <a:rPr lang="en-US" sz="1200" b="0" i="1" u="none" strike="noStrike" dirty="0">
                          <a:solidFill>
                            <a:srgbClr val="037E4C"/>
                          </a:solidFill>
                          <a:effectLst/>
                          <a:latin typeface="+mj-lt"/>
                        </a:rPr>
                        <a:t> Look </a:t>
                      </a:r>
                      <a:r>
                        <a:rPr lang="en-US" sz="1200" b="0" i="0" u="none" strike="noStrike" dirty="0">
                          <a:solidFill>
                            <a:srgbClr val="037E4C"/>
                          </a:solidFill>
                          <a:effectLst/>
                          <a:latin typeface="+mj-lt"/>
                        </a:rPr>
                        <a:t>100 (Silica, Titanium Dioxide) </a:t>
                      </a:r>
                      <a:r>
                        <a:rPr lang="en-US" sz="1200" b="0" i="0" dirty="0">
                          <a:solidFill>
                            <a:srgbClr val="7C807E"/>
                          </a:solidFill>
                          <a:effectLst/>
                          <a:latin typeface="Fira Sans" panose="020B0503050000020004" pitchFamily="34" charset="0"/>
                        </a:rPr>
                        <a:t>​</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rgbClr val="007E4B"/>
                          </a:solidFill>
                          <a:effectLst/>
                          <a:latin typeface="+mj-lt"/>
                          <a:ea typeface="Fira Sans" panose="020B0503050000020004" pitchFamily="34" charset="0"/>
                          <a:cs typeface="+mn-cs"/>
                        </a:rPr>
                        <a:t>Sensory Modifier, Whitener</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chemeClr val="accent6"/>
                          </a:solidFill>
                          <a:effectLst/>
                          <a:latin typeface="+mj-lt"/>
                        </a:rPr>
                        <a:t>3.00​</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8618216"/>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GB" sz="1200" kern="1200" dirty="0">
                          <a:solidFill>
                            <a:schemeClr val="tx1"/>
                          </a:solidFill>
                          <a:effectLst/>
                          <a:latin typeface="+mn-lt"/>
                          <a:ea typeface="+mn-ea"/>
                          <a:cs typeface="+mn-cs"/>
                        </a:rPr>
                        <a:t>CI 77891, Polyglyceryl-2 </a:t>
                      </a:r>
                      <a:r>
                        <a:rPr lang="en-GB" sz="1200" kern="1200" dirty="0" err="1">
                          <a:solidFill>
                            <a:schemeClr val="tx1"/>
                          </a:solidFill>
                          <a:effectLst/>
                          <a:latin typeface="+mn-lt"/>
                          <a:ea typeface="+mn-ea"/>
                          <a:cs typeface="+mn-cs"/>
                        </a:rPr>
                        <a:t>Tetraisostearate</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b="0" kern="1200" dirty="0">
                          <a:solidFill>
                            <a:schemeClr val="tx1"/>
                          </a:solidFill>
                          <a:effectLst/>
                          <a:latin typeface="+mn-lt"/>
                          <a:ea typeface="Fira Sans" panose="020B0503050000020004" pitchFamily="34" charset="0"/>
                          <a:cs typeface="+mn-cs"/>
                        </a:rPr>
                        <a:t>Pigment</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2.00​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7810952"/>
                  </a:ext>
                </a:extLst>
              </a:tr>
            </a:tbl>
          </a:graphicData>
        </a:graphic>
      </p:graphicFrame>
      <p:graphicFrame>
        <p:nvGraphicFramePr>
          <p:cNvPr id="15" name="Table 14">
            <a:extLst>
              <a:ext uri="{FF2B5EF4-FFF2-40B4-BE49-F238E27FC236}">
                <a16:creationId xmlns:a16="http://schemas.microsoft.com/office/drawing/2014/main" id="{B20719FD-445D-4066-A832-028851C4B8ED}"/>
              </a:ext>
            </a:extLst>
          </p:cNvPr>
          <p:cNvGraphicFramePr>
            <a:graphicFrameLocks noGrp="1"/>
          </p:cNvGraphicFramePr>
          <p:nvPr/>
        </p:nvGraphicFramePr>
        <p:xfrm>
          <a:off x="6819757" y="3102621"/>
          <a:ext cx="5047263" cy="2540880"/>
        </p:xfrm>
        <a:graphic>
          <a:graphicData uri="http://schemas.openxmlformats.org/drawingml/2006/table">
            <a:tbl>
              <a:tblPr>
                <a:tableStyleId>{5940675A-B579-460E-94D1-54222C63F5DA}</a:tableStyleId>
              </a:tblPr>
              <a:tblGrid>
                <a:gridCol w="299097">
                  <a:extLst>
                    <a:ext uri="{9D8B030D-6E8A-4147-A177-3AD203B41FA5}">
                      <a16:colId xmlns:a16="http://schemas.microsoft.com/office/drawing/2014/main" val="3765020513"/>
                    </a:ext>
                  </a:extLst>
                </a:gridCol>
                <a:gridCol w="3105009">
                  <a:extLst>
                    <a:ext uri="{9D8B030D-6E8A-4147-A177-3AD203B41FA5}">
                      <a16:colId xmlns:a16="http://schemas.microsoft.com/office/drawing/2014/main" val="2551140551"/>
                    </a:ext>
                  </a:extLst>
                </a:gridCol>
                <a:gridCol w="1007576">
                  <a:extLst>
                    <a:ext uri="{9D8B030D-6E8A-4147-A177-3AD203B41FA5}">
                      <a16:colId xmlns:a16="http://schemas.microsoft.com/office/drawing/2014/main" val="3816436341"/>
                    </a:ext>
                  </a:extLst>
                </a:gridCol>
                <a:gridCol w="635581">
                  <a:extLst>
                    <a:ext uri="{9D8B030D-6E8A-4147-A177-3AD203B41FA5}">
                      <a16:colId xmlns:a16="http://schemas.microsoft.com/office/drawing/2014/main" val="2376641834"/>
                    </a:ext>
                  </a:extLst>
                </a:gridCol>
              </a:tblGrid>
              <a:tr h="239640">
                <a:tc>
                  <a:txBody>
                    <a:body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Ingredients</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bg1"/>
                          </a:solidFill>
                          <a:effectLst/>
                          <a:latin typeface="+mj-lt"/>
                        </a:rPr>
                        <a:t>Function</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lgn="ctr">
                        <a:spcAft>
                          <a:spcPts val="0"/>
                        </a:spcAft>
                      </a:pPr>
                      <a:r>
                        <a:rPr lang="en-US" sz="1200" kern="1200" dirty="0">
                          <a:solidFill>
                            <a:schemeClr val="bg1"/>
                          </a:solidFill>
                          <a:effectLst/>
                          <a:latin typeface="+mj-lt"/>
                        </a:rPr>
                        <a:t>% w/w</a:t>
                      </a:r>
                      <a:endParaRPr lang="en-US" sz="1200" b="1" kern="1200" dirty="0">
                        <a:solidFill>
                          <a:schemeClr val="bg1"/>
                        </a:solidFill>
                        <a:effectLst/>
                        <a:latin typeface="+mj-lt"/>
                        <a:ea typeface="+mn-ea"/>
                        <a:cs typeface="Times New Roman" panose="02020603050405020304" pitchFamily="18" charset="0"/>
                      </a:endParaRPr>
                    </a:p>
                  </a:txBody>
                  <a:tcPr marL="54000" marR="54000" marT="36000" marB="36000">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2">
                  <a:txBody>
                    <a:body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C</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u="none" strike="noStrike">
                          <a:solidFill>
                            <a:srgbClr val="7C807E"/>
                          </a:solidFill>
                          <a:effectLst/>
                          <a:latin typeface="Fira Sans" panose="020B0503050000020004" pitchFamily="34" charset="0"/>
                        </a:rPr>
                        <a:t>Sodium Hydroxide</a:t>
                      </a:r>
                      <a:r>
                        <a:rPr lang="en-US" sz="1200" b="0" i="0">
                          <a:solidFill>
                            <a:srgbClr val="7C807E"/>
                          </a:solidFill>
                          <a:effectLst/>
                          <a:latin typeface="Fira Sans" panose="020B0503050000020004" pitchFamily="34" charset="0"/>
                        </a:rPr>
                        <a:t>​</a:t>
                      </a:r>
                      <a:endParaRPr lang="en-US" sz="1200" b="0" i="0">
                        <a:solidFill>
                          <a:srgbClr val="7C807E"/>
                        </a:solidFill>
                        <a:effectLst/>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Buffer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a:solidFill>
                            <a:srgbClr val="7C807E"/>
                          </a:solidFill>
                          <a:effectLst/>
                          <a:latin typeface="Fira Sans" panose="020B0503050000020004" pitchFamily="34" charset="0"/>
                        </a:rPr>
                        <a:t>7.60​</a:t>
                      </a:r>
                      <a:endParaRPr lang="en-US" sz="1200" b="0" i="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5259013"/>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rtl="0" fontAlgn="base"/>
                      <a:r>
                        <a:rPr lang="en-US" sz="1200" b="0" i="0" u="none" strike="noStrike" dirty="0">
                          <a:solidFill>
                            <a:srgbClr val="7C807E"/>
                          </a:solidFill>
                          <a:effectLst/>
                          <a:latin typeface="Fira Sans" panose="020B0503050000020004" pitchFamily="34" charset="0"/>
                        </a:rPr>
                        <a:t>Aqua</a:t>
                      </a:r>
                      <a:r>
                        <a:rPr lang="en-US" sz="1200" b="0" i="0" dirty="0">
                          <a:solidFill>
                            <a:srgbClr val="7C807E"/>
                          </a:solidFill>
                          <a:effectLst/>
                          <a:latin typeface="Fira Sans" panose="020B0503050000020004" pitchFamily="34" charset="0"/>
                        </a:rPr>
                        <a:t>​</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Solvent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dirty="0">
                          <a:solidFill>
                            <a:srgbClr val="7C807E"/>
                          </a:solidFill>
                          <a:effectLst/>
                          <a:latin typeface="Fira Sans" panose="020B0503050000020004" pitchFamily="34" charset="0"/>
                        </a:rPr>
                        <a:t>14.20​</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3042587"/>
                  </a:ext>
                </a:extLst>
              </a:tr>
              <a:tr h="239640">
                <a:tc rowSpan="5">
                  <a:txBody>
                    <a:body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D</a:t>
                      </a: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l" rtl="0" fontAlgn="base"/>
                      <a:r>
                        <a:rPr lang="en-US" sz="1200" b="0" i="0" u="none" strike="noStrike">
                          <a:solidFill>
                            <a:srgbClr val="037E4C"/>
                          </a:solidFill>
                          <a:effectLst/>
                          <a:latin typeface="+mj-lt"/>
                        </a:rPr>
                        <a:t>RETINOL CB 50 (Retinol, Undecane, Tridecane, Tocopherol)</a:t>
                      </a:r>
                      <a:r>
                        <a:rPr lang="en-US" sz="1200" b="0" i="0">
                          <a:solidFill>
                            <a:srgbClr val="7C807E"/>
                          </a:solidFill>
                          <a:effectLst/>
                          <a:latin typeface="+mj-lt"/>
                        </a:rPr>
                        <a:t>​</a:t>
                      </a:r>
                      <a:endParaRPr lang="en-US" sz="1200" b="0" i="0" dirty="0">
                        <a:solidFill>
                          <a:srgbClr val="7C807E"/>
                        </a:solidFill>
                        <a:effectLst/>
                        <a:latin typeface="+mj-l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accent6"/>
                          </a:solidFill>
                          <a:effectLst/>
                          <a:latin typeface="+mj-lt"/>
                          <a:ea typeface="Fira Sans" panose="020B0503050000020004" pitchFamily="34" charset="0"/>
                          <a:cs typeface="+mn-cs"/>
                        </a:rPr>
                        <a:t>Active</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007E4B"/>
                          </a:solidFill>
                          <a:effectLst/>
                          <a:latin typeface="+mj-lt"/>
                        </a:rPr>
                        <a:t>0.20</a:t>
                      </a:r>
                      <a:r>
                        <a:rPr lang="en-US" sz="1200" b="0" i="0" dirty="0">
                          <a:solidFill>
                            <a:srgbClr val="7C807E"/>
                          </a:solidFill>
                          <a:effectLst/>
                          <a:latin typeface="+mj-lt"/>
                        </a:rPr>
                        <a:t>​</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809999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u="none" strike="noStrike">
                          <a:solidFill>
                            <a:srgbClr val="007E4B"/>
                          </a:solidFill>
                          <a:effectLst/>
                          <a:latin typeface="+mj-lt"/>
                        </a:rPr>
                        <a:t>STAY-C® 50 (Sodium Ascorbyl Phosphate)</a:t>
                      </a:r>
                      <a:r>
                        <a:rPr lang="en-US" sz="1200" b="0" i="0">
                          <a:solidFill>
                            <a:srgbClr val="7C807E"/>
                          </a:solidFill>
                          <a:effectLst/>
                          <a:latin typeface="+mj-lt"/>
                        </a:rPr>
                        <a:t>​</a:t>
                      </a:r>
                      <a:endParaRPr lang="en-US" sz="1200" b="0" i="0" dirty="0">
                        <a:solidFill>
                          <a:srgbClr val="7C807E"/>
                        </a:solidFill>
                        <a:effectLst/>
                        <a:latin typeface="+mj-l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accent6"/>
                          </a:solidFill>
                          <a:effectLst/>
                          <a:latin typeface="+mj-lt"/>
                          <a:ea typeface="Fira Sans" panose="020B0503050000020004" pitchFamily="34" charset="0"/>
                          <a:cs typeface="+mn-cs"/>
                        </a:rPr>
                        <a:t>Active</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007E4B"/>
                          </a:solidFill>
                          <a:effectLst/>
                          <a:latin typeface="+mj-lt"/>
                        </a:rPr>
                        <a:t>0.50</a:t>
                      </a:r>
                      <a:r>
                        <a:rPr lang="en-US" sz="1200" b="0" i="0" dirty="0">
                          <a:solidFill>
                            <a:srgbClr val="7C807E"/>
                          </a:solidFill>
                          <a:effectLst/>
                          <a:latin typeface="+mj-lt"/>
                        </a:rPr>
                        <a:t>​</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3278009"/>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p>
                      <a:pPr algn="l" rtl="0" fontAlgn="base"/>
                      <a:r>
                        <a:rPr lang="en-US" sz="1200" b="0" i="0" u="none" strike="noStrike" dirty="0">
                          <a:solidFill>
                            <a:srgbClr val="007E4B"/>
                          </a:solidFill>
                          <a:effectLst/>
                          <a:latin typeface="+mj-lt"/>
                        </a:rPr>
                        <a:t>Tocopherol</a:t>
                      </a:r>
                      <a:r>
                        <a:rPr lang="en-US" sz="1200" b="0" i="0" u="none" strike="noStrike">
                          <a:solidFill>
                            <a:srgbClr val="007E4B"/>
                          </a:solidFill>
                          <a:effectLst/>
                          <a:latin typeface="+mj-lt"/>
                        </a:rPr>
                        <a:t>, Helianthus </a:t>
                      </a:r>
                      <a:r>
                        <a:rPr lang="en-US" sz="1200" b="0" i="0" u="none" strike="noStrike" dirty="0">
                          <a:solidFill>
                            <a:srgbClr val="007E4B"/>
                          </a:solidFill>
                          <a:effectLst/>
                          <a:latin typeface="+mj-lt"/>
                        </a:rPr>
                        <a:t>Annuus Seed Oil</a:t>
                      </a:r>
                      <a:r>
                        <a:rPr lang="en-US" sz="1200" b="0" i="0" dirty="0">
                          <a:solidFill>
                            <a:srgbClr val="7C807E"/>
                          </a:solidFill>
                          <a:effectLst/>
                          <a:latin typeface="+mj-lt"/>
                        </a:rPr>
                        <a:t>​</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a:solidFill>
                            <a:schemeClr val="accent6"/>
                          </a:solidFill>
                          <a:effectLst/>
                          <a:latin typeface="+mj-lt"/>
                          <a:ea typeface="Fira Sans" panose="020B0503050000020004" pitchFamily="34" charset="0"/>
                        </a:rPr>
                        <a:t>Active</a:t>
                      </a:r>
                      <a:endParaRPr lang="en-US" sz="1200" kern="1200" dirty="0">
                        <a:solidFill>
                          <a:schemeClr val="accent6"/>
                        </a:solidFill>
                        <a:effectLst/>
                        <a:latin typeface="+mj-lt"/>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007E4B"/>
                          </a:solidFill>
                          <a:effectLst/>
                          <a:latin typeface="+mj-lt"/>
                        </a:rPr>
                        <a:t>0.20</a:t>
                      </a:r>
                      <a:r>
                        <a:rPr lang="en-US" sz="1200" b="0" i="0" dirty="0">
                          <a:solidFill>
                            <a:srgbClr val="7C807E"/>
                          </a:solidFill>
                          <a:effectLst/>
                          <a:latin typeface="+mj-lt"/>
                        </a:rPr>
                        <a:t>​</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6972147"/>
                  </a:ext>
                </a:extLst>
              </a:tr>
              <a:tr h="239640">
                <a:tc vMerge="1">
                  <a:txBody>
                    <a:bodyPr/>
                    <a:lstStyle/>
                    <a:p>
                      <a:endParaRPr lang="en-US"/>
                    </a:p>
                  </a:txBody>
                  <a:tcPr/>
                </a:tc>
                <a:tc>
                  <a:txBody>
                    <a:bodyPr/>
                    <a:lstStyle/>
                    <a:p>
                      <a:pPr algn="l" rtl="0" fontAlgn="base"/>
                      <a:r>
                        <a:rPr lang="en-US" sz="1200" b="0" i="0" u="none" strike="noStrike">
                          <a:solidFill>
                            <a:srgbClr val="007E4B"/>
                          </a:solidFill>
                          <a:effectLst/>
                          <a:latin typeface="+mj-lt"/>
                        </a:rPr>
                        <a:t>PENTAVITIN® (Saccharide Isomerate, Aqua, Citric acid, Sodium Citrate</a:t>
                      </a:r>
                      <a:r>
                        <a:rPr lang="en-US" sz="1200" b="0" i="0">
                          <a:solidFill>
                            <a:srgbClr val="7C807E"/>
                          </a:solidFill>
                          <a:effectLst/>
                          <a:latin typeface="+mj-lt"/>
                        </a:rPr>
                        <a:t>​)</a:t>
                      </a: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a:solidFill>
                            <a:schemeClr val="accent6"/>
                          </a:solidFill>
                          <a:effectLst/>
                          <a:latin typeface="+mj-lt"/>
                          <a:ea typeface="Fira Sans" panose="020B0503050000020004" pitchFamily="34" charset="0"/>
                          <a:cs typeface="+mn-cs"/>
                        </a:rPr>
                        <a:t>Active</a:t>
                      </a:r>
                      <a:endParaRPr lang="en-US" sz="1200" kern="1200" dirty="0">
                        <a:solidFill>
                          <a:schemeClr val="accent6"/>
                        </a:solidFill>
                        <a:effectLst/>
                        <a:latin typeface="+mj-lt"/>
                        <a:ea typeface="Fira Sans" panose="020B0503050000020004" pitchFamily="34" charset="0"/>
                        <a:cs typeface="+mn-cs"/>
                      </a:endParaRP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007E4B"/>
                          </a:solidFill>
                          <a:effectLst/>
                          <a:latin typeface="+mj-lt"/>
                        </a:rPr>
                        <a:t>1.00</a:t>
                      </a:r>
                      <a:r>
                        <a:rPr lang="en-US" sz="1200" b="0" i="0" dirty="0">
                          <a:solidFill>
                            <a:srgbClr val="7C807E"/>
                          </a:solidFill>
                          <a:effectLst/>
                          <a:latin typeface="+mj-lt"/>
                        </a:rPr>
                        <a:t>​</a:t>
                      </a: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7294108"/>
                  </a:ext>
                </a:extLst>
              </a:tr>
              <a:tr h="239640">
                <a:tc vMerge="1">
                  <a:txBody>
                    <a:bodyPr/>
                    <a:lstStyle/>
                    <a:p>
                      <a:pPr>
                        <a:spcAft>
                          <a:spcPts val="0"/>
                        </a:spcAft>
                      </a:pPr>
                      <a:endParaRPr lang="en-US" sz="1000" b="0" dirty="0">
                        <a:effectLst/>
                        <a:latin typeface="Franklin Gothic Heavy" panose="020B0903020102020204" pitchFamily="34" charset="0"/>
                        <a:ea typeface="+mn-ea"/>
                        <a:cs typeface="Times New Roman" panose="02020603050405020304" pitchFamily="18" charset="0"/>
                      </a:endParaRPr>
                    </a:p>
                  </a:txBody>
                  <a:tcPr marL="36000" marR="36000" marT="36000" marB="36000"/>
                </a:tc>
                <a:tc>
                  <a:txBody>
                    <a:bodyPr/>
                    <a:lstStyle/>
                    <a:p>
                      <a:pPr algn="l" rtl="0" fontAlgn="base"/>
                      <a:r>
                        <a:rPr lang="en-US" sz="1200" b="0" i="0" u="none" strike="noStrike" dirty="0">
                          <a:solidFill>
                            <a:srgbClr val="7C807E"/>
                          </a:solidFill>
                          <a:effectLst/>
                          <a:latin typeface="Fira Sans" panose="020B0503050000020004" pitchFamily="34" charset="0"/>
                        </a:rPr>
                        <a:t>Parfum</a:t>
                      </a:r>
                      <a:r>
                        <a:rPr lang="en-US" sz="1200" b="0" i="0" dirty="0">
                          <a:solidFill>
                            <a:srgbClr val="7C807E"/>
                          </a:solidFill>
                          <a:effectLst/>
                          <a:latin typeface="Fira Sans" panose="020B0503050000020004" pitchFamily="34" charset="0"/>
                        </a:rPr>
                        <a:t>​</a:t>
                      </a:r>
                      <a:endParaRPr lang="en-US" sz="1200" b="0" i="0" dirty="0">
                        <a:solidFill>
                          <a:srgbClr val="7C807E"/>
                        </a:solidFill>
                        <a:effectLst/>
                      </a:endParaRPr>
                    </a:p>
                  </a:txBody>
                  <a:tcPr>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Parfum</a:t>
                      </a:r>
                    </a:p>
                  </a:txBody>
                  <a:tcPr marL="54000" marR="54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base"/>
                      <a:r>
                        <a:rPr lang="en-US" sz="1200" b="0" i="0" u="none" strike="noStrike" dirty="0">
                          <a:solidFill>
                            <a:srgbClr val="7C807E"/>
                          </a:solidFill>
                          <a:effectLst/>
                          <a:latin typeface="Fira Sans" panose="020B0503050000020004" pitchFamily="34" charset="0"/>
                        </a:rPr>
                        <a:t>0.70</a:t>
                      </a:r>
                      <a:r>
                        <a:rPr lang="en-US" sz="1200" b="0" i="0" dirty="0">
                          <a:solidFill>
                            <a:srgbClr val="7C807E"/>
                          </a:solidFill>
                          <a:effectLst/>
                          <a:latin typeface="Fira Sans" panose="020B0503050000020004" pitchFamily="34" charset="0"/>
                        </a:rPr>
                        <a:t>​</a:t>
                      </a:r>
                      <a:endParaRPr lang="en-US" sz="1200" b="0" i="0" dirty="0">
                        <a:solidFill>
                          <a:srgbClr val="7C807E"/>
                        </a:solidFill>
                        <a:effectLst/>
                      </a:endParaRPr>
                    </a:p>
                  </a:txBody>
                  <a:tcP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8107103"/>
                  </a:ext>
                </a:extLst>
              </a:tr>
            </a:tbl>
          </a:graphicData>
        </a:graphic>
      </p:graphicFrame>
      <p:sp>
        <p:nvSpPr>
          <p:cNvPr id="13" name="TextBox 12">
            <a:extLst>
              <a:ext uri="{FF2B5EF4-FFF2-40B4-BE49-F238E27FC236}">
                <a16:creationId xmlns:a16="http://schemas.microsoft.com/office/drawing/2014/main" id="{0390D85B-5013-4FAA-A97B-66B7DB8F0BF1}"/>
              </a:ext>
            </a:extLst>
          </p:cNvPr>
          <p:cNvSpPr txBox="1"/>
          <p:nvPr/>
        </p:nvSpPr>
        <p:spPr>
          <a:xfrm>
            <a:off x="6738904" y="1858597"/>
            <a:ext cx="2910477" cy="769441"/>
          </a:xfrm>
          <a:prstGeom prst="rect">
            <a:avLst/>
          </a:prstGeom>
          <a:noFill/>
        </p:spPr>
        <p:txBody>
          <a:bodyPr wrap="square" rtlCol="0">
            <a:spAutoFit/>
          </a:bodyPr>
          <a:lstStyle/>
          <a:p>
            <a:pPr algn="l"/>
            <a:r>
              <a:rPr lang="en-US" sz="1600" dirty="0">
                <a:solidFill>
                  <a:schemeClr val="accent6"/>
                </a:solidFill>
              </a:rPr>
              <a:t>Technical data:</a:t>
            </a:r>
          </a:p>
          <a:p>
            <a:pPr algn="l"/>
            <a:r>
              <a:rPr lang="en-US" sz="1400" dirty="0"/>
              <a:t>pH: 10.79</a:t>
            </a:r>
          </a:p>
          <a:p>
            <a:pPr algn="l"/>
            <a:r>
              <a:rPr lang="en-US" sz="1400" dirty="0"/>
              <a:t>Viscosity: Solid</a:t>
            </a:r>
            <a:endParaRPr lang="en-US" dirty="0"/>
          </a:p>
        </p:txBody>
      </p:sp>
    </p:spTree>
    <p:extLst>
      <p:ext uri="{BB962C8B-B14F-4D97-AF65-F5344CB8AC3E}">
        <p14:creationId xmlns:p14="http://schemas.microsoft.com/office/powerpoint/2010/main" val="2942123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C61734-EE98-23BD-2F91-F1A2EBE4C87B}"/>
              </a:ext>
            </a:extLst>
          </p:cNvPr>
          <p:cNvSpPr>
            <a:spLocks noGrp="1"/>
          </p:cNvSpPr>
          <p:nvPr>
            <p:ph type="body" sz="quarter" idx="16"/>
          </p:nvPr>
        </p:nvSpPr>
        <p:spPr>
          <a:xfrm>
            <a:off x="457202" y="2341245"/>
            <a:ext cx="8436076" cy="973947"/>
          </a:xfrm>
        </p:spPr>
        <p:txBody>
          <a:bodyPr/>
          <a:lstStyle/>
          <a:p>
            <a:r>
              <a:rPr lang="en-US" dirty="0"/>
              <a:t>Scientific Evidence –STAY-C® 50  </a:t>
            </a:r>
          </a:p>
        </p:txBody>
      </p:sp>
      <p:sp>
        <p:nvSpPr>
          <p:cNvPr id="6" name="Subtitle 5">
            <a:extLst>
              <a:ext uri="{FF2B5EF4-FFF2-40B4-BE49-F238E27FC236}">
                <a16:creationId xmlns:a16="http://schemas.microsoft.com/office/drawing/2014/main" id="{63C94BC0-89B8-EE4E-B63D-A1821F8AC053}"/>
              </a:ext>
            </a:extLst>
          </p:cNvPr>
          <p:cNvSpPr>
            <a:spLocks noGrp="1"/>
          </p:cNvSpPr>
          <p:nvPr>
            <p:ph type="body" sz="quarter" idx="11"/>
          </p:nvPr>
        </p:nvSpPr>
        <p:spPr>
          <a:xfrm>
            <a:off x="468313" y="3779045"/>
            <a:ext cx="11256963" cy="700088"/>
          </a:xfrm>
        </p:spPr>
        <p:txBody>
          <a:bodyPr>
            <a:normAutofit/>
          </a:bodyPr>
          <a:lstStyle/>
          <a:p>
            <a:r>
              <a:rPr lang="en-US" dirty="0"/>
              <a:t>Mode of action &amp; efficacy</a:t>
            </a:r>
          </a:p>
        </p:txBody>
      </p:sp>
      <p:pic>
        <p:nvPicPr>
          <p:cNvPr id="3" name="Picture 2">
            <a:hlinkClick r:id="rId2" action="ppaction://hlinksldjump"/>
            <a:extLst>
              <a:ext uri="{FF2B5EF4-FFF2-40B4-BE49-F238E27FC236}">
                <a16:creationId xmlns:a16="http://schemas.microsoft.com/office/drawing/2014/main" id="{5CB61AF5-B2F3-6474-8704-9FA25EEADA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3771" y="243996"/>
            <a:ext cx="1008000" cy="1008000"/>
          </a:xfrm>
          <a:prstGeom prst="rect">
            <a:avLst/>
          </a:prstGeom>
        </p:spPr>
      </p:pic>
    </p:spTree>
    <p:extLst>
      <p:ext uri="{BB962C8B-B14F-4D97-AF65-F5344CB8AC3E}">
        <p14:creationId xmlns:p14="http://schemas.microsoft.com/office/powerpoint/2010/main" val="1076169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fontScale="90000"/>
          </a:bodyPr>
          <a:lstStyle/>
          <a:p>
            <a:r>
              <a:rPr lang="en-US" dirty="0"/>
              <a:t>STAY-C® 50 – The all-round beauty solution for skin perfection</a:t>
            </a:r>
          </a:p>
        </p:txBody>
      </p:sp>
      <p:pic>
        <p:nvPicPr>
          <p:cNvPr id="10" name="Picture 9">
            <a:extLst>
              <a:ext uri="{FF2B5EF4-FFF2-40B4-BE49-F238E27FC236}">
                <a16:creationId xmlns:a16="http://schemas.microsoft.com/office/drawing/2014/main" id="{1C4B3AAB-FD36-E34C-9AF6-479F5B9D4CD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7418" y="4396298"/>
            <a:ext cx="1260000" cy="1260000"/>
          </a:xfrm>
          <a:prstGeom prst="rect">
            <a:avLst/>
          </a:prstGeom>
        </p:spPr>
      </p:pic>
      <p:pic>
        <p:nvPicPr>
          <p:cNvPr id="14" name="Picture 13">
            <a:extLst>
              <a:ext uri="{FF2B5EF4-FFF2-40B4-BE49-F238E27FC236}">
                <a16:creationId xmlns:a16="http://schemas.microsoft.com/office/drawing/2014/main" id="{A52D6BD4-A184-8E45-B848-8347D257E5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19324" y="1421409"/>
            <a:ext cx="1260000" cy="1260000"/>
          </a:xfrm>
          <a:prstGeom prst="rect">
            <a:avLst/>
          </a:prstGeom>
        </p:spPr>
      </p:pic>
      <p:pic>
        <p:nvPicPr>
          <p:cNvPr id="16" name="Picture 15">
            <a:extLst>
              <a:ext uri="{FF2B5EF4-FFF2-40B4-BE49-F238E27FC236}">
                <a16:creationId xmlns:a16="http://schemas.microsoft.com/office/drawing/2014/main" id="{BBD792F4-7C2A-0742-9304-839C4BA8589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819324" y="2931340"/>
            <a:ext cx="1260000" cy="1260000"/>
          </a:xfrm>
          <a:prstGeom prst="rect">
            <a:avLst/>
          </a:prstGeom>
        </p:spPr>
      </p:pic>
      <p:pic>
        <p:nvPicPr>
          <p:cNvPr id="18" name="Picture 17">
            <a:extLst>
              <a:ext uri="{FF2B5EF4-FFF2-40B4-BE49-F238E27FC236}">
                <a16:creationId xmlns:a16="http://schemas.microsoft.com/office/drawing/2014/main" id="{61F8521E-03E0-D54D-9D3A-F43917BAA9B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819324" y="4329324"/>
            <a:ext cx="1260000" cy="1260000"/>
          </a:xfrm>
          <a:prstGeom prst="rect">
            <a:avLst/>
          </a:prstGeom>
        </p:spPr>
      </p:pic>
      <p:pic>
        <p:nvPicPr>
          <p:cNvPr id="20" name="Picture 19">
            <a:extLst>
              <a:ext uri="{FF2B5EF4-FFF2-40B4-BE49-F238E27FC236}">
                <a16:creationId xmlns:a16="http://schemas.microsoft.com/office/drawing/2014/main" id="{24EF2AF5-7620-2E41-BB08-5EC6A39311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7999" y="1421410"/>
            <a:ext cx="1260000" cy="1260000"/>
          </a:xfrm>
          <a:prstGeom prst="rect">
            <a:avLst/>
          </a:prstGeom>
        </p:spPr>
      </p:pic>
      <p:pic>
        <p:nvPicPr>
          <p:cNvPr id="22" name="Picture 21">
            <a:extLst>
              <a:ext uri="{FF2B5EF4-FFF2-40B4-BE49-F238E27FC236}">
                <a16:creationId xmlns:a16="http://schemas.microsoft.com/office/drawing/2014/main" id="{171745BC-2614-5444-B100-8B83546E188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7418" y="2986100"/>
            <a:ext cx="1260000" cy="1260000"/>
          </a:xfrm>
          <a:prstGeom prst="rect">
            <a:avLst/>
          </a:prstGeom>
        </p:spPr>
      </p:pic>
      <p:sp>
        <p:nvSpPr>
          <p:cNvPr id="26" name="TextBox 25">
            <a:extLst>
              <a:ext uri="{FF2B5EF4-FFF2-40B4-BE49-F238E27FC236}">
                <a16:creationId xmlns:a16="http://schemas.microsoft.com/office/drawing/2014/main" id="{501FA44D-BE60-174A-8AA3-89DCE7671EC3}"/>
              </a:ext>
            </a:extLst>
          </p:cNvPr>
          <p:cNvSpPr txBox="1"/>
          <p:nvPr/>
        </p:nvSpPr>
        <p:spPr>
          <a:xfrm>
            <a:off x="1963403" y="1421407"/>
            <a:ext cx="3537629" cy="1236236"/>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FFCD00"/>
                </a:solidFill>
                <a:effectLst/>
                <a:uLnTx/>
                <a:uFillTx/>
                <a:latin typeface="Fira Sans Medium"/>
                <a:ea typeface="+mn-ea"/>
                <a:cs typeface="+mn-cs"/>
              </a:rPr>
              <a:t>Anti-oxidant and photoprotective</a:t>
            </a:r>
          </a:p>
          <a:p>
            <a:pPr marL="215989" marR="0" lvl="0" indent="-215989"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Neutralizes the oxidative stress acting as radical scavenger</a:t>
            </a:r>
          </a:p>
          <a:p>
            <a:pPr marL="215989" marR="0" lvl="0" indent="-215989"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Protects against UV- and ozone- induced oxidative damage</a:t>
            </a:r>
          </a:p>
        </p:txBody>
      </p:sp>
      <p:sp>
        <p:nvSpPr>
          <p:cNvPr id="27" name="TextBox 26">
            <a:extLst>
              <a:ext uri="{FF2B5EF4-FFF2-40B4-BE49-F238E27FC236}">
                <a16:creationId xmlns:a16="http://schemas.microsoft.com/office/drawing/2014/main" id="{6A384832-DE25-4A40-87B1-941D66E388D1}"/>
              </a:ext>
            </a:extLst>
          </p:cNvPr>
          <p:cNvSpPr txBox="1"/>
          <p:nvPr/>
        </p:nvSpPr>
        <p:spPr>
          <a:xfrm>
            <a:off x="1963403" y="3097644"/>
            <a:ext cx="3254056" cy="525785"/>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CDDA53"/>
                </a:solidFill>
                <a:effectLst/>
                <a:uLnTx/>
                <a:uFillTx/>
                <a:latin typeface="Fira Sans Medium"/>
                <a:ea typeface="+mn-ea"/>
                <a:cs typeface="+mn-cs"/>
              </a:rPr>
              <a:t>Skin lightening activity</a:t>
            </a:r>
          </a:p>
          <a:p>
            <a:pPr marL="285737" marR="0" lvl="0" indent="-285737"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Decreases melanin synthesis</a:t>
            </a:r>
          </a:p>
        </p:txBody>
      </p:sp>
      <p:sp>
        <p:nvSpPr>
          <p:cNvPr id="28" name="TextBox 27">
            <a:extLst>
              <a:ext uri="{FF2B5EF4-FFF2-40B4-BE49-F238E27FC236}">
                <a16:creationId xmlns:a16="http://schemas.microsoft.com/office/drawing/2014/main" id="{F98A5C13-CE6E-F049-A1AC-8FA171B059F5}"/>
              </a:ext>
            </a:extLst>
          </p:cNvPr>
          <p:cNvSpPr txBox="1"/>
          <p:nvPr/>
        </p:nvSpPr>
        <p:spPr>
          <a:xfrm>
            <a:off x="1952823" y="4470625"/>
            <a:ext cx="3254056" cy="772006"/>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A8AD00"/>
                </a:solidFill>
                <a:effectLst/>
                <a:uLnTx/>
                <a:uFillTx/>
                <a:latin typeface="Fira Sans Medium"/>
                <a:ea typeface="+mn-ea"/>
                <a:cs typeface="+mn-cs"/>
              </a:rPr>
              <a:t>Cosmetic improvement of</a:t>
            </a:r>
            <a:br>
              <a:rPr kumimoji="0" lang="en-GB" sz="1600" b="0" i="0" u="none" strike="noStrike" kern="1200" cap="none" spc="0" normalizeH="0" baseline="0" noProof="0" dirty="0">
                <a:ln>
                  <a:noFill/>
                </a:ln>
                <a:solidFill>
                  <a:srgbClr val="A8AD00"/>
                </a:solidFill>
                <a:effectLst/>
                <a:uLnTx/>
                <a:uFillTx/>
                <a:latin typeface="Fira Sans Medium"/>
                <a:ea typeface="+mn-ea"/>
                <a:cs typeface="+mn-cs"/>
              </a:rPr>
            </a:br>
            <a:r>
              <a:rPr kumimoji="0" lang="en-GB" sz="1600" b="0" i="0" u="none" strike="noStrike" kern="1200" cap="none" spc="0" normalizeH="0" baseline="0" noProof="0" dirty="0">
                <a:ln>
                  <a:noFill/>
                </a:ln>
                <a:solidFill>
                  <a:srgbClr val="A8AD00"/>
                </a:solidFill>
                <a:effectLst/>
                <a:uLnTx/>
                <a:uFillTx/>
                <a:latin typeface="Fira Sans Medium"/>
                <a:ea typeface="+mn-ea"/>
                <a:cs typeface="+mn-cs"/>
              </a:rPr>
              <a:t>acne-prone skin</a:t>
            </a:r>
          </a:p>
          <a:p>
            <a:pPr marL="285737" marR="0" lvl="0" indent="-285737"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Reduces the appearance of acne</a:t>
            </a:r>
          </a:p>
        </p:txBody>
      </p:sp>
      <p:sp>
        <p:nvSpPr>
          <p:cNvPr id="29" name="TextBox 28">
            <a:extLst>
              <a:ext uri="{FF2B5EF4-FFF2-40B4-BE49-F238E27FC236}">
                <a16:creationId xmlns:a16="http://schemas.microsoft.com/office/drawing/2014/main" id="{BAA934FB-578B-F04A-B0E6-91C59A5E1AA3}"/>
              </a:ext>
            </a:extLst>
          </p:cNvPr>
          <p:cNvSpPr txBox="1"/>
          <p:nvPr/>
        </p:nvSpPr>
        <p:spPr>
          <a:xfrm>
            <a:off x="7404536" y="1421409"/>
            <a:ext cx="3825555" cy="80534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45AC34"/>
                </a:solidFill>
                <a:effectLst/>
                <a:uLnTx/>
                <a:uFillTx/>
                <a:latin typeface="Fira Sans Medium"/>
                <a:ea typeface="+mn-ea"/>
                <a:cs typeface="+mn-cs"/>
              </a:rPr>
              <a:t>Anti-ageing activities</a:t>
            </a:r>
          </a:p>
          <a:p>
            <a:pPr marL="215989" marR="0" lvl="0" indent="-215989"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Stimulates collagen synthesis </a:t>
            </a:r>
          </a:p>
          <a:p>
            <a:pPr marL="215989" marR="0" lvl="0" indent="-215989"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Improves skin firmness</a:t>
            </a:r>
          </a:p>
        </p:txBody>
      </p:sp>
      <p:sp>
        <p:nvSpPr>
          <p:cNvPr id="30" name="TextBox 29">
            <a:extLst>
              <a:ext uri="{FF2B5EF4-FFF2-40B4-BE49-F238E27FC236}">
                <a16:creationId xmlns:a16="http://schemas.microsoft.com/office/drawing/2014/main" id="{0C7F1F3D-06A9-2642-8772-EAF77CEAA947}"/>
              </a:ext>
            </a:extLst>
          </p:cNvPr>
          <p:cNvSpPr txBox="1"/>
          <p:nvPr/>
        </p:nvSpPr>
        <p:spPr>
          <a:xfrm>
            <a:off x="7404536" y="3087537"/>
            <a:ext cx="3254056" cy="525785"/>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Hair care activity</a:t>
            </a:r>
          </a:p>
          <a:p>
            <a:pPr marL="285737" marR="0" lvl="0" indent="-285737"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Promotes hair growth</a:t>
            </a:r>
          </a:p>
        </p:txBody>
      </p:sp>
      <p:sp>
        <p:nvSpPr>
          <p:cNvPr id="31" name="TextBox 30">
            <a:extLst>
              <a:ext uri="{FF2B5EF4-FFF2-40B4-BE49-F238E27FC236}">
                <a16:creationId xmlns:a16="http://schemas.microsoft.com/office/drawing/2014/main" id="{434A43C8-37CF-DA48-BF8C-6BC9BAB8A841}"/>
              </a:ext>
            </a:extLst>
          </p:cNvPr>
          <p:cNvSpPr txBox="1"/>
          <p:nvPr/>
        </p:nvSpPr>
        <p:spPr>
          <a:xfrm>
            <a:off x="7404536" y="4329324"/>
            <a:ext cx="3918901" cy="1426031"/>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009F91"/>
                </a:solidFill>
                <a:effectLst/>
                <a:uLnTx/>
                <a:uFillTx/>
                <a:latin typeface="Fira Sans Medium"/>
                <a:ea typeface="+mn-ea"/>
                <a:cs typeface="+mn-cs"/>
              </a:rPr>
              <a:t>Support of healthy teeth and gum</a:t>
            </a:r>
          </a:p>
          <a:p>
            <a:pPr marL="285737" marR="0" lvl="0" indent="-285737"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Inactivates harmful oral bacteria</a:t>
            </a:r>
            <a:endParaRPr kumimoji="0" lang="en-GB" sz="1600" b="1" i="0" u="none" strike="noStrike" kern="1200" cap="none" spc="0" normalizeH="0" baseline="0" noProof="0" dirty="0">
              <a:ln>
                <a:noFill/>
              </a:ln>
              <a:solidFill>
                <a:srgbClr val="808080"/>
              </a:solidFill>
              <a:effectLst/>
              <a:uLnTx/>
              <a:uFillTx/>
              <a:latin typeface="Fira Sans"/>
              <a:ea typeface="+mn-ea"/>
              <a:cs typeface="+mn-cs"/>
            </a:endParaRPr>
          </a:p>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009F91"/>
                </a:solidFill>
                <a:effectLst/>
                <a:uLnTx/>
                <a:uFillTx/>
                <a:latin typeface="Fira Sans Medium"/>
                <a:ea typeface="+mn-ea"/>
                <a:cs typeface="+mn-cs"/>
              </a:rPr>
              <a:t>Deodorant activity</a:t>
            </a:r>
          </a:p>
          <a:p>
            <a:pPr marL="285737" marR="0" lvl="0" indent="-285737"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Reduces </a:t>
            </a:r>
            <a:r>
              <a:rPr kumimoji="0" lang="en-GB" sz="1400" b="0" i="0" u="none" strike="noStrike" kern="1200" cap="none" spc="0" normalizeH="0" baseline="0" noProof="0" dirty="0" err="1">
                <a:ln>
                  <a:noFill/>
                </a:ln>
                <a:solidFill>
                  <a:srgbClr val="808080"/>
                </a:solidFill>
                <a:effectLst/>
                <a:uLnTx/>
                <a:uFillTx/>
                <a:latin typeface="Fira Sans"/>
                <a:ea typeface="+mn-ea"/>
                <a:cs typeface="+mn-cs"/>
              </a:rPr>
              <a:t>malodor</a:t>
            </a:r>
            <a:endParaRPr kumimoji="0" lang="en-GB" sz="1400" b="0" i="0" u="none" strike="noStrike" kern="1200" cap="none" spc="0" normalizeH="0" baseline="0" noProof="0" dirty="0">
              <a:ln>
                <a:noFill/>
              </a:ln>
              <a:solidFill>
                <a:srgbClr val="808080"/>
              </a:solidFill>
              <a:effectLst/>
              <a:uLnTx/>
              <a:uFillTx/>
              <a:latin typeface="Fira Sans"/>
              <a:ea typeface="+mn-ea"/>
              <a:cs typeface="+mn-cs"/>
            </a:endParaRPr>
          </a:p>
          <a:p>
            <a:pPr marL="0" marR="0" lvl="0" indent="0" algn="l" defTabSz="914354" rtl="0" eaLnBrk="1" fontAlgn="auto" latinLnBrk="0" hangingPunct="1">
              <a:lnSpc>
                <a:spcPct val="100000"/>
              </a:lnSpc>
              <a:spcBef>
                <a:spcPts val="0"/>
              </a:spcBef>
              <a:spcAft>
                <a:spcPts val="500"/>
              </a:spcAft>
              <a:buClr>
                <a:srgbClr val="007E4B"/>
              </a:buClr>
              <a:buSzTx/>
              <a:buFontTx/>
              <a:buNone/>
              <a:tabLst/>
              <a:defRPr/>
            </a:pPr>
            <a:endParaRPr kumimoji="0" lang="en-GB" sz="1600" b="1" i="0" u="none" strike="noStrike" kern="1200" cap="none" spc="0" normalizeH="0" baseline="0" noProof="0" dirty="0">
              <a:ln>
                <a:noFill/>
              </a:ln>
              <a:solidFill>
                <a:srgbClr val="009F91"/>
              </a:solidFill>
              <a:effectLst/>
              <a:uLnTx/>
              <a:uFillTx/>
              <a:latin typeface="Fira Sans"/>
              <a:ea typeface="+mn-ea"/>
              <a:cs typeface="+mn-cs"/>
            </a:endParaRPr>
          </a:p>
        </p:txBody>
      </p:sp>
      <p:sp>
        <p:nvSpPr>
          <p:cNvPr id="32" name="TextBox 31">
            <a:extLst>
              <a:ext uri="{FF2B5EF4-FFF2-40B4-BE49-F238E27FC236}">
                <a16:creationId xmlns:a16="http://schemas.microsoft.com/office/drawing/2014/main" id="{73ADA202-E3A3-CC4D-BACA-F356444B6EC4}"/>
              </a:ext>
            </a:extLst>
          </p:cNvPr>
          <p:cNvSpPr txBox="1"/>
          <p:nvPr/>
        </p:nvSpPr>
        <p:spPr>
          <a:xfrm>
            <a:off x="3732217" y="5664882"/>
            <a:ext cx="3615933" cy="492443"/>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Scientific evidence that explains why </a:t>
            </a:r>
          </a:p>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STAY-C® 50 </a:t>
            </a:r>
            <a:r>
              <a:rPr kumimoji="0" lang="en-GB" sz="1600" b="0" i="0" u="none" strike="noStrike" kern="1200" cap="none" spc="0" normalizeH="0" baseline="0" noProof="0" dirty="0">
                <a:ln>
                  <a:noFill/>
                </a:ln>
                <a:solidFill>
                  <a:srgbClr val="808080"/>
                </a:solidFill>
                <a:effectLst/>
                <a:uLnTx/>
                <a:uFillTx/>
                <a:latin typeface="Fira Sans"/>
                <a:ea typeface="+mn-ea"/>
                <a:cs typeface="+mn-cs"/>
              </a:rPr>
              <a:t>is so popular</a:t>
            </a:r>
          </a:p>
        </p:txBody>
      </p:sp>
      <p:cxnSp>
        <p:nvCxnSpPr>
          <p:cNvPr id="34" name="Straight Connector 33">
            <a:extLst>
              <a:ext uri="{FF2B5EF4-FFF2-40B4-BE49-F238E27FC236}">
                <a16:creationId xmlns:a16="http://schemas.microsoft.com/office/drawing/2014/main" id="{45939498-4E8B-DD45-8ADE-60EB5A9576B6}"/>
              </a:ext>
            </a:extLst>
          </p:cNvPr>
          <p:cNvCxnSpPr>
            <a:cxnSpLocks/>
          </p:cNvCxnSpPr>
          <p:nvPr/>
        </p:nvCxnSpPr>
        <p:spPr>
          <a:xfrm>
            <a:off x="3211200" y="2739382"/>
            <a:ext cx="0" cy="403711"/>
          </a:xfrm>
          <a:prstGeom prst="line">
            <a:avLst/>
          </a:prstGeom>
          <a:ln w="25400">
            <a:solidFill>
              <a:schemeClr val="tx1">
                <a:alpha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A9059BA-BE58-CE43-9595-1EC717E4585D}"/>
              </a:ext>
            </a:extLst>
          </p:cNvPr>
          <p:cNvCxnSpPr>
            <a:cxnSpLocks/>
          </p:cNvCxnSpPr>
          <p:nvPr/>
        </p:nvCxnSpPr>
        <p:spPr>
          <a:xfrm>
            <a:off x="3211200" y="3757910"/>
            <a:ext cx="0" cy="441286"/>
          </a:xfrm>
          <a:prstGeom prst="line">
            <a:avLst/>
          </a:prstGeom>
          <a:ln w="25400">
            <a:solidFill>
              <a:schemeClr val="tx1">
                <a:alpha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683E081-DAC1-C04F-A5C3-4AAC8FDD61C4}"/>
              </a:ext>
            </a:extLst>
          </p:cNvPr>
          <p:cNvCxnSpPr>
            <a:cxnSpLocks/>
          </p:cNvCxnSpPr>
          <p:nvPr/>
        </p:nvCxnSpPr>
        <p:spPr>
          <a:xfrm>
            <a:off x="8637088" y="2809604"/>
            <a:ext cx="0" cy="320040"/>
          </a:xfrm>
          <a:prstGeom prst="line">
            <a:avLst/>
          </a:prstGeom>
          <a:ln w="25400">
            <a:solidFill>
              <a:schemeClr val="tx1">
                <a:alpha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D719144-1B89-6545-89C8-D1A080FC2C83}"/>
              </a:ext>
            </a:extLst>
          </p:cNvPr>
          <p:cNvCxnSpPr>
            <a:cxnSpLocks/>
          </p:cNvCxnSpPr>
          <p:nvPr/>
        </p:nvCxnSpPr>
        <p:spPr>
          <a:xfrm>
            <a:off x="8637088" y="3757912"/>
            <a:ext cx="0" cy="441287"/>
          </a:xfrm>
          <a:prstGeom prst="line">
            <a:avLst/>
          </a:prstGeom>
          <a:ln w="25400">
            <a:solidFill>
              <a:schemeClr val="tx1">
                <a:alpha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Freeform 47">
            <a:extLst>
              <a:ext uri="{FF2B5EF4-FFF2-40B4-BE49-F238E27FC236}">
                <a16:creationId xmlns:a16="http://schemas.microsoft.com/office/drawing/2014/main" id="{8306565A-7664-7045-9C1D-E79587DB21F7}"/>
              </a:ext>
            </a:extLst>
          </p:cNvPr>
          <p:cNvSpPr/>
          <p:nvPr/>
        </p:nvSpPr>
        <p:spPr>
          <a:xfrm>
            <a:off x="2464309" y="5089209"/>
            <a:ext cx="903600" cy="739974"/>
          </a:xfrm>
          <a:custGeom>
            <a:avLst/>
            <a:gdLst>
              <a:gd name="connsiteX0" fmla="*/ 0 w 907676"/>
              <a:gd name="connsiteY0" fmla="*/ 0 h 860612"/>
              <a:gd name="connsiteX1" fmla="*/ 0 w 907676"/>
              <a:gd name="connsiteY1" fmla="*/ 860612 h 860612"/>
              <a:gd name="connsiteX2" fmla="*/ 907676 w 907676"/>
              <a:gd name="connsiteY2" fmla="*/ 860612 h 860612"/>
              <a:gd name="connsiteX0" fmla="*/ 0 w 907676"/>
              <a:gd name="connsiteY0" fmla="*/ 0 h 806824"/>
              <a:gd name="connsiteX1" fmla="*/ 0 w 907676"/>
              <a:gd name="connsiteY1" fmla="*/ 806824 h 806824"/>
              <a:gd name="connsiteX2" fmla="*/ 907676 w 907676"/>
              <a:gd name="connsiteY2" fmla="*/ 806824 h 806824"/>
            </a:gdLst>
            <a:ahLst/>
            <a:cxnLst>
              <a:cxn ang="0">
                <a:pos x="connsiteX0" y="connsiteY0"/>
              </a:cxn>
              <a:cxn ang="0">
                <a:pos x="connsiteX1" y="connsiteY1"/>
              </a:cxn>
              <a:cxn ang="0">
                <a:pos x="connsiteX2" y="connsiteY2"/>
              </a:cxn>
            </a:cxnLst>
            <a:rect l="l" t="t" r="r" b="b"/>
            <a:pathLst>
              <a:path w="907676" h="806824">
                <a:moveTo>
                  <a:pt x="0" y="0"/>
                </a:moveTo>
                <a:lnTo>
                  <a:pt x="0" y="806824"/>
                </a:lnTo>
                <a:lnTo>
                  <a:pt x="907676" y="806824"/>
                </a:lnTo>
              </a:path>
            </a:pathLst>
          </a:custGeom>
          <a:noFill/>
          <a:ln w="25400">
            <a:solidFill>
              <a:schemeClr val="tx1">
                <a:alpha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49" name="Freeform 48">
            <a:extLst>
              <a:ext uri="{FF2B5EF4-FFF2-40B4-BE49-F238E27FC236}">
                <a16:creationId xmlns:a16="http://schemas.microsoft.com/office/drawing/2014/main" id="{F596E18B-E11A-774B-9D13-82DFF84CC160}"/>
              </a:ext>
            </a:extLst>
          </p:cNvPr>
          <p:cNvSpPr/>
          <p:nvPr/>
        </p:nvSpPr>
        <p:spPr>
          <a:xfrm flipH="1">
            <a:off x="7730731" y="5487546"/>
            <a:ext cx="890155" cy="407683"/>
          </a:xfrm>
          <a:custGeom>
            <a:avLst/>
            <a:gdLst>
              <a:gd name="connsiteX0" fmla="*/ 0 w 907676"/>
              <a:gd name="connsiteY0" fmla="*/ 0 h 860612"/>
              <a:gd name="connsiteX1" fmla="*/ 0 w 907676"/>
              <a:gd name="connsiteY1" fmla="*/ 860612 h 860612"/>
              <a:gd name="connsiteX2" fmla="*/ 907676 w 907676"/>
              <a:gd name="connsiteY2" fmla="*/ 860612 h 860612"/>
              <a:gd name="connsiteX0" fmla="*/ 0 w 907676"/>
              <a:gd name="connsiteY0" fmla="*/ 0 h 806824"/>
              <a:gd name="connsiteX1" fmla="*/ 0 w 907676"/>
              <a:gd name="connsiteY1" fmla="*/ 806824 h 806824"/>
              <a:gd name="connsiteX2" fmla="*/ 907676 w 907676"/>
              <a:gd name="connsiteY2" fmla="*/ 806824 h 806824"/>
              <a:gd name="connsiteX0" fmla="*/ 0 w 907676"/>
              <a:gd name="connsiteY0" fmla="*/ 0 h 1048871"/>
              <a:gd name="connsiteX1" fmla="*/ 0 w 907676"/>
              <a:gd name="connsiteY1" fmla="*/ 1048871 h 1048871"/>
              <a:gd name="connsiteX2" fmla="*/ 907676 w 907676"/>
              <a:gd name="connsiteY2" fmla="*/ 1048871 h 1048871"/>
            </a:gdLst>
            <a:ahLst/>
            <a:cxnLst>
              <a:cxn ang="0">
                <a:pos x="connsiteX0" y="connsiteY0"/>
              </a:cxn>
              <a:cxn ang="0">
                <a:pos x="connsiteX1" y="connsiteY1"/>
              </a:cxn>
              <a:cxn ang="0">
                <a:pos x="connsiteX2" y="connsiteY2"/>
              </a:cxn>
            </a:cxnLst>
            <a:rect l="l" t="t" r="r" b="b"/>
            <a:pathLst>
              <a:path w="907676" h="1048871">
                <a:moveTo>
                  <a:pt x="0" y="0"/>
                </a:moveTo>
                <a:lnTo>
                  <a:pt x="0" y="1048871"/>
                </a:lnTo>
                <a:lnTo>
                  <a:pt x="907676" y="1048871"/>
                </a:lnTo>
              </a:path>
            </a:pathLst>
          </a:custGeom>
          <a:noFill/>
          <a:ln w="25400">
            <a:solidFill>
              <a:schemeClr val="tx1">
                <a:alpha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225046496"/>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DD8149-A8F7-9F48-97C7-8E9DC029B7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489" y="1706111"/>
            <a:ext cx="4077107" cy="4170952"/>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27</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photoprotection</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t>STAY-C® 50 reduces the UV-induced lipid peroxides up to 40%</a:t>
            </a:r>
          </a:p>
        </p:txBody>
      </p:sp>
      <p:sp>
        <p:nvSpPr>
          <p:cNvPr id="29" name="TextBox 28">
            <a:extLst>
              <a:ext uri="{FF2B5EF4-FFF2-40B4-BE49-F238E27FC236}">
                <a16:creationId xmlns:a16="http://schemas.microsoft.com/office/drawing/2014/main" id="{99691D40-6BCD-5F4B-9722-D608C668C5E8}"/>
              </a:ext>
            </a:extLst>
          </p:cNvPr>
          <p:cNvSpPr txBox="1"/>
          <p:nvPr/>
        </p:nvSpPr>
        <p:spPr>
          <a:xfrm>
            <a:off x="4857185" y="3459130"/>
            <a:ext cx="4010595" cy="751872"/>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20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7 days prior UV-irradiation, twice daily </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 STAY-C® 50 or 3% STAY-C® 50 vs placebo</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err="1">
                <a:ln>
                  <a:noFill/>
                </a:ln>
                <a:solidFill>
                  <a:srgbClr val="808080"/>
                </a:solidFill>
                <a:effectLst/>
                <a:uLnTx/>
                <a:uFillTx/>
                <a:latin typeface="Fira Sans"/>
                <a:ea typeface="+mn-ea"/>
                <a:cs typeface="+mn-cs"/>
              </a:rPr>
              <a:t>Klock</a:t>
            </a:r>
            <a:r>
              <a:rPr kumimoji="0" lang="en-GB" sz="900" b="0" i="1" u="none" strike="noStrike" kern="1200" cap="none" spc="0" normalizeH="0" baseline="0" noProof="0" dirty="0">
                <a:ln>
                  <a:noFill/>
                </a:ln>
                <a:solidFill>
                  <a:srgbClr val="808080"/>
                </a:solidFill>
                <a:effectLst/>
                <a:uLnTx/>
                <a:uFillTx/>
                <a:latin typeface="Fira Sans"/>
                <a:ea typeface="+mn-ea"/>
                <a:cs typeface="+mn-cs"/>
              </a:rPr>
              <a:t> J et al. International Journal of Cosmetic Science, 2005, 27,171–176</a:t>
            </a:r>
          </a:p>
        </p:txBody>
      </p:sp>
      <p:sp>
        <p:nvSpPr>
          <p:cNvPr id="14" name="Rectangle 13">
            <a:extLst>
              <a:ext uri="{FF2B5EF4-FFF2-40B4-BE49-F238E27FC236}">
                <a16:creationId xmlns:a16="http://schemas.microsoft.com/office/drawing/2014/main" id="{7B6908AC-348B-4558-AFD0-6307881EE09B}"/>
              </a:ext>
            </a:extLst>
          </p:cNvPr>
          <p:cNvSpPr/>
          <p:nvPr/>
        </p:nvSpPr>
        <p:spPr>
          <a:xfrm>
            <a:off x="2814023" y="2582930"/>
            <a:ext cx="595424" cy="182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15" name="Rectangle 14">
            <a:extLst>
              <a:ext uri="{FF2B5EF4-FFF2-40B4-BE49-F238E27FC236}">
                <a16:creationId xmlns:a16="http://schemas.microsoft.com/office/drawing/2014/main" id="{D16A0431-C253-4D00-B9E1-92A5297886FD}"/>
              </a:ext>
            </a:extLst>
          </p:cNvPr>
          <p:cNvSpPr/>
          <p:nvPr/>
        </p:nvSpPr>
        <p:spPr>
          <a:xfrm>
            <a:off x="1701801" y="3106942"/>
            <a:ext cx="705203" cy="182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pic>
        <p:nvPicPr>
          <p:cNvPr id="3" name="Picture 2">
            <a:extLst>
              <a:ext uri="{FF2B5EF4-FFF2-40B4-BE49-F238E27FC236}">
                <a16:creationId xmlns:a16="http://schemas.microsoft.com/office/drawing/2014/main" id="{6E318A0A-B725-4AEA-90D4-08BF7FD9EF32}"/>
              </a:ext>
            </a:extLst>
          </p:cNvPr>
          <p:cNvPicPr>
            <a:picLocks noChangeAspect="1"/>
          </p:cNvPicPr>
          <p:nvPr/>
        </p:nvPicPr>
        <p:blipFill>
          <a:blip r:embed="rId4"/>
          <a:stretch>
            <a:fillRect/>
          </a:stretch>
        </p:blipFill>
        <p:spPr>
          <a:xfrm>
            <a:off x="2089215" y="5061400"/>
            <a:ext cx="2243975" cy="587513"/>
          </a:xfrm>
          <a:prstGeom prst="rect">
            <a:avLst/>
          </a:prstGeom>
        </p:spPr>
      </p:pic>
      <p:pic>
        <p:nvPicPr>
          <p:cNvPr id="22" name="Picture 21" descr="A green sign with white text&#10;&#10;Description automatically generated with low confidence">
            <a:extLst>
              <a:ext uri="{FF2B5EF4-FFF2-40B4-BE49-F238E27FC236}">
                <a16:creationId xmlns:a16="http://schemas.microsoft.com/office/drawing/2014/main" id="{F0A67D79-214F-FEE5-2F2A-1CAC3E58AE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pic>
        <p:nvPicPr>
          <p:cNvPr id="23" name="Picture 22">
            <a:extLst>
              <a:ext uri="{FF2B5EF4-FFF2-40B4-BE49-F238E27FC236}">
                <a16:creationId xmlns:a16="http://schemas.microsoft.com/office/drawing/2014/main" id="{3B687129-C44A-940A-0DD8-345ED6E70E4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65674" y="603231"/>
            <a:ext cx="900000" cy="900000"/>
          </a:xfrm>
          <a:prstGeom prst="rect">
            <a:avLst/>
          </a:prstGeom>
        </p:spPr>
      </p:pic>
      <p:grpSp>
        <p:nvGrpSpPr>
          <p:cNvPr id="24" name="Group 23">
            <a:extLst>
              <a:ext uri="{FF2B5EF4-FFF2-40B4-BE49-F238E27FC236}">
                <a16:creationId xmlns:a16="http://schemas.microsoft.com/office/drawing/2014/main" id="{1DC547ED-D864-D026-EFC0-C97065568D11}"/>
              </a:ext>
            </a:extLst>
          </p:cNvPr>
          <p:cNvGrpSpPr/>
          <p:nvPr/>
        </p:nvGrpSpPr>
        <p:grpSpPr>
          <a:xfrm>
            <a:off x="10880142" y="136327"/>
            <a:ext cx="1311858" cy="335110"/>
            <a:chOff x="11033761" y="53102"/>
            <a:chExt cx="1311858" cy="335110"/>
          </a:xfrm>
        </p:grpSpPr>
        <p:sp>
          <p:nvSpPr>
            <p:cNvPr id="25" name="Rectangle 24">
              <a:extLst>
                <a:ext uri="{FF2B5EF4-FFF2-40B4-BE49-F238E27FC236}">
                  <a16:creationId xmlns:a16="http://schemas.microsoft.com/office/drawing/2014/main" id="{22AEB54D-2E44-C974-A00A-EE4F07EBA0E5}"/>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6" name="TextBox 25">
              <a:extLst>
                <a:ext uri="{FF2B5EF4-FFF2-40B4-BE49-F238E27FC236}">
                  <a16:creationId xmlns:a16="http://schemas.microsoft.com/office/drawing/2014/main" id="{E9631187-0925-0C62-1D98-DCEC9E648EFA}"/>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
        <p:nvSpPr>
          <p:cNvPr id="17" name="TextBox 16">
            <a:extLst>
              <a:ext uri="{FF2B5EF4-FFF2-40B4-BE49-F238E27FC236}">
                <a16:creationId xmlns:a16="http://schemas.microsoft.com/office/drawing/2014/main" id="{D1F2DE59-8235-7F4F-83AF-21E0706DBEEA}"/>
              </a:ext>
            </a:extLst>
          </p:cNvPr>
          <p:cNvSpPr txBox="1"/>
          <p:nvPr/>
        </p:nvSpPr>
        <p:spPr>
          <a:xfrm>
            <a:off x="4857185" y="2210981"/>
            <a:ext cx="4520792"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significantly protects against the UV-induced formation of oxidized molecules in human skin in a dose-dependent way</a:t>
            </a:r>
          </a:p>
        </p:txBody>
      </p:sp>
    </p:spTree>
    <p:extLst>
      <p:ext uri="{BB962C8B-B14F-4D97-AF65-F5344CB8AC3E}">
        <p14:creationId xmlns:p14="http://schemas.microsoft.com/office/powerpoint/2010/main" val="940523027"/>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6D4A86CE-04C7-D04A-98F5-7122F341C610}"/>
              </a:ext>
            </a:extLst>
          </p:cNvPr>
          <p:cNvSpPr/>
          <p:nvPr/>
        </p:nvSpPr>
        <p:spPr>
          <a:xfrm>
            <a:off x="467999" y="2303923"/>
            <a:ext cx="8427908" cy="3462019"/>
          </a:xfrm>
          <a:prstGeom prst="roundRect">
            <a:avLst>
              <a:gd name="adj" fmla="val 6370"/>
            </a:avLst>
          </a:prstGeom>
          <a:solidFill>
            <a:srgbClr val="45AC3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photoprotection</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a:xfrm>
            <a:off x="468002" y="936878"/>
            <a:ext cx="11258863" cy="369332"/>
          </a:xfrm>
        </p:spPr>
        <p:txBody>
          <a:bodyPr>
            <a:normAutofit/>
          </a:bodyPr>
          <a:lstStyle/>
          <a:p>
            <a:r>
              <a:rPr lang="en-US" dirty="0"/>
              <a:t>STAY-C® 50 doubles the UVA/UVB protection of sun filters and Vitamin E</a:t>
            </a:r>
            <a:endParaRPr lang="en-US" strike="sngStrike" dirty="0">
              <a:solidFill>
                <a:srgbClr val="FF0000"/>
              </a:solidFill>
            </a:endParaRPr>
          </a:p>
        </p:txBody>
      </p:sp>
      <p:sp>
        <p:nvSpPr>
          <p:cNvPr id="22" name="TextBox 21">
            <a:extLst>
              <a:ext uri="{FF2B5EF4-FFF2-40B4-BE49-F238E27FC236}">
                <a16:creationId xmlns:a16="http://schemas.microsoft.com/office/drawing/2014/main" id="{FC7CEAB8-66DD-9E48-9FCF-C09D8F27CDA9}"/>
              </a:ext>
            </a:extLst>
          </p:cNvPr>
          <p:cNvSpPr txBox="1"/>
          <p:nvPr/>
        </p:nvSpPr>
        <p:spPr>
          <a:xfrm>
            <a:off x="467999" y="5940000"/>
            <a:ext cx="3547391"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Hanson et al. J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Cosmet</a:t>
            </a:r>
            <a:r>
              <a:rPr kumimoji="0" lang="en-GB" sz="900" b="0" i="1" u="none" strike="noStrike" kern="1200" cap="none" spc="0" normalizeH="0" baseline="0" noProof="0" dirty="0">
                <a:ln>
                  <a:noFill/>
                </a:ln>
                <a:solidFill>
                  <a:srgbClr val="808080"/>
                </a:solidFill>
                <a:effectLst/>
                <a:uLnTx/>
                <a:uFillTx/>
                <a:latin typeface="Fira Sans"/>
                <a:ea typeface="+mn-ea"/>
                <a:cs typeface="+mn-cs"/>
              </a:rPr>
              <a:t> Sci. 2003 Nov-Dec;54(6):589-98. </a:t>
            </a:r>
          </a:p>
        </p:txBody>
      </p:sp>
      <p:sp>
        <p:nvSpPr>
          <p:cNvPr id="10" name="TextBox 9">
            <a:extLst>
              <a:ext uri="{FF2B5EF4-FFF2-40B4-BE49-F238E27FC236}">
                <a16:creationId xmlns:a16="http://schemas.microsoft.com/office/drawing/2014/main" id="{792E4EFF-F317-D849-A0C8-B9279297865F}"/>
              </a:ext>
            </a:extLst>
          </p:cNvPr>
          <p:cNvSpPr txBox="1"/>
          <p:nvPr/>
        </p:nvSpPr>
        <p:spPr>
          <a:xfrm>
            <a:off x="468000" y="1618692"/>
            <a:ext cx="8489047" cy="553998"/>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800" b="0" i="0" u="none" strike="noStrike" kern="1200" cap="none" spc="0" normalizeH="0" baseline="0" noProof="0" dirty="0">
                <a:ln>
                  <a:noFill/>
                </a:ln>
                <a:solidFill>
                  <a:srgbClr val="007E4B"/>
                </a:solidFill>
                <a:effectLst/>
                <a:uLnTx/>
                <a:uFillTx/>
                <a:latin typeface="Fira Sans Medium"/>
                <a:ea typeface="+mn-ea"/>
                <a:cs typeface="+mn-cs"/>
              </a:rPr>
              <a:t>Image of live human skin showing the effect of three products on reduction of ROS after UV irradiation (1600J/m2) </a:t>
            </a:r>
          </a:p>
        </p:txBody>
      </p:sp>
      <p:pic>
        <p:nvPicPr>
          <p:cNvPr id="14" name="Picture 13">
            <a:extLst>
              <a:ext uri="{FF2B5EF4-FFF2-40B4-BE49-F238E27FC236}">
                <a16:creationId xmlns:a16="http://schemas.microsoft.com/office/drawing/2014/main" id="{32C2B757-85D4-A540-9F89-D1F245BA2A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9368" y="3158420"/>
            <a:ext cx="1669216" cy="1440000"/>
          </a:xfrm>
          <a:prstGeom prst="rect">
            <a:avLst/>
          </a:prstGeom>
          <a:ln>
            <a:noFill/>
          </a:ln>
        </p:spPr>
      </p:pic>
      <p:pic>
        <p:nvPicPr>
          <p:cNvPr id="15" name="Picture 14">
            <a:extLst>
              <a:ext uri="{FF2B5EF4-FFF2-40B4-BE49-F238E27FC236}">
                <a16:creationId xmlns:a16="http://schemas.microsoft.com/office/drawing/2014/main" id="{59D0FBD6-4A9F-7648-AB4D-8FA0ED14FF1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16591" y="3158420"/>
            <a:ext cx="1677343" cy="1440000"/>
          </a:xfrm>
          <a:prstGeom prst="rect">
            <a:avLst/>
          </a:prstGeom>
          <a:ln>
            <a:noFill/>
          </a:ln>
        </p:spPr>
      </p:pic>
      <p:pic>
        <p:nvPicPr>
          <p:cNvPr id="16" name="Picture 15">
            <a:extLst>
              <a:ext uri="{FF2B5EF4-FFF2-40B4-BE49-F238E27FC236}">
                <a16:creationId xmlns:a16="http://schemas.microsoft.com/office/drawing/2014/main" id="{8D87FC9D-CD6E-8341-951A-223227B685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53198" y="3155024"/>
            <a:ext cx="1578912" cy="1440000"/>
          </a:xfrm>
          <a:prstGeom prst="rect">
            <a:avLst/>
          </a:prstGeom>
          <a:ln>
            <a:noFill/>
          </a:ln>
        </p:spPr>
      </p:pic>
      <p:sp>
        <p:nvSpPr>
          <p:cNvPr id="19" name="TextBox 18">
            <a:extLst>
              <a:ext uri="{FF2B5EF4-FFF2-40B4-BE49-F238E27FC236}">
                <a16:creationId xmlns:a16="http://schemas.microsoft.com/office/drawing/2014/main" id="{13DA4B72-F8F1-B64E-AF52-4515D9890589}"/>
              </a:ext>
            </a:extLst>
          </p:cNvPr>
          <p:cNvSpPr txBox="1"/>
          <p:nvPr/>
        </p:nvSpPr>
        <p:spPr>
          <a:xfrm>
            <a:off x="709369" y="2642229"/>
            <a:ext cx="1669216"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SPF 8</a:t>
            </a:r>
          </a:p>
        </p:txBody>
      </p:sp>
      <p:sp>
        <p:nvSpPr>
          <p:cNvPr id="20" name="TextBox 19">
            <a:extLst>
              <a:ext uri="{FF2B5EF4-FFF2-40B4-BE49-F238E27FC236}">
                <a16:creationId xmlns:a16="http://schemas.microsoft.com/office/drawing/2014/main" id="{36C492DB-4E5D-3842-8AED-D1DFBC055200}"/>
              </a:ext>
            </a:extLst>
          </p:cNvPr>
          <p:cNvSpPr txBox="1"/>
          <p:nvPr/>
        </p:nvSpPr>
        <p:spPr>
          <a:xfrm>
            <a:off x="2516591" y="2534508"/>
            <a:ext cx="1677343"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 SPF 8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2.5% Vitamin E Ac</a:t>
            </a:r>
          </a:p>
        </p:txBody>
      </p:sp>
      <p:sp>
        <p:nvSpPr>
          <p:cNvPr id="21" name="TextBox 20">
            <a:extLst>
              <a:ext uri="{FF2B5EF4-FFF2-40B4-BE49-F238E27FC236}">
                <a16:creationId xmlns:a16="http://schemas.microsoft.com/office/drawing/2014/main" id="{D00769AC-64B3-484F-8A32-892D03101E91}"/>
              </a:ext>
            </a:extLst>
          </p:cNvPr>
          <p:cNvSpPr txBox="1"/>
          <p:nvPr/>
        </p:nvSpPr>
        <p:spPr>
          <a:xfrm>
            <a:off x="4353198" y="2426784"/>
            <a:ext cx="1677343" cy="646331"/>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SPF 8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2.5% Vitamin E Ac +</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2.5% STAY-C</a:t>
            </a:r>
            <a:r>
              <a:rPr kumimoji="0" lang="en-GB" sz="1400" b="0" i="0" u="none" strike="noStrike" kern="1200" cap="none" spc="0" normalizeH="0" baseline="30000" noProof="0" dirty="0">
                <a:ln>
                  <a:noFill/>
                </a:ln>
                <a:solidFill>
                  <a:srgbClr val="007E4B"/>
                </a:solidFill>
                <a:effectLst/>
                <a:uLnTx/>
                <a:uFillTx/>
                <a:latin typeface="Fira Sans Medium"/>
                <a:ea typeface="+mn-ea"/>
                <a:cs typeface="+mn-cs"/>
              </a:rPr>
              <a:t>®</a:t>
            </a: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 50</a:t>
            </a:r>
          </a:p>
        </p:txBody>
      </p:sp>
      <p:sp>
        <p:nvSpPr>
          <p:cNvPr id="23" name="TextBox 22">
            <a:extLst>
              <a:ext uri="{FF2B5EF4-FFF2-40B4-BE49-F238E27FC236}">
                <a16:creationId xmlns:a16="http://schemas.microsoft.com/office/drawing/2014/main" id="{6A48B166-A78A-2E46-8441-2DA60EB9FFDB}"/>
              </a:ext>
            </a:extLst>
          </p:cNvPr>
          <p:cNvSpPr txBox="1"/>
          <p:nvPr/>
        </p:nvSpPr>
        <p:spPr>
          <a:xfrm>
            <a:off x="709369" y="4675154"/>
            <a:ext cx="1669216"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control</a:t>
            </a:r>
          </a:p>
        </p:txBody>
      </p:sp>
      <p:sp>
        <p:nvSpPr>
          <p:cNvPr id="24" name="TextBox 23">
            <a:extLst>
              <a:ext uri="{FF2B5EF4-FFF2-40B4-BE49-F238E27FC236}">
                <a16:creationId xmlns:a16="http://schemas.microsoft.com/office/drawing/2014/main" id="{C53F0811-239A-704C-92D1-B2CB2362A5BA}"/>
              </a:ext>
            </a:extLst>
          </p:cNvPr>
          <p:cNvSpPr txBox="1"/>
          <p:nvPr/>
        </p:nvSpPr>
        <p:spPr>
          <a:xfrm>
            <a:off x="2516591" y="4675154"/>
            <a:ext cx="1669216"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808080"/>
                </a:solidFill>
                <a:effectLst/>
                <a:uLnTx/>
                <a:uFillTx/>
                <a:latin typeface="Fira Sans"/>
                <a:ea typeface="+mn-ea"/>
                <a:cs typeface="+mn-cs"/>
              </a:rPr>
              <a:t>23% reduction</a:t>
            </a:r>
          </a:p>
        </p:txBody>
      </p:sp>
      <p:sp>
        <p:nvSpPr>
          <p:cNvPr id="25" name="TextBox 24">
            <a:extLst>
              <a:ext uri="{FF2B5EF4-FFF2-40B4-BE49-F238E27FC236}">
                <a16:creationId xmlns:a16="http://schemas.microsoft.com/office/drawing/2014/main" id="{0EBA2981-F0E8-8747-AFEB-0961342DB17D}"/>
              </a:ext>
            </a:extLst>
          </p:cNvPr>
          <p:cNvSpPr txBox="1"/>
          <p:nvPr/>
        </p:nvSpPr>
        <p:spPr>
          <a:xfrm>
            <a:off x="4357260" y="4675156"/>
            <a:ext cx="1574851"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47% reduction</a:t>
            </a:r>
          </a:p>
        </p:txBody>
      </p:sp>
      <p:sp>
        <p:nvSpPr>
          <p:cNvPr id="3" name="Arc 2">
            <a:extLst>
              <a:ext uri="{FF2B5EF4-FFF2-40B4-BE49-F238E27FC236}">
                <a16:creationId xmlns:a16="http://schemas.microsoft.com/office/drawing/2014/main" id="{AE41C3B4-D4C9-F549-B47A-777C36964B8A}"/>
              </a:ext>
            </a:extLst>
          </p:cNvPr>
          <p:cNvSpPr/>
          <p:nvPr/>
        </p:nvSpPr>
        <p:spPr>
          <a:xfrm rot="5400000">
            <a:off x="3772486" y="3752669"/>
            <a:ext cx="1167173" cy="2092885"/>
          </a:xfrm>
          <a:prstGeom prst="arc">
            <a:avLst>
              <a:gd name="adj1" fmla="val 16810758"/>
              <a:gd name="adj2" fmla="val 4780352"/>
            </a:avLst>
          </a:prstGeom>
          <a:ln w="25400">
            <a:solidFill>
              <a:schemeClr val="accent5"/>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26" name="TextBox 25">
            <a:extLst>
              <a:ext uri="{FF2B5EF4-FFF2-40B4-BE49-F238E27FC236}">
                <a16:creationId xmlns:a16="http://schemas.microsoft.com/office/drawing/2014/main" id="{F51031C8-BA52-B442-B751-E74A7EE7E422}"/>
              </a:ext>
            </a:extLst>
          </p:cNvPr>
          <p:cNvSpPr txBox="1"/>
          <p:nvPr/>
        </p:nvSpPr>
        <p:spPr>
          <a:xfrm>
            <a:off x="2915160" y="5475547"/>
            <a:ext cx="2684723" cy="215444"/>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2 fold increase protection!</a:t>
            </a:r>
          </a:p>
        </p:txBody>
      </p:sp>
      <p:sp>
        <p:nvSpPr>
          <p:cNvPr id="27" name="TextBox 26">
            <a:extLst>
              <a:ext uri="{FF2B5EF4-FFF2-40B4-BE49-F238E27FC236}">
                <a16:creationId xmlns:a16="http://schemas.microsoft.com/office/drawing/2014/main" id="{6D0021F2-6E81-5341-B591-598001A6B345}"/>
              </a:ext>
            </a:extLst>
          </p:cNvPr>
          <p:cNvSpPr txBox="1"/>
          <p:nvPr/>
        </p:nvSpPr>
        <p:spPr>
          <a:xfrm>
            <a:off x="6358622" y="2469315"/>
            <a:ext cx="2121851"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Two-photon fluorescence</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 microscopy</a:t>
            </a:r>
          </a:p>
        </p:txBody>
      </p:sp>
      <p:pic>
        <p:nvPicPr>
          <p:cNvPr id="28" name="Picture 19">
            <a:extLst>
              <a:ext uri="{FF2B5EF4-FFF2-40B4-BE49-F238E27FC236}">
                <a16:creationId xmlns:a16="http://schemas.microsoft.com/office/drawing/2014/main" id="{BA55F63C-C817-754A-BCE8-179EF366CE80}"/>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6822984" y="3006742"/>
            <a:ext cx="1193128" cy="1014159"/>
          </a:xfrm>
          <a:prstGeom prst="rect">
            <a:avLst/>
          </a:prstGeom>
        </p:spPr>
      </p:pic>
      <p:sp>
        <p:nvSpPr>
          <p:cNvPr id="29" name="TextBox 28">
            <a:extLst>
              <a:ext uri="{FF2B5EF4-FFF2-40B4-BE49-F238E27FC236}">
                <a16:creationId xmlns:a16="http://schemas.microsoft.com/office/drawing/2014/main" id="{BDBE4329-7965-5645-B553-224989E44572}"/>
              </a:ext>
            </a:extLst>
          </p:cNvPr>
          <p:cNvSpPr txBox="1"/>
          <p:nvPr/>
        </p:nvSpPr>
        <p:spPr>
          <a:xfrm>
            <a:off x="6238247" y="4169970"/>
            <a:ext cx="2362604"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Image before UV-irradiation</a:t>
            </a:r>
          </a:p>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 Blue = no ROS</a:t>
            </a:r>
          </a:p>
        </p:txBody>
      </p:sp>
      <p:pic>
        <p:nvPicPr>
          <p:cNvPr id="30" name="Picture 16" descr="pallette">
            <a:extLst>
              <a:ext uri="{FF2B5EF4-FFF2-40B4-BE49-F238E27FC236}">
                <a16:creationId xmlns:a16="http://schemas.microsoft.com/office/drawing/2014/main" id="{E5A9BB4C-E086-4044-8422-CA84CE4DC904}"/>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6226059" y="4749925"/>
            <a:ext cx="2362604" cy="138499"/>
          </a:xfrm>
          <a:prstGeom prst="rect">
            <a:avLst/>
          </a:prstGeom>
        </p:spPr>
      </p:pic>
      <p:sp>
        <p:nvSpPr>
          <p:cNvPr id="31" name="TextBox 30">
            <a:extLst>
              <a:ext uri="{FF2B5EF4-FFF2-40B4-BE49-F238E27FC236}">
                <a16:creationId xmlns:a16="http://schemas.microsoft.com/office/drawing/2014/main" id="{0AD069E7-6C8A-D644-B8B8-B05964AF4D0A}"/>
              </a:ext>
            </a:extLst>
          </p:cNvPr>
          <p:cNvSpPr txBox="1"/>
          <p:nvPr/>
        </p:nvSpPr>
        <p:spPr>
          <a:xfrm>
            <a:off x="6238246" y="4927557"/>
            <a:ext cx="341907" cy="184666"/>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0"/>
              </a:spcAft>
              <a:buClr>
                <a:srgbClr val="45AC34"/>
              </a:buClr>
              <a:buSzTx/>
              <a:buFontTx/>
              <a:buNone/>
              <a:tabLst/>
              <a:defRPr/>
            </a:pPr>
            <a:r>
              <a:rPr kumimoji="0" lang="en-GB" sz="1200" b="0" i="0" u="none" strike="noStrike" kern="1200" cap="none" spc="0" normalizeH="0" baseline="0" noProof="0" dirty="0">
                <a:ln>
                  <a:noFill/>
                </a:ln>
                <a:solidFill>
                  <a:srgbClr val="808080"/>
                </a:solidFill>
                <a:effectLst/>
                <a:uLnTx/>
                <a:uFillTx/>
                <a:latin typeface="Fira Sans"/>
                <a:ea typeface="+mn-ea"/>
                <a:cs typeface="+mn-cs"/>
              </a:rPr>
              <a:t>Min</a:t>
            </a:r>
          </a:p>
        </p:txBody>
      </p:sp>
      <p:sp>
        <p:nvSpPr>
          <p:cNvPr id="32" name="TextBox 31">
            <a:extLst>
              <a:ext uri="{FF2B5EF4-FFF2-40B4-BE49-F238E27FC236}">
                <a16:creationId xmlns:a16="http://schemas.microsoft.com/office/drawing/2014/main" id="{C20B5251-FFD6-5C47-8E2D-2D4094D4FC42}"/>
              </a:ext>
            </a:extLst>
          </p:cNvPr>
          <p:cNvSpPr txBox="1"/>
          <p:nvPr/>
        </p:nvSpPr>
        <p:spPr>
          <a:xfrm>
            <a:off x="8246754" y="4927557"/>
            <a:ext cx="341907" cy="184666"/>
          </a:xfrm>
          <a:prstGeom prst="rect">
            <a:avLst/>
          </a:prstGeom>
          <a:noFill/>
        </p:spPr>
        <p:txBody>
          <a:bodyPr wrap="square" lIns="0" tIns="0" rIns="0" bIns="0" rtlCol="0">
            <a:spAutoFit/>
          </a:bodyPr>
          <a:lstStyle/>
          <a:p>
            <a:pPr marL="0" marR="0" lvl="0" indent="0" algn="r" defTabSz="914354" rtl="0" eaLnBrk="1" fontAlgn="auto" latinLnBrk="0" hangingPunct="1">
              <a:lnSpc>
                <a:spcPct val="100000"/>
              </a:lnSpc>
              <a:spcBef>
                <a:spcPts val="0"/>
              </a:spcBef>
              <a:spcAft>
                <a:spcPts val="0"/>
              </a:spcAft>
              <a:buClr>
                <a:srgbClr val="45AC34"/>
              </a:buClr>
              <a:buSzTx/>
              <a:buFontTx/>
              <a:buNone/>
              <a:tabLst/>
              <a:defRPr/>
            </a:pPr>
            <a:r>
              <a:rPr kumimoji="0" lang="en-GB" sz="1200" b="0" i="0" u="none" strike="noStrike" kern="1200" cap="none" spc="0" normalizeH="0" baseline="0" noProof="0" dirty="0">
                <a:ln>
                  <a:noFill/>
                </a:ln>
                <a:solidFill>
                  <a:srgbClr val="808080"/>
                </a:solidFill>
                <a:effectLst/>
                <a:uLnTx/>
                <a:uFillTx/>
                <a:latin typeface="Fira Sans"/>
                <a:ea typeface="+mn-ea"/>
                <a:cs typeface="+mn-cs"/>
              </a:rPr>
              <a:t>Max</a:t>
            </a:r>
          </a:p>
        </p:txBody>
      </p:sp>
      <p:sp>
        <p:nvSpPr>
          <p:cNvPr id="33" name="TextBox 32">
            <a:extLst>
              <a:ext uri="{FF2B5EF4-FFF2-40B4-BE49-F238E27FC236}">
                <a16:creationId xmlns:a16="http://schemas.microsoft.com/office/drawing/2014/main" id="{E379AD75-3AF0-7F4A-B17E-C4A8602B85F6}"/>
              </a:ext>
            </a:extLst>
          </p:cNvPr>
          <p:cNvSpPr txBox="1"/>
          <p:nvPr/>
        </p:nvSpPr>
        <p:spPr>
          <a:xfrm>
            <a:off x="6373105" y="5243924"/>
            <a:ext cx="2092885"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0"/>
              </a:spcAft>
              <a:buClr>
                <a:srgbClr val="45AC34"/>
              </a:buClr>
              <a:buSzTx/>
              <a:buFontTx/>
              <a:buNone/>
              <a:tabLst/>
              <a:defRPr/>
            </a:pPr>
            <a:r>
              <a:rPr kumimoji="0" lang="en-GB" sz="1400" b="0" i="0" u="none" strike="noStrike" kern="1200" cap="none" spc="0" normalizeH="0" baseline="0" noProof="0" dirty="0" err="1">
                <a:ln>
                  <a:noFill/>
                </a:ln>
                <a:solidFill>
                  <a:srgbClr val="007E4B"/>
                </a:solidFill>
                <a:effectLst/>
                <a:uLnTx/>
                <a:uFillTx/>
                <a:latin typeface="Fira Sans Medium"/>
                <a:ea typeface="+mn-ea"/>
                <a:cs typeface="+mn-cs"/>
              </a:rPr>
              <a:t>Fluorescense</a:t>
            </a:r>
            <a:r>
              <a:rPr kumimoji="0" lang="en-GB" sz="1400" b="0" i="0" u="none" strike="noStrike" kern="1200" cap="none" spc="0" normalizeH="0" baseline="0" noProof="0" dirty="0">
                <a:ln>
                  <a:noFill/>
                </a:ln>
                <a:solidFill>
                  <a:srgbClr val="007E4B"/>
                </a:solidFill>
                <a:effectLst/>
                <a:uLnTx/>
                <a:uFillTx/>
                <a:latin typeface="Fira Sans Medium"/>
                <a:ea typeface="+mn-ea"/>
                <a:cs typeface="+mn-cs"/>
              </a:rPr>
              <a:t> Intensity Scale Bar</a:t>
            </a:r>
          </a:p>
        </p:txBody>
      </p:sp>
      <p:sp>
        <p:nvSpPr>
          <p:cNvPr id="35" name="Rectangle 34">
            <a:extLst>
              <a:ext uri="{FF2B5EF4-FFF2-40B4-BE49-F238E27FC236}">
                <a16:creationId xmlns:a16="http://schemas.microsoft.com/office/drawing/2014/main" id="{75737B77-A964-4C64-8DEF-401E5F57BA81}"/>
              </a:ext>
            </a:extLst>
          </p:cNvPr>
          <p:cNvSpPr/>
          <p:nvPr/>
        </p:nvSpPr>
        <p:spPr>
          <a:xfrm>
            <a:off x="9137579" y="2320230"/>
            <a:ext cx="2719209" cy="804707"/>
          </a:xfrm>
          <a:prstGeom prst="rect">
            <a:avLst/>
          </a:prstGeom>
        </p:spPr>
        <p:txBody>
          <a:bodyPr wrap="square">
            <a:spAutoFit/>
          </a:bodyPr>
          <a:lstStyle/>
          <a:p>
            <a:pPr marL="182563" marR="0" lvl="0" indent="-182563" algn="l" defTabSz="914340"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Ex vivo human skin (breast and facial), 2 individuals</a:t>
            </a:r>
          </a:p>
          <a:p>
            <a:pPr marL="182563" marR="0" lvl="0" indent="-182563" algn="l" defTabSz="914340"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Formulations applied for 3h</a:t>
            </a:r>
          </a:p>
        </p:txBody>
      </p:sp>
      <p:pic>
        <p:nvPicPr>
          <p:cNvPr id="41" name="Picture 40">
            <a:extLst>
              <a:ext uri="{FF2B5EF4-FFF2-40B4-BE49-F238E27FC236}">
                <a16:creationId xmlns:a16="http://schemas.microsoft.com/office/drawing/2014/main" id="{D2D6599F-535E-B3EC-FDF2-9EB92B9800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65674" y="603231"/>
            <a:ext cx="900000" cy="900000"/>
          </a:xfrm>
          <a:prstGeom prst="rect">
            <a:avLst/>
          </a:prstGeom>
        </p:spPr>
      </p:pic>
      <p:grpSp>
        <p:nvGrpSpPr>
          <p:cNvPr id="42" name="Group 41">
            <a:extLst>
              <a:ext uri="{FF2B5EF4-FFF2-40B4-BE49-F238E27FC236}">
                <a16:creationId xmlns:a16="http://schemas.microsoft.com/office/drawing/2014/main" id="{A54F99E1-B91B-0F3B-3753-E0C8235D2B0B}"/>
              </a:ext>
            </a:extLst>
          </p:cNvPr>
          <p:cNvGrpSpPr/>
          <p:nvPr/>
        </p:nvGrpSpPr>
        <p:grpSpPr>
          <a:xfrm>
            <a:off x="10880142" y="136327"/>
            <a:ext cx="1311858" cy="335110"/>
            <a:chOff x="11033761" y="53102"/>
            <a:chExt cx="1311858" cy="335110"/>
          </a:xfrm>
        </p:grpSpPr>
        <p:sp>
          <p:nvSpPr>
            <p:cNvPr id="43" name="Rectangle 42">
              <a:extLst>
                <a:ext uri="{FF2B5EF4-FFF2-40B4-BE49-F238E27FC236}">
                  <a16:creationId xmlns:a16="http://schemas.microsoft.com/office/drawing/2014/main" id="{DFBB6D04-0DD7-5EC2-B49E-36840ACEA9A4}"/>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44" name="TextBox 43">
              <a:extLst>
                <a:ext uri="{FF2B5EF4-FFF2-40B4-BE49-F238E27FC236}">
                  <a16:creationId xmlns:a16="http://schemas.microsoft.com/office/drawing/2014/main" id="{4B54F53F-BCE7-B498-8ED9-445F0CBF9916}"/>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Tree>
    <p:extLst>
      <p:ext uri="{BB962C8B-B14F-4D97-AF65-F5344CB8AC3E}">
        <p14:creationId xmlns:p14="http://schemas.microsoft.com/office/powerpoint/2010/main" val="1568079707"/>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51847DA-4521-486D-AB8A-2CE4ECA99B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827" r="24020"/>
          <a:stretch/>
        </p:blipFill>
        <p:spPr>
          <a:xfrm>
            <a:off x="460031" y="2264020"/>
            <a:ext cx="4718081" cy="3601109"/>
          </a:xfrm>
          <a:prstGeom prst="rect">
            <a:avLst/>
          </a:prstGeom>
        </p:spPr>
      </p:pic>
      <p:pic>
        <p:nvPicPr>
          <p:cNvPr id="24" name="Picture 23">
            <a:extLst>
              <a:ext uri="{FF2B5EF4-FFF2-40B4-BE49-F238E27FC236}">
                <a16:creationId xmlns:a16="http://schemas.microsoft.com/office/drawing/2014/main" id="{3B990609-7BE7-7D4E-93D0-FABDA44E0ED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78113" y="2264020"/>
            <a:ext cx="253580" cy="2952243"/>
          </a:xfrm>
          <a:prstGeom prst="rect">
            <a:avLst/>
          </a:prstGeom>
        </p:spPr>
      </p:pic>
      <p:sp>
        <p:nvSpPr>
          <p:cNvPr id="22" name="TextBox 21">
            <a:extLst>
              <a:ext uri="{FF2B5EF4-FFF2-40B4-BE49-F238E27FC236}">
                <a16:creationId xmlns:a16="http://schemas.microsoft.com/office/drawing/2014/main" id="{B47E2E2A-8EB2-434D-AACE-0ABE52BB491D}"/>
              </a:ext>
            </a:extLst>
          </p:cNvPr>
          <p:cNvSpPr txBox="1"/>
          <p:nvPr/>
        </p:nvSpPr>
        <p:spPr>
          <a:xfrm>
            <a:off x="916367" y="1961462"/>
            <a:ext cx="4261745" cy="215444"/>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ira Sans Medium"/>
                <a:ea typeface="+mn-ea"/>
                <a:cs typeface="Arial" panose="020B0604020202020204" pitchFamily="34" charset="0"/>
              </a:rPr>
              <a:t>Collagen production (ratio collagen / total protein)</a:t>
            </a:r>
          </a:p>
        </p:txBody>
      </p:sp>
      <p:sp>
        <p:nvSpPr>
          <p:cNvPr id="18" name="Rectangle 17">
            <a:extLst>
              <a:ext uri="{FF2B5EF4-FFF2-40B4-BE49-F238E27FC236}">
                <a16:creationId xmlns:a16="http://schemas.microsoft.com/office/drawing/2014/main" id="{01B81DA1-C255-4FE3-A5E6-CA9F16EE27D2}"/>
              </a:ext>
            </a:extLst>
          </p:cNvPr>
          <p:cNvSpPr/>
          <p:nvPr/>
        </p:nvSpPr>
        <p:spPr>
          <a:xfrm>
            <a:off x="3423683" y="5390492"/>
            <a:ext cx="2277134" cy="477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pic>
        <p:nvPicPr>
          <p:cNvPr id="19" name="Picture 18">
            <a:extLst>
              <a:ext uri="{FF2B5EF4-FFF2-40B4-BE49-F238E27FC236}">
                <a16:creationId xmlns:a16="http://schemas.microsoft.com/office/drawing/2014/main" id="{3269D582-17BF-4C30-977A-FFDAD091FE15}"/>
              </a:ext>
            </a:extLst>
          </p:cNvPr>
          <p:cNvPicPr>
            <a:picLocks noChangeAspect="1"/>
          </p:cNvPicPr>
          <p:nvPr/>
        </p:nvPicPr>
        <p:blipFill>
          <a:blip r:embed="rId5"/>
          <a:stretch>
            <a:fillRect/>
          </a:stretch>
        </p:blipFill>
        <p:spPr>
          <a:xfrm>
            <a:off x="3290071" y="5380937"/>
            <a:ext cx="912574" cy="293327"/>
          </a:xfrm>
          <a:prstGeom prst="rect">
            <a:avLst/>
          </a:prstGeom>
        </p:spPr>
      </p:pic>
      <p:pic>
        <p:nvPicPr>
          <p:cNvPr id="20" name="Picture 19">
            <a:extLst>
              <a:ext uri="{FF2B5EF4-FFF2-40B4-BE49-F238E27FC236}">
                <a16:creationId xmlns:a16="http://schemas.microsoft.com/office/drawing/2014/main" id="{6FF001AA-1B50-4B80-A796-26E29B2D3C7E}"/>
              </a:ext>
            </a:extLst>
          </p:cNvPr>
          <p:cNvPicPr>
            <a:picLocks noChangeAspect="1"/>
          </p:cNvPicPr>
          <p:nvPr/>
        </p:nvPicPr>
        <p:blipFill>
          <a:blip r:embed="rId5"/>
          <a:stretch>
            <a:fillRect/>
          </a:stretch>
        </p:blipFill>
        <p:spPr>
          <a:xfrm>
            <a:off x="4413307" y="5400449"/>
            <a:ext cx="912574" cy="293327"/>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anti-ageing – dermis</a:t>
            </a:r>
          </a:p>
        </p:txBody>
      </p:sp>
      <p:sp>
        <p:nvSpPr>
          <p:cNvPr id="29" name="TextBox 28">
            <a:extLst>
              <a:ext uri="{FF2B5EF4-FFF2-40B4-BE49-F238E27FC236}">
                <a16:creationId xmlns:a16="http://schemas.microsoft.com/office/drawing/2014/main" id="{99691D40-6BCD-5F4B-9722-D608C668C5E8}"/>
              </a:ext>
            </a:extLst>
          </p:cNvPr>
          <p:cNvSpPr txBox="1"/>
          <p:nvPr/>
        </p:nvSpPr>
        <p:spPr>
          <a:xfrm>
            <a:off x="5911497" y="3211019"/>
            <a:ext cx="3389257" cy="751872"/>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Human dermal fibroblasts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STAY-C® 50 at different concentrations </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72h</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0" y="5940000"/>
            <a:ext cx="3213847"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R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Jermann</a:t>
            </a:r>
            <a:r>
              <a:rPr kumimoji="0" lang="en-GB" sz="900" b="0" i="1" u="none" strike="noStrike" kern="1200" cap="none" spc="0" normalizeH="0" baseline="0" noProof="0" dirty="0">
                <a:ln>
                  <a:noFill/>
                </a:ln>
                <a:solidFill>
                  <a:srgbClr val="808080"/>
                </a:solidFill>
                <a:effectLst/>
                <a:uLnTx/>
                <a:uFillTx/>
                <a:latin typeface="Fira Sans"/>
                <a:ea typeface="+mn-ea"/>
                <a:cs typeface="+mn-cs"/>
              </a:rPr>
              <a:t> &amp; AA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Gripp</a:t>
            </a:r>
            <a:r>
              <a:rPr kumimoji="0" lang="en-GB" sz="900" b="0" i="1" u="none" strike="noStrike" kern="1200" cap="none" spc="0" normalizeH="0" baseline="0" noProof="0" dirty="0">
                <a:ln>
                  <a:noFill/>
                </a:ln>
                <a:solidFill>
                  <a:srgbClr val="808080"/>
                </a:solidFill>
                <a:effectLst/>
                <a:uLnTx/>
                <a:uFillTx/>
                <a:latin typeface="Fira Sans"/>
                <a:ea typeface="+mn-ea"/>
                <a:cs typeface="+mn-cs"/>
              </a:rPr>
              <a:t>. Cosmetics and Toiletries Manufacture Worldwide 153-157 (2004)</a:t>
            </a:r>
          </a:p>
        </p:txBody>
      </p:sp>
      <p:pic>
        <p:nvPicPr>
          <p:cNvPr id="3" name="Picture 2">
            <a:extLst>
              <a:ext uri="{FF2B5EF4-FFF2-40B4-BE49-F238E27FC236}">
                <a16:creationId xmlns:a16="http://schemas.microsoft.com/office/drawing/2014/main" id="{3EFE13E1-3FF9-4A39-91C7-F3304756E2C5}"/>
              </a:ext>
            </a:extLst>
          </p:cNvPr>
          <p:cNvPicPr>
            <a:picLocks noChangeAspect="1"/>
          </p:cNvPicPr>
          <p:nvPr/>
        </p:nvPicPr>
        <p:blipFill>
          <a:blip r:embed="rId6"/>
          <a:stretch>
            <a:fillRect/>
          </a:stretch>
        </p:blipFill>
        <p:spPr>
          <a:xfrm>
            <a:off x="3841607" y="2727041"/>
            <a:ext cx="190500" cy="142875"/>
          </a:xfrm>
          <a:prstGeom prst="rect">
            <a:avLst/>
          </a:prstGeom>
        </p:spPr>
      </p:pic>
      <p:sp>
        <p:nvSpPr>
          <p:cNvPr id="8" name="Text Placeholder 7">
            <a:extLst>
              <a:ext uri="{FF2B5EF4-FFF2-40B4-BE49-F238E27FC236}">
                <a16:creationId xmlns:a16="http://schemas.microsoft.com/office/drawing/2014/main" id="{08D275F5-5043-4ED1-5F58-360C73B96077}"/>
              </a:ext>
            </a:extLst>
          </p:cNvPr>
          <p:cNvSpPr>
            <a:spLocks noGrp="1"/>
          </p:cNvSpPr>
          <p:nvPr>
            <p:ph type="body" sz="quarter" idx="13"/>
          </p:nvPr>
        </p:nvSpPr>
        <p:spPr>
          <a:xfrm>
            <a:off x="468003" y="936878"/>
            <a:ext cx="9259850" cy="369332"/>
          </a:xfrm>
        </p:spPr>
        <p:txBody>
          <a:bodyPr/>
          <a:lstStyle/>
          <a:p>
            <a:r>
              <a:rPr lang="en-US" dirty="0"/>
              <a:t>STAY-C® 50 promotes collagen </a:t>
            </a:r>
            <a:r>
              <a:rPr lang="en-GB" dirty="0"/>
              <a:t>I (+57%) and collagen III (+39%) </a:t>
            </a:r>
            <a:r>
              <a:rPr lang="en-US" dirty="0"/>
              <a:t>synthesis in human fibroblasts</a:t>
            </a:r>
          </a:p>
          <a:p>
            <a:endParaRPr lang="en-US" dirty="0"/>
          </a:p>
        </p:txBody>
      </p:sp>
      <p:pic>
        <p:nvPicPr>
          <p:cNvPr id="6" name="Picture 5">
            <a:extLst>
              <a:ext uri="{FF2B5EF4-FFF2-40B4-BE49-F238E27FC236}">
                <a16:creationId xmlns:a16="http://schemas.microsoft.com/office/drawing/2014/main" id="{EF45E76D-96D3-7331-A95E-E1140C8100C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7" name="Picture 6" descr="A green sign with white text&#10;&#10;Description automatically generated with low confidence">
            <a:extLst>
              <a:ext uri="{FF2B5EF4-FFF2-40B4-BE49-F238E27FC236}">
                <a16:creationId xmlns:a16="http://schemas.microsoft.com/office/drawing/2014/main" id="{8EC0D742-F154-A27F-617D-B6013446769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sp>
        <p:nvSpPr>
          <p:cNvPr id="21" name="TextBox 20">
            <a:extLst>
              <a:ext uri="{FF2B5EF4-FFF2-40B4-BE49-F238E27FC236}">
                <a16:creationId xmlns:a16="http://schemas.microsoft.com/office/drawing/2014/main" id="{78D4CB45-797F-7743-B543-9555DD7A0A67}"/>
              </a:ext>
            </a:extLst>
          </p:cNvPr>
          <p:cNvSpPr txBox="1"/>
          <p:nvPr/>
        </p:nvSpPr>
        <p:spPr>
          <a:xfrm>
            <a:off x="5911497" y="2327782"/>
            <a:ext cx="4338632" cy="744911"/>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significantly stimulates both Collagen I and Collagen III production </a:t>
            </a:r>
          </a:p>
        </p:txBody>
      </p:sp>
      <p:grpSp>
        <p:nvGrpSpPr>
          <p:cNvPr id="17" name="Group 16">
            <a:extLst>
              <a:ext uri="{FF2B5EF4-FFF2-40B4-BE49-F238E27FC236}">
                <a16:creationId xmlns:a16="http://schemas.microsoft.com/office/drawing/2014/main" id="{F50A4171-1D4A-418D-8BA1-CFB45AF09D8F}"/>
              </a:ext>
            </a:extLst>
          </p:cNvPr>
          <p:cNvGrpSpPr/>
          <p:nvPr/>
        </p:nvGrpSpPr>
        <p:grpSpPr>
          <a:xfrm>
            <a:off x="10880142" y="136327"/>
            <a:ext cx="1311858" cy="335110"/>
            <a:chOff x="11033761" y="53102"/>
            <a:chExt cx="1311858" cy="335110"/>
          </a:xfrm>
        </p:grpSpPr>
        <p:sp>
          <p:nvSpPr>
            <p:cNvPr id="23" name="Rectangle 22">
              <a:extLst>
                <a:ext uri="{FF2B5EF4-FFF2-40B4-BE49-F238E27FC236}">
                  <a16:creationId xmlns:a16="http://schemas.microsoft.com/office/drawing/2014/main" id="{D8CB3726-9DBB-4A8F-9FD5-390CA340C428}"/>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5" name="TextBox 24">
              <a:extLst>
                <a:ext uri="{FF2B5EF4-FFF2-40B4-BE49-F238E27FC236}">
                  <a16:creationId xmlns:a16="http://schemas.microsoft.com/office/drawing/2014/main" id="{B096FB37-9783-494A-BE6B-BD885C36C9DE}"/>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vitro</a:t>
              </a:r>
            </a:p>
          </p:txBody>
        </p:sp>
      </p:grpSp>
    </p:spTree>
    <p:extLst>
      <p:ext uri="{BB962C8B-B14F-4D97-AF65-F5344CB8AC3E}">
        <p14:creationId xmlns:p14="http://schemas.microsoft.com/office/powerpoint/2010/main" val="323895903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6"/>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6"/>
                                        </p:tgtEl>
                                      </p:cBhvr>
                                    </p:animEffect>
                                    <p:animScale>
                                      <p:cBhvr>
                                        <p:cTn id="9" dur="500" autoRev="1" fill="hold"/>
                                        <p:tgtEl>
                                          <p:spTgt spid="6"/>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30</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anti-ageing</a:t>
            </a:r>
          </a:p>
        </p:txBody>
      </p:sp>
      <p:sp>
        <p:nvSpPr>
          <p:cNvPr id="29" name="TextBox 28">
            <a:extLst>
              <a:ext uri="{FF2B5EF4-FFF2-40B4-BE49-F238E27FC236}">
                <a16:creationId xmlns:a16="http://schemas.microsoft.com/office/drawing/2014/main" id="{99691D40-6BCD-5F4B-9722-D608C668C5E8}"/>
              </a:ext>
            </a:extLst>
          </p:cNvPr>
          <p:cNvSpPr txBox="1"/>
          <p:nvPr/>
        </p:nvSpPr>
        <p:spPr>
          <a:xfrm>
            <a:off x="4753845" y="3974001"/>
            <a:ext cx="3476239" cy="1023870"/>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20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Products twice daily applied over 42 days </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 STAY-C® 50 </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3% STAY-C® 50 </a:t>
            </a:r>
          </a:p>
        </p:txBody>
      </p:sp>
      <p:pic>
        <p:nvPicPr>
          <p:cNvPr id="6" name="Picture 5">
            <a:extLst>
              <a:ext uri="{FF2B5EF4-FFF2-40B4-BE49-F238E27FC236}">
                <a16:creationId xmlns:a16="http://schemas.microsoft.com/office/drawing/2014/main" id="{8B00514F-A392-604F-9911-7803EE5C83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1980195"/>
            <a:ext cx="3778264" cy="3987613"/>
          </a:xfrm>
          <a:prstGeom prst="rect">
            <a:avLst/>
          </a:prstGeom>
        </p:spPr>
      </p:pic>
      <p:sp>
        <p:nvSpPr>
          <p:cNvPr id="14" name="Rectangle 13">
            <a:extLst>
              <a:ext uri="{FF2B5EF4-FFF2-40B4-BE49-F238E27FC236}">
                <a16:creationId xmlns:a16="http://schemas.microsoft.com/office/drawing/2014/main" id="{5099D5C6-F405-492F-9236-748C71CEFA55}"/>
              </a:ext>
            </a:extLst>
          </p:cNvPr>
          <p:cNvSpPr/>
          <p:nvPr/>
        </p:nvSpPr>
        <p:spPr>
          <a:xfrm>
            <a:off x="2610921" y="2559926"/>
            <a:ext cx="1131424" cy="246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16" name="TextBox 15">
            <a:extLst>
              <a:ext uri="{FF2B5EF4-FFF2-40B4-BE49-F238E27FC236}">
                <a16:creationId xmlns:a16="http://schemas.microsoft.com/office/drawing/2014/main" id="{04330C39-29E8-4042-8BF6-920EED9D57AD}"/>
              </a:ext>
            </a:extLst>
          </p:cNvPr>
          <p:cNvSpPr txBox="1"/>
          <p:nvPr/>
        </p:nvSpPr>
        <p:spPr>
          <a:xfrm>
            <a:off x="2386369" y="2893370"/>
            <a:ext cx="449107" cy="338554"/>
          </a:xfrm>
          <a:prstGeom prst="rect">
            <a:avLst/>
          </a:prstGeom>
          <a:noFill/>
        </p:spPr>
        <p:txBody>
          <a:bodyPr wrap="square" rtlCol="0">
            <a:sp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B97"/>
                </a:solidFill>
                <a:effectLst/>
                <a:uLnTx/>
                <a:uFillTx/>
                <a:latin typeface="Fira Sans"/>
                <a:ea typeface="+mn-ea"/>
                <a:cs typeface="+mn-cs"/>
              </a:rPr>
              <a:t>2X</a:t>
            </a:r>
          </a:p>
        </p:txBody>
      </p:sp>
      <p:sp>
        <p:nvSpPr>
          <p:cNvPr id="8" name="Text Placeholder 7">
            <a:extLst>
              <a:ext uri="{FF2B5EF4-FFF2-40B4-BE49-F238E27FC236}">
                <a16:creationId xmlns:a16="http://schemas.microsoft.com/office/drawing/2014/main" id="{C130EBF6-892B-8F9B-5D08-6BDA4E0254BF}"/>
              </a:ext>
            </a:extLst>
          </p:cNvPr>
          <p:cNvSpPr>
            <a:spLocks noGrp="1"/>
          </p:cNvSpPr>
          <p:nvPr>
            <p:ph type="body" sz="quarter" idx="13"/>
          </p:nvPr>
        </p:nvSpPr>
        <p:spPr/>
        <p:txBody>
          <a:bodyPr/>
          <a:lstStyle/>
          <a:p>
            <a:r>
              <a:rPr lang="en-US" dirty="0"/>
              <a:t>Skin firmness increase doubles with 3% STAY-C® 50 </a:t>
            </a:r>
          </a:p>
          <a:p>
            <a:r>
              <a:rPr lang="en-US" dirty="0"/>
              <a:t>vs placebo </a:t>
            </a:r>
          </a:p>
        </p:txBody>
      </p:sp>
      <p:pic>
        <p:nvPicPr>
          <p:cNvPr id="21" name="Picture 20">
            <a:extLst>
              <a:ext uri="{FF2B5EF4-FFF2-40B4-BE49-F238E27FC236}">
                <a16:creationId xmlns:a16="http://schemas.microsoft.com/office/drawing/2014/main" id="{6191E593-28C3-5169-6BCD-B1F68A5D81B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22" name="Picture 21" descr="A green sign with white text&#10;&#10;Description automatically generated with low confidence">
            <a:extLst>
              <a:ext uri="{FF2B5EF4-FFF2-40B4-BE49-F238E27FC236}">
                <a16:creationId xmlns:a16="http://schemas.microsoft.com/office/drawing/2014/main" id="{AC9C84C8-A320-D036-39E6-67FF52BF1A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grpSp>
        <p:nvGrpSpPr>
          <p:cNvPr id="23" name="Group 22">
            <a:extLst>
              <a:ext uri="{FF2B5EF4-FFF2-40B4-BE49-F238E27FC236}">
                <a16:creationId xmlns:a16="http://schemas.microsoft.com/office/drawing/2014/main" id="{3E781D42-1856-AB5D-C427-04C73FF19B9E}"/>
              </a:ext>
            </a:extLst>
          </p:cNvPr>
          <p:cNvGrpSpPr/>
          <p:nvPr/>
        </p:nvGrpSpPr>
        <p:grpSpPr>
          <a:xfrm>
            <a:off x="10880142" y="136327"/>
            <a:ext cx="1311858" cy="335110"/>
            <a:chOff x="11033761" y="53102"/>
            <a:chExt cx="1311858" cy="335110"/>
          </a:xfrm>
        </p:grpSpPr>
        <p:sp>
          <p:nvSpPr>
            <p:cNvPr id="24" name="Rectangle 23">
              <a:extLst>
                <a:ext uri="{FF2B5EF4-FFF2-40B4-BE49-F238E27FC236}">
                  <a16:creationId xmlns:a16="http://schemas.microsoft.com/office/drawing/2014/main" id="{C3663135-5A6E-E785-8635-2B0BEC5446EB}"/>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5" name="TextBox 24">
              <a:extLst>
                <a:ext uri="{FF2B5EF4-FFF2-40B4-BE49-F238E27FC236}">
                  <a16:creationId xmlns:a16="http://schemas.microsoft.com/office/drawing/2014/main" id="{4CEE19DF-1FB9-BB77-6729-C5A9427CB7AD}"/>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
        <p:nvSpPr>
          <p:cNvPr id="17" name="TextBox 16">
            <a:extLst>
              <a:ext uri="{FF2B5EF4-FFF2-40B4-BE49-F238E27FC236}">
                <a16:creationId xmlns:a16="http://schemas.microsoft.com/office/drawing/2014/main" id="{0407F460-6F44-4743-9ABC-2C6EA98F451A}"/>
              </a:ext>
            </a:extLst>
          </p:cNvPr>
          <p:cNvSpPr txBox="1"/>
          <p:nvPr/>
        </p:nvSpPr>
        <p:spPr>
          <a:xfrm>
            <a:off x="4753845" y="2562612"/>
            <a:ext cx="4207819"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Regular application of STAY-C® 50 containing cream leads to a significantly firmer skin</a:t>
            </a:r>
          </a:p>
        </p:txBody>
      </p:sp>
      <p:sp>
        <p:nvSpPr>
          <p:cNvPr id="18" name="TextBox 17">
            <a:extLst>
              <a:ext uri="{FF2B5EF4-FFF2-40B4-BE49-F238E27FC236}">
                <a16:creationId xmlns:a16="http://schemas.microsoft.com/office/drawing/2014/main" id="{71DDCA33-0402-D54C-9502-D0D4F5772317}"/>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spTree>
    <p:extLst>
      <p:ext uri="{BB962C8B-B14F-4D97-AF65-F5344CB8AC3E}">
        <p14:creationId xmlns:p14="http://schemas.microsoft.com/office/powerpoint/2010/main" val="226120750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21"/>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21"/>
                                        </p:tgtEl>
                                      </p:cBhvr>
                                    </p:animEffect>
                                    <p:animScale>
                                      <p:cBhvr>
                                        <p:cTn id="9" dur="500" autoRev="1" fill="hold"/>
                                        <p:tgtEl>
                                          <p:spTgt spid="21"/>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1F81B9B9-6A61-8349-B463-D0E21568B6B3}"/>
              </a:ext>
            </a:extLst>
          </p:cNvPr>
          <p:cNvSpPr txBox="1"/>
          <p:nvPr/>
        </p:nvSpPr>
        <p:spPr>
          <a:xfrm>
            <a:off x="5934539" y="3104386"/>
            <a:ext cx="3303247" cy="1456040"/>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Double blind study</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39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2 applications daily, 12 weeks around the eye</a:t>
            </a:r>
          </a:p>
          <a:p>
            <a:pPr marL="182563" marR="0" lvl="0" indent="-182563" algn="l" defTabSz="914340"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3% STAY-C® 50 + 0.1% Biotin formulation vs placebo </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STAY-C® 50 + Biotin – combination in anti-ageing</a:t>
            </a:r>
          </a:p>
        </p:txBody>
      </p:sp>
      <p:pic>
        <p:nvPicPr>
          <p:cNvPr id="6" name="Picture 5">
            <a:extLst>
              <a:ext uri="{FF2B5EF4-FFF2-40B4-BE49-F238E27FC236}">
                <a16:creationId xmlns:a16="http://schemas.microsoft.com/office/drawing/2014/main" id="{CD3FAFF5-8AE0-A94A-9B51-6CC8A28EB4A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2" y="1989661"/>
            <a:ext cx="5107300" cy="3004795"/>
          </a:xfrm>
          <a:prstGeom prst="rect">
            <a:avLst/>
          </a:prstGeom>
        </p:spPr>
      </p:pic>
      <p:sp>
        <p:nvSpPr>
          <p:cNvPr id="8" name="Text Placeholder 7">
            <a:extLst>
              <a:ext uri="{FF2B5EF4-FFF2-40B4-BE49-F238E27FC236}">
                <a16:creationId xmlns:a16="http://schemas.microsoft.com/office/drawing/2014/main" id="{902B4EA0-0C92-95B1-E405-669A1DC3F7E1}"/>
              </a:ext>
            </a:extLst>
          </p:cNvPr>
          <p:cNvSpPr>
            <a:spLocks noGrp="1"/>
          </p:cNvSpPr>
          <p:nvPr>
            <p:ph type="body" sz="quarter" idx="13"/>
          </p:nvPr>
        </p:nvSpPr>
        <p:spPr>
          <a:xfrm>
            <a:off x="468003" y="936878"/>
            <a:ext cx="8293226" cy="369332"/>
          </a:xfrm>
        </p:spPr>
        <p:txBody>
          <a:bodyPr/>
          <a:lstStyle/>
          <a:p>
            <a:r>
              <a:rPr lang="en-US" dirty="0"/>
              <a:t>A topical mixture containing STAY-C® 50 and Biotin reduces wrinkles by 25 </a:t>
            </a:r>
            <a:r>
              <a:rPr lang="el-GR" dirty="0"/>
              <a:t>μ</a:t>
            </a:r>
            <a:r>
              <a:rPr lang="en-US" dirty="0"/>
              <a:t>m in 12 weeks</a:t>
            </a:r>
          </a:p>
        </p:txBody>
      </p:sp>
      <p:pic>
        <p:nvPicPr>
          <p:cNvPr id="11" name="Picture 10">
            <a:extLst>
              <a:ext uri="{FF2B5EF4-FFF2-40B4-BE49-F238E27FC236}">
                <a16:creationId xmlns:a16="http://schemas.microsoft.com/office/drawing/2014/main" id="{A53914B7-B04B-83CC-1ABD-4A2C7EAF4E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14" name="Picture 13" descr="A green sign with white text&#10;&#10;Description automatically generated with low confidence">
            <a:extLst>
              <a:ext uri="{FF2B5EF4-FFF2-40B4-BE49-F238E27FC236}">
                <a16:creationId xmlns:a16="http://schemas.microsoft.com/office/drawing/2014/main" id="{2BB38289-EB35-8BAC-6343-752C95EBE6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grpSp>
        <p:nvGrpSpPr>
          <p:cNvPr id="15" name="Group 14">
            <a:extLst>
              <a:ext uri="{FF2B5EF4-FFF2-40B4-BE49-F238E27FC236}">
                <a16:creationId xmlns:a16="http://schemas.microsoft.com/office/drawing/2014/main" id="{10B3EA4A-172C-CC6F-CCDD-8E521E35302F}"/>
              </a:ext>
            </a:extLst>
          </p:cNvPr>
          <p:cNvGrpSpPr/>
          <p:nvPr/>
        </p:nvGrpSpPr>
        <p:grpSpPr>
          <a:xfrm>
            <a:off x="10880142" y="136327"/>
            <a:ext cx="1311858" cy="335110"/>
            <a:chOff x="11033761" y="53102"/>
            <a:chExt cx="1311858" cy="335110"/>
          </a:xfrm>
        </p:grpSpPr>
        <p:sp>
          <p:nvSpPr>
            <p:cNvPr id="16" name="Rectangle 15">
              <a:extLst>
                <a:ext uri="{FF2B5EF4-FFF2-40B4-BE49-F238E27FC236}">
                  <a16:creationId xmlns:a16="http://schemas.microsoft.com/office/drawing/2014/main" id="{ACB129F4-CA4C-0678-B43F-B978951903B4}"/>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7" name="TextBox 16">
              <a:extLst>
                <a:ext uri="{FF2B5EF4-FFF2-40B4-BE49-F238E27FC236}">
                  <a16:creationId xmlns:a16="http://schemas.microsoft.com/office/drawing/2014/main" id="{98BC12F8-CD69-E82D-539D-AF5C33A614EC}"/>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
        <p:nvSpPr>
          <p:cNvPr id="18" name="TextBox 17">
            <a:extLst>
              <a:ext uri="{FF2B5EF4-FFF2-40B4-BE49-F238E27FC236}">
                <a16:creationId xmlns:a16="http://schemas.microsoft.com/office/drawing/2014/main" id="{FD2D36E9-4C03-0346-A994-B87AAA39FAEA}"/>
              </a:ext>
            </a:extLst>
          </p:cNvPr>
          <p:cNvSpPr txBox="1"/>
          <p:nvPr/>
        </p:nvSpPr>
        <p:spPr>
          <a:xfrm>
            <a:off x="5934537" y="2103484"/>
            <a:ext cx="3710907" cy="744911"/>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Significantly smoothens fine wrinkles around the eye in 3 months</a:t>
            </a:r>
          </a:p>
        </p:txBody>
      </p:sp>
      <p:sp>
        <p:nvSpPr>
          <p:cNvPr id="19" name="TextBox 18">
            <a:extLst>
              <a:ext uri="{FF2B5EF4-FFF2-40B4-BE49-F238E27FC236}">
                <a16:creationId xmlns:a16="http://schemas.microsoft.com/office/drawing/2014/main" id="{1672F81E-CC34-904F-B30F-ED55CA78C95F}"/>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spTree>
    <p:extLst>
      <p:ext uri="{BB962C8B-B14F-4D97-AF65-F5344CB8AC3E}">
        <p14:creationId xmlns:p14="http://schemas.microsoft.com/office/powerpoint/2010/main" val="350032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11"/>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11"/>
                                        </p:tgtEl>
                                      </p:cBhvr>
                                    </p:animEffect>
                                    <p:animScale>
                                      <p:cBhvr>
                                        <p:cTn id="9" dur="500" autoRev="1" fill="hold"/>
                                        <p:tgtEl>
                                          <p:spTgt spid="11"/>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1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skin lightening activities</a:t>
            </a:r>
          </a:p>
        </p:txBody>
      </p:sp>
      <p:sp>
        <p:nvSpPr>
          <p:cNvPr id="20" name="TextBox 19">
            <a:extLst>
              <a:ext uri="{FF2B5EF4-FFF2-40B4-BE49-F238E27FC236}">
                <a16:creationId xmlns:a16="http://schemas.microsoft.com/office/drawing/2014/main" id="{7A646810-80DE-BF41-B4BC-C41012ECAAB3}"/>
              </a:ext>
            </a:extLst>
          </p:cNvPr>
          <p:cNvSpPr txBox="1"/>
          <p:nvPr/>
        </p:nvSpPr>
        <p:spPr>
          <a:xfrm>
            <a:off x="468003" y="1988152"/>
            <a:ext cx="4589628" cy="215444"/>
          </a:xfrm>
          <a:prstGeom prst="rect">
            <a:avLst/>
          </a:prstGeom>
          <a:noFill/>
        </p:spPr>
        <p:txBody>
          <a:bodyPr wrap="square" lIns="0" tIns="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Photographic evidence of spot reduction</a:t>
            </a:r>
          </a:p>
        </p:txBody>
      </p:sp>
      <p:sp>
        <p:nvSpPr>
          <p:cNvPr id="29" name="TextBox 28">
            <a:extLst>
              <a:ext uri="{FF2B5EF4-FFF2-40B4-BE49-F238E27FC236}">
                <a16:creationId xmlns:a16="http://schemas.microsoft.com/office/drawing/2014/main" id="{99691D40-6BCD-5F4B-9722-D608C668C5E8}"/>
              </a:ext>
            </a:extLst>
          </p:cNvPr>
          <p:cNvSpPr txBox="1"/>
          <p:nvPr/>
        </p:nvSpPr>
        <p:spPr>
          <a:xfrm>
            <a:off x="5395070" y="5090674"/>
            <a:ext cx="6328932" cy="1023870"/>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Double blind study with half face treatment</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39 female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Test cream with 3% STAY-C® 50 and 1% Vitamin E acetate</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12 weeks, twice daily application</a:t>
            </a:r>
          </a:p>
        </p:txBody>
      </p:sp>
      <p:graphicFrame>
        <p:nvGraphicFramePr>
          <p:cNvPr id="12" name="Object 5">
            <a:extLst>
              <a:ext uri="{FF2B5EF4-FFF2-40B4-BE49-F238E27FC236}">
                <a16:creationId xmlns:a16="http://schemas.microsoft.com/office/drawing/2014/main" id="{B1888709-BED1-D143-883E-44BCF89612CA}"/>
              </a:ext>
            </a:extLst>
          </p:cNvPr>
          <p:cNvGraphicFramePr>
            <a:graphicFrameLocks noChangeAspect="1"/>
          </p:cNvGraphicFramePr>
          <p:nvPr/>
        </p:nvGraphicFramePr>
        <p:xfrm>
          <a:off x="468002" y="2392423"/>
          <a:ext cx="2225044" cy="3080948"/>
        </p:xfrm>
        <a:graphic>
          <a:graphicData uri="http://schemas.openxmlformats.org/presentationml/2006/ole">
            <mc:AlternateContent xmlns:mc="http://schemas.openxmlformats.org/markup-compatibility/2006">
              <mc:Choice xmlns:v="urn:schemas-microsoft-com:vml" Requires="v">
                <p:oleObj name="Photo Editor Photo" r:id="rId3" imgW="3323810" imgH="4296375" progId="MSPhotoEd.3">
                  <p:embed/>
                </p:oleObj>
              </mc:Choice>
              <mc:Fallback>
                <p:oleObj name="Photo Editor Photo" r:id="rId3" imgW="3323810" imgH="4296375" progId="MSPhotoEd.3">
                  <p:embed/>
                  <p:pic>
                    <p:nvPicPr>
                      <p:cNvPr id="12" name="Object 5">
                        <a:extLst>
                          <a:ext uri="{FF2B5EF4-FFF2-40B4-BE49-F238E27FC236}">
                            <a16:creationId xmlns:a16="http://schemas.microsoft.com/office/drawing/2014/main" id="{B1888709-BED1-D143-883E-44BCF89612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002" y="2392423"/>
                        <a:ext cx="2225044" cy="308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8">
            <a:extLst>
              <a:ext uri="{FF2B5EF4-FFF2-40B4-BE49-F238E27FC236}">
                <a16:creationId xmlns:a16="http://schemas.microsoft.com/office/drawing/2014/main" id="{6873E93A-1EEE-4349-BAA4-36A16F332214}"/>
              </a:ext>
            </a:extLst>
          </p:cNvPr>
          <p:cNvGraphicFramePr>
            <a:graphicFrameLocks noChangeAspect="1"/>
          </p:cNvGraphicFramePr>
          <p:nvPr/>
        </p:nvGraphicFramePr>
        <p:xfrm>
          <a:off x="2821350" y="2392424"/>
          <a:ext cx="2236281" cy="3092993"/>
        </p:xfrm>
        <a:graphic>
          <a:graphicData uri="http://schemas.openxmlformats.org/presentationml/2006/ole">
            <mc:AlternateContent xmlns:mc="http://schemas.openxmlformats.org/markup-compatibility/2006">
              <mc:Choice xmlns:v="urn:schemas-microsoft-com:vml" Requires="v">
                <p:oleObj name="Photo Editor Photo" r:id="rId5" imgW="3343742" imgH="4315427" progId="MSPhotoEd.3">
                  <p:embed/>
                </p:oleObj>
              </mc:Choice>
              <mc:Fallback>
                <p:oleObj name="Photo Editor Photo" r:id="rId5" imgW="3343742" imgH="4315427" progId="MSPhotoEd.3">
                  <p:embed/>
                  <p:pic>
                    <p:nvPicPr>
                      <p:cNvPr id="13" name="Object 8">
                        <a:extLst>
                          <a:ext uri="{FF2B5EF4-FFF2-40B4-BE49-F238E27FC236}">
                            <a16:creationId xmlns:a16="http://schemas.microsoft.com/office/drawing/2014/main" id="{6873E93A-1EEE-4349-BAA4-36A16F3322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1350" y="2392424"/>
                        <a:ext cx="2236281" cy="3092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TextBox 13">
            <a:extLst>
              <a:ext uri="{FF2B5EF4-FFF2-40B4-BE49-F238E27FC236}">
                <a16:creationId xmlns:a16="http://schemas.microsoft.com/office/drawing/2014/main" id="{DD24831B-D76B-0F46-8A7C-4ECE045D8980}"/>
              </a:ext>
            </a:extLst>
          </p:cNvPr>
          <p:cNvSpPr txBox="1"/>
          <p:nvPr/>
        </p:nvSpPr>
        <p:spPr>
          <a:xfrm>
            <a:off x="609196" y="5057812"/>
            <a:ext cx="1091859"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Before</a:t>
            </a:r>
          </a:p>
        </p:txBody>
      </p:sp>
      <p:sp>
        <p:nvSpPr>
          <p:cNvPr id="15" name="TextBox 14">
            <a:extLst>
              <a:ext uri="{FF2B5EF4-FFF2-40B4-BE49-F238E27FC236}">
                <a16:creationId xmlns:a16="http://schemas.microsoft.com/office/drawing/2014/main" id="{7920BCC1-BA2F-8648-81DD-5DD980420D67}"/>
              </a:ext>
            </a:extLst>
          </p:cNvPr>
          <p:cNvSpPr txBox="1"/>
          <p:nvPr/>
        </p:nvSpPr>
        <p:spPr>
          <a:xfrm>
            <a:off x="2962429" y="4950090"/>
            <a:ext cx="1945747" cy="43088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After 12 weeks</a:t>
            </a:r>
            <a:br>
              <a:rPr kumimoji="0" lang="en-GB" sz="1400" b="0" i="0" u="none" strike="noStrike" kern="1200" cap="none" spc="0" normalizeH="0" baseline="0" noProof="0" dirty="0">
                <a:ln>
                  <a:noFill/>
                </a:ln>
                <a:solidFill>
                  <a:srgbClr val="FFFFFF"/>
                </a:solidFill>
                <a:effectLst/>
                <a:uLnTx/>
                <a:uFillTx/>
                <a:latin typeface="Fira Sans Medium"/>
                <a:ea typeface="+mn-ea"/>
                <a:cs typeface="+mn-cs"/>
              </a:rPr>
            </a:b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STAY-C</a:t>
            </a:r>
            <a:r>
              <a:rPr kumimoji="0" lang="en-GB" sz="1400" b="0" i="0" u="none" strike="noStrike" kern="1200" cap="none" spc="0" normalizeH="0" baseline="30000" noProof="0" dirty="0">
                <a:ln>
                  <a:noFill/>
                </a:ln>
                <a:solidFill>
                  <a:srgbClr val="FFFFFF"/>
                </a:solidFill>
                <a:effectLst/>
                <a:uLnTx/>
                <a:uFillTx/>
                <a:latin typeface="Fira Sans Medium"/>
                <a:ea typeface="+mn-ea"/>
                <a:cs typeface="+mn-cs"/>
              </a:rPr>
              <a:t>®</a:t>
            </a: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 50 </a:t>
            </a:r>
          </a:p>
        </p:txBody>
      </p:sp>
      <p:sp>
        <p:nvSpPr>
          <p:cNvPr id="16" name="TextBox 15">
            <a:extLst>
              <a:ext uri="{FF2B5EF4-FFF2-40B4-BE49-F238E27FC236}">
                <a16:creationId xmlns:a16="http://schemas.microsoft.com/office/drawing/2014/main" id="{0F99D6F2-A457-D442-AE46-9AE3C1669EFC}"/>
              </a:ext>
            </a:extLst>
          </p:cNvPr>
          <p:cNvSpPr txBox="1"/>
          <p:nvPr/>
        </p:nvSpPr>
        <p:spPr>
          <a:xfrm>
            <a:off x="468001"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J.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Klock</a:t>
            </a:r>
            <a:r>
              <a:rPr kumimoji="0" lang="en-GB" sz="900" b="0" i="1" u="none" strike="noStrike" kern="1200" cap="none" spc="0" normalizeH="0" baseline="0" noProof="0" dirty="0">
                <a:ln>
                  <a:noFill/>
                </a:ln>
                <a:solidFill>
                  <a:srgbClr val="808080"/>
                </a:solidFill>
                <a:effectLst/>
                <a:uLnTx/>
                <a:uFillTx/>
                <a:latin typeface="Fira Sans"/>
                <a:ea typeface="+mn-ea"/>
                <a:cs typeface="+mn-cs"/>
              </a:rPr>
              <a:t>. SÖFW-Journal | 130 | 9-2004  (no data report available)</a:t>
            </a:r>
          </a:p>
        </p:txBody>
      </p:sp>
      <p:sp>
        <p:nvSpPr>
          <p:cNvPr id="17" name="TextBox 16">
            <a:extLst>
              <a:ext uri="{FF2B5EF4-FFF2-40B4-BE49-F238E27FC236}">
                <a16:creationId xmlns:a16="http://schemas.microsoft.com/office/drawing/2014/main" id="{7762B45E-8D39-AB48-85E4-76132B6C4041}"/>
              </a:ext>
            </a:extLst>
          </p:cNvPr>
          <p:cNvSpPr txBox="1"/>
          <p:nvPr/>
        </p:nvSpPr>
        <p:spPr>
          <a:xfrm>
            <a:off x="5395067" y="1988152"/>
            <a:ext cx="3339031" cy="430887"/>
          </a:xfrm>
          <a:prstGeom prst="rect">
            <a:avLst/>
          </a:prstGeom>
          <a:noFill/>
        </p:spPr>
        <p:txBody>
          <a:bodyPr wrap="square" lIns="0" tIns="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Quantification of improvement by visual assessment (dermatological evaluation) </a:t>
            </a:r>
          </a:p>
        </p:txBody>
      </p:sp>
      <p:sp>
        <p:nvSpPr>
          <p:cNvPr id="3" name="Oval 2">
            <a:extLst>
              <a:ext uri="{FF2B5EF4-FFF2-40B4-BE49-F238E27FC236}">
                <a16:creationId xmlns:a16="http://schemas.microsoft.com/office/drawing/2014/main" id="{35BE4A9C-4D18-1043-A4AA-9BB4B3BE4F02}"/>
              </a:ext>
            </a:extLst>
          </p:cNvPr>
          <p:cNvSpPr/>
          <p:nvPr/>
        </p:nvSpPr>
        <p:spPr>
          <a:xfrm>
            <a:off x="1580524" y="2628664"/>
            <a:ext cx="726141" cy="726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noFill/>
              <a:effectLst/>
              <a:uLnTx/>
              <a:uFillTx/>
              <a:latin typeface="Trebuchet MS" panose="020B0603020202020204"/>
              <a:ea typeface="+mn-ea"/>
              <a:cs typeface="+mn-cs"/>
            </a:endParaRPr>
          </a:p>
        </p:txBody>
      </p:sp>
      <p:sp>
        <p:nvSpPr>
          <p:cNvPr id="21" name="Oval 20">
            <a:extLst>
              <a:ext uri="{FF2B5EF4-FFF2-40B4-BE49-F238E27FC236}">
                <a16:creationId xmlns:a16="http://schemas.microsoft.com/office/drawing/2014/main" id="{7ED708FA-6014-324C-83C0-4ADF40EF87D1}"/>
              </a:ext>
            </a:extLst>
          </p:cNvPr>
          <p:cNvSpPr/>
          <p:nvPr/>
        </p:nvSpPr>
        <p:spPr>
          <a:xfrm>
            <a:off x="3779116" y="2628664"/>
            <a:ext cx="726141" cy="726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noFill/>
              <a:effectLst/>
              <a:uLnTx/>
              <a:uFillTx/>
              <a:latin typeface="Trebuchet MS" panose="020B0603020202020204"/>
              <a:ea typeface="+mn-ea"/>
              <a:cs typeface="+mn-cs"/>
            </a:endParaRPr>
          </a:p>
        </p:txBody>
      </p:sp>
      <p:sp>
        <p:nvSpPr>
          <p:cNvPr id="22" name="Oval 21">
            <a:extLst>
              <a:ext uri="{FF2B5EF4-FFF2-40B4-BE49-F238E27FC236}">
                <a16:creationId xmlns:a16="http://schemas.microsoft.com/office/drawing/2014/main" id="{D91A596B-9936-A54C-9E24-9824B0E7FB0B}"/>
              </a:ext>
            </a:extLst>
          </p:cNvPr>
          <p:cNvSpPr/>
          <p:nvPr/>
        </p:nvSpPr>
        <p:spPr>
          <a:xfrm>
            <a:off x="1520012" y="3547432"/>
            <a:ext cx="537389" cy="53738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noFill/>
              <a:effectLst/>
              <a:uLnTx/>
              <a:uFillTx/>
              <a:latin typeface="Trebuchet MS" panose="020B0603020202020204"/>
              <a:ea typeface="+mn-ea"/>
              <a:cs typeface="+mn-cs"/>
            </a:endParaRPr>
          </a:p>
        </p:txBody>
      </p:sp>
      <p:sp>
        <p:nvSpPr>
          <p:cNvPr id="23" name="Oval 22">
            <a:extLst>
              <a:ext uri="{FF2B5EF4-FFF2-40B4-BE49-F238E27FC236}">
                <a16:creationId xmlns:a16="http://schemas.microsoft.com/office/drawing/2014/main" id="{579E8161-8767-4346-A48F-16D39A024393}"/>
              </a:ext>
            </a:extLst>
          </p:cNvPr>
          <p:cNvSpPr/>
          <p:nvPr/>
        </p:nvSpPr>
        <p:spPr>
          <a:xfrm>
            <a:off x="3893419" y="3547432"/>
            <a:ext cx="537389" cy="53738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noFill/>
              <a:effectLst/>
              <a:uLnTx/>
              <a:uFillTx/>
              <a:latin typeface="Trebuchet MS" panose="020B0603020202020204"/>
              <a:ea typeface="+mn-ea"/>
              <a:cs typeface="+mn-cs"/>
            </a:endParaRPr>
          </a:p>
        </p:txBody>
      </p:sp>
      <p:pic>
        <p:nvPicPr>
          <p:cNvPr id="7" name="Picture 6">
            <a:extLst>
              <a:ext uri="{FF2B5EF4-FFF2-40B4-BE49-F238E27FC236}">
                <a16:creationId xmlns:a16="http://schemas.microsoft.com/office/drawing/2014/main" id="{F5ED8267-255B-2A4E-9AF7-FD1202D6F66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7410"/>
          <a:stretch/>
        </p:blipFill>
        <p:spPr>
          <a:xfrm>
            <a:off x="5395068" y="2644989"/>
            <a:ext cx="3150539" cy="2237755"/>
          </a:xfrm>
          <a:prstGeom prst="rect">
            <a:avLst/>
          </a:prstGeom>
        </p:spPr>
      </p:pic>
      <p:sp>
        <p:nvSpPr>
          <p:cNvPr id="9" name="Text Placeholder 8">
            <a:extLst>
              <a:ext uri="{FF2B5EF4-FFF2-40B4-BE49-F238E27FC236}">
                <a16:creationId xmlns:a16="http://schemas.microsoft.com/office/drawing/2014/main" id="{974C1292-882E-3BF8-7661-F5750A4252D5}"/>
              </a:ext>
            </a:extLst>
          </p:cNvPr>
          <p:cNvSpPr>
            <a:spLocks noGrp="1"/>
          </p:cNvSpPr>
          <p:nvPr>
            <p:ph type="body" sz="quarter" idx="13"/>
          </p:nvPr>
        </p:nvSpPr>
        <p:spPr>
          <a:xfrm>
            <a:off x="468002" y="936878"/>
            <a:ext cx="8077605" cy="369332"/>
          </a:xfrm>
        </p:spPr>
        <p:txBody>
          <a:bodyPr/>
          <a:lstStyle/>
          <a:p>
            <a:r>
              <a:rPr lang="en-US" dirty="0"/>
              <a:t>STAY-C® 50 visibly evens the skin tone and reduces the color intensity of age spots by 25% in 3 month</a:t>
            </a:r>
          </a:p>
        </p:txBody>
      </p:sp>
      <p:pic>
        <p:nvPicPr>
          <p:cNvPr id="31" name="Picture 30">
            <a:extLst>
              <a:ext uri="{FF2B5EF4-FFF2-40B4-BE49-F238E27FC236}">
                <a16:creationId xmlns:a16="http://schemas.microsoft.com/office/drawing/2014/main" id="{4A85967C-BE33-FC12-2889-13BE336B92B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32" name="Picture 31" descr="A green sign with white text&#10;&#10;Description automatically generated with low confidence">
            <a:extLst>
              <a:ext uri="{FF2B5EF4-FFF2-40B4-BE49-F238E27FC236}">
                <a16:creationId xmlns:a16="http://schemas.microsoft.com/office/drawing/2014/main" id="{3486A923-D4DF-FD4D-8C49-FB2D3ED2173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grpSp>
        <p:nvGrpSpPr>
          <p:cNvPr id="33" name="Group 32">
            <a:extLst>
              <a:ext uri="{FF2B5EF4-FFF2-40B4-BE49-F238E27FC236}">
                <a16:creationId xmlns:a16="http://schemas.microsoft.com/office/drawing/2014/main" id="{CC888AB7-BA90-520D-8F2C-EBB6C13342B4}"/>
              </a:ext>
            </a:extLst>
          </p:cNvPr>
          <p:cNvGrpSpPr/>
          <p:nvPr/>
        </p:nvGrpSpPr>
        <p:grpSpPr>
          <a:xfrm>
            <a:off x="10880142" y="136327"/>
            <a:ext cx="1311858" cy="335110"/>
            <a:chOff x="11033761" y="53102"/>
            <a:chExt cx="1311858" cy="335110"/>
          </a:xfrm>
        </p:grpSpPr>
        <p:sp>
          <p:nvSpPr>
            <p:cNvPr id="34" name="Rectangle 33">
              <a:extLst>
                <a:ext uri="{FF2B5EF4-FFF2-40B4-BE49-F238E27FC236}">
                  <a16:creationId xmlns:a16="http://schemas.microsoft.com/office/drawing/2014/main" id="{CA44FD52-51C0-4C2F-EEEB-BECD54CDC893}"/>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35" name="TextBox 34">
              <a:extLst>
                <a:ext uri="{FF2B5EF4-FFF2-40B4-BE49-F238E27FC236}">
                  <a16:creationId xmlns:a16="http://schemas.microsoft.com/office/drawing/2014/main" id="{C139E57B-4244-A2E4-BDF1-1636EC28A96B}"/>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Tree>
    <p:extLst>
      <p:ext uri="{BB962C8B-B14F-4D97-AF65-F5344CB8AC3E}">
        <p14:creationId xmlns:p14="http://schemas.microsoft.com/office/powerpoint/2010/main" val="408763369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1"/>
                                        </p:tgtEl>
                                      </p:cBhvr>
                                      <p:by x="130000" y="130000"/>
                                    </p:animScale>
                                  </p:childTnLst>
                                </p:cTn>
                              </p:par>
                              <p:par>
                                <p:cTn id="7" presetID="26" presetClass="emph" presetSubtype="0" fill="hold" nodeType="withEffect">
                                  <p:stCondLst>
                                    <p:cond delay="0"/>
                                  </p:stCondLst>
                                  <p:childTnLst>
                                    <p:animEffect transition="out" filter="fade">
                                      <p:cBhvr>
                                        <p:cTn id="8" dur="1000" tmFilter="0, 0; .2, .5; .8, .5; 1, 0"/>
                                        <p:tgtEl>
                                          <p:spTgt spid="31"/>
                                        </p:tgtEl>
                                      </p:cBhvr>
                                    </p:animEffect>
                                    <p:animScale>
                                      <p:cBhvr>
                                        <p:cTn id="9" dur="500" autoRev="1" fill="hold"/>
                                        <p:tgtEl>
                                          <p:spTgt spid="31"/>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3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6" descr="P39l_EWk">
            <a:extLst>
              <a:ext uri="{FF2B5EF4-FFF2-40B4-BE49-F238E27FC236}">
                <a16:creationId xmlns:a16="http://schemas.microsoft.com/office/drawing/2014/main" id="{238B269A-F73D-40F2-BDD2-2E731ACC9D0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 t="-2"/>
          <a:stretch/>
        </p:blipFill>
        <p:spPr bwMode="auto">
          <a:xfrm>
            <a:off x="8658626" y="2319957"/>
            <a:ext cx="2187766" cy="98488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33</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STAY-C® 50 + Biotin – combination in skin lightening </a:t>
            </a:r>
          </a:p>
        </p:txBody>
      </p:sp>
      <p:sp>
        <p:nvSpPr>
          <p:cNvPr id="22" name="TextBox 21">
            <a:extLst>
              <a:ext uri="{FF2B5EF4-FFF2-40B4-BE49-F238E27FC236}">
                <a16:creationId xmlns:a16="http://schemas.microsoft.com/office/drawing/2014/main" id="{1F81B9B9-6A61-8349-B463-D0E21568B6B3}"/>
              </a:ext>
            </a:extLst>
          </p:cNvPr>
          <p:cNvSpPr txBox="1"/>
          <p:nvPr/>
        </p:nvSpPr>
        <p:spPr>
          <a:xfrm>
            <a:off x="6301719" y="3517534"/>
            <a:ext cx="4190463" cy="1447832"/>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Double blind study</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39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2 applications daily, 12 weeks on</a:t>
            </a:r>
            <a:br>
              <a:rPr kumimoji="0" lang="en-GB" sz="1351" b="0" i="0" u="none" strike="noStrike" kern="1200" cap="none" spc="0" normalizeH="0" baseline="0" noProof="0" dirty="0">
                <a:ln>
                  <a:noFill/>
                </a:ln>
                <a:solidFill>
                  <a:srgbClr val="808080"/>
                </a:solidFill>
                <a:effectLst/>
                <a:uLnTx/>
                <a:uFillTx/>
                <a:latin typeface="Fira Sans"/>
                <a:ea typeface="+mn-ea"/>
                <a:cs typeface="+mn-cs"/>
              </a:rPr>
            </a:br>
            <a:r>
              <a:rPr kumimoji="0" lang="en-GB" sz="1351" b="0" i="0" u="none" strike="noStrike" kern="1200" cap="none" spc="0" normalizeH="0" baseline="0" noProof="0" dirty="0">
                <a:ln>
                  <a:noFill/>
                </a:ln>
                <a:solidFill>
                  <a:srgbClr val="808080"/>
                </a:solidFill>
                <a:effectLst/>
                <a:uLnTx/>
                <a:uFillTx/>
                <a:latin typeface="Fira Sans"/>
                <a:ea typeface="+mn-ea"/>
                <a:cs typeface="+mn-cs"/>
              </a:rPr>
              <a:t>back of hands</a:t>
            </a:r>
          </a:p>
          <a:p>
            <a:pPr marL="182563" marR="0" lvl="0" indent="-182563" algn="l" defTabSz="914340"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3% STAY-C® 50 + 0.1% B</a:t>
            </a:r>
            <a:r>
              <a:rPr kumimoji="0" lang="en-GB" sz="1351" b="0" i="0" u="none" strike="noStrike" kern="1200" cap="none" spc="0" normalizeH="0" baseline="0" noProof="0" dirty="0">
                <a:ln>
                  <a:noFill/>
                </a:ln>
                <a:solidFill>
                  <a:srgbClr val="808080"/>
                </a:solidFill>
                <a:effectLst/>
                <a:uLnTx/>
                <a:uFillTx/>
                <a:latin typeface="Fira Sans"/>
                <a:ea typeface="+mn-ea"/>
                <a:cs typeface="+mn-cs"/>
              </a:rPr>
              <a:t>iotin</a:t>
            </a:r>
            <a:r>
              <a:rPr kumimoji="0" lang="en-GB" sz="1404" b="0" i="0" u="none" strike="noStrike" kern="1200" cap="none" spc="0" normalizeH="0" baseline="0" noProof="0" dirty="0">
                <a:ln>
                  <a:noFill/>
                </a:ln>
                <a:solidFill>
                  <a:srgbClr val="808080"/>
                </a:solidFill>
                <a:effectLst/>
                <a:uLnTx/>
                <a:uFillTx/>
                <a:latin typeface="Fira Sans"/>
                <a:ea typeface="+mn-ea"/>
                <a:cs typeface="+mn-cs"/>
              </a:rPr>
              <a:t> formulation </a:t>
            </a:r>
            <a:r>
              <a:rPr kumimoji="0" lang="en-GB" sz="1351" b="0" i="0" u="none" strike="noStrike" kern="1200" cap="none" spc="0" normalizeH="0" baseline="0" noProof="0" dirty="0">
                <a:ln>
                  <a:noFill/>
                </a:ln>
                <a:solidFill>
                  <a:srgbClr val="808080"/>
                </a:solidFill>
                <a:effectLst/>
                <a:uLnTx/>
                <a:uFillTx/>
                <a:latin typeface="Fira Sans"/>
                <a:ea typeface="+mn-ea"/>
                <a:cs typeface="+mn-cs"/>
              </a:rPr>
              <a:t>vs placebo </a:t>
            </a:r>
          </a:p>
        </p:txBody>
      </p:sp>
      <p:sp>
        <p:nvSpPr>
          <p:cNvPr id="16" name="TextBox 15">
            <a:extLst>
              <a:ext uri="{FF2B5EF4-FFF2-40B4-BE49-F238E27FC236}">
                <a16:creationId xmlns:a16="http://schemas.microsoft.com/office/drawing/2014/main" id="{D852F8E9-0B4D-8843-B1C1-01847C4ED20C}"/>
              </a:ext>
            </a:extLst>
          </p:cNvPr>
          <p:cNvSpPr txBox="1"/>
          <p:nvPr/>
        </p:nvSpPr>
        <p:spPr>
          <a:xfrm>
            <a:off x="468000" y="5940000"/>
            <a:ext cx="315284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Images taken with digital camera Canon EOS D30</a:t>
            </a:r>
          </a:p>
        </p:txBody>
      </p:sp>
      <p:pic>
        <p:nvPicPr>
          <p:cNvPr id="6" name="Picture 5">
            <a:extLst>
              <a:ext uri="{FF2B5EF4-FFF2-40B4-BE49-F238E27FC236}">
                <a16:creationId xmlns:a16="http://schemas.microsoft.com/office/drawing/2014/main" id="{F8414DF6-1ABD-FF46-BB6F-F466287AA1F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59"/>
          <a:stretch/>
        </p:blipFill>
        <p:spPr>
          <a:xfrm>
            <a:off x="468000" y="1950938"/>
            <a:ext cx="5471969" cy="2709964"/>
          </a:xfrm>
          <a:prstGeom prst="rect">
            <a:avLst/>
          </a:prstGeom>
        </p:spPr>
      </p:pic>
      <p:pic>
        <p:nvPicPr>
          <p:cNvPr id="23" name="Picture 5" descr="P39l_AWk">
            <a:extLst>
              <a:ext uri="{FF2B5EF4-FFF2-40B4-BE49-F238E27FC236}">
                <a16:creationId xmlns:a16="http://schemas.microsoft.com/office/drawing/2014/main" id="{B9261C66-F8CC-4AFC-8752-4D71D37A1123}"/>
              </a:ext>
            </a:extLst>
          </p:cNvPr>
          <p:cNvPicPr preferRelativeResize="0">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301719" y="2319957"/>
            <a:ext cx="2221517" cy="98488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4FD7F4D-0009-489A-88F4-F0A8AA34E48C}"/>
              </a:ext>
            </a:extLst>
          </p:cNvPr>
          <p:cNvSpPr txBox="1"/>
          <p:nvPr/>
        </p:nvSpPr>
        <p:spPr>
          <a:xfrm>
            <a:off x="6301719" y="2319957"/>
            <a:ext cx="1867933" cy="288147"/>
          </a:xfrm>
          <a:prstGeom prst="rect">
            <a:avLst/>
          </a:prstGeom>
          <a:noFill/>
        </p:spPr>
        <p:txBody>
          <a:bodyPr wrap="square" lIns="108000" tIns="7200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Before</a:t>
            </a:r>
          </a:p>
        </p:txBody>
      </p:sp>
      <p:sp>
        <p:nvSpPr>
          <p:cNvPr id="28" name="TextBox 27">
            <a:extLst>
              <a:ext uri="{FF2B5EF4-FFF2-40B4-BE49-F238E27FC236}">
                <a16:creationId xmlns:a16="http://schemas.microsoft.com/office/drawing/2014/main" id="{DFA5768E-477B-4503-A6D1-5FCDCD2123BF}"/>
              </a:ext>
            </a:extLst>
          </p:cNvPr>
          <p:cNvSpPr txBox="1"/>
          <p:nvPr/>
        </p:nvSpPr>
        <p:spPr>
          <a:xfrm>
            <a:off x="8658625" y="2319957"/>
            <a:ext cx="1867933" cy="288147"/>
          </a:xfrm>
          <a:prstGeom prst="rect">
            <a:avLst/>
          </a:prstGeom>
          <a:noFill/>
        </p:spPr>
        <p:txBody>
          <a:bodyPr wrap="square" lIns="108000" tIns="7200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Medium"/>
                <a:ea typeface="+mn-ea"/>
                <a:cs typeface="+mn-cs"/>
              </a:rPr>
              <a:t>After 3 months</a:t>
            </a:r>
          </a:p>
        </p:txBody>
      </p:sp>
      <p:sp>
        <p:nvSpPr>
          <p:cNvPr id="9" name="Text Placeholder 8">
            <a:extLst>
              <a:ext uri="{FF2B5EF4-FFF2-40B4-BE49-F238E27FC236}">
                <a16:creationId xmlns:a16="http://schemas.microsoft.com/office/drawing/2014/main" id="{D7BF9CB3-126A-180C-0529-2863431749BA}"/>
              </a:ext>
            </a:extLst>
          </p:cNvPr>
          <p:cNvSpPr>
            <a:spLocks noGrp="1"/>
          </p:cNvSpPr>
          <p:nvPr>
            <p:ph type="body" sz="quarter" idx="13"/>
          </p:nvPr>
        </p:nvSpPr>
        <p:spPr>
          <a:xfrm>
            <a:off x="468003" y="936878"/>
            <a:ext cx="8666890" cy="369332"/>
          </a:xfrm>
        </p:spPr>
        <p:txBody>
          <a:bodyPr/>
          <a:lstStyle/>
          <a:p>
            <a:r>
              <a:rPr lang="en-US" dirty="0"/>
              <a:t>A topical mixture containing STAY-C® 50 and biotin lightens the skin up to 69% in 2 months</a:t>
            </a:r>
          </a:p>
        </p:txBody>
      </p:sp>
      <p:grpSp>
        <p:nvGrpSpPr>
          <p:cNvPr id="3" name="Group 2">
            <a:extLst>
              <a:ext uri="{FF2B5EF4-FFF2-40B4-BE49-F238E27FC236}">
                <a16:creationId xmlns:a16="http://schemas.microsoft.com/office/drawing/2014/main" id="{6B1FED41-B85B-6E81-F15B-08608A7BAAC5}"/>
              </a:ext>
            </a:extLst>
          </p:cNvPr>
          <p:cNvGrpSpPr/>
          <p:nvPr/>
        </p:nvGrpSpPr>
        <p:grpSpPr>
          <a:xfrm>
            <a:off x="10880142" y="136327"/>
            <a:ext cx="1311858" cy="335110"/>
            <a:chOff x="11033761" y="53102"/>
            <a:chExt cx="1311858" cy="335110"/>
          </a:xfrm>
        </p:grpSpPr>
        <p:sp>
          <p:nvSpPr>
            <p:cNvPr id="5" name="Rectangle 4">
              <a:extLst>
                <a:ext uri="{FF2B5EF4-FFF2-40B4-BE49-F238E27FC236}">
                  <a16:creationId xmlns:a16="http://schemas.microsoft.com/office/drawing/2014/main" id="{B4A409AF-F26C-71AA-1A13-8F408BF530A4}"/>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8" name="TextBox 7">
              <a:extLst>
                <a:ext uri="{FF2B5EF4-FFF2-40B4-BE49-F238E27FC236}">
                  <a16:creationId xmlns:a16="http://schemas.microsoft.com/office/drawing/2014/main" id="{876E3E9B-7364-72C4-7C54-9FF97DB0FD7B}"/>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pic>
        <p:nvPicPr>
          <p:cNvPr id="13" name="Picture 12">
            <a:extLst>
              <a:ext uri="{FF2B5EF4-FFF2-40B4-BE49-F238E27FC236}">
                <a16:creationId xmlns:a16="http://schemas.microsoft.com/office/drawing/2014/main" id="{85FACA5C-D6EF-AF60-3230-A1C80C34A9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14" name="Picture 13" descr="A green sign with white text&#10;&#10;Description automatically generated with low confidence">
            <a:extLst>
              <a:ext uri="{FF2B5EF4-FFF2-40B4-BE49-F238E27FC236}">
                <a16:creationId xmlns:a16="http://schemas.microsoft.com/office/drawing/2014/main" id="{275D86FE-1B04-5F48-14D2-3982443042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pic>
        <p:nvPicPr>
          <p:cNvPr id="20" name="Picture 19">
            <a:extLst>
              <a:ext uri="{FF2B5EF4-FFF2-40B4-BE49-F238E27FC236}">
                <a16:creationId xmlns:a16="http://schemas.microsoft.com/office/drawing/2014/main" id="{687CD846-AB05-3D44-A4AE-3907B02456E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12284" y="4834800"/>
            <a:ext cx="1424991" cy="1077625"/>
          </a:xfrm>
          <a:prstGeom prst="rect">
            <a:avLst/>
          </a:prstGeom>
        </p:spPr>
      </p:pic>
      <p:sp>
        <p:nvSpPr>
          <p:cNvPr id="26" name="TextBox 25">
            <a:extLst>
              <a:ext uri="{FF2B5EF4-FFF2-40B4-BE49-F238E27FC236}">
                <a16:creationId xmlns:a16="http://schemas.microsoft.com/office/drawing/2014/main" id="{9842F69A-1FB2-3744-BC8C-78C3F698EDB3}"/>
              </a:ext>
            </a:extLst>
          </p:cNvPr>
          <p:cNvSpPr txBox="1"/>
          <p:nvPr/>
        </p:nvSpPr>
        <p:spPr>
          <a:xfrm>
            <a:off x="2110295" y="5033422"/>
            <a:ext cx="3829673" cy="744911"/>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Strong lightening effect with increase of 13 ITA° after 3 months!</a:t>
            </a:r>
          </a:p>
        </p:txBody>
      </p:sp>
    </p:spTree>
    <p:extLst>
      <p:ext uri="{BB962C8B-B14F-4D97-AF65-F5344CB8AC3E}">
        <p14:creationId xmlns:p14="http://schemas.microsoft.com/office/powerpoint/2010/main" val="248385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13"/>
                                        </p:tgtEl>
                                      </p:cBhvr>
                                      <p:by x="130000" y="130000"/>
                                    </p:animScale>
                                  </p:childTnLst>
                                </p:cTn>
                              </p:par>
                              <p:par>
                                <p:cTn id="7" presetID="26" presetClass="emph" presetSubtype="0" fill="hold" nodeType="withEffect">
                                  <p:stCondLst>
                                    <p:cond delay="0"/>
                                  </p:stCondLst>
                                  <p:childTnLst>
                                    <p:animEffect transition="out" filter="fade">
                                      <p:cBhvr>
                                        <p:cTn id="8" dur="1000" tmFilter="0, 0; .2, .5; .8, .5; 1, 0"/>
                                        <p:tgtEl>
                                          <p:spTgt spid="13"/>
                                        </p:tgtEl>
                                      </p:cBhvr>
                                    </p:animEffect>
                                    <p:animScale>
                                      <p:cBhvr>
                                        <p:cTn id="9" dur="500" autoRev="1" fill="hold"/>
                                        <p:tgtEl>
                                          <p:spTgt spid="13"/>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34</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reduces the appearance of acne</a:t>
            </a:r>
          </a:p>
        </p:txBody>
      </p:sp>
      <p:sp>
        <p:nvSpPr>
          <p:cNvPr id="11" name="TextBox 10">
            <a:extLst>
              <a:ext uri="{FF2B5EF4-FFF2-40B4-BE49-F238E27FC236}">
                <a16:creationId xmlns:a16="http://schemas.microsoft.com/office/drawing/2014/main" id="{2C95C740-24C9-074C-B41B-6149206881D7}"/>
              </a:ext>
            </a:extLst>
          </p:cNvPr>
          <p:cNvSpPr txBox="1"/>
          <p:nvPr/>
        </p:nvSpPr>
        <p:spPr>
          <a:xfrm>
            <a:off x="5941724" y="4293594"/>
            <a:ext cx="4148112" cy="760080"/>
          </a:xfrm>
          <a:prstGeom prst="rect">
            <a:avLst/>
          </a:prstGeom>
          <a:noFill/>
        </p:spPr>
        <p:txBody>
          <a:bodyPr wrap="square" lIns="0" tIns="0" rIns="0" bIns="0" rtlCol="0">
            <a:spAutoFit/>
          </a:bodyPr>
          <a:lstStyle/>
          <a:p>
            <a:pPr marL="182563" marR="0" lvl="0" indent="-182563" algn="l" defTabSz="914354" rtl="0" eaLnBrk="1" fontAlgn="base"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Cultivation of bacterium </a:t>
            </a:r>
            <a:r>
              <a:rPr kumimoji="0" lang="en-GB" sz="1404" b="0" i="1" u="none" strike="noStrike" kern="1200" cap="none" spc="0" normalizeH="0" baseline="0" noProof="0" dirty="0" err="1">
                <a:ln>
                  <a:noFill/>
                </a:ln>
                <a:solidFill>
                  <a:srgbClr val="808080"/>
                </a:solidFill>
                <a:effectLst/>
                <a:uLnTx/>
                <a:uFillTx/>
                <a:latin typeface="Fira Sans"/>
                <a:ea typeface="+mn-ea"/>
                <a:cs typeface="+mn-cs"/>
              </a:rPr>
              <a:t>Cuti</a:t>
            </a:r>
            <a:r>
              <a:rPr kumimoji="0" lang="en-US" sz="1351" b="0" i="1" u="none" strike="noStrike" kern="1200" cap="none" spc="0" normalizeH="0" baseline="0" noProof="0" dirty="0">
                <a:ln>
                  <a:noFill/>
                </a:ln>
                <a:solidFill>
                  <a:srgbClr val="808080"/>
                </a:solidFill>
                <a:effectLst/>
                <a:uLnTx/>
                <a:uFillTx/>
                <a:latin typeface="Fira Sans"/>
                <a:ea typeface="+mn-ea"/>
                <a:cs typeface="+mn-cs"/>
              </a:rPr>
              <a:t>bacterium acnes</a:t>
            </a:r>
            <a:endParaRPr kumimoji="0" lang="en-GB" sz="1351" b="0" i="1" u="none" strike="noStrike" kern="1200" cap="none" spc="0" normalizeH="0" baseline="0" noProof="0" dirty="0">
              <a:ln>
                <a:noFill/>
              </a:ln>
              <a:solidFill>
                <a:srgbClr val="808080"/>
              </a:solidFill>
              <a:effectLst/>
              <a:uLnTx/>
              <a:uFillTx/>
              <a:latin typeface="Fira Sans"/>
              <a:ea typeface="+mn-ea"/>
              <a:cs typeface="+mn-cs"/>
            </a:endParaRPr>
          </a:p>
          <a:p>
            <a:pPr marL="182563" marR="0" lvl="0" indent="-182563" algn="l" defTabSz="914354" rtl="0" eaLnBrk="1" fontAlgn="base" latinLnBrk="0" hangingPunct="1">
              <a:lnSpc>
                <a:spcPct val="100000"/>
              </a:lnSpc>
              <a:spcBef>
                <a:spcPts val="0"/>
              </a:spcBef>
              <a:spcAft>
                <a:spcPts val="10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Addition of different concentrations of </a:t>
            </a:r>
            <a:r>
              <a:rPr kumimoji="0" lang="en-US" altLang="en-US" sz="1351" b="0" i="0" u="none" strike="noStrike" kern="1200" cap="none" spc="0" normalizeH="0" baseline="0" noProof="0" dirty="0">
                <a:ln>
                  <a:noFill/>
                </a:ln>
                <a:solidFill>
                  <a:srgbClr val="808080"/>
                </a:solidFill>
                <a:effectLst/>
                <a:uLnTx/>
                <a:uFillTx/>
                <a:latin typeface="Fira Sans"/>
                <a:ea typeface="+mn-ea"/>
                <a:cs typeface="+mn-cs"/>
              </a:rPr>
              <a:t>STAY-C® </a:t>
            </a:r>
            <a:r>
              <a:rPr kumimoji="0" lang="en-GB" sz="1351" b="0" i="0" u="none" strike="noStrike" kern="1200" cap="none" spc="0" normalizeH="0" baseline="0" noProof="0" dirty="0">
                <a:ln>
                  <a:noFill/>
                </a:ln>
                <a:solidFill>
                  <a:srgbClr val="808080"/>
                </a:solidFill>
                <a:effectLst/>
                <a:uLnTx/>
                <a:uFillTx/>
                <a:latin typeface="Fira Sans"/>
                <a:ea typeface="+mn-ea"/>
                <a:cs typeface="+mn-cs"/>
              </a:rPr>
              <a:t>50 to the media</a:t>
            </a:r>
          </a:p>
        </p:txBody>
      </p:sp>
      <p:pic>
        <p:nvPicPr>
          <p:cNvPr id="6" name="Picture 5">
            <a:extLst>
              <a:ext uri="{FF2B5EF4-FFF2-40B4-BE49-F238E27FC236}">
                <a16:creationId xmlns:a16="http://schemas.microsoft.com/office/drawing/2014/main" id="{01B363FC-075F-0547-A31C-90359BAF18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8002" y="2331212"/>
            <a:ext cx="4850127" cy="3448425"/>
          </a:xfrm>
          <a:prstGeom prst="rect">
            <a:avLst/>
          </a:prstGeom>
        </p:spPr>
      </p:pic>
      <p:sp>
        <p:nvSpPr>
          <p:cNvPr id="3" name="Rectangle 2">
            <a:extLst>
              <a:ext uri="{FF2B5EF4-FFF2-40B4-BE49-F238E27FC236}">
                <a16:creationId xmlns:a16="http://schemas.microsoft.com/office/drawing/2014/main" id="{231025C6-8F68-45E8-9C18-82AA37BC580F}"/>
              </a:ext>
            </a:extLst>
          </p:cNvPr>
          <p:cNvSpPr/>
          <p:nvPr/>
        </p:nvSpPr>
        <p:spPr>
          <a:xfrm>
            <a:off x="4805917" y="5422607"/>
            <a:ext cx="350875" cy="4571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pic>
        <p:nvPicPr>
          <p:cNvPr id="15" name="Picture 14">
            <a:extLst>
              <a:ext uri="{FF2B5EF4-FFF2-40B4-BE49-F238E27FC236}">
                <a16:creationId xmlns:a16="http://schemas.microsoft.com/office/drawing/2014/main" id="{7A512416-3393-BB46-9AF7-3EB0736AE0F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sp>
        <p:nvSpPr>
          <p:cNvPr id="9" name="Text Placeholder 8">
            <a:extLst>
              <a:ext uri="{FF2B5EF4-FFF2-40B4-BE49-F238E27FC236}">
                <a16:creationId xmlns:a16="http://schemas.microsoft.com/office/drawing/2014/main" id="{CB028014-9264-BF4A-18E0-0A411C9A1529}"/>
              </a:ext>
            </a:extLst>
          </p:cNvPr>
          <p:cNvSpPr>
            <a:spLocks noGrp="1"/>
          </p:cNvSpPr>
          <p:nvPr>
            <p:ph type="body" sz="quarter" idx="13"/>
          </p:nvPr>
        </p:nvSpPr>
        <p:spPr>
          <a:xfrm>
            <a:off x="468002" y="936878"/>
            <a:ext cx="8045133" cy="369332"/>
          </a:xfrm>
        </p:spPr>
        <p:txBody>
          <a:bodyPr/>
          <a:lstStyle/>
          <a:p>
            <a:r>
              <a:rPr lang="en-US" dirty="0"/>
              <a:t>STAY-C® 50 inactivates </a:t>
            </a:r>
            <a:r>
              <a:rPr lang="en-US" dirty="0" err="1"/>
              <a:t>Cutibacterium</a:t>
            </a:r>
            <a:r>
              <a:rPr lang="en-US" dirty="0"/>
              <a:t> acnes by 5 log after 8 hours of incubation</a:t>
            </a:r>
          </a:p>
        </p:txBody>
      </p:sp>
      <p:pic>
        <p:nvPicPr>
          <p:cNvPr id="7" name="Picture 6" descr="A green sign with white text&#10;&#10;Description automatically generated with low confidence">
            <a:extLst>
              <a:ext uri="{FF2B5EF4-FFF2-40B4-BE49-F238E27FC236}">
                <a16:creationId xmlns:a16="http://schemas.microsoft.com/office/drawing/2014/main" id="{D37E041D-CEE9-19C8-405E-3B923D248A3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sp>
        <p:nvSpPr>
          <p:cNvPr id="12" name="TextBox 11">
            <a:extLst>
              <a:ext uri="{FF2B5EF4-FFF2-40B4-BE49-F238E27FC236}">
                <a16:creationId xmlns:a16="http://schemas.microsoft.com/office/drawing/2014/main" id="{61C08B3A-51A4-4F43-96BA-87F06D313287}"/>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err="1">
                <a:ln>
                  <a:noFill/>
                </a:ln>
                <a:solidFill>
                  <a:srgbClr val="808080"/>
                </a:solidFill>
                <a:effectLst/>
                <a:uLnTx/>
                <a:uFillTx/>
                <a:latin typeface="Fira Sans"/>
                <a:ea typeface="+mn-ea"/>
                <a:cs typeface="+mn-cs"/>
              </a:rPr>
              <a:t>Klock</a:t>
            </a:r>
            <a:r>
              <a:rPr kumimoji="0" lang="en-GB" sz="900" b="0" i="1" u="none" strike="noStrike" kern="1200" cap="none" spc="0" normalizeH="0" baseline="0" noProof="0" dirty="0">
                <a:ln>
                  <a:noFill/>
                </a:ln>
                <a:solidFill>
                  <a:srgbClr val="808080"/>
                </a:solidFill>
                <a:effectLst/>
                <a:uLnTx/>
                <a:uFillTx/>
                <a:latin typeface="Fira Sans"/>
                <a:ea typeface="+mn-ea"/>
                <a:cs typeface="+mn-cs"/>
              </a:rPr>
              <a:t> J et al. Int J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Cosmet</a:t>
            </a:r>
            <a:r>
              <a:rPr kumimoji="0" lang="en-GB" sz="900" b="0" i="1" u="none" strike="noStrike" kern="1200" cap="none" spc="0" normalizeH="0" baseline="0" noProof="0" dirty="0">
                <a:ln>
                  <a:noFill/>
                </a:ln>
                <a:solidFill>
                  <a:srgbClr val="808080"/>
                </a:solidFill>
                <a:effectLst/>
                <a:uLnTx/>
                <a:uFillTx/>
                <a:latin typeface="Fira Sans"/>
                <a:ea typeface="+mn-ea"/>
                <a:cs typeface="+mn-cs"/>
              </a:rPr>
              <a:t> Sci 2005;27:171-176</a:t>
            </a:r>
          </a:p>
        </p:txBody>
      </p:sp>
      <p:sp>
        <p:nvSpPr>
          <p:cNvPr id="13" name="TextBox 12">
            <a:extLst>
              <a:ext uri="{FF2B5EF4-FFF2-40B4-BE49-F238E27FC236}">
                <a16:creationId xmlns:a16="http://schemas.microsoft.com/office/drawing/2014/main" id="{E9D008F0-5EF2-E248-88BF-BB9AB8A98139}"/>
              </a:ext>
            </a:extLst>
          </p:cNvPr>
          <p:cNvSpPr txBox="1"/>
          <p:nvPr/>
        </p:nvSpPr>
        <p:spPr>
          <a:xfrm>
            <a:off x="1203570" y="1940017"/>
            <a:ext cx="4036410" cy="230832"/>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000000"/>
                </a:solidFill>
                <a:effectLst/>
                <a:uLnTx/>
                <a:uFillTx/>
                <a:latin typeface="Fira Sans Medium"/>
                <a:ea typeface="+mn-ea"/>
                <a:cs typeface="+mn-cs"/>
              </a:rPr>
              <a:t>Bacterial Count</a:t>
            </a:r>
          </a:p>
        </p:txBody>
      </p:sp>
      <p:sp>
        <p:nvSpPr>
          <p:cNvPr id="14" name="TextBox 13">
            <a:extLst>
              <a:ext uri="{FF2B5EF4-FFF2-40B4-BE49-F238E27FC236}">
                <a16:creationId xmlns:a16="http://schemas.microsoft.com/office/drawing/2014/main" id="{976162F4-0457-0248-A91E-8ACA26B8722F}"/>
              </a:ext>
            </a:extLst>
          </p:cNvPr>
          <p:cNvSpPr txBox="1"/>
          <p:nvPr/>
        </p:nvSpPr>
        <p:spPr>
          <a:xfrm>
            <a:off x="5932424" y="2401200"/>
            <a:ext cx="4040007" cy="1653735"/>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1% STAY-C® 50 is effective against </a:t>
            </a:r>
            <a:r>
              <a:rPr kumimoji="0" lang="en-GB" sz="1600" b="0" i="1" u="none" strike="noStrike" kern="1200" cap="none" spc="0" normalizeH="0" baseline="0" noProof="0" dirty="0" err="1">
                <a:ln>
                  <a:noFill/>
                </a:ln>
                <a:solidFill>
                  <a:srgbClr val="000000"/>
                </a:solidFill>
                <a:effectLst/>
                <a:uLnTx/>
                <a:uFillTx/>
                <a:latin typeface="Fira Sans"/>
                <a:ea typeface="+mn-ea"/>
                <a:cs typeface="+mn-cs"/>
              </a:rPr>
              <a:t>Cutibacterium</a:t>
            </a:r>
            <a:r>
              <a:rPr kumimoji="0" lang="en-GB" sz="1600" b="0" i="1" u="none" strike="noStrike" kern="1200" cap="none" spc="0" normalizeH="0" baseline="0" noProof="0" dirty="0">
                <a:ln>
                  <a:noFill/>
                </a:ln>
                <a:solidFill>
                  <a:srgbClr val="000000"/>
                </a:solidFill>
                <a:effectLst/>
                <a:uLnTx/>
                <a:uFillTx/>
                <a:latin typeface="Fira Sans"/>
                <a:ea typeface="+mn-ea"/>
                <a:cs typeface="+mn-cs"/>
              </a:rPr>
              <a:t> acnes </a:t>
            </a:r>
            <a:r>
              <a:rPr kumimoji="0" lang="en-GB" sz="1600" b="0" i="0" u="none" strike="noStrike" kern="1200" cap="none" spc="0" normalizeH="0" baseline="0" noProof="0" dirty="0">
                <a:ln>
                  <a:noFill/>
                </a:ln>
                <a:solidFill>
                  <a:srgbClr val="000000"/>
                </a:solidFill>
                <a:effectLst/>
                <a:uLnTx/>
                <a:uFillTx/>
                <a:latin typeface="Fira Sans"/>
                <a:ea typeface="+mn-ea"/>
                <a:cs typeface="+mn-cs"/>
              </a:rPr>
              <a:t>already after 4h</a:t>
            </a:r>
          </a:p>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After 8h the log reduction of bacterial count is 5, which means that most bacteria are killed </a:t>
            </a:r>
          </a:p>
        </p:txBody>
      </p:sp>
      <p:grpSp>
        <p:nvGrpSpPr>
          <p:cNvPr id="16" name="Group 15">
            <a:extLst>
              <a:ext uri="{FF2B5EF4-FFF2-40B4-BE49-F238E27FC236}">
                <a16:creationId xmlns:a16="http://schemas.microsoft.com/office/drawing/2014/main" id="{6AAC0623-FCC1-4964-B8D2-46FB837721A7}"/>
              </a:ext>
            </a:extLst>
          </p:cNvPr>
          <p:cNvGrpSpPr/>
          <p:nvPr/>
        </p:nvGrpSpPr>
        <p:grpSpPr>
          <a:xfrm>
            <a:off x="10880142" y="136327"/>
            <a:ext cx="1311858" cy="335110"/>
            <a:chOff x="11033761" y="53102"/>
            <a:chExt cx="1311858" cy="335110"/>
          </a:xfrm>
        </p:grpSpPr>
        <p:sp>
          <p:nvSpPr>
            <p:cNvPr id="17" name="Rectangle 16">
              <a:extLst>
                <a:ext uri="{FF2B5EF4-FFF2-40B4-BE49-F238E27FC236}">
                  <a16:creationId xmlns:a16="http://schemas.microsoft.com/office/drawing/2014/main" id="{E6C5421E-5C41-48C1-B337-EAAABEBA9A7E}"/>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8" name="TextBox 17">
              <a:extLst>
                <a:ext uri="{FF2B5EF4-FFF2-40B4-BE49-F238E27FC236}">
                  <a16:creationId xmlns:a16="http://schemas.microsoft.com/office/drawing/2014/main" id="{D42F95FB-54A7-4698-AECE-02D1C43FDA1A}"/>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vitro</a:t>
              </a:r>
            </a:p>
          </p:txBody>
        </p:sp>
      </p:grpSp>
    </p:spTree>
    <p:extLst>
      <p:ext uri="{BB962C8B-B14F-4D97-AF65-F5344CB8AC3E}">
        <p14:creationId xmlns:p14="http://schemas.microsoft.com/office/powerpoint/2010/main" val="276070794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15"/>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15"/>
                                        </p:tgtEl>
                                      </p:cBhvr>
                                    </p:animEffect>
                                    <p:animScale>
                                      <p:cBhvr>
                                        <p:cTn id="9" dur="500" autoRev="1" fill="hold"/>
                                        <p:tgtEl>
                                          <p:spTgt spid="15"/>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A5286481-E79A-9141-81B0-3764D68B421B}"/>
              </a:ext>
            </a:extLst>
          </p:cNvPr>
          <p:cNvSpPr txBox="1"/>
          <p:nvPr/>
        </p:nvSpPr>
        <p:spPr>
          <a:xfrm>
            <a:off x="5764985" y="4433005"/>
            <a:ext cx="4711610"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visibly reduces the appearance of acne lesions in 12 weeks and outperforms Benzoyl Peroxide</a:t>
            </a:r>
            <a:r>
              <a:rPr kumimoji="0" lang="en-GB" sz="1600" b="0" i="0" u="none" strike="noStrike" kern="1200" cap="none" spc="0" normalizeH="0" baseline="30000" noProof="0" dirty="0">
                <a:ln>
                  <a:noFill/>
                </a:ln>
                <a:solidFill>
                  <a:srgbClr val="000000"/>
                </a:solidFill>
                <a:effectLst/>
                <a:uLnTx/>
                <a:uFillTx/>
                <a:latin typeface="Fira Sans"/>
                <a:ea typeface="+mn-ea"/>
                <a:cs typeface="+mn-cs"/>
              </a:rPr>
              <a:t>#</a:t>
            </a:r>
            <a:endParaRPr kumimoji="0" lang="en-GB" sz="1600" b="0" i="0" u="none" strike="noStrike" kern="1200" cap="none" spc="0" normalizeH="0" baseline="0" noProof="0" dirty="0">
              <a:ln>
                <a:noFill/>
              </a:ln>
              <a:solidFill>
                <a:srgbClr val="000000"/>
              </a:solidFill>
              <a:effectLst/>
              <a:uLnTx/>
              <a:uFillTx/>
              <a:latin typeface="Fira Sans"/>
              <a:ea typeface="+mn-ea"/>
              <a:cs typeface="+mn-cs"/>
            </a:endParaRP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35</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reduces the appearance of acne</a:t>
            </a:r>
          </a:p>
        </p:txBody>
      </p:sp>
      <p:sp>
        <p:nvSpPr>
          <p:cNvPr id="29" name="TextBox 28">
            <a:extLst>
              <a:ext uri="{FF2B5EF4-FFF2-40B4-BE49-F238E27FC236}">
                <a16:creationId xmlns:a16="http://schemas.microsoft.com/office/drawing/2014/main" id="{99691D40-6BCD-5F4B-9722-D608C668C5E8}"/>
              </a:ext>
            </a:extLst>
          </p:cNvPr>
          <p:cNvSpPr txBox="1"/>
          <p:nvPr/>
        </p:nvSpPr>
        <p:spPr>
          <a:xfrm>
            <a:off x="5815516" y="5637782"/>
            <a:ext cx="4712393" cy="751872"/>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2x30 patients with acne vulgaris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5% STAY-C® 50 or 5% Benzoyl Peroxide</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12 week treatment, twice daily application</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0" y="5940000"/>
            <a:ext cx="4078003"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err="1">
                <a:ln>
                  <a:noFill/>
                </a:ln>
                <a:solidFill>
                  <a:srgbClr val="808080"/>
                </a:solidFill>
                <a:effectLst/>
                <a:uLnTx/>
                <a:uFillTx/>
                <a:latin typeface="Fira Sans"/>
                <a:ea typeface="+mn-ea"/>
                <a:cs typeface="+mn-cs"/>
              </a:rPr>
              <a:t>Klock</a:t>
            </a:r>
            <a:r>
              <a:rPr kumimoji="0" lang="en-GB" sz="900" b="0" i="1" u="none" strike="noStrike" kern="1200" cap="none" spc="0" normalizeH="0" baseline="0" noProof="0" dirty="0">
                <a:ln>
                  <a:noFill/>
                </a:ln>
                <a:solidFill>
                  <a:srgbClr val="808080"/>
                </a:solidFill>
                <a:effectLst/>
                <a:uLnTx/>
                <a:uFillTx/>
                <a:latin typeface="Fira Sans"/>
                <a:ea typeface="+mn-ea"/>
                <a:cs typeface="+mn-cs"/>
              </a:rPr>
              <a:t> J et al. Int J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Cosmet</a:t>
            </a:r>
            <a:r>
              <a:rPr kumimoji="0" lang="en-GB" sz="900" b="0" i="1" u="none" strike="noStrike" kern="1200" cap="none" spc="0" normalizeH="0" baseline="0" noProof="0" dirty="0">
                <a:ln>
                  <a:noFill/>
                </a:ln>
                <a:solidFill>
                  <a:srgbClr val="808080"/>
                </a:solidFill>
                <a:effectLst/>
                <a:uLnTx/>
                <a:uFillTx/>
                <a:latin typeface="Fira Sans"/>
                <a:ea typeface="+mn-ea"/>
                <a:cs typeface="+mn-cs"/>
              </a:rPr>
              <a:t> Sci 2005;27:171-176</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 </a:t>
            </a:r>
            <a:r>
              <a:rPr kumimoji="0" lang="en-US" sz="900" b="0" i="1" u="none" strike="noStrike" kern="1200" cap="none" spc="0" normalizeH="0" baseline="0" noProof="0" dirty="0">
                <a:ln>
                  <a:noFill/>
                </a:ln>
                <a:solidFill>
                  <a:srgbClr val="808080"/>
                </a:solidFill>
                <a:effectLst/>
                <a:uLnTx/>
                <a:uFillTx/>
                <a:latin typeface="Fira Sans"/>
                <a:ea typeface="+mn-ea"/>
                <a:cs typeface="+mn-cs"/>
              </a:rPr>
              <a:t>Benzoyl peroxide is a bactericidal powerful ingredient against acne</a:t>
            </a:r>
            <a:endParaRPr kumimoji="0" lang="en-GB" sz="900" b="0" i="1" u="none" strike="noStrike" kern="1200" cap="none" spc="0" normalizeH="0" baseline="0" noProof="0" dirty="0">
              <a:ln>
                <a:noFill/>
              </a:ln>
              <a:solidFill>
                <a:srgbClr val="808080"/>
              </a:solidFill>
              <a:effectLst/>
              <a:uLnTx/>
              <a:uFillTx/>
              <a:latin typeface="Fira Sans"/>
              <a:ea typeface="+mn-ea"/>
              <a:cs typeface="+mn-cs"/>
            </a:endParaRPr>
          </a:p>
        </p:txBody>
      </p:sp>
      <p:pic>
        <p:nvPicPr>
          <p:cNvPr id="14" name="Picture 7" descr="Figure_6a">
            <a:extLst>
              <a:ext uri="{FF2B5EF4-FFF2-40B4-BE49-F238E27FC236}">
                <a16:creationId xmlns:a16="http://schemas.microsoft.com/office/drawing/2014/main" id="{23B3A7AD-813C-664F-A058-EF3FC6B0223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9229" y="1943019"/>
            <a:ext cx="2347015" cy="28383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Figure_6b">
            <a:extLst>
              <a:ext uri="{FF2B5EF4-FFF2-40B4-BE49-F238E27FC236}">
                <a16:creationId xmlns:a16="http://schemas.microsoft.com/office/drawing/2014/main" id="{1A59979D-08CB-304D-B687-50344A5FC26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94746" y="1943019"/>
            <a:ext cx="2347228" cy="2838305"/>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5">
            <a:extLst>
              <a:ext uri="{FF2B5EF4-FFF2-40B4-BE49-F238E27FC236}">
                <a16:creationId xmlns:a16="http://schemas.microsoft.com/office/drawing/2014/main" id="{52949560-DCBC-4640-AF23-CCCBC688E841}"/>
              </a:ext>
            </a:extLst>
          </p:cNvPr>
          <p:cNvSpPr txBox="1">
            <a:spLocks noChangeArrowheads="1"/>
          </p:cNvSpPr>
          <p:nvPr/>
        </p:nvSpPr>
        <p:spPr bwMode="auto">
          <a:xfrm>
            <a:off x="0" y="4418054"/>
            <a:ext cx="1779881" cy="30957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95246" algn="ctr" defTabSz="914354" rtl="0" eaLnBrk="1" fontAlgn="auto" latinLnBrk="0" hangingPunct="1">
              <a:lnSpc>
                <a:spcPct val="105000"/>
              </a:lnSpc>
              <a:spcBef>
                <a:spcPct val="50000"/>
              </a:spcBef>
              <a:spcAft>
                <a:spcPct val="50000"/>
              </a:spcAft>
              <a:buClr>
                <a:srgbClr val="45AC34"/>
              </a:buClr>
              <a:buSzPct val="100000"/>
              <a:buFontTx/>
              <a:buNone/>
              <a:tabLst/>
              <a:defRPr/>
            </a:pPr>
            <a:r>
              <a:rPr kumimoji="0" lang="de-CH" sz="1400" b="0" i="0" u="none" strike="noStrike" kern="1200" cap="none" spc="-53" normalizeH="0" baseline="0" noProof="0" dirty="0" err="1">
                <a:ln>
                  <a:noFill/>
                </a:ln>
                <a:solidFill>
                  <a:srgbClr val="FFFFFF"/>
                </a:solidFill>
                <a:effectLst/>
                <a:uLnTx/>
                <a:uFillTx/>
                <a:latin typeface="Fira Sans Medium"/>
                <a:ea typeface="+mn-ea"/>
                <a:cs typeface="Arial"/>
              </a:rPr>
              <a:t>Before</a:t>
            </a:r>
            <a:endParaRPr kumimoji="0" lang="de-CH" sz="1400" b="0" i="0" u="none" strike="noStrike" kern="1200" cap="none" spc="-53" normalizeH="0" baseline="0" noProof="0" dirty="0">
              <a:ln>
                <a:noFill/>
              </a:ln>
              <a:solidFill>
                <a:srgbClr val="FFFFFF"/>
              </a:solidFill>
              <a:effectLst/>
              <a:uLnTx/>
              <a:uFillTx/>
              <a:latin typeface="Fira Sans Medium"/>
              <a:ea typeface="+mn-ea"/>
              <a:cs typeface="Arial"/>
            </a:endParaRPr>
          </a:p>
        </p:txBody>
      </p:sp>
      <p:sp>
        <p:nvSpPr>
          <p:cNvPr id="18" name="Text Box 5">
            <a:extLst>
              <a:ext uri="{FF2B5EF4-FFF2-40B4-BE49-F238E27FC236}">
                <a16:creationId xmlns:a16="http://schemas.microsoft.com/office/drawing/2014/main" id="{6AA25464-DA1B-4914-9B4A-256DD4E3C6CC}"/>
              </a:ext>
            </a:extLst>
          </p:cNvPr>
          <p:cNvSpPr txBox="1">
            <a:spLocks noChangeArrowheads="1"/>
          </p:cNvSpPr>
          <p:nvPr/>
        </p:nvSpPr>
        <p:spPr bwMode="auto">
          <a:xfrm>
            <a:off x="2920394" y="4418054"/>
            <a:ext cx="2421580" cy="30957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95246" algn="ctr" defTabSz="914340" rtl="0" eaLnBrk="1" fontAlgn="auto" latinLnBrk="0" hangingPunct="1">
              <a:lnSpc>
                <a:spcPct val="105000"/>
              </a:lnSpc>
              <a:spcBef>
                <a:spcPct val="50000"/>
              </a:spcBef>
              <a:spcAft>
                <a:spcPct val="50000"/>
              </a:spcAft>
              <a:buClr>
                <a:srgbClr val="45AC34"/>
              </a:buClr>
              <a:buSzPct val="100000"/>
              <a:buFontTx/>
              <a:buNone/>
              <a:tabLst/>
              <a:defRPr/>
            </a:pPr>
            <a:r>
              <a:rPr kumimoji="0" lang="de-CH" sz="1400" b="0" i="0" u="none" strike="noStrike" kern="1200" cap="none" spc="-53" normalizeH="0" baseline="0" noProof="0" dirty="0">
                <a:ln>
                  <a:noFill/>
                </a:ln>
                <a:solidFill>
                  <a:srgbClr val="FFFFFF"/>
                </a:solidFill>
                <a:effectLst/>
                <a:uLnTx/>
                <a:uFillTx/>
                <a:latin typeface="Fira Sans Medium"/>
                <a:ea typeface="+mn-ea"/>
                <a:cs typeface="Arial"/>
              </a:rPr>
              <a:t>After 12 </a:t>
            </a:r>
            <a:r>
              <a:rPr kumimoji="0" lang="de-CH" sz="1400" b="0" i="0" u="none" strike="noStrike" kern="1200" cap="none" spc="-53" normalizeH="0" baseline="0" noProof="0" dirty="0" err="1">
                <a:ln>
                  <a:noFill/>
                </a:ln>
                <a:solidFill>
                  <a:srgbClr val="FFFFFF"/>
                </a:solidFill>
                <a:effectLst/>
                <a:uLnTx/>
                <a:uFillTx/>
                <a:latin typeface="Fira Sans Medium"/>
                <a:ea typeface="+mn-ea"/>
                <a:cs typeface="Arial"/>
              </a:rPr>
              <a:t>weeks</a:t>
            </a:r>
            <a:r>
              <a:rPr kumimoji="0" lang="de-CH" sz="1400" b="0" i="0" u="none" strike="noStrike" kern="1200" cap="none" spc="-53" normalizeH="0" baseline="0" noProof="0" dirty="0">
                <a:ln>
                  <a:noFill/>
                </a:ln>
                <a:solidFill>
                  <a:srgbClr val="FFFFFF"/>
                </a:solidFill>
                <a:effectLst/>
                <a:uLnTx/>
                <a:uFillTx/>
                <a:latin typeface="Fira Sans Medium"/>
                <a:ea typeface="+mn-ea"/>
                <a:cs typeface="Arial"/>
              </a:rPr>
              <a:t> </a:t>
            </a:r>
            <a:r>
              <a:rPr kumimoji="0" lang="en-GB" sz="1400" b="0" i="0" u="none" strike="noStrike" kern="1200" cap="none" spc="-53" normalizeH="0" baseline="0" noProof="0" dirty="0">
                <a:ln>
                  <a:noFill/>
                </a:ln>
                <a:solidFill>
                  <a:srgbClr val="FFFFFF"/>
                </a:solidFill>
                <a:effectLst/>
                <a:uLnTx/>
                <a:uFillTx/>
                <a:latin typeface="Fira Sans Medium"/>
                <a:ea typeface="+mn-ea"/>
                <a:cs typeface="Arial"/>
              </a:rPr>
              <a:t>STAY-C® 50</a:t>
            </a:r>
            <a:endParaRPr kumimoji="0" lang="de-CH" sz="1400" b="0" i="0" u="none" strike="noStrike" kern="1200" cap="none" spc="-53" normalizeH="0" baseline="0" noProof="0" dirty="0">
              <a:ln>
                <a:noFill/>
              </a:ln>
              <a:solidFill>
                <a:srgbClr val="FFFFFF"/>
              </a:solidFill>
              <a:effectLst/>
              <a:uLnTx/>
              <a:uFillTx/>
              <a:latin typeface="Fira Sans Medium"/>
              <a:ea typeface="+mn-ea"/>
              <a:cs typeface="Arial"/>
            </a:endParaRPr>
          </a:p>
        </p:txBody>
      </p:sp>
      <p:sp>
        <p:nvSpPr>
          <p:cNvPr id="8" name="Text Placeholder 7">
            <a:extLst>
              <a:ext uri="{FF2B5EF4-FFF2-40B4-BE49-F238E27FC236}">
                <a16:creationId xmlns:a16="http://schemas.microsoft.com/office/drawing/2014/main" id="{99BBB56D-AE6F-ED4B-E343-4B6155558459}"/>
              </a:ext>
            </a:extLst>
          </p:cNvPr>
          <p:cNvSpPr>
            <a:spLocks noGrp="1"/>
          </p:cNvSpPr>
          <p:nvPr>
            <p:ph type="body" sz="quarter" idx="13"/>
          </p:nvPr>
        </p:nvSpPr>
        <p:spPr>
          <a:xfrm>
            <a:off x="468003" y="936878"/>
            <a:ext cx="8023868" cy="369332"/>
          </a:xfrm>
        </p:spPr>
        <p:txBody>
          <a:bodyPr/>
          <a:lstStyle/>
          <a:p>
            <a:r>
              <a:rPr lang="en-US" dirty="0"/>
              <a:t>STAY-C® 50 </a:t>
            </a:r>
            <a:r>
              <a:rPr lang="en-GB" dirty="0"/>
              <a:t>visibly improves skin condition of acne vulgaris by 77 % in 12 weeks</a:t>
            </a:r>
            <a:endParaRPr lang="en-AU" dirty="0"/>
          </a:p>
        </p:txBody>
      </p:sp>
      <p:grpSp>
        <p:nvGrpSpPr>
          <p:cNvPr id="11" name="Group 10">
            <a:extLst>
              <a:ext uri="{FF2B5EF4-FFF2-40B4-BE49-F238E27FC236}">
                <a16:creationId xmlns:a16="http://schemas.microsoft.com/office/drawing/2014/main" id="{A47F4E07-A981-8AC7-307E-E21D43BF4A68}"/>
              </a:ext>
            </a:extLst>
          </p:cNvPr>
          <p:cNvGrpSpPr/>
          <p:nvPr/>
        </p:nvGrpSpPr>
        <p:grpSpPr>
          <a:xfrm>
            <a:off x="5610555" y="1846964"/>
            <a:ext cx="6233533" cy="2638162"/>
            <a:chOff x="6003436" y="1930534"/>
            <a:chExt cx="5050043" cy="2137284"/>
          </a:xfrm>
        </p:grpSpPr>
        <p:sp>
          <p:nvSpPr>
            <p:cNvPr id="19" name="Rectangle 21">
              <a:extLst>
                <a:ext uri="{FF2B5EF4-FFF2-40B4-BE49-F238E27FC236}">
                  <a16:creationId xmlns:a16="http://schemas.microsoft.com/office/drawing/2014/main" id="{38F880F9-76E3-4E4E-A034-42BB26914C3E}"/>
                </a:ext>
              </a:extLst>
            </p:cNvPr>
            <p:cNvSpPr>
              <a:spLocks noChangeArrowheads="1"/>
            </p:cNvSpPr>
            <p:nvPr/>
          </p:nvSpPr>
          <p:spPr bwMode="auto">
            <a:xfrm>
              <a:off x="6294861" y="3420118"/>
              <a:ext cx="2813051" cy="647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77% </a:t>
              </a:r>
              <a:r>
                <a:rPr kumimoji="0" lang="de-CH" altLang="en-US" sz="1000" b="0" i="0" u="none" strike="noStrike" kern="1200" cap="none" spc="0" normalizeH="0" baseline="0" noProof="0" dirty="0" err="1">
                  <a:ln>
                    <a:noFill/>
                  </a:ln>
                  <a:solidFill>
                    <a:srgbClr val="808080"/>
                  </a:solidFill>
                  <a:effectLst/>
                  <a:uLnTx/>
                  <a:uFillTx/>
                  <a:latin typeface="Fira Sans Medium"/>
                  <a:ea typeface="+mn-ea"/>
                  <a:cs typeface="+mn-cs"/>
                </a:rPr>
                <a:t>excellent</a:t>
              </a: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a:t>
              </a:r>
              <a:r>
                <a:rPr kumimoji="0" lang="de-CH" altLang="en-US" sz="1000" b="0" i="0" u="none" strike="noStrike" kern="1200" cap="none" spc="0" normalizeH="0" baseline="0" noProof="0" dirty="0" err="1">
                  <a:ln>
                    <a:noFill/>
                  </a:ln>
                  <a:solidFill>
                    <a:srgbClr val="808080"/>
                  </a:solidFill>
                  <a:effectLst/>
                  <a:uLnTx/>
                  <a:uFillTx/>
                  <a:latin typeface="Fira Sans Medium"/>
                  <a:ea typeface="+mn-ea"/>
                  <a:cs typeface="+mn-cs"/>
                </a:rPr>
                <a:t>good</a:t>
              </a:r>
              <a:endPar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endParaRPr>
            </a:p>
          </p:txBody>
        </p:sp>
        <p:sp>
          <p:nvSpPr>
            <p:cNvPr id="24" name="Rectangle 22">
              <a:extLst>
                <a:ext uri="{FF2B5EF4-FFF2-40B4-BE49-F238E27FC236}">
                  <a16:creationId xmlns:a16="http://schemas.microsoft.com/office/drawing/2014/main" id="{B4D5AFE5-186C-487C-A9EA-D5F317CA5D4A}"/>
                </a:ext>
              </a:extLst>
            </p:cNvPr>
            <p:cNvSpPr>
              <a:spLocks noChangeArrowheads="1"/>
            </p:cNvSpPr>
            <p:nvPr/>
          </p:nvSpPr>
          <p:spPr bwMode="auto">
            <a:xfrm>
              <a:off x="8240428" y="3420118"/>
              <a:ext cx="2813051" cy="647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61% </a:t>
              </a:r>
              <a:r>
                <a:rPr kumimoji="0" lang="de-CH" altLang="en-US" sz="1000" b="0" i="0" u="none" strike="noStrike" kern="1200" cap="none" spc="0" normalizeH="0" baseline="0" noProof="0" dirty="0" err="1">
                  <a:ln>
                    <a:noFill/>
                  </a:ln>
                  <a:solidFill>
                    <a:srgbClr val="808080"/>
                  </a:solidFill>
                  <a:effectLst/>
                  <a:uLnTx/>
                  <a:uFillTx/>
                  <a:latin typeface="Fira Sans Medium"/>
                  <a:ea typeface="+mn-ea"/>
                  <a:cs typeface="+mn-cs"/>
                </a:rPr>
                <a:t>excellent</a:t>
              </a: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a:t>
              </a:r>
              <a:r>
                <a:rPr kumimoji="0" lang="de-CH" altLang="en-US" sz="1000" b="0" i="0" u="none" strike="noStrike" kern="1200" cap="none" spc="0" normalizeH="0" baseline="0" noProof="0" dirty="0" err="1">
                  <a:ln>
                    <a:noFill/>
                  </a:ln>
                  <a:solidFill>
                    <a:srgbClr val="808080"/>
                  </a:solidFill>
                  <a:effectLst/>
                  <a:uLnTx/>
                  <a:uFillTx/>
                  <a:latin typeface="Fira Sans Medium"/>
                  <a:ea typeface="+mn-ea"/>
                  <a:cs typeface="+mn-cs"/>
                </a:rPr>
                <a:t>good</a:t>
              </a:r>
              <a:endPar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endParaRPr>
            </a:p>
          </p:txBody>
        </p:sp>
        <p:pic>
          <p:nvPicPr>
            <p:cNvPr id="9" name="Picture 8">
              <a:extLst>
                <a:ext uri="{FF2B5EF4-FFF2-40B4-BE49-F238E27FC236}">
                  <a16:creationId xmlns:a16="http://schemas.microsoft.com/office/drawing/2014/main" id="{7AFB728C-2B29-4BC9-951C-1B9BE869A9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69483" y="2404081"/>
              <a:ext cx="3971380" cy="1348491"/>
            </a:xfrm>
            <a:prstGeom prst="rect">
              <a:avLst/>
            </a:prstGeom>
          </p:spPr>
        </p:pic>
        <p:sp>
          <p:nvSpPr>
            <p:cNvPr id="25" name="Rectangle 21">
              <a:extLst>
                <a:ext uri="{FF2B5EF4-FFF2-40B4-BE49-F238E27FC236}">
                  <a16:creationId xmlns:a16="http://schemas.microsoft.com/office/drawing/2014/main" id="{3E17F42C-6F86-4831-8226-F647EE4A1825}"/>
                </a:ext>
              </a:extLst>
            </p:cNvPr>
            <p:cNvSpPr>
              <a:spLocks noChangeArrowheads="1"/>
            </p:cNvSpPr>
            <p:nvPr/>
          </p:nvSpPr>
          <p:spPr bwMode="auto">
            <a:xfrm>
              <a:off x="6385116" y="2068251"/>
              <a:ext cx="2813051" cy="647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5% </a:t>
              </a:r>
              <a:r>
                <a:rPr kumimoji="0" lang="en-GB" sz="1000" b="0" i="0" u="none" strike="noStrike" kern="1200" cap="none" spc="0" normalizeH="0" baseline="0" noProof="0" dirty="0">
                  <a:ln>
                    <a:noFill/>
                  </a:ln>
                  <a:solidFill>
                    <a:srgbClr val="808080"/>
                  </a:solidFill>
                  <a:effectLst/>
                  <a:uLnTx/>
                  <a:uFillTx/>
                  <a:latin typeface="Fira Sans Medium"/>
                  <a:ea typeface="+mn-ea"/>
                  <a:cs typeface="+mn-cs"/>
                </a:rPr>
                <a:t>STAY-C® 50 </a:t>
              </a:r>
              <a:endPar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endParaRPr>
            </a:p>
          </p:txBody>
        </p:sp>
        <p:sp>
          <p:nvSpPr>
            <p:cNvPr id="28" name="Rectangle 21">
              <a:extLst>
                <a:ext uri="{FF2B5EF4-FFF2-40B4-BE49-F238E27FC236}">
                  <a16:creationId xmlns:a16="http://schemas.microsoft.com/office/drawing/2014/main" id="{48DF4A21-798E-465C-BC61-4A5CA01B400C}"/>
                </a:ext>
              </a:extLst>
            </p:cNvPr>
            <p:cNvSpPr>
              <a:spLocks noChangeArrowheads="1"/>
            </p:cNvSpPr>
            <p:nvPr/>
          </p:nvSpPr>
          <p:spPr bwMode="auto">
            <a:xfrm>
              <a:off x="8240426" y="2088839"/>
              <a:ext cx="2813051" cy="647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rPr>
                <a:t>5% </a:t>
              </a:r>
              <a:r>
                <a:rPr kumimoji="0" lang="en-GB" sz="1000" b="0" i="0" u="none" strike="noStrike" kern="1200" cap="none" spc="0" normalizeH="0" baseline="0" noProof="0" dirty="0">
                  <a:ln>
                    <a:noFill/>
                  </a:ln>
                  <a:solidFill>
                    <a:srgbClr val="808080"/>
                  </a:solidFill>
                  <a:effectLst/>
                  <a:uLnTx/>
                  <a:uFillTx/>
                  <a:latin typeface="Fira Sans Medium"/>
                  <a:ea typeface="+mn-ea"/>
                  <a:cs typeface="+mn-cs"/>
                </a:rPr>
                <a:t>Benzoyl Peroxide</a:t>
              </a:r>
              <a:endParaRPr kumimoji="0" lang="de-CH" altLang="en-US" sz="1000" b="0" i="0" u="none" strike="noStrike" kern="1200" cap="none" spc="0" normalizeH="0" baseline="0" noProof="0" dirty="0">
                <a:ln>
                  <a:noFill/>
                </a:ln>
                <a:solidFill>
                  <a:srgbClr val="808080"/>
                </a:solidFill>
                <a:effectLst/>
                <a:uLnTx/>
                <a:uFillTx/>
                <a:latin typeface="Fira Sans Medium"/>
                <a:ea typeface="+mn-ea"/>
                <a:cs typeface="+mn-cs"/>
              </a:endParaRPr>
            </a:p>
          </p:txBody>
        </p:sp>
        <p:sp>
          <p:nvSpPr>
            <p:cNvPr id="10" name="TextBox 9">
              <a:extLst>
                <a:ext uri="{FF2B5EF4-FFF2-40B4-BE49-F238E27FC236}">
                  <a16:creationId xmlns:a16="http://schemas.microsoft.com/office/drawing/2014/main" id="{268903B5-DF45-FB85-0AE9-F67649EF6A08}"/>
                </a:ext>
              </a:extLst>
            </p:cNvPr>
            <p:cNvSpPr txBox="1"/>
            <p:nvPr/>
          </p:nvSpPr>
          <p:spPr>
            <a:xfrm>
              <a:off x="6003436" y="1930534"/>
              <a:ext cx="3092367" cy="236876"/>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Fira Sans Medium"/>
                  <a:ea typeface="+mn-ea"/>
                  <a:cs typeface="Arial" panose="020B0604020202020204" pitchFamily="34" charset="0"/>
                </a:rPr>
                <a:t>Improvement of skin conditions after treatment</a:t>
              </a:r>
            </a:p>
          </p:txBody>
        </p:sp>
      </p:grpSp>
      <p:pic>
        <p:nvPicPr>
          <p:cNvPr id="31" name="Picture 30">
            <a:extLst>
              <a:ext uri="{FF2B5EF4-FFF2-40B4-BE49-F238E27FC236}">
                <a16:creationId xmlns:a16="http://schemas.microsoft.com/office/drawing/2014/main" id="{5164DD06-77BE-9150-8BF4-64F5C52D960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32" name="Picture 31" descr="A green sign with white text&#10;&#10;Description automatically generated with low confidence">
            <a:extLst>
              <a:ext uri="{FF2B5EF4-FFF2-40B4-BE49-F238E27FC236}">
                <a16:creationId xmlns:a16="http://schemas.microsoft.com/office/drawing/2014/main" id="{394EAAD7-0949-B7F8-38A8-B526A85B40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grpSp>
        <p:nvGrpSpPr>
          <p:cNvPr id="33" name="Group 32">
            <a:extLst>
              <a:ext uri="{FF2B5EF4-FFF2-40B4-BE49-F238E27FC236}">
                <a16:creationId xmlns:a16="http://schemas.microsoft.com/office/drawing/2014/main" id="{68DBF266-3244-3719-FF86-17401F7480E3}"/>
              </a:ext>
            </a:extLst>
          </p:cNvPr>
          <p:cNvGrpSpPr/>
          <p:nvPr/>
        </p:nvGrpSpPr>
        <p:grpSpPr>
          <a:xfrm>
            <a:off x="10880142" y="136327"/>
            <a:ext cx="1311858" cy="335110"/>
            <a:chOff x="11033761" y="53102"/>
            <a:chExt cx="1311858" cy="335110"/>
          </a:xfrm>
        </p:grpSpPr>
        <p:sp>
          <p:nvSpPr>
            <p:cNvPr id="34" name="Rectangle 33">
              <a:extLst>
                <a:ext uri="{FF2B5EF4-FFF2-40B4-BE49-F238E27FC236}">
                  <a16:creationId xmlns:a16="http://schemas.microsoft.com/office/drawing/2014/main" id="{80FCCFE3-C072-8E1D-D999-3AE0C3E03DD4}"/>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35" name="TextBox 34">
              <a:extLst>
                <a:ext uri="{FF2B5EF4-FFF2-40B4-BE49-F238E27FC236}">
                  <a16:creationId xmlns:a16="http://schemas.microsoft.com/office/drawing/2014/main" id="{DFA65934-8A05-7263-6C29-12F762115A68}"/>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Tree>
    <p:extLst>
      <p:ext uri="{BB962C8B-B14F-4D97-AF65-F5344CB8AC3E}">
        <p14:creationId xmlns:p14="http://schemas.microsoft.com/office/powerpoint/2010/main" val="13804354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1"/>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31"/>
                                        </p:tgtEl>
                                      </p:cBhvr>
                                    </p:animEffect>
                                    <p:animScale>
                                      <p:cBhvr>
                                        <p:cTn id="9" dur="500" autoRev="1" fill="hold"/>
                                        <p:tgtEl>
                                          <p:spTgt spid="31"/>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3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BACFC31-0AB3-4D3E-9F9B-F7A4C3F65151}"/>
              </a:ext>
            </a:extLst>
          </p:cNvPr>
          <p:cNvSpPr>
            <a:spLocks noGrp="1"/>
          </p:cNvSpPr>
          <p:nvPr>
            <p:ph type="sldNum" sz="quarter" idx="10"/>
          </p:nvPr>
        </p:nvSpPr>
        <p:spPr/>
        <p:txBody>
          <a:bodyPr/>
          <a:lstStyle/>
          <a:p>
            <a:pPr marL="0" marR="0" lvl="0" indent="0" algn="l" defTabSz="91434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340" rtl="0" eaLnBrk="1" fontAlgn="auto" latinLnBrk="0" hangingPunct="1">
                <a:lnSpc>
                  <a:spcPct val="100000"/>
                </a:lnSpc>
                <a:spcBef>
                  <a:spcPts val="0"/>
                </a:spcBef>
                <a:spcAft>
                  <a:spcPts val="0"/>
                </a:spcAft>
                <a:buClrTx/>
                <a:buSzTx/>
                <a:buFontTx/>
                <a:buNone/>
                <a:tabLst/>
                <a:defRPr/>
              </a:pPr>
              <a:t>36</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B71B2881-0A2E-431C-9485-988A3EDCA61F}"/>
              </a:ext>
            </a:extLst>
          </p:cNvPr>
          <p:cNvSpPr>
            <a:spLocks noGrp="1"/>
          </p:cNvSpPr>
          <p:nvPr>
            <p:ph type="title"/>
          </p:nvPr>
        </p:nvSpPr>
        <p:spPr/>
        <p:txBody>
          <a:bodyPr/>
          <a:lstStyle/>
          <a:p>
            <a:r>
              <a:rPr lang="en-US" dirty="0"/>
              <a:t>STAY-C® 50 + Retinol – synergy in anti-acne </a:t>
            </a:r>
          </a:p>
        </p:txBody>
      </p:sp>
      <p:sp>
        <p:nvSpPr>
          <p:cNvPr id="6" name="Rectangle 5">
            <a:extLst>
              <a:ext uri="{FF2B5EF4-FFF2-40B4-BE49-F238E27FC236}">
                <a16:creationId xmlns:a16="http://schemas.microsoft.com/office/drawing/2014/main" id="{35C8A032-E1A5-4698-AC77-55DC0BAF0FDB}"/>
              </a:ext>
            </a:extLst>
          </p:cNvPr>
          <p:cNvSpPr/>
          <p:nvPr/>
        </p:nvSpPr>
        <p:spPr>
          <a:xfrm>
            <a:off x="468001" y="5940000"/>
            <a:ext cx="6096000" cy="276999"/>
          </a:xfrm>
          <a:prstGeom prst="rect">
            <a:avLst/>
          </a:prstGeom>
        </p:spPr>
        <p:txBody>
          <a:bodyPr lIns="0" tIns="0" rIns="0" bIns="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808080"/>
                </a:solidFill>
                <a:effectLst/>
                <a:uLnTx/>
                <a:uFillTx/>
                <a:latin typeface="Fira Sans"/>
                <a:ea typeface="+mn-ea"/>
                <a:cs typeface="+mn-cs"/>
              </a:rPr>
              <a:t>C.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Ruamrak</a:t>
            </a:r>
            <a:r>
              <a:rPr kumimoji="0" lang="en-US" sz="900" b="0" i="1" u="none" strike="noStrike" kern="1200" cap="none" spc="0" normalizeH="0" baseline="0" noProof="0" dirty="0">
                <a:ln>
                  <a:noFill/>
                </a:ln>
                <a:solidFill>
                  <a:srgbClr val="808080"/>
                </a:solidFill>
                <a:effectLst/>
                <a:uLnTx/>
                <a:uFillTx/>
                <a:latin typeface="Fira Sans"/>
                <a:ea typeface="+mn-ea"/>
                <a:cs typeface="+mn-cs"/>
              </a:rPr>
              <a:t>, N.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Lourith</a:t>
            </a:r>
            <a:r>
              <a:rPr kumimoji="0" lang="en-US" sz="900" b="0" i="1" u="none" strike="noStrike" kern="1200" cap="none" spc="0" normalizeH="0" baseline="0" noProof="0" dirty="0">
                <a:ln>
                  <a:noFill/>
                </a:ln>
                <a:solidFill>
                  <a:srgbClr val="808080"/>
                </a:solidFill>
                <a:effectLst/>
                <a:uLnTx/>
                <a:uFillTx/>
                <a:latin typeface="Fira Sans"/>
                <a:ea typeface="+mn-ea"/>
                <a:cs typeface="+mn-cs"/>
              </a:rPr>
              <a:t>, S.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Natakankitkul</a:t>
            </a:r>
            <a:r>
              <a:rPr kumimoji="0" lang="en-US" sz="900" b="0" i="1" u="none" strike="noStrike" kern="1200" cap="none" spc="0" normalizeH="0" baseline="0" noProof="0" dirty="0">
                <a:ln>
                  <a:noFill/>
                </a:ln>
                <a:solidFill>
                  <a:srgbClr val="808080"/>
                </a:solidFill>
                <a:effectLst/>
                <a:uLnTx/>
                <a:uFillTx/>
                <a:latin typeface="Fira Sans"/>
                <a:ea typeface="+mn-ea"/>
                <a:cs typeface="+mn-cs"/>
              </a:rPr>
              <a:t>. Comparison of clinical efficacies of SAP, retinol and their combination in acne treatment. </a:t>
            </a:r>
            <a:r>
              <a:rPr kumimoji="0" lang="fr-FR" sz="900" b="0" i="1" u="none" strike="noStrike" kern="1200" cap="none" spc="0" normalizeH="0" baseline="0" noProof="0" dirty="0">
                <a:ln>
                  <a:noFill/>
                </a:ln>
                <a:solidFill>
                  <a:srgbClr val="808080"/>
                </a:solidFill>
                <a:effectLst/>
                <a:uLnTx/>
                <a:uFillTx/>
                <a:latin typeface="Fira Sans"/>
                <a:ea typeface="+mn-ea"/>
                <a:cs typeface="+mn-cs"/>
              </a:rPr>
              <a:t>Int J </a:t>
            </a:r>
            <a:r>
              <a:rPr kumimoji="0" lang="fr-FR" sz="900" b="0" i="1" u="none" strike="noStrike" kern="1200" cap="none" spc="0" normalizeH="0" baseline="0" noProof="0" dirty="0" err="1">
                <a:ln>
                  <a:noFill/>
                </a:ln>
                <a:solidFill>
                  <a:srgbClr val="808080"/>
                </a:solidFill>
                <a:effectLst/>
                <a:uLnTx/>
                <a:uFillTx/>
                <a:latin typeface="Fira Sans"/>
                <a:ea typeface="+mn-ea"/>
                <a:cs typeface="+mn-cs"/>
              </a:rPr>
              <a:t>Cosmet</a:t>
            </a:r>
            <a:r>
              <a:rPr kumimoji="0" lang="fr-FR" sz="900" b="0" i="1" u="none" strike="noStrike" kern="1200" cap="none" spc="0" normalizeH="0" baseline="0" noProof="0" dirty="0">
                <a:ln>
                  <a:noFill/>
                </a:ln>
                <a:solidFill>
                  <a:srgbClr val="808080"/>
                </a:solidFill>
                <a:effectLst/>
                <a:uLnTx/>
                <a:uFillTx/>
                <a:latin typeface="Fira Sans"/>
                <a:ea typeface="+mn-ea"/>
                <a:cs typeface="+mn-cs"/>
              </a:rPr>
              <a:t> </a:t>
            </a:r>
            <a:r>
              <a:rPr kumimoji="0" lang="fr-FR" sz="900" b="0" i="1" u="none" strike="noStrike" kern="1200" cap="none" spc="0" normalizeH="0" baseline="0" noProof="0" dirty="0" err="1">
                <a:ln>
                  <a:noFill/>
                </a:ln>
                <a:solidFill>
                  <a:srgbClr val="808080"/>
                </a:solidFill>
                <a:effectLst/>
                <a:uLnTx/>
                <a:uFillTx/>
                <a:latin typeface="Fira Sans"/>
                <a:ea typeface="+mn-ea"/>
                <a:cs typeface="+mn-cs"/>
              </a:rPr>
              <a:t>Sci</a:t>
            </a:r>
            <a:r>
              <a:rPr kumimoji="0" lang="fr-FR" sz="900" b="0" i="1" u="none" strike="noStrike" kern="1200" cap="none" spc="0" normalizeH="0" baseline="0" noProof="0" dirty="0">
                <a:ln>
                  <a:noFill/>
                </a:ln>
                <a:solidFill>
                  <a:srgbClr val="808080"/>
                </a:solidFill>
                <a:effectLst/>
                <a:uLnTx/>
                <a:uFillTx/>
                <a:latin typeface="Fira Sans"/>
                <a:ea typeface="+mn-ea"/>
                <a:cs typeface="+mn-cs"/>
              </a:rPr>
              <a:t>, 2009, 31: 41-46</a:t>
            </a:r>
          </a:p>
        </p:txBody>
      </p:sp>
      <p:sp>
        <p:nvSpPr>
          <p:cNvPr id="12" name="TextBox 11">
            <a:extLst>
              <a:ext uri="{FF2B5EF4-FFF2-40B4-BE49-F238E27FC236}">
                <a16:creationId xmlns:a16="http://schemas.microsoft.com/office/drawing/2014/main" id="{64D280CE-B3CC-4CAF-B842-FC9D538AA641}"/>
              </a:ext>
            </a:extLst>
          </p:cNvPr>
          <p:cNvSpPr txBox="1"/>
          <p:nvPr/>
        </p:nvSpPr>
        <p:spPr>
          <a:xfrm>
            <a:off x="8023877" y="4082025"/>
            <a:ext cx="3512193" cy="1200457"/>
          </a:xfrm>
          <a:prstGeom prst="rect">
            <a:avLst/>
          </a:prstGeom>
          <a:noFill/>
        </p:spPr>
        <p:txBody>
          <a:bodyPr wrap="square" lIns="0" tIns="0" rIns="0" bIns="0" rtlCol="0">
            <a:spAutoFit/>
          </a:bodyPr>
          <a:lstStyle/>
          <a:p>
            <a:pPr marL="251988" marR="0" lvl="0" indent="-251988" algn="l" defTabSz="914354" rtl="0" eaLnBrk="1" fontAlgn="auto" latinLnBrk="0" hangingPunct="1">
              <a:lnSpc>
                <a:spcPct val="100000"/>
              </a:lnSpc>
              <a:spcBef>
                <a:spcPts val="0"/>
              </a:spcBef>
              <a:spcAft>
                <a:spcPts val="500"/>
              </a:spcAft>
              <a:buClr>
                <a:srgbClr val="45AC34"/>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45 volunteers</a:t>
            </a:r>
          </a:p>
          <a:p>
            <a:pPr marL="251988" marR="0" lvl="0" indent="-251988" algn="l" defTabSz="914340" rtl="0" eaLnBrk="1" fontAlgn="auto" latinLnBrk="0" hangingPunct="1">
              <a:lnSpc>
                <a:spcPct val="100000"/>
              </a:lnSpc>
              <a:spcBef>
                <a:spcPts val="0"/>
              </a:spcBef>
              <a:spcAft>
                <a:spcPts val="500"/>
              </a:spcAft>
              <a:buClr>
                <a:srgbClr val="45AC34"/>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4- and 8-weeks study</a:t>
            </a:r>
          </a:p>
          <a:p>
            <a:pPr marL="251988" marR="0" lvl="0" indent="-251988" algn="l" defTabSz="914340" rtl="0" eaLnBrk="1" fontAlgn="auto" latinLnBrk="0" hangingPunct="1">
              <a:lnSpc>
                <a:spcPct val="100000"/>
              </a:lnSpc>
              <a:spcBef>
                <a:spcPts val="0"/>
              </a:spcBef>
              <a:spcAft>
                <a:spcPts val="500"/>
              </a:spcAft>
              <a:buClr>
                <a:srgbClr val="45AC34"/>
              </a:buClr>
              <a:buSzTx/>
              <a:buFont typeface="Arial" panose="020B0604020202020204" pitchFamily="34" charset="0"/>
              <a:buChar char="•"/>
              <a:tabLst/>
              <a:defRPr/>
            </a:pPr>
            <a:r>
              <a:rPr kumimoji="0" lang="en-US" sz="1404" b="0" i="0" u="none" strike="noStrike" kern="1200" cap="none" spc="0" normalizeH="0" baseline="0" noProof="0" dirty="0">
                <a:ln>
                  <a:noFill/>
                </a:ln>
                <a:solidFill>
                  <a:srgbClr val="808080"/>
                </a:solidFill>
                <a:effectLst/>
                <a:uLnTx/>
                <a:uFillTx/>
                <a:latin typeface="Fira Sans"/>
                <a:ea typeface="+mn-ea"/>
                <a:cs typeface="+mn-cs"/>
              </a:rPr>
              <a:t>5% </a:t>
            </a:r>
            <a:r>
              <a:rPr kumimoji="0" lang="en-GB" sz="1404" b="0" i="0" u="none" strike="noStrike" kern="1200" cap="none" spc="0" normalizeH="0" baseline="0" noProof="0" dirty="0">
                <a:ln>
                  <a:noFill/>
                </a:ln>
                <a:solidFill>
                  <a:srgbClr val="808080"/>
                </a:solidFill>
                <a:effectLst/>
                <a:uLnTx/>
                <a:uFillTx/>
                <a:latin typeface="Fira Sans"/>
                <a:ea typeface="+mn-ea"/>
                <a:cs typeface="+mn-cs"/>
              </a:rPr>
              <a:t>STAY-C® 50 (twice daily) </a:t>
            </a:r>
            <a:r>
              <a:rPr kumimoji="0" lang="en-US" sz="1404" b="0" i="0" u="none" strike="noStrike" kern="1200" cap="none" spc="0" normalizeH="0" baseline="0" noProof="0" dirty="0">
                <a:ln>
                  <a:noFill/>
                </a:ln>
                <a:solidFill>
                  <a:srgbClr val="808080"/>
                </a:solidFill>
                <a:effectLst/>
                <a:uLnTx/>
                <a:uFillTx/>
                <a:latin typeface="Fira Sans"/>
                <a:ea typeface="+mn-ea"/>
                <a:cs typeface="+mn-cs"/>
              </a:rPr>
              <a:t>and 0.2% Retinol (once daily), separately or in combination vs baseline</a:t>
            </a:r>
            <a:endParaRPr kumimoji="0" lang="en-GB" sz="1351" b="0" i="0" u="none" strike="noStrike" kern="1200" cap="none" spc="0" normalizeH="0" baseline="0" noProof="0" dirty="0">
              <a:ln>
                <a:noFill/>
              </a:ln>
              <a:solidFill>
                <a:srgbClr val="808080"/>
              </a:solidFill>
              <a:effectLst/>
              <a:uLnTx/>
              <a:uFillTx/>
              <a:latin typeface="Fira Sans"/>
              <a:ea typeface="+mn-ea"/>
              <a:cs typeface="+mn-cs"/>
            </a:endParaRPr>
          </a:p>
        </p:txBody>
      </p:sp>
      <p:sp>
        <p:nvSpPr>
          <p:cNvPr id="13" name="TextBox 12">
            <a:extLst>
              <a:ext uri="{FF2B5EF4-FFF2-40B4-BE49-F238E27FC236}">
                <a16:creationId xmlns:a16="http://schemas.microsoft.com/office/drawing/2014/main" id="{9E35D059-02EB-407E-98A4-0589BCD433E8}"/>
              </a:ext>
            </a:extLst>
          </p:cNvPr>
          <p:cNvSpPr txBox="1"/>
          <p:nvPr/>
        </p:nvSpPr>
        <p:spPr>
          <a:xfrm>
            <a:off x="1098840" y="1888040"/>
            <a:ext cx="5480267"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Reduction of inflammatory lesions (%) after 4 and 8 weeks of topical application vs baseline </a:t>
            </a:r>
          </a:p>
        </p:txBody>
      </p:sp>
      <p:sp>
        <p:nvSpPr>
          <p:cNvPr id="14" name="Text Placeholder 13">
            <a:extLst>
              <a:ext uri="{FF2B5EF4-FFF2-40B4-BE49-F238E27FC236}">
                <a16:creationId xmlns:a16="http://schemas.microsoft.com/office/drawing/2014/main" id="{20069A05-7F64-0623-CA92-5D6F7A9EE51F}"/>
              </a:ext>
            </a:extLst>
          </p:cNvPr>
          <p:cNvSpPr>
            <a:spLocks noGrp="1"/>
          </p:cNvSpPr>
          <p:nvPr>
            <p:ph type="body" sz="quarter" idx="13"/>
          </p:nvPr>
        </p:nvSpPr>
        <p:spPr>
          <a:xfrm>
            <a:off x="468003" y="936878"/>
            <a:ext cx="10008612" cy="369332"/>
          </a:xfrm>
        </p:spPr>
        <p:txBody>
          <a:bodyPr/>
          <a:lstStyle/>
          <a:p>
            <a:r>
              <a:rPr lang="en-US" dirty="0"/>
              <a:t>Combination of STAY-C® 50 and Retinol reduced the inflammatory lesions up to 63% in 8 weeks</a:t>
            </a:r>
          </a:p>
        </p:txBody>
      </p:sp>
      <p:grpSp>
        <p:nvGrpSpPr>
          <p:cNvPr id="10" name="Group 9">
            <a:extLst>
              <a:ext uri="{FF2B5EF4-FFF2-40B4-BE49-F238E27FC236}">
                <a16:creationId xmlns:a16="http://schemas.microsoft.com/office/drawing/2014/main" id="{9A82B79E-D3AA-4FFF-C84A-471215F8AD19}"/>
              </a:ext>
            </a:extLst>
          </p:cNvPr>
          <p:cNvGrpSpPr/>
          <p:nvPr/>
        </p:nvGrpSpPr>
        <p:grpSpPr>
          <a:xfrm>
            <a:off x="10880142" y="136327"/>
            <a:ext cx="1311858" cy="335110"/>
            <a:chOff x="11033761" y="53102"/>
            <a:chExt cx="1311858" cy="335110"/>
          </a:xfrm>
        </p:grpSpPr>
        <p:sp>
          <p:nvSpPr>
            <p:cNvPr id="11" name="Rectangle 10">
              <a:extLst>
                <a:ext uri="{FF2B5EF4-FFF2-40B4-BE49-F238E27FC236}">
                  <a16:creationId xmlns:a16="http://schemas.microsoft.com/office/drawing/2014/main" id="{14049460-D11E-7F06-BDCB-CEB83EF735C1}"/>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5" name="TextBox 14">
              <a:extLst>
                <a:ext uri="{FF2B5EF4-FFF2-40B4-BE49-F238E27FC236}">
                  <a16:creationId xmlns:a16="http://schemas.microsoft.com/office/drawing/2014/main" id="{C08AB972-2375-02F8-F2DA-A74E139CF7E3}"/>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
        <p:nvSpPr>
          <p:cNvPr id="16" name="TextBox 15">
            <a:extLst>
              <a:ext uri="{FF2B5EF4-FFF2-40B4-BE49-F238E27FC236}">
                <a16:creationId xmlns:a16="http://schemas.microsoft.com/office/drawing/2014/main" id="{1F8BA6D2-293D-A54F-AF08-49DE52340ED9}"/>
              </a:ext>
            </a:extLst>
          </p:cNvPr>
          <p:cNvSpPr txBox="1"/>
          <p:nvPr/>
        </p:nvSpPr>
        <p:spPr>
          <a:xfrm>
            <a:off x="7978252" y="2103484"/>
            <a:ext cx="3512193" cy="1519294"/>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reduces the inflammatory lesions by 20.14% and 48.82% (4 and 8 weeks). Addition of retinol improved the treatment efficacy by 30%.</a:t>
            </a:r>
          </a:p>
        </p:txBody>
      </p:sp>
      <p:pic>
        <p:nvPicPr>
          <p:cNvPr id="9" name="Picture 8" descr="Chart&#10;&#10;Description automatically generated">
            <a:extLst>
              <a:ext uri="{FF2B5EF4-FFF2-40B4-BE49-F238E27FC236}">
                <a16:creationId xmlns:a16="http://schemas.microsoft.com/office/drawing/2014/main" id="{ECAD4A0B-FFF3-DED1-0DA8-3EE49AC4BCED}"/>
              </a:ext>
            </a:extLst>
          </p:cNvPr>
          <p:cNvPicPr>
            <a:picLocks noChangeAspect="1"/>
          </p:cNvPicPr>
          <p:nvPr/>
        </p:nvPicPr>
        <p:blipFill>
          <a:blip r:embed="rId3"/>
          <a:stretch>
            <a:fillRect/>
          </a:stretch>
        </p:blipFill>
        <p:spPr>
          <a:xfrm>
            <a:off x="468001" y="2334425"/>
            <a:ext cx="6905764" cy="3602195"/>
          </a:xfrm>
          <a:prstGeom prst="rect">
            <a:avLst/>
          </a:prstGeom>
        </p:spPr>
      </p:pic>
    </p:spTree>
    <p:extLst>
      <p:ext uri="{BB962C8B-B14F-4D97-AF65-F5344CB8AC3E}">
        <p14:creationId xmlns:p14="http://schemas.microsoft.com/office/powerpoint/2010/main" val="1248458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01F46796-B39E-5048-A65C-E53C2072C7BA}"/>
              </a:ext>
            </a:extLst>
          </p:cNvPr>
          <p:cNvSpPr txBox="1"/>
          <p:nvPr/>
        </p:nvSpPr>
        <p:spPr>
          <a:xfrm>
            <a:off x="985713" y="1648782"/>
            <a:ext cx="3229987" cy="461665"/>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500" b="0" i="0" u="none" strike="noStrike" kern="1200" cap="none" spc="0" normalizeH="0" baseline="0" noProof="0" dirty="0">
                <a:ln>
                  <a:noFill/>
                </a:ln>
                <a:solidFill>
                  <a:srgbClr val="000000"/>
                </a:solidFill>
                <a:effectLst/>
                <a:uLnTx/>
                <a:uFillTx/>
                <a:latin typeface="Fira Sans Medium"/>
                <a:ea typeface="+mn-ea"/>
                <a:cs typeface="+mn-cs"/>
              </a:rPr>
              <a:t>Insulin-line growth factor-1 (IGF1)</a:t>
            </a:r>
            <a:br>
              <a:rPr kumimoji="0" lang="en-GB" sz="1500" b="0" i="0" u="none" strike="noStrike" kern="1200" cap="none" spc="0" normalizeH="0" baseline="0" noProof="0" dirty="0">
                <a:ln>
                  <a:noFill/>
                </a:ln>
                <a:solidFill>
                  <a:srgbClr val="000000"/>
                </a:solidFill>
                <a:effectLst/>
                <a:uLnTx/>
                <a:uFillTx/>
                <a:latin typeface="Fira Sans Medium"/>
                <a:ea typeface="+mn-ea"/>
                <a:cs typeface="+mn-cs"/>
              </a:rPr>
            </a:br>
            <a:r>
              <a:rPr kumimoji="0" lang="en-GB" sz="1500" b="0" i="0" u="none" strike="noStrike" kern="1200" cap="none" spc="0" normalizeH="0" baseline="0" noProof="0" dirty="0">
                <a:ln>
                  <a:noFill/>
                </a:ln>
                <a:solidFill>
                  <a:srgbClr val="000000"/>
                </a:solidFill>
                <a:effectLst/>
                <a:uLnTx/>
                <a:uFillTx/>
                <a:latin typeface="Fira Sans Medium"/>
                <a:ea typeface="+mn-ea"/>
                <a:cs typeface="+mn-cs"/>
              </a:rPr>
              <a:t>expression in hair follicle</a:t>
            </a:r>
          </a:p>
        </p:txBody>
      </p:sp>
      <p:sp>
        <p:nvSpPr>
          <p:cNvPr id="30" name="TextBox 29">
            <a:extLst>
              <a:ext uri="{FF2B5EF4-FFF2-40B4-BE49-F238E27FC236}">
                <a16:creationId xmlns:a16="http://schemas.microsoft.com/office/drawing/2014/main" id="{B7E76715-5BB0-DB41-BD5D-79476826BF6B}"/>
              </a:ext>
            </a:extLst>
          </p:cNvPr>
          <p:cNvSpPr txBox="1"/>
          <p:nvPr/>
        </p:nvSpPr>
        <p:spPr>
          <a:xfrm>
            <a:off x="7811575" y="1993357"/>
            <a:ext cx="3211576" cy="1261166"/>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stimulated the growth of cultured human hair follicle by upregulating IGF-1 up to 11 fold</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37</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hair care</a:t>
            </a: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p:txBody>
          <a:bodyPr>
            <a:normAutofit/>
          </a:bodyPr>
          <a:lstStyle/>
          <a:p>
            <a:r>
              <a:rPr lang="en-US" dirty="0"/>
              <a:t>STAY-C® 50 induces hair follicle growth up to 25%</a:t>
            </a:r>
          </a:p>
        </p:txBody>
      </p:sp>
      <p:sp>
        <p:nvSpPr>
          <p:cNvPr id="18" name="TextBox 17">
            <a:extLst>
              <a:ext uri="{FF2B5EF4-FFF2-40B4-BE49-F238E27FC236}">
                <a16:creationId xmlns:a16="http://schemas.microsoft.com/office/drawing/2014/main" id="{AA8D48F5-C983-BB45-89DA-B1FB800B0F52}"/>
              </a:ext>
            </a:extLst>
          </p:cNvPr>
          <p:cNvSpPr txBox="1"/>
          <p:nvPr/>
        </p:nvSpPr>
        <p:spPr>
          <a:xfrm>
            <a:off x="7811575" y="3478157"/>
            <a:ext cx="3211573" cy="687752"/>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Human hair follicles obtained from scalp biopsies</a:t>
            </a:r>
          </a:p>
          <a:p>
            <a:pPr marL="182563" marR="0" lvl="0" indent="-182563" algn="l" defTabSz="914340"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Vitamin C</a:t>
            </a:r>
            <a:r>
              <a:rPr kumimoji="0" lang="en-GB" sz="1404" b="0" i="0" u="none" strike="noStrike" kern="1200" cap="none" spc="0" normalizeH="0" baseline="30000" noProof="0" dirty="0">
                <a:ln>
                  <a:noFill/>
                </a:ln>
                <a:solidFill>
                  <a:srgbClr val="808080"/>
                </a:solidFill>
                <a:effectLst/>
                <a:uLnTx/>
                <a:uFillTx/>
                <a:latin typeface="Fira Sans"/>
                <a:ea typeface="+mn-ea"/>
                <a:cs typeface="+mn-cs"/>
              </a:rPr>
              <a:t> #</a:t>
            </a:r>
            <a:r>
              <a:rPr kumimoji="0" lang="en-GB" sz="1351" b="0" i="0" u="none" strike="noStrike" kern="1200" cap="none" spc="0" normalizeH="0" baseline="0" noProof="0" dirty="0">
                <a:ln>
                  <a:noFill/>
                </a:ln>
                <a:solidFill>
                  <a:srgbClr val="808080"/>
                </a:solidFill>
                <a:effectLst/>
                <a:uLnTx/>
                <a:uFillTx/>
                <a:latin typeface="Fira Sans"/>
                <a:ea typeface="+mn-ea"/>
                <a:cs typeface="+mn-cs"/>
              </a:rPr>
              <a:t>,0.25 and 1 mM/l, 9 days</a:t>
            </a:r>
          </a:p>
        </p:txBody>
      </p:sp>
      <p:sp>
        <p:nvSpPr>
          <p:cNvPr id="21" name="TextBox 20">
            <a:extLst>
              <a:ext uri="{FF2B5EF4-FFF2-40B4-BE49-F238E27FC236}">
                <a16:creationId xmlns:a16="http://schemas.microsoft.com/office/drawing/2014/main" id="{97B05069-92BA-C64F-AFC1-9CEFAD0567F0}"/>
              </a:ext>
            </a:extLst>
          </p:cNvPr>
          <p:cNvSpPr txBox="1"/>
          <p:nvPr/>
        </p:nvSpPr>
        <p:spPr>
          <a:xfrm>
            <a:off x="540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err="1">
                <a:ln>
                  <a:noFill/>
                </a:ln>
                <a:solidFill>
                  <a:srgbClr val="808080"/>
                </a:solidFill>
                <a:effectLst/>
                <a:uLnTx/>
                <a:uFillTx/>
                <a:latin typeface="Fira Sans"/>
                <a:ea typeface="+mn-ea"/>
                <a:cs typeface="+mn-cs"/>
              </a:rPr>
              <a:t>Kwack</a:t>
            </a:r>
            <a:r>
              <a:rPr kumimoji="0" lang="en-GB" sz="900" b="0" i="1" u="none" strike="noStrike" kern="1200" cap="none" spc="0" normalizeH="0" baseline="0" noProof="0" dirty="0">
                <a:ln>
                  <a:noFill/>
                </a:ln>
                <a:solidFill>
                  <a:srgbClr val="808080"/>
                </a:solidFill>
                <a:effectLst/>
                <a:uLnTx/>
                <a:uFillTx/>
                <a:latin typeface="Fira Sans"/>
                <a:ea typeface="+mn-ea"/>
                <a:cs typeface="+mn-cs"/>
              </a:rPr>
              <a:t> MH et al. Br J Dermatol. 2009 Jun;160(6):1157-62. </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a:t>
            </a:r>
            <a:r>
              <a:rPr kumimoji="0" lang="en-GB" sz="900" b="0" i="1" u="none" strike="noStrike" kern="1200" cap="none" spc="0" normalizeH="0" baseline="0" noProof="0" dirty="0">
                <a:ln>
                  <a:noFill/>
                </a:ln>
                <a:solidFill>
                  <a:srgbClr val="808080"/>
                </a:solidFill>
                <a:effectLst/>
                <a:uLnTx/>
                <a:uFillTx/>
                <a:latin typeface="Fira Sans"/>
                <a:ea typeface="+mn-ea"/>
                <a:cs typeface="+mn-cs"/>
              </a:rPr>
              <a:t> L-Ascorbic acid 2-phosphate </a:t>
            </a:r>
          </a:p>
        </p:txBody>
      </p:sp>
      <p:pic>
        <p:nvPicPr>
          <p:cNvPr id="8" name="Picture 7">
            <a:extLst>
              <a:ext uri="{FF2B5EF4-FFF2-40B4-BE49-F238E27FC236}">
                <a16:creationId xmlns:a16="http://schemas.microsoft.com/office/drawing/2014/main" id="{C8096E65-6D76-2B4B-A606-1CF8880C324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16276" y="1625567"/>
            <a:ext cx="2933335" cy="2882001"/>
          </a:xfrm>
          <a:prstGeom prst="rect">
            <a:avLst/>
          </a:prstGeom>
        </p:spPr>
      </p:pic>
      <p:pic>
        <p:nvPicPr>
          <p:cNvPr id="22" name="Picture 21">
            <a:extLst>
              <a:ext uri="{FF2B5EF4-FFF2-40B4-BE49-F238E27FC236}">
                <a16:creationId xmlns:a16="http://schemas.microsoft.com/office/drawing/2014/main" id="{C14A1AA1-F25F-014E-BA39-FC200594539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88034" y="4350631"/>
            <a:ext cx="1253957" cy="1367953"/>
          </a:xfrm>
          <a:prstGeom prst="rect">
            <a:avLst/>
          </a:prstGeom>
        </p:spPr>
      </p:pic>
      <p:pic>
        <p:nvPicPr>
          <p:cNvPr id="23" name="Picture 22">
            <a:extLst>
              <a:ext uri="{FF2B5EF4-FFF2-40B4-BE49-F238E27FC236}">
                <a16:creationId xmlns:a16="http://schemas.microsoft.com/office/drawing/2014/main" id="{01F44E88-045A-B941-928B-9AA8DEB470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8001" y="4350629"/>
            <a:ext cx="1227751" cy="1367955"/>
          </a:xfrm>
          <a:prstGeom prst="rect">
            <a:avLst/>
          </a:prstGeom>
        </p:spPr>
      </p:pic>
      <p:sp>
        <p:nvSpPr>
          <p:cNvPr id="24" name="TextBox 23">
            <a:extLst>
              <a:ext uri="{FF2B5EF4-FFF2-40B4-BE49-F238E27FC236}">
                <a16:creationId xmlns:a16="http://schemas.microsoft.com/office/drawing/2014/main" id="{18004433-8E72-F246-8603-12ED56DEFB2E}"/>
              </a:ext>
            </a:extLst>
          </p:cNvPr>
          <p:cNvSpPr txBox="1"/>
          <p:nvPr/>
        </p:nvSpPr>
        <p:spPr>
          <a:xfrm>
            <a:off x="468001" y="4350629"/>
            <a:ext cx="517712" cy="324498"/>
          </a:xfrm>
          <a:prstGeom prst="rect">
            <a:avLst/>
          </a:prstGeom>
          <a:solidFill>
            <a:schemeClr val="tx1"/>
          </a:solidFill>
        </p:spPr>
        <p:txBody>
          <a:bodyPr wrap="square" lIns="54000" tIns="54000" rIns="54000" bIns="5400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a:ea typeface="+mn-ea"/>
                <a:cs typeface="+mn-cs"/>
              </a:rPr>
              <a:t>CTRL</a:t>
            </a:r>
          </a:p>
        </p:txBody>
      </p:sp>
      <p:sp>
        <p:nvSpPr>
          <p:cNvPr id="25" name="TextBox 24">
            <a:extLst>
              <a:ext uri="{FF2B5EF4-FFF2-40B4-BE49-F238E27FC236}">
                <a16:creationId xmlns:a16="http://schemas.microsoft.com/office/drawing/2014/main" id="{F2891D61-F137-E646-9B3F-97C76A192BCA}"/>
              </a:ext>
            </a:extLst>
          </p:cNvPr>
          <p:cNvSpPr txBox="1"/>
          <p:nvPr/>
        </p:nvSpPr>
        <p:spPr>
          <a:xfrm>
            <a:off x="1981866" y="4350629"/>
            <a:ext cx="517712" cy="324498"/>
          </a:xfrm>
          <a:prstGeom prst="rect">
            <a:avLst/>
          </a:prstGeom>
          <a:solidFill>
            <a:schemeClr val="tx1"/>
          </a:solidFill>
        </p:spPr>
        <p:txBody>
          <a:bodyPr wrap="square" lIns="54000" tIns="54000" rIns="54000" bIns="5400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FFFFFF"/>
                </a:solidFill>
                <a:effectLst/>
                <a:uLnTx/>
                <a:uFillTx/>
                <a:latin typeface="Fira Sans"/>
                <a:ea typeface="+mn-ea"/>
                <a:cs typeface="+mn-cs"/>
              </a:rPr>
              <a:t>Vit C</a:t>
            </a:r>
          </a:p>
        </p:txBody>
      </p:sp>
      <p:sp>
        <p:nvSpPr>
          <p:cNvPr id="19" name="TextBox 18">
            <a:extLst>
              <a:ext uri="{FF2B5EF4-FFF2-40B4-BE49-F238E27FC236}">
                <a16:creationId xmlns:a16="http://schemas.microsoft.com/office/drawing/2014/main" id="{65DCDF8F-A049-9E43-B405-29D567019314}"/>
              </a:ext>
            </a:extLst>
          </p:cNvPr>
          <p:cNvSpPr txBox="1"/>
          <p:nvPr/>
        </p:nvSpPr>
        <p:spPr>
          <a:xfrm>
            <a:off x="468001" y="5345102"/>
            <a:ext cx="1227751" cy="373482"/>
          </a:xfrm>
          <a:prstGeom prst="rect">
            <a:avLst/>
          </a:prstGeom>
          <a:noFill/>
        </p:spPr>
        <p:txBody>
          <a:bodyPr wrap="square" lIns="72000" tIns="72000" rIns="72000" bIns="72000" rtlCol="0">
            <a:spAutoFit/>
          </a:bodyPr>
          <a:lstStyle/>
          <a:p>
            <a:pPr marL="0" marR="0" lvl="0" indent="0" algn="l" defTabSz="914354" rtl="0" eaLnBrk="1" fontAlgn="auto" latinLnBrk="0" hangingPunct="1">
              <a:lnSpc>
                <a:spcPts val="2000"/>
              </a:lnSpc>
              <a:spcBef>
                <a:spcPts val="0"/>
              </a:spcBef>
              <a:spcAft>
                <a:spcPts val="500"/>
              </a:spcAft>
              <a:buClr>
                <a:srgbClr val="45AC34"/>
              </a:buClr>
              <a:buSzTx/>
              <a:buFontTx/>
              <a:buNone/>
              <a:tabLst/>
              <a:defRPr/>
            </a:pPr>
            <a:r>
              <a:rPr kumimoji="0" lang="en-GB" sz="1051" b="0" i="0" u="none" strike="noStrike" kern="1200" cap="none" spc="0" normalizeH="0" baseline="0" noProof="0" dirty="0">
                <a:ln>
                  <a:noFill/>
                </a:ln>
                <a:solidFill>
                  <a:srgbClr val="FFFFFF"/>
                </a:solidFill>
                <a:effectLst/>
                <a:uLnTx/>
                <a:uFillTx/>
                <a:latin typeface="Fira Sans Medium"/>
                <a:ea typeface="+mn-ea"/>
                <a:cs typeface="+mn-cs"/>
              </a:rPr>
              <a:t>IGF expression</a:t>
            </a:r>
          </a:p>
        </p:txBody>
      </p:sp>
      <p:sp>
        <p:nvSpPr>
          <p:cNvPr id="20" name="TextBox 19">
            <a:extLst>
              <a:ext uri="{FF2B5EF4-FFF2-40B4-BE49-F238E27FC236}">
                <a16:creationId xmlns:a16="http://schemas.microsoft.com/office/drawing/2014/main" id="{6221F601-FF00-4C2F-985E-0A47DDF943BC}"/>
              </a:ext>
            </a:extLst>
          </p:cNvPr>
          <p:cNvSpPr txBox="1"/>
          <p:nvPr/>
        </p:nvSpPr>
        <p:spPr>
          <a:xfrm>
            <a:off x="1981866" y="5345102"/>
            <a:ext cx="1266293" cy="373482"/>
          </a:xfrm>
          <a:prstGeom prst="rect">
            <a:avLst/>
          </a:prstGeom>
          <a:noFill/>
        </p:spPr>
        <p:txBody>
          <a:bodyPr wrap="square" lIns="72000" tIns="72000" rIns="72000" bIns="72000" rtlCol="0">
            <a:spAutoFit/>
          </a:bodyPr>
          <a:lstStyle/>
          <a:p>
            <a:pPr marL="0" marR="0" lvl="0" indent="0" algn="l" defTabSz="914354" rtl="0" eaLnBrk="1" fontAlgn="auto" latinLnBrk="0" hangingPunct="1">
              <a:lnSpc>
                <a:spcPts val="2000"/>
              </a:lnSpc>
              <a:spcBef>
                <a:spcPts val="0"/>
              </a:spcBef>
              <a:spcAft>
                <a:spcPts val="500"/>
              </a:spcAft>
              <a:buClr>
                <a:srgbClr val="45AC34"/>
              </a:buClr>
              <a:buSzTx/>
              <a:buFontTx/>
              <a:buNone/>
              <a:tabLst/>
              <a:defRPr/>
            </a:pPr>
            <a:r>
              <a:rPr kumimoji="0" lang="en-GB" sz="1051" b="0" i="0" u="none" strike="noStrike" kern="1200" cap="none" spc="0" normalizeH="0" baseline="0" noProof="0" dirty="0">
                <a:ln>
                  <a:noFill/>
                </a:ln>
                <a:solidFill>
                  <a:srgbClr val="FFFFFF"/>
                </a:solidFill>
                <a:effectLst/>
                <a:uLnTx/>
                <a:uFillTx/>
                <a:latin typeface="Fira Sans Medium"/>
                <a:ea typeface="+mn-ea"/>
                <a:cs typeface="+mn-cs"/>
              </a:rPr>
              <a:t>IGF expression</a:t>
            </a:r>
          </a:p>
        </p:txBody>
      </p:sp>
      <p:pic>
        <p:nvPicPr>
          <p:cNvPr id="29" name="Picture 28">
            <a:extLst>
              <a:ext uri="{FF2B5EF4-FFF2-40B4-BE49-F238E27FC236}">
                <a16:creationId xmlns:a16="http://schemas.microsoft.com/office/drawing/2014/main" id="{CADA98C4-6A93-3544-A5E9-B3A5D50D2C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26" name="Picture 25">
            <a:extLst>
              <a:ext uri="{FF2B5EF4-FFF2-40B4-BE49-F238E27FC236}">
                <a16:creationId xmlns:a16="http://schemas.microsoft.com/office/drawing/2014/main" id="{67D4C797-BD41-46AA-85A7-B0F3296B154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6350"/>
          <a:stretch/>
        </p:blipFill>
        <p:spPr>
          <a:xfrm>
            <a:off x="509484" y="1993357"/>
            <a:ext cx="3706216" cy="2289738"/>
          </a:xfrm>
          <a:prstGeom prst="rect">
            <a:avLst/>
          </a:prstGeom>
        </p:spPr>
      </p:pic>
      <p:grpSp>
        <p:nvGrpSpPr>
          <p:cNvPr id="13" name="Group 12">
            <a:extLst>
              <a:ext uri="{FF2B5EF4-FFF2-40B4-BE49-F238E27FC236}">
                <a16:creationId xmlns:a16="http://schemas.microsoft.com/office/drawing/2014/main" id="{EE6B3132-930D-E080-B66E-03772328C30C}"/>
              </a:ext>
            </a:extLst>
          </p:cNvPr>
          <p:cNvGrpSpPr/>
          <p:nvPr/>
        </p:nvGrpSpPr>
        <p:grpSpPr>
          <a:xfrm>
            <a:off x="10880142" y="136327"/>
            <a:ext cx="1311858" cy="335110"/>
            <a:chOff x="11033761" y="53102"/>
            <a:chExt cx="1311858" cy="335110"/>
          </a:xfrm>
        </p:grpSpPr>
        <p:sp>
          <p:nvSpPr>
            <p:cNvPr id="15" name="Rectangle 14">
              <a:extLst>
                <a:ext uri="{FF2B5EF4-FFF2-40B4-BE49-F238E27FC236}">
                  <a16:creationId xmlns:a16="http://schemas.microsoft.com/office/drawing/2014/main" id="{C76B035A-7A0A-CA88-889C-468DFC9CFE28}"/>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6" name="TextBox 15">
              <a:extLst>
                <a:ext uri="{FF2B5EF4-FFF2-40B4-BE49-F238E27FC236}">
                  <a16:creationId xmlns:a16="http://schemas.microsoft.com/office/drawing/2014/main" id="{ED41BB34-BBFF-F13C-5FAA-DE8A43B6BB21}"/>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Ex vivo</a:t>
              </a:r>
            </a:p>
          </p:txBody>
        </p:sp>
      </p:grpSp>
    </p:spTree>
    <p:extLst>
      <p:ext uri="{BB962C8B-B14F-4D97-AF65-F5344CB8AC3E}">
        <p14:creationId xmlns:p14="http://schemas.microsoft.com/office/powerpoint/2010/main" val="204986809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29"/>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29"/>
                                        </p:tgtEl>
                                      </p:cBhvr>
                                    </p:animEffect>
                                    <p:animScale>
                                      <p:cBhvr>
                                        <p:cTn id="9" dur="500" autoRev="1" fill="hold"/>
                                        <p:tgtEl>
                                          <p:spTgt spid="29"/>
                                        </p:tgtEl>
                                      </p:cBhvr>
                                      <p:by x="105000" y="105000"/>
                                    </p:animScale>
                                  </p:childTnLst>
                                </p:cTn>
                              </p:par>
                              <p:par>
                                <p:cTn id="10" presetID="0" presetClass="path" presetSubtype="0" accel="50000" decel="50000" fill="hold" nodeType="withEffect">
                                  <p:stCondLst>
                                    <p:cond delay="0"/>
                                  </p:stCondLst>
                                  <p:childTnLst>
                                    <p:animMotion origin="layout" path="M -0.00013 -0.00139 L -0.01783 0.03009 " pathEditMode="relative" rAng="0" ptsTypes="AA">
                                      <p:cBhvr>
                                        <p:cTn id="11" dur="500" fill="hold"/>
                                        <p:tgtEl>
                                          <p:spTgt spid="29"/>
                                        </p:tgtEl>
                                        <p:attrNameLst>
                                          <p:attrName>ppt_x</p:attrName>
                                          <p:attrName>ppt_y</p:attrName>
                                        </p:attrNameLst>
                                      </p:cBhvr>
                                      <p:rCtr x="-885"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38</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oral care</a:t>
            </a:r>
          </a:p>
        </p:txBody>
      </p:sp>
      <p:sp>
        <p:nvSpPr>
          <p:cNvPr id="11" name="TextBox 10">
            <a:extLst>
              <a:ext uri="{FF2B5EF4-FFF2-40B4-BE49-F238E27FC236}">
                <a16:creationId xmlns:a16="http://schemas.microsoft.com/office/drawing/2014/main" id="{2C95C740-24C9-074C-B41B-6149206881D7}"/>
              </a:ext>
            </a:extLst>
          </p:cNvPr>
          <p:cNvSpPr txBox="1"/>
          <p:nvPr/>
        </p:nvSpPr>
        <p:spPr>
          <a:xfrm>
            <a:off x="6242127" y="4787806"/>
            <a:ext cx="3297545" cy="1103507"/>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STAY-C® 50 incubated with the bacteria up to 56 hours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STAY-C® 50 1%</a:t>
            </a:r>
            <a:br>
              <a:rPr kumimoji="0" lang="en-GB" sz="1351" b="0" i="0" u="none" strike="noStrike" kern="1200" cap="none" spc="0" normalizeH="0" baseline="0" noProof="0" dirty="0">
                <a:ln>
                  <a:noFill/>
                </a:ln>
                <a:solidFill>
                  <a:srgbClr val="808080"/>
                </a:solidFill>
                <a:effectLst/>
                <a:uLnTx/>
                <a:uFillTx/>
                <a:latin typeface="Fira Sans"/>
                <a:ea typeface="+mn-ea"/>
                <a:cs typeface="+mn-cs"/>
              </a:rPr>
            </a:br>
            <a:r>
              <a:rPr kumimoji="0" lang="en-GB" sz="1351" b="0" i="0" u="none" strike="noStrike" kern="1200" cap="none" spc="0" normalizeH="0" baseline="0" noProof="0" dirty="0">
                <a:ln>
                  <a:noFill/>
                </a:ln>
                <a:solidFill>
                  <a:srgbClr val="808080"/>
                </a:solidFill>
                <a:effectLst/>
                <a:uLnTx/>
                <a:uFillTx/>
                <a:latin typeface="Fira Sans"/>
                <a:ea typeface="+mn-ea"/>
                <a:cs typeface="+mn-cs"/>
              </a:rPr>
              <a:t>STAY-C® 50 0.5%</a:t>
            </a:r>
            <a:br>
              <a:rPr kumimoji="0" lang="en-GB" sz="1351" b="0" i="0" u="none" strike="noStrike" kern="1200" cap="none" spc="0" normalizeH="0" baseline="0" noProof="0" dirty="0">
                <a:ln>
                  <a:noFill/>
                </a:ln>
                <a:solidFill>
                  <a:srgbClr val="808080"/>
                </a:solidFill>
                <a:effectLst/>
                <a:uLnTx/>
                <a:uFillTx/>
                <a:latin typeface="Fira Sans"/>
                <a:ea typeface="+mn-ea"/>
                <a:cs typeface="+mn-cs"/>
              </a:rPr>
            </a:br>
            <a:r>
              <a:rPr kumimoji="0" lang="en-GB" sz="1351" b="0" i="0" u="none" strike="noStrike" kern="1200" cap="none" spc="0" normalizeH="0" baseline="0" noProof="0" dirty="0">
                <a:ln>
                  <a:noFill/>
                </a:ln>
                <a:solidFill>
                  <a:srgbClr val="808080"/>
                </a:solidFill>
                <a:effectLst/>
                <a:uLnTx/>
                <a:uFillTx/>
                <a:latin typeface="Fira Sans"/>
                <a:ea typeface="+mn-ea"/>
                <a:cs typeface="+mn-cs"/>
              </a:rPr>
              <a:t>STAY-C® 50 0.1%</a:t>
            </a:r>
          </a:p>
        </p:txBody>
      </p:sp>
      <p:sp>
        <p:nvSpPr>
          <p:cNvPr id="13" name="TextBox 12">
            <a:extLst>
              <a:ext uri="{FF2B5EF4-FFF2-40B4-BE49-F238E27FC236}">
                <a16:creationId xmlns:a16="http://schemas.microsoft.com/office/drawing/2014/main" id="{DA6FDB4C-A65A-AD44-9D63-7606C8348B13}"/>
              </a:ext>
            </a:extLst>
          </p:cNvPr>
          <p:cNvSpPr txBox="1"/>
          <p:nvPr/>
        </p:nvSpPr>
        <p:spPr>
          <a:xfrm>
            <a:off x="540000" y="5940000"/>
            <a:ext cx="48234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R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Jermann</a:t>
            </a:r>
            <a:r>
              <a:rPr kumimoji="0" lang="en-GB" sz="900" b="0" i="1" u="none" strike="noStrike" kern="1200" cap="none" spc="0" normalizeH="0" baseline="0" noProof="0" dirty="0">
                <a:ln>
                  <a:noFill/>
                </a:ln>
                <a:solidFill>
                  <a:srgbClr val="808080"/>
                </a:solidFill>
                <a:effectLst/>
                <a:uLnTx/>
                <a:uFillTx/>
                <a:latin typeface="Fira Sans"/>
                <a:ea typeface="+mn-ea"/>
                <a:cs typeface="+mn-cs"/>
              </a:rPr>
              <a:t> &amp; AA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Gripp</a:t>
            </a:r>
            <a:r>
              <a:rPr kumimoji="0" lang="en-GB" sz="900" b="0" i="1" u="none" strike="noStrike" kern="1200" cap="none" spc="0" normalizeH="0" baseline="0" noProof="0" dirty="0">
                <a:ln>
                  <a:noFill/>
                </a:ln>
                <a:solidFill>
                  <a:srgbClr val="808080"/>
                </a:solidFill>
                <a:effectLst/>
                <a:uLnTx/>
                <a:uFillTx/>
                <a:latin typeface="Fira Sans"/>
                <a:ea typeface="+mn-ea"/>
                <a:cs typeface="+mn-cs"/>
              </a:rPr>
              <a:t>. Cosmetics and Toiletries Manufacture Worldwide 153-157 (2004)</a:t>
            </a:r>
          </a:p>
        </p:txBody>
      </p:sp>
      <p:pic>
        <p:nvPicPr>
          <p:cNvPr id="6" name="Picture 5">
            <a:extLst>
              <a:ext uri="{FF2B5EF4-FFF2-40B4-BE49-F238E27FC236}">
                <a16:creationId xmlns:a16="http://schemas.microsoft.com/office/drawing/2014/main" id="{A02C323A-EF4E-2940-AEC0-DD533245231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1" y="1982379"/>
            <a:ext cx="5009427" cy="4028415"/>
          </a:xfrm>
          <a:prstGeom prst="rect">
            <a:avLst/>
          </a:prstGeom>
        </p:spPr>
      </p:pic>
      <p:pic>
        <p:nvPicPr>
          <p:cNvPr id="18" name="Picture 17">
            <a:extLst>
              <a:ext uri="{FF2B5EF4-FFF2-40B4-BE49-F238E27FC236}">
                <a16:creationId xmlns:a16="http://schemas.microsoft.com/office/drawing/2014/main" id="{4A9429B3-0AF4-4349-B420-4F8F0845756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sp>
        <p:nvSpPr>
          <p:cNvPr id="8" name="Text Placeholder 7">
            <a:extLst>
              <a:ext uri="{FF2B5EF4-FFF2-40B4-BE49-F238E27FC236}">
                <a16:creationId xmlns:a16="http://schemas.microsoft.com/office/drawing/2014/main" id="{631F5F79-9F3D-642A-E3AE-B7190D66CE3C}"/>
              </a:ext>
            </a:extLst>
          </p:cNvPr>
          <p:cNvSpPr>
            <a:spLocks noGrp="1"/>
          </p:cNvSpPr>
          <p:nvPr>
            <p:ph type="body" sz="quarter" idx="13"/>
          </p:nvPr>
        </p:nvSpPr>
        <p:spPr>
          <a:xfrm>
            <a:off x="468003" y="936878"/>
            <a:ext cx="9625840" cy="369332"/>
          </a:xfrm>
        </p:spPr>
        <p:txBody>
          <a:bodyPr/>
          <a:lstStyle/>
          <a:p>
            <a:r>
              <a:rPr lang="en-US" dirty="0"/>
              <a:t>STAY-C® 50 inhibits growth of oral bacteria Streptococcus mutants, key bacteria for caries</a:t>
            </a:r>
          </a:p>
        </p:txBody>
      </p:sp>
      <p:pic>
        <p:nvPicPr>
          <p:cNvPr id="5" name="Picture 4" descr="A green sign with white text&#10;&#10;Description automatically generated with low confidence">
            <a:extLst>
              <a:ext uri="{FF2B5EF4-FFF2-40B4-BE49-F238E27FC236}">
                <a16:creationId xmlns:a16="http://schemas.microsoft.com/office/drawing/2014/main" id="{F809707B-556A-856C-D3AA-2702B3F07C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sp>
        <p:nvSpPr>
          <p:cNvPr id="36" name="TextBox 35">
            <a:extLst>
              <a:ext uri="{FF2B5EF4-FFF2-40B4-BE49-F238E27FC236}">
                <a16:creationId xmlns:a16="http://schemas.microsoft.com/office/drawing/2014/main" id="{C4E5BE68-7B40-E340-8093-1E18B88F0CF9}"/>
              </a:ext>
            </a:extLst>
          </p:cNvPr>
          <p:cNvSpPr txBox="1"/>
          <p:nvPr/>
        </p:nvSpPr>
        <p:spPr>
          <a:xfrm>
            <a:off x="6242127" y="2040385"/>
            <a:ext cx="4354575" cy="2169990"/>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effectively inactivates </a:t>
            </a:r>
            <a:r>
              <a:rPr kumimoji="0" lang="en-GB" sz="1600" b="0" i="1" u="none" strike="noStrike" kern="1200" cap="none" spc="0" normalizeH="0" baseline="0" noProof="0" dirty="0">
                <a:ln>
                  <a:noFill/>
                </a:ln>
                <a:solidFill>
                  <a:srgbClr val="000000"/>
                </a:solidFill>
                <a:effectLst/>
                <a:uLnTx/>
                <a:uFillTx/>
                <a:latin typeface="Fira Sans"/>
                <a:ea typeface="+mn-ea"/>
                <a:cs typeface="+mn-cs"/>
              </a:rPr>
              <a:t>in vitro Streptococcus mutants</a:t>
            </a:r>
            <a:r>
              <a:rPr kumimoji="0" lang="en-GB" sz="1600" b="0" i="0" u="none" strike="noStrike" kern="1200" cap="none" spc="0" normalizeH="0" baseline="0" noProof="0" dirty="0">
                <a:ln>
                  <a:noFill/>
                </a:ln>
                <a:solidFill>
                  <a:srgbClr val="000000"/>
                </a:solidFill>
                <a:effectLst/>
                <a:uLnTx/>
                <a:uFillTx/>
                <a:latin typeface="Fira Sans"/>
                <a:ea typeface="+mn-ea"/>
                <a:cs typeface="+mn-cs"/>
              </a:rPr>
              <a:t>, the main bacteria responsible for caries</a:t>
            </a:r>
          </a:p>
          <a:p>
            <a:pPr defTabSz="914354">
              <a:spcAft>
                <a:spcPts val="1000"/>
              </a:spcAft>
              <a:defRPr/>
            </a:pPr>
            <a:r>
              <a:rPr lang="en-GB" sz="1600" dirty="0">
                <a:solidFill>
                  <a:srgbClr val="000000"/>
                </a:solidFill>
                <a:latin typeface="Fira Sans"/>
              </a:rPr>
              <a:t>Similar efficiency against </a:t>
            </a:r>
            <a:r>
              <a:rPr lang="en-US" sz="1600" dirty="0">
                <a:solidFill>
                  <a:srgbClr val="000000"/>
                </a:solidFill>
                <a:latin typeface="Fira Sans"/>
              </a:rPr>
              <a:t>key bacteria for gingivitis, </a:t>
            </a:r>
            <a:r>
              <a:rPr lang="en-US" sz="1600" i="1" dirty="0" err="1">
                <a:solidFill>
                  <a:srgbClr val="000000"/>
                </a:solidFill>
                <a:latin typeface="Fira Sans"/>
              </a:rPr>
              <a:t>Actinobacillus</a:t>
            </a:r>
            <a:r>
              <a:rPr lang="en-US" sz="1600" i="1" dirty="0">
                <a:solidFill>
                  <a:srgbClr val="000000"/>
                </a:solidFill>
                <a:latin typeface="Fira Sans"/>
              </a:rPr>
              <a:t> </a:t>
            </a:r>
            <a:r>
              <a:rPr lang="en-US" sz="1600" i="1" dirty="0" err="1">
                <a:solidFill>
                  <a:srgbClr val="000000"/>
                </a:solidFill>
                <a:latin typeface="Fira Sans"/>
              </a:rPr>
              <a:t>actinomycetemcomitans</a:t>
            </a:r>
            <a:r>
              <a:rPr lang="en-US" sz="1600" i="1" dirty="0">
                <a:solidFill>
                  <a:srgbClr val="000000"/>
                </a:solidFill>
                <a:latin typeface="Fira Sans"/>
              </a:rPr>
              <a:t> </a:t>
            </a:r>
            <a:r>
              <a:rPr lang="en-US" sz="1600" dirty="0">
                <a:solidFill>
                  <a:srgbClr val="000000"/>
                </a:solidFill>
                <a:latin typeface="Fira Sans"/>
              </a:rPr>
              <a:t>and</a:t>
            </a:r>
            <a:r>
              <a:rPr lang="en-US" sz="1600" i="1" dirty="0">
                <a:solidFill>
                  <a:srgbClr val="000000"/>
                </a:solidFill>
                <a:latin typeface="Fira Sans"/>
              </a:rPr>
              <a:t> </a:t>
            </a:r>
            <a:r>
              <a:rPr lang="en-US" sz="1600" dirty="0" err="1">
                <a:solidFill>
                  <a:srgbClr val="000000"/>
                </a:solidFill>
                <a:latin typeface="Fira Sans"/>
              </a:rPr>
              <a:t>periodontis</a:t>
            </a:r>
            <a:r>
              <a:rPr lang="en-US" sz="1600" dirty="0">
                <a:solidFill>
                  <a:srgbClr val="000000"/>
                </a:solidFill>
                <a:latin typeface="Fira Sans"/>
              </a:rPr>
              <a:t>,</a:t>
            </a:r>
            <a:r>
              <a:rPr lang="en-US" sz="1600" i="1" dirty="0">
                <a:solidFill>
                  <a:srgbClr val="000000"/>
                </a:solidFill>
                <a:latin typeface="Fira Sans"/>
              </a:rPr>
              <a:t> </a:t>
            </a:r>
            <a:r>
              <a:rPr lang="en-US" sz="1600" i="1" dirty="0" err="1">
                <a:solidFill>
                  <a:srgbClr val="000000"/>
                </a:solidFill>
                <a:latin typeface="Fira Sans"/>
              </a:rPr>
              <a:t>Porphyromonas</a:t>
            </a:r>
            <a:r>
              <a:rPr lang="en-US" sz="1600" i="1" dirty="0">
                <a:solidFill>
                  <a:srgbClr val="000000"/>
                </a:solidFill>
                <a:latin typeface="Fira Sans"/>
              </a:rPr>
              <a:t> </a:t>
            </a:r>
            <a:r>
              <a:rPr lang="en-US" sz="1600" i="1" dirty="0" err="1">
                <a:solidFill>
                  <a:srgbClr val="000000"/>
                </a:solidFill>
                <a:latin typeface="Fira Sans"/>
              </a:rPr>
              <a:t>gingivalis</a:t>
            </a:r>
            <a:r>
              <a:rPr lang="en-US" sz="1600" i="1" dirty="0">
                <a:solidFill>
                  <a:srgbClr val="000000"/>
                </a:solidFill>
                <a:latin typeface="Fira Sans"/>
              </a:rPr>
              <a:t> </a:t>
            </a:r>
            <a:r>
              <a:rPr lang="en-US" sz="1600" dirty="0">
                <a:solidFill>
                  <a:srgbClr val="000000"/>
                </a:solidFill>
                <a:latin typeface="Fira Sans"/>
              </a:rPr>
              <a:t>(back up slides)</a:t>
            </a:r>
            <a:endParaRPr lang="en-GB" sz="1600" dirty="0">
              <a:solidFill>
                <a:srgbClr val="000000"/>
              </a:solidFill>
              <a:latin typeface="Fira Sans"/>
            </a:endParaRPr>
          </a:p>
        </p:txBody>
      </p:sp>
      <p:grpSp>
        <p:nvGrpSpPr>
          <p:cNvPr id="12" name="Group 11">
            <a:extLst>
              <a:ext uri="{FF2B5EF4-FFF2-40B4-BE49-F238E27FC236}">
                <a16:creationId xmlns:a16="http://schemas.microsoft.com/office/drawing/2014/main" id="{24285E29-2DE8-4352-89D2-1150714499FA}"/>
              </a:ext>
            </a:extLst>
          </p:cNvPr>
          <p:cNvGrpSpPr/>
          <p:nvPr/>
        </p:nvGrpSpPr>
        <p:grpSpPr>
          <a:xfrm>
            <a:off x="10880142" y="136327"/>
            <a:ext cx="1311858" cy="335110"/>
            <a:chOff x="11033761" y="53102"/>
            <a:chExt cx="1311858" cy="335110"/>
          </a:xfrm>
        </p:grpSpPr>
        <p:sp>
          <p:nvSpPr>
            <p:cNvPr id="14" name="Rectangle 13">
              <a:extLst>
                <a:ext uri="{FF2B5EF4-FFF2-40B4-BE49-F238E27FC236}">
                  <a16:creationId xmlns:a16="http://schemas.microsoft.com/office/drawing/2014/main" id="{9DD60867-1FAF-417C-AFA2-BDD66D724D10}"/>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5" name="TextBox 14">
              <a:extLst>
                <a:ext uri="{FF2B5EF4-FFF2-40B4-BE49-F238E27FC236}">
                  <a16:creationId xmlns:a16="http://schemas.microsoft.com/office/drawing/2014/main" id="{334D06ED-C068-4AD9-89D9-B527ECBF7CF5}"/>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vitro</a:t>
              </a:r>
            </a:p>
          </p:txBody>
        </p:sp>
      </p:grpSp>
    </p:spTree>
    <p:extLst>
      <p:ext uri="{BB962C8B-B14F-4D97-AF65-F5344CB8AC3E}">
        <p14:creationId xmlns:p14="http://schemas.microsoft.com/office/powerpoint/2010/main" val="39585418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18"/>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18"/>
                                        </p:tgtEl>
                                      </p:cBhvr>
                                    </p:animEffect>
                                    <p:animScale>
                                      <p:cBhvr>
                                        <p:cTn id="9" dur="500" autoRev="1" fill="hold"/>
                                        <p:tgtEl>
                                          <p:spTgt spid="18"/>
                                        </p:tgtEl>
                                      </p:cBhvr>
                                      <p:by x="105000" y="105000"/>
                                    </p:animScale>
                                  </p:childTnLst>
                                </p:cTn>
                              </p:par>
                              <p:par>
                                <p:cTn id="10" presetID="0" presetClass="path" presetSubtype="0" accel="50000" decel="50000" fill="hold" nodeType="withEffect">
                                  <p:stCondLst>
                                    <p:cond delay="0"/>
                                  </p:stCondLst>
                                  <p:childTnLst>
                                    <p:animMotion origin="layout" path="M -0.00013 -0.00139 L -0.01783 0.03009 " pathEditMode="relative" rAng="0" ptsTypes="AA">
                                      <p:cBhvr>
                                        <p:cTn id="11" dur="500" fill="hold"/>
                                        <p:tgtEl>
                                          <p:spTgt spid="18"/>
                                        </p:tgtEl>
                                        <p:attrNameLst>
                                          <p:attrName>ppt_x</p:attrName>
                                          <p:attrName>ppt_y</p:attrName>
                                        </p:attrNameLst>
                                      </p:cBhvr>
                                      <p:rCtr x="-885"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010CB5-4980-14DC-8284-3F8D42ADD70E}"/>
              </a:ext>
            </a:extLst>
          </p:cNvPr>
          <p:cNvSpPr>
            <a:spLocks noGrp="1"/>
          </p:cNvSpPr>
          <p:nvPr>
            <p:ph type="body" sz="quarter" idx="16"/>
          </p:nvPr>
        </p:nvSpPr>
        <p:spPr/>
        <p:txBody>
          <a:bodyPr/>
          <a:lstStyle/>
          <a:p>
            <a:r>
              <a:rPr lang="en-US" dirty="0"/>
              <a:t>Comparison among Different Forms of Vitamin C</a:t>
            </a:r>
          </a:p>
        </p:txBody>
      </p:sp>
      <p:pic>
        <p:nvPicPr>
          <p:cNvPr id="4" name="Picture 3">
            <a:hlinkClick r:id="rId2" action="ppaction://hlinksldjump"/>
            <a:extLst>
              <a:ext uri="{FF2B5EF4-FFF2-40B4-BE49-F238E27FC236}">
                <a16:creationId xmlns:a16="http://schemas.microsoft.com/office/drawing/2014/main" id="{D83A9F95-12A4-0B7F-EA29-1851AEE715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3771" y="243996"/>
            <a:ext cx="1008000" cy="1008000"/>
          </a:xfrm>
          <a:prstGeom prst="rect">
            <a:avLst/>
          </a:prstGeom>
        </p:spPr>
      </p:pic>
    </p:spTree>
    <p:extLst>
      <p:ext uri="{BB962C8B-B14F-4D97-AF65-F5344CB8AC3E}">
        <p14:creationId xmlns:p14="http://schemas.microsoft.com/office/powerpoint/2010/main" val="2200727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40</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1" name="TextBox 10">
            <a:extLst>
              <a:ext uri="{FF2B5EF4-FFF2-40B4-BE49-F238E27FC236}">
                <a16:creationId xmlns:a16="http://schemas.microsoft.com/office/drawing/2014/main" id="{F8DFE2BF-CC14-8649-B1FD-8BFB6DB3C19B}"/>
              </a:ext>
            </a:extLst>
          </p:cNvPr>
          <p:cNvSpPr txBox="1"/>
          <p:nvPr/>
        </p:nvSpPr>
        <p:spPr>
          <a:xfrm>
            <a:off x="468000" y="5940000"/>
            <a:ext cx="3938153"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Stamford et al. Journal of Cosmetic Dermatology, 11, 310—317 (2012)</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Juliet M.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Pullar</a:t>
            </a:r>
            <a:r>
              <a:rPr kumimoji="0" lang="en-GB" sz="900" b="0" i="1" u="none" strike="noStrike" kern="1200" cap="none" spc="0" normalizeH="0" baseline="0" noProof="0" dirty="0">
                <a:ln>
                  <a:noFill/>
                </a:ln>
                <a:solidFill>
                  <a:srgbClr val="808080"/>
                </a:solidFill>
                <a:effectLst/>
                <a:uLnTx/>
                <a:uFillTx/>
                <a:latin typeface="Fira Sans"/>
                <a:ea typeface="+mn-ea"/>
                <a:cs typeface="+mn-cs"/>
              </a:rPr>
              <a:t>. Nutrients 2017, 9(8), 866</a:t>
            </a:r>
          </a:p>
        </p:txBody>
      </p:sp>
      <p:grpSp>
        <p:nvGrpSpPr>
          <p:cNvPr id="2" name="Group 1">
            <a:extLst>
              <a:ext uri="{FF2B5EF4-FFF2-40B4-BE49-F238E27FC236}">
                <a16:creationId xmlns:a16="http://schemas.microsoft.com/office/drawing/2014/main" id="{B9C9A5BE-3999-4043-B1C6-52067005955A}"/>
              </a:ext>
            </a:extLst>
          </p:cNvPr>
          <p:cNvGrpSpPr/>
          <p:nvPr/>
        </p:nvGrpSpPr>
        <p:grpSpPr>
          <a:xfrm>
            <a:off x="4232572" y="3780000"/>
            <a:ext cx="3600000" cy="1990956"/>
            <a:chOff x="4326892" y="3530940"/>
            <a:chExt cx="3600000" cy="1990956"/>
          </a:xfrm>
        </p:grpSpPr>
        <p:sp>
          <p:nvSpPr>
            <p:cNvPr id="27" name="Rounded Rectangle 26">
              <a:extLst>
                <a:ext uri="{FF2B5EF4-FFF2-40B4-BE49-F238E27FC236}">
                  <a16:creationId xmlns:a16="http://schemas.microsoft.com/office/drawing/2014/main" id="{726164CE-AA6B-9542-952C-11F063171C0D}"/>
                </a:ext>
              </a:extLst>
            </p:cNvPr>
            <p:cNvSpPr/>
            <p:nvPr/>
          </p:nvSpPr>
          <p:spPr>
            <a:xfrm>
              <a:off x="4326892" y="3530940"/>
              <a:ext cx="3600000" cy="1990956"/>
            </a:xfrm>
            <a:prstGeom prst="roundRect">
              <a:avLst>
                <a:gd name="adj" fmla="val 6493"/>
              </a:avLst>
            </a:prstGeom>
            <a:solidFill>
              <a:srgbClr val="000000">
                <a:alpha val="20000"/>
              </a:srgbClr>
            </a:solidFill>
            <a:ln w="25400">
              <a:gradFill flip="none" rotWithShape="1">
                <a:gsLst>
                  <a:gs pos="0">
                    <a:schemeClr val="tx1"/>
                  </a:gs>
                  <a:gs pos="100000">
                    <a:schemeClr val="bg1">
                      <a:lumMod val="75000"/>
                    </a:schemeClr>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L-Ascorbic Acid </a:t>
              </a:r>
              <a:br>
                <a:rPr kumimoji="0" lang="en-US" sz="1500" b="0" i="0" u="none" strike="noStrike" kern="1200" cap="none" spc="0" normalizeH="0" baseline="0" noProof="0" dirty="0">
                  <a:ln>
                    <a:noFill/>
                  </a:ln>
                  <a:solidFill>
                    <a:srgbClr val="000000"/>
                  </a:solidFill>
                  <a:effectLst/>
                  <a:uLnTx/>
                  <a:uFillTx/>
                  <a:latin typeface="Fira Sans Medium"/>
                  <a:ea typeface="+mn-ea"/>
                  <a:cs typeface="+mn-cs"/>
                </a:rPr>
              </a:b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2-Glucoside, </a:t>
              </a:r>
              <a:br>
                <a:rPr kumimoji="0" lang="en-US" sz="1500" b="0" i="0" u="none" strike="noStrike" kern="1200" cap="none" spc="0" normalizeH="0" baseline="0" noProof="0" dirty="0">
                  <a:ln>
                    <a:noFill/>
                  </a:ln>
                  <a:solidFill>
                    <a:srgbClr val="000000"/>
                  </a:solidFill>
                  <a:effectLst/>
                  <a:uLnTx/>
                  <a:uFillTx/>
                  <a:latin typeface="Fira Sans Medium"/>
                  <a:ea typeface="+mn-ea"/>
                  <a:cs typeface="+mn-cs"/>
                </a:rPr>
              </a:b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AA glucoside</a:t>
              </a:r>
            </a:p>
          </p:txBody>
        </p:sp>
        <p:pic>
          <p:nvPicPr>
            <p:cNvPr id="32" name="Picture 31">
              <a:extLst>
                <a:ext uri="{FF2B5EF4-FFF2-40B4-BE49-F238E27FC236}">
                  <a16:creationId xmlns:a16="http://schemas.microsoft.com/office/drawing/2014/main" id="{017B21F6-0226-F64F-ABD2-802779738F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1416" y="3661715"/>
              <a:ext cx="2118859" cy="1695086"/>
            </a:xfrm>
            <a:prstGeom prst="rect">
              <a:avLst/>
            </a:prstGeom>
          </p:spPr>
        </p:pic>
      </p:grpSp>
      <p:grpSp>
        <p:nvGrpSpPr>
          <p:cNvPr id="6" name="Group 5">
            <a:extLst>
              <a:ext uri="{FF2B5EF4-FFF2-40B4-BE49-F238E27FC236}">
                <a16:creationId xmlns:a16="http://schemas.microsoft.com/office/drawing/2014/main" id="{DD6CDD8A-9F81-0240-AEC2-339F4F6D6472}"/>
              </a:ext>
            </a:extLst>
          </p:cNvPr>
          <p:cNvGrpSpPr/>
          <p:nvPr/>
        </p:nvGrpSpPr>
        <p:grpSpPr>
          <a:xfrm>
            <a:off x="7997143" y="1620000"/>
            <a:ext cx="3600000" cy="1990956"/>
            <a:chOff x="7997143" y="1438044"/>
            <a:chExt cx="3600000" cy="1990956"/>
          </a:xfrm>
        </p:grpSpPr>
        <p:sp>
          <p:nvSpPr>
            <p:cNvPr id="28" name="Rounded Rectangle 27">
              <a:extLst>
                <a:ext uri="{FF2B5EF4-FFF2-40B4-BE49-F238E27FC236}">
                  <a16:creationId xmlns:a16="http://schemas.microsoft.com/office/drawing/2014/main" id="{D8A5E520-1814-0446-B4AB-136A3BCD66EC}"/>
                </a:ext>
              </a:extLst>
            </p:cNvPr>
            <p:cNvSpPr/>
            <p:nvPr/>
          </p:nvSpPr>
          <p:spPr>
            <a:xfrm>
              <a:off x="7997143" y="1438044"/>
              <a:ext cx="3600000" cy="1990956"/>
            </a:xfrm>
            <a:prstGeom prst="roundRect">
              <a:avLst>
                <a:gd name="adj" fmla="val 6493"/>
              </a:avLst>
            </a:prstGeom>
            <a:solidFill>
              <a:srgbClr val="000000">
                <a:alpha val="20000"/>
              </a:srgbClr>
            </a:solidFill>
            <a:ln w="25400">
              <a:gradFill flip="none" rotWithShape="1">
                <a:gsLst>
                  <a:gs pos="0">
                    <a:schemeClr val="tx1"/>
                  </a:gs>
                  <a:gs pos="100000">
                    <a:schemeClr val="bg1">
                      <a:lumMod val="75000"/>
                    </a:schemeClr>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3-O-Ethyl Ascorbic </a:t>
              </a:r>
              <a:br>
                <a:rPr kumimoji="0" lang="en-US" sz="1500" b="0" i="0" u="none" strike="noStrike" kern="1200" cap="none" spc="0" normalizeH="0" baseline="0" noProof="0" dirty="0">
                  <a:ln>
                    <a:noFill/>
                  </a:ln>
                  <a:solidFill>
                    <a:srgbClr val="000000"/>
                  </a:solidFill>
                  <a:effectLst/>
                  <a:uLnTx/>
                  <a:uFillTx/>
                  <a:latin typeface="Fira Sans Medium"/>
                  <a:ea typeface="+mn-ea"/>
                  <a:cs typeface="+mn-cs"/>
                </a:rPr>
              </a:b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Acid, Ethyl-VC</a:t>
              </a:r>
            </a:p>
          </p:txBody>
        </p:sp>
        <p:pic>
          <p:nvPicPr>
            <p:cNvPr id="33" name="Picture 32">
              <a:extLst>
                <a:ext uri="{FF2B5EF4-FFF2-40B4-BE49-F238E27FC236}">
                  <a16:creationId xmlns:a16="http://schemas.microsoft.com/office/drawing/2014/main" id="{33150E7F-4F83-F647-86E9-29BB7516D7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92889" y="1760933"/>
              <a:ext cx="1777006" cy="1421604"/>
            </a:xfrm>
            <a:prstGeom prst="rect">
              <a:avLst/>
            </a:prstGeom>
          </p:spPr>
        </p:pic>
      </p:grpSp>
      <p:grpSp>
        <p:nvGrpSpPr>
          <p:cNvPr id="5" name="Group 4">
            <a:extLst>
              <a:ext uri="{FF2B5EF4-FFF2-40B4-BE49-F238E27FC236}">
                <a16:creationId xmlns:a16="http://schemas.microsoft.com/office/drawing/2014/main" id="{2C3E345D-699F-184F-A855-6ED5051FD682}"/>
              </a:ext>
            </a:extLst>
          </p:cNvPr>
          <p:cNvGrpSpPr/>
          <p:nvPr/>
        </p:nvGrpSpPr>
        <p:grpSpPr>
          <a:xfrm>
            <a:off x="4232572" y="1620000"/>
            <a:ext cx="3600000" cy="1990956"/>
            <a:chOff x="4323166" y="1438044"/>
            <a:chExt cx="3600000" cy="1990956"/>
          </a:xfrm>
        </p:grpSpPr>
        <p:sp>
          <p:nvSpPr>
            <p:cNvPr id="10" name="Rounded Rectangle 9">
              <a:extLst>
                <a:ext uri="{FF2B5EF4-FFF2-40B4-BE49-F238E27FC236}">
                  <a16:creationId xmlns:a16="http://schemas.microsoft.com/office/drawing/2014/main" id="{EE45A520-E449-5B68-27A7-DF994CBF1F75}"/>
                </a:ext>
              </a:extLst>
            </p:cNvPr>
            <p:cNvSpPr/>
            <p:nvPr/>
          </p:nvSpPr>
          <p:spPr>
            <a:xfrm>
              <a:off x="4323166" y="1438044"/>
              <a:ext cx="3600000" cy="1990956"/>
            </a:xfrm>
            <a:prstGeom prst="roundRect">
              <a:avLst>
                <a:gd name="adj" fmla="val 6493"/>
              </a:avLst>
            </a:prstGeom>
            <a:solidFill>
              <a:srgbClr val="000000">
                <a:alpha val="20000"/>
              </a:srgbClr>
            </a:solidFill>
            <a:ln w="25400">
              <a:gradFill flip="none" rotWithShape="1">
                <a:gsLst>
                  <a:gs pos="0">
                    <a:schemeClr val="tx1"/>
                  </a:gs>
                  <a:gs pos="100000">
                    <a:schemeClr val="bg1">
                      <a:lumMod val="75000"/>
                    </a:schemeClr>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Magnesium </a:t>
              </a:r>
              <a:r>
                <a:rPr kumimoji="0" lang="en-US" sz="1500" b="0" i="0" u="none" strike="noStrike" kern="1200" cap="none" spc="0" normalizeH="0" baseline="0" noProof="0" dirty="0" err="1">
                  <a:ln>
                    <a:noFill/>
                  </a:ln>
                  <a:solidFill>
                    <a:srgbClr val="000000"/>
                  </a:solidFill>
                  <a:effectLst/>
                  <a:uLnTx/>
                  <a:uFillTx/>
                  <a:latin typeface="Fira Sans Medium"/>
                  <a:ea typeface="+mn-ea"/>
                  <a:cs typeface="+mn-cs"/>
                </a:rPr>
                <a:t>Ascorbyl</a:t>
              </a: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 </a:t>
              </a:r>
              <a:br>
                <a:rPr kumimoji="0" lang="en-US" sz="1500" b="0" i="0" u="none" strike="noStrike" kern="1200" cap="none" spc="0" normalizeH="0" baseline="0" noProof="0" dirty="0">
                  <a:ln>
                    <a:noFill/>
                  </a:ln>
                  <a:solidFill>
                    <a:srgbClr val="000000"/>
                  </a:solidFill>
                  <a:effectLst/>
                  <a:uLnTx/>
                  <a:uFillTx/>
                  <a:latin typeface="Fira Sans Medium"/>
                  <a:ea typeface="+mn-ea"/>
                  <a:cs typeface="+mn-cs"/>
                </a:rPr>
              </a:b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Phosphate, MAP</a:t>
              </a:r>
            </a:p>
            <a:p>
              <a:pPr marL="0" marR="0" lvl="0" indent="0" algn="r" defTabSz="91434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srgbClr val="000000"/>
                </a:solidFill>
                <a:effectLst/>
                <a:uLnTx/>
                <a:uFillTx/>
                <a:latin typeface="Fira Sans"/>
                <a:ea typeface="+mn-ea"/>
                <a:cs typeface="+mn-cs"/>
              </a:endParaRPr>
            </a:p>
          </p:txBody>
        </p:sp>
        <p:pic>
          <p:nvPicPr>
            <p:cNvPr id="30" name="Picture 29">
              <a:extLst>
                <a:ext uri="{FF2B5EF4-FFF2-40B4-BE49-F238E27FC236}">
                  <a16:creationId xmlns:a16="http://schemas.microsoft.com/office/drawing/2014/main" id="{6251E0DD-DB32-B14B-A0D2-0FC6CDE1AAB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578088" y="1656440"/>
              <a:ext cx="2145515" cy="1630591"/>
            </a:xfrm>
            <a:prstGeom prst="rect">
              <a:avLst/>
            </a:prstGeom>
          </p:spPr>
        </p:pic>
      </p:grpSp>
      <p:grpSp>
        <p:nvGrpSpPr>
          <p:cNvPr id="3" name="Group 2">
            <a:extLst>
              <a:ext uri="{FF2B5EF4-FFF2-40B4-BE49-F238E27FC236}">
                <a16:creationId xmlns:a16="http://schemas.microsoft.com/office/drawing/2014/main" id="{8E89BA71-91C2-7546-9CFC-4C3C8E35C886}"/>
              </a:ext>
            </a:extLst>
          </p:cNvPr>
          <p:cNvGrpSpPr/>
          <p:nvPr/>
        </p:nvGrpSpPr>
        <p:grpSpPr>
          <a:xfrm>
            <a:off x="7997143" y="3780000"/>
            <a:ext cx="3600000" cy="1990956"/>
            <a:chOff x="7997143" y="3508227"/>
            <a:chExt cx="3600000" cy="1990956"/>
          </a:xfrm>
        </p:grpSpPr>
        <p:sp>
          <p:nvSpPr>
            <p:cNvPr id="40" name="Rounded Rectangle 27">
              <a:extLst>
                <a:ext uri="{FF2B5EF4-FFF2-40B4-BE49-F238E27FC236}">
                  <a16:creationId xmlns:a16="http://schemas.microsoft.com/office/drawing/2014/main" id="{99FB78F1-67B3-44E6-9419-8D225BB5AF93}"/>
                </a:ext>
              </a:extLst>
            </p:cNvPr>
            <p:cNvSpPr/>
            <p:nvPr/>
          </p:nvSpPr>
          <p:spPr>
            <a:xfrm>
              <a:off x="7997143" y="3508227"/>
              <a:ext cx="3600000" cy="1990956"/>
            </a:xfrm>
            <a:prstGeom prst="roundRect">
              <a:avLst>
                <a:gd name="adj" fmla="val 6493"/>
              </a:avLst>
            </a:prstGeom>
            <a:solidFill>
              <a:srgbClr val="000000">
                <a:alpha val="20000"/>
              </a:srgbClr>
            </a:solidFill>
            <a:ln w="25400">
              <a:gradFill flip="none" rotWithShape="1">
                <a:gsLst>
                  <a:gs pos="0">
                    <a:schemeClr val="tx1"/>
                  </a:gs>
                  <a:gs pos="100000">
                    <a:schemeClr val="bg1">
                      <a:lumMod val="75000"/>
                    </a:schemeClr>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Aminopropyl </a:t>
              </a:r>
              <a:br>
                <a:rPr kumimoji="0" lang="en-US" sz="1500" b="0" i="0" u="none" strike="noStrike" kern="1200" cap="none" spc="0" normalizeH="0" baseline="0" noProof="0" dirty="0">
                  <a:ln>
                    <a:noFill/>
                  </a:ln>
                  <a:solidFill>
                    <a:srgbClr val="000000"/>
                  </a:solidFill>
                  <a:effectLst/>
                  <a:uLnTx/>
                  <a:uFillTx/>
                  <a:latin typeface="Fira Sans Medium"/>
                  <a:ea typeface="+mn-ea"/>
                  <a:cs typeface="+mn-cs"/>
                </a:rPr>
              </a:br>
              <a:r>
                <a:rPr kumimoji="0" lang="en-US" sz="1500" b="0" i="0" u="none" strike="noStrike" kern="1200" cap="none" spc="0" normalizeH="0" baseline="0" noProof="0" dirty="0" err="1">
                  <a:ln>
                    <a:noFill/>
                  </a:ln>
                  <a:solidFill>
                    <a:srgbClr val="000000"/>
                  </a:solidFill>
                  <a:effectLst/>
                  <a:uLnTx/>
                  <a:uFillTx/>
                  <a:latin typeface="Fira Sans Medium"/>
                  <a:ea typeface="+mn-ea"/>
                  <a:cs typeface="+mn-cs"/>
                </a:rPr>
                <a:t>Ascorbyl</a:t>
              </a:r>
              <a:r>
                <a:rPr kumimoji="0" lang="en-US" sz="1500" b="0" i="0" u="none" strike="noStrike" kern="1200" cap="none" spc="0" normalizeH="0" baseline="0" noProof="0" dirty="0">
                  <a:ln>
                    <a:noFill/>
                  </a:ln>
                  <a:solidFill>
                    <a:srgbClr val="000000"/>
                  </a:solidFill>
                  <a:effectLst/>
                  <a:uLnTx/>
                  <a:uFillTx/>
                  <a:latin typeface="Fira Sans Medium"/>
                  <a:ea typeface="+mn-ea"/>
                  <a:cs typeface="+mn-cs"/>
                </a:rPr>
                <a:t> Phosphate</a:t>
              </a:r>
            </a:p>
          </p:txBody>
        </p:sp>
        <p:pic>
          <p:nvPicPr>
            <p:cNvPr id="42" name="Picture 41">
              <a:extLst>
                <a:ext uri="{FF2B5EF4-FFF2-40B4-BE49-F238E27FC236}">
                  <a16:creationId xmlns:a16="http://schemas.microsoft.com/office/drawing/2014/main" id="{E33FE918-3FF0-40EA-AD09-CF9E85048A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92889" y="3668729"/>
              <a:ext cx="1910293" cy="1681058"/>
            </a:xfrm>
            <a:prstGeom prst="rect">
              <a:avLst/>
            </a:prstGeom>
          </p:spPr>
        </p:pic>
      </p:grpSp>
      <p:sp>
        <p:nvSpPr>
          <p:cNvPr id="23" name="Rounded Rectangle 22">
            <a:extLst>
              <a:ext uri="{FF2B5EF4-FFF2-40B4-BE49-F238E27FC236}">
                <a16:creationId xmlns:a16="http://schemas.microsoft.com/office/drawing/2014/main" id="{7CA4506D-97FE-3E4F-A430-0C851AF4F53D}"/>
              </a:ext>
            </a:extLst>
          </p:cNvPr>
          <p:cNvSpPr/>
          <p:nvPr/>
        </p:nvSpPr>
        <p:spPr>
          <a:xfrm>
            <a:off x="468001" y="1620000"/>
            <a:ext cx="3600000" cy="1990956"/>
          </a:xfrm>
          <a:prstGeom prst="roundRect">
            <a:avLst>
              <a:gd name="adj" fmla="val 6493"/>
            </a:avLst>
          </a:prstGeom>
          <a:solidFill>
            <a:schemeClr val="accent6">
              <a:alpha val="20000"/>
            </a:schemeClr>
          </a:solidFill>
          <a:ln w="25400">
            <a:gradFill flip="none" rotWithShape="1">
              <a:gsLst>
                <a:gs pos="0">
                  <a:schemeClr val="accent6"/>
                </a:gs>
                <a:gs pos="100000">
                  <a:srgbClr val="45AC34"/>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Vitamin C, </a:t>
            </a:r>
            <a:br>
              <a:rPr kumimoji="0" lang="en-US" sz="1500" b="0" i="0" u="none" strike="noStrike" kern="1200" cap="none" spc="0" normalizeH="0" baseline="0" noProof="0" dirty="0">
                <a:ln>
                  <a:noFill/>
                </a:ln>
                <a:solidFill>
                  <a:srgbClr val="007E4B"/>
                </a:solidFill>
                <a:effectLst/>
                <a:uLnTx/>
                <a:uFillTx/>
                <a:latin typeface="Fira Sans Medium"/>
                <a:ea typeface="+mn-ea"/>
                <a:cs typeface="+mn-cs"/>
              </a:rPr>
            </a:b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L-Ascorbic Acid</a:t>
            </a:r>
          </a:p>
        </p:txBody>
      </p:sp>
      <p:pic>
        <p:nvPicPr>
          <p:cNvPr id="31" name="Picture 30">
            <a:extLst>
              <a:ext uri="{FF2B5EF4-FFF2-40B4-BE49-F238E27FC236}">
                <a16:creationId xmlns:a16="http://schemas.microsoft.com/office/drawing/2014/main" id="{1DB06459-D6B1-5F44-90C5-011DAD7ECD5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8605" y="1912105"/>
            <a:ext cx="1879306" cy="1503444"/>
          </a:xfrm>
          <a:prstGeom prst="rect">
            <a:avLst/>
          </a:prstGeom>
        </p:spPr>
      </p:pic>
      <p:pic>
        <p:nvPicPr>
          <p:cNvPr id="43" name="Picture 42">
            <a:extLst>
              <a:ext uri="{FF2B5EF4-FFF2-40B4-BE49-F238E27FC236}">
                <a16:creationId xmlns:a16="http://schemas.microsoft.com/office/drawing/2014/main" id="{C924503B-230D-4E78-A917-D17371D406B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93447" y="3083524"/>
            <a:ext cx="882219" cy="412953"/>
          </a:xfrm>
          <a:prstGeom prst="rect">
            <a:avLst/>
          </a:prstGeom>
        </p:spPr>
      </p:pic>
      <p:sp>
        <p:nvSpPr>
          <p:cNvPr id="7" name="Rounded Rectangle 6">
            <a:extLst>
              <a:ext uri="{FF2B5EF4-FFF2-40B4-BE49-F238E27FC236}">
                <a16:creationId xmlns:a16="http://schemas.microsoft.com/office/drawing/2014/main" id="{90757582-AAA6-BC44-8AE7-C05775BD984A}"/>
              </a:ext>
            </a:extLst>
          </p:cNvPr>
          <p:cNvSpPr/>
          <p:nvPr/>
        </p:nvSpPr>
        <p:spPr>
          <a:xfrm>
            <a:off x="468001" y="3780000"/>
            <a:ext cx="3600000" cy="1990956"/>
          </a:xfrm>
          <a:prstGeom prst="roundRect">
            <a:avLst>
              <a:gd name="adj" fmla="val 6493"/>
            </a:avLst>
          </a:prstGeom>
          <a:solidFill>
            <a:schemeClr val="accent6">
              <a:alpha val="20000"/>
            </a:schemeClr>
          </a:solidFill>
          <a:ln w="25400">
            <a:gradFill flip="none" rotWithShape="1">
              <a:gsLst>
                <a:gs pos="0">
                  <a:schemeClr val="accent6"/>
                </a:gs>
                <a:gs pos="100000">
                  <a:srgbClr val="45AC34"/>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Sodium </a:t>
            </a:r>
            <a:r>
              <a:rPr kumimoji="0" lang="en-US" sz="1500" b="0" i="0" u="none" strike="noStrike" kern="1200" cap="none" spc="0" normalizeH="0" baseline="0" noProof="0" dirty="0" err="1">
                <a:ln>
                  <a:noFill/>
                </a:ln>
                <a:solidFill>
                  <a:srgbClr val="007E4B"/>
                </a:solidFill>
                <a:effectLst/>
                <a:uLnTx/>
                <a:uFillTx/>
                <a:latin typeface="Fira Sans Medium"/>
                <a:ea typeface="+mn-ea"/>
                <a:cs typeface="+mn-cs"/>
              </a:rPr>
              <a:t>Ascorbyl</a:t>
            </a: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 </a:t>
            </a:r>
            <a:br>
              <a:rPr kumimoji="0" lang="en-US" sz="1500" b="0" i="0" u="none" strike="noStrike" kern="1200" cap="none" spc="0" normalizeH="0" baseline="0" noProof="0" dirty="0">
                <a:ln>
                  <a:noFill/>
                </a:ln>
                <a:solidFill>
                  <a:srgbClr val="007E4B"/>
                </a:solidFill>
                <a:effectLst/>
                <a:uLnTx/>
                <a:uFillTx/>
                <a:latin typeface="Fira Sans Medium"/>
                <a:ea typeface="+mn-ea"/>
                <a:cs typeface="+mn-cs"/>
              </a:rPr>
            </a:b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2-Phosphate</a:t>
            </a:r>
            <a:br>
              <a:rPr kumimoji="0" lang="en-US" sz="1500" b="0" i="0" u="none" strike="noStrike" kern="1200" cap="none" spc="0" normalizeH="0" baseline="0" noProof="0" dirty="0">
                <a:ln>
                  <a:noFill/>
                </a:ln>
                <a:solidFill>
                  <a:srgbClr val="007E4B"/>
                </a:solidFill>
                <a:effectLst/>
                <a:uLnTx/>
                <a:uFillTx/>
                <a:latin typeface="Fira Sans Medium"/>
                <a:ea typeface="+mn-ea"/>
                <a:cs typeface="+mn-cs"/>
              </a:rPr>
            </a:b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STAY-C</a:t>
            </a:r>
            <a:r>
              <a:rPr kumimoji="0" lang="en-US" sz="1500" b="0" i="0" u="none" strike="noStrike" kern="1200" cap="none" spc="0" normalizeH="0" baseline="30000" noProof="0" dirty="0">
                <a:ln>
                  <a:noFill/>
                </a:ln>
                <a:solidFill>
                  <a:srgbClr val="007E4B"/>
                </a:solidFill>
                <a:effectLst/>
                <a:uLnTx/>
                <a:uFillTx/>
                <a:latin typeface="Fira Sans Medium"/>
                <a:ea typeface="+mn-ea"/>
                <a:cs typeface="+mn-cs"/>
              </a:rPr>
              <a:t>®</a:t>
            </a:r>
            <a:r>
              <a:rPr kumimoji="0" lang="en-US" sz="1500" b="0" i="0" u="none" strike="noStrike" kern="1200" cap="none" spc="0" normalizeH="0" baseline="0" noProof="0" dirty="0">
                <a:ln>
                  <a:noFill/>
                </a:ln>
                <a:solidFill>
                  <a:srgbClr val="007E4B"/>
                </a:solidFill>
                <a:effectLst/>
                <a:uLnTx/>
                <a:uFillTx/>
                <a:latin typeface="Fira Sans Medium"/>
                <a:ea typeface="+mn-ea"/>
                <a:cs typeface="+mn-cs"/>
              </a:rPr>
              <a:t> 50</a:t>
            </a:r>
          </a:p>
          <a:p>
            <a:pPr marL="0" marR="0" lvl="0" indent="0" algn="r" defTabSz="91434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srgbClr val="007E4B"/>
              </a:solidFill>
              <a:effectLst/>
              <a:uLnTx/>
              <a:uFillTx/>
              <a:latin typeface="Fira Sans Medium"/>
              <a:ea typeface="+mn-ea"/>
              <a:cs typeface="+mn-cs"/>
            </a:endParaRPr>
          </a:p>
        </p:txBody>
      </p:sp>
      <p:pic>
        <p:nvPicPr>
          <p:cNvPr id="29" name="Picture 28">
            <a:extLst>
              <a:ext uri="{FF2B5EF4-FFF2-40B4-BE49-F238E27FC236}">
                <a16:creationId xmlns:a16="http://schemas.microsoft.com/office/drawing/2014/main" id="{D56127C4-C01E-1F4D-BA6F-CBC2096703B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8605" y="4059476"/>
            <a:ext cx="2008719" cy="1365930"/>
          </a:xfrm>
          <a:prstGeom prst="rect">
            <a:avLst/>
          </a:prstGeom>
        </p:spPr>
      </p:pic>
      <p:pic>
        <p:nvPicPr>
          <p:cNvPr id="44" name="Picture 43">
            <a:extLst>
              <a:ext uri="{FF2B5EF4-FFF2-40B4-BE49-F238E27FC236}">
                <a16:creationId xmlns:a16="http://schemas.microsoft.com/office/drawing/2014/main" id="{BEA9D4FA-6EC6-498D-B602-F810165787F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93447" y="5251943"/>
            <a:ext cx="882219" cy="412953"/>
          </a:xfrm>
          <a:prstGeom prst="rect">
            <a:avLst/>
          </a:prstGeom>
        </p:spPr>
      </p:pic>
      <p:sp>
        <p:nvSpPr>
          <p:cNvPr id="9" name="Title 8">
            <a:extLst>
              <a:ext uri="{FF2B5EF4-FFF2-40B4-BE49-F238E27FC236}">
                <a16:creationId xmlns:a16="http://schemas.microsoft.com/office/drawing/2014/main" id="{567DFDD4-8F74-257E-B468-4114F8BFFF38}"/>
              </a:ext>
            </a:extLst>
          </p:cNvPr>
          <p:cNvSpPr>
            <a:spLocks noGrp="1"/>
          </p:cNvSpPr>
          <p:nvPr>
            <p:ph type="title"/>
          </p:nvPr>
        </p:nvSpPr>
        <p:spPr/>
        <p:txBody>
          <a:bodyPr/>
          <a:lstStyle/>
          <a:p>
            <a:r>
              <a:rPr lang="en-US" dirty="0"/>
              <a:t>A closer look at the main water-soluble derivatives of Vitamin C used in cosmetics</a:t>
            </a:r>
          </a:p>
        </p:txBody>
      </p:sp>
    </p:spTree>
    <p:extLst>
      <p:ext uri="{BB962C8B-B14F-4D97-AF65-F5344CB8AC3E}">
        <p14:creationId xmlns:p14="http://schemas.microsoft.com/office/powerpoint/2010/main" val="1572616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50AE404-188E-4A86-9883-F029D0F8E641}"/>
              </a:ext>
            </a:extLst>
          </p:cNvPr>
          <p:cNvGraphicFramePr>
            <a:graphicFrameLocks noGrp="1"/>
          </p:cNvGraphicFramePr>
          <p:nvPr>
            <p:ph idx="4294967295"/>
            <p:extLst>
              <p:ext uri="{D42A27DB-BD31-4B8C-83A1-F6EECF244321}">
                <p14:modId xmlns:p14="http://schemas.microsoft.com/office/powerpoint/2010/main" val="3349610801"/>
              </p:ext>
            </p:extLst>
          </p:nvPr>
        </p:nvGraphicFramePr>
        <p:xfrm>
          <a:off x="468000" y="1440000"/>
          <a:ext cx="11262665" cy="3559920"/>
        </p:xfrm>
        <a:graphic>
          <a:graphicData uri="http://schemas.openxmlformats.org/drawingml/2006/table">
            <a:tbl>
              <a:tblPr firstRow="1" bandRow="1">
                <a:tableStyleId>{5940675A-B579-460E-94D1-54222C63F5DA}</a:tableStyleId>
              </a:tblPr>
              <a:tblGrid>
                <a:gridCol w="1536234">
                  <a:extLst>
                    <a:ext uri="{9D8B030D-6E8A-4147-A177-3AD203B41FA5}">
                      <a16:colId xmlns:a16="http://schemas.microsoft.com/office/drawing/2014/main" val="3219894817"/>
                    </a:ext>
                  </a:extLst>
                </a:gridCol>
                <a:gridCol w="1709959">
                  <a:extLst>
                    <a:ext uri="{9D8B030D-6E8A-4147-A177-3AD203B41FA5}">
                      <a16:colId xmlns:a16="http://schemas.microsoft.com/office/drawing/2014/main" val="2471236800"/>
                    </a:ext>
                  </a:extLst>
                </a:gridCol>
                <a:gridCol w="1536234">
                  <a:extLst>
                    <a:ext uri="{9D8B030D-6E8A-4147-A177-3AD203B41FA5}">
                      <a16:colId xmlns:a16="http://schemas.microsoft.com/office/drawing/2014/main" val="2347863183"/>
                    </a:ext>
                  </a:extLst>
                </a:gridCol>
                <a:gridCol w="1871536">
                  <a:extLst>
                    <a:ext uri="{9D8B030D-6E8A-4147-A177-3AD203B41FA5}">
                      <a16:colId xmlns:a16="http://schemas.microsoft.com/office/drawing/2014/main" val="2327072016"/>
                    </a:ext>
                  </a:extLst>
                </a:gridCol>
                <a:gridCol w="1536234">
                  <a:extLst>
                    <a:ext uri="{9D8B030D-6E8A-4147-A177-3AD203B41FA5}">
                      <a16:colId xmlns:a16="http://schemas.microsoft.com/office/drawing/2014/main" val="1891457638"/>
                    </a:ext>
                  </a:extLst>
                </a:gridCol>
                <a:gridCol w="1536234">
                  <a:extLst>
                    <a:ext uri="{9D8B030D-6E8A-4147-A177-3AD203B41FA5}">
                      <a16:colId xmlns:a16="http://schemas.microsoft.com/office/drawing/2014/main" val="2131487176"/>
                    </a:ext>
                  </a:extLst>
                </a:gridCol>
                <a:gridCol w="1536234">
                  <a:extLst>
                    <a:ext uri="{9D8B030D-6E8A-4147-A177-3AD203B41FA5}">
                      <a16:colId xmlns:a16="http://schemas.microsoft.com/office/drawing/2014/main" val="1322353253"/>
                    </a:ext>
                  </a:extLst>
                </a:gridCol>
              </a:tblGrid>
              <a:tr h="0">
                <a:tc>
                  <a:txBody>
                    <a:bodyPr/>
                    <a:lstStyle/>
                    <a:p>
                      <a:pPr algn="ctr"/>
                      <a:r>
                        <a:rPr lang="de-CH" sz="1000" b="0" dirty="0">
                          <a:solidFill>
                            <a:schemeClr val="accent5"/>
                          </a:solidFill>
                          <a:latin typeface="+mj-lt"/>
                        </a:rPr>
                        <a:t>Parameter</a:t>
                      </a:r>
                    </a:p>
                  </a:txBody>
                  <a:tcPr marL="72000" marR="72000" marT="72000" marB="720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711200">
                        <a:lnSpc>
                          <a:spcPct val="90000"/>
                        </a:lnSpc>
                        <a:spcBef>
                          <a:spcPct val="0"/>
                        </a:spcBef>
                        <a:spcAft>
                          <a:spcPct val="5000"/>
                        </a:spcAft>
                        <a:buClr>
                          <a:srgbClr val="003366"/>
                        </a:buClr>
                        <a:buSzPct val="100000"/>
                        <a:buNone/>
                      </a:pPr>
                      <a:r>
                        <a:rPr lang="en-US" sz="1000" b="0" kern="1200">
                          <a:solidFill>
                            <a:schemeClr val="accent5"/>
                          </a:solidFill>
                          <a:latin typeface="+mj-lt"/>
                        </a:rPr>
                        <a:t>L-Ascorbic Acid</a:t>
                      </a:r>
                      <a:br>
                        <a:rPr lang="en-US" sz="1000" b="0" kern="1200">
                          <a:solidFill>
                            <a:schemeClr val="accent5"/>
                          </a:solidFill>
                          <a:latin typeface="+mj-lt"/>
                        </a:rPr>
                      </a:br>
                      <a:r>
                        <a:rPr lang="en-US" sz="1000" b="0" kern="1200">
                          <a:solidFill>
                            <a:schemeClr val="accent5"/>
                          </a:solidFill>
                          <a:latin typeface="+mj-lt"/>
                        </a:rPr>
                        <a:t>2-Glucoside </a:t>
                      </a:r>
                    </a:p>
                    <a:p>
                      <a:pPr marL="0" lvl="0" indent="0" algn="ctr" defTabSz="711200">
                        <a:lnSpc>
                          <a:spcPct val="90000"/>
                        </a:lnSpc>
                        <a:spcBef>
                          <a:spcPct val="0"/>
                        </a:spcBef>
                        <a:spcAft>
                          <a:spcPct val="5000"/>
                        </a:spcAft>
                        <a:buClr>
                          <a:srgbClr val="003366"/>
                        </a:buClr>
                        <a:buSzPct val="100000"/>
                        <a:buNone/>
                      </a:pPr>
                      <a:r>
                        <a:rPr lang="en-US" sz="1000" b="0" kern="1200">
                          <a:solidFill>
                            <a:schemeClr val="accent5"/>
                          </a:solidFill>
                          <a:latin typeface="+mj-lt"/>
                        </a:rPr>
                        <a:t>(AA Glucoside)</a:t>
                      </a:r>
                      <a:endParaRPr lang="en-US" sz="1000" b="0" kern="1200" baseline="30000" dirty="0">
                        <a:solidFill>
                          <a:schemeClr val="accent5"/>
                        </a:solidFill>
                        <a:latin typeface="+mj-lt"/>
                        <a:ea typeface="+mn-ea"/>
                        <a:cs typeface="+mn-cs"/>
                      </a:endParaRPr>
                    </a:p>
                  </a:txBody>
                  <a:tcPr marL="72000" marR="72000" marT="72000" marB="720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Clr>
                          <a:srgbClr val="003366"/>
                        </a:buClr>
                        <a:buSzPct val="100000"/>
                        <a:buFont typeface="Times" panose="02020603050405020304" pitchFamily="18" charset="0"/>
                        <a:buNone/>
                      </a:pPr>
                      <a:r>
                        <a:rPr lang="en-US" sz="1000" b="0" kern="1200">
                          <a:solidFill>
                            <a:schemeClr val="accent5"/>
                          </a:solidFill>
                          <a:latin typeface="+mj-lt"/>
                        </a:rPr>
                        <a:t>3-O-Ethyl</a:t>
                      </a:r>
                      <a:br>
                        <a:rPr lang="en-US" sz="1000" b="0" kern="1200">
                          <a:solidFill>
                            <a:schemeClr val="accent5"/>
                          </a:solidFill>
                          <a:latin typeface="+mj-lt"/>
                        </a:rPr>
                      </a:br>
                      <a:r>
                        <a:rPr lang="en-US" sz="1000" b="0" kern="1200">
                          <a:solidFill>
                            <a:schemeClr val="accent5"/>
                          </a:solidFill>
                          <a:latin typeface="+mj-lt"/>
                        </a:rPr>
                        <a:t>Ascorbic Acid </a:t>
                      </a:r>
                    </a:p>
                    <a:p>
                      <a:pPr lvl="0" algn="ctr">
                        <a:buClr>
                          <a:srgbClr val="003366"/>
                        </a:buClr>
                        <a:buSzPct val="100000"/>
                        <a:buFont typeface="Times" panose="02020603050405020304" pitchFamily="18" charset="0"/>
                        <a:buNone/>
                      </a:pPr>
                      <a:r>
                        <a:rPr lang="en-US" sz="1000" b="0" kern="1200">
                          <a:solidFill>
                            <a:schemeClr val="accent5"/>
                          </a:solidFill>
                          <a:latin typeface="+mj-lt"/>
                        </a:rPr>
                        <a:t>(Ethyl-VC)</a:t>
                      </a:r>
                      <a:endParaRPr lang="en-US" sz="1000" b="0" kern="1200" baseline="30000" dirty="0">
                        <a:solidFill>
                          <a:schemeClr val="accent5"/>
                        </a:solidFill>
                        <a:latin typeface="+mj-lt"/>
                        <a:ea typeface="+mn-ea"/>
                        <a:cs typeface="+mn-cs"/>
                      </a:endParaRPr>
                    </a:p>
                  </a:txBody>
                  <a:tcPr marL="72000" marR="72000" marT="72000" marB="720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defTabSz="711200" fontAlgn="base">
                        <a:lnSpc>
                          <a:spcPct val="90000"/>
                        </a:lnSpc>
                        <a:spcBef>
                          <a:spcPct val="0"/>
                        </a:spcBef>
                        <a:spcAft>
                          <a:spcPct val="5000"/>
                        </a:spcAft>
                        <a:buClr>
                          <a:srgbClr val="003366"/>
                        </a:buClr>
                        <a:buSzPct val="100000"/>
                        <a:defRPr/>
                      </a:pPr>
                      <a:r>
                        <a:rPr lang="en-US" sz="1000" b="0" kern="1200" dirty="0">
                          <a:solidFill>
                            <a:schemeClr val="accent5"/>
                          </a:solidFill>
                          <a:latin typeface="+mj-lt"/>
                        </a:rPr>
                        <a:t>Aminopropyl </a:t>
                      </a:r>
                      <a:r>
                        <a:rPr lang="en-US" sz="1000" b="0" kern="1200" dirty="0" err="1">
                          <a:solidFill>
                            <a:schemeClr val="accent5"/>
                          </a:solidFill>
                          <a:latin typeface="+mj-lt"/>
                        </a:rPr>
                        <a:t>Ascorbyl</a:t>
                      </a:r>
                      <a:r>
                        <a:rPr lang="en-US" sz="1000" b="0" kern="1200" dirty="0">
                          <a:solidFill>
                            <a:schemeClr val="accent5"/>
                          </a:solidFill>
                          <a:latin typeface="+mj-lt"/>
                        </a:rPr>
                        <a:t> </a:t>
                      </a:r>
                    </a:p>
                    <a:p>
                      <a:pPr algn="ctr" defTabSz="711200" fontAlgn="base">
                        <a:lnSpc>
                          <a:spcPct val="90000"/>
                        </a:lnSpc>
                        <a:spcBef>
                          <a:spcPct val="0"/>
                        </a:spcBef>
                        <a:spcAft>
                          <a:spcPct val="5000"/>
                        </a:spcAft>
                        <a:buClr>
                          <a:srgbClr val="003366"/>
                        </a:buClr>
                        <a:buSzPct val="100000"/>
                        <a:defRPr/>
                      </a:pPr>
                      <a:r>
                        <a:rPr lang="en-US" sz="1000" b="0" kern="1200" dirty="0">
                          <a:solidFill>
                            <a:schemeClr val="accent5"/>
                          </a:solidFill>
                          <a:latin typeface="+mj-lt"/>
                        </a:rPr>
                        <a:t>Phosphate</a:t>
                      </a:r>
                      <a:endParaRPr lang="de-DE" altLang="en-US" sz="1000" b="0" kern="1200" dirty="0">
                        <a:solidFill>
                          <a:schemeClr val="accent5"/>
                        </a:solidFill>
                        <a:latin typeface="+mj-lt"/>
                        <a:ea typeface="+mn-ea"/>
                        <a:cs typeface="+mn-cs"/>
                      </a:endParaRPr>
                    </a:p>
                  </a:txBody>
                  <a:tcPr marL="72000" marR="72000" marT="72000" marB="720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ctr" defTabSz="914400" rtl="0" eaLnBrk="1" latinLnBrk="0" hangingPunct="1">
                        <a:lnSpc>
                          <a:spcPct val="90000"/>
                        </a:lnSpc>
                        <a:spcBef>
                          <a:spcPct val="0"/>
                        </a:spcBef>
                        <a:spcAft>
                          <a:spcPct val="5000"/>
                        </a:spcAft>
                        <a:buClr>
                          <a:srgbClr val="003366"/>
                        </a:buClr>
                        <a:buSzPct val="100000"/>
                      </a:pPr>
                      <a:r>
                        <a:rPr lang="en-US" sz="1000" b="0" kern="1200" dirty="0">
                          <a:solidFill>
                            <a:schemeClr val="accent5"/>
                          </a:solidFill>
                          <a:latin typeface="+mj-lt"/>
                        </a:rPr>
                        <a:t>Magnesium </a:t>
                      </a:r>
                      <a:r>
                        <a:rPr lang="en-US" sz="1000" b="0" kern="1200" dirty="0" err="1">
                          <a:solidFill>
                            <a:schemeClr val="accent5"/>
                          </a:solidFill>
                          <a:latin typeface="+mj-lt"/>
                        </a:rPr>
                        <a:t>Ascorbyl</a:t>
                      </a:r>
                      <a:r>
                        <a:rPr lang="en-US" sz="1000" b="0" kern="1200" dirty="0">
                          <a:solidFill>
                            <a:schemeClr val="accent5"/>
                          </a:solidFill>
                          <a:latin typeface="+mj-lt"/>
                        </a:rPr>
                        <a:t> Phosphate (MAP)</a:t>
                      </a:r>
                      <a:r>
                        <a:rPr lang="en-US" sz="1000" b="0" kern="1200" baseline="30000" dirty="0">
                          <a:solidFill>
                            <a:schemeClr val="accent5"/>
                          </a:solidFill>
                          <a:latin typeface="+mj-lt"/>
                        </a:rPr>
                        <a:t>#</a:t>
                      </a:r>
                      <a:endParaRPr lang="en-US" sz="1000" b="0" kern="1200" baseline="30000" dirty="0">
                        <a:solidFill>
                          <a:schemeClr val="accent5"/>
                        </a:solidFill>
                        <a:latin typeface="+mj-lt"/>
                        <a:ea typeface="+mn-ea"/>
                        <a:cs typeface="+mn-cs"/>
                      </a:endParaRPr>
                    </a:p>
                  </a:txBody>
                  <a:tcPr marL="72000" marR="72000" marT="72000" marB="72000" anchor="ctr">
                    <a:lnL w="19050" cap="flat" cmpd="sng" algn="ctr">
                      <a:solidFill>
                        <a:schemeClr val="accent5"/>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711200" rtl="0" eaLnBrk="1" fontAlgn="base" latinLnBrk="0" hangingPunct="1">
                        <a:lnSpc>
                          <a:spcPct val="90000"/>
                        </a:lnSpc>
                        <a:spcBef>
                          <a:spcPct val="0"/>
                        </a:spcBef>
                        <a:spcAft>
                          <a:spcPct val="5000"/>
                        </a:spcAft>
                        <a:buClr>
                          <a:srgbClr val="003366"/>
                        </a:buClr>
                        <a:buSzPct val="100000"/>
                        <a:buFontTx/>
                        <a:buNone/>
                        <a:tabLst/>
                        <a:defRPr/>
                      </a:pPr>
                      <a:r>
                        <a:rPr lang="en-US" sz="1000" b="0" kern="1200" dirty="0">
                          <a:solidFill>
                            <a:schemeClr val="accent5"/>
                          </a:solidFill>
                          <a:latin typeface="+mj-lt"/>
                        </a:rPr>
                        <a:t>Sodium </a:t>
                      </a:r>
                      <a:r>
                        <a:rPr lang="en-US" sz="1000" b="0" kern="1200" dirty="0" err="1">
                          <a:solidFill>
                            <a:schemeClr val="accent5"/>
                          </a:solidFill>
                          <a:latin typeface="+mj-lt"/>
                        </a:rPr>
                        <a:t>Ascorbyl</a:t>
                      </a:r>
                      <a:br>
                        <a:rPr lang="en-US" sz="1000" b="0" kern="1200" dirty="0">
                          <a:solidFill>
                            <a:schemeClr val="accent5"/>
                          </a:solidFill>
                          <a:latin typeface="+mj-lt"/>
                        </a:rPr>
                      </a:br>
                      <a:r>
                        <a:rPr lang="en-US" sz="1000" b="0" kern="1200" dirty="0">
                          <a:solidFill>
                            <a:schemeClr val="accent5"/>
                          </a:solidFill>
                          <a:latin typeface="+mj-lt"/>
                        </a:rPr>
                        <a:t>2-Phosphate </a:t>
                      </a:r>
                    </a:p>
                    <a:p>
                      <a:pPr marL="0" marR="0" lvl="0" indent="0" algn="ctr" defTabSz="711200" rtl="0" eaLnBrk="1" fontAlgn="base" latinLnBrk="0" hangingPunct="1">
                        <a:lnSpc>
                          <a:spcPct val="90000"/>
                        </a:lnSpc>
                        <a:spcBef>
                          <a:spcPct val="0"/>
                        </a:spcBef>
                        <a:spcAft>
                          <a:spcPct val="5000"/>
                        </a:spcAft>
                        <a:buClr>
                          <a:srgbClr val="003366"/>
                        </a:buClr>
                        <a:buSzPct val="100000"/>
                        <a:buFontTx/>
                        <a:buNone/>
                        <a:tabLst/>
                        <a:defRPr/>
                      </a:pPr>
                      <a:r>
                        <a:rPr lang="en-US" altLang="en-US" sz="1000" b="0" kern="1200" dirty="0">
                          <a:solidFill>
                            <a:schemeClr val="accent5"/>
                          </a:solidFill>
                          <a:latin typeface="+mj-lt"/>
                        </a:rPr>
                        <a:t>(STAY-C</a:t>
                      </a:r>
                      <a:r>
                        <a:rPr lang="en-US" altLang="en-US" sz="1000" b="0" kern="1200" baseline="30000" dirty="0">
                          <a:solidFill>
                            <a:schemeClr val="accent5"/>
                          </a:solidFill>
                          <a:latin typeface="+mj-lt"/>
                        </a:rPr>
                        <a:t>®</a:t>
                      </a:r>
                      <a:r>
                        <a:rPr lang="en-US" altLang="en-US" sz="1000" b="0" kern="1200" dirty="0">
                          <a:solidFill>
                            <a:schemeClr val="accent5"/>
                          </a:solidFill>
                          <a:latin typeface="+mj-lt"/>
                        </a:rPr>
                        <a:t>50)</a:t>
                      </a:r>
                      <a:endParaRPr lang="en-US" sz="1000" b="0" kern="1200" baseline="30000" dirty="0">
                        <a:solidFill>
                          <a:schemeClr val="accent5"/>
                        </a:solidFill>
                        <a:latin typeface="+mj-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28575" cap="flat" cmpd="sng" algn="ctr">
                      <a:solidFill>
                        <a:srgbClr val="FCD21F"/>
                      </a:solidFill>
                      <a:prstDash val="solid"/>
                      <a:round/>
                      <a:headEnd type="none" w="med" len="med"/>
                      <a:tailEnd type="none" w="med" len="med"/>
                    </a:lnT>
                    <a:lnB w="28575" cap="flat" cmpd="sng" algn="ctr">
                      <a:solidFill>
                        <a:srgbClr val="FCD21F"/>
                      </a:solidFill>
                      <a:prstDash val="solid"/>
                      <a:round/>
                      <a:headEnd type="none" w="med" len="med"/>
                      <a:tailEnd type="none" w="med" len="med"/>
                    </a:lnB>
                    <a:lnTlToBr w="12700" cmpd="sng">
                      <a:noFill/>
                      <a:prstDash val="solid"/>
                    </a:lnTlToBr>
                    <a:lnBlToTr w="12700" cmpd="sng">
                      <a:noFill/>
                      <a:prstDash val="solid"/>
                    </a:lnBlToTr>
                    <a:solidFill>
                      <a:srgbClr val="FCD21F">
                        <a:alpha val="30000"/>
                      </a:srgbClr>
                    </a:solidFill>
                  </a:tcPr>
                </a:tc>
                <a:tc>
                  <a:txBody>
                    <a:bodyPr/>
                    <a:lstStyle/>
                    <a:p>
                      <a:pPr marL="0" marR="0" lvl="0" indent="0" algn="ctr" defTabSz="711200" rtl="0" eaLnBrk="1" fontAlgn="base" latinLnBrk="0" hangingPunct="1">
                        <a:lnSpc>
                          <a:spcPct val="90000"/>
                        </a:lnSpc>
                        <a:spcBef>
                          <a:spcPct val="0"/>
                        </a:spcBef>
                        <a:spcAft>
                          <a:spcPct val="5000"/>
                        </a:spcAft>
                        <a:buClr>
                          <a:srgbClr val="003366"/>
                        </a:buClr>
                        <a:buSzPct val="100000"/>
                        <a:buFontTx/>
                        <a:buNone/>
                        <a:tabLst/>
                        <a:defRPr/>
                      </a:pPr>
                      <a:r>
                        <a:rPr lang="en-US" sz="1000" b="0" kern="1200" dirty="0">
                          <a:solidFill>
                            <a:schemeClr val="accent5"/>
                          </a:solidFill>
                          <a:latin typeface="+mj-lt"/>
                          <a:ea typeface="+mn-ea"/>
                          <a:cs typeface="+mn-cs"/>
                        </a:rPr>
                        <a:t>L-Ascorbic Acid</a:t>
                      </a: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316902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Optimum pH range</a:t>
                      </a: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pH 5.5-7 </a:t>
                      </a:r>
                      <a:endParaRPr lang="en-GB"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pH 4-5.5 </a:t>
                      </a:r>
                      <a:endParaRPr lang="en-GB" sz="1100" dirty="0">
                        <a:solidFill>
                          <a:schemeClr val="tx1"/>
                        </a:solidFill>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a:t>pH </a:t>
                      </a:r>
                      <a:r>
                        <a:rPr lang="en-US" sz="1100" kern="1200" dirty="0"/>
                        <a:t>1–10</a:t>
                      </a:r>
                      <a:endParaRPr lang="en-GB"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t>pH 6–7.5</a:t>
                      </a:r>
                      <a:endParaRPr lang="en-US"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lvl="0" indent="0" algn="ctr">
                        <a:spcAft>
                          <a:spcPts val="300"/>
                        </a:spcAft>
                        <a:buClr>
                          <a:schemeClr val="tx1"/>
                        </a:buClr>
                        <a:buFont typeface="Arial" panose="020B0604020202020204" pitchFamily="34" charset="0"/>
                        <a:buNone/>
                        <a:defRPr/>
                      </a:pPr>
                      <a:r>
                        <a:rPr lang="en-GB" sz="1100" kern="1200">
                          <a:solidFill>
                            <a:schemeClr val="accent6"/>
                          </a:solidFill>
                        </a:rPr>
                        <a:t>pH 6–8.5</a:t>
                      </a:r>
                      <a:endParaRPr lang="en-GB" sz="1100" kern="1200" dirty="0">
                        <a:solidFill>
                          <a:schemeClr val="accent6"/>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28575" cap="flat" cmpd="sng" algn="ctr">
                      <a:solidFill>
                        <a:srgbClr val="FCD21F"/>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lvl="0" indent="0" algn="ctr">
                        <a:spcAft>
                          <a:spcPts val="300"/>
                        </a:spcAft>
                        <a:buClr>
                          <a:schemeClr val="tx1"/>
                        </a:buClr>
                        <a:buFont typeface="Arial" panose="020B0604020202020204" pitchFamily="34" charset="0"/>
                        <a:buNone/>
                        <a:defRPr/>
                      </a:pPr>
                      <a:r>
                        <a:rPr lang="en-GB" sz="1100" kern="1200" dirty="0">
                          <a:solidFill>
                            <a:schemeClr val="accent6"/>
                          </a:solidFill>
                        </a:rPr>
                        <a:t>pH </a:t>
                      </a:r>
                      <a:r>
                        <a:rPr lang="en-GB" sz="1100" kern="1200" dirty="0">
                          <a:solidFill>
                            <a:schemeClr val="accent6"/>
                          </a:solidFill>
                          <a:latin typeface="+mn-lt"/>
                          <a:ea typeface="+mn-ea"/>
                          <a:cs typeface="+mn-cs"/>
                        </a:rPr>
                        <a:t>3-4</a:t>
                      </a: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8785679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Solubility</a:t>
                      </a: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Water soluble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(up to </a:t>
                      </a:r>
                      <a:r>
                        <a:rPr lang="en-US" sz="1100" dirty="0"/>
                        <a:t>71.4g/100mL)</a:t>
                      </a: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100" dirty="0"/>
                        <a:t>Water soluble</a:t>
                      </a: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t>Water soluble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t>(</a:t>
                      </a:r>
                      <a:r>
                        <a:rPr lang="en-US" sz="1100"/>
                        <a:t>up to 20.0g/100mL</a:t>
                      </a:r>
                      <a:r>
                        <a:rPr lang="en-GB" sz="1100"/>
                        <a:t>)</a:t>
                      </a:r>
                      <a:endParaRPr lang="en-GB" sz="1100" dirty="0"/>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mn-lt"/>
                          <a:ea typeface="+mn-ea"/>
                          <a:cs typeface="+mn-cs"/>
                        </a:rPr>
                        <a:t>Slightly w</a:t>
                      </a:r>
                      <a:r>
                        <a:rPr lang="en-GB" sz="1100"/>
                        <a:t>ater soluble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t>(</a:t>
                      </a:r>
                      <a:r>
                        <a:rPr lang="en-US" sz="1100" kern="1200"/>
                        <a:t>up to </a:t>
                      </a:r>
                      <a:r>
                        <a:rPr lang="en-US" sz="1100"/>
                        <a:t>8.0g/100mL</a:t>
                      </a:r>
                      <a:r>
                        <a:rPr lang="en-GB" sz="1100"/>
                        <a:t>)</a:t>
                      </a:r>
                      <a:endParaRPr lang="en-GB" sz="1100" dirty="0"/>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t>Water soluble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t>(</a:t>
                      </a:r>
                      <a:r>
                        <a:rPr lang="en-US" sz="1100" kern="1200"/>
                        <a:t>up to </a:t>
                      </a:r>
                      <a:r>
                        <a:rPr lang="en-US" sz="1100"/>
                        <a:t>78.9g/mL</a:t>
                      </a:r>
                      <a:r>
                        <a:rPr lang="en-GB" sz="1100"/>
                        <a:t>)</a:t>
                      </a:r>
                      <a:endParaRPr lang="en-GB" sz="1100" dirty="0">
                        <a:solidFill>
                          <a:schemeClr val="tx1"/>
                        </a:solidFill>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rPr>
                        <a:t>Water soluble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rPr>
                        <a:t>(</a:t>
                      </a:r>
                      <a:r>
                        <a:rPr lang="en-US" sz="1100" kern="1200"/>
                        <a:t>up to </a:t>
                      </a:r>
                      <a:r>
                        <a:rPr lang="en-GB" sz="1100">
                          <a:solidFill>
                            <a:schemeClr val="tx1"/>
                          </a:solidFill>
                        </a:rPr>
                        <a:t>30.0g/100ml)</a:t>
                      </a:r>
                      <a:endParaRPr lang="en-GB" sz="1100" dirty="0">
                        <a:solidFill>
                          <a:schemeClr val="tx1"/>
                        </a:solidFill>
                      </a:endParaRP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70740997"/>
                  </a:ext>
                </a:extLst>
              </a:tr>
              <a:tr h="0">
                <a:tc>
                  <a:txBody>
                    <a:bodyPr/>
                    <a:lstStyle/>
                    <a:p>
                      <a:r>
                        <a:rPr lang="en-US" sz="1000" b="0" dirty="0">
                          <a:latin typeface="+mj-lt"/>
                        </a:rPr>
                        <a:t>Ascorbic acid equivalents (MW)</a:t>
                      </a:r>
                      <a:endParaRPr lang="en-US" sz="1000" b="0" dirty="0">
                        <a:solidFill>
                          <a:schemeClr val="tx1"/>
                        </a:solidFill>
                        <a:latin typeface="+mj-lt"/>
                      </a:endParaRP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100" kern="1200"/>
                        <a:t>52.0%</a:t>
                      </a:r>
                      <a:endParaRPr lang="en-US" alt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t> 86.3%</a:t>
                      </a:r>
                      <a:endParaRPr 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100" kern="1200"/>
                        <a:t>56.2%</a:t>
                      </a:r>
                      <a:endParaRPr lang="en-US" altLang="en-US" sz="1100" kern="1200" dirty="0"/>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100" kern="1200"/>
                        <a:t>46.4%</a:t>
                      </a:r>
                      <a:endParaRPr lang="en-US" alt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t>50.0%</a:t>
                      </a:r>
                      <a:endParaRPr lang="en-US" sz="1100" b="0" kern="1200" dirty="0">
                        <a:solidFill>
                          <a:schemeClr val="tx1"/>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b="0" kern="1200">
                          <a:solidFill>
                            <a:schemeClr val="tx1"/>
                          </a:solidFill>
                          <a:latin typeface="+mn-lt"/>
                          <a:ea typeface="+mn-ea"/>
                          <a:cs typeface="+mn-cs"/>
                        </a:rPr>
                        <a:t>100.0%</a:t>
                      </a:r>
                      <a:endParaRPr lang="en-US" sz="1100" b="0" kern="1200" dirty="0">
                        <a:solidFill>
                          <a:schemeClr val="tx1"/>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3508417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Resistance to discoloration</a:t>
                      </a:r>
                      <a:endParaRPr lang="en-US" sz="1000" b="0" dirty="0">
                        <a:solidFill>
                          <a:schemeClr val="tx1"/>
                        </a:solidFill>
                        <a:latin typeface="+mj-lt"/>
                      </a:endParaRP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solidFill>
                            <a:schemeClr val="accent6"/>
                          </a:solidFill>
                        </a:rPr>
                        <a:t>RT +</a:t>
                      </a:r>
                    </a:p>
                    <a:p>
                      <a:pPr algn="ctr"/>
                      <a:r>
                        <a:rPr lang="en-US" sz="1100" kern="1200" dirty="0">
                          <a:solidFill>
                            <a:schemeClr val="accent6"/>
                          </a:solidFill>
                        </a:rPr>
                        <a:t>HT(</a:t>
                      </a:r>
                      <a:r>
                        <a:rPr kumimoji="0" lang="en-US" sz="1100" b="0" i="0" u="none" strike="noStrike" kern="1200" cap="none" spc="0" normalizeH="0" baseline="0" noProof="0" dirty="0">
                          <a:ln>
                            <a:noFill/>
                          </a:ln>
                          <a:solidFill>
                            <a:schemeClr val="accent6"/>
                          </a:solidFill>
                          <a:effectLst/>
                          <a:uLnTx/>
                          <a:uFillTx/>
                          <a:latin typeface="+mn-lt"/>
                          <a:ea typeface="+mn-ea"/>
                          <a:cs typeface="+mn-cs"/>
                        </a:rPr>
                        <a:t>40-45°C) </a:t>
                      </a:r>
                      <a:r>
                        <a:rPr lang="en-US" sz="1100" kern="1200" dirty="0">
                          <a:solidFill>
                            <a:schemeClr val="accent6"/>
                          </a:solidFill>
                        </a:rPr>
                        <a:t>+</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solidFill>
                            <a:schemeClr val="accent6"/>
                          </a:solidFill>
                        </a:rPr>
                        <a:t>RT +</a:t>
                      </a:r>
                    </a:p>
                    <a:p>
                      <a:pPr algn="ctr"/>
                      <a:r>
                        <a:rPr lang="en-US" sz="1100" kern="1200" dirty="0">
                          <a:solidFill>
                            <a:schemeClr val="accent6"/>
                          </a:solidFill>
                        </a:rPr>
                        <a:t>HT(</a:t>
                      </a:r>
                      <a:r>
                        <a:rPr kumimoji="0" lang="en-US" sz="1100" b="0" i="0" u="none" strike="noStrike" kern="1200" cap="none" spc="0" normalizeH="0" baseline="0" noProof="0" dirty="0">
                          <a:ln>
                            <a:noFill/>
                          </a:ln>
                          <a:solidFill>
                            <a:schemeClr val="accent6"/>
                          </a:solidFill>
                          <a:effectLst/>
                          <a:uLnTx/>
                          <a:uFillTx/>
                          <a:latin typeface="+mn-lt"/>
                          <a:ea typeface="+mn-ea"/>
                          <a:cs typeface="+mn-cs"/>
                        </a:rPr>
                        <a:t>40-45°C) </a:t>
                      </a:r>
                      <a:r>
                        <a:rPr lang="en-US" sz="1100" kern="1200" dirty="0">
                          <a:solidFill>
                            <a:schemeClr val="accent6"/>
                          </a:solidFill>
                        </a:rPr>
                        <a:t>+</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t>Claimed, not shown</a:t>
                      </a:r>
                      <a:endParaRPr 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solidFill>
                            <a:schemeClr val="accent6"/>
                          </a:solidFill>
                        </a:rPr>
                        <a:t>RT  +</a:t>
                      </a:r>
                    </a:p>
                    <a:p>
                      <a:pPr algn="ctr"/>
                      <a:r>
                        <a:rPr lang="en-US" sz="1100" kern="1200" dirty="0">
                          <a:solidFill>
                            <a:schemeClr val="accent6"/>
                          </a:solidFill>
                        </a:rPr>
                        <a:t>HT(</a:t>
                      </a:r>
                      <a:r>
                        <a:rPr kumimoji="0" lang="en-US" sz="1100" b="0" i="0" u="none" strike="noStrike" kern="1200" cap="none" spc="0" normalizeH="0" baseline="0" noProof="0" dirty="0">
                          <a:ln>
                            <a:noFill/>
                          </a:ln>
                          <a:solidFill>
                            <a:schemeClr val="accent6"/>
                          </a:solidFill>
                          <a:effectLst/>
                          <a:uLnTx/>
                          <a:uFillTx/>
                          <a:latin typeface="+mn-lt"/>
                          <a:ea typeface="+mn-ea"/>
                          <a:cs typeface="+mn-cs"/>
                        </a:rPr>
                        <a:t>40-45°C) </a:t>
                      </a:r>
                      <a:r>
                        <a:rPr lang="en-US" sz="1100" kern="1200" dirty="0">
                          <a:solidFill>
                            <a:schemeClr val="accent6"/>
                          </a:solidFill>
                        </a:rPr>
                        <a:t>-</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solidFill>
                            <a:schemeClr val="accent6"/>
                          </a:solidFill>
                        </a:rPr>
                        <a:t>RT  +</a:t>
                      </a:r>
                    </a:p>
                    <a:p>
                      <a:pPr algn="ctr"/>
                      <a:r>
                        <a:rPr lang="en-US" sz="1100" kern="1200" dirty="0">
                          <a:solidFill>
                            <a:schemeClr val="accent6"/>
                          </a:solidFill>
                        </a:rPr>
                        <a:t>HT(</a:t>
                      </a:r>
                      <a:r>
                        <a:rPr kumimoji="0" lang="en-US" sz="1100" b="0" i="0" u="none" strike="noStrike" kern="1200" cap="none" spc="0" normalizeH="0" baseline="0" noProof="0" dirty="0">
                          <a:ln>
                            <a:noFill/>
                          </a:ln>
                          <a:solidFill>
                            <a:schemeClr val="accent6"/>
                          </a:solidFill>
                          <a:effectLst/>
                          <a:uLnTx/>
                          <a:uFillTx/>
                          <a:latin typeface="+mn-lt"/>
                          <a:ea typeface="+mn-ea"/>
                          <a:cs typeface="+mn-cs"/>
                        </a:rPr>
                        <a:t>40-45°C) </a:t>
                      </a:r>
                      <a:r>
                        <a:rPr lang="en-US" sz="1100" kern="1200" dirty="0">
                          <a:solidFill>
                            <a:schemeClr val="accent6"/>
                          </a:solidFill>
                        </a:rPr>
                        <a:t>-</a:t>
                      </a:r>
                      <a:endParaRPr lang="en-US" sz="1100" b="0" kern="1200" dirty="0">
                        <a:solidFill>
                          <a:schemeClr val="accent6"/>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dirty="0">
                          <a:solidFill>
                            <a:schemeClr val="accent6"/>
                          </a:solidFill>
                        </a:rPr>
                        <a:t>RT  -</a:t>
                      </a:r>
                    </a:p>
                    <a:p>
                      <a:pPr algn="ctr"/>
                      <a:r>
                        <a:rPr lang="en-US" sz="1100" kern="1200" dirty="0">
                          <a:solidFill>
                            <a:schemeClr val="accent6"/>
                          </a:solidFill>
                        </a:rPr>
                        <a:t>HT(</a:t>
                      </a:r>
                      <a:r>
                        <a:rPr kumimoji="0" lang="en-US" sz="1100" b="0" i="0" u="none" strike="noStrike" kern="1200" cap="none" spc="0" normalizeH="0" baseline="0" noProof="0" dirty="0">
                          <a:ln>
                            <a:noFill/>
                          </a:ln>
                          <a:solidFill>
                            <a:schemeClr val="accent6"/>
                          </a:solidFill>
                          <a:effectLst/>
                          <a:uLnTx/>
                          <a:uFillTx/>
                          <a:latin typeface="+mn-lt"/>
                          <a:ea typeface="+mn-ea"/>
                          <a:cs typeface="+mn-cs"/>
                        </a:rPr>
                        <a:t>40-45°C)</a:t>
                      </a:r>
                      <a:r>
                        <a:rPr lang="en-US" sz="1100" kern="1200" dirty="0">
                          <a:solidFill>
                            <a:schemeClr val="accent6"/>
                          </a:solidFill>
                        </a:rPr>
                        <a:t> --</a:t>
                      </a:r>
                      <a:endParaRPr lang="en-US" sz="1100" b="0" kern="1200" dirty="0">
                        <a:solidFill>
                          <a:schemeClr val="accent6"/>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571338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Stability in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 of active)</a:t>
                      </a:r>
                      <a:endParaRPr lang="en-US" sz="1000" b="0" kern="1200" dirty="0">
                        <a:solidFill>
                          <a:schemeClr val="tx1"/>
                        </a:solidFill>
                        <a:latin typeface="+mj-lt"/>
                        <a:ea typeface="+mn-ea"/>
                        <a:cs typeface="+mn-cs"/>
                      </a:endParaRP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solidFill>
                            <a:schemeClr val="accent6"/>
                          </a:solidFill>
                        </a:rPr>
                        <a:t>Yes </a:t>
                      </a:r>
                    </a:p>
                    <a:p>
                      <a:pPr algn="ctr"/>
                      <a:r>
                        <a:rPr lang="en-US" sz="1100" kern="1200">
                          <a:solidFill>
                            <a:schemeClr val="accent6"/>
                          </a:solidFill>
                        </a:rPr>
                        <a:t>(</a:t>
                      </a:r>
                      <a:r>
                        <a:rPr lang="en-US" sz="1100">
                          <a:solidFill>
                            <a:schemeClr val="accent6"/>
                          </a:solidFill>
                        </a:rPr>
                        <a:t>≥90%, 3 months)</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solidFill>
                            <a:schemeClr val="accent6"/>
                          </a:solidFill>
                        </a:rPr>
                        <a:t>Yes </a:t>
                      </a:r>
                    </a:p>
                    <a:p>
                      <a:pPr algn="ctr"/>
                      <a:r>
                        <a:rPr lang="en-US" sz="1100" kern="1200">
                          <a:solidFill>
                            <a:schemeClr val="accent6"/>
                          </a:solidFill>
                        </a:rPr>
                        <a:t>(</a:t>
                      </a:r>
                      <a:r>
                        <a:rPr lang="en-US" sz="1100">
                          <a:solidFill>
                            <a:schemeClr val="accent6"/>
                          </a:solidFill>
                        </a:rPr>
                        <a:t>≥90%, 3 months)</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dirty="0"/>
                        <a:t>Yes, shown for 4h</a:t>
                      </a:r>
                      <a:endParaRPr lang="en-US" sz="1100" b="0" dirty="0">
                        <a:solidFill>
                          <a:schemeClr val="tx1"/>
                        </a:solidFill>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solidFill>
                            <a:schemeClr val="accent6"/>
                          </a:solidFill>
                        </a:rPr>
                        <a:t>Yes </a:t>
                      </a:r>
                    </a:p>
                    <a:p>
                      <a:pPr algn="ctr"/>
                      <a:r>
                        <a:rPr lang="en-US" sz="1100" kern="1200">
                          <a:solidFill>
                            <a:schemeClr val="accent6"/>
                          </a:solidFill>
                        </a:rPr>
                        <a:t>(</a:t>
                      </a:r>
                      <a:r>
                        <a:rPr lang="en-US" sz="1100">
                          <a:solidFill>
                            <a:schemeClr val="accent6"/>
                          </a:solidFill>
                        </a:rPr>
                        <a:t>≥90%, 3 months)</a:t>
                      </a:r>
                      <a:endParaRPr lang="en-US" sz="1100" b="0" kern="1200" dirty="0">
                        <a:solidFill>
                          <a:schemeClr val="accent6"/>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kern="1200">
                          <a:solidFill>
                            <a:schemeClr val="accent6"/>
                          </a:solidFill>
                        </a:rPr>
                        <a:t>Yes </a:t>
                      </a:r>
                    </a:p>
                    <a:p>
                      <a:pPr algn="ctr"/>
                      <a:r>
                        <a:rPr lang="en-US" sz="1100" kern="1200">
                          <a:solidFill>
                            <a:schemeClr val="accent6"/>
                          </a:solidFill>
                        </a:rPr>
                        <a:t>(</a:t>
                      </a:r>
                      <a:r>
                        <a:rPr lang="en-US" sz="1100">
                          <a:solidFill>
                            <a:schemeClr val="accent6"/>
                          </a:solidFill>
                        </a:rPr>
                        <a:t>≥90%, 3 months)</a:t>
                      </a:r>
                      <a:endParaRPr lang="en-US" sz="1100" b="0" kern="1200" dirty="0">
                        <a:solidFill>
                          <a:schemeClr val="accent6"/>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b="0" kern="1200">
                          <a:solidFill>
                            <a:schemeClr val="accent6"/>
                          </a:solidFill>
                          <a:latin typeface="+mn-lt"/>
                          <a:ea typeface="+mn-ea"/>
                          <a:cs typeface="+mn-cs"/>
                        </a:rPr>
                        <a:t>Slightly </a:t>
                      </a:r>
                    </a:p>
                    <a:p>
                      <a:pPr algn="ctr"/>
                      <a:r>
                        <a:rPr lang="en-US" sz="1100" b="0" kern="1200">
                          <a:solidFill>
                            <a:schemeClr val="accent6"/>
                          </a:solidFill>
                          <a:latin typeface="+mn-lt"/>
                          <a:ea typeface="+mn-ea"/>
                          <a:cs typeface="+mn-cs"/>
                        </a:rPr>
                        <a:t>(60%, 3 months)</a:t>
                      </a:r>
                      <a:endParaRPr lang="en-US" sz="1100" b="0" kern="1200" dirty="0">
                        <a:solidFill>
                          <a:schemeClr val="accent6"/>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04547392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Conversion to AA</a:t>
                      </a:r>
                      <a:endParaRPr lang="en-US" sz="1000" b="0" kern="1200" dirty="0">
                        <a:solidFill>
                          <a:schemeClr val="dk1"/>
                        </a:solidFill>
                        <a:latin typeface="+mj-lt"/>
                        <a:ea typeface="+mn-ea"/>
                        <a:cs typeface="+mn-cs"/>
                      </a:endParaRP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t>Claimed</a:t>
                      </a:r>
                      <a:endParaRPr 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NA</a:t>
                      </a:r>
                      <a:endParaRPr 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Claimed</a:t>
                      </a: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t>Claimed</a:t>
                      </a:r>
                      <a:endParaRPr lang="en-US" sz="1100" b="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kern="1200"/>
                        <a:t>Yes</a:t>
                      </a:r>
                      <a:endParaRPr lang="en-US" sz="1100" dirty="0">
                        <a:solidFill>
                          <a:schemeClr val="tx1"/>
                        </a:solidFill>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solidFill>
                            <a:schemeClr val="tx1"/>
                          </a:solidFill>
                        </a:rPr>
                        <a:t>NA</a:t>
                      </a: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709065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dirty="0">
                          <a:latin typeface="+mj-lt"/>
                        </a:rPr>
                        <a:t>Recommended use level</a:t>
                      </a:r>
                      <a:endParaRPr lang="en-US" sz="1000" b="0" kern="1200" dirty="0">
                        <a:solidFill>
                          <a:schemeClr val="dk1"/>
                        </a:solidFill>
                        <a:latin typeface="+mj-lt"/>
                        <a:ea typeface="+mn-ea"/>
                        <a:cs typeface="+mn-cs"/>
                      </a:endParaRPr>
                    </a:p>
                  </a:txBody>
                  <a:tcPr marL="72000" marR="72000" marT="72000" marB="72000">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≤2.0%</a:t>
                      </a:r>
                      <a:endParaRPr lang="en-US"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t>0.1-3.0%</a:t>
                      </a:r>
                      <a:endParaRPr lang="en-US"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t>0.1–2.0%</a:t>
                      </a:r>
                      <a:endParaRPr lang="en-US"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t>0.1-3.0%</a:t>
                      </a:r>
                      <a:endParaRPr lang="en-US" sz="1100" kern="1200" dirty="0">
                        <a:solidFill>
                          <a:schemeClr val="tx1"/>
                        </a:solidFill>
                        <a:latin typeface="+mn-lt"/>
                        <a:ea typeface="+mn-ea"/>
                        <a:cs typeface="+mn-cs"/>
                      </a:endParaRPr>
                    </a:p>
                  </a:txBody>
                  <a:tcPr marL="72000" marR="72000" marT="72000" marB="720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solidFill>
                            <a:schemeClr val="tx1"/>
                          </a:solidFill>
                        </a:rPr>
                        <a:t>0.1-15%</a:t>
                      </a:r>
                      <a:endParaRPr lang="en-US" sz="1100" kern="1200" dirty="0">
                        <a:solidFill>
                          <a:schemeClr val="tx1"/>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rgbClr val="FCD21F"/>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a:solidFill>
                            <a:schemeClr val="tx1"/>
                          </a:solidFill>
                        </a:rPr>
                        <a:t>0.1-15%</a:t>
                      </a:r>
                      <a:endParaRPr lang="en-US" sz="1100" kern="1200" dirty="0">
                        <a:solidFill>
                          <a:schemeClr val="tx1"/>
                        </a:solidFill>
                        <a:latin typeface="+mn-lt"/>
                        <a:ea typeface="+mn-ea"/>
                        <a:cs typeface="+mn-cs"/>
                      </a:endParaRPr>
                    </a:p>
                  </a:txBody>
                  <a:tcPr marL="72000" marR="72000" marT="72000" marB="72000" anchor="ctr">
                    <a:lnL w="28575" cap="flat" cmpd="sng" algn="ctr">
                      <a:solidFill>
                        <a:srgbClr val="FCD21F"/>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75243509"/>
                  </a:ext>
                </a:extLst>
              </a:tr>
            </a:tbl>
          </a:graphicData>
        </a:graphic>
      </p:graphicFrame>
      <p:sp>
        <p:nvSpPr>
          <p:cNvPr id="4" name="Slide Number Placeholder 3">
            <a:extLst>
              <a:ext uri="{FF2B5EF4-FFF2-40B4-BE49-F238E27FC236}">
                <a16:creationId xmlns:a16="http://schemas.microsoft.com/office/drawing/2014/main" id="{655B15B3-2075-4D80-985B-B5912FA10770}"/>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41</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D2872FF3-A226-4F29-9526-5B325B9E3EE3}"/>
              </a:ext>
            </a:extLst>
          </p:cNvPr>
          <p:cNvSpPr>
            <a:spLocks noGrp="1"/>
          </p:cNvSpPr>
          <p:nvPr>
            <p:ph type="title"/>
          </p:nvPr>
        </p:nvSpPr>
        <p:spPr/>
        <p:txBody>
          <a:bodyPr/>
          <a:lstStyle/>
          <a:p>
            <a:r>
              <a:rPr lang="en-US" dirty="0"/>
              <a:t>Use properties</a:t>
            </a:r>
          </a:p>
        </p:txBody>
      </p:sp>
      <p:sp>
        <p:nvSpPr>
          <p:cNvPr id="11" name="Text Placeholder 10">
            <a:extLst>
              <a:ext uri="{FF2B5EF4-FFF2-40B4-BE49-F238E27FC236}">
                <a16:creationId xmlns:a16="http://schemas.microsoft.com/office/drawing/2014/main" id="{1D496148-9664-00DE-EBB0-9E68DB2AEFE3}"/>
              </a:ext>
            </a:extLst>
          </p:cNvPr>
          <p:cNvSpPr>
            <a:spLocks noGrp="1"/>
          </p:cNvSpPr>
          <p:nvPr>
            <p:ph type="body" sz="quarter" idx="13"/>
          </p:nvPr>
        </p:nvSpPr>
        <p:spPr/>
        <p:txBody>
          <a:bodyPr/>
          <a:lstStyle/>
          <a:p>
            <a:r>
              <a:rPr lang="en-US" dirty="0"/>
              <a:t>Comparison</a:t>
            </a:r>
          </a:p>
        </p:txBody>
      </p:sp>
      <p:sp>
        <p:nvSpPr>
          <p:cNvPr id="3" name="Rectangle 2">
            <a:extLst>
              <a:ext uri="{FF2B5EF4-FFF2-40B4-BE49-F238E27FC236}">
                <a16:creationId xmlns:a16="http://schemas.microsoft.com/office/drawing/2014/main" id="{FAA873A6-EF1D-4B0A-A3BB-2F598D2EF435}"/>
              </a:ext>
            </a:extLst>
          </p:cNvPr>
          <p:cNvSpPr/>
          <p:nvPr/>
        </p:nvSpPr>
        <p:spPr>
          <a:xfrm>
            <a:off x="468000" y="5670477"/>
            <a:ext cx="8858621" cy="338554"/>
          </a:xfrm>
          <a:prstGeom prst="rect">
            <a:avLst/>
          </a:prstGeom>
        </p:spPr>
        <p:txBody>
          <a:bodyPr wrap="square" lIns="0" tIns="0" rIns="0" bIns="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808080"/>
                </a:solidFill>
                <a:effectLst/>
                <a:uLnTx/>
                <a:uFillTx/>
                <a:latin typeface="Fira Sans"/>
                <a:ea typeface="+mn-ea"/>
                <a:cs typeface="+mn-cs"/>
              </a:rPr>
              <a:t>Parameters as reported on the available documentation (RT= room temperature: HT= 40-45°C)</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E4B"/>
                </a:solidFill>
                <a:effectLst/>
                <a:uLnTx/>
                <a:uFillTx/>
                <a:latin typeface="Fira Sans"/>
                <a:ea typeface="+mn-ea"/>
                <a:cs typeface="+mn-cs"/>
              </a:rPr>
              <a:t>Parameter was tested internally </a:t>
            </a:r>
          </a:p>
        </p:txBody>
      </p:sp>
      <p:pic>
        <p:nvPicPr>
          <p:cNvPr id="10" name="Picture 9">
            <a:extLst>
              <a:ext uri="{FF2B5EF4-FFF2-40B4-BE49-F238E27FC236}">
                <a16:creationId xmlns:a16="http://schemas.microsoft.com/office/drawing/2014/main" id="{570D2A51-4222-AA41-94D5-B654429072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7815" y="897170"/>
            <a:ext cx="886805" cy="415101"/>
          </a:xfrm>
          <a:prstGeom prst="rect">
            <a:avLst/>
          </a:prstGeom>
        </p:spPr>
      </p:pic>
      <p:pic>
        <p:nvPicPr>
          <p:cNvPr id="12" name="Picture 11">
            <a:extLst>
              <a:ext uri="{FF2B5EF4-FFF2-40B4-BE49-F238E27FC236}">
                <a16:creationId xmlns:a16="http://schemas.microsoft.com/office/drawing/2014/main" id="{A63B33DC-15F9-44B9-A9BD-A1CB1CACD3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60708" y="897171"/>
            <a:ext cx="886805" cy="415101"/>
          </a:xfrm>
          <a:prstGeom prst="rect">
            <a:avLst/>
          </a:prstGeom>
        </p:spPr>
      </p:pic>
    </p:spTree>
    <p:extLst>
      <p:ext uri="{BB962C8B-B14F-4D97-AF65-F5344CB8AC3E}">
        <p14:creationId xmlns:p14="http://schemas.microsoft.com/office/powerpoint/2010/main" val="1279514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42</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a:t>Comparison – stability in formulation</a:t>
            </a:r>
          </a:p>
        </p:txBody>
      </p:sp>
      <p:sp>
        <p:nvSpPr>
          <p:cNvPr id="5" name="Text Placeholder 4">
            <a:extLst>
              <a:ext uri="{FF2B5EF4-FFF2-40B4-BE49-F238E27FC236}">
                <a16:creationId xmlns:a16="http://schemas.microsoft.com/office/drawing/2014/main" id="{E9ED716A-F90F-4A4F-C27B-07288C39E79C}"/>
              </a:ext>
            </a:extLst>
          </p:cNvPr>
          <p:cNvSpPr>
            <a:spLocks noGrp="1"/>
          </p:cNvSpPr>
          <p:nvPr>
            <p:ph type="body" sz="quarter" idx="13"/>
          </p:nvPr>
        </p:nvSpPr>
        <p:spPr>
          <a:xfrm>
            <a:off x="468000" y="936000"/>
            <a:ext cx="11258863" cy="369332"/>
          </a:xfrm>
        </p:spPr>
        <p:txBody>
          <a:bodyPr/>
          <a:lstStyle/>
          <a:p>
            <a:r>
              <a:rPr lang="en-US"/>
              <a:t>STAY-C</a:t>
            </a:r>
            <a:r>
              <a:rPr lang="en-US" dirty="0"/>
              <a:t>®</a:t>
            </a:r>
            <a:r>
              <a:rPr lang="en-US"/>
              <a:t> 50 is ≥90% stable at all temperature conditions after 3 months, comparable to other stable derivatives </a:t>
            </a:r>
            <a:r>
              <a:rPr lang="en-US" baseline="30000"/>
              <a:t>#</a:t>
            </a:r>
          </a:p>
        </p:txBody>
      </p:sp>
      <p:sp>
        <p:nvSpPr>
          <p:cNvPr id="11" name="TextBox 10">
            <a:extLst>
              <a:ext uri="{FF2B5EF4-FFF2-40B4-BE49-F238E27FC236}">
                <a16:creationId xmlns:a16="http://schemas.microsoft.com/office/drawing/2014/main" id="{1436FA86-B78B-6641-9EF8-4053638F8150}"/>
              </a:ext>
            </a:extLst>
          </p:cNvPr>
          <p:cNvSpPr txBox="1"/>
          <p:nvPr/>
        </p:nvSpPr>
        <p:spPr>
          <a:xfrm>
            <a:off x="468000" y="5940000"/>
            <a:ext cx="6911872"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900" b="0" i="1" u="none" strike="noStrike" kern="1200" cap="none" spc="0" normalizeH="0" baseline="30000" noProof="0">
                <a:ln>
                  <a:noFill/>
                </a:ln>
                <a:solidFill>
                  <a:srgbClr val="808080"/>
                </a:solidFill>
                <a:effectLst/>
                <a:uLnTx/>
                <a:uFillTx/>
                <a:latin typeface="Fira Sans"/>
                <a:ea typeface="+mn-ea"/>
                <a:cs typeface="+mn-cs"/>
              </a:rPr>
              <a:t>#</a:t>
            </a:r>
            <a:r>
              <a:rPr kumimoji="0" lang="en-US" sz="900" b="0" i="1" u="none" strike="noStrike" kern="1200" cap="none" spc="0" normalizeH="0" baseline="0" noProof="0">
                <a:ln>
                  <a:noFill/>
                </a:ln>
                <a:solidFill>
                  <a:srgbClr val="808080"/>
                </a:solidFill>
                <a:effectLst/>
                <a:uLnTx/>
                <a:uFillTx/>
                <a:latin typeface="Fira Sans"/>
                <a:ea typeface="+mn-ea"/>
                <a:cs typeface="+mn-cs"/>
              </a:rPr>
              <a:t> From left to right: Sodium Ascorbyl 2-Phosphate (STAY-C® 50), Magnesium ascorbyl phosphate (MAP), ascorbyl 2-glucoside (AA glucoside), 3-O-ethyl ascorbic acid (Ethyl-VC 1 and 2), Ascorbic Acid Ultra Fine Powder (Ascorbic Acid). All grades were tested at 2%</a:t>
            </a:r>
          </a:p>
        </p:txBody>
      </p:sp>
      <p:sp>
        <p:nvSpPr>
          <p:cNvPr id="53" name="TextBox 52">
            <a:extLst>
              <a:ext uri="{FF2B5EF4-FFF2-40B4-BE49-F238E27FC236}">
                <a16:creationId xmlns:a16="http://schemas.microsoft.com/office/drawing/2014/main" id="{4141E48D-9E9C-A341-9242-F688E27F9700}"/>
              </a:ext>
            </a:extLst>
          </p:cNvPr>
          <p:cNvSpPr txBox="1"/>
          <p:nvPr/>
        </p:nvSpPr>
        <p:spPr>
          <a:xfrm>
            <a:off x="7685964" y="2107419"/>
            <a:ext cx="3527792" cy="1261166"/>
          </a:xfrm>
          <a:prstGeom prst="roundRect">
            <a:avLst>
              <a:gd name="adj" fmla="val 8980"/>
            </a:avLst>
          </a:prstGeom>
          <a:gradFill>
            <a:gsLst>
              <a:gs pos="0">
                <a:srgbClr val="D3E5F2"/>
              </a:gs>
              <a:gs pos="100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marL="0" marR="0" lvl="0" indent="0" algn="ctr" defTabSz="91434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The recovery rate of pure Ascorbic acid is ≥ 80% when stored at 4°C, RT and daylight. At 40°C the recovery is 50-60%</a:t>
            </a:r>
          </a:p>
        </p:txBody>
      </p:sp>
      <p:sp>
        <p:nvSpPr>
          <p:cNvPr id="55" name="TextBox 54">
            <a:extLst>
              <a:ext uri="{FF2B5EF4-FFF2-40B4-BE49-F238E27FC236}">
                <a16:creationId xmlns:a16="http://schemas.microsoft.com/office/drawing/2014/main" id="{E23C526E-3EAC-4143-B6BE-3F28F4491D19}"/>
              </a:ext>
            </a:extLst>
          </p:cNvPr>
          <p:cNvSpPr txBox="1"/>
          <p:nvPr/>
        </p:nvSpPr>
        <p:spPr>
          <a:xfrm>
            <a:off x="7685966" y="3815446"/>
            <a:ext cx="3418640" cy="710451"/>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200" b="0" i="0" u="none" strike="noStrike" kern="1200" cap="none" spc="0" normalizeH="0" baseline="0" noProof="0" dirty="0">
                <a:ln>
                  <a:noFill/>
                </a:ln>
                <a:solidFill>
                  <a:srgbClr val="808080"/>
                </a:solidFill>
                <a:effectLst/>
                <a:uLnTx/>
                <a:uFillTx/>
                <a:latin typeface="Fira Sans Medium"/>
                <a:ea typeface="+mn-ea"/>
                <a:cs typeface="+mn-cs"/>
              </a:rPr>
              <a:t>DSM Internal study</a:t>
            </a:r>
          </a:p>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000" b="0" i="0" u="none" strike="noStrike" kern="1200" cap="none" spc="0" normalizeH="0" baseline="0" noProof="0" dirty="0">
                <a:ln>
                  <a:noFill/>
                </a:ln>
                <a:solidFill>
                  <a:srgbClr val="808080"/>
                </a:solidFill>
                <a:effectLst/>
                <a:uLnTx/>
                <a:uFillTx/>
                <a:latin typeface="Fira Sans"/>
                <a:ea typeface="+mn-ea"/>
                <a:cs typeface="+mn-cs"/>
              </a:rPr>
              <a:t>Tests were performed at 2 different recommended pH for each grade, results at </a:t>
            </a:r>
            <a:r>
              <a:rPr kumimoji="0" lang="en-US" altLang="en-US" sz="1000" b="0" i="0" u="none" strike="noStrike" kern="1200" cap="none" spc="0" normalizeH="0" baseline="0" noProof="0" dirty="0">
                <a:ln>
                  <a:noFill/>
                </a:ln>
                <a:solidFill>
                  <a:srgbClr val="808080"/>
                </a:solidFill>
                <a:effectLst/>
                <a:uLnTx/>
                <a:uFillTx/>
                <a:latin typeface="Fira Sans"/>
                <a:ea typeface="+mn-ea"/>
                <a:cs typeface="+mn-cs"/>
              </a:rPr>
              <a:t>the lowest tested pH for each grade are shown in emulsion-based formula</a:t>
            </a:r>
          </a:p>
        </p:txBody>
      </p:sp>
      <p:pic>
        <p:nvPicPr>
          <p:cNvPr id="7" name="Picture 6">
            <a:extLst>
              <a:ext uri="{FF2B5EF4-FFF2-40B4-BE49-F238E27FC236}">
                <a16:creationId xmlns:a16="http://schemas.microsoft.com/office/drawing/2014/main" id="{5B2712CD-F35C-4B7E-A17C-F3B987FE30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0508" y="1767051"/>
            <a:ext cx="6676719" cy="4172949"/>
          </a:xfrm>
          <a:prstGeom prst="rect">
            <a:avLst/>
          </a:prstGeom>
        </p:spPr>
      </p:pic>
      <p:pic>
        <p:nvPicPr>
          <p:cNvPr id="3" name="Picture 2" descr="A green sign with white text&#10;&#10;Description automatically generated with low confidence">
            <a:extLst>
              <a:ext uri="{FF2B5EF4-FFF2-40B4-BE49-F238E27FC236}">
                <a16:creationId xmlns:a16="http://schemas.microsoft.com/office/drawing/2014/main" id="{AC24409F-58F4-BF45-8E41-087F5BA569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3800214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wall&#10;&#10;Description automatically generated">
            <a:extLst>
              <a:ext uri="{FF2B5EF4-FFF2-40B4-BE49-F238E27FC236}">
                <a16:creationId xmlns:a16="http://schemas.microsoft.com/office/drawing/2014/main" id="{A84D15BF-8526-BD15-0242-748A6D9E0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8000" y="2670382"/>
            <a:ext cx="7021555" cy="2476068"/>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43</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a:t>STAY-C</a:t>
            </a:r>
            <a:r>
              <a:rPr lang="en-US" dirty="0"/>
              <a:t>®</a:t>
            </a:r>
            <a:r>
              <a:rPr lang="en-US"/>
              <a:t> 50 – </a:t>
            </a:r>
            <a:r>
              <a:rPr lang="en-US" dirty="0"/>
              <a:t>Color</a:t>
            </a:r>
            <a:r>
              <a:rPr lang="en-US"/>
              <a:t> stability in formulation</a:t>
            </a:r>
          </a:p>
        </p:txBody>
      </p:sp>
      <p:sp>
        <p:nvSpPr>
          <p:cNvPr id="35" name="TextBox 34">
            <a:extLst>
              <a:ext uri="{FF2B5EF4-FFF2-40B4-BE49-F238E27FC236}">
                <a16:creationId xmlns:a16="http://schemas.microsoft.com/office/drawing/2014/main" id="{8D9F21B6-35EF-8640-B06B-D0905AC92928}"/>
              </a:ext>
            </a:extLst>
          </p:cNvPr>
          <p:cNvSpPr txBox="1"/>
          <p:nvPr/>
        </p:nvSpPr>
        <p:spPr>
          <a:xfrm>
            <a:off x="468001" y="2116520"/>
            <a:ext cx="7022163" cy="432170"/>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0" i="0" u="none" strike="noStrike" kern="1200" cap="none" spc="0" normalizeH="0" baseline="0" noProof="0" dirty="0">
                <a:ln>
                  <a:noFill/>
                </a:ln>
                <a:solidFill>
                  <a:srgbClr val="007E4B"/>
                </a:solidFill>
                <a:effectLst/>
                <a:uLnTx/>
                <a:uFillTx/>
                <a:latin typeface="Fira Sans Medium"/>
                <a:ea typeface="+mn-ea"/>
                <a:cs typeface="+mn-cs"/>
              </a:rPr>
              <a:t>Long-term color-stability of 3% STAY-C® 50 or MAP</a:t>
            </a:r>
            <a:br>
              <a:rPr kumimoji="0" lang="en-US" sz="1404" b="0" i="0" u="none" strike="noStrike" kern="1200" cap="none" spc="0" normalizeH="0" baseline="0" noProof="0" dirty="0">
                <a:ln>
                  <a:noFill/>
                </a:ln>
                <a:solidFill>
                  <a:srgbClr val="007E4B"/>
                </a:solidFill>
                <a:effectLst/>
                <a:uLnTx/>
                <a:uFillTx/>
                <a:latin typeface="Fira Sans Medium"/>
                <a:ea typeface="+mn-ea"/>
                <a:cs typeface="+mn-cs"/>
              </a:rPr>
            </a:br>
            <a:r>
              <a:rPr kumimoji="0" lang="en-US" sz="1404" b="0" i="0" u="none" strike="noStrike" kern="1200" cap="none" spc="0" normalizeH="0" baseline="0" noProof="0" dirty="0">
                <a:ln>
                  <a:noFill/>
                </a:ln>
                <a:solidFill>
                  <a:srgbClr val="007E4B"/>
                </a:solidFill>
                <a:effectLst/>
                <a:uLnTx/>
                <a:uFillTx/>
                <a:latin typeface="Fira Sans Medium"/>
                <a:ea typeface="+mn-ea"/>
                <a:cs typeface="+mn-cs"/>
              </a:rPr>
              <a:t>in Brij-emulsion formulation (b* value)</a:t>
            </a:r>
          </a:p>
        </p:txBody>
      </p:sp>
      <p:sp>
        <p:nvSpPr>
          <p:cNvPr id="37" name="TextBox 36">
            <a:extLst>
              <a:ext uri="{FF2B5EF4-FFF2-40B4-BE49-F238E27FC236}">
                <a16:creationId xmlns:a16="http://schemas.microsoft.com/office/drawing/2014/main" id="{B9035CC3-DFC0-124E-BF8C-AE81255F18AB}"/>
              </a:ext>
            </a:extLst>
          </p:cNvPr>
          <p:cNvSpPr txBox="1"/>
          <p:nvPr/>
        </p:nvSpPr>
        <p:spPr>
          <a:xfrm>
            <a:off x="933481" y="2739065"/>
            <a:ext cx="6091200" cy="432170"/>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0" i="0" u="none" strike="noStrike" kern="1200" cap="none" spc="0" normalizeH="0" baseline="0" noProof="0" dirty="0">
                <a:ln>
                  <a:noFill/>
                </a:ln>
                <a:solidFill>
                  <a:srgbClr val="FFFFFF"/>
                </a:solidFill>
                <a:effectLst/>
                <a:uLnTx/>
                <a:uFillTx/>
                <a:latin typeface="Fira Sans"/>
                <a:ea typeface="+mn-ea"/>
                <a:cs typeface="+mn-cs"/>
              </a:rPr>
              <a:t>The visual aspect of a STAY-C® 50  emulsion after 1.5 years at room temperature (RT) is comparable  MAP emulsion</a:t>
            </a:r>
          </a:p>
        </p:txBody>
      </p:sp>
      <p:sp>
        <p:nvSpPr>
          <p:cNvPr id="39" name="TextBox 38">
            <a:extLst>
              <a:ext uri="{FF2B5EF4-FFF2-40B4-BE49-F238E27FC236}">
                <a16:creationId xmlns:a16="http://schemas.microsoft.com/office/drawing/2014/main" id="{003E3730-D181-2C45-859A-340F3A5E9370}"/>
              </a:ext>
            </a:extLst>
          </p:cNvPr>
          <p:cNvSpPr txBox="1"/>
          <p:nvPr/>
        </p:nvSpPr>
        <p:spPr>
          <a:xfrm>
            <a:off x="52542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a:ln>
                  <a:noFill/>
                </a:ln>
                <a:solidFill>
                  <a:srgbClr val="FCD21F"/>
                </a:solidFill>
                <a:effectLst/>
                <a:uLnTx/>
                <a:uFillTx/>
                <a:latin typeface="Fira Sans"/>
                <a:ea typeface="+mn-ea"/>
                <a:cs typeface="+mn-cs"/>
              </a:rPr>
              <a:t>STAY-C</a:t>
            </a:r>
            <a:r>
              <a:rPr kumimoji="0" lang="en-US" sz="900" b="0" i="0" u="none" strike="noStrike" kern="1200" cap="none" spc="0" normalizeH="0" baseline="30000" noProof="0">
                <a:ln>
                  <a:noFill/>
                </a:ln>
                <a:solidFill>
                  <a:srgbClr val="FCD21F"/>
                </a:solidFill>
                <a:effectLst/>
                <a:uLnTx/>
                <a:uFillTx/>
                <a:latin typeface="Fira Sans"/>
                <a:ea typeface="+mn-ea"/>
                <a:cs typeface="+mn-cs"/>
              </a:rPr>
              <a:t>®</a:t>
            </a:r>
            <a:r>
              <a:rPr kumimoji="0" lang="en-US" sz="900" b="0" i="0" u="none" strike="noStrike" kern="1200" cap="none" spc="0" normalizeH="0" baseline="0" noProof="0">
                <a:ln>
                  <a:noFill/>
                </a:ln>
                <a:solidFill>
                  <a:srgbClr val="FCD21F"/>
                </a:solidFill>
                <a:effectLst/>
                <a:uLnTx/>
                <a:uFillTx/>
                <a:latin typeface="Fira Sans"/>
                <a:ea typeface="+mn-ea"/>
                <a:cs typeface="+mn-cs"/>
              </a:rPr>
              <a:t> 50</a:t>
            </a:r>
          </a:p>
        </p:txBody>
      </p:sp>
      <p:sp>
        <p:nvSpPr>
          <p:cNvPr id="40" name="TextBox 39">
            <a:extLst>
              <a:ext uri="{FF2B5EF4-FFF2-40B4-BE49-F238E27FC236}">
                <a16:creationId xmlns:a16="http://schemas.microsoft.com/office/drawing/2014/main" id="{D40933D3-23FC-CE41-A8E7-3A7BB9E2881C}"/>
              </a:ext>
            </a:extLst>
          </p:cNvPr>
          <p:cNvSpPr txBox="1"/>
          <p:nvPr/>
        </p:nvSpPr>
        <p:spPr>
          <a:xfrm>
            <a:off x="121554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a:ln>
                  <a:noFill/>
                </a:ln>
                <a:solidFill>
                  <a:srgbClr val="FFFFFF"/>
                </a:solidFill>
                <a:effectLst/>
                <a:uLnTx/>
                <a:uFillTx/>
                <a:latin typeface="Fira Sans"/>
                <a:ea typeface="+mn-ea"/>
                <a:cs typeface="+mn-cs"/>
              </a:rPr>
              <a:t>MAP</a:t>
            </a:r>
          </a:p>
        </p:txBody>
      </p:sp>
      <p:sp>
        <p:nvSpPr>
          <p:cNvPr id="41" name="TextBox 40">
            <a:extLst>
              <a:ext uri="{FF2B5EF4-FFF2-40B4-BE49-F238E27FC236}">
                <a16:creationId xmlns:a16="http://schemas.microsoft.com/office/drawing/2014/main" id="{B6FA3FBB-FCE2-BE45-A03E-8B9B7C119E0A}"/>
              </a:ext>
            </a:extLst>
          </p:cNvPr>
          <p:cNvSpPr txBox="1"/>
          <p:nvPr/>
        </p:nvSpPr>
        <p:spPr>
          <a:xfrm>
            <a:off x="331794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a:ln>
                  <a:noFill/>
                </a:ln>
                <a:solidFill>
                  <a:srgbClr val="FFFFFF"/>
                </a:solidFill>
                <a:effectLst/>
                <a:uLnTx/>
                <a:uFillTx/>
                <a:latin typeface="Fira Sans"/>
                <a:ea typeface="+mn-ea"/>
                <a:cs typeface="+mn-cs"/>
              </a:rPr>
              <a:t>MAP</a:t>
            </a:r>
          </a:p>
        </p:txBody>
      </p:sp>
      <p:sp>
        <p:nvSpPr>
          <p:cNvPr id="42" name="TextBox 41">
            <a:extLst>
              <a:ext uri="{FF2B5EF4-FFF2-40B4-BE49-F238E27FC236}">
                <a16:creationId xmlns:a16="http://schemas.microsoft.com/office/drawing/2014/main" id="{E87B7F2F-8EEA-4647-8148-A598FEA69D90}"/>
              </a:ext>
            </a:extLst>
          </p:cNvPr>
          <p:cNvSpPr txBox="1"/>
          <p:nvPr/>
        </p:nvSpPr>
        <p:spPr>
          <a:xfrm>
            <a:off x="401742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a:ln>
                  <a:noFill/>
                </a:ln>
                <a:solidFill>
                  <a:srgbClr val="FCD21F"/>
                </a:solidFill>
                <a:effectLst/>
                <a:uLnTx/>
                <a:uFillTx/>
                <a:latin typeface="Fira Sans"/>
                <a:ea typeface="+mn-ea"/>
                <a:cs typeface="+mn-cs"/>
              </a:rPr>
              <a:t>STAY-C</a:t>
            </a:r>
            <a:r>
              <a:rPr kumimoji="0" lang="en-US" sz="900" b="0" i="0" u="none" strike="noStrike" kern="1200" cap="none" spc="0" normalizeH="0" baseline="30000" noProof="0">
                <a:ln>
                  <a:noFill/>
                </a:ln>
                <a:solidFill>
                  <a:srgbClr val="FCD21F"/>
                </a:solidFill>
                <a:effectLst/>
                <a:uLnTx/>
                <a:uFillTx/>
                <a:latin typeface="Fira Sans"/>
                <a:ea typeface="+mn-ea"/>
                <a:cs typeface="+mn-cs"/>
              </a:rPr>
              <a:t>®</a:t>
            </a:r>
            <a:r>
              <a:rPr kumimoji="0" lang="en-US" sz="900" b="0" i="0" u="none" strike="noStrike" kern="1200" cap="none" spc="0" normalizeH="0" baseline="0" noProof="0">
                <a:ln>
                  <a:noFill/>
                </a:ln>
                <a:solidFill>
                  <a:srgbClr val="FCD21F"/>
                </a:solidFill>
                <a:effectLst/>
                <a:uLnTx/>
                <a:uFillTx/>
                <a:latin typeface="Fira Sans"/>
                <a:ea typeface="+mn-ea"/>
                <a:cs typeface="+mn-cs"/>
              </a:rPr>
              <a:t> 50</a:t>
            </a:r>
          </a:p>
        </p:txBody>
      </p:sp>
      <p:sp>
        <p:nvSpPr>
          <p:cNvPr id="43" name="TextBox 42">
            <a:extLst>
              <a:ext uri="{FF2B5EF4-FFF2-40B4-BE49-F238E27FC236}">
                <a16:creationId xmlns:a16="http://schemas.microsoft.com/office/drawing/2014/main" id="{5D0F17F7-423E-1A48-BE59-9F401C07D558}"/>
              </a:ext>
            </a:extLst>
          </p:cNvPr>
          <p:cNvSpPr txBox="1"/>
          <p:nvPr/>
        </p:nvSpPr>
        <p:spPr>
          <a:xfrm>
            <a:off x="472194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a:ln>
                  <a:noFill/>
                </a:ln>
                <a:solidFill>
                  <a:srgbClr val="FFFFFF"/>
                </a:solidFill>
                <a:effectLst/>
                <a:uLnTx/>
                <a:uFillTx/>
                <a:latin typeface="Fira Sans"/>
                <a:ea typeface="+mn-ea"/>
                <a:cs typeface="+mn-cs"/>
              </a:rPr>
              <a:t>MAP</a:t>
            </a:r>
          </a:p>
        </p:txBody>
      </p:sp>
      <p:sp>
        <p:nvSpPr>
          <p:cNvPr id="44" name="TextBox 43">
            <a:extLst>
              <a:ext uri="{FF2B5EF4-FFF2-40B4-BE49-F238E27FC236}">
                <a16:creationId xmlns:a16="http://schemas.microsoft.com/office/drawing/2014/main" id="{034458D6-0201-2147-B39F-5E2AC7E84570}"/>
              </a:ext>
            </a:extLst>
          </p:cNvPr>
          <p:cNvSpPr txBox="1"/>
          <p:nvPr/>
        </p:nvSpPr>
        <p:spPr>
          <a:xfrm>
            <a:off x="6703023" y="3270888"/>
            <a:ext cx="686519"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0" u="none" strike="noStrike" kern="1200" cap="none" spc="0" normalizeH="0" baseline="0" noProof="0" dirty="0">
                <a:ln>
                  <a:noFill/>
                </a:ln>
                <a:solidFill>
                  <a:srgbClr val="FCD21F"/>
                </a:solidFill>
                <a:effectLst/>
                <a:uLnTx/>
                <a:uFillTx/>
                <a:latin typeface="Fira Sans"/>
                <a:ea typeface="+mn-ea"/>
                <a:cs typeface="+mn-cs"/>
              </a:rPr>
              <a:t>STAY-C</a:t>
            </a:r>
            <a:r>
              <a:rPr kumimoji="0" lang="en-US" sz="900" b="0" i="0" u="none" strike="noStrike" kern="1200" cap="none" spc="0" normalizeH="0" baseline="30000" noProof="0" dirty="0">
                <a:ln>
                  <a:noFill/>
                </a:ln>
                <a:solidFill>
                  <a:srgbClr val="FCD21F"/>
                </a:solidFill>
                <a:effectLst/>
                <a:uLnTx/>
                <a:uFillTx/>
                <a:latin typeface="Fira Sans"/>
                <a:ea typeface="+mn-ea"/>
                <a:cs typeface="+mn-cs"/>
              </a:rPr>
              <a:t>®</a:t>
            </a:r>
            <a:r>
              <a:rPr kumimoji="0" lang="en-US" sz="900" b="0" i="0" u="none" strike="noStrike" kern="1200" cap="none" spc="0" normalizeH="0" baseline="0" noProof="0" dirty="0">
                <a:ln>
                  <a:noFill/>
                </a:ln>
                <a:solidFill>
                  <a:srgbClr val="FCD21F"/>
                </a:solidFill>
                <a:effectLst/>
                <a:uLnTx/>
                <a:uFillTx/>
                <a:latin typeface="Fira Sans"/>
                <a:ea typeface="+mn-ea"/>
                <a:cs typeface="+mn-cs"/>
              </a:rPr>
              <a:t> 50</a:t>
            </a:r>
          </a:p>
        </p:txBody>
      </p:sp>
      <p:sp>
        <p:nvSpPr>
          <p:cNvPr id="45" name="TextBox 44">
            <a:extLst>
              <a:ext uri="{FF2B5EF4-FFF2-40B4-BE49-F238E27FC236}">
                <a16:creationId xmlns:a16="http://schemas.microsoft.com/office/drawing/2014/main" id="{DB60DF8A-DF72-3643-AFBD-42ED3EB48629}"/>
              </a:ext>
            </a:extLst>
          </p:cNvPr>
          <p:cNvSpPr txBox="1"/>
          <p:nvPr/>
        </p:nvSpPr>
        <p:spPr>
          <a:xfrm>
            <a:off x="547021" y="4555433"/>
            <a:ext cx="482579"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solidFill>
                <a:effectLst/>
                <a:uLnTx/>
                <a:uFillTx/>
                <a:latin typeface="Fira Sans"/>
                <a:ea typeface="+mn-ea"/>
                <a:cs typeface="+mn-cs"/>
              </a:rPr>
              <a:t>-0.5</a:t>
            </a:r>
          </a:p>
        </p:txBody>
      </p:sp>
      <p:sp>
        <p:nvSpPr>
          <p:cNvPr id="46" name="TextBox 45">
            <a:extLst>
              <a:ext uri="{FF2B5EF4-FFF2-40B4-BE49-F238E27FC236}">
                <a16:creationId xmlns:a16="http://schemas.microsoft.com/office/drawing/2014/main" id="{E4204B6B-9564-2046-A314-0287A502DAA2}"/>
              </a:ext>
            </a:extLst>
          </p:cNvPr>
          <p:cNvSpPr txBox="1"/>
          <p:nvPr/>
        </p:nvSpPr>
        <p:spPr>
          <a:xfrm>
            <a:off x="1288709" y="4555433"/>
            <a:ext cx="482579"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solidFill>
                <a:effectLst/>
                <a:uLnTx/>
                <a:uFillTx/>
                <a:latin typeface="Fira Sans"/>
                <a:ea typeface="+mn-ea"/>
                <a:cs typeface="+mn-cs"/>
              </a:rPr>
              <a:t>2.5</a:t>
            </a:r>
          </a:p>
        </p:txBody>
      </p:sp>
      <p:sp>
        <p:nvSpPr>
          <p:cNvPr id="47" name="TextBox 46">
            <a:extLst>
              <a:ext uri="{FF2B5EF4-FFF2-40B4-BE49-F238E27FC236}">
                <a16:creationId xmlns:a16="http://schemas.microsoft.com/office/drawing/2014/main" id="{BA436D0F-67DC-9C46-A3BF-BF4C90447875}"/>
              </a:ext>
            </a:extLst>
          </p:cNvPr>
          <p:cNvSpPr txBox="1"/>
          <p:nvPr/>
        </p:nvSpPr>
        <p:spPr>
          <a:xfrm>
            <a:off x="1945349" y="4555433"/>
            <a:ext cx="583291"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alpha val="40000"/>
                  </a:srgbClr>
                </a:solidFill>
                <a:effectLst/>
                <a:uLnTx/>
                <a:uFillTx/>
                <a:latin typeface="Fira Sans"/>
                <a:ea typeface="+mn-ea"/>
                <a:cs typeface="+mn-cs"/>
              </a:rPr>
              <a:t>3.50</a:t>
            </a:r>
          </a:p>
        </p:txBody>
      </p:sp>
      <p:sp>
        <p:nvSpPr>
          <p:cNvPr id="48" name="TextBox 47">
            <a:extLst>
              <a:ext uri="{FF2B5EF4-FFF2-40B4-BE49-F238E27FC236}">
                <a16:creationId xmlns:a16="http://schemas.microsoft.com/office/drawing/2014/main" id="{5ADB34E1-B8AC-7A46-B104-D79327691732}"/>
              </a:ext>
            </a:extLst>
          </p:cNvPr>
          <p:cNvSpPr txBox="1"/>
          <p:nvPr/>
        </p:nvSpPr>
        <p:spPr>
          <a:xfrm>
            <a:off x="2629349" y="4555433"/>
            <a:ext cx="583291"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alpha val="40000"/>
                  </a:srgbClr>
                </a:solidFill>
                <a:effectLst/>
                <a:uLnTx/>
                <a:uFillTx/>
                <a:latin typeface="Fira Sans"/>
                <a:ea typeface="+mn-ea"/>
                <a:cs typeface="+mn-cs"/>
              </a:rPr>
              <a:t>4.31</a:t>
            </a:r>
          </a:p>
        </p:txBody>
      </p:sp>
      <p:sp>
        <p:nvSpPr>
          <p:cNvPr id="49" name="TextBox 48">
            <a:extLst>
              <a:ext uri="{FF2B5EF4-FFF2-40B4-BE49-F238E27FC236}">
                <a16:creationId xmlns:a16="http://schemas.microsoft.com/office/drawing/2014/main" id="{11C0B1F0-5575-4C4F-8BC7-9B14BBFD034C}"/>
              </a:ext>
            </a:extLst>
          </p:cNvPr>
          <p:cNvSpPr txBox="1"/>
          <p:nvPr/>
        </p:nvSpPr>
        <p:spPr>
          <a:xfrm>
            <a:off x="3412709" y="4555433"/>
            <a:ext cx="482579"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solidFill>
                <a:effectLst/>
                <a:uLnTx/>
                <a:uFillTx/>
                <a:latin typeface="Fira Sans"/>
                <a:ea typeface="+mn-ea"/>
                <a:cs typeface="+mn-cs"/>
              </a:rPr>
              <a:t>7.8</a:t>
            </a:r>
          </a:p>
        </p:txBody>
      </p:sp>
      <p:sp>
        <p:nvSpPr>
          <p:cNvPr id="50" name="TextBox 49">
            <a:extLst>
              <a:ext uri="{FF2B5EF4-FFF2-40B4-BE49-F238E27FC236}">
                <a16:creationId xmlns:a16="http://schemas.microsoft.com/office/drawing/2014/main" id="{ED83C692-DFA0-F948-ACBC-503B6873C30D}"/>
              </a:ext>
            </a:extLst>
          </p:cNvPr>
          <p:cNvSpPr txBox="1"/>
          <p:nvPr/>
        </p:nvSpPr>
        <p:spPr>
          <a:xfrm>
            <a:off x="4089509" y="4555433"/>
            <a:ext cx="482579"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CD21F"/>
                </a:solidFill>
                <a:effectLst/>
                <a:uLnTx/>
                <a:uFillTx/>
                <a:latin typeface="Fira Sans"/>
                <a:ea typeface="+mn-ea"/>
                <a:cs typeface="+mn-cs"/>
              </a:rPr>
              <a:t>9.1</a:t>
            </a:r>
          </a:p>
        </p:txBody>
      </p:sp>
      <p:sp>
        <p:nvSpPr>
          <p:cNvPr id="51" name="TextBox 50">
            <a:extLst>
              <a:ext uri="{FF2B5EF4-FFF2-40B4-BE49-F238E27FC236}">
                <a16:creationId xmlns:a16="http://schemas.microsoft.com/office/drawing/2014/main" id="{D00A13FE-784B-CD46-A965-8608EFA30DA7}"/>
              </a:ext>
            </a:extLst>
          </p:cNvPr>
          <p:cNvSpPr txBox="1"/>
          <p:nvPr/>
        </p:nvSpPr>
        <p:spPr>
          <a:xfrm>
            <a:off x="4795109" y="4555433"/>
            <a:ext cx="482579"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solidFill>
                <a:effectLst/>
                <a:uLnTx/>
                <a:uFillTx/>
                <a:latin typeface="Fira Sans"/>
                <a:ea typeface="+mn-ea"/>
                <a:cs typeface="+mn-cs"/>
              </a:rPr>
              <a:t>9.8</a:t>
            </a:r>
          </a:p>
        </p:txBody>
      </p:sp>
      <p:sp>
        <p:nvSpPr>
          <p:cNvPr id="52" name="TextBox 51">
            <a:extLst>
              <a:ext uri="{FF2B5EF4-FFF2-40B4-BE49-F238E27FC236}">
                <a16:creationId xmlns:a16="http://schemas.microsoft.com/office/drawing/2014/main" id="{FE21B69F-FD5C-3B40-95C6-69663F76B980}"/>
              </a:ext>
            </a:extLst>
          </p:cNvPr>
          <p:cNvSpPr txBox="1"/>
          <p:nvPr/>
        </p:nvSpPr>
        <p:spPr>
          <a:xfrm>
            <a:off x="5407696" y="4555432"/>
            <a:ext cx="629853"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alpha val="40000"/>
                  </a:srgbClr>
                </a:solidFill>
                <a:effectLst/>
                <a:uLnTx/>
                <a:uFillTx/>
                <a:latin typeface="Fira Sans"/>
                <a:ea typeface="+mn-ea"/>
                <a:cs typeface="+mn-cs"/>
              </a:rPr>
              <a:t>14.33</a:t>
            </a:r>
          </a:p>
        </p:txBody>
      </p:sp>
      <p:sp>
        <p:nvSpPr>
          <p:cNvPr id="53" name="TextBox 52">
            <a:extLst>
              <a:ext uri="{FF2B5EF4-FFF2-40B4-BE49-F238E27FC236}">
                <a16:creationId xmlns:a16="http://schemas.microsoft.com/office/drawing/2014/main" id="{8177EA09-576D-CF4B-89FD-11D470DD297E}"/>
              </a:ext>
            </a:extLst>
          </p:cNvPr>
          <p:cNvSpPr txBox="1"/>
          <p:nvPr/>
        </p:nvSpPr>
        <p:spPr>
          <a:xfrm>
            <a:off x="6098896" y="4555432"/>
            <a:ext cx="629853"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FFFFF">
                    <a:alpha val="40000"/>
                  </a:srgbClr>
                </a:solidFill>
                <a:effectLst/>
                <a:uLnTx/>
                <a:uFillTx/>
                <a:latin typeface="Fira Sans"/>
                <a:ea typeface="+mn-ea"/>
                <a:cs typeface="+mn-cs"/>
              </a:rPr>
              <a:t>15.30</a:t>
            </a:r>
          </a:p>
        </p:txBody>
      </p:sp>
      <p:sp>
        <p:nvSpPr>
          <p:cNvPr id="54" name="TextBox 53">
            <a:extLst>
              <a:ext uri="{FF2B5EF4-FFF2-40B4-BE49-F238E27FC236}">
                <a16:creationId xmlns:a16="http://schemas.microsoft.com/office/drawing/2014/main" id="{348B43B9-AE9D-6148-B288-C8FA2448049C}"/>
              </a:ext>
            </a:extLst>
          </p:cNvPr>
          <p:cNvSpPr txBox="1"/>
          <p:nvPr/>
        </p:nvSpPr>
        <p:spPr>
          <a:xfrm>
            <a:off x="6830753" y="4555433"/>
            <a:ext cx="583291" cy="216085"/>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404" b="1" i="0" u="none" strike="noStrike" kern="1200" cap="none" spc="0" normalizeH="0" baseline="0" noProof="0">
                <a:ln>
                  <a:noFill/>
                </a:ln>
                <a:solidFill>
                  <a:srgbClr val="FCD21F"/>
                </a:solidFill>
                <a:effectLst/>
                <a:uLnTx/>
                <a:uFillTx/>
                <a:latin typeface="Fira Sans"/>
                <a:ea typeface="+mn-ea"/>
                <a:cs typeface="+mn-cs"/>
              </a:rPr>
              <a:t>17.5</a:t>
            </a:r>
          </a:p>
        </p:txBody>
      </p:sp>
      <p:sp>
        <p:nvSpPr>
          <p:cNvPr id="23" name="Down Arrow 22">
            <a:extLst>
              <a:ext uri="{FF2B5EF4-FFF2-40B4-BE49-F238E27FC236}">
                <a16:creationId xmlns:a16="http://schemas.microsoft.com/office/drawing/2014/main" id="{616D03D8-F1F4-E643-90BC-26364694CAB8}"/>
              </a:ext>
            </a:extLst>
          </p:cNvPr>
          <p:cNvSpPr/>
          <p:nvPr/>
        </p:nvSpPr>
        <p:spPr>
          <a:xfrm>
            <a:off x="7272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55" name="Down Arrow 54">
            <a:extLst>
              <a:ext uri="{FF2B5EF4-FFF2-40B4-BE49-F238E27FC236}">
                <a16:creationId xmlns:a16="http://schemas.microsoft.com/office/drawing/2014/main" id="{5F56E529-EF01-9A4D-AE19-16F55D219E77}"/>
              </a:ext>
            </a:extLst>
          </p:cNvPr>
          <p:cNvSpPr/>
          <p:nvPr/>
        </p:nvSpPr>
        <p:spPr>
          <a:xfrm>
            <a:off x="14256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56" name="Down Arrow 55">
            <a:extLst>
              <a:ext uri="{FF2B5EF4-FFF2-40B4-BE49-F238E27FC236}">
                <a16:creationId xmlns:a16="http://schemas.microsoft.com/office/drawing/2014/main" id="{1037A566-5018-5747-9CBA-DCA0151E86BD}"/>
              </a:ext>
            </a:extLst>
          </p:cNvPr>
          <p:cNvSpPr/>
          <p:nvPr/>
        </p:nvSpPr>
        <p:spPr>
          <a:xfrm>
            <a:off x="35568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57" name="Down Arrow 56">
            <a:extLst>
              <a:ext uri="{FF2B5EF4-FFF2-40B4-BE49-F238E27FC236}">
                <a16:creationId xmlns:a16="http://schemas.microsoft.com/office/drawing/2014/main" id="{9A9EDD12-CBD1-0A4D-9B9A-C232EE9D390D}"/>
              </a:ext>
            </a:extLst>
          </p:cNvPr>
          <p:cNvSpPr/>
          <p:nvPr/>
        </p:nvSpPr>
        <p:spPr>
          <a:xfrm>
            <a:off x="4226401" y="4855677"/>
            <a:ext cx="184680" cy="229171"/>
          </a:xfrm>
          <a:prstGeom prst="downArrow">
            <a:avLst>
              <a:gd name="adj1" fmla="val 26608"/>
              <a:gd name="adj2" fmla="val 50000"/>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58" name="Down Arrow 57">
            <a:extLst>
              <a:ext uri="{FF2B5EF4-FFF2-40B4-BE49-F238E27FC236}">
                <a16:creationId xmlns:a16="http://schemas.microsoft.com/office/drawing/2014/main" id="{05BE4F11-B006-8D43-B28C-0051B6EA8A16}"/>
              </a:ext>
            </a:extLst>
          </p:cNvPr>
          <p:cNvSpPr/>
          <p:nvPr/>
        </p:nvSpPr>
        <p:spPr>
          <a:xfrm>
            <a:off x="49320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59" name="Down Arrow 58">
            <a:extLst>
              <a:ext uri="{FF2B5EF4-FFF2-40B4-BE49-F238E27FC236}">
                <a16:creationId xmlns:a16="http://schemas.microsoft.com/office/drawing/2014/main" id="{79E290DB-76CF-1D49-8B8C-3AA72D57151E}"/>
              </a:ext>
            </a:extLst>
          </p:cNvPr>
          <p:cNvSpPr/>
          <p:nvPr/>
        </p:nvSpPr>
        <p:spPr>
          <a:xfrm>
            <a:off x="7030059" y="4855677"/>
            <a:ext cx="184680" cy="229171"/>
          </a:xfrm>
          <a:prstGeom prst="downArrow">
            <a:avLst>
              <a:gd name="adj1" fmla="val 26608"/>
              <a:gd name="adj2" fmla="val 50000"/>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60" name="TextBox 59">
            <a:extLst>
              <a:ext uri="{FF2B5EF4-FFF2-40B4-BE49-F238E27FC236}">
                <a16:creationId xmlns:a16="http://schemas.microsoft.com/office/drawing/2014/main" id="{668E1322-1BFF-D348-8443-FACF0517005D}"/>
              </a:ext>
            </a:extLst>
          </p:cNvPr>
          <p:cNvSpPr txBox="1"/>
          <p:nvPr/>
        </p:nvSpPr>
        <p:spPr>
          <a:xfrm>
            <a:off x="578253" y="5206540"/>
            <a:ext cx="482579" cy="184666"/>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006FAB"/>
                </a:solidFill>
                <a:effectLst/>
                <a:uLnTx/>
                <a:uFillTx/>
                <a:latin typeface="Fira Sans"/>
                <a:ea typeface="+mn-ea"/>
                <a:cs typeface="+mn-cs"/>
              </a:rPr>
              <a:t>initial</a:t>
            </a:r>
          </a:p>
        </p:txBody>
      </p:sp>
      <p:sp>
        <p:nvSpPr>
          <p:cNvPr id="61" name="TextBox 60">
            <a:extLst>
              <a:ext uri="{FF2B5EF4-FFF2-40B4-BE49-F238E27FC236}">
                <a16:creationId xmlns:a16="http://schemas.microsoft.com/office/drawing/2014/main" id="{1598328E-D931-5A41-A4F3-D4F843A2A00F}"/>
              </a:ext>
            </a:extLst>
          </p:cNvPr>
          <p:cNvSpPr txBox="1"/>
          <p:nvPr/>
        </p:nvSpPr>
        <p:spPr>
          <a:xfrm>
            <a:off x="1276653" y="5206540"/>
            <a:ext cx="482579" cy="184666"/>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45AC34"/>
                </a:solidFill>
                <a:effectLst/>
                <a:uLnTx/>
                <a:uFillTx/>
                <a:latin typeface="Fira Sans"/>
                <a:ea typeface="+mn-ea"/>
                <a:cs typeface="+mn-cs"/>
              </a:rPr>
              <a:t>initial</a:t>
            </a:r>
          </a:p>
        </p:txBody>
      </p:sp>
      <p:sp>
        <p:nvSpPr>
          <p:cNvPr id="62" name="TextBox 61">
            <a:extLst>
              <a:ext uri="{FF2B5EF4-FFF2-40B4-BE49-F238E27FC236}">
                <a16:creationId xmlns:a16="http://schemas.microsoft.com/office/drawing/2014/main" id="{FE11DA80-0D05-F54F-9348-021CA811588D}"/>
              </a:ext>
            </a:extLst>
          </p:cNvPr>
          <p:cNvSpPr txBox="1"/>
          <p:nvPr/>
        </p:nvSpPr>
        <p:spPr>
          <a:xfrm>
            <a:off x="3407853" y="5206540"/>
            <a:ext cx="482579" cy="369332"/>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45AC34"/>
                </a:solidFill>
                <a:effectLst/>
                <a:uLnTx/>
                <a:uFillTx/>
                <a:latin typeface="Fira Sans"/>
                <a:ea typeface="+mn-ea"/>
                <a:cs typeface="+mn-cs"/>
              </a:rPr>
              <a:t>1.5 y RT</a:t>
            </a:r>
          </a:p>
        </p:txBody>
      </p:sp>
      <p:sp>
        <p:nvSpPr>
          <p:cNvPr id="63" name="TextBox 62">
            <a:extLst>
              <a:ext uri="{FF2B5EF4-FFF2-40B4-BE49-F238E27FC236}">
                <a16:creationId xmlns:a16="http://schemas.microsoft.com/office/drawing/2014/main" id="{A721F9EB-B2A8-5C4E-BD2B-F44B0EDC51A3}"/>
              </a:ext>
            </a:extLst>
          </p:cNvPr>
          <p:cNvSpPr txBox="1"/>
          <p:nvPr/>
        </p:nvSpPr>
        <p:spPr>
          <a:xfrm>
            <a:off x="4077453" y="5206540"/>
            <a:ext cx="482579" cy="369332"/>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006FAB"/>
                </a:solidFill>
                <a:effectLst/>
                <a:uLnTx/>
                <a:uFillTx/>
                <a:latin typeface="Fira Sans"/>
                <a:ea typeface="+mn-ea"/>
                <a:cs typeface="+mn-cs"/>
              </a:rPr>
              <a:t>1.5 y RT</a:t>
            </a:r>
          </a:p>
        </p:txBody>
      </p:sp>
      <p:sp>
        <p:nvSpPr>
          <p:cNvPr id="64" name="TextBox 63">
            <a:extLst>
              <a:ext uri="{FF2B5EF4-FFF2-40B4-BE49-F238E27FC236}">
                <a16:creationId xmlns:a16="http://schemas.microsoft.com/office/drawing/2014/main" id="{E48531CB-D6F9-D746-BC72-3E564B208DAF}"/>
              </a:ext>
            </a:extLst>
          </p:cNvPr>
          <p:cNvSpPr txBox="1"/>
          <p:nvPr/>
        </p:nvSpPr>
        <p:spPr>
          <a:xfrm>
            <a:off x="4783053" y="5206540"/>
            <a:ext cx="482579" cy="369332"/>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45AC34"/>
                </a:solidFill>
                <a:effectLst/>
                <a:uLnTx/>
                <a:uFillTx/>
                <a:latin typeface="Fira Sans"/>
                <a:ea typeface="+mn-ea"/>
                <a:cs typeface="+mn-cs"/>
              </a:rPr>
              <a:t>3 Mt, 43°C</a:t>
            </a:r>
          </a:p>
        </p:txBody>
      </p:sp>
      <p:sp>
        <p:nvSpPr>
          <p:cNvPr id="65" name="TextBox 64">
            <a:extLst>
              <a:ext uri="{FF2B5EF4-FFF2-40B4-BE49-F238E27FC236}">
                <a16:creationId xmlns:a16="http://schemas.microsoft.com/office/drawing/2014/main" id="{94B16B7E-FBE2-4E42-AC63-88C81125DF20}"/>
              </a:ext>
            </a:extLst>
          </p:cNvPr>
          <p:cNvSpPr txBox="1"/>
          <p:nvPr/>
        </p:nvSpPr>
        <p:spPr>
          <a:xfrm>
            <a:off x="6881109" y="5206540"/>
            <a:ext cx="482579" cy="369332"/>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1200" b="1" i="0" u="none" strike="noStrike" kern="1200" cap="none" spc="0" normalizeH="0" baseline="0" noProof="0">
                <a:ln>
                  <a:noFill/>
                </a:ln>
                <a:solidFill>
                  <a:srgbClr val="006FAB"/>
                </a:solidFill>
                <a:effectLst/>
                <a:uLnTx/>
                <a:uFillTx/>
                <a:latin typeface="Fira Sans"/>
                <a:ea typeface="+mn-ea"/>
                <a:cs typeface="+mn-cs"/>
              </a:rPr>
              <a:t>3 Mt, 43°C</a:t>
            </a:r>
          </a:p>
        </p:txBody>
      </p:sp>
      <p:sp>
        <p:nvSpPr>
          <p:cNvPr id="24" name="Rectangle 23">
            <a:extLst>
              <a:ext uri="{FF2B5EF4-FFF2-40B4-BE49-F238E27FC236}">
                <a16:creationId xmlns:a16="http://schemas.microsoft.com/office/drawing/2014/main" id="{9C6C285C-D8B9-744A-AAF3-0DEC21E6F37A}"/>
              </a:ext>
            </a:extLst>
          </p:cNvPr>
          <p:cNvSpPr/>
          <p:nvPr/>
        </p:nvSpPr>
        <p:spPr>
          <a:xfrm>
            <a:off x="3320706" y="4542892"/>
            <a:ext cx="1330652" cy="1188000"/>
          </a:xfrm>
          <a:prstGeom prst="rect">
            <a:avLst/>
          </a:prstGeom>
          <a:noFill/>
          <a:ln w="254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66" name="Rectangle 65">
            <a:extLst>
              <a:ext uri="{FF2B5EF4-FFF2-40B4-BE49-F238E27FC236}">
                <a16:creationId xmlns:a16="http://schemas.microsoft.com/office/drawing/2014/main" id="{AC20C31A-2932-DC47-BBE1-6086625BFD37}"/>
              </a:ext>
            </a:extLst>
          </p:cNvPr>
          <p:cNvSpPr/>
          <p:nvPr/>
        </p:nvSpPr>
        <p:spPr>
          <a:xfrm>
            <a:off x="6755243" y="4500000"/>
            <a:ext cx="734312" cy="1188000"/>
          </a:xfrm>
          <a:prstGeom prst="rect">
            <a:avLst/>
          </a:prstGeom>
          <a:noFill/>
          <a:ln w="254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Fira Sans"/>
              <a:ea typeface="+mn-ea"/>
              <a:cs typeface="+mn-cs"/>
            </a:endParaRPr>
          </a:p>
        </p:txBody>
      </p:sp>
      <p:sp>
        <p:nvSpPr>
          <p:cNvPr id="67" name="TextBox 66">
            <a:extLst>
              <a:ext uri="{FF2B5EF4-FFF2-40B4-BE49-F238E27FC236}">
                <a16:creationId xmlns:a16="http://schemas.microsoft.com/office/drawing/2014/main" id="{E889993D-0860-4084-A4A0-1CB1085DF4DD}"/>
              </a:ext>
            </a:extLst>
          </p:cNvPr>
          <p:cNvSpPr txBox="1"/>
          <p:nvPr/>
        </p:nvSpPr>
        <p:spPr>
          <a:xfrm>
            <a:off x="1816549" y="6274170"/>
            <a:ext cx="8128305"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0" i="1" u="none" strike="noStrike" kern="1200" cap="none" spc="0" normalizeH="0" baseline="0" noProof="0">
                <a:ln>
                  <a:noFill/>
                </a:ln>
                <a:solidFill>
                  <a:srgbClr val="45AC34"/>
                </a:solidFill>
                <a:effectLst/>
                <a:uLnTx/>
                <a:uFillTx/>
                <a:latin typeface="Fira Sans"/>
                <a:ea typeface="+mn-ea"/>
                <a:cs typeface="+mn-cs"/>
              </a:rPr>
              <a:t>DSM Internal study  </a:t>
            </a:r>
          </a:p>
        </p:txBody>
      </p:sp>
      <p:sp>
        <p:nvSpPr>
          <p:cNvPr id="68" name="TextBox 67">
            <a:extLst>
              <a:ext uri="{FF2B5EF4-FFF2-40B4-BE49-F238E27FC236}">
                <a16:creationId xmlns:a16="http://schemas.microsoft.com/office/drawing/2014/main" id="{0DD844FE-B83F-441A-95CF-CD71F6EF30B4}"/>
              </a:ext>
            </a:extLst>
          </p:cNvPr>
          <p:cNvSpPr txBox="1"/>
          <p:nvPr/>
        </p:nvSpPr>
        <p:spPr>
          <a:xfrm>
            <a:off x="7774683" y="2677444"/>
            <a:ext cx="3868799" cy="744911"/>
          </a:xfrm>
          <a:prstGeom prst="roundRect">
            <a:avLst>
              <a:gd name="adj" fmla="val 8980"/>
            </a:avLst>
          </a:prstGeom>
          <a:gradFill>
            <a:gsLst>
              <a:gs pos="0">
                <a:srgbClr val="D3E5F2"/>
              </a:gs>
              <a:gs pos="100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STAY-C® 50 is color-stable when stored at RT for 18 months. </a:t>
            </a:r>
          </a:p>
        </p:txBody>
      </p:sp>
      <p:sp>
        <p:nvSpPr>
          <p:cNvPr id="69" name="TextBox 68">
            <a:extLst>
              <a:ext uri="{FF2B5EF4-FFF2-40B4-BE49-F238E27FC236}">
                <a16:creationId xmlns:a16="http://schemas.microsoft.com/office/drawing/2014/main" id="{62076872-CA47-4447-BAA9-DE415DA63A2D}"/>
              </a:ext>
            </a:extLst>
          </p:cNvPr>
          <p:cNvSpPr txBox="1"/>
          <p:nvPr/>
        </p:nvSpPr>
        <p:spPr>
          <a:xfrm>
            <a:off x="7788846" y="3534733"/>
            <a:ext cx="3868799" cy="1003039"/>
          </a:xfrm>
          <a:prstGeom prst="roundRect">
            <a:avLst>
              <a:gd name="adj" fmla="val 8980"/>
            </a:avLst>
          </a:prstGeom>
          <a:gradFill>
            <a:gsLst>
              <a:gs pos="0">
                <a:srgbClr val="D3E5F2"/>
              </a:gs>
              <a:gs pos="100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Even though some slight discoloration occurs at 40°C, it does not impact the long-term color stability.</a:t>
            </a:r>
          </a:p>
        </p:txBody>
      </p:sp>
      <p:sp>
        <p:nvSpPr>
          <p:cNvPr id="7" name="Text Placeholder 6">
            <a:extLst>
              <a:ext uri="{FF2B5EF4-FFF2-40B4-BE49-F238E27FC236}">
                <a16:creationId xmlns:a16="http://schemas.microsoft.com/office/drawing/2014/main" id="{898198AE-7800-8CBA-17D0-603BF08CF1C6}"/>
              </a:ext>
            </a:extLst>
          </p:cNvPr>
          <p:cNvSpPr>
            <a:spLocks noGrp="1"/>
          </p:cNvSpPr>
          <p:nvPr>
            <p:ph type="body" sz="quarter" idx="13"/>
          </p:nvPr>
        </p:nvSpPr>
        <p:spPr/>
        <p:txBody>
          <a:bodyPr/>
          <a:lstStyle/>
          <a:p>
            <a:r>
              <a:rPr lang="en-US" dirty="0"/>
              <a:t>STAY-C® 50 is color-stable when stored at RT for 18 months. </a:t>
            </a:r>
            <a:br>
              <a:rPr lang="en-US" dirty="0"/>
            </a:br>
            <a:r>
              <a:rPr lang="en-US" dirty="0"/>
              <a:t>Accelerated stability test at 40°C does not reflect the long-term color-stability</a:t>
            </a:r>
          </a:p>
        </p:txBody>
      </p:sp>
      <p:pic>
        <p:nvPicPr>
          <p:cNvPr id="3" name="Picture 2" descr="A green sign with white text&#10;&#10;Description automatically generated with low confidence">
            <a:extLst>
              <a:ext uri="{FF2B5EF4-FFF2-40B4-BE49-F238E27FC236}">
                <a16:creationId xmlns:a16="http://schemas.microsoft.com/office/drawing/2014/main" id="{C92146A0-27FB-1F38-C9E5-ABF7932C21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2392555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44</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a:t>Comparison – pH stability in formulation</a:t>
            </a:r>
          </a:p>
        </p:txBody>
      </p:sp>
      <p:pic>
        <p:nvPicPr>
          <p:cNvPr id="6" name="Picture 5">
            <a:extLst>
              <a:ext uri="{FF2B5EF4-FFF2-40B4-BE49-F238E27FC236}">
                <a16:creationId xmlns:a16="http://schemas.microsoft.com/office/drawing/2014/main" id="{2716DEEA-62A6-6748-9B22-40A819C83E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1" y="1751160"/>
            <a:ext cx="2879075" cy="1849805"/>
          </a:xfrm>
          <a:prstGeom prst="rect">
            <a:avLst/>
          </a:prstGeom>
        </p:spPr>
      </p:pic>
      <p:pic>
        <p:nvPicPr>
          <p:cNvPr id="9" name="Picture 8">
            <a:extLst>
              <a:ext uri="{FF2B5EF4-FFF2-40B4-BE49-F238E27FC236}">
                <a16:creationId xmlns:a16="http://schemas.microsoft.com/office/drawing/2014/main" id="{E111426A-FA67-A140-AE5F-CF8AB99983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0029" y="1751160"/>
            <a:ext cx="2943987" cy="1849805"/>
          </a:xfrm>
          <a:prstGeom prst="rect">
            <a:avLst/>
          </a:prstGeom>
        </p:spPr>
      </p:pic>
      <p:pic>
        <p:nvPicPr>
          <p:cNvPr id="13" name="Picture 12">
            <a:extLst>
              <a:ext uri="{FF2B5EF4-FFF2-40B4-BE49-F238E27FC236}">
                <a16:creationId xmlns:a16="http://schemas.microsoft.com/office/drawing/2014/main" id="{3A041330-5F04-E64D-AC1A-2E61F01A86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32058" y="1761300"/>
            <a:ext cx="2943987" cy="1849805"/>
          </a:xfrm>
          <a:prstGeom prst="rect">
            <a:avLst/>
          </a:prstGeom>
        </p:spPr>
      </p:pic>
      <p:sp>
        <p:nvSpPr>
          <p:cNvPr id="14" name="TextBox 13">
            <a:extLst>
              <a:ext uri="{FF2B5EF4-FFF2-40B4-BE49-F238E27FC236}">
                <a16:creationId xmlns:a16="http://schemas.microsoft.com/office/drawing/2014/main" id="{80F58F2C-2DFD-4777-B7BC-EFE8C67C3F47}"/>
              </a:ext>
            </a:extLst>
          </p:cNvPr>
          <p:cNvSpPr txBox="1"/>
          <p:nvPr/>
        </p:nvSpPr>
        <p:spPr>
          <a:xfrm>
            <a:off x="10312400" y="1761300"/>
            <a:ext cx="1418268" cy="1479892"/>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200" b="0" i="0" u="none" strike="noStrike" kern="1200" cap="none" spc="0" normalizeH="0" baseline="0" noProof="0" dirty="0">
                <a:ln>
                  <a:noFill/>
                </a:ln>
                <a:solidFill>
                  <a:srgbClr val="808080"/>
                </a:solidFill>
                <a:effectLst/>
                <a:uLnTx/>
                <a:uFillTx/>
                <a:latin typeface="Fira Sans Medium"/>
                <a:ea typeface="+mn-ea"/>
                <a:cs typeface="+mn-cs"/>
              </a:rPr>
              <a:t>DSM Internal study</a:t>
            </a:r>
          </a:p>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000" b="0" i="0" u="none" strike="noStrike" kern="1200" cap="none" spc="0" normalizeH="0" baseline="0" noProof="0" dirty="0">
                <a:ln>
                  <a:noFill/>
                </a:ln>
                <a:solidFill>
                  <a:srgbClr val="808080"/>
                </a:solidFill>
                <a:effectLst/>
                <a:uLnTx/>
                <a:uFillTx/>
                <a:latin typeface="Fira Sans"/>
                <a:ea typeface="+mn-ea"/>
                <a:cs typeface="+mn-cs"/>
              </a:rPr>
              <a:t>Tests were performed at 2 different recommended pH for each grade, results at </a:t>
            </a:r>
            <a:r>
              <a:rPr kumimoji="0" lang="en-US" altLang="en-US" sz="1000" b="0" i="0" u="none" strike="noStrike" kern="1200" cap="none" spc="0" normalizeH="0" baseline="0" noProof="0" dirty="0">
                <a:ln>
                  <a:noFill/>
                </a:ln>
                <a:solidFill>
                  <a:srgbClr val="808080"/>
                </a:solidFill>
                <a:effectLst/>
                <a:uLnTx/>
                <a:uFillTx/>
                <a:latin typeface="Fira Sans"/>
                <a:ea typeface="+mn-ea"/>
                <a:cs typeface="+mn-cs"/>
              </a:rPr>
              <a:t>the highest tested pH for each grade are shown in emulsion-based formula</a:t>
            </a:r>
          </a:p>
        </p:txBody>
      </p:sp>
      <p:sp>
        <p:nvSpPr>
          <p:cNvPr id="22" name="TextBox 21">
            <a:extLst>
              <a:ext uri="{FF2B5EF4-FFF2-40B4-BE49-F238E27FC236}">
                <a16:creationId xmlns:a16="http://schemas.microsoft.com/office/drawing/2014/main" id="{E0C17C9B-07D3-411D-92AD-150D23256FB1}"/>
              </a:ext>
            </a:extLst>
          </p:cNvPr>
          <p:cNvSpPr txBox="1"/>
          <p:nvPr/>
        </p:nvSpPr>
        <p:spPr>
          <a:xfrm>
            <a:off x="468001" y="5940000"/>
            <a:ext cx="6965732"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tab pos="84138" algn="l"/>
              </a:tabLst>
              <a:defRPr/>
            </a:pPr>
            <a:r>
              <a:rPr kumimoji="0" lang="en-US" sz="900" b="0" i="1" u="none" strike="noStrike" kern="1200" cap="none" spc="0" normalizeH="0" baseline="30000" noProof="0" dirty="0">
                <a:ln>
                  <a:noFill/>
                </a:ln>
                <a:solidFill>
                  <a:srgbClr val="808080"/>
                </a:solidFill>
                <a:effectLst/>
                <a:uLnTx/>
                <a:uFillTx/>
                <a:latin typeface="Trebuchet MS" panose="020B0603020202020204" pitchFamily="34" charset="0"/>
                <a:ea typeface="+mn-ea"/>
                <a:cs typeface="+mn-cs"/>
              </a:rPr>
              <a:t>#</a:t>
            </a:r>
            <a:r>
              <a:rPr kumimoji="0" lang="en-US" sz="900" b="0" i="1" u="none" strike="noStrike" kern="1200" cap="none" spc="0" normalizeH="0" baseline="0" noProof="0" dirty="0">
                <a:ln>
                  <a:noFill/>
                </a:ln>
                <a:solidFill>
                  <a:srgbClr val="808080"/>
                </a:solidFill>
                <a:effectLst/>
                <a:uLnTx/>
                <a:uFillTx/>
                <a:latin typeface="Fira Sans"/>
                <a:ea typeface="+mn-ea"/>
                <a:cs typeface="+mn-cs"/>
              </a:rPr>
              <a:t> 	From left to right: Sodium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Ascorbyl</a:t>
            </a:r>
            <a:r>
              <a:rPr kumimoji="0" lang="en-US" sz="900" b="0" i="1" u="none" strike="noStrike" kern="1200" cap="none" spc="0" normalizeH="0" baseline="0" noProof="0" dirty="0">
                <a:ln>
                  <a:noFill/>
                </a:ln>
                <a:solidFill>
                  <a:srgbClr val="808080"/>
                </a:solidFill>
                <a:effectLst/>
                <a:uLnTx/>
                <a:uFillTx/>
                <a:latin typeface="Fira Sans"/>
                <a:ea typeface="+mn-ea"/>
                <a:cs typeface="+mn-cs"/>
              </a:rPr>
              <a:t> 2-Phosphate (STAY-C</a:t>
            </a:r>
            <a:r>
              <a:rPr kumimoji="0" lang="en-US" sz="900" b="0" i="1" u="none" strike="noStrike" kern="1200" cap="none" spc="0" normalizeH="0" baseline="30000" noProof="0" dirty="0">
                <a:ln>
                  <a:noFill/>
                </a:ln>
                <a:solidFill>
                  <a:srgbClr val="808080"/>
                </a:solidFill>
                <a:effectLst/>
                <a:uLnTx/>
                <a:uFillTx/>
                <a:latin typeface="Fira Sans"/>
                <a:ea typeface="+mn-ea"/>
                <a:cs typeface="+mn-cs"/>
              </a:rPr>
              <a:t>®</a:t>
            </a:r>
            <a:r>
              <a:rPr kumimoji="0" lang="en-US" sz="900" b="0" i="1" u="none" strike="noStrike" kern="1200" cap="none" spc="0" normalizeH="0" baseline="0" noProof="0" dirty="0">
                <a:ln>
                  <a:noFill/>
                </a:ln>
                <a:solidFill>
                  <a:srgbClr val="808080"/>
                </a:solidFill>
                <a:effectLst/>
                <a:uLnTx/>
                <a:uFillTx/>
                <a:latin typeface="Fira Sans"/>
                <a:ea typeface="+mn-ea"/>
                <a:cs typeface="+mn-cs"/>
              </a:rPr>
              <a:t> 50), Ascorbic Acid Ultra Fine Powder (Ascorbic acid), Magnesium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ascorbyl</a:t>
            </a:r>
            <a:br>
              <a:rPr kumimoji="0" lang="en-US" sz="900" b="0" i="1" u="none" strike="noStrike" kern="1200" cap="none" spc="0" normalizeH="0" baseline="0" noProof="0" dirty="0">
                <a:ln>
                  <a:noFill/>
                </a:ln>
                <a:solidFill>
                  <a:srgbClr val="808080"/>
                </a:solidFill>
                <a:effectLst/>
                <a:uLnTx/>
                <a:uFillTx/>
                <a:latin typeface="Fira Sans"/>
                <a:ea typeface="+mn-ea"/>
                <a:cs typeface="+mn-cs"/>
              </a:rPr>
            </a:br>
            <a:r>
              <a:rPr kumimoji="0" lang="en-US" sz="900" b="0" i="1" u="none" strike="noStrike" kern="1200" cap="none" spc="0" normalizeH="0" baseline="0" noProof="0" dirty="0">
                <a:ln>
                  <a:noFill/>
                </a:ln>
                <a:solidFill>
                  <a:srgbClr val="808080"/>
                </a:solidFill>
                <a:effectLst/>
                <a:uLnTx/>
                <a:uFillTx/>
                <a:latin typeface="Fira Sans"/>
                <a:ea typeface="+mn-ea"/>
                <a:cs typeface="+mn-cs"/>
              </a:rPr>
              <a:t>	phosphate (MAP), </a:t>
            </a:r>
            <a:r>
              <a:rPr kumimoji="0" lang="en-US" sz="900" b="0" i="1" u="none" strike="noStrike" kern="1200" cap="none" spc="0" normalizeH="0" baseline="0" noProof="0" dirty="0" err="1">
                <a:ln>
                  <a:noFill/>
                </a:ln>
                <a:solidFill>
                  <a:srgbClr val="808080"/>
                </a:solidFill>
                <a:effectLst/>
                <a:uLnTx/>
                <a:uFillTx/>
                <a:latin typeface="Fira Sans"/>
                <a:ea typeface="+mn-ea"/>
                <a:cs typeface="+mn-cs"/>
              </a:rPr>
              <a:t>ascorbyl</a:t>
            </a:r>
            <a:r>
              <a:rPr kumimoji="0" lang="en-US" sz="900" b="0" i="1" u="none" strike="noStrike" kern="1200" cap="none" spc="0" normalizeH="0" baseline="0" noProof="0" dirty="0">
                <a:ln>
                  <a:noFill/>
                </a:ln>
                <a:solidFill>
                  <a:srgbClr val="808080"/>
                </a:solidFill>
                <a:effectLst/>
                <a:uLnTx/>
                <a:uFillTx/>
                <a:latin typeface="Fira Sans"/>
                <a:ea typeface="+mn-ea"/>
                <a:cs typeface="+mn-cs"/>
              </a:rPr>
              <a:t> 2-glucoside (AA glucoside), 3-O-ethyl ascorbic acid (Ethyl-VC 1 and 2), All grades were tested at 2%</a:t>
            </a:r>
          </a:p>
        </p:txBody>
      </p:sp>
      <p:pic>
        <p:nvPicPr>
          <p:cNvPr id="5" name="Picture 4">
            <a:extLst>
              <a:ext uri="{FF2B5EF4-FFF2-40B4-BE49-F238E27FC236}">
                <a16:creationId xmlns:a16="http://schemas.microsoft.com/office/drawing/2014/main" id="{86047CDF-E56E-49A7-B510-0FB19AD767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8002" y="3706181"/>
            <a:ext cx="3027897" cy="1902528"/>
          </a:xfrm>
          <a:prstGeom prst="rect">
            <a:avLst/>
          </a:prstGeom>
        </p:spPr>
      </p:pic>
      <p:pic>
        <p:nvPicPr>
          <p:cNvPr id="10" name="Picture 9">
            <a:extLst>
              <a:ext uri="{FF2B5EF4-FFF2-40B4-BE49-F238E27FC236}">
                <a16:creationId xmlns:a16="http://schemas.microsoft.com/office/drawing/2014/main" id="{870CB003-EB7E-4E71-A8B2-0651066979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28324" y="3756561"/>
            <a:ext cx="2947721" cy="1852151"/>
          </a:xfrm>
          <a:prstGeom prst="rect">
            <a:avLst/>
          </a:prstGeom>
        </p:spPr>
      </p:pic>
      <p:pic>
        <p:nvPicPr>
          <p:cNvPr id="21" name="Picture 20">
            <a:extLst>
              <a:ext uri="{FF2B5EF4-FFF2-40B4-BE49-F238E27FC236}">
                <a16:creationId xmlns:a16="http://schemas.microsoft.com/office/drawing/2014/main" id="{1AA9FF1F-10EF-45CD-9A2F-840EE2E98A7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29641" y="3673049"/>
            <a:ext cx="3084763" cy="1938259"/>
          </a:xfrm>
          <a:prstGeom prst="rect">
            <a:avLst/>
          </a:prstGeom>
        </p:spPr>
      </p:pic>
      <p:sp>
        <p:nvSpPr>
          <p:cNvPr id="15" name="Text Placeholder 14">
            <a:extLst>
              <a:ext uri="{FF2B5EF4-FFF2-40B4-BE49-F238E27FC236}">
                <a16:creationId xmlns:a16="http://schemas.microsoft.com/office/drawing/2014/main" id="{3F5F67FE-02FA-B033-83E1-37A07BD10B6B}"/>
              </a:ext>
            </a:extLst>
          </p:cNvPr>
          <p:cNvSpPr>
            <a:spLocks noGrp="1"/>
          </p:cNvSpPr>
          <p:nvPr>
            <p:ph type="body" sz="quarter" idx="13"/>
          </p:nvPr>
        </p:nvSpPr>
        <p:spPr>
          <a:xfrm>
            <a:off x="468002" y="936878"/>
            <a:ext cx="8581171" cy="369332"/>
          </a:xfrm>
        </p:spPr>
        <p:txBody>
          <a:bodyPr/>
          <a:lstStyle/>
          <a:p>
            <a:r>
              <a:rPr lang="en-US"/>
              <a:t>pH is more stable with STAY-C</a:t>
            </a:r>
            <a:r>
              <a:rPr lang="en-US" dirty="0"/>
              <a:t>®</a:t>
            </a:r>
            <a:r>
              <a:rPr lang="en-US"/>
              <a:t> 50 and </a:t>
            </a:r>
            <a:r>
              <a:rPr lang="en-US" dirty="0"/>
              <a:t>Ascorbic Acid</a:t>
            </a:r>
            <a:r>
              <a:rPr lang="en-US"/>
              <a:t> than with AA glucoside and Ethyl-VC</a:t>
            </a:r>
            <a:r>
              <a:rPr lang="en-US" baseline="30000"/>
              <a:t>#</a:t>
            </a:r>
          </a:p>
        </p:txBody>
      </p:sp>
      <p:pic>
        <p:nvPicPr>
          <p:cNvPr id="3" name="Picture 2" descr="A green sign with white text&#10;&#10;Description automatically generated with low confidence">
            <a:extLst>
              <a:ext uri="{FF2B5EF4-FFF2-40B4-BE49-F238E27FC236}">
                <a16:creationId xmlns:a16="http://schemas.microsoft.com/office/drawing/2014/main" id="{53CF4144-B497-356A-11DC-07A2773D529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3445593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147FA038-96A4-0740-B9C9-C998354F00BF}"/>
              </a:ext>
            </a:extLst>
          </p:cNvPr>
          <p:cNvGraphicFramePr>
            <a:graphicFrameLocks noGrp="1"/>
          </p:cNvGraphicFramePr>
          <p:nvPr>
            <p:extLst>
              <p:ext uri="{D42A27DB-BD31-4B8C-83A1-F6EECF244321}">
                <p14:modId xmlns:p14="http://schemas.microsoft.com/office/powerpoint/2010/main" val="2047135401"/>
              </p:ext>
            </p:extLst>
          </p:nvPr>
        </p:nvGraphicFramePr>
        <p:xfrm>
          <a:off x="467999" y="1440000"/>
          <a:ext cx="11262666" cy="3756000"/>
        </p:xfrm>
        <a:graphic>
          <a:graphicData uri="http://schemas.openxmlformats.org/drawingml/2006/table">
            <a:tbl>
              <a:tblPr firstRow="1" bandRow="1">
                <a:tableStyleId>{5940675A-B579-460E-94D1-54222C63F5DA}</a:tableStyleId>
              </a:tblPr>
              <a:tblGrid>
                <a:gridCol w="2300601">
                  <a:extLst>
                    <a:ext uri="{9D8B030D-6E8A-4147-A177-3AD203B41FA5}">
                      <a16:colId xmlns:a16="http://schemas.microsoft.com/office/drawing/2014/main" val="3720188213"/>
                    </a:ext>
                  </a:extLst>
                </a:gridCol>
                <a:gridCol w="1792413">
                  <a:extLst>
                    <a:ext uri="{9D8B030D-6E8A-4147-A177-3AD203B41FA5}">
                      <a16:colId xmlns:a16="http://schemas.microsoft.com/office/drawing/2014/main" val="3568881710"/>
                    </a:ext>
                  </a:extLst>
                </a:gridCol>
                <a:gridCol w="1792413">
                  <a:extLst>
                    <a:ext uri="{9D8B030D-6E8A-4147-A177-3AD203B41FA5}">
                      <a16:colId xmlns:a16="http://schemas.microsoft.com/office/drawing/2014/main" val="212825086"/>
                    </a:ext>
                  </a:extLst>
                </a:gridCol>
                <a:gridCol w="1792413">
                  <a:extLst>
                    <a:ext uri="{9D8B030D-6E8A-4147-A177-3AD203B41FA5}">
                      <a16:colId xmlns:a16="http://schemas.microsoft.com/office/drawing/2014/main" val="1323457501"/>
                    </a:ext>
                  </a:extLst>
                </a:gridCol>
                <a:gridCol w="1792413">
                  <a:extLst>
                    <a:ext uri="{9D8B030D-6E8A-4147-A177-3AD203B41FA5}">
                      <a16:colId xmlns:a16="http://schemas.microsoft.com/office/drawing/2014/main" val="1831770851"/>
                    </a:ext>
                  </a:extLst>
                </a:gridCol>
                <a:gridCol w="1792413">
                  <a:extLst>
                    <a:ext uri="{9D8B030D-6E8A-4147-A177-3AD203B41FA5}">
                      <a16:colId xmlns:a16="http://schemas.microsoft.com/office/drawing/2014/main" val="3015202578"/>
                    </a:ext>
                  </a:extLst>
                </a:gridCol>
              </a:tblGrid>
              <a:tr h="0">
                <a:tc>
                  <a:txBody>
                    <a:bodyPr/>
                    <a:lstStyle/>
                    <a:p>
                      <a:pPr algn="l">
                        <a:lnSpc>
                          <a:spcPct val="100000"/>
                        </a:lnSpc>
                      </a:pPr>
                      <a:r>
                        <a:rPr lang="de-CH" sz="1000" b="0" dirty="0">
                          <a:solidFill>
                            <a:schemeClr val="accent5"/>
                          </a:solidFill>
                          <a:latin typeface="+mj-lt"/>
                        </a:rPr>
                        <a:t>Parameter</a:t>
                      </a: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defTabSz="711200">
                        <a:lnSpc>
                          <a:spcPct val="100000"/>
                        </a:lnSpc>
                        <a:spcBef>
                          <a:spcPct val="0"/>
                        </a:spcBef>
                        <a:spcAft>
                          <a:spcPts val="300"/>
                        </a:spcAft>
                        <a:buClr>
                          <a:srgbClr val="003366"/>
                        </a:buClr>
                        <a:buSzPct val="100000"/>
                        <a:buNone/>
                      </a:pPr>
                      <a:r>
                        <a:rPr lang="en-US" sz="1000" b="0" kern="1200">
                          <a:solidFill>
                            <a:schemeClr val="accent5"/>
                          </a:solidFill>
                          <a:latin typeface="+mj-lt"/>
                        </a:rPr>
                        <a:t>L-Ascorbic Acid</a:t>
                      </a:r>
                      <a:br>
                        <a:rPr lang="en-US" sz="1000" b="0" kern="1200">
                          <a:solidFill>
                            <a:schemeClr val="accent5"/>
                          </a:solidFill>
                          <a:latin typeface="+mj-lt"/>
                        </a:rPr>
                      </a:br>
                      <a:r>
                        <a:rPr lang="en-US" sz="1000" b="0" kern="1200">
                          <a:solidFill>
                            <a:schemeClr val="accent5"/>
                          </a:solidFill>
                          <a:latin typeface="+mj-lt"/>
                        </a:rPr>
                        <a:t>2-glucoside (AA glucoside)</a:t>
                      </a:r>
                      <a:r>
                        <a:rPr lang="en-US" sz="1000" b="0" kern="1200" baseline="30000">
                          <a:solidFill>
                            <a:schemeClr val="accent5"/>
                          </a:solidFill>
                          <a:latin typeface="+mj-lt"/>
                        </a:rPr>
                        <a:t>#</a:t>
                      </a:r>
                      <a:endParaRPr lang="en-US" sz="1000" b="0" kern="1200" baseline="30000" dirty="0">
                        <a:solidFill>
                          <a:schemeClr val="accent5"/>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Aft>
                          <a:spcPts val="300"/>
                        </a:spcAft>
                        <a:buClr>
                          <a:srgbClr val="003366"/>
                        </a:buClr>
                        <a:buSzPct val="100000"/>
                        <a:buFont typeface="Times" panose="02020603050405020304" pitchFamily="18" charset="0"/>
                        <a:buNone/>
                      </a:pPr>
                      <a:r>
                        <a:rPr lang="en-US" sz="1000" b="0" kern="1200" dirty="0">
                          <a:solidFill>
                            <a:schemeClr val="accent5"/>
                          </a:solidFill>
                          <a:latin typeface="+mj-lt"/>
                        </a:rPr>
                        <a:t>3-O-ethyl ascorbic acid</a:t>
                      </a:r>
                      <a:br>
                        <a:rPr lang="en-US" sz="1000" b="0" kern="1200" dirty="0">
                          <a:solidFill>
                            <a:schemeClr val="accent5"/>
                          </a:solidFill>
                          <a:latin typeface="+mj-lt"/>
                        </a:rPr>
                      </a:br>
                      <a:r>
                        <a:rPr lang="en-US" sz="1000" b="0" kern="1200" dirty="0">
                          <a:solidFill>
                            <a:schemeClr val="accent5"/>
                          </a:solidFill>
                          <a:latin typeface="+mj-lt"/>
                        </a:rPr>
                        <a:t>(Ethyl-VC)</a:t>
                      </a:r>
                      <a:r>
                        <a:rPr lang="en-US" sz="1000" b="0" kern="1200" baseline="30000" dirty="0">
                          <a:solidFill>
                            <a:schemeClr val="accent5"/>
                          </a:solidFill>
                          <a:latin typeface="+mj-lt"/>
                        </a:rPr>
                        <a:t>#</a:t>
                      </a:r>
                      <a:endParaRPr lang="en-US" sz="1000" b="0" kern="1200" baseline="30000" dirty="0">
                        <a:solidFill>
                          <a:schemeClr val="accent5"/>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defTabSz="711200" fontAlgn="base">
                        <a:lnSpc>
                          <a:spcPct val="100000"/>
                        </a:lnSpc>
                        <a:spcBef>
                          <a:spcPct val="0"/>
                        </a:spcBef>
                        <a:spcAft>
                          <a:spcPts val="300"/>
                        </a:spcAft>
                        <a:buClr>
                          <a:srgbClr val="003366"/>
                        </a:buClr>
                        <a:buSzPct val="100000"/>
                        <a:defRPr/>
                      </a:pPr>
                      <a:r>
                        <a:rPr lang="en-US" sz="1000" b="0" kern="1200" dirty="0">
                          <a:solidFill>
                            <a:schemeClr val="accent5"/>
                          </a:solidFill>
                          <a:latin typeface="+mj-lt"/>
                        </a:rPr>
                        <a:t>Aminopropyl </a:t>
                      </a:r>
                      <a:br>
                        <a:rPr lang="en-US" sz="1000" b="0" kern="1200" dirty="0">
                          <a:solidFill>
                            <a:schemeClr val="accent5"/>
                          </a:solidFill>
                          <a:latin typeface="+mj-lt"/>
                        </a:rPr>
                      </a:br>
                      <a:r>
                        <a:rPr lang="en-US" sz="1000" b="0" kern="1200" dirty="0" err="1">
                          <a:solidFill>
                            <a:schemeClr val="accent5"/>
                          </a:solidFill>
                          <a:latin typeface="+mj-lt"/>
                        </a:rPr>
                        <a:t>Ascorbyl</a:t>
                      </a:r>
                      <a:r>
                        <a:rPr lang="en-US" sz="1000" b="0" kern="1200" dirty="0">
                          <a:solidFill>
                            <a:schemeClr val="accent5"/>
                          </a:solidFill>
                          <a:latin typeface="+mj-lt"/>
                        </a:rPr>
                        <a:t> Phosphate</a:t>
                      </a:r>
                      <a:endParaRPr lang="de-DE" altLang="en-US" sz="1000" b="0" kern="1200" dirty="0">
                        <a:solidFill>
                          <a:schemeClr val="accent5"/>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711200" rtl="0" eaLnBrk="1" fontAlgn="base" latinLnBrk="0" hangingPunct="1">
                        <a:lnSpc>
                          <a:spcPct val="100000"/>
                        </a:lnSpc>
                        <a:spcBef>
                          <a:spcPct val="0"/>
                        </a:spcBef>
                        <a:spcAft>
                          <a:spcPts val="300"/>
                        </a:spcAft>
                        <a:buClr>
                          <a:srgbClr val="003366"/>
                        </a:buClr>
                        <a:buSzPct val="100000"/>
                        <a:buFontTx/>
                        <a:buNone/>
                        <a:tabLst/>
                        <a:defRPr/>
                      </a:pPr>
                      <a:r>
                        <a:rPr lang="en-US" sz="1000" b="0" kern="1200" dirty="0">
                          <a:solidFill>
                            <a:schemeClr val="accent5"/>
                          </a:solidFill>
                          <a:latin typeface="+mj-lt"/>
                        </a:rPr>
                        <a:t>Magnesium </a:t>
                      </a:r>
                      <a:r>
                        <a:rPr lang="en-US" sz="1000" b="0" kern="1200" dirty="0" err="1">
                          <a:solidFill>
                            <a:schemeClr val="accent5"/>
                          </a:solidFill>
                          <a:latin typeface="+mj-lt"/>
                        </a:rPr>
                        <a:t>Ascorbyl</a:t>
                      </a:r>
                      <a:br>
                        <a:rPr lang="en-US" sz="1000" b="0" kern="1200" dirty="0">
                          <a:solidFill>
                            <a:schemeClr val="accent5"/>
                          </a:solidFill>
                          <a:latin typeface="+mj-lt"/>
                        </a:rPr>
                      </a:br>
                      <a:r>
                        <a:rPr lang="en-US" sz="1000" b="0" kern="1200" dirty="0">
                          <a:solidFill>
                            <a:schemeClr val="accent5"/>
                          </a:solidFill>
                          <a:latin typeface="+mj-lt"/>
                        </a:rPr>
                        <a:t>Phosphate (MAP)</a:t>
                      </a:r>
                      <a:r>
                        <a:rPr lang="en-US" sz="1000" b="0" kern="1200" baseline="30000" dirty="0">
                          <a:solidFill>
                            <a:schemeClr val="accent5"/>
                          </a:solidFill>
                          <a:latin typeface="+mj-lt"/>
                        </a:rPr>
                        <a:t>#</a:t>
                      </a:r>
                      <a:endParaRPr lang="en-US" sz="1000" b="0" kern="1200" baseline="30000" dirty="0">
                        <a:solidFill>
                          <a:schemeClr val="accent5"/>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711200" rtl="0" eaLnBrk="1" fontAlgn="base" latinLnBrk="0" hangingPunct="1">
                        <a:lnSpc>
                          <a:spcPct val="100000"/>
                        </a:lnSpc>
                        <a:spcBef>
                          <a:spcPct val="0"/>
                        </a:spcBef>
                        <a:spcAft>
                          <a:spcPts val="300"/>
                        </a:spcAft>
                        <a:buClr>
                          <a:srgbClr val="003366"/>
                        </a:buClr>
                        <a:buSzPct val="100000"/>
                        <a:buFontTx/>
                        <a:buNone/>
                        <a:tabLst/>
                        <a:defRPr/>
                      </a:pPr>
                      <a:r>
                        <a:rPr lang="en-US" sz="1000" b="0" kern="1200">
                          <a:solidFill>
                            <a:schemeClr val="accent5"/>
                          </a:solidFill>
                          <a:latin typeface="+mj-lt"/>
                        </a:rPr>
                        <a:t>Sodium Ascorbyl</a:t>
                      </a:r>
                      <a:br>
                        <a:rPr lang="en-US" sz="1000" b="0" kern="1200">
                          <a:solidFill>
                            <a:schemeClr val="accent5"/>
                          </a:solidFill>
                          <a:latin typeface="+mj-lt"/>
                        </a:rPr>
                      </a:br>
                      <a:r>
                        <a:rPr lang="en-US" sz="1000" b="0" kern="1200">
                          <a:solidFill>
                            <a:schemeClr val="accent5"/>
                          </a:solidFill>
                          <a:latin typeface="+mj-lt"/>
                        </a:rPr>
                        <a:t>2-Phosphate </a:t>
                      </a:r>
                      <a:r>
                        <a:rPr lang="en-US" altLang="en-US" sz="1000" b="0" kern="1200">
                          <a:solidFill>
                            <a:schemeClr val="accent5"/>
                          </a:solidFill>
                          <a:latin typeface="+mj-lt"/>
                        </a:rPr>
                        <a:t>(STAY-C®</a:t>
                      </a:r>
                      <a:r>
                        <a:rPr lang="en-US" altLang="en-US" sz="1000" b="0" kern="1200" baseline="30000">
                          <a:solidFill>
                            <a:schemeClr val="accent5"/>
                          </a:solidFill>
                          <a:latin typeface="+mj-lt"/>
                        </a:rPr>
                        <a:t> </a:t>
                      </a:r>
                      <a:r>
                        <a:rPr lang="en-US" altLang="en-US" sz="1000" b="0" kern="1200">
                          <a:solidFill>
                            <a:schemeClr val="accent5"/>
                          </a:solidFill>
                          <a:latin typeface="+mj-lt"/>
                        </a:rPr>
                        <a:t>50)</a:t>
                      </a:r>
                      <a:r>
                        <a:rPr lang="en-US" sz="1000" b="0" kern="1200" baseline="30000">
                          <a:solidFill>
                            <a:schemeClr val="accent5"/>
                          </a:solidFill>
                          <a:latin typeface="+mj-lt"/>
                        </a:rPr>
                        <a:t>#</a:t>
                      </a:r>
                      <a:endParaRPr lang="en-US" sz="1000" b="0" kern="1200" baseline="30000" dirty="0">
                        <a:solidFill>
                          <a:schemeClr val="accent5"/>
                        </a:solidFill>
                        <a:latin typeface="+mj-lt"/>
                        <a:ea typeface="+mn-ea"/>
                        <a:cs typeface="+mn-cs"/>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28575" cap="flat" cmpd="sng" algn="ctr">
                      <a:solidFill>
                        <a:srgbClr val="FCD21F"/>
                      </a:solidFill>
                      <a:prstDash val="solid"/>
                      <a:round/>
                      <a:headEnd type="none" w="med" len="med"/>
                      <a:tailEnd type="none" w="med" len="med"/>
                    </a:lnT>
                    <a:lnB w="28575" cap="flat" cmpd="sng" algn="ctr">
                      <a:solidFill>
                        <a:srgbClr val="FCD21F"/>
                      </a:solidFill>
                      <a:prstDash val="solid"/>
                      <a:round/>
                      <a:headEnd type="none" w="med" len="med"/>
                      <a:tailEnd type="none" w="med" len="med"/>
                    </a:lnB>
                    <a:lnTlToBr w="12700" cmpd="sng">
                      <a:noFill/>
                      <a:prstDash val="solid"/>
                    </a:lnTlToBr>
                    <a:lnBlToTr w="12700" cmpd="sng">
                      <a:noFill/>
                      <a:prstDash val="solid"/>
                    </a:lnBlToTr>
                    <a:solidFill>
                      <a:srgbClr val="FCD21F">
                        <a:alpha val="30000"/>
                      </a:srgbClr>
                    </a:solidFill>
                  </a:tcPr>
                </a:tc>
                <a:extLst>
                  <a:ext uri="{0D108BD9-81ED-4DB2-BD59-A6C34878D82A}">
                    <a16:rowId xmlns:a16="http://schemas.microsoft.com/office/drawing/2014/main" val="4206046461"/>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Antioxidant</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vitro </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i="1" dirty="0">
                          <a:solidFill>
                            <a:schemeClr val="accent6"/>
                          </a:solidFill>
                        </a:rPr>
                        <a:t>In vitro</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accent5"/>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tx2"/>
                          </a:solidFill>
                        </a:rPr>
                        <a:t>In vitro</a:t>
                      </a:r>
                      <a:endParaRPr lang="en-US" sz="1100" b="0" i="1" dirty="0">
                        <a:solidFill>
                          <a:schemeClr val="tx2"/>
                        </a:solidFill>
                      </a:endParaRP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i="1" dirty="0">
                          <a:solidFill>
                            <a:schemeClr val="accent6"/>
                          </a:solidFill>
                        </a:rPr>
                        <a:t>In vivo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28575" cap="flat" cmpd="sng" algn="ctr">
                      <a:solidFill>
                        <a:srgbClr val="FCD21F"/>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366186430"/>
                  </a:ext>
                </a:extLst>
              </a:tr>
              <a:tr h="360000">
                <a:tc>
                  <a:txBody>
                    <a:bodyPr/>
                    <a:lstStyle/>
                    <a:p>
                      <a:pPr algn="l">
                        <a:lnSpc>
                          <a:spcPct val="100000"/>
                        </a:lnSpc>
                      </a:pPr>
                      <a:r>
                        <a:rPr lang="en-US" sz="1000" b="0" kern="1200" dirty="0">
                          <a:latin typeface="+mj-lt"/>
                        </a:rPr>
                        <a:t>Protection from UV-induced damage</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accent6"/>
                          </a:solidFill>
                        </a:rPr>
                        <a:t>In vitro </a:t>
                      </a:r>
                      <a:r>
                        <a:rPr lang="en-US" sz="1100" b="1" kern="1200" dirty="0">
                          <a:solidFill>
                            <a:srgbClr val="FF0000"/>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i="1" dirty="0">
                          <a:solidFill>
                            <a:schemeClr val="accent6"/>
                          </a:solidFill>
                        </a:rPr>
                        <a:t>In vitro / Ex vivo</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tx2"/>
                          </a:solidFill>
                        </a:rPr>
                        <a:t>In vitro</a:t>
                      </a: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accent6"/>
                          </a:solidFill>
                        </a:rPr>
                        <a:t>Ex vivo</a:t>
                      </a:r>
                      <a:endParaRPr lang="en-US" sz="1100" b="0" i="1" kern="1200" dirty="0">
                        <a:solidFill>
                          <a:schemeClr val="accent6"/>
                        </a:solidFill>
                        <a:latin typeface="+mn-lt"/>
                        <a:ea typeface="+mn-ea"/>
                        <a:cs typeface="+mn-cs"/>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49565313"/>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Collagen stimulation</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vitro</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i="1" dirty="0">
                          <a:solidFill>
                            <a:schemeClr val="accent6"/>
                          </a:solidFill>
                        </a:rPr>
                        <a:t>In vitro</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u="none" dirty="0">
                          <a:solidFill>
                            <a:schemeClr val="tx2"/>
                          </a:solidFill>
                        </a:rPr>
                        <a:t>In vitro</a:t>
                      </a:r>
                      <a:endParaRPr lang="en-US" sz="1100" b="0" i="1" u="none" dirty="0">
                        <a:solidFill>
                          <a:schemeClr val="tx2"/>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algn="ctr" defTabSz="914400" rtl="0" eaLnBrk="1" latinLnBrk="0" hangingPunct="1"/>
                      <a:r>
                        <a:rPr lang="en-US" sz="1100" i="1" kern="1200" dirty="0">
                          <a:solidFill>
                            <a:schemeClr val="tx2"/>
                          </a:solidFill>
                        </a:rPr>
                        <a:t>In vitro</a:t>
                      </a:r>
                      <a:endParaRPr lang="en-US" sz="1100" b="0" i="1" kern="1200" dirty="0">
                        <a:solidFill>
                          <a:schemeClr val="tx2"/>
                        </a:solidFill>
                        <a:latin typeface="+mn-lt"/>
                        <a:ea typeface="+mn-ea"/>
                        <a:cs typeface="+mn-cs"/>
                      </a:endParaRP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i="1" dirty="0">
                          <a:solidFill>
                            <a:schemeClr val="accent6"/>
                          </a:solidFill>
                        </a:rPr>
                        <a:t>In vitro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152485629"/>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Skin lightening/Age spots fading</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i="1" dirty="0">
                          <a:solidFill>
                            <a:schemeClr val="accent6"/>
                          </a:solidFill>
                        </a:rPr>
                        <a:t>In vitro / In vivo </a:t>
                      </a:r>
                      <a:r>
                        <a:rPr lang="en-US" sz="1100" b="1" dirty="0">
                          <a:solidFill>
                            <a:srgbClr val="FF0000"/>
                          </a:solidFill>
                        </a:rPr>
                        <a:t>!</a:t>
                      </a: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vitro / In vivo </a:t>
                      </a:r>
                      <a:r>
                        <a:rPr lang="en-US" sz="1100" b="1" dirty="0">
                          <a:solidFill>
                            <a:srgbClr val="FF0000"/>
                          </a:solidFill>
                        </a:rPr>
                        <a:t>!</a:t>
                      </a:r>
                      <a:endParaRPr lang="en-US" sz="1100" b="0" dirty="0">
                        <a:solidFill>
                          <a:srgbClr val="FF0000"/>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u="none" dirty="0">
                          <a:solidFill>
                            <a:schemeClr val="tx2"/>
                          </a:solidFill>
                        </a:rPr>
                        <a:t>In vivo</a:t>
                      </a:r>
                      <a:endParaRPr lang="en-US" sz="1100" b="0" i="1" u="none" dirty="0">
                        <a:solidFill>
                          <a:schemeClr val="tx2"/>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tx2"/>
                          </a:solidFill>
                        </a:rPr>
                        <a:t>In vitro </a:t>
                      </a:r>
                      <a:r>
                        <a:rPr lang="en-US" sz="1100" b="1" dirty="0">
                          <a:solidFill>
                            <a:srgbClr val="FF0000"/>
                          </a:solidFill>
                        </a:rPr>
                        <a:t>!</a:t>
                      </a:r>
                      <a:endParaRPr lang="en-US" sz="1100" b="0" dirty="0">
                        <a:solidFill>
                          <a:srgbClr val="FF0000"/>
                        </a:solidFill>
                      </a:endParaRP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vitro / In vivo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16704354"/>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Anti-ageing </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i="1" dirty="0">
                          <a:solidFill>
                            <a:schemeClr val="accent6"/>
                          </a:solidFill>
                        </a:rPr>
                        <a:t>In vitro / In vivo</a:t>
                      </a:r>
                      <a:endParaRPr lang="en-US" sz="1100" b="0" i="1" dirty="0">
                        <a:solidFill>
                          <a:schemeClr val="accent6"/>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accent5"/>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u="none" dirty="0">
                          <a:solidFill>
                            <a:schemeClr val="tx2"/>
                          </a:solidFill>
                        </a:rPr>
                        <a:t>In vivo</a:t>
                      </a:r>
                      <a:endParaRPr lang="en-US" sz="1100" b="0" i="1" u="none" dirty="0">
                        <a:solidFill>
                          <a:schemeClr val="tx2"/>
                        </a:solidFill>
                      </a:endParaRP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accent5"/>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vivo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30885057"/>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Reduces the appearance of acne</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accent5"/>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tx2"/>
                          </a:solidFill>
                        </a:rPr>
                        <a:t>In vivo</a:t>
                      </a:r>
                      <a:endParaRPr lang="en-US" sz="1100" b="0" i="1" dirty="0">
                        <a:solidFill>
                          <a:schemeClr val="tx2"/>
                        </a:solidFill>
                      </a:endParaRP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vitro / In vivo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46730141"/>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Promotes hair growth</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accent5"/>
                          </a:solidFill>
                          <a:latin typeface="+mn-lt"/>
                          <a:ea typeface="+mn-ea"/>
                          <a:cs typeface="+mn-cs"/>
                        </a:rPr>
                        <a:t>•</a:t>
                      </a:r>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accent6"/>
                          </a:solidFill>
                        </a:rPr>
                        <a:t>In vitro</a:t>
                      </a:r>
                      <a:endParaRPr lang="en-US" sz="1100" b="0" i="1" kern="1200" dirty="0">
                        <a:solidFill>
                          <a:schemeClr val="accent6"/>
                        </a:solidFill>
                        <a:latin typeface="+mn-lt"/>
                        <a:ea typeface="+mn-ea"/>
                        <a:cs typeface="+mn-cs"/>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139661456"/>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Deodorant activity</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solidFill>
                            <a:schemeClr val="accent6"/>
                          </a:solidFill>
                        </a:rPr>
                        <a:t>In vivo</a:t>
                      </a:r>
                      <a:endParaRPr lang="en-US" sz="1100" b="0" i="1" dirty="0">
                        <a:solidFill>
                          <a:schemeClr val="accent6"/>
                        </a:solidFill>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01966584"/>
                  </a:ext>
                </a:extLst>
              </a:tr>
              <a:tr h="360000">
                <a:tc>
                  <a:txBody>
                    <a:bodyPr/>
                    <a:lstStyle/>
                    <a:p>
                      <a:pPr marL="0" marR="0" lvl="0" indent="0" algn="l" defTabSz="914400" rtl="0" eaLnBrk="1" fontAlgn="auto" latinLnBrk="0" hangingPunct="1">
                        <a:lnSpc>
                          <a:spcPct val="100000"/>
                        </a:lnSpc>
                        <a:spcBef>
                          <a:spcPct val="0"/>
                        </a:spcBef>
                        <a:spcAft>
                          <a:spcPct val="5000"/>
                        </a:spcAft>
                        <a:buClr>
                          <a:srgbClr val="003366"/>
                        </a:buClr>
                        <a:buSzPct val="100000"/>
                        <a:buFontTx/>
                        <a:buNone/>
                        <a:tabLst/>
                        <a:defRPr/>
                      </a:pPr>
                      <a:r>
                        <a:rPr lang="en-US" sz="1000" b="0" kern="1200" dirty="0">
                          <a:latin typeface="+mj-lt"/>
                        </a:rPr>
                        <a:t>Support of healthy gum and teeth</a:t>
                      </a:r>
                      <a:endParaRPr lang="en-US" sz="1000" b="0" kern="1200" dirty="0">
                        <a:solidFill>
                          <a:srgbClr val="0070C0"/>
                        </a:solidFill>
                        <a:latin typeface="+mj-lt"/>
                        <a:ea typeface="+mn-ea"/>
                        <a:cs typeface="+mn-cs"/>
                      </a:endParaRPr>
                    </a:p>
                  </a:txBody>
                  <a:tcPr marL="72000" marR="72000" marT="43200" marB="43200" anchor="ctr">
                    <a:lnL w="19050" cap="flat" cmpd="sng" algn="ctr">
                      <a:solidFill>
                        <a:schemeClr val="accent5"/>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a:r>
                        <a:rPr lang="en-US" sz="1100" dirty="0"/>
                        <a:t>–</a:t>
                      </a:r>
                      <a:endParaRPr lang="en-US" sz="1100" b="0" dirty="0"/>
                    </a:p>
                  </a:txBody>
                  <a:tcPr marL="72000" marR="72000" marT="43200" marB="43200" anchor="ctr">
                    <a:lnL w="19050" cap="flat" cmpd="sng" algn="ctr">
                      <a:solidFill>
                        <a:schemeClr val="bg1"/>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accent6"/>
                          </a:solidFill>
                        </a:rPr>
                        <a:t>In vitro</a:t>
                      </a:r>
                      <a:endParaRPr lang="en-US" sz="1100" b="0" i="1" kern="1200" dirty="0">
                        <a:solidFill>
                          <a:schemeClr val="accent6"/>
                        </a:solidFill>
                        <a:latin typeface="+mn-lt"/>
                        <a:ea typeface="+mn-ea"/>
                        <a:cs typeface="+mn-cs"/>
                      </a:endParaRPr>
                    </a:p>
                  </a:txBody>
                  <a:tcPr marL="72000" marR="72000" marT="43200" marB="43200" anchor="ctr">
                    <a:lnL w="28575" cap="flat" cmpd="sng" algn="ctr">
                      <a:solidFill>
                        <a:srgbClr val="FCD21F"/>
                      </a:solidFill>
                      <a:prstDash val="solid"/>
                      <a:round/>
                      <a:headEnd type="none" w="med" len="med"/>
                      <a:tailEnd type="none" w="med" len="med"/>
                    </a:lnL>
                    <a:lnR w="28575" cap="flat" cmpd="sng" algn="ctr">
                      <a:solidFill>
                        <a:srgbClr val="FCD21F"/>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rgbClr val="FCD21F"/>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087466263"/>
                  </a:ext>
                </a:extLst>
              </a:tr>
            </a:tbl>
          </a:graphicData>
        </a:graphic>
      </p:graphicFrame>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45</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21C7027-C97B-07DE-B5F7-9C2563A7E951}"/>
              </a:ext>
            </a:extLst>
          </p:cNvPr>
          <p:cNvSpPr>
            <a:spLocks noGrp="1"/>
          </p:cNvSpPr>
          <p:nvPr>
            <p:ph type="title"/>
          </p:nvPr>
        </p:nvSpPr>
        <p:spPr/>
        <p:txBody>
          <a:bodyPr/>
          <a:lstStyle/>
          <a:p>
            <a:r>
              <a:rPr lang="en-US" dirty="0"/>
              <a:t>Activity claims based on published documentation</a:t>
            </a:r>
          </a:p>
        </p:txBody>
      </p:sp>
      <p:sp>
        <p:nvSpPr>
          <p:cNvPr id="5" name="Text Placeholder 4">
            <a:extLst>
              <a:ext uri="{FF2B5EF4-FFF2-40B4-BE49-F238E27FC236}">
                <a16:creationId xmlns:a16="http://schemas.microsoft.com/office/drawing/2014/main" id="{229336F4-7DD4-75BF-8E8B-19590365BC44}"/>
              </a:ext>
            </a:extLst>
          </p:cNvPr>
          <p:cNvSpPr>
            <a:spLocks noGrp="1"/>
          </p:cNvSpPr>
          <p:nvPr>
            <p:ph type="body" sz="quarter" idx="13"/>
          </p:nvPr>
        </p:nvSpPr>
        <p:spPr/>
        <p:txBody>
          <a:bodyPr/>
          <a:lstStyle/>
          <a:p>
            <a:r>
              <a:rPr lang="en-US" dirty="0"/>
              <a:t>Comparison</a:t>
            </a:r>
          </a:p>
        </p:txBody>
      </p:sp>
      <p:sp>
        <p:nvSpPr>
          <p:cNvPr id="55" name="TextBox 54">
            <a:extLst>
              <a:ext uri="{FF2B5EF4-FFF2-40B4-BE49-F238E27FC236}">
                <a16:creationId xmlns:a16="http://schemas.microsoft.com/office/drawing/2014/main" id="{E23C526E-3EAC-4143-B6BE-3F28F4491D19}"/>
              </a:ext>
            </a:extLst>
          </p:cNvPr>
          <p:cNvSpPr txBox="1"/>
          <p:nvPr/>
        </p:nvSpPr>
        <p:spPr>
          <a:xfrm>
            <a:off x="468000" y="5940000"/>
            <a:ext cx="5135587" cy="230832"/>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300"/>
              </a:spcAft>
              <a:buClr>
                <a:srgbClr val="45AC34"/>
              </a:buClr>
              <a:buSzTx/>
              <a:buFontTx/>
              <a:buNone/>
              <a:tabLst/>
              <a:defRPr/>
            </a:pPr>
            <a:br>
              <a:rPr kumimoji="0" lang="en-GB" sz="900" b="0" i="1" u="none" strike="noStrike" kern="1200" cap="none" spc="0" normalizeH="0" baseline="3000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a:t>
            </a:r>
            <a:r>
              <a:rPr kumimoji="0" lang="en-GB" sz="900" b="0" i="1" u="none" strike="noStrike" kern="1200" cap="none" spc="0" normalizeH="0" baseline="0" noProof="0" dirty="0">
                <a:ln>
                  <a:noFill/>
                </a:ln>
                <a:solidFill>
                  <a:srgbClr val="808080"/>
                </a:solidFill>
                <a:effectLst/>
                <a:uLnTx/>
                <a:uFillTx/>
                <a:latin typeface="Fira Sans"/>
                <a:ea typeface="+mn-ea"/>
                <a:cs typeface="+mn-cs"/>
              </a:rPr>
              <a:t> </a:t>
            </a:r>
            <a:r>
              <a:rPr kumimoji="0" lang="en-US" sz="900" b="0" i="1" u="none" strike="noStrike" kern="1200" cap="none" spc="0" normalizeH="0" baseline="0" noProof="0" dirty="0">
                <a:ln>
                  <a:noFill/>
                </a:ln>
                <a:solidFill>
                  <a:srgbClr val="808080"/>
                </a:solidFill>
                <a:effectLst/>
                <a:uLnTx/>
                <a:uFillTx/>
                <a:latin typeface="Fira Sans"/>
                <a:ea typeface="+mn-ea"/>
                <a:cs typeface="+mn-cs"/>
              </a:rPr>
              <a:t>used as whitening active ingredient for Quasi Drugs in Japan</a:t>
            </a:r>
            <a:endParaRPr kumimoji="0" lang="en-GB" sz="900" b="0" i="1" u="none" strike="noStrike" kern="1200" cap="none" spc="0" normalizeH="0" baseline="0" noProof="0" dirty="0">
              <a:ln>
                <a:noFill/>
              </a:ln>
              <a:solidFill>
                <a:srgbClr val="808080"/>
              </a:solidFill>
              <a:effectLst/>
              <a:uLnTx/>
              <a:uFillTx/>
              <a:latin typeface="Fira Sans"/>
              <a:ea typeface="+mn-ea"/>
              <a:cs typeface="+mn-cs"/>
            </a:endParaRPr>
          </a:p>
        </p:txBody>
      </p:sp>
      <p:sp>
        <p:nvSpPr>
          <p:cNvPr id="16" name="TextBox 15">
            <a:extLst>
              <a:ext uri="{FF2B5EF4-FFF2-40B4-BE49-F238E27FC236}">
                <a16:creationId xmlns:a16="http://schemas.microsoft.com/office/drawing/2014/main" id="{BCFD5A36-8240-0D41-8A3E-FFDB4C53FEB7}"/>
              </a:ext>
            </a:extLst>
          </p:cNvPr>
          <p:cNvSpPr txBox="1"/>
          <p:nvPr/>
        </p:nvSpPr>
        <p:spPr>
          <a:xfrm>
            <a:off x="467999" y="5346417"/>
            <a:ext cx="11262664" cy="55912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200"/>
              </a:spcAft>
              <a:buClr>
                <a:srgbClr val="45AC34"/>
              </a:buClr>
              <a:buSzTx/>
              <a:buFontTx/>
              <a:buNone/>
              <a:tabLst/>
              <a:defRPr/>
            </a:pPr>
            <a:r>
              <a:rPr kumimoji="0" lang="en-GB" sz="1100" b="1" i="0" u="none" strike="noStrike" kern="1200" cap="none" spc="0" normalizeH="0" baseline="0" noProof="0" dirty="0">
                <a:ln>
                  <a:noFill/>
                </a:ln>
                <a:solidFill>
                  <a:srgbClr val="007E4B"/>
                </a:solidFill>
                <a:effectLst/>
                <a:uLnTx/>
                <a:uFillTx/>
                <a:latin typeface="Fira Sans"/>
                <a:ea typeface="+mn-ea"/>
                <a:cs typeface="+mn-cs"/>
              </a:rPr>
              <a:t>SUBSTANTIATED CLAIM</a:t>
            </a:r>
            <a:r>
              <a:rPr kumimoji="0" lang="en-GB" sz="1100" b="0" i="0" u="none" strike="noStrike" kern="1200" cap="none" spc="0" normalizeH="0" baseline="0" noProof="0" dirty="0">
                <a:ln>
                  <a:noFill/>
                </a:ln>
                <a:solidFill>
                  <a:srgbClr val="808080"/>
                </a:solidFill>
                <a:effectLst/>
                <a:uLnTx/>
                <a:uFillTx/>
                <a:latin typeface="Fira Sans"/>
                <a:ea typeface="+mn-ea"/>
                <a:cs typeface="+mn-cs"/>
              </a:rPr>
              <a:t>:</a:t>
            </a:r>
            <a:r>
              <a:rPr kumimoji="0" lang="en-GB" sz="1100" b="1" i="0" u="none" strike="noStrike" kern="1200" cap="none" spc="0" normalizeH="0" baseline="0" noProof="0" dirty="0">
                <a:ln>
                  <a:noFill/>
                </a:ln>
                <a:solidFill>
                  <a:srgbClr val="007E4B"/>
                </a:solidFill>
                <a:effectLst/>
                <a:uLnTx/>
                <a:uFillTx/>
                <a:latin typeface="Fira Sans"/>
                <a:ea typeface="+mn-ea"/>
                <a:cs typeface="+mn-cs"/>
              </a:rPr>
              <a:t> </a:t>
            </a:r>
            <a:r>
              <a:rPr kumimoji="0" lang="en-GB" sz="1100" b="0" i="0" u="none" strike="noStrike" kern="1200" cap="none" spc="0" normalizeH="0" baseline="0" noProof="0" dirty="0">
                <a:ln>
                  <a:noFill/>
                </a:ln>
                <a:solidFill>
                  <a:srgbClr val="808080"/>
                </a:solidFill>
                <a:effectLst/>
                <a:uLnTx/>
                <a:uFillTx/>
                <a:latin typeface="Fira Sans"/>
                <a:ea typeface="+mn-ea"/>
                <a:cs typeface="+mn-cs"/>
              </a:rPr>
              <a:t>a direct experimental evidence is showed to the brochure/documentation to support the claim</a:t>
            </a:r>
            <a:endParaRPr kumimoji="0" lang="ru-RU" sz="1100" b="0" i="0" u="none" strike="noStrike" kern="1200" cap="none" spc="0" normalizeH="0" baseline="0" noProof="0" dirty="0">
              <a:ln>
                <a:noFill/>
              </a:ln>
              <a:solidFill>
                <a:srgbClr val="808080"/>
              </a:solidFill>
              <a:effectLst/>
              <a:uLnTx/>
              <a:uFillTx/>
              <a:latin typeface="Fira Sans"/>
              <a:ea typeface="+mn-ea"/>
              <a:cs typeface="+mn-cs"/>
            </a:endParaRPr>
          </a:p>
          <a:p>
            <a:pPr marL="0" marR="0" lvl="0" indent="0" algn="l" defTabSz="914354" rtl="0" eaLnBrk="1" fontAlgn="auto" latinLnBrk="0" hangingPunct="1">
              <a:lnSpc>
                <a:spcPct val="100000"/>
              </a:lnSpc>
              <a:spcBef>
                <a:spcPts val="0"/>
              </a:spcBef>
              <a:spcAft>
                <a:spcPts val="200"/>
              </a:spcAft>
              <a:buClr>
                <a:srgbClr val="45AC34"/>
              </a:buClr>
              <a:buSzTx/>
              <a:buFontTx/>
              <a:buNone/>
              <a:tabLst/>
              <a:defRPr/>
            </a:pPr>
            <a:r>
              <a:rPr kumimoji="0" lang="en-GB" sz="1100" b="1" i="0" u="none" strike="noStrike" kern="1200" cap="none" spc="0" normalizeH="0" baseline="0" noProof="0" dirty="0">
                <a:ln>
                  <a:noFill/>
                </a:ln>
                <a:solidFill>
                  <a:srgbClr val="0071BA"/>
                </a:solidFill>
                <a:effectLst/>
                <a:uLnTx/>
                <a:uFillTx/>
                <a:latin typeface="Fira Sans"/>
                <a:ea typeface="+mn-ea"/>
                <a:cs typeface="+mn-cs"/>
              </a:rPr>
              <a:t>CLAIM NOT SUBSTANTIATED</a:t>
            </a:r>
            <a:r>
              <a:rPr kumimoji="0" lang="en-US" sz="1100" b="0" i="0" u="none" strike="noStrike" kern="1200" cap="none" spc="0" normalizeH="0" baseline="0" noProof="0" dirty="0">
                <a:ln>
                  <a:noFill/>
                </a:ln>
                <a:solidFill>
                  <a:srgbClr val="808080"/>
                </a:solidFill>
                <a:effectLst/>
                <a:uLnTx/>
                <a:uFillTx/>
                <a:latin typeface="Fira Sans"/>
                <a:ea typeface="+mn-ea"/>
                <a:cs typeface="+mn-cs"/>
              </a:rPr>
              <a:t>:</a:t>
            </a:r>
            <a:r>
              <a:rPr kumimoji="0" lang="en-GB" sz="1100" b="1" i="0" u="none" strike="noStrike" kern="1200" cap="none" spc="0" normalizeH="0" baseline="0" noProof="0" dirty="0">
                <a:ln>
                  <a:noFill/>
                </a:ln>
                <a:solidFill>
                  <a:srgbClr val="0071BA"/>
                </a:solidFill>
                <a:effectLst/>
                <a:uLnTx/>
                <a:uFillTx/>
                <a:latin typeface="Fira Sans"/>
                <a:ea typeface="+mn-ea"/>
                <a:cs typeface="+mn-cs"/>
              </a:rPr>
              <a:t> </a:t>
            </a:r>
            <a:r>
              <a:rPr kumimoji="0" lang="en-GB" sz="1100" b="0" i="0" u="none" strike="noStrike" kern="1200" cap="none" spc="0" normalizeH="0" baseline="0" noProof="0" dirty="0">
                <a:ln>
                  <a:noFill/>
                </a:ln>
                <a:solidFill>
                  <a:srgbClr val="808080"/>
                </a:solidFill>
                <a:effectLst/>
                <a:uLnTx/>
                <a:uFillTx/>
                <a:latin typeface="Fira Sans"/>
                <a:ea typeface="+mn-ea"/>
                <a:cs typeface="+mn-cs"/>
              </a:rPr>
              <a:t>there is no direct evidence to support the claim on the brochure/documentation, the claim comes from an indirect interpretation</a:t>
            </a:r>
          </a:p>
          <a:p>
            <a:pPr marL="0" marR="0" lvl="0" indent="0" algn="l" defTabSz="914354" rtl="0" eaLnBrk="1" fontAlgn="auto" latinLnBrk="0" hangingPunct="1">
              <a:lnSpc>
                <a:spcPct val="100000"/>
              </a:lnSpc>
              <a:spcBef>
                <a:spcPts val="0"/>
              </a:spcBef>
              <a:spcAft>
                <a:spcPts val="200"/>
              </a:spcAft>
              <a:buClr>
                <a:srgbClr val="45AC34"/>
              </a:buClr>
              <a:buSzTx/>
              <a:buFontTx/>
              <a:buNone/>
              <a:tabLst/>
              <a:defRPr/>
            </a:pPr>
            <a:r>
              <a:rPr kumimoji="0" lang="en-US" sz="1100" b="1" i="0" u="none" strike="noStrike" kern="1200" cap="none" spc="0" normalizeH="0" baseline="0" noProof="0" dirty="0">
                <a:ln>
                  <a:noFill/>
                </a:ln>
                <a:solidFill>
                  <a:srgbClr val="FF0000"/>
                </a:solidFill>
                <a:effectLst/>
                <a:uLnTx/>
                <a:uFillTx/>
                <a:latin typeface="Fira Sans"/>
                <a:ea typeface="+mn-ea"/>
                <a:cs typeface="+mn-cs"/>
              </a:rPr>
              <a:t>!</a:t>
            </a:r>
            <a:r>
              <a:rPr kumimoji="0" lang="en-US" sz="1100" b="0" i="0" u="none" strike="noStrike" kern="1200" cap="none" spc="0" normalizeH="0" baseline="0" noProof="0" dirty="0">
                <a:ln>
                  <a:noFill/>
                </a:ln>
                <a:solidFill>
                  <a:srgbClr val="808080"/>
                </a:solidFill>
                <a:effectLst/>
                <a:uLnTx/>
                <a:uFillTx/>
                <a:latin typeface="Fira Sans"/>
                <a:ea typeface="+mn-ea"/>
                <a:cs typeface="+mn-cs"/>
              </a:rPr>
              <a:t>:</a:t>
            </a:r>
            <a:r>
              <a:rPr kumimoji="0" lang="en-US" sz="1100" b="1" i="0" u="none" strike="noStrike" kern="1200" cap="none" spc="0" normalizeH="0" baseline="0" noProof="0" dirty="0">
                <a:ln>
                  <a:noFill/>
                </a:ln>
                <a:solidFill>
                  <a:srgbClr val="FF0000"/>
                </a:solidFill>
                <a:effectLst/>
                <a:uLnTx/>
                <a:uFillTx/>
                <a:latin typeface="Fira Sans"/>
                <a:ea typeface="+mn-ea"/>
                <a:cs typeface="+mn-cs"/>
              </a:rPr>
              <a:t> </a:t>
            </a:r>
            <a:r>
              <a:rPr kumimoji="0" lang="en-US" sz="1100" b="0" i="0" u="none" strike="noStrike" kern="1200" cap="none" spc="0" normalizeH="0" baseline="0" noProof="0" dirty="0">
                <a:ln>
                  <a:noFill/>
                </a:ln>
                <a:solidFill>
                  <a:srgbClr val="808080"/>
                </a:solidFill>
                <a:effectLst/>
                <a:uLnTx/>
                <a:uFillTx/>
                <a:latin typeface="Fira Sans"/>
                <a:ea typeface="+mn-ea"/>
                <a:cs typeface="+mn-cs"/>
              </a:rPr>
              <a:t>Controversial results comparing competitor documentation and internal know-how/scientific published results </a:t>
            </a:r>
            <a:endParaRPr kumimoji="0" lang="en-GB" sz="1100" b="0" i="0" u="none" strike="noStrike" kern="1200" cap="none" spc="0" normalizeH="0" baseline="0" noProof="0" dirty="0">
              <a:ln>
                <a:noFill/>
              </a:ln>
              <a:solidFill>
                <a:srgbClr val="808080"/>
              </a:solidFill>
              <a:effectLst/>
              <a:uLnTx/>
              <a:uFillTx/>
              <a:latin typeface="Fira Sans"/>
              <a:ea typeface="+mn-ea"/>
              <a:cs typeface="+mn-cs"/>
            </a:endParaRPr>
          </a:p>
        </p:txBody>
      </p:sp>
    </p:spTree>
    <p:extLst>
      <p:ext uri="{BB962C8B-B14F-4D97-AF65-F5344CB8AC3E}">
        <p14:creationId xmlns:p14="http://schemas.microsoft.com/office/powerpoint/2010/main" val="1894942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FCDFB67-6918-E44D-98F2-D123514A785E}"/>
              </a:ext>
            </a:extLst>
          </p:cNvPr>
          <p:cNvSpPr txBox="1"/>
          <p:nvPr/>
        </p:nvSpPr>
        <p:spPr>
          <a:xfrm>
            <a:off x="468000" y="5817600"/>
            <a:ext cx="4895248" cy="415498"/>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a:t>
            </a:r>
            <a:r>
              <a:rPr kumimoji="0" lang="en-GB" sz="900" b="0" i="1" u="none" strike="noStrike" kern="1200" cap="none" spc="0" normalizeH="0" baseline="0" noProof="0" dirty="0">
                <a:ln>
                  <a:noFill/>
                </a:ln>
                <a:solidFill>
                  <a:srgbClr val="808080"/>
                </a:solidFill>
                <a:effectLst/>
                <a:uLnTx/>
                <a:uFillTx/>
                <a:latin typeface="Fira Sans"/>
                <a:ea typeface="+mn-ea"/>
                <a:cs typeface="+mn-cs"/>
              </a:rPr>
              <a:t> From left to right: STAY-C® 50, Magnesium </a:t>
            </a:r>
            <a:r>
              <a:rPr lang="en-GB" sz="900" i="1" dirty="0">
                <a:solidFill>
                  <a:srgbClr val="808080"/>
                </a:solidFill>
                <a:latin typeface="Fira Sans"/>
              </a:rPr>
              <a:t>A</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scorbyl</a:t>
            </a:r>
            <a:r>
              <a:rPr kumimoji="0" lang="en-GB" sz="900" b="0" i="1" u="none" strike="noStrike" kern="1200" cap="none" spc="0" normalizeH="0" baseline="0" noProof="0" dirty="0">
                <a:ln>
                  <a:noFill/>
                </a:ln>
                <a:solidFill>
                  <a:srgbClr val="808080"/>
                </a:solidFill>
                <a:effectLst/>
                <a:uLnTx/>
                <a:uFillTx/>
                <a:latin typeface="Fira Sans"/>
                <a:ea typeface="+mn-ea"/>
                <a:cs typeface="+mn-cs"/>
              </a:rPr>
              <a:t> </a:t>
            </a:r>
            <a:r>
              <a:rPr lang="en-GB" sz="900" i="1" dirty="0">
                <a:solidFill>
                  <a:srgbClr val="808080"/>
                </a:solidFill>
                <a:latin typeface="Fira Sans"/>
              </a:rPr>
              <a:t>P</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hosphate</a:t>
            </a:r>
            <a:r>
              <a:rPr kumimoji="0" lang="en-GB" sz="900" b="0" i="1" u="none" strike="noStrike" kern="1200" cap="none" spc="0" normalizeH="0" baseline="0" noProof="0" dirty="0">
                <a:ln>
                  <a:noFill/>
                </a:ln>
                <a:solidFill>
                  <a:srgbClr val="808080"/>
                </a:solidFill>
                <a:effectLst/>
                <a:uLnTx/>
                <a:uFillTx/>
                <a:latin typeface="Fira Sans"/>
                <a:ea typeface="+mn-ea"/>
                <a:cs typeface="+mn-cs"/>
              </a:rPr>
              <a:t> (MAP),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ascorbyl</a:t>
            </a:r>
            <a:r>
              <a:rPr kumimoji="0" lang="en-GB" sz="900" b="0" i="1" u="none" strike="noStrike" kern="1200" cap="none" spc="0" normalizeH="0" baseline="0" noProof="0" dirty="0">
                <a:ln>
                  <a:noFill/>
                </a:ln>
                <a:solidFill>
                  <a:srgbClr val="808080"/>
                </a:solidFill>
                <a:effectLst/>
                <a:uLnTx/>
                <a:uFillTx/>
                <a:latin typeface="Fira Sans"/>
                <a:ea typeface="+mn-ea"/>
                <a:cs typeface="+mn-cs"/>
              </a:rPr>
              <a:t> 2-glucoside (AA glucoside), 3-O-ethyl ascorbic acid (Ethyl-VC), Ascorbic Acid Ultra Fine Powder</a:t>
            </a:r>
          </a:p>
        </p:txBody>
      </p:sp>
      <p:pic>
        <p:nvPicPr>
          <p:cNvPr id="20" name="Picture 19">
            <a:extLst>
              <a:ext uri="{FF2B5EF4-FFF2-40B4-BE49-F238E27FC236}">
                <a16:creationId xmlns:a16="http://schemas.microsoft.com/office/drawing/2014/main" id="{DD6450A3-776C-4613-9996-35273F68664C}"/>
              </a:ext>
            </a:extLst>
          </p:cNvPr>
          <p:cNvPicPr>
            <a:picLocks noChangeAspect="1"/>
          </p:cNvPicPr>
          <p:nvPr/>
        </p:nvPicPr>
        <p:blipFill>
          <a:blip r:embed="rId3" cstate="screen">
            <a:extLst>
              <a:ext uri="{28A0092B-C50C-407E-A947-70E740481C1C}">
                <a14:useLocalDpi xmlns:a14="http://schemas.microsoft.com/office/drawing/2010/main"/>
              </a:ext>
            </a:extLst>
          </a:blip>
          <a:srcRect l="603" r="603"/>
          <a:stretch/>
        </p:blipFill>
        <p:spPr>
          <a:xfrm>
            <a:off x="382743" y="2174546"/>
            <a:ext cx="7356903" cy="3301355"/>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46</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Comparison – skin lightening activities</a:t>
            </a:r>
          </a:p>
        </p:txBody>
      </p:sp>
      <p:sp>
        <p:nvSpPr>
          <p:cNvPr id="53" name="TextBox 52">
            <a:extLst>
              <a:ext uri="{FF2B5EF4-FFF2-40B4-BE49-F238E27FC236}">
                <a16:creationId xmlns:a16="http://schemas.microsoft.com/office/drawing/2014/main" id="{4141E48D-9E9C-A341-9242-F688E27F9700}"/>
              </a:ext>
            </a:extLst>
          </p:cNvPr>
          <p:cNvSpPr txBox="1"/>
          <p:nvPr/>
        </p:nvSpPr>
        <p:spPr>
          <a:xfrm>
            <a:off x="8209399" y="2001223"/>
            <a:ext cx="2993694" cy="1884974"/>
          </a:xfrm>
          <a:prstGeom prst="roundRect">
            <a:avLst>
              <a:gd name="adj" fmla="val 8980"/>
            </a:avLst>
          </a:prstGeom>
          <a:gradFill>
            <a:gsLst>
              <a:gs pos="0">
                <a:srgbClr val="8EBCDE"/>
              </a:gs>
              <a:gs pos="100000">
                <a:srgbClr val="D3E5F2"/>
              </a:gs>
            </a:gsLst>
            <a:lin ang="2700000" scaled="0"/>
          </a:gradFill>
          <a:ln w="25400">
            <a:gradFill>
              <a:gsLst>
                <a:gs pos="0">
                  <a:schemeClr val="accent5">
                    <a:lumMod val="20000"/>
                    <a:lumOff val="80000"/>
                  </a:schemeClr>
                </a:gs>
                <a:gs pos="99000">
                  <a:schemeClr val="accent5"/>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dose-dependently decreases melanin content up to -22%</a:t>
            </a:r>
          </a:p>
          <a:p>
            <a:pPr marL="0" marR="0" lvl="0" indent="0" algn="l" defTabSz="914354" rtl="0" eaLnBrk="1" fontAlgn="auto" latinLnBrk="0" hangingPunct="1">
              <a:lnSpc>
                <a:spcPct val="100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Ascorbic acid dose-dependently decreases melanin content up to –40%</a:t>
            </a:r>
          </a:p>
        </p:txBody>
      </p:sp>
      <p:sp>
        <p:nvSpPr>
          <p:cNvPr id="55" name="TextBox 54">
            <a:extLst>
              <a:ext uri="{FF2B5EF4-FFF2-40B4-BE49-F238E27FC236}">
                <a16:creationId xmlns:a16="http://schemas.microsoft.com/office/drawing/2014/main" id="{E23C526E-3EAC-4143-B6BE-3F28F4491D19}"/>
              </a:ext>
            </a:extLst>
          </p:cNvPr>
          <p:cNvSpPr txBox="1"/>
          <p:nvPr/>
        </p:nvSpPr>
        <p:spPr>
          <a:xfrm>
            <a:off x="8202876" y="4091110"/>
            <a:ext cx="3527792" cy="1384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a:t>
            </a:r>
          </a:p>
        </p:txBody>
      </p:sp>
      <p:sp>
        <p:nvSpPr>
          <p:cNvPr id="10" name="TextBox 9">
            <a:extLst>
              <a:ext uri="{FF2B5EF4-FFF2-40B4-BE49-F238E27FC236}">
                <a16:creationId xmlns:a16="http://schemas.microsoft.com/office/drawing/2014/main" id="{96686C16-DE20-324F-92A8-EA84BCECD1AE}"/>
              </a:ext>
            </a:extLst>
          </p:cNvPr>
          <p:cNvSpPr txBox="1"/>
          <p:nvPr/>
        </p:nvSpPr>
        <p:spPr>
          <a:xfrm>
            <a:off x="8130809" y="4433366"/>
            <a:ext cx="3527792" cy="479875"/>
          </a:xfrm>
          <a:prstGeom prst="rect">
            <a:avLst/>
          </a:prstGeom>
          <a:noFill/>
        </p:spPr>
        <p:txBody>
          <a:bodyPr wrap="square" lIns="0" tIns="0" rIns="0" bIns="0" rtlCol="0">
            <a:spAutoFit/>
          </a:bodyPr>
          <a:lstStyle/>
          <a:p>
            <a:pPr marL="251988" marR="0" lvl="0" indent="-251988"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NHEM-LP Melanocytes</a:t>
            </a:r>
          </a:p>
          <a:p>
            <a:pPr marL="251988" marR="0" lvl="0" indent="-251988" algn="l" defTabSz="914354"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Different Vitamin C forms, 10 days</a:t>
            </a:r>
          </a:p>
        </p:txBody>
      </p:sp>
      <p:sp>
        <p:nvSpPr>
          <p:cNvPr id="7" name="TextBox 6">
            <a:extLst>
              <a:ext uri="{FF2B5EF4-FFF2-40B4-BE49-F238E27FC236}">
                <a16:creationId xmlns:a16="http://schemas.microsoft.com/office/drawing/2014/main" id="{7266CA42-24E8-4F4E-B0A3-2306036BEAD0}"/>
              </a:ext>
            </a:extLst>
          </p:cNvPr>
          <p:cNvSpPr txBox="1"/>
          <p:nvPr/>
        </p:nvSpPr>
        <p:spPr>
          <a:xfrm>
            <a:off x="988907" y="5484368"/>
            <a:ext cx="1341714" cy="123111"/>
          </a:xfrm>
          <a:prstGeom prst="rect">
            <a:avLst/>
          </a:prstGeom>
          <a:noFill/>
        </p:spPr>
        <p:txBody>
          <a:bodyPr wrap="none" lIns="0" tIns="0" rIns="0" bIns="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808080"/>
                </a:solidFill>
                <a:effectLst/>
                <a:uLnTx/>
                <a:uFillTx/>
                <a:latin typeface="Fira Sans"/>
                <a:ea typeface="+mn-ea"/>
                <a:cs typeface="+mn-cs"/>
              </a:rPr>
              <a:t>*p &lt; 0.05 **p &lt; 0.01 vs control</a:t>
            </a:r>
            <a:endParaRPr kumimoji="0" lang="en-US" sz="1351" b="0" i="0" u="none" strike="noStrike" kern="1200" cap="none" spc="0" normalizeH="0" baseline="0" noProof="0" dirty="0">
              <a:ln>
                <a:noFill/>
              </a:ln>
              <a:solidFill>
                <a:srgbClr val="808080"/>
              </a:solidFill>
              <a:effectLst/>
              <a:uLnTx/>
              <a:uFillTx/>
              <a:latin typeface="Fira Sans"/>
              <a:ea typeface="+mn-ea"/>
              <a:cs typeface="+mn-cs"/>
            </a:endParaRPr>
          </a:p>
        </p:txBody>
      </p:sp>
      <p:sp>
        <p:nvSpPr>
          <p:cNvPr id="13" name="Text Placeholder 12">
            <a:extLst>
              <a:ext uri="{FF2B5EF4-FFF2-40B4-BE49-F238E27FC236}">
                <a16:creationId xmlns:a16="http://schemas.microsoft.com/office/drawing/2014/main" id="{ADE977B5-C709-2941-69A6-D14E51B7A481}"/>
              </a:ext>
            </a:extLst>
          </p:cNvPr>
          <p:cNvSpPr>
            <a:spLocks noGrp="1"/>
          </p:cNvSpPr>
          <p:nvPr>
            <p:ph type="body" sz="quarter" idx="13"/>
          </p:nvPr>
        </p:nvSpPr>
        <p:spPr>
          <a:xfrm>
            <a:off x="468002" y="936878"/>
            <a:ext cx="8994345" cy="369332"/>
          </a:xfrm>
        </p:spPr>
        <p:txBody>
          <a:bodyPr/>
          <a:lstStyle/>
          <a:p>
            <a:r>
              <a:rPr lang="en-US" dirty="0"/>
              <a:t>STAY-C® 50 and ascorbic acid show superior skin lightening activity as compared to MAP, AA Glucoside and Ethyl-VC</a:t>
            </a:r>
            <a:r>
              <a:rPr lang="en-US" baseline="30000" dirty="0"/>
              <a:t>#</a:t>
            </a:r>
            <a:endParaRPr lang="en-US" dirty="0"/>
          </a:p>
        </p:txBody>
      </p:sp>
      <p:sp>
        <p:nvSpPr>
          <p:cNvPr id="22" name="TextBox 21">
            <a:extLst>
              <a:ext uri="{FF2B5EF4-FFF2-40B4-BE49-F238E27FC236}">
                <a16:creationId xmlns:a16="http://schemas.microsoft.com/office/drawing/2014/main" id="{91CB13FE-1AC0-35AC-DCE3-5143350CD73B}"/>
              </a:ext>
            </a:extLst>
          </p:cNvPr>
          <p:cNvSpPr txBox="1"/>
          <p:nvPr/>
        </p:nvSpPr>
        <p:spPr>
          <a:xfrm>
            <a:off x="988907" y="1878113"/>
            <a:ext cx="6700520" cy="246221"/>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000000"/>
                </a:solidFill>
                <a:effectLst/>
                <a:uLnTx/>
                <a:uFillTx/>
                <a:latin typeface="Fira Sans Medium"/>
                <a:ea typeface="+mn-ea"/>
                <a:cs typeface="+mn-cs"/>
              </a:rPr>
              <a:t>Inhibition of melanin synthesis</a:t>
            </a:r>
          </a:p>
        </p:txBody>
      </p:sp>
      <p:pic>
        <p:nvPicPr>
          <p:cNvPr id="3" name="Picture 2" descr="A green sign with white text&#10;&#10;Description automatically generated with low confidence">
            <a:extLst>
              <a:ext uri="{FF2B5EF4-FFF2-40B4-BE49-F238E27FC236}">
                <a16:creationId xmlns:a16="http://schemas.microsoft.com/office/drawing/2014/main" id="{8003F738-73A9-03B2-3F5F-0650FCCDA0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3602078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47</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5" name="TextBox 24">
            <a:extLst>
              <a:ext uri="{FF2B5EF4-FFF2-40B4-BE49-F238E27FC236}">
                <a16:creationId xmlns:a16="http://schemas.microsoft.com/office/drawing/2014/main" id="{14A06115-BED9-8246-909C-2EC8B6E21067}"/>
              </a:ext>
            </a:extLst>
          </p:cNvPr>
          <p:cNvSpPr txBox="1"/>
          <p:nvPr/>
        </p:nvSpPr>
        <p:spPr>
          <a:xfrm>
            <a:off x="468000" y="5940000"/>
            <a:ext cx="3152849"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err="1">
                <a:ln>
                  <a:noFill/>
                </a:ln>
                <a:solidFill>
                  <a:srgbClr val="808080"/>
                </a:solidFill>
                <a:effectLst/>
                <a:uLnTx/>
                <a:uFillTx/>
                <a:latin typeface="Fira Sans"/>
                <a:ea typeface="+mn-ea"/>
                <a:cs typeface="+mn-cs"/>
              </a:rPr>
              <a:t>F.J.Tsai</a:t>
            </a:r>
            <a:r>
              <a:rPr kumimoji="0" lang="en-GB" sz="900" b="0" i="1" u="none" strike="noStrike" kern="1200" cap="none" spc="0" normalizeH="0" baseline="0" noProof="0" dirty="0">
                <a:ln>
                  <a:noFill/>
                </a:ln>
                <a:solidFill>
                  <a:srgbClr val="808080"/>
                </a:solidFill>
                <a:effectLst/>
                <a:uLnTx/>
                <a:uFillTx/>
                <a:latin typeface="Fira Sans"/>
                <a:ea typeface="+mn-ea"/>
                <a:cs typeface="+mn-cs"/>
              </a:rPr>
              <a:t> et al. J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Photochem</a:t>
            </a:r>
            <a:r>
              <a:rPr kumimoji="0" lang="en-GB" sz="900" b="0" i="1" u="none" strike="noStrike" kern="1200" cap="none" spc="0" normalizeH="0" baseline="0" noProof="0" dirty="0">
                <a:ln>
                  <a:noFill/>
                </a:ln>
                <a:solidFill>
                  <a:srgbClr val="808080"/>
                </a:solidFill>
                <a:effectLst/>
                <a:uLnTx/>
                <a:uFillTx/>
                <a:latin typeface="Fira Sans"/>
                <a:ea typeface="+mn-ea"/>
                <a:cs typeface="+mn-cs"/>
              </a:rPr>
              <a:t>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Photobiol</a:t>
            </a:r>
            <a:r>
              <a:rPr kumimoji="0" lang="en-GB" sz="900" b="0" i="1" u="none" strike="noStrike" kern="1200" cap="none" spc="0" normalizeH="0" baseline="0" noProof="0" dirty="0">
                <a:ln>
                  <a:noFill/>
                </a:ln>
                <a:solidFill>
                  <a:srgbClr val="808080"/>
                </a:solidFill>
                <a:effectLst/>
                <a:uLnTx/>
                <a:uFillTx/>
                <a:latin typeface="Fira Sans"/>
                <a:ea typeface="+mn-ea"/>
                <a:cs typeface="+mn-cs"/>
              </a:rPr>
              <a:t> B. 2012 Jul 2;112:7-15</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a:t>
            </a:r>
            <a:r>
              <a:rPr kumimoji="0" lang="en-GB" sz="900" b="0" i="1" u="none" strike="noStrike" kern="1200" cap="none" spc="0" normalizeH="0" baseline="0" noProof="0" dirty="0">
                <a:ln>
                  <a:noFill/>
                </a:ln>
                <a:solidFill>
                  <a:srgbClr val="808080"/>
                </a:solidFill>
                <a:effectLst/>
                <a:uLnTx/>
                <a:uFillTx/>
                <a:latin typeface="Fira Sans"/>
                <a:ea typeface="+mn-ea"/>
                <a:cs typeface="+mn-cs"/>
              </a:rPr>
              <a:t> AA Glucoside is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ascorbyl</a:t>
            </a:r>
            <a:r>
              <a:rPr kumimoji="0" lang="en-GB" sz="900" b="0" i="1" u="none" strike="noStrike" kern="1200" cap="none" spc="0" normalizeH="0" baseline="0" noProof="0" dirty="0">
                <a:ln>
                  <a:noFill/>
                </a:ln>
                <a:solidFill>
                  <a:srgbClr val="808080"/>
                </a:solidFill>
                <a:effectLst/>
                <a:uLnTx/>
                <a:uFillTx/>
                <a:latin typeface="Fira Sans"/>
                <a:ea typeface="+mn-ea"/>
                <a:cs typeface="+mn-cs"/>
              </a:rPr>
              <a:t> 2-glucoside </a:t>
            </a:r>
          </a:p>
        </p:txBody>
      </p:sp>
      <p:sp>
        <p:nvSpPr>
          <p:cNvPr id="22" name="TextBox 21">
            <a:extLst>
              <a:ext uri="{FF2B5EF4-FFF2-40B4-BE49-F238E27FC236}">
                <a16:creationId xmlns:a16="http://schemas.microsoft.com/office/drawing/2014/main" id="{1F81B9B9-6A61-8349-B463-D0E21568B6B3}"/>
              </a:ext>
            </a:extLst>
          </p:cNvPr>
          <p:cNvSpPr txBox="1"/>
          <p:nvPr/>
        </p:nvSpPr>
        <p:spPr>
          <a:xfrm>
            <a:off x="6567190" y="3429000"/>
            <a:ext cx="4144032" cy="1272784"/>
          </a:xfrm>
          <a:prstGeom prst="rect">
            <a:avLst/>
          </a:prstGeom>
          <a:noFill/>
        </p:spPr>
        <p:txBody>
          <a:bodyPr wrap="square" lIns="0" tIns="0" rIns="0" bIns="0" rtlCol="0">
            <a:spAutoFit/>
          </a:bodyPr>
          <a:lstStyle/>
          <a:p>
            <a:pPr marL="179388" marR="0" lvl="0" indent="-179388" algn="l" defTabSz="914340"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Single-blind test</a:t>
            </a:r>
          </a:p>
          <a:p>
            <a:pPr marL="179388" marR="0" lvl="0" indent="-179388" algn="l" defTabSz="914340"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8 volunteers, forehead</a:t>
            </a:r>
          </a:p>
          <a:p>
            <a:pPr marL="179388" marR="0" lvl="0" indent="-179388" algn="l" defTabSz="914340"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0.5% Vitamin C or Vitamin E or AA Glucoside</a:t>
            </a:r>
            <a:r>
              <a:rPr kumimoji="0" lang="en-GB" sz="1404" b="0" i="0" u="none" strike="noStrike" kern="1200" cap="none" spc="0" normalizeH="0" baseline="30000" noProof="0" dirty="0">
                <a:ln>
                  <a:noFill/>
                </a:ln>
                <a:solidFill>
                  <a:srgbClr val="808080"/>
                </a:solidFill>
                <a:effectLst/>
                <a:uLnTx/>
                <a:uFillTx/>
                <a:latin typeface="Fira Sans"/>
                <a:ea typeface="+mn-ea"/>
                <a:cs typeface="+mn-cs"/>
              </a:rPr>
              <a:t>#</a:t>
            </a:r>
            <a:r>
              <a:rPr kumimoji="0" lang="en-GB" sz="1404" b="0" i="0" u="none" strike="noStrike" kern="1200" cap="none" spc="0" normalizeH="0" baseline="0" noProof="0" dirty="0">
                <a:ln>
                  <a:noFill/>
                </a:ln>
                <a:solidFill>
                  <a:srgbClr val="808080"/>
                </a:solidFill>
                <a:effectLst/>
                <a:uLnTx/>
                <a:uFillTx/>
                <a:latin typeface="Fira Sans"/>
                <a:ea typeface="+mn-ea"/>
                <a:cs typeface="+mn-cs"/>
              </a:rPr>
              <a:t> emulsion vs placebo</a:t>
            </a:r>
          </a:p>
          <a:p>
            <a:pPr marL="179388" marR="0" lvl="0" indent="-179388" algn="l" defTabSz="914340" rtl="0" eaLnBrk="1" fontAlgn="auto" latinLnBrk="0" hangingPunct="1">
              <a:lnSpc>
                <a:spcPct val="100000"/>
              </a:lnSpc>
              <a:spcBef>
                <a:spcPts val="0"/>
              </a:spcBef>
              <a:spcAft>
                <a:spcPts val="500"/>
              </a:spcAft>
              <a:buClr>
                <a:srgbClr val="007E4B"/>
              </a:buClr>
              <a:buSzTx/>
              <a:buFont typeface="Arial" panose="020B0604020202020204" pitchFamily="34" charset="0"/>
              <a:buChar char="•"/>
              <a:tabLst/>
              <a:defRPr/>
            </a:pPr>
            <a:r>
              <a:rPr kumimoji="0" lang="en-GB" sz="1404" b="0" i="0" u="none" strike="noStrike" kern="1200" cap="none" spc="0" normalizeH="0" baseline="0" noProof="0" dirty="0">
                <a:ln>
                  <a:noFill/>
                </a:ln>
                <a:solidFill>
                  <a:srgbClr val="808080"/>
                </a:solidFill>
                <a:effectLst/>
                <a:uLnTx/>
                <a:uFillTx/>
                <a:latin typeface="Fira Sans"/>
                <a:ea typeface="+mn-ea"/>
                <a:cs typeface="+mn-cs"/>
              </a:rPr>
              <a:t>4 weeks, twice daily</a:t>
            </a:r>
          </a:p>
        </p:txBody>
      </p:sp>
      <p:sp>
        <p:nvSpPr>
          <p:cNvPr id="19" name="TextBox 18">
            <a:extLst>
              <a:ext uri="{FF2B5EF4-FFF2-40B4-BE49-F238E27FC236}">
                <a16:creationId xmlns:a16="http://schemas.microsoft.com/office/drawing/2014/main" id="{EB1D446E-ABD3-6140-9CC9-B7A0910D812E}"/>
              </a:ext>
            </a:extLst>
          </p:cNvPr>
          <p:cNvSpPr txBox="1"/>
          <p:nvPr/>
        </p:nvSpPr>
        <p:spPr>
          <a:xfrm>
            <a:off x="6567188" y="2044224"/>
            <a:ext cx="3289323" cy="1261166"/>
          </a:xfrm>
          <a:prstGeom prst="roundRect">
            <a:avLst>
              <a:gd name="adj" fmla="val 8980"/>
            </a:avLst>
          </a:prstGeom>
          <a:gradFill>
            <a:gsLst>
              <a:gs pos="0">
                <a:srgbClr val="D3E5F2"/>
              </a:gs>
              <a:gs pos="99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Vitamin C shows excellent antioxidant capability in the stratum corneum, similar to Vitamin E</a:t>
            </a:r>
          </a:p>
        </p:txBody>
      </p:sp>
      <p:pic>
        <p:nvPicPr>
          <p:cNvPr id="6" name="Picture 5">
            <a:extLst>
              <a:ext uri="{FF2B5EF4-FFF2-40B4-BE49-F238E27FC236}">
                <a16:creationId xmlns:a16="http://schemas.microsoft.com/office/drawing/2014/main" id="{FB8A3DC1-A9D2-4F51-9415-64B8EFA7DD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9043"/>
          <a:stretch/>
        </p:blipFill>
        <p:spPr>
          <a:xfrm>
            <a:off x="589659" y="2083494"/>
            <a:ext cx="5334164" cy="3307334"/>
          </a:xfrm>
          <a:prstGeom prst="rect">
            <a:avLst/>
          </a:prstGeom>
        </p:spPr>
      </p:pic>
      <p:sp>
        <p:nvSpPr>
          <p:cNvPr id="8" name="Text Placeholder 7">
            <a:extLst>
              <a:ext uri="{FF2B5EF4-FFF2-40B4-BE49-F238E27FC236}">
                <a16:creationId xmlns:a16="http://schemas.microsoft.com/office/drawing/2014/main" id="{892DAB50-2D5F-C4F6-14C3-12C6CC93E707}"/>
              </a:ext>
            </a:extLst>
          </p:cNvPr>
          <p:cNvSpPr>
            <a:spLocks noGrp="1"/>
          </p:cNvSpPr>
          <p:nvPr>
            <p:ph type="body" sz="quarter" idx="13"/>
          </p:nvPr>
        </p:nvSpPr>
        <p:spPr>
          <a:xfrm>
            <a:off x="468003" y="936878"/>
            <a:ext cx="9326238" cy="369332"/>
          </a:xfrm>
        </p:spPr>
        <p:txBody>
          <a:bodyPr/>
          <a:lstStyle/>
          <a:p>
            <a:r>
              <a:rPr lang="en-US" dirty="0"/>
              <a:t>Vitamin C reduces protein oxidation by 91%, while AA Glucoside</a:t>
            </a:r>
            <a:r>
              <a:rPr lang="en-US" baseline="30000" dirty="0"/>
              <a:t>#</a:t>
            </a:r>
            <a:r>
              <a:rPr lang="en-US" dirty="0"/>
              <a:t> does not show any activity</a:t>
            </a:r>
          </a:p>
        </p:txBody>
      </p:sp>
      <p:sp>
        <p:nvSpPr>
          <p:cNvPr id="10" name="Title 9">
            <a:extLst>
              <a:ext uri="{FF2B5EF4-FFF2-40B4-BE49-F238E27FC236}">
                <a16:creationId xmlns:a16="http://schemas.microsoft.com/office/drawing/2014/main" id="{C3F23903-F998-7F16-567D-5FB89EDECFF1}"/>
              </a:ext>
            </a:extLst>
          </p:cNvPr>
          <p:cNvSpPr>
            <a:spLocks noGrp="1"/>
          </p:cNvSpPr>
          <p:nvPr>
            <p:ph type="title"/>
          </p:nvPr>
        </p:nvSpPr>
        <p:spPr/>
        <p:txBody>
          <a:bodyPr/>
          <a:lstStyle/>
          <a:p>
            <a:r>
              <a:rPr lang="en-US" dirty="0"/>
              <a:t>Comparison – antioxidant activity</a:t>
            </a:r>
          </a:p>
        </p:txBody>
      </p:sp>
      <p:sp>
        <p:nvSpPr>
          <p:cNvPr id="11" name="TextBox 10">
            <a:extLst>
              <a:ext uri="{FF2B5EF4-FFF2-40B4-BE49-F238E27FC236}">
                <a16:creationId xmlns:a16="http://schemas.microsoft.com/office/drawing/2014/main" id="{E97544FF-27D6-A7A8-1556-E3F33D001DEB}"/>
              </a:ext>
            </a:extLst>
          </p:cNvPr>
          <p:cNvSpPr txBox="1"/>
          <p:nvPr/>
        </p:nvSpPr>
        <p:spPr>
          <a:xfrm>
            <a:off x="1036319" y="1878113"/>
            <a:ext cx="4887503" cy="246221"/>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007E4B"/>
              </a:buClr>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Reduction of protein oxidation (carbonylation)</a:t>
            </a:r>
          </a:p>
        </p:txBody>
      </p:sp>
      <p:grpSp>
        <p:nvGrpSpPr>
          <p:cNvPr id="7" name="Group 6">
            <a:extLst>
              <a:ext uri="{FF2B5EF4-FFF2-40B4-BE49-F238E27FC236}">
                <a16:creationId xmlns:a16="http://schemas.microsoft.com/office/drawing/2014/main" id="{765C0B22-E7A7-FB58-FC8F-5C949C8DCB30}"/>
              </a:ext>
            </a:extLst>
          </p:cNvPr>
          <p:cNvGrpSpPr/>
          <p:nvPr/>
        </p:nvGrpSpPr>
        <p:grpSpPr>
          <a:xfrm>
            <a:off x="10880142" y="133200"/>
            <a:ext cx="1311858" cy="335110"/>
            <a:chOff x="11033761" y="53102"/>
            <a:chExt cx="1311858" cy="335110"/>
          </a:xfrm>
        </p:grpSpPr>
        <p:sp>
          <p:nvSpPr>
            <p:cNvPr id="9" name="Rectangle 8">
              <a:extLst>
                <a:ext uri="{FF2B5EF4-FFF2-40B4-BE49-F238E27FC236}">
                  <a16:creationId xmlns:a16="http://schemas.microsoft.com/office/drawing/2014/main" id="{BFE82006-C4A2-F8C3-B1DB-5AD8944CAB0F}"/>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2" name="TextBox 11">
              <a:extLst>
                <a:ext uri="{FF2B5EF4-FFF2-40B4-BE49-F238E27FC236}">
                  <a16:creationId xmlns:a16="http://schemas.microsoft.com/office/drawing/2014/main" id="{7C8B1419-7CDE-5A9E-7929-56F895489EFC}"/>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Tree>
    <p:extLst>
      <p:ext uri="{BB962C8B-B14F-4D97-AF65-F5344CB8AC3E}">
        <p14:creationId xmlns:p14="http://schemas.microsoft.com/office/powerpoint/2010/main" val="3104377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hart, bar chart&#10;&#10;Description automatically generated">
            <a:extLst>
              <a:ext uri="{FF2B5EF4-FFF2-40B4-BE49-F238E27FC236}">
                <a16:creationId xmlns:a16="http://schemas.microsoft.com/office/drawing/2014/main" id="{62939DBE-5FE7-B58A-AFDA-A3DF7FE4C5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332" y="1884268"/>
            <a:ext cx="6386198" cy="3944581"/>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48</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18" name="TextBox 17">
            <a:extLst>
              <a:ext uri="{FF2B5EF4-FFF2-40B4-BE49-F238E27FC236}">
                <a16:creationId xmlns:a16="http://schemas.microsoft.com/office/drawing/2014/main" id="{AA8D48F5-C983-BB45-89DA-B1FB800B0F52}"/>
              </a:ext>
            </a:extLst>
          </p:cNvPr>
          <p:cNvSpPr txBox="1"/>
          <p:nvPr/>
        </p:nvSpPr>
        <p:spPr>
          <a:xfrm>
            <a:off x="7258136" y="1851645"/>
            <a:ext cx="4465864" cy="2795637"/>
          </a:xfrm>
          <a:prstGeom prst="rect">
            <a:avLst/>
          </a:prstGeom>
          <a:noFill/>
        </p:spPr>
        <p:txBody>
          <a:bodyPr wrap="square" lIns="0" tIns="0" rIns="0" bIns="0" rtlCol="0">
            <a:spAutoFit/>
          </a:bodyPr>
          <a:lstStyle/>
          <a:p>
            <a:pPr marL="179388" marR="0" lvl="0" indent="-179388" algn="l" defTabSz="914354"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Skin Antioxidative Power performed using Electron Spin Resonance spectroscopy on skin explant labelled with semi-stable free radical that is reduced by the antioxidant system inside the epidermis and dermis</a:t>
            </a:r>
          </a:p>
          <a:p>
            <a:pPr marL="179388" marR="0" lvl="0" indent="-179388" algn="l" defTabSz="914354"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GB" sz="1500" b="0" i="0" u="none" strike="noStrike" kern="1200" cap="none" spc="0" normalizeH="0" baseline="0" noProof="0" dirty="0">
                <a:ln>
                  <a:noFill/>
                </a:ln>
                <a:solidFill>
                  <a:srgbClr val="808080"/>
                </a:solidFill>
                <a:effectLst/>
                <a:uLnTx/>
                <a:uFillTx/>
                <a:latin typeface="Fira Sans"/>
                <a:ea typeface="+mn-ea"/>
                <a:cs typeface="+mn-cs"/>
              </a:rPr>
              <a:t>Actives applied on the epidermal side, 5h experiment allowing the skin penetration, done in triplicate</a:t>
            </a:r>
          </a:p>
          <a:p>
            <a:pPr marL="179388" marR="0" lvl="0" indent="-179388" algn="l" defTabSz="914354"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US" sz="1500" b="0" i="0" u="none" strike="noStrike" kern="1200" cap="none" spc="0" normalizeH="0" baseline="0" noProof="0" dirty="0">
                <a:ln>
                  <a:noFill/>
                </a:ln>
                <a:solidFill>
                  <a:srgbClr val="808080"/>
                </a:solidFill>
                <a:effectLst/>
                <a:uLnTx/>
                <a:uFillTx/>
                <a:latin typeface="Fira Sans"/>
                <a:ea typeface="+mn-ea"/>
                <a:cs typeface="+mn-cs"/>
              </a:rPr>
              <a:t>Ascorbic acid has a much higher SAP after 10 min (SAP at 10.9, +46% vs placebo) because Ascorbic acid is quickly absorbed by the skin</a:t>
            </a:r>
            <a:endParaRPr kumimoji="0" lang="en-GB" sz="1500" b="0" i="0" u="none" strike="noStrike" kern="1200" cap="none" spc="0" normalizeH="0" baseline="0" noProof="0" dirty="0">
              <a:ln>
                <a:noFill/>
              </a:ln>
              <a:solidFill>
                <a:srgbClr val="808080"/>
              </a:solidFill>
              <a:effectLst/>
              <a:uLnTx/>
              <a:uFillTx/>
              <a:latin typeface="Fira Sans"/>
              <a:ea typeface="+mn-ea"/>
              <a:cs typeface="+mn-cs"/>
            </a:endParaRPr>
          </a:p>
        </p:txBody>
      </p:sp>
      <p:sp>
        <p:nvSpPr>
          <p:cNvPr id="21" name="TextBox 20">
            <a:extLst>
              <a:ext uri="{FF2B5EF4-FFF2-40B4-BE49-F238E27FC236}">
                <a16:creationId xmlns:a16="http://schemas.microsoft.com/office/drawing/2014/main" id="{97B05069-92BA-C64F-AFC1-9CEFAD0567F0}"/>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 Statistically significant at p&lt;0.05 (ANOVA)  </a:t>
            </a:r>
          </a:p>
        </p:txBody>
      </p:sp>
      <p:sp>
        <p:nvSpPr>
          <p:cNvPr id="13" name="Text Placeholder 12">
            <a:extLst>
              <a:ext uri="{FF2B5EF4-FFF2-40B4-BE49-F238E27FC236}">
                <a16:creationId xmlns:a16="http://schemas.microsoft.com/office/drawing/2014/main" id="{2449073C-AD29-010D-505B-8A1717955B86}"/>
              </a:ext>
            </a:extLst>
          </p:cNvPr>
          <p:cNvSpPr>
            <a:spLocks noGrp="1"/>
          </p:cNvSpPr>
          <p:nvPr>
            <p:ph type="body" sz="quarter" idx="13"/>
          </p:nvPr>
        </p:nvSpPr>
        <p:spPr>
          <a:xfrm>
            <a:off x="468002" y="967934"/>
            <a:ext cx="10829651" cy="338276"/>
          </a:xfrm>
        </p:spPr>
        <p:txBody>
          <a:bodyPr/>
          <a:lstStyle/>
          <a:p>
            <a:r>
              <a:rPr lang="en-US" dirty="0"/>
              <a:t>Skin Antioxidative Power (SAP): STAY-C® 50 shows superior anti-oxidant activities than Tocopherol and </a:t>
            </a:r>
            <a:r>
              <a:rPr lang="en-US" dirty="0" err="1"/>
              <a:t>Ascorbyl</a:t>
            </a:r>
            <a:r>
              <a:rPr lang="en-US" dirty="0"/>
              <a:t> glucoside (up to 46%) after 5 hours</a:t>
            </a:r>
          </a:p>
        </p:txBody>
      </p:sp>
      <p:sp>
        <p:nvSpPr>
          <p:cNvPr id="17" name="Title 16">
            <a:extLst>
              <a:ext uri="{FF2B5EF4-FFF2-40B4-BE49-F238E27FC236}">
                <a16:creationId xmlns:a16="http://schemas.microsoft.com/office/drawing/2014/main" id="{1B987962-F691-6823-32A4-F728FDBFC863}"/>
              </a:ext>
            </a:extLst>
          </p:cNvPr>
          <p:cNvSpPr>
            <a:spLocks noGrp="1"/>
          </p:cNvSpPr>
          <p:nvPr>
            <p:ph type="title"/>
          </p:nvPr>
        </p:nvSpPr>
        <p:spPr>
          <a:xfrm>
            <a:off x="468001" y="468001"/>
            <a:ext cx="11262667" cy="443199"/>
          </a:xfrm>
        </p:spPr>
        <p:txBody>
          <a:bodyPr/>
          <a:lstStyle/>
          <a:p>
            <a:r>
              <a:rPr lang="en-US" dirty="0"/>
              <a:t>Comparison – antioxidant properties </a:t>
            </a:r>
            <a:r>
              <a:rPr lang="en-US" i="1" dirty="0"/>
              <a:t>ex vivo</a:t>
            </a:r>
          </a:p>
        </p:txBody>
      </p:sp>
      <p:pic>
        <p:nvPicPr>
          <p:cNvPr id="2" name="Picture 1" descr="A green sign with white text&#10;&#10;Description automatically generated with low confidence">
            <a:extLst>
              <a:ext uri="{FF2B5EF4-FFF2-40B4-BE49-F238E27FC236}">
                <a16:creationId xmlns:a16="http://schemas.microsoft.com/office/drawing/2014/main" id="{DA193E0A-BA4A-7CCB-A96E-EEAA82EC18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781258"/>
            <a:ext cx="1071062" cy="369332"/>
          </a:xfrm>
          <a:prstGeom prst="rect">
            <a:avLst/>
          </a:prstGeom>
        </p:spPr>
      </p:pic>
      <p:sp>
        <p:nvSpPr>
          <p:cNvPr id="20" name="TextBox 19">
            <a:extLst>
              <a:ext uri="{FF2B5EF4-FFF2-40B4-BE49-F238E27FC236}">
                <a16:creationId xmlns:a16="http://schemas.microsoft.com/office/drawing/2014/main" id="{8BA5274C-15CE-4FED-880E-57FE959DB572}"/>
              </a:ext>
            </a:extLst>
          </p:cNvPr>
          <p:cNvSpPr txBox="1"/>
          <p:nvPr/>
        </p:nvSpPr>
        <p:spPr>
          <a:xfrm>
            <a:off x="7258136" y="4793531"/>
            <a:ext cx="3779103" cy="1003039"/>
          </a:xfrm>
          <a:prstGeom prst="roundRect">
            <a:avLst>
              <a:gd name="adj" fmla="val 8980"/>
            </a:avLst>
          </a:prstGeom>
          <a:gradFill>
            <a:gsLst>
              <a:gs pos="0">
                <a:srgbClr val="D3E5F2"/>
              </a:gs>
              <a:gs pos="99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54" rtl="0" eaLnBrk="1" fontAlgn="auto" latinLnBrk="0" hangingPunct="1">
              <a:lnSpc>
                <a:spcPct val="100000"/>
              </a:lnSpc>
              <a:spcBef>
                <a:spcPts val="0"/>
              </a:spcBef>
              <a:spcAft>
                <a:spcPts val="1000"/>
              </a:spcAft>
              <a:buClr>
                <a:srgbClr val="007E4B"/>
              </a:buClr>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a:t>
            </a:r>
            <a:r>
              <a:rPr kumimoji="0" lang="en-GB" sz="1600" b="0" i="0" u="none" strike="noStrike" kern="1200" cap="none" spc="0" normalizeH="0" baseline="30000" noProof="0" dirty="0">
                <a:ln>
                  <a:noFill/>
                </a:ln>
                <a:solidFill>
                  <a:srgbClr val="000000"/>
                </a:solidFill>
                <a:effectLst/>
                <a:uLnTx/>
                <a:uFillTx/>
                <a:latin typeface="Fira Sans"/>
                <a:ea typeface="+mn-ea"/>
                <a:cs typeface="+mn-cs"/>
              </a:rPr>
              <a:t>®</a:t>
            </a:r>
            <a:r>
              <a:rPr kumimoji="0" lang="en-GB" sz="1600" b="0" i="0" u="none" strike="noStrike" kern="1200" cap="none" spc="0" normalizeH="0" baseline="0" noProof="0" dirty="0">
                <a:ln>
                  <a:noFill/>
                </a:ln>
                <a:solidFill>
                  <a:srgbClr val="000000"/>
                </a:solidFill>
                <a:effectLst/>
                <a:uLnTx/>
                <a:uFillTx/>
                <a:latin typeface="Fira Sans"/>
                <a:ea typeface="+mn-ea"/>
                <a:cs typeface="+mn-cs"/>
              </a:rPr>
              <a:t> 50 is the sole ingredient showing a significant increase of SAP compared to placebo after 5 hours </a:t>
            </a:r>
          </a:p>
        </p:txBody>
      </p:sp>
      <p:grpSp>
        <p:nvGrpSpPr>
          <p:cNvPr id="25" name="Group 24">
            <a:extLst>
              <a:ext uri="{FF2B5EF4-FFF2-40B4-BE49-F238E27FC236}">
                <a16:creationId xmlns:a16="http://schemas.microsoft.com/office/drawing/2014/main" id="{5B486AC4-9E77-4E45-8380-6CC81287BFD3}"/>
              </a:ext>
            </a:extLst>
          </p:cNvPr>
          <p:cNvGrpSpPr/>
          <p:nvPr/>
        </p:nvGrpSpPr>
        <p:grpSpPr>
          <a:xfrm>
            <a:off x="10880142" y="133200"/>
            <a:ext cx="1311858" cy="335110"/>
            <a:chOff x="11033761" y="53102"/>
            <a:chExt cx="1311858" cy="335110"/>
          </a:xfrm>
        </p:grpSpPr>
        <p:sp>
          <p:nvSpPr>
            <p:cNvPr id="26" name="Rectangle 25">
              <a:extLst>
                <a:ext uri="{FF2B5EF4-FFF2-40B4-BE49-F238E27FC236}">
                  <a16:creationId xmlns:a16="http://schemas.microsoft.com/office/drawing/2014/main" id="{6C36FE0F-0373-45AC-AC0B-9A996342931F}"/>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7" name="TextBox 26">
              <a:extLst>
                <a:ext uri="{FF2B5EF4-FFF2-40B4-BE49-F238E27FC236}">
                  <a16:creationId xmlns:a16="http://schemas.microsoft.com/office/drawing/2014/main" id="{1AD1DD0D-81E1-419B-BC4E-74EA9B09FDF7}"/>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Ex vivo</a:t>
              </a:r>
            </a:p>
          </p:txBody>
        </p:sp>
      </p:grpSp>
    </p:spTree>
    <p:extLst>
      <p:ext uri="{BB962C8B-B14F-4D97-AF65-F5344CB8AC3E}">
        <p14:creationId xmlns:p14="http://schemas.microsoft.com/office/powerpoint/2010/main" val="14472637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49</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38" name="Title 37">
            <a:extLst>
              <a:ext uri="{FF2B5EF4-FFF2-40B4-BE49-F238E27FC236}">
                <a16:creationId xmlns:a16="http://schemas.microsoft.com/office/drawing/2014/main" id="{DF22B7B8-E5C5-87F7-D11B-D91A2E675AE8}"/>
              </a:ext>
            </a:extLst>
          </p:cNvPr>
          <p:cNvSpPr>
            <a:spLocks noGrp="1"/>
          </p:cNvSpPr>
          <p:nvPr>
            <p:ph type="title"/>
          </p:nvPr>
        </p:nvSpPr>
        <p:spPr/>
        <p:txBody>
          <a:bodyPr/>
          <a:lstStyle/>
          <a:p>
            <a:r>
              <a:rPr lang="en-US" dirty="0"/>
              <a:t>The all-round beauty solution for skin perfection</a:t>
            </a:r>
          </a:p>
        </p:txBody>
      </p:sp>
      <p:sp>
        <p:nvSpPr>
          <p:cNvPr id="12" name="Text Placeholder 4">
            <a:extLst>
              <a:ext uri="{FF2B5EF4-FFF2-40B4-BE49-F238E27FC236}">
                <a16:creationId xmlns:a16="http://schemas.microsoft.com/office/drawing/2014/main" id="{23E30C4B-5832-0044-A06E-5ACCAA044289}"/>
              </a:ext>
            </a:extLst>
          </p:cNvPr>
          <p:cNvSpPr txBox="1">
            <a:spLocks/>
          </p:cNvSpPr>
          <p:nvPr/>
        </p:nvSpPr>
        <p:spPr>
          <a:xfrm>
            <a:off x="6008960" y="1464235"/>
            <a:ext cx="3062599" cy="27699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808080"/>
                </a:solidFill>
                <a:effectLst/>
                <a:uLnTx/>
                <a:uFillTx/>
                <a:latin typeface="Fira Sans Medium"/>
                <a:ea typeface="+mn-ea"/>
                <a:cs typeface="+mn-cs"/>
              </a:rPr>
              <a:t>Consumer Benefits</a:t>
            </a:r>
          </a:p>
        </p:txBody>
      </p:sp>
      <p:sp>
        <p:nvSpPr>
          <p:cNvPr id="20" name="Rectangle 19">
            <a:extLst>
              <a:ext uri="{FF2B5EF4-FFF2-40B4-BE49-F238E27FC236}">
                <a16:creationId xmlns:a16="http://schemas.microsoft.com/office/drawing/2014/main" id="{78489C59-DF7A-FA49-AA43-8D1751900F66}"/>
              </a:ext>
            </a:extLst>
          </p:cNvPr>
          <p:cNvSpPr/>
          <p:nvPr/>
        </p:nvSpPr>
        <p:spPr>
          <a:xfrm>
            <a:off x="6246910" y="3215304"/>
            <a:ext cx="5470087" cy="601497"/>
          </a:xfrm>
          <a:prstGeom prst="rect">
            <a:avLst/>
          </a:prstGeom>
          <a:gradFill>
            <a:gsLst>
              <a:gs pos="0">
                <a:srgbClr val="45AC34">
                  <a:alpha val="30000"/>
                </a:srgbClr>
              </a:gs>
              <a:gs pos="100000">
                <a:srgbClr val="45AC34">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Anti-ageing</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Improvement of skin firmness and texture</a:t>
            </a:r>
          </a:p>
        </p:txBody>
      </p:sp>
      <p:pic>
        <p:nvPicPr>
          <p:cNvPr id="15" name="Picture 14">
            <a:extLst>
              <a:ext uri="{FF2B5EF4-FFF2-40B4-BE49-F238E27FC236}">
                <a16:creationId xmlns:a16="http://schemas.microsoft.com/office/drawing/2014/main" id="{7C15E385-D68D-3F4B-8F57-B0B1B005D3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43992" y="3048052"/>
            <a:ext cx="936000" cy="936000"/>
          </a:xfrm>
          <a:prstGeom prst="rect">
            <a:avLst/>
          </a:prstGeom>
        </p:spPr>
      </p:pic>
      <p:sp>
        <p:nvSpPr>
          <p:cNvPr id="25" name="Rectangle 24">
            <a:extLst>
              <a:ext uri="{FF2B5EF4-FFF2-40B4-BE49-F238E27FC236}">
                <a16:creationId xmlns:a16="http://schemas.microsoft.com/office/drawing/2014/main" id="{D25F46DA-F8C6-DC49-92DA-CCDBE2C5B19B}"/>
              </a:ext>
            </a:extLst>
          </p:cNvPr>
          <p:cNvSpPr/>
          <p:nvPr/>
        </p:nvSpPr>
        <p:spPr>
          <a:xfrm>
            <a:off x="502398" y="3196068"/>
            <a:ext cx="4554056" cy="639969"/>
          </a:xfrm>
          <a:prstGeom prst="rect">
            <a:avLst/>
          </a:prstGeom>
          <a:gradFill>
            <a:gsLst>
              <a:gs pos="0">
                <a:srgbClr val="45AC34">
                  <a:alpha val="30000"/>
                </a:srgbClr>
              </a:gs>
              <a:gs pos="100000">
                <a:srgbClr val="45AC34">
                  <a:alpha val="0"/>
                </a:srgbClr>
              </a:gs>
            </a:gsLst>
            <a:lin ang="0" scaled="1"/>
          </a:gradFill>
          <a:ln w="38100">
            <a:solidFill>
              <a:srgbClr val="45AC34"/>
            </a:solid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Promotes collagen production (dermis)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Strengthens skin’s barrier (epidermis) </a:t>
            </a:r>
          </a:p>
        </p:txBody>
      </p:sp>
      <p:sp>
        <p:nvSpPr>
          <p:cNvPr id="3" name="Rectangle 2">
            <a:extLst>
              <a:ext uri="{FF2B5EF4-FFF2-40B4-BE49-F238E27FC236}">
                <a16:creationId xmlns:a16="http://schemas.microsoft.com/office/drawing/2014/main" id="{5F59B8C5-974A-8249-8F59-BD3D52E34FBD}"/>
              </a:ext>
            </a:extLst>
          </p:cNvPr>
          <p:cNvSpPr/>
          <p:nvPr/>
        </p:nvSpPr>
        <p:spPr>
          <a:xfrm>
            <a:off x="6277140" y="2135999"/>
            <a:ext cx="5470087" cy="601497"/>
          </a:xfrm>
          <a:prstGeom prst="rect">
            <a:avLst/>
          </a:prstGeom>
          <a:gradFill flip="none" rotWithShape="1">
            <a:gsLst>
              <a:gs pos="0">
                <a:srgbClr val="FFC000">
                  <a:alpha val="30000"/>
                </a:srgbClr>
              </a:gs>
              <a:gs pos="100000">
                <a:srgbClr val="FCD21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Photoprotection from UVA &amp; UVB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Reduction of photodamage</a:t>
            </a:r>
          </a:p>
        </p:txBody>
      </p:sp>
      <p:pic>
        <p:nvPicPr>
          <p:cNvPr id="18" name="Picture 17">
            <a:extLst>
              <a:ext uri="{FF2B5EF4-FFF2-40B4-BE49-F238E27FC236}">
                <a16:creationId xmlns:a16="http://schemas.microsoft.com/office/drawing/2014/main" id="{2D4B1005-F136-A44A-A497-B8BB3C6BC4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0058" y="1968747"/>
            <a:ext cx="936000" cy="936000"/>
          </a:xfrm>
          <a:prstGeom prst="rect">
            <a:avLst/>
          </a:prstGeom>
        </p:spPr>
      </p:pic>
      <p:sp>
        <p:nvSpPr>
          <p:cNvPr id="26" name="Rectangle 25">
            <a:extLst>
              <a:ext uri="{FF2B5EF4-FFF2-40B4-BE49-F238E27FC236}">
                <a16:creationId xmlns:a16="http://schemas.microsoft.com/office/drawing/2014/main" id="{B9565180-2BCD-D947-89F1-8E3DB4EC474A}"/>
              </a:ext>
            </a:extLst>
          </p:cNvPr>
          <p:cNvSpPr/>
          <p:nvPr/>
        </p:nvSpPr>
        <p:spPr>
          <a:xfrm>
            <a:off x="502398" y="2012888"/>
            <a:ext cx="4554056" cy="847718"/>
          </a:xfrm>
          <a:prstGeom prst="rect">
            <a:avLst/>
          </a:prstGeom>
          <a:gradFill flip="none" rotWithShape="1">
            <a:gsLst>
              <a:gs pos="0">
                <a:srgbClr val="FFC000">
                  <a:alpha val="30000"/>
                </a:srgbClr>
              </a:gs>
              <a:gs pos="100000">
                <a:srgbClr val="FCD21F">
                  <a:alpha val="0"/>
                </a:srgbClr>
              </a:gs>
            </a:gsLst>
            <a:lin ang="0" scaled="1"/>
            <a:tileRect/>
          </a:gradFill>
          <a:ln w="381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Counteracts skin oxidation:</a:t>
            </a:r>
          </a:p>
          <a:p>
            <a:pPr marL="179992" marR="0" lvl="0" indent="-179992"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Neutralization of UV-induced ROS</a:t>
            </a:r>
          </a:p>
          <a:p>
            <a:pPr marL="179992" marR="0" lvl="0" indent="-179992"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Reduction of peroxides formation </a:t>
            </a:r>
          </a:p>
        </p:txBody>
      </p:sp>
      <p:sp>
        <p:nvSpPr>
          <p:cNvPr id="24" name="Rectangle 23">
            <a:extLst>
              <a:ext uri="{FF2B5EF4-FFF2-40B4-BE49-F238E27FC236}">
                <a16:creationId xmlns:a16="http://schemas.microsoft.com/office/drawing/2014/main" id="{FAAD5811-0277-674F-94E1-C83BCFDA31AE}"/>
              </a:ext>
            </a:extLst>
          </p:cNvPr>
          <p:cNvSpPr/>
          <p:nvPr/>
        </p:nvSpPr>
        <p:spPr>
          <a:xfrm>
            <a:off x="9301198" y="5171833"/>
            <a:ext cx="2415799" cy="847719"/>
          </a:xfrm>
          <a:prstGeom prst="rect">
            <a:avLst/>
          </a:prstGeom>
          <a:gradFill>
            <a:gsLst>
              <a:gs pos="0">
                <a:srgbClr val="007E4B">
                  <a:alpha val="30000"/>
                </a:srgbClr>
              </a:gs>
              <a:gs pos="100000">
                <a:srgbClr val="007E4B">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Stimulation of hair growth</a:t>
            </a:r>
          </a:p>
        </p:txBody>
      </p:sp>
      <p:sp>
        <p:nvSpPr>
          <p:cNvPr id="23" name="Rectangle 22">
            <a:extLst>
              <a:ext uri="{FF2B5EF4-FFF2-40B4-BE49-F238E27FC236}">
                <a16:creationId xmlns:a16="http://schemas.microsoft.com/office/drawing/2014/main" id="{48D6E57B-ADC8-5C49-ABB7-815A2066C4E5}"/>
              </a:ext>
            </a:extLst>
          </p:cNvPr>
          <p:cNvSpPr/>
          <p:nvPr/>
        </p:nvSpPr>
        <p:spPr>
          <a:xfrm>
            <a:off x="6070634" y="5225284"/>
            <a:ext cx="2780275" cy="740817"/>
          </a:xfrm>
          <a:prstGeom prst="rect">
            <a:avLst/>
          </a:prstGeom>
          <a:gradFill>
            <a:gsLst>
              <a:gs pos="0">
                <a:srgbClr val="009F91">
                  <a:alpha val="30000"/>
                </a:srgbClr>
              </a:gs>
              <a:gs pos="100000">
                <a:srgbClr val="009F91">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4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   Support of healthy         </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   teeth and gum</a:t>
            </a:r>
          </a:p>
        </p:txBody>
      </p:sp>
      <p:pic>
        <p:nvPicPr>
          <p:cNvPr id="16" name="Picture 15">
            <a:extLst>
              <a:ext uri="{FF2B5EF4-FFF2-40B4-BE49-F238E27FC236}">
                <a16:creationId xmlns:a16="http://schemas.microsoft.com/office/drawing/2014/main" id="{FE952159-538E-B246-A37F-3B7A563576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7658" y="5127692"/>
            <a:ext cx="936000" cy="936000"/>
          </a:xfrm>
          <a:prstGeom prst="rect">
            <a:avLst/>
          </a:prstGeom>
        </p:spPr>
      </p:pic>
      <p:pic>
        <p:nvPicPr>
          <p:cNvPr id="17" name="Picture 16">
            <a:extLst>
              <a:ext uri="{FF2B5EF4-FFF2-40B4-BE49-F238E27FC236}">
                <a16:creationId xmlns:a16="http://schemas.microsoft.com/office/drawing/2014/main" id="{3748C048-74A9-4444-8A0A-B2715DE2722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843992" y="5127692"/>
            <a:ext cx="936000" cy="936000"/>
          </a:xfrm>
          <a:prstGeom prst="rect">
            <a:avLst/>
          </a:prstGeom>
        </p:spPr>
      </p:pic>
      <p:sp>
        <p:nvSpPr>
          <p:cNvPr id="27" name="Rectangle 26">
            <a:extLst>
              <a:ext uri="{FF2B5EF4-FFF2-40B4-BE49-F238E27FC236}">
                <a16:creationId xmlns:a16="http://schemas.microsoft.com/office/drawing/2014/main" id="{0224A49F-5C77-724E-BFD0-17FD5E732BC2}"/>
              </a:ext>
            </a:extLst>
          </p:cNvPr>
          <p:cNvSpPr/>
          <p:nvPr/>
        </p:nvSpPr>
        <p:spPr>
          <a:xfrm>
            <a:off x="2779428" y="5294944"/>
            <a:ext cx="2265855" cy="601497"/>
          </a:xfrm>
          <a:prstGeom prst="rect">
            <a:avLst/>
          </a:prstGeom>
          <a:gradFill>
            <a:gsLst>
              <a:gs pos="0">
                <a:srgbClr val="007E4B">
                  <a:alpha val="30000"/>
                </a:srgbClr>
              </a:gs>
              <a:gs pos="100000">
                <a:srgbClr val="007E4B">
                  <a:alpha val="0"/>
                </a:srgbClr>
              </a:gs>
            </a:gsLst>
            <a:lin ang="0" scaled="1"/>
          </a:gradFill>
          <a:ln w="38100">
            <a:solidFill>
              <a:srgbClr val="007E4B"/>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Promotes elongation</a:t>
            </a:r>
            <a:br>
              <a:rPr kumimoji="0" lang="en-GB" sz="1600" b="0" i="0" u="none" strike="noStrike" kern="1200" cap="none" spc="0" normalizeH="0" baseline="0" noProof="0" dirty="0">
                <a:ln>
                  <a:noFill/>
                </a:ln>
                <a:solidFill>
                  <a:srgbClr val="808080"/>
                </a:solidFill>
                <a:effectLst/>
                <a:uLnTx/>
                <a:uFillTx/>
                <a:latin typeface="Fira Sans Medium"/>
                <a:ea typeface="+mn-ea"/>
                <a:cs typeface="+mn-cs"/>
              </a:rPr>
            </a:b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of hair follicle</a:t>
            </a:r>
          </a:p>
        </p:txBody>
      </p:sp>
      <p:sp>
        <p:nvSpPr>
          <p:cNvPr id="28" name="Rectangle 27">
            <a:extLst>
              <a:ext uri="{FF2B5EF4-FFF2-40B4-BE49-F238E27FC236}">
                <a16:creationId xmlns:a16="http://schemas.microsoft.com/office/drawing/2014/main" id="{C0F07E1A-97E2-A94D-B84D-FAC9E00E87D6}"/>
              </a:ext>
            </a:extLst>
          </p:cNvPr>
          <p:cNvSpPr/>
          <p:nvPr/>
        </p:nvSpPr>
        <p:spPr>
          <a:xfrm>
            <a:off x="491226" y="5294944"/>
            <a:ext cx="2018379" cy="601497"/>
          </a:xfrm>
          <a:prstGeom prst="rect">
            <a:avLst/>
          </a:prstGeom>
          <a:gradFill>
            <a:gsLst>
              <a:gs pos="0">
                <a:srgbClr val="009F91">
                  <a:alpha val="30000"/>
                </a:srgbClr>
              </a:gs>
              <a:gs pos="100000">
                <a:srgbClr val="009F91">
                  <a:alpha val="0"/>
                </a:srgbClr>
              </a:gs>
            </a:gsLst>
            <a:lin ang="0" scaled="1"/>
          </a:gradFill>
          <a:ln w="38100">
            <a:solidFill>
              <a:srgbClr val="009F9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Limits the growth of oral bacteria</a:t>
            </a:r>
          </a:p>
        </p:txBody>
      </p:sp>
      <p:sp>
        <p:nvSpPr>
          <p:cNvPr id="22" name="Rectangle 21">
            <a:extLst>
              <a:ext uri="{FF2B5EF4-FFF2-40B4-BE49-F238E27FC236}">
                <a16:creationId xmlns:a16="http://schemas.microsoft.com/office/drawing/2014/main" id="{B9632CC0-BE2F-8F4F-BF89-A66A5D7953DA}"/>
              </a:ext>
            </a:extLst>
          </p:cNvPr>
          <p:cNvSpPr/>
          <p:nvPr/>
        </p:nvSpPr>
        <p:spPr>
          <a:xfrm>
            <a:off x="9301198" y="4215639"/>
            <a:ext cx="2415799" cy="847718"/>
          </a:xfrm>
          <a:prstGeom prst="rect">
            <a:avLst/>
          </a:prstGeom>
          <a:gradFill>
            <a:gsLst>
              <a:gs pos="0">
                <a:srgbClr val="A8AD00">
                  <a:alpha val="30000"/>
                </a:srgbClr>
              </a:gs>
              <a:gs pos="100000">
                <a:srgbClr val="A8AD0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Cosmetic treatment of acne-prone skin </a:t>
            </a:r>
          </a:p>
        </p:txBody>
      </p:sp>
      <p:sp>
        <p:nvSpPr>
          <p:cNvPr id="21" name="Rectangle 20">
            <a:extLst>
              <a:ext uri="{FF2B5EF4-FFF2-40B4-BE49-F238E27FC236}">
                <a16:creationId xmlns:a16="http://schemas.microsoft.com/office/drawing/2014/main" id="{F80C5519-DC01-C142-A7C0-EF07677B2211}"/>
              </a:ext>
            </a:extLst>
          </p:cNvPr>
          <p:cNvSpPr/>
          <p:nvPr/>
        </p:nvSpPr>
        <p:spPr>
          <a:xfrm>
            <a:off x="6246908" y="4215639"/>
            <a:ext cx="2494380" cy="847718"/>
          </a:xfrm>
          <a:prstGeom prst="rect">
            <a:avLst/>
          </a:prstGeom>
          <a:gradFill>
            <a:gsLst>
              <a:gs pos="0">
                <a:srgbClr val="CDDA53">
                  <a:alpha val="30000"/>
                </a:srgbClr>
              </a:gs>
              <a:gs pos="100000">
                <a:srgbClr val="CDDA53">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Evens the</a:t>
            </a:r>
            <a:br>
              <a:rPr kumimoji="0" lang="en-GB" sz="1600" b="0" i="0" u="none" strike="noStrike" kern="1200" cap="none" spc="0" normalizeH="0" baseline="0" noProof="0" dirty="0">
                <a:ln>
                  <a:noFill/>
                </a:ln>
                <a:solidFill>
                  <a:srgbClr val="808080"/>
                </a:solidFill>
                <a:effectLst/>
                <a:uLnTx/>
                <a:uFillTx/>
                <a:latin typeface="Fira Sans Medium"/>
                <a:ea typeface="+mn-ea"/>
                <a:cs typeface="+mn-cs"/>
              </a:rPr>
            </a:b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skin tone and skin l</a:t>
            </a:r>
            <a:r>
              <a:rPr kumimoji="0" lang="en-GB" sz="1600" b="0" i="0" u="none" strike="noStrike" kern="1200" cap="none" spc="0" normalizeH="0" baseline="0" noProof="0" dirty="0" err="1">
                <a:ln>
                  <a:noFill/>
                </a:ln>
                <a:solidFill>
                  <a:srgbClr val="808080"/>
                </a:solidFill>
                <a:effectLst/>
                <a:uLnTx/>
                <a:uFillTx/>
                <a:latin typeface="Fira Sans Medium"/>
                <a:ea typeface="+mn-ea"/>
                <a:cs typeface="+mn-cs"/>
              </a:rPr>
              <a:t>ightening</a:t>
            </a:r>
            <a:endParaRPr kumimoji="0" lang="en-GB" sz="1600" b="0" i="0" u="none" strike="noStrike" kern="1200" cap="none" spc="0" normalizeH="0" baseline="0" noProof="0" dirty="0">
              <a:ln>
                <a:noFill/>
              </a:ln>
              <a:solidFill>
                <a:srgbClr val="808080"/>
              </a:solidFill>
              <a:effectLst/>
              <a:uLnTx/>
              <a:uFillTx/>
              <a:latin typeface="Fira Sans Medium"/>
              <a:ea typeface="+mn-ea"/>
              <a:cs typeface="+mn-cs"/>
            </a:endParaRPr>
          </a:p>
        </p:txBody>
      </p:sp>
      <p:pic>
        <p:nvPicPr>
          <p:cNvPr id="13" name="Picture 12">
            <a:extLst>
              <a:ext uri="{FF2B5EF4-FFF2-40B4-BE49-F238E27FC236}">
                <a16:creationId xmlns:a16="http://schemas.microsoft.com/office/drawing/2014/main" id="{912937BE-36F2-684E-8D7E-6DE29E9665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97658" y="4171498"/>
            <a:ext cx="936000" cy="936000"/>
          </a:xfrm>
          <a:prstGeom prst="rect">
            <a:avLst/>
          </a:prstGeom>
        </p:spPr>
      </p:pic>
      <p:pic>
        <p:nvPicPr>
          <p:cNvPr id="19" name="Picture 18">
            <a:extLst>
              <a:ext uri="{FF2B5EF4-FFF2-40B4-BE49-F238E27FC236}">
                <a16:creationId xmlns:a16="http://schemas.microsoft.com/office/drawing/2014/main" id="{C30C1AC2-C9CD-AD4D-9339-97B45E4902C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43992" y="4171498"/>
            <a:ext cx="936000" cy="936000"/>
          </a:xfrm>
          <a:prstGeom prst="rect">
            <a:avLst/>
          </a:prstGeom>
        </p:spPr>
      </p:pic>
      <p:sp>
        <p:nvSpPr>
          <p:cNvPr id="29" name="Rectangle 28">
            <a:extLst>
              <a:ext uri="{FF2B5EF4-FFF2-40B4-BE49-F238E27FC236}">
                <a16:creationId xmlns:a16="http://schemas.microsoft.com/office/drawing/2014/main" id="{948FABB8-C179-354E-88A4-3FEC4DA05ED2}"/>
              </a:ext>
            </a:extLst>
          </p:cNvPr>
          <p:cNvSpPr/>
          <p:nvPr/>
        </p:nvSpPr>
        <p:spPr>
          <a:xfrm>
            <a:off x="2771709" y="4215639"/>
            <a:ext cx="2284747" cy="847718"/>
          </a:xfrm>
          <a:prstGeom prst="rect">
            <a:avLst/>
          </a:prstGeom>
          <a:gradFill>
            <a:gsLst>
              <a:gs pos="0">
                <a:srgbClr val="A8AD00">
                  <a:alpha val="30000"/>
                </a:srgbClr>
              </a:gs>
              <a:gs pos="100000">
                <a:srgbClr val="A8AD00">
                  <a:alpha val="0"/>
                </a:srgbClr>
              </a:gs>
            </a:gsLst>
            <a:lin ang="0" scaled="1"/>
          </a:gradFill>
          <a:ln w="38100">
            <a:solidFill>
              <a:srgbClr val="A8AD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Improves the appearance of acne inflammatory lesions</a:t>
            </a:r>
          </a:p>
        </p:txBody>
      </p:sp>
      <p:sp>
        <p:nvSpPr>
          <p:cNvPr id="30" name="Rectangle 29">
            <a:extLst>
              <a:ext uri="{FF2B5EF4-FFF2-40B4-BE49-F238E27FC236}">
                <a16:creationId xmlns:a16="http://schemas.microsoft.com/office/drawing/2014/main" id="{03DFA49E-54E8-9F41-B6FB-12379906C1CE}"/>
              </a:ext>
            </a:extLst>
          </p:cNvPr>
          <p:cNvSpPr/>
          <p:nvPr/>
        </p:nvSpPr>
        <p:spPr>
          <a:xfrm>
            <a:off x="468000" y="4215639"/>
            <a:ext cx="2041605" cy="847719"/>
          </a:xfrm>
          <a:prstGeom prst="rect">
            <a:avLst/>
          </a:prstGeom>
          <a:gradFill>
            <a:gsLst>
              <a:gs pos="0">
                <a:srgbClr val="CDDA53">
                  <a:alpha val="30000"/>
                </a:srgbClr>
              </a:gs>
              <a:gs pos="100000">
                <a:srgbClr val="CDDA53">
                  <a:alpha val="0"/>
                </a:srgbClr>
              </a:gs>
            </a:gsLst>
            <a:lin ang="0" scaled="1"/>
          </a:gradFill>
          <a:ln w="38100">
            <a:solidFill>
              <a:srgbClr val="CDDA53"/>
            </a:solid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Decreases melanin synthesis and reduces age spot </a:t>
            </a:r>
          </a:p>
        </p:txBody>
      </p:sp>
      <p:sp>
        <p:nvSpPr>
          <p:cNvPr id="32" name="Freeform 31">
            <a:extLst>
              <a:ext uri="{FF2B5EF4-FFF2-40B4-BE49-F238E27FC236}">
                <a16:creationId xmlns:a16="http://schemas.microsoft.com/office/drawing/2014/main" id="{E86572CC-8E43-D04B-B6E2-B76F30303636}"/>
              </a:ext>
            </a:extLst>
          </p:cNvPr>
          <p:cNvSpPr/>
          <p:nvPr/>
        </p:nvSpPr>
        <p:spPr>
          <a:xfrm>
            <a:off x="5472354" y="1440000"/>
            <a:ext cx="109537" cy="4581525"/>
          </a:xfrm>
          <a:custGeom>
            <a:avLst/>
            <a:gdLst>
              <a:gd name="connsiteX0" fmla="*/ 0 w 176212"/>
              <a:gd name="connsiteY0" fmla="*/ 0 h 4581525"/>
              <a:gd name="connsiteX1" fmla="*/ 0 w 176212"/>
              <a:gd name="connsiteY1" fmla="*/ 1943100 h 4581525"/>
              <a:gd name="connsiteX2" fmla="*/ 109537 w 176212"/>
              <a:gd name="connsiteY2" fmla="*/ 2052637 h 4581525"/>
              <a:gd name="connsiteX3" fmla="*/ 9525 w 176212"/>
              <a:gd name="connsiteY3" fmla="*/ 2152649 h 4581525"/>
              <a:gd name="connsiteX4" fmla="*/ 9525 w 176212"/>
              <a:gd name="connsiteY4" fmla="*/ 4581525 h 4581525"/>
              <a:gd name="connsiteX5" fmla="*/ 176212 w 176212"/>
              <a:gd name="connsiteY5" fmla="*/ 4581525 h 4581525"/>
              <a:gd name="connsiteX0" fmla="*/ 0 w 109537"/>
              <a:gd name="connsiteY0" fmla="*/ 0 h 4581525"/>
              <a:gd name="connsiteX1" fmla="*/ 0 w 109537"/>
              <a:gd name="connsiteY1" fmla="*/ 1943100 h 4581525"/>
              <a:gd name="connsiteX2" fmla="*/ 109537 w 109537"/>
              <a:gd name="connsiteY2" fmla="*/ 2052637 h 4581525"/>
              <a:gd name="connsiteX3" fmla="*/ 9525 w 109537"/>
              <a:gd name="connsiteY3" fmla="*/ 2152649 h 4581525"/>
              <a:gd name="connsiteX4" fmla="*/ 9525 w 109537"/>
              <a:gd name="connsiteY4" fmla="*/ 4581525 h 4581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7" h="4581525">
                <a:moveTo>
                  <a:pt x="0" y="0"/>
                </a:moveTo>
                <a:lnTo>
                  <a:pt x="0" y="1943100"/>
                </a:lnTo>
                <a:lnTo>
                  <a:pt x="109537" y="2052637"/>
                </a:lnTo>
                <a:lnTo>
                  <a:pt x="9525" y="2152649"/>
                </a:lnTo>
                <a:lnTo>
                  <a:pt x="9525" y="4581525"/>
                </a:lnTo>
              </a:path>
            </a:pathLst>
          </a:custGeom>
          <a:noFill/>
          <a:ln w="254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39" name="Text Placeholder 4">
            <a:extLst>
              <a:ext uri="{FF2B5EF4-FFF2-40B4-BE49-F238E27FC236}">
                <a16:creationId xmlns:a16="http://schemas.microsoft.com/office/drawing/2014/main" id="{232ADA82-B5A9-996D-5814-E5122A05A2B3}"/>
              </a:ext>
            </a:extLst>
          </p:cNvPr>
          <p:cNvSpPr txBox="1">
            <a:spLocks/>
          </p:cNvSpPr>
          <p:nvPr/>
        </p:nvSpPr>
        <p:spPr>
          <a:xfrm>
            <a:off x="491540" y="1464235"/>
            <a:ext cx="4553743" cy="355129"/>
          </a:xfrm>
          <a:prstGeom prst="rect">
            <a:avLst/>
          </a:prstGeom>
        </p:spPr>
        <p:txBody>
          <a:bodyPr lIns="0" tIns="0" rIns="0" bIns="0">
            <a:normAutofit/>
          </a:bodyPr>
          <a:lstStyle>
            <a:lvl1pPr marL="251988" indent="-251988"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36"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23" indent="-266687"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272"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272"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300"/>
              </a:spcAft>
              <a:buClr>
                <a:srgbClr val="808282"/>
              </a:buClr>
              <a:buSzTx/>
              <a:buFont typeface="Arial" panose="020B0604020202020204" pitchFamily="34" charset="0"/>
              <a:buNone/>
              <a:tabLst/>
              <a:defRPr/>
            </a:pPr>
            <a:r>
              <a:rPr kumimoji="0" lang="en-US" sz="1800" b="0" i="0" u="none" strike="noStrike" kern="1200" cap="none" spc="0" normalizeH="0" baseline="0" noProof="0" dirty="0">
                <a:ln>
                  <a:noFill/>
                </a:ln>
                <a:solidFill>
                  <a:srgbClr val="808080"/>
                </a:solidFill>
                <a:effectLst/>
                <a:uLnTx/>
                <a:uFillTx/>
                <a:latin typeface="Fira Sans Medium"/>
                <a:ea typeface="+mn-ea"/>
                <a:cs typeface="+mn-cs"/>
              </a:rPr>
              <a:t>Biological Concepts</a:t>
            </a:r>
          </a:p>
        </p:txBody>
      </p:sp>
      <p:sp>
        <p:nvSpPr>
          <p:cNvPr id="42" name="Text Placeholder 41">
            <a:extLst>
              <a:ext uri="{FF2B5EF4-FFF2-40B4-BE49-F238E27FC236}">
                <a16:creationId xmlns:a16="http://schemas.microsoft.com/office/drawing/2014/main" id="{6F416DE2-E2EC-EE96-FB05-32AB88EC88E5}"/>
              </a:ext>
            </a:extLst>
          </p:cNvPr>
          <p:cNvSpPr>
            <a:spLocks noGrp="1"/>
          </p:cNvSpPr>
          <p:nvPr>
            <p:ph type="body" sz="quarter" idx="13"/>
          </p:nvPr>
        </p:nvSpPr>
        <p:spPr/>
        <p:txBody>
          <a:bodyPr/>
          <a:lstStyle/>
          <a:p>
            <a:r>
              <a:rPr lang="en-US" dirty="0"/>
              <a:t>STAY-C® 50</a:t>
            </a:r>
          </a:p>
        </p:txBody>
      </p:sp>
    </p:spTree>
    <p:extLst>
      <p:ext uri="{BB962C8B-B14F-4D97-AF65-F5344CB8AC3E}">
        <p14:creationId xmlns:p14="http://schemas.microsoft.com/office/powerpoint/2010/main" val="1372797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DC75E0-5869-4C21-A4D9-E9D26AA7C048}"/>
              </a:ext>
            </a:extLst>
          </p:cNvPr>
          <p:cNvSpPr>
            <a:spLocks noGrp="1"/>
          </p:cNvSpPr>
          <p:nvPr>
            <p:ph type="sldNum" sz="quarter" idx="10"/>
          </p:nvPr>
        </p:nvSpPr>
        <p:spPr/>
        <p:txBody>
          <a:bodyPr/>
          <a:lstStyle/>
          <a:p>
            <a:pPr marL="0" marR="0" lvl="0" indent="0" algn="l" defTabSz="91434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smtClean="0">
                <a:ln>
                  <a:noFill/>
                </a:ln>
                <a:solidFill>
                  <a:srgbClr val="808080"/>
                </a:solidFill>
                <a:effectLst/>
                <a:uLnTx/>
                <a:uFillTx/>
                <a:latin typeface="Fira Sans" panose="020B0503050000020004" pitchFamily="34" charset="0"/>
                <a:ea typeface="+mn-ea"/>
                <a:cs typeface="+mn-cs"/>
              </a:rPr>
              <a:pPr marL="0" marR="0" lvl="0" indent="0" algn="l" defTabSz="914340" rtl="0" eaLnBrk="1" fontAlgn="auto" latinLnBrk="0" hangingPunct="1">
                <a:lnSpc>
                  <a:spcPct val="100000"/>
                </a:lnSpc>
                <a:spcBef>
                  <a:spcPts val="0"/>
                </a:spcBef>
                <a:spcAft>
                  <a:spcPts val="0"/>
                </a:spcAft>
                <a:buClrTx/>
                <a:buSzTx/>
                <a:buFontTx/>
                <a:buNone/>
                <a:tabLst/>
                <a:defRPr/>
              </a:pPr>
              <a:t>50</a:t>
            </a:fld>
            <a:endParaRPr kumimoji="0" lang="en-US" sz="800" b="0" i="0" u="none" strike="noStrike" kern="1200" cap="none" spc="0" normalizeH="0" baseline="0" noProof="0" dirty="0">
              <a:ln>
                <a:noFill/>
              </a:ln>
              <a:solidFill>
                <a:srgbClr val="808080"/>
              </a:solidFill>
              <a:effectLst/>
              <a:uLnTx/>
              <a:uFillTx/>
              <a:latin typeface="Fira Sans" panose="020B0503050000020004" pitchFamily="34" charset="0"/>
              <a:ea typeface="+mn-ea"/>
              <a:cs typeface="+mn-cs"/>
            </a:endParaRPr>
          </a:p>
        </p:txBody>
      </p:sp>
      <p:pic>
        <p:nvPicPr>
          <p:cNvPr id="11" name="Picture Placeholder 10" descr="A person with the hand on the chin&#10;&#10;Description automatically generated with medium confidence">
            <a:extLst>
              <a:ext uri="{FF2B5EF4-FFF2-40B4-BE49-F238E27FC236}">
                <a16:creationId xmlns:a16="http://schemas.microsoft.com/office/drawing/2014/main" id="{900EDBF4-376E-6D00-582C-9DB5EFBD2A1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8" name="Rectangle 7">
            <a:extLst>
              <a:ext uri="{FF2B5EF4-FFF2-40B4-BE49-F238E27FC236}">
                <a16:creationId xmlns:a16="http://schemas.microsoft.com/office/drawing/2014/main" id="{42244136-978A-4C8C-B21F-9C73AE39DDCA}"/>
              </a:ext>
            </a:extLst>
          </p:cNvPr>
          <p:cNvSpPr/>
          <p:nvPr/>
        </p:nvSpPr>
        <p:spPr>
          <a:xfrm>
            <a:off x="6083740" y="0"/>
            <a:ext cx="2810417"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C67B3164-C261-463A-BDCC-55ABBB78A729}"/>
              </a:ext>
            </a:extLst>
          </p:cNvPr>
          <p:cNvSpPr>
            <a:spLocks noGrp="1"/>
          </p:cNvSpPr>
          <p:nvPr>
            <p:ph type="title"/>
          </p:nvPr>
        </p:nvSpPr>
        <p:spPr>
          <a:xfrm>
            <a:off x="468002" y="468001"/>
            <a:ext cx="8710832" cy="443199"/>
          </a:xfrm>
        </p:spPr>
        <p:txBody>
          <a:bodyPr/>
          <a:lstStyle/>
          <a:p>
            <a:r>
              <a:rPr lang="en-US" dirty="0"/>
              <a:t>STAY-C® 50 – benefits vs other derivatives</a:t>
            </a:r>
          </a:p>
        </p:txBody>
      </p:sp>
      <p:sp>
        <p:nvSpPr>
          <p:cNvPr id="5" name="Text Placeholder 4">
            <a:extLst>
              <a:ext uri="{FF2B5EF4-FFF2-40B4-BE49-F238E27FC236}">
                <a16:creationId xmlns:a16="http://schemas.microsoft.com/office/drawing/2014/main" id="{DA9ACAAB-70A4-42E7-B973-916CF076BBC7}"/>
              </a:ext>
            </a:extLst>
          </p:cNvPr>
          <p:cNvSpPr>
            <a:spLocks noGrp="1"/>
          </p:cNvSpPr>
          <p:nvPr>
            <p:ph type="body" sz="quarter" idx="13"/>
          </p:nvPr>
        </p:nvSpPr>
        <p:spPr>
          <a:xfrm>
            <a:off x="468001" y="936878"/>
            <a:ext cx="8707890" cy="369332"/>
          </a:xfrm>
        </p:spPr>
        <p:txBody>
          <a:bodyPr/>
          <a:lstStyle/>
          <a:p>
            <a:r>
              <a:rPr lang="en-US" dirty="0"/>
              <a:t>Our stable cosmetic Vitamin C specialty</a:t>
            </a:r>
          </a:p>
          <a:p>
            <a:endParaRPr lang="en-US" dirty="0"/>
          </a:p>
        </p:txBody>
      </p:sp>
      <p:sp>
        <p:nvSpPr>
          <p:cNvPr id="3" name="Content Placeholder 2">
            <a:extLst>
              <a:ext uri="{FF2B5EF4-FFF2-40B4-BE49-F238E27FC236}">
                <a16:creationId xmlns:a16="http://schemas.microsoft.com/office/drawing/2014/main" id="{5D4FE4FE-7960-4871-A8A8-C8BB782556DD}"/>
              </a:ext>
            </a:extLst>
          </p:cNvPr>
          <p:cNvSpPr>
            <a:spLocks noGrp="1"/>
          </p:cNvSpPr>
          <p:nvPr>
            <p:ph type="body" sz="quarter" idx="14"/>
          </p:nvPr>
        </p:nvSpPr>
        <p:spPr>
          <a:xfrm>
            <a:off x="468316" y="1620000"/>
            <a:ext cx="6078161" cy="4832092"/>
          </a:xfrm>
        </p:spPr>
        <p:txBody>
          <a:bodyPr wrap="square">
            <a:spAutoFit/>
          </a:bodyPr>
          <a:lstStyle/>
          <a:p>
            <a:pPr>
              <a:spcAft>
                <a:spcPts val="1200"/>
              </a:spcAft>
            </a:pPr>
            <a:r>
              <a:rPr lang="en-US" sz="1600" dirty="0">
                <a:latin typeface="+mn-lt"/>
              </a:rPr>
              <a:t>Good </a:t>
            </a:r>
            <a:r>
              <a:rPr lang="en-US" sz="1600" b="1" dirty="0">
                <a:solidFill>
                  <a:schemeClr val="accent6"/>
                </a:solidFill>
                <a:latin typeface="+mn-lt"/>
              </a:rPr>
              <a:t>skin penetration </a:t>
            </a:r>
          </a:p>
          <a:p>
            <a:pPr>
              <a:spcAft>
                <a:spcPts val="1200"/>
              </a:spcAft>
            </a:pPr>
            <a:r>
              <a:rPr lang="en-US" sz="1600" b="1" dirty="0">
                <a:solidFill>
                  <a:schemeClr val="accent6"/>
                </a:solidFill>
                <a:latin typeface="+mn-lt"/>
              </a:rPr>
              <a:t>Proven conversion </a:t>
            </a:r>
            <a:r>
              <a:rPr lang="en-US" sz="1600" dirty="0">
                <a:latin typeface="+mn-lt"/>
              </a:rPr>
              <a:t>into the active form ascorbic acid</a:t>
            </a:r>
          </a:p>
          <a:p>
            <a:pPr>
              <a:spcAft>
                <a:spcPts val="1200"/>
              </a:spcAft>
            </a:pPr>
            <a:r>
              <a:rPr lang="en-GB" sz="1600" b="1" dirty="0">
                <a:solidFill>
                  <a:schemeClr val="accent6"/>
                </a:solidFill>
                <a:latin typeface="+mn-lt"/>
              </a:rPr>
              <a:t>A multi-talent beauty remedy </a:t>
            </a:r>
            <a:r>
              <a:rPr lang="en-GB" sz="1600" dirty="0">
                <a:latin typeface="+mn-lt"/>
              </a:rPr>
              <a:t>addressing almost every skin concern from acne to UV damage…and its</a:t>
            </a:r>
            <a:r>
              <a:rPr lang="en-GB" sz="1600" b="1" dirty="0">
                <a:solidFill>
                  <a:schemeClr val="accent1"/>
                </a:solidFill>
                <a:latin typeface="+mn-lt"/>
              </a:rPr>
              <a:t> </a:t>
            </a:r>
            <a:r>
              <a:rPr lang="en-GB" sz="1600" b="1" dirty="0">
                <a:solidFill>
                  <a:schemeClr val="accent6"/>
                </a:solidFill>
                <a:latin typeface="+mn-lt"/>
              </a:rPr>
              <a:t>activity is proven!</a:t>
            </a:r>
          </a:p>
          <a:p>
            <a:pPr>
              <a:spcAft>
                <a:spcPts val="1200"/>
              </a:spcAft>
            </a:pPr>
            <a:r>
              <a:rPr lang="en-GB" sz="1600" b="1" dirty="0">
                <a:solidFill>
                  <a:schemeClr val="accent6"/>
                </a:solidFill>
                <a:latin typeface="+mn-lt"/>
              </a:rPr>
              <a:t>Overperformance in melanin synthesis inhibition and antioxidant properties </a:t>
            </a:r>
            <a:r>
              <a:rPr lang="en-GB" sz="1600" dirty="0">
                <a:latin typeface="+mn-lt"/>
              </a:rPr>
              <a:t>vs other derivatives</a:t>
            </a:r>
          </a:p>
          <a:p>
            <a:pPr>
              <a:spcAft>
                <a:spcPts val="1200"/>
              </a:spcAft>
            </a:pPr>
            <a:r>
              <a:rPr lang="en-GB" sz="1600" b="1" dirty="0">
                <a:solidFill>
                  <a:schemeClr val="accent6"/>
                </a:solidFill>
                <a:latin typeface="+mn-lt"/>
              </a:rPr>
              <a:t>Stable in aqueous </a:t>
            </a:r>
            <a:r>
              <a:rPr lang="en-GB" sz="1600" dirty="0">
                <a:latin typeface="+mn-lt"/>
              </a:rPr>
              <a:t>environment</a:t>
            </a:r>
          </a:p>
          <a:p>
            <a:pPr>
              <a:spcAft>
                <a:spcPts val="1200"/>
              </a:spcAft>
            </a:pPr>
            <a:r>
              <a:rPr lang="en-GB" sz="1600" dirty="0">
                <a:latin typeface="+mn-lt"/>
              </a:rPr>
              <a:t>Easy to formulate</a:t>
            </a:r>
          </a:p>
          <a:p>
            <a:pPr>
              <a:spcAft>
                <a:spcPts val="1200"/>
              </a:spcAft>
            </a:pPr>
            <a:r>
              <a:rPr lang="en-GB" sz="1600" dirty="0">
                <a:latin typeface="+mn-lt"/>
              </a:rPr>
              <a:t>Only derivative with use level </a:t>
            </a:r>
            <a:r>
              <a:rPr lang="en-GB" sz="1600" b="1" dirty="0">
                <a:solidFill>
                  <a:schemeClr val="accent6"/>
                </a:solidFill>
                <a:latin typeface="+mn-lt"/>
              </a:rPr>
              <a:t>up to 15%</a:t>
            </a:r>
          </a:p>
          <a:p>
            <a:pPr>
              <a:spcAft>
                <a:spcPts val="1200"/>
              </a:spcAft>
            </a:pPr>
            <a:r>
              <a:rPr lang="en-GB" sz="1600" dirty="0">
                <a:latin typeface="+mn-lt"/>
              </a:rPr>
              <a:t>Approved quasi-drug active ingredient for whitening products in Japan</a:t>
            </a:r>
          </a:p>
          <a:p>
            <a:pPr>
              <a:spcAft>
                <a:spcPts val="1200"/>
              </a:spcAft>
            </a:pPr>
            <a:r>
              <a:rPr lang="en-GB" sz="1600" dirty="0">
                <a:latin typeface="+mn-lt"/>
              </a:rPr>
              <a:t>Use in </a:t>
            </a:r>
            <a:r>
              <a:rPr lang="en-GB" sz="1600" dirty="0" err="1">
                <a:latin typeface="+mn-lt"/>
              </a:rPr>
              <a:t>Daycare</a:t>
            </a:r>
            <a:r>
              <a:rPr lang="en-GB" sz="1600" dirty="0">
                <a:latin typeface="+mn-lt"/>
              </a:rPr>
              <a:t>, </a:t>
            </a:r>
            <a:r>
              <a:rPr lang="en-GB" sz="1600" dirty="0" err="1">
                <a:latin typeface="+mn-lt"/>
              </a:rPr>
              <a:t>Suncare</a:t>
            </a:r>
            <a:r>
              <a:rPr lang="en-GB" sz="1600" dirty="0">
                <a:latin typeface="+mn-lt"/>
              </a:rPr>
              <a:t>, anti-aging product, anti-acne and Oral and body care</a:t>
            </a:r>
          </a:p>
          <a:p>
            <a:pPr>
              <a:spcAft>
                <a:spcPts val="1200"/>
              </a:spcAft>
            </a:pPr>
            <a:endParaRPr lang="en-US" sz="1600" dirty="0">
              <a:latin typeface="+mn-lt"/>
            </a:endParaRPr>
          </a:p>
        </p:txBody>
      </p:sp>
    </p:spTree>
    <p:extLst>
      <p:ext uri="{BB962C8B-B14F-4D97-AF65-F5344CB8AC3E}">
        <p14:creationId xmlns:p14="http://schemas.microsoft.com/office/powerpoint/2010/main" val="1125477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807B22-0CF6-46B0-B212-FD3EE5CCD79B}"/>
              </a:ext>
            </a:extLst>
          </p:cNvPr>
          <p:cNvSpPr/>
          <p:nvPr/>
        </p:nvSpPr>
        <p:spPr>
          <a:xfrm>
            <a:off x="468000" y="1620000"/>
            <a:ext cx="8090675" cy="3667671"/>
          </a:xfrm>
          <a:prstGeom prst="rect">
            <a:avLst/>
          </a:prstGeom>
        </p:spPr>
        <p:txBody>
          <a:bodyPr wrap="square" lIns="0" tIns="0" rIns="0" bIns="0">
            <a:spAutoFit/>
          </a:bodyPr>
          <a:lstStyle/>
          <a:p>
            <a:pPr marL="0" marR="0" lvl="0" indent="0" algn="l" defTabSz="914354" rtl="0" eaLnBrk="1" fontAlgn="auto" latinLnBrk="0" hangingPunct="1">
              <a:lnSpc>
                <a:spcPct val="100000"/>
              </a:lnSpc>
              <a:spcBef>
                <a:spcPts val="600"/>
              </a:spcBef>
              <a:spcAft>
                <a:spcPts val="500"/>
              </a:spcAft>
              <a:buClr>
                <a:srgbClr val="45AC34"/>
              </a:buClr>
              <a:buSzTx/>
              <a:buFontTx/>
              <a:buNone/>
              <a:tabLst>
                <a:tab pos="1243013" algn="l"/>
              </a:tabLst>
              <a:defRPr/>
            </a:pPr>
            <a:r>
              <a:rPr kumimoji="0" lang="en-US" sz="1400" b="1" i="0" u="none" strike="noStrike" kern="1200" cap="none" spc="0" normalizeH="0" baseline="0" noProof="0" dirty="0">
                <a:ln>
                  <a:noFill/>
                </a:ln>
                <a:solidFill>
                  <a:srgbClr val="0071BA"/>
                </a:solidFill>
                <a:effectLst/>
                <a:uLnTx/>
                <a:uFillTx/>
                <a:latin typeface="Fira Sans"/>
                <a:ea typeface="+mn-ea"/>
                <a:cs typeface="+mn-cs"/>
              </a:rPr>
              <a:t>US status: </a:t>
            </a:r>
            <a:r>
              <a:rPr kumimoji="0" lang="en-US" sz="1400" b="1" i="0" u="none" strike="noStrike" kern="1200" cap="none" spc="0" normalizeH="0" baseline="0" noProof="0" dirty="0">
                <a:ln>
                  <a:noFill/>
                </a:ln>
                <a:solidFill>
                  <a:srgbClr val="45AC34"/>
                </a:solidFill>
                <a:effectLst/>
                <a:uLnTx/>
                <a:uFillTx/>
                <a:latin typeface="Fira Sans"/>
                <a:ea typeface="+mn-ea"/>
                <a:cs typeface="+mn-cs"/>
              </a:rPr>
              <a:t>	</a:t>
            </a:r>
            <a:r>
              <a:rPr kumimoji="0" lang="en-US" sz="1400" b="0" i="0" u="none" strike="noStrike" kern="1200" cap="none" spc="0" normalizeH="0" baseline="0" noProof="0" dirty="0">
                <a:ln>
                  <a:noFill/>
                </a:ln>
                <a:solidFill>
                  <a:srgbClr val="808080"/>
                </a:solidFill>
                <a:effectLst/>
                <a:uLnTx/>
                <a:uFillTx/>
                <a:latin typeface="Fira Sans"/>
                <a:ea typeface="+mn-ea"/>
                <a:cs typeface="+mn-cs"/>
              </a:rPr>
              <a:t>Full cosmetic registration</a:t>
            </a:r>
          </a:p>
          <a:p>
            <a:pPr marL="0" marR="0" lvl="2" indent="0" algn="l" defTabSz="914354" rtl="0" eaLnBrk="1" fontAlgn="auto" latinLnBrk="0" hangingPunct="1">
              <a:lnSpc>
                <a:spcPct val="100000"/>
              </a:lnSpc>
              <a:spcBef>
                <a:spcPts val="0"/>
              </a:spcBef>
              <a:spcAft>
                <a:spcPts val="500"/>
              </a:spcAft>
              <a:buClr>
                <a:srgbClr val="45AC34"/>
              </a:buClr>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sym typeface="Wingdings 2"/>
              </a:rPr>
              <a:t>	*Cosmetic Ingredient Review: safe as used</a:t>
            </a:r>
            <a:endParaRPr kumimoji="0" lang="en-US" sz="1400" b="0" i="0" u="none" strike="noStrike" kern="1200" cap="none" spc="0" normalizeH="0" baseline="0" noProof="0" dirty="0">
              <a:ln>
                <a:noFill/>
              </a:ln>
              <a:solidFill>
                <a:srgbClr val="808080"/>
              </a:solidFill>
              <a:effectLst/>
              <a:uLnTx/>
              <a:uFillTx/>
              <a:latin typeface="Fira Sans"/>
              <a:ea typeface="+mn-ea"/>
              <a:cs typeface="+mn-cs"/>
            </a:endParaRPr>
          </a:p>
          <a:p>
            <a:pPr marL="0" marR="0" lvl="0" indent="0" algn="l" defTabSz="914354" rtl="0" eaLnBrk="1" fontAlgn="auto" latinLnBrk="0" hangingPunct="1">
              <a:lnSpc>
                <a:spcPct val="100000"/>
              </a:lnSpc>
              <a:spcBef>
                <a:spcPts val="1000"/>
              </a:spcBef>
              <a:spcAft>
                <a:spcPts val="500"/>
              </a:spcAft>
              <a:buClr>
                <a:srgbClr val="45AC34"/>
              </a:buClr>
              <a:buSzTx/>
              <a:buFontTx/>
              <a:buNone/>
              <a:tabLst>
                <a:tab pos="1243013" algn="l"/>
              </a:tabLst>
              <a:defRPr/>
            </a:pPr>
            <a:r>
              <a:rPr kumimoji="0" lang="en-US" sz="1400" b="1" i="0" u="none" strike="noStrike" kern="1200" cap="none" spc="0" normalizeH="0" baseline="0" noProof="0" dirty="0">
                <a:ln>
                  <a:noFill/>
                </a:ln>
                <a:solidFill>
                  <a:srgbClr val="0071BA"/>
                </a:solidFill>
                <a:effectLst/>
                <a:uLnTx/>
                <a:uFillTx/>
                <a:latin typeface="Fira Sans"/>
                <a:ea typeface="+mn-ea"/>
                <a:cs typeface="+mn-cs"/>
              </a:rPr>
              <a:t>EU status</a:t>
            </a:r>
            <a:r>
              <a:rPr kumimoji="0" lang="en-US" sz="1400" b="0" i="0" u="none" strike="noStrike" kern="1200" cap="none" spc="0" normalizeH="0" baseline="0" noProof="0" dirty="0">
                <a:ln>
                  <a:noFill/>
                </a:ln>
                <a:solidFill>
                  <a:srgbClr val="0071BA"/>
                </a:solidFill>
                <a:effectLst/>
                <a:uLnTx/>
                <a:uFillTx/>
                <a:latin typeface="Fira Sans"/>
                <a:ea typeface="+mn-ea"/>
                <a:cs typeface="+mn-cs"/>
              </a:rPr>
              <a:t>: </a:t>
            </a:r>
            <a:r>
              <a:rPr kumimoji="0" lang="en-US" sz="1400" b="0" i="0" u="none" strike="noStrike" kern="1200" cap="none" spc="0" normalizeH="0" baseline="0" noProof="0" dirty="0">
                <a:ln>
                  <a:noFill/>
                </a:ln>
                <a:solidFill>
                  <a:srgbClr val="45AC34"/>
                </a:solidFill>
                <a:effectLst/>
                <a:uLnTx/>
                <a:uFillTx/>
                <a:latin typeface="Fira Sans"/>
                <a:ea typeface="+mn-ea"/>
                <a:cs typeface="+mn-cs"/>
              </a:rPr>
              <a:t>	</a:t>
            </a:r>
            <a:r>
              <a:rPr kumimoji="0" lang="en-US" sz="1400" b="0" i="0" u="none" strike="noStrike" kern="1200" cap="none" spc="0" normalizeH="0" baseline="0" noProof="0" dirty="0">
                <a:ln>
                  <a:noFill/>
                </a:ln>
                <a:solidFill>
                  <a:srgbClr val="808080"/>
                </a:solidFill>
                <a:effectLst/>
                <a:uLnTx/>
                <a:uFillTx/>
                <a:latin typeface="Fira Sans"/>
                <a:ea typeface="+mn-ea"/>
                <a:cs typeface="+mn-cs"/>
              </a:rPr>
              <a:t>Full chemical and cosmetic registration</a:t>
            </a:r>
          </a:p>
          <a:p>
            <a:pPr marL="0" marR="0" lvl="2" indent="0" algn="l" defTabSz="914340" rtl="0" eaLnBrk="1" fontAlgn="auto" latinLnBrk="0" hangingPunct="1">
              <a:lnSpc>
                <a:spcPct val="100000"/>
              </a:lnSpc>
              <a:spcBef>
                <a:spcPts val="0"/>
              </a:spcBef>
              <a:spcAft>
                <a:spcPts val="500"/>
              </a:spcAft>
              <a:buClr>
                <a:srgbClr val="45AC34"/>
              </a:buClr>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	Chemical REACH registration </a:t>
            </a:r>
            <a:r>
              <a:rPr kumimoji="0" lang="en-US" sz="1400" b="1" i="0" u="none" strike="noStrike" kern="1200" cap="none" spc="0" normalizeH="0" baseline="0" noProof="0" dirty="0">
                <a:ln>
                  <a:noFill/>
                </a:ln>
                <a:solidFill>
                  <a:srgbClr val="007E4B"/>
                </a:solidFill>
                <a:effectLst/>
                <a:uLnTx/>
                <a:uFillTx/>
                <a:latin typeface="Fira Sans"/>
                <a:ea typeface="+mn-ea"/>
                <a:cs typeface="+mn-cs"/>
                <a:sym typeface="Wingdings 2"/>
              </a:rPr>
              <a:t></a:t>
            </a:r>
            <a:endParaRPr kumimoji="0" lang="en-US" sz="1400" b="0" i="0" u="none" strike="noStrike" kern="1200" cap="none" spc="0" normalizeH="0" baseline="0" noProof="0" dirty="0">
              <a:ln>
                <a:noFill/>
              </a:ln>
              <a:solidFill>
                <a:srgbClr val="007E4B"/>
              </a:solidFill>
              <a:effectLst/>
              <a:uLnTx/>
              <a:uFillTx/>
              <a:latin typeface="Fira Sans"/>
              <a:ea typeface="+mn-ea"/>
              <a:cs typeface="+mn-cs"/>
            </a:endParaRPr>
          </a:p>
          <a:p>
            <a:pPr marL="0" marR="0" lvl="2" indent="0" algn="l" defTabSz="914354" rtl="0" eaLnBrk="1" fontAlgn="auto" latinLnBrk="0" hangingPunct="1">
              <a:lnSpc>
                <a:spcPct val="100000"/>
              </a:lnSpc>
              <a:spcBef>
                <a:spcPts val="0"/>
              </a:spcBef>
              <a:spcAft>
                <a:spcPts val="500"/>
              </a:spcAft>
              <a:buClr>
                <a:srgbClr val="800080"/>
              </a:buClr>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sym typeface="Wingdings 2"/>
              </a:rPr>
              <a:t>	Cosmetic </a:t>
            </a:r>
            <a:r>
              <a:rPr kumimoji="0" lang="en-US" sz="1400" b="0" i="0" u="none" strike="noStrike" kern="1200" cap="none" spc="0" normalizeH="0" baseline="0" noProof="0" dirty="0">
                <a:ln>
                  <a:noFill/>
                </a:ln>
                <a:solidFill>
                  <a:srgbClr val="808080"/>
                </a:solidFill>
                <a:effectLst/>
                <a:uLnTx/>
                <a:uFillTx/>
                <a:latin typeface="Fira Sans"/>
                <a:ea typeface="+mn-ea"/>
                <a:cs typeface="+mn-cs"/>
              </a:rPr>
              <a:t>registration </a:t>
            </a:r>
            <a:r>
              <a:rPr kumimoji="0" lang="en-US" sz="1400" b="1" i="0" u="none" strike="noStrike" kern="1200" cap="none" spc="0" normalizeH="0" baseline="0" noProof="0" dirty="0">
                <a:ln>
                  <a:noFill/>
                </a:ln>
                <a:solidFill>
                  <a:srgbClr val="007E4B"/>
                </a:solidFill>
                <a:effectLst/>
                <a:uLnTx/>
                <a:uFillTx/>
                <a:latin typeface="Fira Sans"/>
                <a:ea typeface="+mn-ea"/>
                <a:cs typeface="+mn-cs"/>
                <a:sym typeface="Wingdings 2"/>
              </a:rPr>
              <a:t></a:t>
            </a:r>
            <a:endParaRPr kumimoji="0" lang="en-US" sz="1400" b="0" i="0" u="none" strike="noStrike" kern="1200" cap="none" spc="0" normalizeH="0" baseline="0" noProof="0" dirty="0">
              <a:ln>
                <a:noFill/>
              </a:ln>
              <a:solidFill>
                <a:srgbClr val="007E4B"/>
              </a:solidFill>
              <a:effectLst/>
              <a:uLnTx/>
              <a:uFillTx/>
              <a:latin typeface="Fira Sans"/>
              <a:ea typeface="+mn-ea"/>
              <a:cs typeface="+mn-cs"/>
            </a:endParaRPr>
          </a:p>
          <a:p>
            <a:pPr marL="0" marR="0" lvl="0" indent="0" algn="l" defTabSz="914354" rtl="0" eaLnBrk="1" fontAlgn="auto" latinLnBrk="0" hangingPunct="1">
              <a:lnSpc>
                <a:spcPct val="100000"/>
              </a:lnSpc>
              <a:spcBef>
                <a:spcPts val="1000"/>
              </a:spcBef>
              <a:spcAft>
                <a:spcPts val="500"/>
              </a:spcAft>
              <a:buClr>
                <a:srgbClr val="45AC34"/>
              </a:buClr>
              <a:buSzTx/>
              <a:buFontTx/>
              <a:buNone/>
              <a:tabLst>
                <a:tab pos="1243013" algn="l"/>
              </a:tabLst>
              <a:defRPr/>
            </a:pPr>
            <a:r>
              <a:rPr kumimoji="0" lang="en-US" sz="1400" b="1" i="0" u="none" strike="noStrike" kern="1200" cap="none" spc="0" normalizeH="0" baseline="0" noProof="0" dirty="0">
                <a:ln>
                  <a:noFill/>
                </a:ln>
                <a:solidFill>
                  <a:srgbClr val="0071BA"/>
                </a:solidFill>
                <a:effectLst/>
                <a:uLnTx/>
                <a:uFillTx/>
                <a:latin typeface="Fira Sans"/>
                <a:ea typeface="+mn-ea"/>
                <a:cs typeface="+mn-cs"/>
              </a:rPr>
              <a:t>China status: </a:t>
            </a:r>
            <a:r>
              <a:rPr kumimoji="0" lang="en-US" sz="1400" b="1" i="0" u="none" strike="noStrike" kern="1200" cap="none" spc="0" normalizeH="0" baseline="0" noProof="0" dirty="0">
                <a:ln>
                  <a:noFill/>
                </a:ln>
                <a:solidFill>
                  <a:srgbClr val="45AC34"/>
                </a:solidFill>
                <a:effectLst/>
                <a:uLnTx/>
                <a:uFillTx/>
                <a:latin typeface="Fira Sans"/>
                <a:ea typeface="+mn-ea"/>
                <a:cs typeface="+mn-cs"/>
              </a:rPr>
              <a:t>	</a:t>
            </a:r>
            <a:r>
              <a:rPr kumimoji="0" lang="en-US" sz="1400" b="0" i="0" u="none" strike="noStrike" kern="1200" cap="none" spc="0" normalizeH="0" baseline="0" noProof="0" dirty="0">
                <a:ln>
                  <a:noFill/>
                </a:ln>
                <a:solidFill>
                  <a:srgbClr val="808080"/>
                </a:solidFill>
                <a:effectLst/>
                <a:uLnTx/>
                <a:uFillTx/>
                <a:latin typeface="Fira Sans"/>
                <a:ea typeface="+mn-ea"/>
                <a:cs typeface="+mn-cs"/>
              </a:rPr>
              <a:t>Full chemical and cosmetic registration</a:t>
            </a:r>
          </a:p>
          <a:p>
            <a:pPr marL="0" marR="0" lvl="0" indent="0" algn="l" defTabSz="914340" rtl="0" eaLnBrk="1" fontAlgn="auto" latinLnBrk="0" hangingPunct="1">
              <a:lnSpc>
                <a:spcPct val="100000"/>
              </a:lnSpc>
              <a:spcBef>
                <a:spcPts val="0"/>
              </a:spcBef>
              <a:spcAft>
                <a:spcPts val="500"/>
              </a:spcAft>
              <a:buClrTx/>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	Chemical REACH registration </a:t>
            </a:r>
            <a:r>
              <a:rPr kumimoji="0" lang="en-US" sz="1400" b="1" i="0" u="none" strike="noStrike" kern="1200" cap="none" spc="0" normalizeH="0" baseline="0" noProof="0" dirty="0">
                <a:ln>
                  <a:noFill/>
                </a:ln>
                <a:solidFill>
                  <a:srgbClr val="007E4B"/>
                </a:solidFill>
                <a:effectLst/>
                <a:uLnTx/>
                <a:uFillTx/>
                <a:latin typeface="Fira Sans"/>
                <a:ea typeface="+mn-ea"/>
                <a:cs typeface="+mn-cs"/>
                <a:sym typeface="Wingdings 2"/>
              </a:rPr>
              <a:t></a:t>
            </a:r>
            <a:endParaRPr kumimoji="0" lang="en-US" sz="1400" b="1" i="0" u="none" strike="noStrike" kern="1200" cap="none" spc="0" normalizeH="0" baseline="0" noProof="0" dirty="0">
              <a:ln>
                <a:noFill/>
              </a:ln>
              <a:solidFill>
                <a:srgbClr val="007E4B"/>
              </a:solidFill>
              <a:effectLst/>
              <a:uLnTx/>
              <a:uFillTx/>
              <a:latin typeface="Fira Sans"/>
              <a:ea typeface="+mn-ea"/>
              <a:cs typeface="+mn-cs"/>
            </a:endParaRPr>
          </a:p>
          <a:p>
            <a:pPr marL="0" marR="0" lvl="0" indent="0" algn="l" defTabSz="914354" rtl="0" eaLnBrk="1" fontAlgn="auto" latinLnBrk="0" hangingPunct="1">
              <a:lnSpc>
                <a:spcPct val="100000"/>
              </a:lnSpc>
              <a:spcBef>
                <a:spcPts val="0"/>
              </a:spcBef>
              <a:spcAft>
                <a:spcPts val="500"/>
              </a:spcAft>
              <a:buClr>
                <a:srgbClr val="800080"/>
              </a:buClr>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	Chinese INCI name </a:t>
            </a:r>
            <a:r>
              <a:rPr kumimoji="0" lang="en-US" sz="1400" b="1" i="0" u="none" strike="noStrike" kern="1200" cap="none" spc="0" normalizeH="0" baseline="0" noProof="0" dirty="0">
                <a:ln>
                  <a:noFill/>
                </a:ln>
                <a:solidFill>
                  <a:srgbClr val="007E4B"/>
                </a:solidFill>
                <a:effectLst/>
                <a:uLnTx/>
                <a:uFillTx/>
                <a:latin typeface="Fira Sans"/>
                <a:ea typeface="+mn-ea"/>
                <a:cs typeface="+mn-cs"/>
                <a:sym typeface="Wingdings 2"/>
              </a:rPr>
              <a:t></a:t>
            </a:r>
            <a:r>
              <a:rPr kumimoji="0" lang="zh-CN" altLang="en-US" sz="1400" b="0" i="0" u="none" strike="noStrike" kern="1200" cap="none" spc="0" normalizeH="0" baseline="0" noProof="0" dirty="0">
                <a:ln>
                  <a:noFill/>
                </a:ln>
                <a:solidFill>
                  <a:srgbClr val="808080"/>
                </a:solidFill>
                <a:effectLst/>
                <a:uLnTx/>
                <a:uFillTx/>
                <a:latin typeface="Fira Sans"/>
                <a:ea typeface="华文新魏" panose="02010800040101010101" pitchFamily="2" charset="-122"/>
                <a:cs typeface="+mn-cs"/>
                <a:sym typeface="Wingdings 2"/>
              </a:rPr>
              <a:t> </a:t>
            </a:r>
            <a:endParaRPr kumimoji="0" lang="en-US" altLang="zh-CN" sz="1400" b="0" i="0" u="none" strike="noStrike" kern="1200" cap="none" spc="0" normalizeH="0" baseline="0" noProof="0" dirty="0">
              <a:ln>
                <a:noFill/>
              </a:ln>
              <a:solidFill>
                <a:srgbClr val="808080"/>
              </a:solidFill>
              <a:effectLst/>
              <a:uLnTx/>
              <a:uFillTx/>
              <a:latin typeface="Fira Sans"/>
              <a:ea typeface="华文新魏" panose="02010800040101010101" pitchFamily="2" charset="-122"/>
              <a:cs typeface="+mn-cs"/>
            </a:endParaRPr>
          </a:p>
          <a:p>
            <a:pPr marL="0" marR="0" lvl="0" indent="0" algn="l" defTabSz="914354" rtl="0" eaLnBrk="1" fontAlgn="auto" latinLnBrk="0" hangingPunct="1">
              <a:lnSpc>
                <a:spcPct val="100000"/>
              </a:lnSpc>
              <a:spcBef>
                <a:spcPts val="0"/>
              </a:spcBef>
              <a:spcAft>
                <a:spcPts val="500"/>
              </a:spcAft>
              <a:buClrTx/>
              <a:buSzTx/>
              <a:buFontTx/>
              <a:buNone/>
              <a:tabLst>
                <a:tab pos="1243013" algn="l"/>
              </a:tabLst>
              <a:defRPr/>
            </a:pPr>
            <a:r>
              <a:rPr kumimoji="0" lang="en-US" sz="1400" b="0" i="0" u="none" strike="noStrike" kern="1200" cap="none" spc="0" normalizeH="0" baseline="0" noProof="0" dirty="0">
                <a:ln>
                  <a:noFill/>
                </a:ln>
                <a:solidFill>
                  <a:srgbClr val="808080"/>
                </a:solidFill>
                <a:effectLst/>
                <a:uLnTx/>
                <a:uFillTx/>
                <a:latin typeface="Fira Sans"/>
                <a:ea typeface="+mn-ea"/>
                <a:cs typeface="+mn-cs"/>
              </a:rPr>
              <a:t>	Cosmetic registration </a:t>
            </a:r>
            <a:r>
              <a:rPr kumimoji="0" lang="en-US" sz="1400" b="1" i="0" u="none" strike="noStrike" kern="1200" cap="none" spc="0" normalizeH="0" baseline="0" noProof="0" dirty="0">
                <a:ln>
                  <a:noFill/>
                </a:ln>
                <a:solidFill>
                  <a:srgbClr val="007E4B"/>
                </a:solidFill>
                <a:effectLst/>
                <a:uLnTx/>
                <a:uFillTx/>
                <a:latin typeface="Fira Sans"/>
                <a:ea typeface="+mn-ea"/>
                <a:cs typeface="+mn-cs"/>
                <a:sym typeface="Wingdings 2"/>
              </a:rPr>
              <a:t></a:t>
            </a:r>
          </a:p>
          <a:p>
            <a:pPr marL="0" marR="0" lvl="0" indent="0" algn="l" defTabSz="914354" rtl="0" eaLnBrk="1" fontAlgn="auto" latinLnBrk="0" hangingPunct="1">
              <a:lnSpc>
                <a:spcPct val="100000"/>
              </a:lnSpc>
              <a:spcBef>
                <a:spcPts val="1000"/>
              </a:spcBef>
              <a:spcAft>
                <a:spcPts val="500"/>
              </a:spcAft>
              <a:buClr>
                <a:srgbClr val="45AC34"/>
              </a:buClr>
              <a:buSzTx/>
              <a:buFontTx/>
              <a:buNone/>
              <a:tabLst>
                <a:tab pos="1243013" algn="l"/>
              </a:tabLst>
              <a:defRPr/>
            </a:pPr>
            <a:r>
              <a:rPr kumimoji="0" lang="en-US" sz="1400" b="1" i="0" u="none" strike="noStrike" kern="1200" cap="none" spc="0" normalizeH="0" baseline="0" noProof="0" dirty="0">
                <a:ln>
                  <a:noFill/>
                </a:ln>
                <a:solidFill>
                  <a:srgbClr val="0071BA"/>
                </a:solidFill>
                <a:effectLst/>
                <a:uLnTx/>
                <a:uFillTx/>
                <a:latin typeface="Fira Sans"/>
                <a:ea typeface="+mn-ea"/>
                <a:cs typeface="+mn-cs"/>
                <a:sym typeface="Wingdings 2"/>
              </a:rPr>
              <a:t>Japan Status: </a:t>
            </a:r>
            <a:r>
              <a:rPr kumimoji="0" lang="en-US" sz="1400" b="1" i="0" u="none" strike="noStrike" kern="1200" cap="none" spc="0" normalizeH="0" baseline="0" noProof="0" dirty="0">
                <a:ln>
                  <a:noFill/>
                </a:ln>
                <a:solidFill>
                  <a:srgbClr val="45AC34"/>
                </a:solidFill>
                <a:effectLst/>
                <a:uLnTx/>
                <a:uFillTx/>
                <a:latin typeface="Fira Sans"/>
                <a:ea typeface="+mn-ea"/>
                <a:cs typeface="+mn-cs"/>
                <a:sym typeface="Wingdings 2"/>
              </a:rPr>
              <a:t>	</a:t>
            </a:r>
            <a:r>
              <a:rPr kumimoji="0" lang="en-US" sz="1400" b="0" i="0" u="none" strike="noStrike" kern="1200" cap="none" spc="0" normalizeH="0" baseline="0" noProof="0" dirty="0">
                <a:ln>
                  <a:noFill/>
                </a:ln>
                <a:solidFill>
                  <a:srgbClr val="808080"/>
                </a:solidFill>
                <a:effectLst/>
                <a:uLnTx/>
                <a:uFillTx/>
                <a:latin typeface="Fira Sans"/>
                <a:ea typeface="+mn-ea"/>
                <a:cs typeface="+mn-cs"/>
              </a:rPr>
              <a:t>Full cosmetic registration</a:t>
            </a:r>
          </a:p>
          <a:p>
            <a:pPr marL="0" marR="0" lvl="0" indent="0" algn="l" defTabSz="914340" rtl="0" eaLnBrk="1" fontAlgn="auto" latinLnBrk="0" hangingPunct="1">
              <a:lnSpc>
                <a:spcPct val="100000"/>
              </a:lnSpc>
              <a:spcBef>
                <a:spcPts val="2000"/>
              </a:spcBef>
              <a:spcAft>
                <a:spcPts val="500"/>
              </a:spcAft>
              <a:buClr>
                <a:srgbClr val="45AC34"/>
              </a:buClr>
              <a:buSzTx/>
              <a:buFontTx/>
              <a:buNone/>
              <a:tabLst>
                <a:tab pos="1243013" algn="l"/>
              </a:tabLst>
              <a:defRPr/>
            </a:pPr>
            <a:r>
              <a:rPr kumimoji="0" lang="en-US" sz="1000" b="0" i="1" u="none" strike="noStrike" kern="1200" cap="none" spc="0" normalizeH="0" baseline="0" noProof="0" dirty="0">
                <a:ln>
                  <a:noFill/>
                </a:ln>
                <a:solidFill>
                  <a:srgbClr val="808080"/>
                </a:solidFill>
                <a:effectLst/>
                <a:uLnTx/>
                <a:uFillTx/>
                <a:latin typeface="Fira Sans"/>
                <a:ea typeface="+mn-ea"/>
                <a:cs typeface="+mn-cs"/>
                <a:sym typeface="Wingdings 2"/>
              </a:rPr>
              <a:t>*</a:t>
            </a:r>
            <a:r>
              <a:rPr kumimoji="0" lang="en-US" sz="1000" b="0" i="1" u="none" strike="noStrike" kern="1200" cap="none" spc="0" normalizeH="0" baseline="0" noProof="0" dirty="0">
                <a:ln>
                  <a:noFill/>
                </a:ln>
                <a:solidFill>
                  <a:srgbClr val="808080"/>
                </a:solidFill>
                <a:effectLst/>
                <a:uLnTx/>
                <a:uFillTx/>
                <a:latin typeface="Fira Sans"/>
                <a:ea typeface="+mn-ea"/>
                <a:cs typeface="+mn-cs"/>
              </a:rPr>
              <a:t>Used as whitening active ingredient for Quasi Drugs in Japan</a:t>
            </a:r>
            <a:endParaRPr kumimoji="0" lang="en-US" sz="1000" b="0" i="1" u="none" strike="noStrike" kern="1200" cap="none" spc="0" normalizeH="0" baseline="0" noProof="0" dirty="0">
              <a:ln>
                <a:noFill/>
              </a:ln>
              <a:solidFill>
                <a:srgbClr val="808080"/>
              </a:solidFill>
              <a:effectLst/>
              <a:highlight>
                <a:srgbClr val="FFFF00"/>
              </a:highlight>
              <a:uLnTx/>
              <a:uFillTx/>
              <a:latin typeface="Fira Sans"/>
              <a:ea typeface="+mn-ea"/>
              <a:cs typeface="+mn-cs"/>
            </a:endParaRPr>
          </a:p>
        </p:txBody>
      </p:sp>
      <p:sp>
        <p:nvSpPr>
          <p:cNvPr id="4" name="Slide Number Placeholder 3">
            <a:extLst>
              <a:ext uri="{FF2B5EF4-FFF2-40B4-BE49-F238E27FC236}">
                <a16:creationId xmlns:a16="http://schemas.microsoft.com/office/drawing/2014/main" id="{011493BD-3A70-4DA4-AE9A-1C2256BEFD62}"/>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smtClean="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51</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pic>
        <p:nvPicPr>
          <p:cNvPr id="15" name="Picture Placeholder 14" descr="A picture containing text&#10;&#10;Description automatically generated">
            <a:extLst>
              <a:ext uri="{FF2B5EF4-FFF2-40B4-BE49-F238E27FC236}">
                <a16:creationId xmlns:a16="http://schemas.microsoft.com/office/drawing/2014/main" id="{EC15BED4-38EB-37DB-EA89-19779631DF19}"/>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141" b="141"/>
          <a:stretch/>
        </p:blipFill>
        <p:spPr>
          <a:xfrm>
            <a:off x="7696460" y="0"/>
            <a:ext cx="4495540" cy="6858000"/>
          </a:xfrm>
          <a:noFill/>
        </p:spPr>
      </p:pic>
      <p:sp>
        <p:nvSpPr>
          <p:cNvPr id="5" name="Text Placeholder 4">
            <a:extLst>
              <a:ext uri="{FF2B5EF4-FFF2-40B4-BE49-F238E27FC236}">
                <a16:creationId xmlns:a16="http://schemas.microsoft.com/office/drawing/2014/main" id="{F0D5FFC6-10E6-4C87-9E03-8654909D4577}"/>
              </a:ext>
            </a:extLst>
          </p:cNvPr>
          <p:cNvSpPr>
            <a:spLocks noGrp="1"/>
          </p:cNvSpPr>
          <p:nvPr>
            <p:ph type="body" sz="quarter" idx="13"/>
          </p:nvPr>
        </p:nvSpPr>
        <p:spPr/>
        <p:txBody>
          <a:bodyPr>
            <a:normAutofit/>
          </a:bodyPr>
          <a:lstStyle/>
          <a:p>
            <a:pPr>
              <a:lnSpc>
                <a:spcPct val="90000"/>
              </a:lnSpc>
            </a:pPr>
            <a:r>
              <a:rPr lang="en-US"/>
              <a:t>Allows development of global products</a:t>
            </a:r>
            <a:endParaRPr lang="en-US" dirty="0"/>
          </a:p>
        </p:txBody>
      </p:sp>
      <p:sp>
        <p:nvSpPr>
          <p:cNvPr id="11" name="TextBox 10">
            <a:extLst>
              <a:ext uri="{FF2B5EF4-FFF2-40B4-BE49-F238E27FC236}">
                <a16:creationId xmlns:a16="http://schemas.microsoft.com/office/drawing/2014/main" id="{8BE06691-317F-430C-A797-58D2BDAEF5F1}"/>
              </a:ext>
            </a:extLst>
          </p:cNvPr>
          <p:cNvSpPr txBox="1"/>
          <p:nvPr/>
        </p:nvSpPr>
        <p:spPr>
          <a:xfrm>
            <a:off x="468001" y="5674276"/>
            <a:ext cx="8353782" cy="378299"/>
          </a:xfrm>
          <a:prstGeom prst="roundRect">
            <a:avLst>
              <a:gd name="adj" fmla="val 8980"/>
            </a:avLst>
          </a:prstGeom>
          <a:solidFill>
            <a:schemeClr val="tx2">
              <a:alpha val="20000"/>
            </a:schemeClr>
          </a:solidFill>
        </p:spPr>
        <p:txBody>
          <a:bodyPr wrap="square" lIns="72000" tIns="72000" rIns="72000" bIns="72000"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9B97"/>
                </a:solidFill>
                <a:effectLst/>
                <a:uLnTx/>
                <a:uFillTx/>
                <a:latin typeface="Fira Sans Medium"/>
                <a:ea typeface="+mn-ea"/>
                <a:cs typeface="+mn-cs"/>
              </a:rPr>
              <a:t>Product free for sales as cosmetic ingredient for the application and use level recommended by DSM!</a:t>
            </a:r>
          </a:p>
        </p:txBody>
      </p:sp>
      <p:sp>
        <p:nvSpPr>
          <p:cNvPr id="19" name="Title 18">
            <a:extLst>
              <a:ext uri="{FF2B5EF4-FFF2-40B4-BE49-F238E27FC236}">
                <a16:creationId xmlns:a16="http://schemas.microsoft.com/office/drawing/2014/main" id="{C0922B16-515B-D819-672A-C2F225CB828D}"/>
              </a:ext>
            </a:extLst>
          </p:cNvPr>
          <p:cNvSpPr>
            <a:spLocks noGrp="1"/>
          </p:cNvSpPr>
          <p:nvPr>
            <p:ph type="title"/>
          </p:nvPr>
        </p:nvSpPr>
        <p:spPr/>
        <p:txBody>
          <a:bodyPr/>
          <a:lstStyle/>
          <a:p>
            <a:r>
              <a:rPr lang="en-US" dirty="0"/>
              <a:t>STAY-C® 50 – Regulatory Status</a:t>
            </a:r>
          </a:p>
        </p:txBody>
      </p:sp>
    </p:spTree>
    <p:extLst>
      <p:ext uri="{BB962C8B-B14F-4D97-AF65-F5344CB8AC3E}">
        <p14:creationId xmlns:p14="http://schemas.microsoft.com/office/powerpoint/2010/main" val="3021470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D392F94D-17E4-8F46-B595-BF5EBE13E9F3}"/>
              </a:ext>
            </a:extLst>
          </p:cNvPr>
          <p:cNvPicPr>
            <a:picLocks noChangeAspect="1"/>
          </p:cNvPicPr>
          <p:nvPr/>
        </p:nvPicPr>
        <p:blipFill>
          <a:blip r:embed="rId2"/>
          <a:stretch>
            <a:fillRect/>
          </a:stretch>
        </p:blipFill>
        <p:spPr>
          <a:xfrm>
            <a:off x="0" y="0"/>
            <a:ext cx="12192000" cy="6858000"/>
          </a:xfrm>
          <a:prstGeom prst="rect">
            <a:avLst/>
          </a:prstGeom>
        </p:spPr>
      </p:pic>
      <p:sp>
        <p:nvSpPr>
          <p:cNvPr id="10" name="Text Placeholder 4">
            <a:extLst>
              <a:ext uri="{FF2B5EF4-FFF2-40B4-BE49-F238E27FC236}">
                <a16:creationId xmlns:a16="http://schemas.microsoft.com/office/drawing/2014/main" id="{48C719FC-E86B-884B-AEF6-64C6050B6152}"/>
              </a:ext>
            </a:extLst>
          </p:cNvPr>
          <p:cNvSpPr txBox="1">
            <a:spLocks/>
          </p:cNvSpPr>
          <p:nvPr/>
        </p:nvSpPr>
        <p:spPr>
          <a:xfrm>
            <a:off x="624000" y="3787167"/>
            <a:ext cx="10944000" cy="2975173"/>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67"/>
              </a:spcAft>
              <a:buNone/>
            </a:pPr>
            <a:r>
              <a:rPr lang="en-US" sz="2200" dirty="0">
                <a:solidFill>
                  <a:schemeClr val="bg1"/>
                </a:solidFill>
                <a:latin typeface="+mj-lt"/>
              </a:rPr>
              <a:t>DISCLAIMER GUIDE FORMULATION</a:t>
            </a:r>
            <a:endParaRPr lang="en-US" sz="1400" dirty="0">
              <a:solidFill>
                <a:schemeClr val="bg1"/>
              </a:solidFill>
              <a:latin typeface="+mn-lt"/>
            </a:endParaRPr>
          </a:p>
          <a:p>
            <a:pPr marL="0" indent="0">
              <a:spcBef>
                <a:spcPts val="667"/>
              </a:spcBef>
              <a:spcAft>
                <a:spcPts val="667"/>
              </a:spcAft>
              <a:buNone/>
            </a:pPr>
            <a:r>
              <a:rPr lang="en-GB" sz="1400" dirty="0">
                <a:solidFill>
                  <a:schemeClr val="bg1"/>
                </a:solidFill>
                <a:latin typeface="+mn-lt"/>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This document only contains scientific and technical information for business-to-business use. Country or region-specific regulatory requirements should be considered when developing claims for labeling or advertising to final consumers</a:t>
            </a:r>
            <a:r>
              <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a:t>
            </a:r>
            <a:endParaRPr kumimoji="0" lang="en-CH" sz="8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endParaRPr>
          </a:p>
          <a:p>
            <a:pPr marL="0" indent="0">
              <a:spcBef>
                <a:spcPts val="667"/>
              </a:spcBef>
              <a:spcAft>
                <a:spcPts val="667"/>
              </a:spcAft>
              <a:buNone/>
            </a:pPr>
            <a:endParaRPr lang="en-US" sz="2200" b="1" dirty="0">
              <a:solidFill>
                <a:schemeClr val="bg1"/>
              </a:solidFill>
              <a:latin typeface="+mj-lt"/>
            </a:endParaRPr>
          </a:p>
        </p:txBody>
      </p:sp>
      <p:pic>
        <p:nvPicPr>
          <p:cNvPr id="3" name="Afbeelding 9">
            <a:extLst>
              <a:ext uri="{FF2B5EF4-FFF2-40B4-BE49-F238E27FC236}">
                <a16:creationId xmlns:a16="http://schemas.microsoft.com/office/drawing/2014/main" id="{9C3EE0A9-95C1-874F-B889-FBD1F8686B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2925" y="5793195"/>
            <a:ext cx="3887784" cy="1083791"/>
          </a:xfrm>
          <a:prstGeom prst="rect">
            <a:avLst/>
          </a:prstGeom>
        </p:spPr>
      </p:pic>
      <p:sp>
        <p:nvSpPr>
          <p:cNvPr id="7" name="Text Placeholder 4">
            <a:extLst>
              <a:ext uri="{FF2B5EF4-FFF2-40B4-BE49-F238E27FC236}">
                <a16:creationId xmlns:a16="http://schemas.microsoft.com/office/drawing/2014/main" id="{BABC6DA3-62A9-A84D-8411-2AAE4EDDDA46}"/>
              </a:ext>
            </a:extLst>
          </p:cNvPr>
          <p:cNvSpPr txBox="1">
            <a:spLocks/>
          </p:cNvSpPr>
          <p:nvPr/>
        </p:nvSpPr>
        <p:spPr>
          <a:xfrm>
            <a:off x="624000" y="395560"/>
            <a:ext cx="10944000" cy="3067506"/>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67"/>
              </a:spcAft>
              <a:buNone/>
            </a:pPr>
            <a:r>
              <a:rPr lang="en-US" sz="2200" dirty="0">
                <a:solidFill>
                  <a:schemeClr val="bg1"/>
                </a:solidFill>
                <a:latin typeface="+mj-lt"/>
              </a:rPr>
              <a:t>DISCLAIMER</a:t>
            </a:r>
          </a:p>
          <a:p>
            <a:pPr marL="0" indent="0">
              <a:spcBef>
                <a:spcPts val="667"/>
              </a:spcBef>
              <a:spcAft>
                <a:spcPts val="667"/>
              </a:spcAft>
              <a:buClr>
                <a:srgbClr val="45AC34"/>
              </a:buClr>
              <a:buNone/>
              <a:defRPr/>
            </a:pPr>
            <a:r>
              <a:rPr lang="en-GB" sz="1400" dirty="0">
                <a:solidFill>
                  <a:schemeClr val="bg1"/>
                </a:solidFill>
                <a:latin typeface="+mn-lt"/>
              </a:rPr>
              <a:t>Copyright © 2022 DSM Nutritional Products, 4002 Basel, Switzerland. </a:t>
            </a:r>
          </a:p>
          <a:p>
            <a:pPr marL="0" indent="0">
              <a:spcAft>
                <a:spcPts val="667"/>
              </a:spcAft>
              <a:buClr>
                <a:srgbClr val="45AC34"/>
              </a:buClr>
              <a:buNone/>
              <a:defRPr/>
            </a:pPr>
            <a:r>
              <a:rPr lang="en-GB" sz="1400" dirty="0" err="1">
                <a:solidFill>
                  <a:schemeClr val="bg1"/>
                </a:solidFill>
                <a:latin typeface="+mn-lt"/>
              </a:rPr>
              <a:t>www.dsm.com</a:t>
            </a:r>
            <a:r>
              <a:rPr lang="en-GB" sz="1400" dirty="0">
                <a:solidFill>
                  <a:schemeClr val="bg1"/>
                </a:solidFill>
                <a:latin typeface="+mn-lt"/>
              </a:rPr>
              <a:t>/personal-care. All rights reserved.</a:t>
            </a:r>
          </a:p>
          <a:p>
            <a:pPr marL="0" indent="0">
              <a:spcAft>
                <a:spcPts val="667"/>
              </a:spcAft>
              <a:buClr>
                <a:srgbClr val="45AC34"/>
              </a:buClr>
              <a:buNone/>
              <a:defRPr/>
            </a:pPr>
            <a:r>
              <a:rPr lang="en-GB" sz="1400" dirty="0">
                <a:solidFill>
                  <a:schemeClr val="bg1"/>
                </a:solidFill>
                <a:latin typeface="+mn-lt"/>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business-to-business use. Country- or region-specific information should also be considered when </a:t>
            </a:r>
            <a:r>
              <a:rPr lang="en-GB" sz="1400" dirty="0" err="1">
                <a:solidFill>
                  <a:schemeClr val="bg1"/>
                </a:solidFill>
                <a:latin typeface="+mn-lt"/>
              </a:rPr>
              <a:t>labeling</a:t>
            </a:r>
            <a:r>
              <a:rPr lang="en-GB" sz="1400" dirty="0">
                <a:solidFill>
                  <a:schemeClr val="bg1"/>
                </a:solidFill>
                <a:latin typeface="+mn-lt"/>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en-US" sz="2200" b="1" dirty="0">
              <a:solidFill>
                <a:schemeClr val="bg1"/>
              </a:solidFill>
              <a:latin typeface="+mj-lt"/>
            </a:endParaRPr>
          </a:p>
        </p:txBody>
      </p:sp>
    </p:spTree>
    <p:extLst>
      <p:ext uri="{BB962C8B-B14F-4D97-AF65-F5344CB8AC3E}">
        <p14:creationId xmlns:p14="http://schemas.microsoft.com/office/powerpoint/2010/main" val="2495616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566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609FAF-8324-344D-91D5-3DA9A5C52D65}"/>
              </a:ext>
            </a:extLst>
          </p:cNvPr>
          <p:cNvSpPr>
            <a:spLocks noGrp="1"/>
          </p:cNvSpPr>
          <p:nvPr>
            <p:ph type="ctrTitle"/>
          </p:nvPr>
        </p:nvSpPr>
        <p:spPr>
          <a:xfrm>
            <a:off x="540002" y="540002"/>
            <a:ext cx="6163359" cy="609399"/>
          </a:xfrm>
        </p:spPr>
        <p:txBody>
          <a:bodyPr>
            <a:normAutofit fontScale="90000"/>
          </a:bodyPr>
          <a:lstStyle/>
          <a:p>
            <a:r>
              <a:rPr lang="en-US" dirty="0"/>
              <a:t>Back-up </a:t>
            </a:r>
          </a:p>
        </p:txBody>
      </p:sp>
      <p:sp>
        <p:nvSpPr>
          <p:cNvPr id="3" name="Subtitle 2">
            <a:extLst>
              <a:ext uri="{FF2B5EF4-FFF2-40B4-BE49-F238E27FC236}">
                <a16:creationId xmlns:a16="http://schemas.microsoft.com/office/drawing/2014/main" id="{C451D47C-9D22-4EFB-86E9-D1F2CB8F7B5B}"/>
              </a:ext>
            </a:extLst>
          </p:cNvPr>
          <p:cNvSpPr>
            <a:spLocks noGrp="1"/>
          </p:cNvSpPr>
          <p:nvPr>
            <p:ph type="subTitle" idx="1"/>
          </p:nvPr>
        </p:nvSpPr>
        <p:spPr>
          <a:xfrm>
            <a:off x="540000" y="2088002"/>
            <a:ext cx="9144000" cy="1184940"/>
          </a:xfrm>
        </p:spPr>
        <p:txBody>
          <a:bodyPr/>
          <a:lstStyle/>
          <a:p>
            <a:r>
              <a:rPr lang="en-US" dirty="0"/>
              <a:t>Additional slides, with partly more comprehensive data than in main presentation</a:t>
            </a:r>
          </a:p>
          <a:p>
            <a:endParaRPr lang="en-US" dirty="0"/>
          </a:p>
        </p:txBody>
      </p:sp>
      <p:pic>
        <p:nvPicPr>
          <p:cNvPr id="7" name="Picture 6">
            <a:hlinkClick r:id="rId2" action="ppaction://hlinksldjump"/>
            <a:extLst>
              <a:ext uri="{FF2B5EF4-FFF2-40B4-BE49-F238E27FC236}">
                <a16:creationId xmlns:a16="http://schemas.microsoft.com/office/drawing/2014/main" id="{99A0333F-58B8-49E9-9FB1-D17CC8DFEB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999" y="3539132"/>
            <a:ext cx="1008000" cy="1008000"/>
          </a:xfrm>
          <a:prstGeom prst="rect">
            <a:avLst/>
          </a:prstGeom>
        </p:spPr>
      </p:pic>
    </p:spTree>
    <p:extLst>
      <p:ext uri="{BB962C8B-B14F-4D97-AF65-F5344CB8AC3E}">
        <p14:creationId xmlns:p14="http://schemas.microsoft.com/office/powerpoint/2010/main" val="1043814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55</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38" name="Title 37">
            <a:extLst>
              <a:ext uri="{FF2B5EF4-FFF2-40B4-BE49-F238E27FC236}">
                <a16:creationId xmlns:a16="http://schemas.microsoft.com/office/drawing/2014/main" id="{DF22B7B8-E5C5-87F7-D11B-D91A2E675AE8}"/>
              </a:ext>
            </a:extLst>
          </p:cNvPr>
          <p:cNvSpPr>
            <a:spLocks noGrp="1"/>
          </p:cNvSpPr>
          <p:nvPr>
            <p:ph type="title"/>
          </p:nvPr>
        </p:nvSpPr>
        <p:spPr/>
        <p:txBody>
          <a:bodyPr/>
          <a:lstStyle/>
          <a:p>
            <a:r>
              <a:rPr lang="en-US" sz="3200" b="0" dirty="0">
                <a:solidFill>
                  <a:srgbClr val="0070C0"/>
                </a:solidFill>
                <a:latin typeface="Fira Sans Medium" panose="020B0603050000020004" pitchFamily="34" charset="0"/>
                <a:ea typeface="Fira Sans Medium" panose="020B0603050000020004" pitchFamily="34" charset="0"/>
              </a:rPr>
              <a:t>STAY-C® 50: t</a:t>
            </a:r>
            <a:r>
              <a:rPr lang="en-US" dirty="0"/>
              <a:t>he all-round naturally derived beauty solution for skin perfection</a:t>
            </a:r>
          </a:p>
        </p:txBody>
      </p:sp>
      <p:sp>
        <p:nvSpPr>
          <p:cNvPr id="12" name="Text Placeholder 4">
            <a:extLst>
              <a:ext uri="{FF2B5EF4-FFF2-40B4-BE49-F238E27FC236}">
                <a16:creationId xmlns:a16="http://schemas.microsoft.com/office/drawing/2014/main" id="{23E30C4B-5832-0044-A06E-5ACCAA044289}"/>
              </a:ext>
            </a:extLst>
          </p:cNvPr>
          <p:cNvSpPr txBox="1">
            <a:spLocks/>
          </p:cNvSpPr>
          <p:nvPr/>
        </p:nvSpPr>
        <p:spPr>
          <a:xfrm>
            <a:off x="6008960" y="1464235"/>
            <a:ext cx="3062599" cy="276999"/>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i="1" kern="1200">
                <a:solidFill>
                  <a:schemeClr val="accent1"/>
                </a:solidFill>
                <a:latin typeface="Trebuchet MS" panose="020B0703020202090204" pitchFamily="34" charset="0"/>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808080"/>
                </a:solidFill>
                <a:effectLst/>
                <a:uLnTx/>
                <a:uFillTx/>
                <a:latin typeface="Fira Sans Medium"/>
                <a:ea typeface="+mn-ea"/>
                <a:cs typeface="+mn-cs"/>
              </a:rPr>
              <a:t>Consumer Benefits</a:t>
            </a:r>
          </a:p>
        </p:txBody>
      </p:sp>
      <p:sp>
        <p:nvSpPr>
          <p:cNvPr id="20" name="Rectangle 19">
            <a:extLst>
              <a:ext uri="{FF2B5EF4-FFF2-40B4-BE49-F238E27FC236}">
                <a16:creationId xmlns:a16="http://schemas.microsoft.com/office/drawing/2014/main" id="{78489C59-DF7A-FA49-AA43-8D1751900F66}"/>
              </a:ext>
            </a:extLst>
          </p:cNvPr>
          <p:cNvSpPr/>
          <p:nvPr/>
        </p:nvSpPr>
        <p:spPr>
          <a:xfrm>
            <a:off x="6246910" y="3215304"/>
            <a:ext cx="5470087" cy="601497"/>
          </a:xfrm>
          <a:prstGeom prst="rect">
            <a:avLst/>
          </a:prstGeom>
          <a:gradFill>
            <a:gsLst>
              <a:gs pos="0">
                <a:srgbClr val="45AC34">
                  <a:alpha val="30000"/>
                </a:srgbClr>
              </a:gs>
              <a:gs pos="100000">
                <a:srgbClr val="45AC34">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Anti-ageing</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Improvement of skin firmness and texture</a:t>
            </a:r>
          </a:p>
        </p:txBody>
      </p:sp>
      <p:pic>
        <p:nvPicPr>
          <p:cNvPr id="15" name="Picture 14">
            <a:extLst>
              <a:ext uri="{FF2B5EF4-FFF2-40B4-BE49-F238E27FC236}">
                <a16:creationId xmlns:a16="http://schemas.microsoft.com/office/drawing/2014/main" id="{7C15E385-D68D-3F4B-8F57-B0B1B005D3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43992" y="3048052"/>
            <a:ext cx="936000" cy="936000"/>
          </a:xfrm>
          <a:prstGeom prst="rect">
            <a:avLst/>
          </a:prstGeom>
        </p:spPr>
      </p:pic>
      <p:sp>
        <p:nvSpPr>
          <p:cNvPr id="25" name="Rectangle 24">
            <a:extLst>
              <a:ext uri="{FF2B5EF4-FFF2-40B4-BE49-F238E27FC236}">
                <a16:creationId xmlns:a16="http://schemas.microsoft.com/office/drawing/2014/main" id="{D25F46DA-F8C6-DC49-92DA-CCDBE2C5B19B}"/>
              </a:ext>
            </a:extLst>
          </p:cNvPr>
          <p:cNvSpPr/>
          <p:nvPr/>
        </p:nvSpPr>
        <p:spPr>
          <a:xfrm>
            <a:off x="502398" y="3196068"/>
            <a:ext cx="4554056" cy="639969"/>
          </a:xfrm>
          <a:prstGeom prst="rect">
            <a:avLst/>
          </a:prstGeom>
          <a:gradFill>
            <a:gsLst>
              <a:gs pos="0">
                <a:srgbClr val="45AC34">
                  <a:alpha val="30000"/>
                </a:srgbClr>
              </a:gs>
              <a:gs pos="100000">
                <a:srgbClr val="45AC34">
                  <a:alpha val="0"/>
                </a:srgbClr>
              </a:gs>
            </a:gsLst>
            <a:lin ang="0" scaled="1"/>
          </a:gradFill>
          <a:ln w="38100">
            <a:solidFill>
              <a:srgbClr val="45AC34"/>
            </a:solid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Promotes collagen production </a:t>
            </a: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(dermis)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Strengthens skin’s barrier </a:t>
            </a: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(epidermis) </a:t>
            </a:r>
          </a:p>
        </p:txBody>
      </p:sp>
      <p:sp>
        <p:nvSpPr>
          <p:cNvPr id="3" name="Rectangle 2">
            <a:extLst>
              <a:ext uri="{FF2B5EF4-FFF2-40B4-BE49-F238E27FC236}">
                <a16:creationId xmlns:a16="http://schemas.microsoft.com/office/drawing/2014/main" id="{5F59B8C5-974A-8249-8F59-BD3D52E34FBD}"/>
              </a:ext>
            </a:extLst>
          </p:cNvPr>
          <p:cNvSpPr/>
          <p:nvPr/>
        </p:nvSpPr>
        <p:spPr>
          <a:xfrm>
            <a:off x="6277140" y="2135999"/>
            <a:ext cx="5470087" cy="601497"/>
          </a:xfrm>
          <a:prstGeom prst="rect">
            <a:avLst/>
          </a:prstGeom>
          <a:gradFill flip="none" rotWithShape="1">
            <a:gsLst>
              <a:gs pos="0">
                <a:srgbClr val="FFC000">
                  <a:alpha val="30000"/>
                </a:srgbClr>
              </a:gs>
              <a:gs pos="100000">
                <a:srgbClr val="FCD21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Photoprotection from UVA &amp; UVB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Reduction of photodamage</a:t>
            </a:r>
          </a:p>
        </p:txBody>
      </p:sp>
      <p:pic>
        <p:nvPicPr>
          <p:cNvPr id="18" name="Picture 17">
            <a:extLst>
              <a:ext uri="{FF2B5EF4-FFF2-40B4-BE49-F238E27FC236}">
                <a16:creationId xmlns:a16="http://schemas.microsoft.com/office/drawing/2014/main" id="{2D4B1005-F136-A44A-A497-B8BB3C6BC4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0058" y="1968747"/>
            <a:ext cx="936000" cy="936000"/>
          </a:xfrm>
          <a:prstGeom prst="rect">
            <a:avLst/>
          </a:prstGeom>
        </p:spPr>
      </p:pic>
      <p:sp>
        <p:nvSpPr>
          <p:cNvPr id="26" name="Rectangle 25">
            <a:extLst>
              <a:ext uri="{FF2B5EF4-FFF2-40B4-BE49-F238E27FC236}">
                <a16:creationId xmlns:a16="http://schemas.microsoft.com/office/drawing/2014/main" id="{B9565180-2BCD-D947-89F1-8E3DB4EC474A}"/>
              </a:ext>
            </a:extLst>
          </p:cNvPr>
          <p:cNvSpPr/>
          <p:nvPr/>
        </p:nvSpPr>
        <p:spPr>
          <a:xfrm>
            <a:off x="502398" y="2012888"/>
            <a:ext cx="4554056" cy="847718"/>
          </a:xfrm>
          <a:prstGeom prst="rect">
            <a:avLst/>
          </a:prstGeom>
          <a:gradFill flip="none" rotWithShape="1">
            <a:gsLst>
              <a:gs pos="0">
                <a:srgbClr val="FFC000">
                  <a:alpha val="30000"/>
                </a:srgbClr>
              </a:gs>
              <a:gs pos="100000">
                <a:srgbClr val="FCD21F">
                  <a:alpha val="0"/>
                </a:srgbClr>
              </a:gs>
            </a:gsLst>
            <a:lin ang="0" scaled="1"/>
            <a:tileRect/>
          </a:gradFill>
          <a:ln w="381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Counteracts skin oxidation:</a:t>
            </a:r>
          </a:p>
          <a:p>
            <a:pPr marL="179992" marR="0" lvl="0" indent="-179992"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Neutralization of UV-induced ROS</a:t>
            </a:r>
          </a:p>
          <a:p>
            <a:pPr marL="179992" marR="0" lvl="0" indent="-179992"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808080"/>
                </a:solidFill>
                <a:effectLst/>
                <a:uLnTx/>
                <a:uFillTx/>
                <a:latin typeface="Fira Sans"/>
                <a:ea typeface="+mn-ea"/>
                <a:cs typeface="+mn-cs"/>
              </a:rPr>
              <a:t>Reduction of peroxides formation </a:t>
            </a:r>
          </a:p>
        </p:txBody>
      </p:sp>
      <p:sp>
        <p:nvSpPr>
          <p:cNvPr id="24" name="Rectangle 23">
            <a:extLst>
              <a:ext uri="{FF2B5EF4-FFF2-40B4-BE49-F238E27FC236}">
                <a16:creationId xmlns:a16="http://schemas.microsoft.com/office/drawing/2014/main" id="{FAAD5811-0277-674F-94E1-C83BCFDA31AE}"/>
              </a:ext>
            </a:extLst>
          </p:cNvPr>
          <p:cNvSpPr/>
          <p:nvPr/>
        </p:nvSpPr>
        <p:spPr>
          <a:xfrm>
            <a:off x="9301198" y="5171833"/>
            <a:ext cx="2415799" cy="847719"/>
          </a:xfrm>
          <a:prstGeom prst="rect">
            <a:avLst/>
          </a:prstGeom>
          <a:gradFill>
            <a:gsLst>
              <a:gs pos="0">
                <a:srgbClr val="007E4B">
                  <a:alpha val="30000"/>
                </a:srgbClr>
              </a:gs>
              <a:gs pos="100000">
                <a:srgbClr val="007E4B">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Stimulation of hair growth</a:t>
            </a:r>
          </a:p>
        </p:txBody>
      </p:sp>
      <p:sp>
        <p:nvSpPr>
          <p:cNvPr id="23" name="Rectangle 22">
            <a:extLst>
              <a:ext uri="{FF2B5EF4-FFF2-40B4-BE49-F238E27FC236}">
                <a16:creationId xmlns:a16="http://schemas.microsoft.com/office/drawing/2014/main" id="{48D6E57B-ADC8-5C49-ABB7-815A2066C4E5}"/>
              </a:ext>
            </a:extLst>
          </p:cNvPr>
          <p:cNvSpPr/>
          <p:nvPr/>
        </p:nvSpPr>
        <p:spPr>
          <a:xfrm>
            <a:off x="6070634" y="5225284"/>
            <a:ext cx="2780275" cy="740817"/>
          </a:xfrm>
          <a:prstGeom prst="rect">
            <a:avLst/>
          </a:prstGeom>
          <a:gradFill>
            <a:gsLst>
              <a:gs pos="0">
                <a:srgbClr val="009F91">
                  <a:alpha val="30000"/>
                </a:srgbClr>
              </a:gs>
              <a:gs pos="100000">
                <a:srgbClr val="009F91">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4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   </a:t>
            </a: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Support of healthy         </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   teeth and gum</a:t>
            </a:r>
          </a:p>
        </p:txBody>
      </p:sp>
      <p:pic>
        <p:nvPicPr>
          <p:cNvPr id="16" name="Picture 15">
            <a:extLst>
              <a:ext uri="{FF2B5EF4-FFF2-40B4-BE49-F238E27FC236}">
                <a16:creationId xmlns:a16="http://schemas.microsoft.com/office/drawing/2014/main" id="{FE952159-538E-B246-A37F-3B7A563576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7658" y="5127692"/>
            <a:ext cx="936000" cy="936000"/>
          </a:xfrm>
          <a:prstGeom prst="rect">
            <a:avLst/>
          </a:prstGeom>
        </p:spPr>
      </p:pic>
      <p:pic>
        <p:nvPicPr>
          <p:cNvPr id="17" name="Picture 16">
            <a:extLst>
              <a:ext uri="{FF2B5EF4-FFF2-40B4-BE49-F238E27FC236}">
                <a16:creationId xmlns:a16="http://schemas.microsoft.com/office/drawing/2014/main" id="{3748C048-74A9-4444-8A0A-B2715DE2722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843992" y="5127692"/>
            <a:ext cx="936000" cy="936000"/>
          </a:xfrm>
          <a:prstGeom prst="rect">
            <a:avLst/>
          </a:prstGeom>
        </p:spPr>
      </p:pic>
      <p:sp>
        <p:nvSpPr>
          <p:cNvPr id="27" name="Rectangle 26">
            <a:extLst>
              <a:ext uri="{FF2B5EF4-FFF2-40B4-BE49-F238E27FC236}">
                <a16:creationId xmlns:a16="http://schemas.microsoft.com/office/drawing/2014/main" id="{0224A49F-5C77-724E-BFD0-17FD5E732BC2}"/>
              </a:ext>
            </a:extLst>
          </p:cNvPr>
          <p:cNvSpPr/>
          <p:nvPr/>
        </p:nvSpPr>
        <p:spPr>
          <a:xfrm>
            <a:off x="2779428" y="5294944"/>
            <a:ext cx="2265855" cy="601497"/>
          </a:xfrm>
          <a:prstGeom prst="rect">
            <a:avLst/>
          </a:prstGeom>
          <a:gradFill>
            <a:gsLst>
              <a:gs pos="0">
                <a:srgbClr val="007E4B">
                  <a:alpha val="30000"/>
                </a:srgbClr>
              </a:gs>
              <a:gs pos="100000">
                <a:srgbClr val="007E4B">
                  <a:alpha val="0"/>
                </a:srgbClr>
              </a:gs>
            </a:gsLst>
            <a:lin ang="0" scaled="1"/>
          </a:gradFill>
          <a:ln w="38100">
            <a:solidFill>
              <a:srgbClr val="007E4B"/>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Promotes elongation</a:t>
            </a:r>
            <a:br>
              <a:rPr kumimoji="0" lang="en-GB" sz="1600" b="0" i="0" u="none" strike="noStrike" kern="1200" cap="none" spc="0" normalizeH="0" baseline="0" noProof="0" dirty="0">
                <a:ln>
                  <a:noFill/>
                </a:ln>
                <a:solidFill>
                  <a:srgbClr val="007E4B"/>
                </a:solidFill>
                <a:effectLst/>
                <a:uLnTx/>
                <a:uFillTx/>
                <a:latin typeface="Fira Sans Medium"/>
                <a:ea typeface="+mn-ea"/>
                <a:cs typeface="+mn-cs"/>
              </a:rPr>
            </a:b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of hair follicle</a:t>
            </a:r>
          </a:p>
        </p:txBody>
      </p:sp>
      <p:sp>
        <p:nvSpPr>
          <p:cNvPr id="28" name="Rectangle 27">
            <a:extLst>
              <a:ext uri="{FF2B5EF4-FFF2-40B4-BE49-F238E27FC236}">
                <a16:creationId xmlns:a16="http://schemas.microsoft.com/office/drawing/2014/main" id="{C0F07E1A-97E2-A94D-B84D-FAC9E00E87D6}"/>
              </a:ext>
            </a:extLst>
          </p:cNvPr>
          <p:cNvSpPr/>
          <p:nvPr/>
        </p:nvSpPr>
        <p:spPr>
          <a:xfrm>
            <a:off x="491226" y="5294944"/>
            <a:ext cx="2018379" cy="601497"/>
          </a:xfrm>
          <a:prstGeom prst="rect">
            <a:avLst/>
          </a:prstGeom>
          <a:gradFill>
            <a:gsLst>
              <a:gs pos="0">
                <a:srgbClr val="009F91">
                  <a:alpha val="30000"/>
                </a:srgbClr>
              </a:gs>
              <a:gs pos="100000">
                <a:srgbClr val="009F91">
                  <a:alpha val="0"/>
                </a:srgbClr>
              </a:gs>
            </a:gsLst>
            <a:lin ang="0" scaled="1"/>
          </a:gradFill>
          <a:ln w="38100">
            <a:solidFill>
              <a:srgbClr val="009F9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Limits the growth of oral bacteria</a:t>
            </a:r>
          </a:p>
        </p:txBody>
      </p:sp>
      <p:sp>
        <p:nvSpPr>
          <p:cNvPr id="22" name="Rectangle 21">
            <a:extLst>
              <a:ext uri="{FF2B5EF4-FFF2-40B4-BE49-F238E27FC236}">
                <a16:creationId xmlns:a16="http://schemas.microsoft.com/office/drawing/2014/main" id="{B9632CC0-BE2F-8F4F-BF89-A66A5D7953DA}"/>
              </a:ext>
            </a:extLst>
          </p:cNvPr>
          <p:cNvSpPr/>
          <p:nvPr/>
        </p:nvSpPr>
        <p:spPr>
          <a:xfrm>
            <a:off x="9301198" y="4215639"/>
            <a:ext cx="2415799" cy="847718"/>
          </a:xfrm>
          <a:prstGeom prst="rect">
            <a:avLst/>
          </a:prstGeom>
          <a:gradFill>
            <a:gsLst>
              <a:gs pos="0">
                <a:srgbClr val="A8AD00">
                  <a:alpha val="30000"/>
                </a:srgbClr>
              </a:gs>
              <a:gs pos="100000">
                <a:srgbClr val="A8AD00">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Cosmetic treatment of acne-prone skin </a:t>
            </a:r>
          </a:p>
        </p:txBody>
      </p:sp>
      <p:sp>
        <p:nvSpPr>
          <p:cNvPr id="21" name="Rectangle 20">
            <a:extLst>
              <a:ext uri="{FF2B5EF4-FFF2-40B4-BE49-F238E27FC236}">
                <a16:creationId xmlns:a16="http://schemas.microsoft.com/office/drawing/2014/main" id="{F80C5519-DC01-C142-A7C0-EF07677B2211}"/>
              </a:ext>
            </a:extLst>
          </p:cNvPr>
          <p:cNvSpPr/>
          <p:nvPr/>
        </p:nvSpPr>
        <p:spPr>
          <a:xfrm>
            <a:off x="6246908" y="4215639"/>
            <a:ext cx="2494380" cy="847718"/>
          </a:xfrm>
          <a:prstGeom prst="rect">
            <a:avLst/>
          </a:prstGeom>
          <a:gradFill>
            <a:gsLst>
              <a:gs pos="0">
                <a:srgbClr val="CDDA53">
                  <a:alpha val="30000"/>
                </a:srgbClr>
              </a:gs>
              <a:gs pos="100000">
                <a:srgbClr val="CDDA53">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4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Evens the</a:t>
            </a:r>
            <a:br>
              <a:rPr kumimoji="0" lang="en-GB" sz="1600" b="0" i="0" u="none" strike="noStrike" kern="1200" cap="none" spc="0" normalizeH="0" baseline="0" noProof="0" dirty="0">
                <a:ln>
                  <a:noFill/>
                </a:ln>
                <a:solidFill>
                  <a:srgbClr val="007E4B"/>
                </a:solidFill>
                <a:effectLst/>
                <a:uLnTx/>
                <a:uFillTx/>
                <a:latin typeface="Fira Sans Medium"/>
                <a:ea typeface="+mn-ea"/>
                <a:cs typeface="+mn-cs"/>
              </a:rPr>
            </a:b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skin tone </a:t>
            </a: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and skin l</a:t>
            </a:r>
            <a:r>
              <a:rPr kumimoji="0" lang="en-GB" sz="1600" b="0" i="0" u="none" strike="noStrike" kern="1200" cap="none" spc="0" normalizeH="0" baseline="0" noProof="0" dirty="0" err="1">
                <a:ln>
                  <a:noFill/>
                </a:ln>
                <a:solidFill>
                  <a:srgbClr val="808080"/>
                </a:solidFill>
                <a:effectLst/>
                <a:uLnTx/>
                <a:uFillTx/>
                <a:latin typeface="Fira Sans Medium"/>
                <a:ea typeface="+mn-ea"/>
                <a:cs typeface="+mn-cs"/>
              </a:rPr>
              <a:t>ightening</a:t>
            </a:r>
            <a:endParaRPr kumimoji="0" lang="en-GB" sz="1600" b="0" i="0" u="none" strike="noStrike" kern="1200" cap="none" spc="0" normalizeH="0" baseline="0" noProof="0" dirty="0">
              <a:ln>
                <a:noFill/>
              </a:ln>
              <a:solidFill>
                <a:srgbClr val="808080"/>
              </a:solidFill>
              <a:effectLst/>
              <a:uLnTx/>
              <a:uFillTx/>
              <a:latin typeface="Fira Sans Medium"/>
              <a:ea typeface="+mn-ea"/>
              <a:cs typeface="+mn-cs"/>
            </a:endParaRPr>
          </a:p>
        </p:txBody>
      </p:sp>
      <p:pic>
        <p:nvPicPr>
          <p:cNvPr id="13" name="Picture 12">
            <a:extLst>
              <a:ext uri="{FF2B5EF4-FFF2-40B4-BE49-F238E27FC236}">
                <a16:creationId xmlns:a16="http://schemas.microsoft.com/office/drawing/2014/main" id="{912937BE-36F2-684E-8D7E-6DE29E9665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97658" y="4171498"/>
            <a:ext cx="936000" cy="936000"/>
          </a:xfrm>
          <a:prstGeom prst="rect">
            <a:avLst/>
          </a:prstGeom>
        </p:spPr>
      </p:pic>
      <p:pic>
        <p:nvPicPr>
          <p:cNvPr id="19" name="Picture 18">
            <a:extLst>
              <a:ext uri="{FF2B5EF4-FFF2-40B4-BE49-F238E27FC236}">
                <a16:creationId xmlns:a16="http://schemas.microsoft.com/office/drawing/2014/main" id="{C30C1AC2-C9CD-AD4D-9339-97B45E4902C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43992" y="4171498"/>
            <a:ext cx="936000" cy="936000"/>
          </a:xfrm>
          <a:prstGeom prst="rect">
            <a:avLst/>
          </a:prstGeom>
        </p:spPr>
      </p:pic>
      <p:sp>
        <p:nvSpPr>
          <p:cNvPr id="29" name="Rectangle 28">
            <a:extLst>
              <a:ext uri="{FF2B5EF4-FFF2-40B4-BE49-F238E27FC236}">
                <a16:creationId xmlns:a16="http://schemas.microsoft.com/office/drawing/2014/main" id="{948FABB8-C179-354E-88A4-3FEC4DA05ED2}"/>
              </a:ext>
            </a:extLst>
          </p:cNvPr>
          <p:cNvSpPr/>
          <p:nvPr/>
        </p:nvSpPr>
        <p:spPr>
          <a:xfrm>
            <a:off x="2771709" y="4215639"/>
            <a:ext cx="2284747" cy="847718"/>
          </a:xfrm>
          <a:prstGeom prst="rect">
            <a:avLst/>
          </a:prstGeom>
          <a:gradFill>
            <a:gsLst>
              <a:gs pos="0">
                <a:srgbClr val="A8AD00">
                  <a:alpha val="30000"/>
                </a:srgbClr>
              </a:gs>
              <a:gs pos="100000">
                <a:srgbClr val="A8AD00">
                  <a:alpha val="0"/>
                </a:srgbClr>
              </a:gs>
            </a:gsLst>
            <a:lin ang="0" scaled="1"/>
          </a:gradFill>
          <a:ln w="38100">
            <a:solidFill>
              <a:srgbClr val="A8AD00"/>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54000" rIns="54000" bIns="54000" rtlCol="0" anchor="t"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Improves the appearance of acne </a:t>
            </a: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inflammatory lesions</a:t>
            </a:r>
          </a:p>
        </p:txBody>
      </p:sp>
      <p:sp>
        <p:nvSpPr>
          <p:cNvPr id="30" name="Rectangle 29">
            <a:extLst>
              <a:ext uri="{FF2B5EF4-FFF2-40B4-BE49-F238E27FC236}">
                <a16:creationId xmlns:a16="http://schemas.microsoft.com/office/drawing/2014/main" id="{03DFA49E-54E8-9F41-B6FB-12379906C1CE}"/>
              </a:ext>
            </a:extLst>
          </p:cNvPr>
          <p:cNvSpPr/>
          <p:nvPr/>
        </p:nvSpPr>
        <p:spPr>
          <a:xfrm>
            <a:off x="468000" y="4215639"/>
            <a:ext cx="2041605" cy="847719"/>
          </a:xfrm>
          <a:prstGeom prst="rect">
            <a:avLst/>
          </a:prstGeom>
          <a:gradFill>
            <a:gsLst>
              <a:gs pos="0">
                <a:srgbClr val="CDDA53">
                  <a:alpha val="30000"/>
                </a:srgbClr>
              </a:gs>
              <a:gs pos="100000">
                <a:srgbClr val="CDDA53">
                  <a:alpha val="0"/>
                </a:srgbClr>
              </a:gs>
            </a:gsLst>
            <a:lin ang="0" scaled="1"/>
          </a:gradFill>
          <a:ln w="38100">
            <a:solidFill>
              <a:srgbClr val="CDDA53"/>
            </a:solid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E4B"/>
                </a:solidFill>
                <a:effectLst/>
                <a:uLnTx/>
                <a:uFillTx/>
                <a:latin typeface="Fira Sans Medium"/>
                <a:ea typeface="+mn-ea"/>
                <a:cs typeface="+mn-cs"/>
              </a:rPr>
              <a:t>Decreases melanin synthesis </a:t>
            </a:r>
            <a:r>
              <a:rPr kumimoji="0" lang="en-GB" sz="1600" b="0" i="0" u="none" strike="noStrike" kern="1200" cap="none" spc="0" normalizeH="0" baseline="0" noProof="0" dirty="0">
                <a:ln>
                  <a:noFill/>
                </a:ln>
                <a:solidFill>
                  <a:srgbClr val="808080"/>
                </a:solidFill>
                <a:effectLst/>
                <a:uLnTx/>
                <a:uFillTx/>
                <a:latin typeface="Fira Sans Medium"/>
                <a:ea typeface="+mn-ea"/>
                <a:cs typeface="+mn-cs"/>
              </a:rPr>
              <a:t>and reduces age spot </a:t>
            </a:r>
          </a:p>
        </p:txBody>
      </p:sp>
      <p:sp>
        <p:nvSpPr>
          <p:cNvPr id="32" name="Freeform 31">
            <a:extLst>
              <a:ext uri="{FF2B5EF4-FFF2-40B4-BE49-F238E27FC236}">
                <a16:creationId xmlns:a16="http://schemas.microsoft.com/office/drawing/2014/main" id="{E86572CC-8E43-D04B-B6E2-B76F30303636}"/>
              </a:ext>
            </a:extLst>
          </p:cNvPr>
          <p:cNvSpPr/>
          <p:nvPr/>
        </p:nvSpPr>
        <p:spPr>
          <a:xfrm>
            <a:off x="5472354" y="1440000"/>
            <a:ext cx="109537" cy="4581525"/>
          </a:xfrm>
          <a:custGeom>
            <a:avLst/>
            <a:gdLst>
              <a:gd name="connsiteX0" fmla="*/ 0 w 176212"/>
              <a:gd name="connsiteY0" fmla="*/ 0 h 4581525"/>
              <a:gd name="connsiteX1" fmla="*/ 0 w 176212"/>
              <a:gd name="connsiteY1" fmla="*/ 1943100 h 4581525"/>
              <a:gd name="connsiteX2" fmla="*/ 109537 w 176212"/>
              <a:gd name="connsiteY2" fmla="*/ 2052637 h 4581525"/>
              <a:gd name="connsiteX3" fmla="*/ 9525 w 176212"/>
              <a:gd name="connsiteY3" fmla="*/ 2152649 h 4581525"/>
              <a:gd name="connsiteX4" fmla="*/ 9525 w 176212"/>
              <a:gd name="connsiteY4" fmla="*/ 4581525 h 4581525"/>
              <a:gd name="connsiteX5" fmla="*/ 176212 w 176212"/>
              <a:gd name="connsiteY5" fmla="*/ 4581525 h 4581525"/>
              <a:gd name="connsiteX0" fmla="*/ 0 w 109537"/>
              <a:gd name="connsiteY0" fmla="*/ 0 h 4581525"/>
              <a:gd name="connsiteX1" fmla="*/ 0 w 109537"/>
              <a:gd name="connsiteY1" fmla="*/ 1943100 h 4581525"/>
              <a:gd name="connsiteX2" fmla="*/ 109537 w 109537"/>
              <a:gd name="connsiteY2" fmla="*/ 2052637 h 4581525"/>
              <a:gd name="connsiteX3" fmla="*/ 9525 w 109537"/>
              <a:gd name="connsiteY3" fmla="*/ 2152649 h 4581525"/>
              <a:gd name="connsiteX4" fmla="*/ 9525 w 109537"/>
              <a:gd name="connsiteY4" fmla="*/ 4581525 h 4581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7" h="4581525">
                <a:moveTo>
                  <a:pt x="0" y="0"/>
                </a:moveTo>
                <a:lnTo>
                  <a:pt x="0" y="1943100"/>
                </a:lnTo>
                <a:lnTo>
                  <a:pt x="109537" y="2052637"/>
                </a:lnTo>
                <a:lnTo>
                  <a:pt x="9525" y="2152649"/>
                </a:lnTo>
                <a:lnTo>
                  <a:pt x="9525" y="4581525"/>
                </a:lnTo>
              </a:path>
            </a:pathLst>
          </a:custGeom>
          <a:noFill/>
          <a:ln w="254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39" name="Text Placeholder 4">
            <a:extLst>
              <a:ext uri="{FF2B5EF4-FFF2-40B4-BE49-F238E27FC236}">
                <a16:creationId xmlns:a16="http://schemas.microsoft.com/office/drawing/2014/main" id="{232ADA82-B5A9-996D-5814-E5122A05A2B3}"/>
              </a:ext>
            </a:extLst>
          </p:cNvPr>
          <p:cNvSpPr txBox="1">
            <a:spLocks/>
          </p:cNvSpPr>
          <p:nvPr/>
        </p:nvSpPr>
        <p:spPr>
          <a:xfrm>
            <a:off x="491540" y="1464235"/>
            <a:ext cx="4553743" cy="355129"/>
          </a:xfrm>
          <a:prstGeom prst="rect">
            <a:avLst/>
          </a:prstGeom>
        </p:spPr>
        <p:txBody>
          <a:bodyPr lIns="0" tIns="0" rIns="0" bIns="0">
            <a:normAutofit/>
          </a:bodyPr>
          <a:lstStyle>
            <a:lvl1pPr marL="251988" indent="-251988"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36"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23" indent="-266687"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272"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272" indent="-271449" algn="l" defTabSz="914354"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558" indent="-285737"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272" indent="-271449" algn="l" defTabSz="914354"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300"/>
              </a:spcAft>
              <a:buClr>
                <a:srgbClr val="808282"/>
              </a:buClr>
              <a:buSzTx/>
              <a:buFont typeface="Arial" panose="020B0604020202020204" pitchFamily="34" charset="0"/>
              <a:buNone/>
              <a:tabLst/>
              <a:defRPr/>
            </a:pPr>
            <a:r>
              <a:rPr kumimoji="0" lang="en-US" sz="1800" b="0" i="0" u="none" strike="noStrike" kern="1200" cap="none" spc="0" normalizeH="0" baseline="0" noProof="0" dirty="0">
                <a:ln>
                  <a:noFill/>
                </a:ln>
                <a:solidFill>
                  <a:srgbClr val="808080"/>
                </a:solidFill>
                <a:effectLst/>
                <a:uLnTx/>
                <a:uFillTx/>
                <a:latin typeface="Fira Sans Medium"/>
                <a:ea typeface="+mn-ea"/>
                <a:cs typeface="+mn-cs"/>
              </a:rPr>
              <a:t>Biological Concepts</a:t>
            </a:r>
          </a:p>
        </p:txBody>
      </p:sp>
    </p:spTree>
    <p:extLst>
      <p:ext uri="{BB962C8B-B14F-4D97-AF65-F5344CB8AC3E}">
        <p14:creationId xmlns:p14="http://schemas.microsoft.com/office/powerpoint/2010/main" val="3003919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56</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skin lightening activities</a:t>
            </a:r>
          </a:p>
        </p:txBody>
      </p:sp>
      <p:sp>
        <p:nvSpPr>
          <p:cNvPr id="15" name="Text Placeholder 14">
            <a:extLst>
              <a:ext uri="{FF2B5EF4-FFF2-40B4-BE49-F238E27FC236}">
                <a16:creationId xmlns:a16="http://schemas.microsoft.com/office/drawing/2014/main" id="{16EE1951-5298-C107-8565-A5259F3712EE}"/>
              </a:ext>
            </a:extLst>
          </p:cNvPr>
          <p:cNvSpPr>
            <a:spLocks noGrp="1"/>
          </p:cNvSpPr>
          <p:nvPr>
            <p:ph type="body" sz="quarter" idx="13"/>
          </p:nvPr>
        </p:nvSpPr>
        <p:spPr/>
        <p:txBody>
          <a:bodyPr/>
          <a:lstStyle/>
          <a:p>
            <a:r>
              <a:rPr lang="en-US" dirty="0"/>
              <a:t>STAY-C® 50 dose-dependently inhibits melanin synthesis by 20% in </a:t>
            </a:r>
          </a:p>
          <a:p>
            <a:r>
              <a:rPr lang="en-US" dirty="0"/>
              <a:t>L-tyrosine stimulated human melanocytes</a:t>
            </a:r>
          </a:p>
        </p:txBody>
      </p:sp>
      <p:sp>
        <p:nvSpPr>
          <p:cNvPr id="29" name="TextBox 28">
            <a:extLst>
              <a:ext uri="{FF2B5EF4-FFF2-40B4-BE49-F238E27FC236}">
                <a16:creationId xmlns:a16="http://schemas.microsoft.com/office/drawing/2014/main" id="{99691D40-6BCD-5F4B-9722-D608C668C5E8}"/>
              </a:ext>
            </a:extLst>
          </p:cNvPr>
          <p:cNvSpPr txBox="1"/>
          <p:nvPr/>
        </p:nvSpPr>
        <p:spPr>
          <a:xfrm>
            <a:off x="6209126" y="3319698"/>
            <a:ext cx="3753544" cy="687752"/>
          </a:xfrm>
          <a:prstGeom prst="rect">
            <a:avLst/>
          </a:prstGeom>
          <a:noFill/>
        </p:spPr>
        <p:txBody>
          <a:bodyPr wrap="square" lIns="0" tIns="0" rIns="0" bIns="0" rtlCol="0">
            <a:spAutoFit/>
          </a:bodyPr>
          <a:lstStyle/>
          <a:p>
            <a:pPr marL="177800" marR="0" lvl="0" indent="-177800"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NHEM-LP Melanocytes</a:t>
            </a:r>
          </a:p>
          <a:p>
            <a:pPr marL="177800" marR="0" lvl="0" indent="-177800"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10 days incubation with different concentration of STAY-C</a:t>
            </a:r>
            <a:r>
              <a:rPr kumimoji="0" lang="en-GB" sz="1351" b="0" i="0" u="none" strike="noStrike" kern="1200" cap="none" spc="0" normalizeH="0" noProof="0" dirty="0">
                <a:ln>
                  <a:noFill/>
                </a:ln>
                <a:solidFill>
                  <a:srgbClr val="808080"/>
                </a:solidFill>
                <a:effectLst/>
                <a:uLnTx/>
                <a:uFillTx/>
                <a:latin typeface="Fira Sans"/>
                <a:ea typeface="+mn-ea"/>
                <a:cs typeface="+mn-cs"/>
              </a:rPr>
              <a:t>®</a:t>
            </a:r>
            <a:r>
              <a:rPr kumimoji="0" lang="en-GB" sz="1351" b="0" i="0" u="none" strike="noStrike" kern="1200" cap="none" spc="0" normalizeH="0" baseline="0" noProof="0" dirty="0">
                <a:ln>
                  <a:noFill/>
                </a:ln>
                <a:solidFill>
                  <a:srgbClr val="808080"/>
                </a:solidFill>
                <a:effectLst/>
                <a:uLnTx/>
                <a:uFillTx/>
                <a:latin typeface="Fira Sans"/>
                <a:ea typeface="+mn-ea"/>
                <a:cs typeface="+mn-cs"/>
              </a:rPr>
              <a:t> 50 </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1" y="6104778"/>
            <a:ext cx="3213847" cy="1384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Trebuchet MS" panose="020B0603020202020204"/>
                <a:ea typeface="+mn-ea"/>
                <a:cs typeface="+mn-cs"/>
              </a:rPr>
              <a:t>DSM Internal study</a:t>
            </a:r>
          </a:p>
        </p:txBody>
      </p:sp>
      <p:pic>
        <p:nvPicPr>
          <p:cNvPr id="6" name="Picture 5">
            <a:extLst>
              <a:ext uri="{FF2B5EF4-FFF2-40B4-BE49-F238E27FC236}">
                <a16:creationId xmlns:a16="http://schemas.microsoft.com/office/drawing/2014/main" id="{4C55A200-1D68-7847-A7CE-80110A00AF0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1" y="2009225"/>
            <a:ext cx="5066664" cy="4095553"/>
          </a:xfrm>
          <a:prstGeom prst="rect">
            <a:avLst/>
          </a:prstGeom>
        </p:spPr>
      </p:pic>
      <p:grpSp>
        <p:nvGrpSpPr>
          <p:cNvPr id="12" name="Group 11">
            <a:extLst>
              <a:ext uri="{FF2B5EF4-FFF2-40B4-BE49-F238E27FC236}">
                <a16:creationId xmlns:a16="http://schemas.microsoft.com/office/drawing/2014/main" id="{33F2D557-FE1C-45B0-BEE4-9057BE84876D}"/>
              </a:ext>
            </a:extLst>
          </p:cNvPr>
          <p:cNvGrpSpPr/>
          <p:nvPr/>
        </p:nvGrpSpPr>
        <p:grpSpPr>
          <a:xfrm>
            <a:off x="10880142" y="136327"/>
            <a:ext cx="1311858" cy="335110"/>
            <a:chOff x="11033761" y="53102"/>
            <a:chExt cx="1311858" cy="335110"/>
          </a:xfrm>
        </p:grpSpPr>
        <p:sp>
          <p:nvSpPr>
            <p:cNvPr id="13" name="Rectangle 12">
              <a:extLst>
                <a:ext uri="{FF2B5EF4-FFF2-40B4-BE49-F238E27FC236}">
                  <a16:creationId xmlns:a16="http://schemas.microsoft.com/office/drawing/2014/main" id="{93E20D4B-EB15-464C-A982-D01D6B36532C}"/>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14" name="TextBox 13">
              <a:extLst>
                <a:ext uri="{FF2B5EF4-FFF2-40B4-BE49-F238E27FC236}">
                  <a16:creationId xmlns:a16="http://schemas.microsoft.com/office/drawing/2014/main" id="{586FB2E8-7161-4AC9-B403-C3059C2D2F43}"/>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vitro</a:t>
              </a:r>
            </a:p>
          </p:txBody>
        </p:sp>
      </p:grpSp>
      <p:pic>
        <p:nvPicPr>
          <p:cNvPr id="7" name="Picture 6" descr="A green sign with white text&#10;&#10;Description automatically generated with low confidence">
            <a:extLst>
              <a:ext uri="{FF2B5EF4-FFF2-40B4-BE49-F238E27FC236}">
                <a16:creationId xmlns:a16="http://schemas.microsoft.com/office/drawing/2014/main" id="{F2D1A83C-65DE-F361-7DF3-C3795E0D4B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pic>
        <p:nvPicPr>
          <p:cNvPr id="8" name="Picture 7">
            <a:extLst>
              <a:ext uri="{FF2B5EF4-FFF2-40B4-BE49-F238E27FC236}">
                <a16:creationId xmlns:a16="http://schemas.microsoft.com/office/drawing/2014/main" id="{9EC17A51-0168-5087-6E6B-A675A6D89B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sp>
        <p:nvSpPr>
          <p:cNvPr id="17" name="TextBox 16">
            <a:extLst>
              <a:ext uri="{FF2B5EF4-FFF2-40B4-BE49-F238E27FC236}">
                <a16:creationId xmlns:a16="http://schemas.microsoft.com/office/drawing/2014/main" id="{ABBCCD52-2C5F-9246-D547-886C156E9942}"/>
              </a:ext>
            </a:extLst>
          </p:cNvPr>
          <p:cNvSpPr txBox="1"/>
          <p:nvPr/>
        </p:nvSpPr>
        <p:spPr>
          <a:xfrm>
            <a:off x="6209125" y="2081017"/>
            <a:ext cx="3753544"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ctr" defTabSz="914354"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a:t>
            </a:r>
            <a:r>
              <a:rPr kumimoji="0" lang="en-GB" sz="1600" b="0" i="0" u="none" strike="noStrike" kern="1200" cap="none" spc="0" normalizeH="0" noProof="0" dirty="0">
                <a:ln>
                  <a:noFill/>
                </a:ln>
                <a:solidFill>
                  <a:srgbClr val="000000"/>
                </a:solidFill>
                <a:effectLst/>
                <a:uLnTx/>
                <a:uFillTx/>
                <a:latin typeface="Fira Sans"/>
                <a:ea typeface="+mn-ea"/>
                <a:cs typeface="+mn-cs"/>
              </a:rPr>
              <a:t>®</a:t>
            </a:r>
            <a:r>
              <a:rPr kumimoji="0" lang="en-GB" sz="1600" b="0" i="0" u="none" strike="noStrike" kern="1200" cap="none" spc="0" normalizeH="0" baseline="0" noProof="0" dirty="0">
                <a:ln>
                  <a:noFill/>
                </a:ln>
                <a:solidFill>
                  <a:srgbClr val="000000"/>
                </a:solidFill>
                <a:effectLst/>
                <a:uLnTx/>
                <a:uFillTx/>
                <a:latin typeface="Fira Sans"/>
                <a:ea typeface="+mn-ea"/>
                <a:cs typeface="+mn-cs"/>
              </a:rPr>
              <a:t> 50 reduces the melanin content in human melanocytes in a dose-dependent way</a:t>
            </a:r>
          </a:p>
        </p:txBody>
      </p:sp>
    </p:spTree>
    <p:extLst>
      <p:ext uri="{BB962C8B-B14F-4D97-AF65-F5344CB8AC3E}">
        <p14:creationId xmlns:p14="http://schemas.microsoft.com/office/powerpoint/2010/main" val="51925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8"/>
                                        </p:tgtEl>
                                      </p:cBhvr>
                                      <p:by x="130000" y="130000"/>
                                    </p:animScale>
                                  </p:childTnLst>
                                </p:cTn>
                              </p:par>
                              <p:par>
                                <p:cTn id="7" presetID="26" presetClass="emph" presetSubtype="0" fill="hold" nodeType="withEffect">
                                  <p:stCondLst>
                                    <p:cond delay="0"/>
                                  </p:stCondLst>
                                  <p:childTnLst>
                                    <p:animEffect transition="out" filter="fade">
                                      <p:cBhvr>
                                        <p:cTn id="8" dur="1000" tmFilter="0, 0; .2, .5; .8, .5; 1, 0"/>
                                        <p:tgtEl>
                                          <p:spTgt spid="8"/>
                                        </p:tgtEl>
                                      </p:cBhvr>
                                    </p:animEffect>
                                    <p:animScale>
                                      <p:cBhvr>
                                        <p:cTn id="9" dur="500" autoRev="1" fill="hold"/>
                                        <p:tgtEl>
                                          <p:spTgt spid="8"/>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7A257376-B7F8-DB4C-8CD1-7422B4D37356}"/>
              </a:ext>
            </a:extLst>
          </p:cNvPr>
          <p:cNvSpPr txBox="1"/>
          <p:nvPr/>
        </p:nvSpPr>
        <p:spPr>
          <a:xfrm>
            <a:off x="450780" y="5025595"/>
            <a:ext cx="4336019" cy="744911"/>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STAY-C® 50 outperforms </a:t>
            </a:r>
            <a:r>
              <a:rPr kumimoji="0" lang="en-US" sz="1600" b="0" i="0" u="none" strike="noStrike" kern="1200" cap="none" spc="0" normalizeH="0" baseline="0" noProof="0" dirty="0">
                <a:ln>
                  <a:noFill/>
                </a:ln>
                <a:solidFill>
                  <a:srgbClr val="000000"/>
                </a:solidFill>
                <a:effectLst/>
                <a:uLnTx/>
                <a:uFillTx/>
                <a:latin typeface="Fira Sans"/>
                <a:ea typeface="+mn-ea"/>
                <a:cs typeface="+mn-cs"/>
              </a:rPr>
              <a:t>clindamycin</a:t>
            </a:r>
            <a:r>
              <a:rPr kumimoji="0" lang="en-GB" sz="1600" b="0" i="0" u="none" strike="noStrike" kern="1200" cap="none" spc="0" normalizeH="0" baseline="30000" noProof="0" dirty="0">
                <a:ln>
                  <a:noFill/>
                </a:ln>
                <a:solidFill>
                  <a:srgbClr val="000000"/>
                </a:solidFill>
                <a:effectLst/>
                <a:uLnTx/>
                <a:uFillTx/>
                <a:latin typeface="Fira Sans"/>
                <a:ea typeface="+mn-ea"/>
                <a:cs typeface="+mn-cs"/>
              </a:rPr>
              <a:t>#</a:t>
            </a:r>
            <a:r>
              <a:rPr kumimoji="0" lang="en-US" sz="1600" b="0" i="0" u="none" strike="noStrike" kern="1200" cap="none" spc="0" normalizeH="0" baseline="0" noProof="0" dirty="0">
                <a:ln>
                  <a:noFill/>
                </a:ln>
                <a:solidFill>
                  <a:srgbClr val="000000"/>
                </a:solidFill>
                <a:effectLst/>
                <a:uLnTx/>
                <a:uFillTx/>
                <a:latin typeface="Fira Sans"/>
                <a:ea typeface="+mn-ea"/>
                <a:cs typeface="+mn-cs"/>
              </a:rPr>
              <a:t> </a:t>
            </a:r>
            <a:r>
              <a:rPr kumimoji="0" lang="en-GB" sz="1600" b="0" i="0" u="none" strike="noStrike" kern="1200" cap="none" spc="0" normalizeH="0" baseline="0" noProof="0" dirty="0">
                <a:ln>
                  <a:noFill/>
                </a:ln>
                <a:solidFill>
                  <a:srgbClr val="000000"/>
                </a:solidFill>
                <a:effectLst/>
                <a:uLnTx/>
                <a:uFillTx/>
                <a:latin typeface="Fira Sans"/>
                <a:ea typeface="+mn-ea"/>
                <a:cs typeface="+mn-cs"/>
              </a:rPr>
              <a:t>in cosmetic treatment of </a:t>
            </a:r>
            <a:r>
              <a:rPr kumimoji="0" lang="en-US" sz="1600" b="0" i="0" u="none" strike="noStrike" kern="1200" cap="none" spc="0" normalizeH="0" baseline="0" noProof="0" dirty="0">
                <a:ln>
                  <a:noFill/>
                </a:ln>
                <a:solidFill>
                  <a:srgbClr val="000000"/>
                </a:solidFill>
                <a:effectLst/>
                <a:uLnTx/>
                <a:uFillTx/>
                <a:latin typeface="Fira Sans"/>
                <a:ea typeface="+mn-ea"/>
                <a:cs typeface="+mn-cs"/>
              </a:rPr>
              <a:t>acne prone skin</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57</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reduces the appearance of acne</a:t>
            </a:r>
          </a:p>
        </p:txBody>
      </p:sp>
      <p:sp>
        <p:nvSpPr>
          <p:cNvPr id="29" name="TextBox 28">
            <a:extLst>
              <a:ext uri="{FF2B5EF4-FFF2-40B4-BE49-F238E27FC236}">
                <a16:creationId xmlns:a16="http://schemas.microsoft.com/office/drawing/2014/main" id="{99691D40-6BCD-5F4B-9722-D608C668C5E8}"/>
              </a:ext>
            </a:extLst>
          </p:cNvPr>
          <p:cNvSpPr txBox="1"/>
          <p:nvPr/>
        </p:nvSpPr>
        <p:spPr>
          <a:xfrm>
            <a:off x="5544605" y="4216414"/>
            <a:ext cx="3242771" cy="1439625"/>
          </a:xfrm>
          <a:prstGeom prst="rect">
            <a:avLst/>
          </a:prstGeom>
          <a:noFill/>
        </p:spPr>
        <p:txBody>
          <a:bodyPr wrap="square" lIns="0" tIns="0" rIns="0" bIns="0" rtlCol="0">
            <a:spAutoFit/>
          </a:bodyPr>
          <a:lstStyle/>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89 volunteers</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Lotion with 5% STAY-C® 50 or</a:t>
            </a:r>
            <a:br>
              <a:rPr kumimoji="0" lang="en-GB" sz="1351" b="0" i="0" u="none" strike="noStrike" kern="1200" cap="none" spc="0" normalizeH="0" baseline="0" noProof="0" dirty="0">
                <a:ln>
                  <a:noFill/>
                </a:ln>
                <a:solidFill>
                  <a:srgbClr val="808080"/>
                </a:solidFill>
                <a:effectLst/>
                <a:uLnTx/>
                <a:uFillTx/>
                <a:latin typeface="Fira Sans"/>
                <a:ea typeface="+mn-ea"/>
                <a:cs typeface="+mn-cs"/>
              </a:rPr>
            </a:br>
            <a:r>
              <a:rPr kumimoji="0" lang="en-GB" sz="1351" b="0" i="0" u="none" strike="noStrike" kern="1200" cap="none" spc="0" normalizeH="0" baseline="0" noProof="0" dirty="0">
                <a:ln>
                  <a:noFill/>
                </a:ln>
                <a:solidFill>
                  <a:srgbClr val="808080"/>
                </a:solidFill>
                <a:effectLst/>
                <a:uLnTx/>
                <a:uFillTx/>
                <a:latin typeface="Fira Sans"/>
                <a:ea typeface="+mn-ea"/>
                <a:cs typeface="+mn-cs"/>
              </a:rPr>
              <a:t>1% Clindamycin vs placebo</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12 weeks, twice daily</a:t>
            </a:r>
          </a:p>
          <a:p>
            <a:pPr marL="182563" marR="0" lvl="0" indent="-182563" algn="l" defTabSz="914354" rtl="0" eaLnBrk="1" fontAlgn="auto" latinLnBrk="0" hangingPunct="1">
              <a:lnSpc>
                <a:spcPct val="100000"/>
              </a:lnSpc>
              <a:spcBef>
                <a:spcPts val="0"/>
              </a:spcBef>
              <a:spcAft>
                <a:spcPts val="500"/>
              </a:spcAft>
              <a:buClr>
                <a:srgbClr val="0071BA"/>
              </a:buClr>
              <a:buSzTx/>
              <a:buFont typeface="Arial" panose="020B0604020202020204" pitchFamily="34" charset="0"/>
              <a:buChar char="•"/>
              <a:tabLst/>
              <a:defRPr/>
            </a:pPr>
            <a:r>
              <a:rPr kumimoji="0" lang="en-GB" sz="1351" b="0" i="0" u="none" strike="noStrike" kern="1200" cap="none" spc="0" normalizeH="0" baseline="0" noProof="0" dirty="0">
                <a:ln>
                  <a:noFill/>
                </a:ln>
                <a:solidFill>
                  <a:srgbClr val="808080"/>
                </a:solidFill>
                <a:effectLst/>
                <a:uLnTx/>
                <a:uFillTx/>
                <a:latin typeface="Fira Sans"/>
                <a:ea typeface="+mn-ea"/>
                <a:cs typeface="+mn-cs"/>
              </a:rPr>
              <a:t>Measuring acne index and</a:t>
            </a:r>
            <a:br>
              <a:rPr kumimoji="0" lang="en-GB" sz="1351" b="0" i="0" u="none" strike="noStrike" kern="1200" cap="none" spc="0" normalizeH="0" baseline="0" noProof="0" dirty="0">
                <a:ln>
                  <a:noFill/>
                </a:ln>
                <a:solidFill>
                  <a:srgbClr val="808080"/>
                </a:solidFill>
                <a:effectLst/>
                <a:uLnTx/>
                <a:uFillTx/>
                <a:latin typeface="Fira Sans"/>
                <a:ea typeface="+mn-ea"/>
                <a:cs typeface="+mn-cs"/>
              </a:rPr>
            </a:br>
            <a:r>
              <a:rPr kumimoji="0" lang="en-GB" sz="1351" b="0" i="0" u="none" strike="noStrike" kern="1200" cap="none" spc="0" normalizeH="0" baseline="0" noProof="0" dirty="0">
                <a:ln>
                  <a:noFill/>
                </a:ln>
                <a:solidFill>
                  <a:srgbClr val="808080"/>
                </a:solidFill>
                <a:effectLst/>
                <a:uLnTx/>
                <a:uFillTx/>
                <a:latin typeface="Fira Sans"/>
                <a:ea typeface="+mn-ea"/>
                <a:cs typeface="+mn-cs"/>
              </a:rPr>
              <a:t>comparison to day=0 </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1" y="5940000"/>
            <a:ext cx="4449479"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Hiroshi </a:t>
            </a:r>
            <a:r>
              <a:rPr kumimoji="0" lang="en-GB" sz="900" b="0" i="1" u="none" strike="noStrike" kern="1200" cap="none" spc="0" normalizeH="0" baseline="0" noProof="0" dirty="0" err="1">
                <a:ln>
                  <a:noFill/>
                </a:ln>
                <a:solidFill>
                  <a:srgbClr val="808080"/>
                </a:solidFill>
                <a:effectLst/>
                <a:uLnTx/>
                <a:uFillTx/>
                <a:latin typeface="Fira Sans"/>
                <a:ea typeface="+mn-ea"/>
                <a:cs typeface="+mn-cs"/>
              </a:rPr>
              <a:t>Ikeno</a:t>
            </a:r>
            <a:r>
              <a:rPr kumimoji="0" lang="en-GB" sz="900" b="0" i="1" u="none" strike="noStrike" kern="1200" cap="none" spc="0" normalizeH="0" baseline="0" noProof="0" dirty="0">
                <a:ln>
                  <a:noFill/>
                </a:ln>
                <a:solidFill>
                  <a:srgbClr val="808080"/>
                </a:solidFill>
                <a:effectLst/>
                <a:uLnTx/>
                <a:uFillTx/>
                <a:latin typeface="Fira Sans"/>
                <a:ea typeface="+mn-ea"/>
                <a:cs typeface="+mn-cs"/>
              </a:rPr>
              <a:t> et al, 2003, IID, Poster #0324</a:t>
            </a: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30000" noProof="0" dirty="0">
                <a:ln>
                  <a:noFill/>
                </a:ln>
                <a:solidFill>
                  <a:srgbClr val="808080"/>
                </a:solidFill>
                <a:effectLst/>
                <a:uLnTx/>
                <a:uFillTx/>
                <a:latin typeface="Fira Sans"/>
                <a:ea typeface="+mn-ea"/>
                <a:cs typeface="+mn-cs"/>
              </a:rPr>
              <a:t># </a:t>
            </a:r>
            <a:r>
              <a:rPr kumimoji="0" lang="en-US" sz="900" b="0" i="1" u="none" strike="noStrike" kern="1200" cap="none" spc="0" normalizeH="0" baseline="0" noProof="0" dirty="0">
                <a:ln>
                  <a:noFill/>
                </a:ln>
                <a:solidFill>
                  <a:srgbClr val="808080"/>
                </a:solidFill>
                <a:effectLst/>
                <a:uLnTx/>
                <a:uFillTx/>
                <a:latin typeface="Fira Sans"/>
                <a:ea typeface="+mn-ea"/>
                <a:cs typeface="+mn-cs"/>
              </a:rPr>
              <a:t>topical clindamycin is an antibiotic commonly used to treat inflammatory acne</a:t>
            </a:r>
            <a:endParaRPr kumimoji="0" lang="en-GB" sz="900" b="0" i="1" u="none" strike="noStrike" kern="1200" cap="none" spc="0" normalizeH="0" baseline="0" noProof="0" dirty="0">
              <a:ln>
                <a:noFill/>
              </a:ln>
              <a:solidFill>
                <a:srgbClr val="808080"/>
              </a:solidFill>
              <a:effectLst/>
              <a:uLnTx/>
              <a:uFillTx/>
              <a:latin typeface="Fira Sans"/>
              <a:ea typeface="+mn-ea"/>
              <a:cs typeface="+mn-cs"/>
            </a:endParaRPr>
          </a:p>
        </p:txBody>
      </p:sp>
      <p:pic>
        <p:nvPicPr>
          <p:cNvPr id="6" name="Picture 5">
            <a:extLst>
              <a:ext uri="{FF2B5EF4-FFF2-40B4-BE49-F238E27FC236}">
                <a16:creationId xmlns:a16="http://schemas.microsoft.com/office/drawing/2014/main" id="{A82AE7A5-F04C-5A49-B9B6-7296B09815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9031"/>
          <a:stretch/>
        </p:blipFill>
        <p:spPr>
          <a:xfrm>
            <a:off x="450780" y="2176130"/>
            <a:ext cx="4336019" cy="2646052"/>
          </a:xfrm>
          <a:prstGeom prst="rect">
            <a:avLst/>
          </a:prstGeom>
        </p:spPr>
      </p:pic>
      <p:pic>
        <p:nvPicPr>
          <p:cNvPr id="8" name="Picture 7">
            <a:extLst>
              <a:ext uri="{FF2B5EF4-FFF2-40B4-BE49-F238E27FC236}">
                <a16:creationId xmlns:a16="http://schemas.microsoft.com/office/drawing/2014/main" id="{0CE604DC-F954-B947-8F2F-DC236067EA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4605" y="1920603"/>
            <a:ext cx="3768571" cy="1929508"/>
          </a:xfrm>
          <a:prstGeom prst="rect">
            <a:avLst/>
          </a:prstGeom>
        </p:spPr>
      </p:pic>
      <p:sp>
        <p:nvSpPr>
          <p:cNvPr id="10" name="Text Placeholder 9">
            <a:extLst>
              <a:ext uri="{FF2B5EF4-FFF2-40B4-BE49-F238E27FC236}">
                <a16:creationId xmlns:a16="http://schemas.microsoft.com/office/drawing/2014/main" id="{8DBB5662-55A8-1EB4-73BD-14114726A1CB}"/>
              </a:ext>
            </a:extLst>
          </p:cNvPr>
          <p:cNvSpPr>
            <a:spLocks noGrp="1"/>
          </p:cNvSpPr>
          <p:nvPr>
            <p:ph type="body" sz="quarter" idx="13"/>
          </p:nvPr>
        </p:nvSpPr>
        <p:spPr>
          <a:xfrm>
            <a:off x="468002" y="936878"/>
            <a:ext cx="9165900" cy="369332"/>
          </a:xfrm>
        </p:spPr>
        <p:txBody>
          <a:bodyPr/>
          <a:lstStyle/>
          <a:p>
            <a:r>
              <a:rPr lang="en-US" dirty="0"/>
              <a:t>STAY-C® 50 improves the appearance of inflammatory and </a:t>
            </a:r>
            <a:br>
              <a:rPr lang="en-US" dirty="0"/>
            </a:br>
            <a:r>
              <a:rPr lang="en-US" dirty="0"/>
              <a:t>non-inflammatory lesions by 64% to 70% vs placebo in 12 weeks</a:t>
            </a:r>
          </a:p>
        </p:txBody>
      </p:sp>
      <p:sp>
        <p:nvSpPr>
          <p:cNvPr id="11" name="TextBox 10">
            <a:extLst>
              <a:ext uri="{FF2B5EF4-FFF2-40B4-BE49-F238E27FC236}">
                <a16:creationId xmlns:a16="http://schemas.microsoft.com/office/drawing/2014/main" id="{2C16898D-CA3D-318F-D8F1-BB3C44DC4730}"/>
              </a:ext>
            </a:extLst>
          </p:cNvPr>
          <p:cNvSpPr txBox="1"/>
          <p:nvPr/>
        </p:nvSpPr>
        <p:spPr>
          <a:xfrm>
            <a:off x="1267510" y="1895319"/>
            <a:ext cx="2664512" cy="292388"/>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Fira Sans Medium"/>
                <a:ea typeface="+mn-ea"/>
                <a:cs typeface="Arial" panose="020B0604020202020204" pitchFamily="34" charset="0"/>
              </a:rPr>
              <a:t>Improvement in acne lesions (%)</a:t>
            </a:r>
          </a:p>
        </p:txBody>
      </p:sp>
      <p:pic>
        <p:nvPicPr>
          <p:cNvPr id="20" name="Picture 19">
            <a:extLst>
              <a:ext uri="{FF2B5EF4-FFF2-40B4-BE49-F238E27FC236}">
                <a16:creationId xmlns:a16="http://schemas.microsoft.com/office/drawing/2014/main" id="{9888715E-1CA4-EA4A-A6A9-754F5980D97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grpSp>
        <p:nvGrpSpPr>
          <p:cNvPr id="22" name="Group 21">
            <a:extLst>
              <a:ext uri="{FF2B5EF4-FFF2-40B4-BE49-F238E27FC236}">
                <a16:creationId xmlns:a16="http://schemas.microsoft.com/office/drawing/2014/main" id="{7404C2D1-DC0B-AACD-C1CF-B77CCD58CB0C}"/>
              </a:ext>
            </a:extLst>
          </p:cNvPr>
          <p:cNvGrpSpPr/>
          <p:nvPr/>
        </p:nvGrpSpPr>
        <p:grpSpPr>
          <a:xfrm>
            <a:off x="10880142" y="136327"/>
            <a:ext cx="1311858" cy="335110"/>
            <a:chOff x="11033761" y="53102"/>
            <a:chExt cx="1311858" cy="335110"/>
          </a:xfrm>
        </p:grpSpPr>
        <p:sp>
          <p:nvSpPr>
            <p:cNvPr id="23" name="Rectangle 22">
              <a:extLst>
                <a:ext uri="{FF2B5EF4-FFF2-40B4-BE49-F238E27FC236}">
                  <a16:creationId xmlns:a16="http://schemas.microsoft.com/office/drawing/2014/main" id="{C8C414E9-8E79-CDEF-CCE8-6723BC4154D8}"/>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24" name="TextBox 23">
              <a:extLst>
                <a:ext uri="{FF2B5EF4-FFF2-40B4-BE49-F238E27FC236}">
                  <a16:creationId xmlns:a16="http://schemas.microsoft.com/office/drawing/2014/main" id="{289409BB-1BE5-02F8-898C-4B1A034B9639}"/>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1" u="none" strike="noStrike" kern="1200" cap="none" spc="0" normalizeH="0" baseline="0" noProof="0" dirty="0">
                  <a:ln>
                    <a:noFill/>
                  </a:ln>
                  <a:solidFill>
                    <a:srgbClr val="808080"/>
                  </a:solidFill>
                  <a:effectLst/>
                  <a:uLnTx/>
                  <a:uFillTx/>
                  <a:latin typeface="Fira Sans Medium"/>
                  <a:ea typeface="+mn-ea"/>
                  <a:cs typeface="+mn-cs"/>
                </a:rPr>
                <a:t>In vivo</a:t>
              </a:r>
            </a:p>
          </p:txBody>
        </p:sp>
      </p:grpSp>
    </p:spTree>
    <p:extLst>
      <p:ext uri="{BB962C8B-B14F-4D97-AF65-F5344CB8AC3E}">
        <p14:creationId xmlns:p14="http://schemas.microsoft.com/office/powerpoint/2010/main" val="173307154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20"/>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20"/>
                                        </p:tgtEl>
                                      </p:cBhvr>
                                    </p:animEffect>
                                    <p:animScale>
                                      <p:cBhvr>
                                        <p:cTn id="9" dur="500" autoRev="1" fill="hold"/>
                                        <p:tgtEl>
                                          <p:spTgt spid="20"/>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AD9215-6CC3-33B7-0D3B-8632A083E34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5" name="Picture 4" descr="A green sign with white text&#10;&#10;Description automatically generated with low confidence">
            <a:extLst>
              <a:ext uri="{FF2B5EF4-FFF2-40B4-BE49-F238E27FC236}">
                <a16:creationId xmlns:a16="http://schemas.microsoft.com/office/drawing/2014/main" id="{EEE770E7-5709-3068-B147-0F1C4B6FC6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58</a:t>
            </a:fld>
            <a:endParaRPr lang="en-US" dirty="0">
              <a:solidFill>
                <a:srgbClr val="000000">
                  <a:alpha val="30000"/>
                </a:srgbClr>
              </a:solidFill>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oral care</a:t>
            </a:r>
          </a:p>
        </p:txBody>
      </p:sp>
      <p:sp>
        <p:nvSpPr>
          <p:cNvPr id="11" name="TextBox 10">
            <a:extLst>
              <a:ext uri="{FF2B5EF4-FFF2-40B4-BE49-F238E27FC236}">
                <a16:creationId xmlns:a16="http://schemas.microsoft.com/office/drawing/2014/main" id="{2C95C740-24C9-074C-B41B-6149206881D7}"/>
              </a:ext>
            </a:extLst>
          </p:cNvPr>
          <p:cNvSpPr txBox="1"/>
          <p:nvPr/>
        </p:nvSpPr>
        <p:spPr>
          <a:xfrm>
            <a:off x="6436795" y="3836054"/>
            <a:ext cx="3777913" cy="895630"/>
          </a:xfrm>
          <a:prstGeom prst="rect">
            <a:avLst/>
          </a:prstGeom>
          <a:noFill/>
        </p:spPr>
        <p:txBody>
          <a:bodyPr wrap="square" lIns="0" tIns="0" rIns="0" bIns="0" rtlCol="0">
            <a:spAutoFit/>
          </a:bodyPr>
          <a:lstStyle/>
          <a:p>
            <a:pPr marL="251988" indent="-251988" defTabSz="914354">
              <a:spcAft>
                <a:spcPts val="500"/>
              </a:spcAft>
              <a:buClr>
                <a:schemeClr val="accent5"/>
              </a:buClr>
              <a:buFont typeface="Arial" panose="020B0604020202020204" pitchFamily="34" charset="0"/>
              <a:buChar char="•"/>
              <a:defRPr/>
            </a:pPr>
            <a:r>
              <a:rPr lang="en-GB" sz="1351" dirty="0"/>
              <a:t>STAY-C® 50 incubated with the bacteria up to 56 hours</a:t>
            </a:r>
          </a:p>
          <a:p>
            <a:pPr marL="251988" indent="-251988" defTabSz="914354">
              <a:spcAft>
                <a:spcPts val="500"/>
              </a:spcAft>
              <a:buClr>
                <a:schemeClr val="accent5"/>
              </a:buClr>
              <a:buFont typeface="Arial" panose="020B0604020202020204" pitchFamily="34" charset="0"/>
              <a:buChar char="•"/>
              <a:defRPr/>
            </a:pPr>
            <a:r>
              <a:rPr lang="en-GB" sz="1351" dirty="0"/>
              <a:t>STAY-C® 50 1%</a:t>
            </a:r>
            <a:br>
              <a:rPr lang="en-GB" sz="1351" dirty="0"/>
            </a:br>
            <a:r>
              <a:rPr lang="en-GB" sz="1351" dirty="0"/>
              <a:t>STAY-C® 50 0.5%</a:t>
            </a:r>
          </a:p>
        </p:txBody>
      </p:sp>
      <p:pic>
        <p:nvPicPr>
          <p:cNvPr id="6" name="Picture 5">
            <a:extLst>
              <a:ext uri="{FF2B5EF4-FFF2-40B4-BE49-F238E27FC236}">
                <a16:creationId xmlns:a16="http://schemas.microsoft.com/office/drawing/2014/main" id="{4F9A92FB-767A-AE44-9F77-6F68BC7BE0C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68003" y="1982336"/>
            <a:ext cx="5602359" cy="4010355"/>
          </a:xfrm>
          <a:prstGeom prst="rect">
            <a:avLst/>
          </a:prstGeom>
        </p:spPr>
      </p:pic>
      <p:sp>
        <p:nvSpPr>
          <p:cNvPr id="8" name="Text Placeholder 7">
            <a:extLst>
              <a:ext uri="{FF2B5EF4-FFF2-40B4-BE49-F238E27FC236}">
                <a16:creationId xmlns:a16="http://schemas.microsoft.com/office/drawing/2014/main" id="{16267BF5-8F1C-4B45-332D-B6B4E92A00AE}"/>
              </a:ext>
            </a:extLst>
          </p:cNvPr>
          <p:cNvSpPr>
            <a:spLocks noGrp="1"/>
          </p:cNvSpPr>
          <p:nvPr>
            <p:ph type="body" sz="quarter" idx="13"/>
          </p:nvPr>
        </p:nvSpPr>
        <p:spPr/>
        <p:txBody>
          <a:bodyPr/>
          <a:lstStyle/>
          <a:p>
            <a:r>
              <a:rPr lang="en-US" dirty="0"/>
              <a:t>1 % STAY-C® 50 inhibits growth of oral bacteria </a:t>
            </a:r>
            <a:r>
              <a:rPr lang="en-US" dirty="0" err="1"/>
              <a:t>Actinobacillusa</a:t>
            </a:r>
            <a:r>
              <a:rPr lang="en-US" dirty="0"/>
              <a:t> </a:t>
            </a:r>
            <a:r>
              <a:rPr lang="en-US" dirty="0" err="1"/>
              <a:t>actinomycetemcomitans</a:t>
            </a:r>
            <a:r>
              <a:rPr lang="en-US" dirty="0"/>
              <a:t>, key bacteria for gingivitis</a:t>
            </a:r>
          </a:p>
        </p:txBody>
      </p:sp>
      <p:sp>
        <p:nvSpPr>
          <p:cNvPr id="13" name="TextBox 12">
            <a:extLst>
              <a:ext uri="{FF2B5EF4-FFF2-40B4-BE49-F238E27FC236}">
                <a16:creationId xmlns:a16="http://schemas.microsoft.com/office/drawing/2014/main" id="{7416A8F4-6B77-8540-A7AF-AE54663D206D}"/>
              </a:ext>
            </a:extLst>
          </p:cNvPr>
          <p:cNvSpPr txBox="1"/>
          <p:nvPr/>
        </p:nvSpPr>
        <p:spPr>
          <a:xfrm>
            <a:off x="468000" y="5940000"/>
            <a:ext cx="4207819" cy="276999"/>
          </a:xfrm>
          <a:prstGeom prst="rect">
            <a:avLst/>
          </a:prstGeom>
          <a:noFill/>
        </p:spPr>
        <p:txBody>
          <a:bodyPr wrap="square" lIns="0" tIns="0" rIns="0" bIns="0" rtlCol="0">
            <a:spAutoFit/>
          </a:bodyPr>
          <a:lstStyle/>
          <a:p>
            <a:pPr defTabSz="914354">
              <a:spcAft>
                <a:spcPts val="500"/>
              </a:spcAft>
              <a:buClr>
                <a:srgbClr val="45AC34"/>
              </a:buClr>
              <a:defRPr/>
            </a:pPr>
            <a:br>
              <a:rPr lang="en-GB" sz="900" i="1" dirty="0"/>
            </a:br>
            <a:r>
              <a:rPr lang="en-GB" sz="900" i="1" dirty="0"/>
              <a:t>DSM Internal study  </a:t>
            </a:r>
          </a:p>
        </p:txBody>
      </p:sp>
      <p:sp>
        <p:nvSpPr>
          <p:cNvPr id="15" name="TextBox 14">
            <a:extLst>
              <a:ext uri="{FF2B5EF4-FFF2-40B4-BE49-F238E27FC236}">
                <a16:creationId xmlns:a16="http://schemas.microsoft.com/office/drawing/2014/main" id="{9935DE0E-367E-5F4D-B33C-3379D354580E}"/>
              </a:ext>
            </a:extLst>
          </p:cNvPr>
          <p:cNvSpPr txBox="1"/>
          <p:nvPr/>
        </p:nvSpPr>
        <p:spPr>
          <a:xfrm>
            <a:off x="6436795" y="2401200"/>
            <a:ext cx="4683489" cy="1261166"/>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defTabSz="914354">
              <a:spcAft>
                <a:spcPts val="1000"/>
              </a:spcAft>
              <a:defRPr/>
            </a:pPr>
            <a:r>
              <a:rPr lang="en-GB" sz="1600" dirty="0">
                <a:solidFill>
                  <a:srgbClr val="000000"/>
                </a:solidFill>
              </a:rPr>
              <a:t>STAY-C® 50 at 1% and 0.5% strongly decreases the bacterial count of </a:t>
            </a:r>
            <a:r>
              <a:rPr lang="en-GB" sz="1600" i="1" dirty="0" err="1">
                <a:solidFill>
                  <a:srgbClr val="000000"/>
                </a:solidFill>
              </a:rPr>
              <a:t>Actinobacillus</a:t>
            </a:r>
            <a:r>
              <a:rPr lang="en-GB" sz="1600" i="1" dirty="0">
                <a:solidFill>
                  <a:srgbClr val="000000"/>
                </a:solidFill>
              </a:rPr>
              <a:t> </a:t>
            </a:r>
            <a:r>
              <a:rPr lang="en-GB" sz="1600" i="1" dirty="0" err="1">
                <a:solidFill>
                  <a:srgbClr val="000000"/>
                </a:solidFill>
              </a:rPr>
              <a:t>actinomycetemcomitans</a:t>
            </a:r>
            <a:r>
              <a:rPr lang="en-GB" sz="1600" dirty="0">
                <a:solidFill>
                  <a:srgbClr val="000000"/>
                </a:solidFill>
              </a:rPr>
              <a:t>, the main bacteria responsible for gingivitis</a:t>
            </a:r>
          </a:p>
        </p:txBody>
      </p:sp>
      <p:grpSp>
        <p:nvGrpSpPr>
          <p:cNvPr id="12" name="Group 11">
            <a:extLst>
              <a:ext uri="{FF2B5EF4-FFF2-40B4-BE49-F238E27FC236}">
                <a16:creationId xmlns:a16="http://schemas.microsoft.com/office/drawing/2014/main" id="{CFDD8758-D1B4-48B9-B2CC-624062F9583C}"/>
              </a:ext>
            </a:extLst>
          </p:cNvPr>
          <p:cNvGrpSpPr/>
          <p:nvPr/>
        </p:nvGrpSpPr>
        <p:grpSpPr>
          <a:xfrm>
            <a:off x="10880142" y="136327"/>
            <a:ext cx="1311858" cy="335110"/>
            <a:chOff x="11033761" y="53102"/>
            <a:chExt cx="1311858" cy="335110"/>
          </a:xfrm>
        </p:grpSpPr>
        <p:sp>
          <p:nvSpPr>
            <p:cNvPr id="14" name="Rectangle 13">
              <a:extLst>
                <a:ext uri="{FF2B5EF4-FFF2-40B4-BE49-F238E27FC236}">
                  <a16:creationId xmlns:a16="http://schemas.microsoft.com/office/drawing/2014/main" id="{A44EB223-AA5F-49FF-AF60-62B38682D7C7}"/>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16" name="TextBox 15">
              <a:extLst>
                <a:ext uri="{FF2B5EF4-FFF2-40B4-BE49-F238E27FC236}">
                  <a16:creationId xmlns:a16="http://schemas.microsoft.com/office/drawing/2014/main" id="{569C3033-B6B0-4891-A323-D0FCC837ADD9}"/>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defTabSz="914354">
                <a:spcAft>
                  <a:spcPts val="500"/>
                </a:spcAft>
                <a:buClr>
                  <a:srgbClr val="45AC34"/>
                </a:buClr>
                <a:defRPr/>
              </a:pPr>
              <a:r>
                <a:rPr lang="en-GB" sz="1200" b="1" i="1" dirty="0">
                  <a:latin typeface="+mj-lt"/>
                </a:rPr>
                <a:t>In vitro</a:t>
              </a:r>
            </a:p>
          </p:txBody>
        </p:sp>
      </p:grpSp>
    </p:spTree>
    <p:extLst>
      <p:ext uri="{BB962C8B-B14F-4D97-AF65-F5344CB8AC3E}">
        <p14:creationId xmlns:p14="http://schemas.microsoft.com/office/powerpoint/2010/main" val="221036027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3"/>
                                        </p:tgtEl>
                                      </p:cBhvr>
                                    </p:animEffect>
                                    <p:animScale>
                                      <p:cBhvr>
                                        <p:cTn id="9" dur="500" autoRev="1" fill="hold"/>
                                        <p:tgtEl>
                                          <p:spTgt spid="3"/>
                                        </p:tgtEl>
                                      </p:cBhvr>
                                      <p:by x="105000" y="105000"/>
                                    </p:animScale>
                                  </p:childTnLst>
                                </p:cTn>
                              </p:par>
                              <p:par>
                                <p:cTn id="10" presetID="0" presetClass="path" presetSubtype="0" accel="50000" decel="50000" fill="hold" nodeType="withEffect">
                                  <p:stCondLst>
                                    <p:cond delay="0"/>
                                  </p:stCondLst>
                                  <p:childTnLst>
                                    <p:animMotion origin="layout" path="M -0.00013 -0.00139 L -0.01783 0.03009 " pathEditMode="relative" rAng="0" ptsTypes="AA">
                                      <p:cBhvr>
                                        <p:cTn id="11" dur="500" fill="hold"/>
                                        <p:tgtEl>
                                          <p:spTgt spid="3"/>
                                        </p:tgtEl>
                                        <p:attrNameLst>
                                          <p:attrName>ppt_x</p:attrName>
                                          <p:attrName>ppt_y</p:attrName>
                                        </p:attrNameLst>
                                      </p:cBhvr>
                                      <p:rCtr x="-885"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59</a:t>
            </a:fld>
            <a:endParaRPr lang="en-US" dirty="0">
              <a:solidFill>
                <a:srgbClr val="000000">
                  <a:alpha val="30000"/>
                </a:srgbClr>
              </a:solidFill>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oral care</a:t>
            </a:r>
          </a:p>
        </p:txBody>
      </p:sp>
      <p:sp>
        <p:nvSpPr>
          <p:cNvPr id="11" name="TextBox 10">
            <a:extLst>
              <a:ext uri="{FF2B5EF4-FFF2-40B4-BE49-F238E27FC236}">
                <a16:creationId xmlns:a16="http://schemas.microsoft.com/office/drawing/2014/main" id="{2C95C740-24C9-074C-B41B-6149206881D7}"/>
              </a:ext>
            </a:extLst>
          </p:cNvPr>
          <p:cNvSpPr txBox="1"/>
          <p:nvPr/>
        </p:nvSpPr>
        <p:spPr>
          <a:xfrm>
            <a:off x="6713746" y="3507913"/>
            <a:ext cx="3368102" cy="1103507"/>
          </a:xfrm>
          <a:prstGeom prst="rect">
            <a:avLst/>
          </a:prstGeom>
          <a:noFill/>
        </p:spPr>
        <p:txBody>
          <a:bodyPr wrap="square" lIns="0" tIns="0" rIns="0" bIns="0" rtlCol="0">
            <a:spAutoFit/>
          </a:bodyPr>
          <a:lstStyle/>
          <a:p>
            <a:pPr marL="182563" indent="-182563" defTabSz="914354">
              <a:spcAft>
                <a:spcPts val="500"/>
              </a:spcAft>
              <a:buClr>
                <a:schemeClr val="accent5"/>
              </a:buClr>
              <a:buFont typeface="Arial" panose="020B0604020202020204" pitchFamily="34" charset="0"/>
              <a:buChar char="•"/>
              <a:defRPr/>
            </a:pPr>
            <a:r>
              <a:rPr lang="en-GB" sz="1351" dirty="0"/>
              <a:t>STAY-C® 50 incubated with the bacteria up to 56 hours</a:t>
            </a:r>
          </a:p>
          <a:p>
            <a:pPr marL="182563" indent="-182563" defTabSz="914354">
              <a:spcAft>
                <a:spcPts val="500"/>
              </a:spcAft>
              <a:buClr>
                <a:schemeClr val="accent5"/>
              </a:buClr>
              <a:buFont typeface="Arial" panose="020B0604020202020204" pitchFamily="34" charset="0"/>
              <a:buChar char="•"/>
              <a:defRPr/>
            </a:pPr>
            <a:r>
              <a:rPr lang="en-GB" sz="1351" dirty="0"/>
              <a:t>STAY-C® 50 1%</a:t>
            </a:r>
            <a:br>
              <a:rPr lang="en-GB" sz="1351" dirty="0"/>
            </a:br>
            <a:r>
              <a:rPr lang="en-GB" sz="1351" dirty="0"/>
              <a:t>STAY-C® 50 0.5%</a:t>
            </a:r>
            <a:br>
              <a:rPr lang="en-GB" sz="1351" dirty="0"/>
            </a:br>
            <a:r>
              <a:rPr lang="en-GB" sz="1351" dirty="0"/>
              <a:t>STAY-C® 50 0.1%</a:t>
            </a:r>
          </a:p>
        </p:txBody>
      </p:sp>
      <p:pic>
        <p:nvPicPr>
          <p:cNvPr id="6" name="Picture 5">
            <a:extLst>
              <a:ext uri="{FF2B5EF4-FFF2-40B4-BE49-F238E27FC236}">
                <a16:creationId xmlns:a16="http://schemas.microsoft.com/office/drawing/2014/main" id="{AF58BE96-56F8-4C46-860B-A0A609D4A2D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3" y="1941994"/>
            <a:ext cx="5811087" cy="4082289"/>
          </a:xfrm>
          <a:prstGeom prst="rect">
            <a:avLst/>
          </a:prstGeom>
        </p:spPr>
      </p:pic>
      <p:sp>
        <p:nvSpPr>
          <p:cNvPr id="12" name="TextBox 11">
            <a:extLst>
              <a:ext uri="{FF2B5EF4-FFF2-40B4-BE49-F238E27FC236}">
                <a16:creationId xmlns:a16="http://schemas.microsoft.com/office/drawing/2014/main" id="{D1DABC76-051E-41C8-8883-9077F94B4CD7}"/>
              </a:ext>
            </a:extLst>
          </p:cNvPr>
          <p:cNvSpPr txBox="1"/>
          <p:nvPr/>
        </p:nvSpPr>
        <p:spPr>
          <a:xfrm>
            <a:off x="468000" y="5940000"/>
            <a:ext cx="4207819" cy="276999"/>
          </a:xfrm>
          <a:prstGeom prst="rect">
            <a:avLst/>
          </a:prstGeom>
          <a:noFill/>
        </p:spPr>
        <p:txBody>
          <a:bodyPr wrap="square" lIns="0" tIns="0" rIns="0" bIns="0" rtlCol="0">
            <a:spAutoFit/>
          </a:bodyPr>
          <a:lstStyle/>
          <a:p>
            <a:pPr defTabSz="914354">
              <a:spcAft>
                <a:spcPts val="500"/>
              </a:spcAft>
              <a:buClr>
                <a:srgbClr val="45AC34"/>
              </a:buClr>
              <a:defRPr/>
            </a:pPr>
            <a:br>
              <a:rPr lang="en-GB" sz="900" i="1" dirty="0"/>
            </a:br>
            <a:r>
              <a:rPr lang="en-GB" sz="900" i="1" dirty="0"/>
              <a:t>DSM Internal study  </a:t>
            </a:r>
          </a:p>
        </p:txBody>
      </p:sp>
      <p:sp>
        <p:nvSpPr>
          <p:cNvPr id="8" name="Text Placeholder 7">
            <a:extLst>
              <a:ext uri="{FF2B5EF4-FFF2-40B4-BE49-F238E27FC236}">
                <a16:creationId xmlns:a16="http://schemas.microsoft.com/office/drawing/2014/main" id="{72366509-08C5-C3B1-6AE0-D0EBF645654E}"/>
              </a:ext>
            </a:extLst>
          </p:cNvPr>
          <p:cNvSpPr>
            <a:spLocks noGrp="1"/>
          </p:cNvSpPr>
          <p:nvPr>
            <p:ph type="body" sz="quarter" idx="13"/>
          </p:nvPr>
        </p:nvSpPr>
        <p:spPr/>
        <p:txBody>
          <a:bodyPr/>
          <a:lstStyle/>
          <a:p>
            <a:r>
              <a:rPr lang="en-US" dirty="0"/>
              <a:t>STAY-C® 50 strongly inactivates growth of oral bacteria </a:t>
            </a:r>
            <a:r>
              <a:rPr lang="en-US" dirty="0" err="1"/>
              <a:t>Porphyromonas</a:t>
            </a:r>
            <a:r>
              <a:rPr lang="en-US" dirty="0"/>
              <a:t> </a:t>
            </a:r>
            <a:r>
              <a:rPr lang="en-US" dirty="0" err="1"/>
              <a:t>gingivalis</a:t>
            </a:r>
            <a:r>
              <a:rPr lang="en-US" dirty="0"/>
              <a:t>, key bacteria for periodontitis</a:t>
            </a:r>
          </a:p>
        </p:txBody>
      </p:sp>
      <p:pic>
        <p:nvPicPr>
          <p:cNvPr id="3" name="Picture 2">
            <a:extLst>
              <a:ext uri="{FF2B5EF4-FFF2-40B4-BE49-F238E27FC236}">
                <a16:creationId xmlns:a16="http://schemas.microsoft.com/office/drawing/2014/main" id="{99B952BC-106C-650B-42E6-A339CCA6C50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5" name="Picture 4" descr="A green sign with white text&#10;&#10;Description automatically generated with low confidence">
            <a:extLst>
              <a:ext uri="{FF2B5EF4-FFF2-40B4-BE49-F238E27FC236}">
                <a16:creationId xmlns:a16="http://schemas.microsoft.com/office/drawing/2014/main" id="{0C4F8476-BDB9-9BCF-B98C-258F5EAE6B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sp>
        <p:nvSpPr>
          <p:cNvPr id="13" name="TextBox 12">
            <a:extLst>
              <a:ext uri="{FF2B5EF4-FFF2-40B4-BE49-F238E27FC236}">
                <a16:creationId xmlns:a16="http://schemas.microsoft.com/office/drawing/2014/main" id="{06431FAC-A48F-BC46-90C0-B3BA8D2BD7DB}"/>
              </a:ext>
            </a:extLst>
          </p:cNvPr>
          <p:cNvSpPr txBox="1"/>
          <p:nvPr/>
        </p:nvSpPr>
        <p:spPr>
          <a:xfrm>
            <a:off x="6713745" y="2401200"/>
            <a:ext cx="3919842"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defTabSz="914354">
              <a:spcAft>
                <a:spcPts val="1000"/>
              </a:spcAft>
              <a:defRPr/>
            </a:pPr>
            <a:r>
              <a:rPr lang="en-GB" sz="1600" dirty="0">
                <a:solidFill>
                  <a:srgbClr val="000000"/>
                </a:solidFill>
              </a:rPr>
              <a:t>STAY-C® 50 rapidly decreases the growth of </a:t>
            </a:r>
            <a:r>
              <a:rPr lang="en-GB" sz="1600" i="1" dirty="0" err="1">
                <a:solidFill>
                  <a:srgbClr val="000000"/>
                </a:solidFill>
              </a:rPr>
              <a:t>Porphyromonas</a:t>
            </a:r>
            <a:r>
              <a:rPr lang="en-GB" sz="1600" i="1" dirty="0">
                <a:solidFill>
                  <a:srgbClr val="000000"/>
                </a:solidFill>
              </a:rPr>
              <a:t> </a:t>
            </a:r>
            <a:r>
              <a:rPr lang="en-GB" sz="1600" i="1" dirty="0" err="1">
                <a:solidFill>
                  <a:srgbClr val="000000"/>
                </a:solidFill>
              </a:rPr>
              <a:t>gingivalis</a:t>
            </a:r>
            <a:r>
              <a:rPr lang="en-GB" sz="1600" i="1" dirty="0">
                <a:solidFill>
                  <a:srgbClr val="000000"/>
                </a:solidFill>
              </a:rPr>
              <a:t> </a:t>
            </a:r>
            <a:r>
              <a:rPr lang="en-GB" sz="1600" dirty="0">
                <a:solidFill>
                  <a:srgbClr val="000000"/>
                </a:solidFill>
              </a:rPr>
              <a:t>at all tested concentrations</a:t>
            </a:r>
          </a:p>
        </p:txBody>
      </p:sp>
      <p:grpSp>
        <p:nvGrpSpPr>
          <p:cNvPr id="14" name="Group 13">
            <a:extLst>
              <a:ext uri="{FF2B5EF4-FFF2-40B4-BE49-F238E27FC236}">
                <a16:creationId xmlns:a16="http://schemas.microsoft.com/office/drawing/2014/main" id="{45D6C2E1-EDAB-4A8F-829B-286A0E8F5E82}"/>
              </a:ext>
            </a:extLst>
          </p:cNvPr>
          <p:cNvGrpSpPr/>
          <p:nvPr/>
        </p:nvGrpSpPr>
        <p:grpSpPr>
          <a:xfrm>
            <a:off x="10880142" y="136327"/>
            <a:ext cx="1311858" cy="335110"/>
            <a:chOff x="11033761" y="53102"/>
            <a:chExt cx="1311858" cy="335110"/>
          </a:xfrm>
        </p:grpSpPr>
        <p:sp>
          <p:nvSpPr>
            <p:cNvPr id="15" name="Rectangle 14">
              <a:extLst>
                <a:ext uri="{FF2B5EF4-FFF2-40B4-BE49-F238E27FC236}">
                  <a16:creationId xmlns:a16="http://schemas.microsoft.com/office/drawing/2014/main" id="{E64A6B03-7F33-4A24-9290-372CA1805C22}"/>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16" name="TextBox 15">
              <a:extLst>
                <a:ext uri="{FF2B5EF4-FFF2-40B4-BE49-F238E27FC236}">
                  <a16:creationId xmlns:a16="http://schemas.microsoft.com/office/drawing/2014/main" id="{B4741D66-EADA-43BA-B1B2-C77C1312392F}"/>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defTabSz="914354">
                <a:spcAft>
                  <a:spcPts val="500"/>
                </a:spcAft>
                <a:buClr>
                  <a:srgbClr val="45AC34"/>
                </a:buClr>
                <a:defRPr/>
              </a:pPr>
              <a:r>
                <a:rPr lang="en-GB" sz="1200" b="1" i="1" dirty="0">
                  <a:latin typeface="+mj-lt"/>
                </a:rPr>
                <a:t>In vitro</a:t>
              </a:r>
            </a:p>
          </p:txBody>
        </p:sp>
      </p:grpSp>
    </p:spTree>
    <p:extLst>
      <p:ext uri="{BB962C8B-B14F-4D97-AF65-F5344CB8AC3E}">
        <p14:creationId xmlns:p14="http://schemas.microsoft.com/office/powerpoint/2010/main" val="205759377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3"/>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3"/>
                                        </p:tgtEl>
                                      </p:cBhvr>
                                    </p:animEffect>
                                    <p:animScale>
                                      <p:cBhvr>
                                        <p:cTn id="9" dur="500" autoRev="1" fill="hold"/>
                                        <p:tgtEl>
                                          <p:spTgt spid="3"/>
                                        </p:tgtEl>
                                      </p:cBhvr>
                                      <p:by x="105000" y="105000"/>
                                    </p:animScale>
                                  </p:childTnLst>
                                </p:cTn>
                              </p:par>
                              <p:par>
                                <p:cTn id="10" presetID="0" presetClass="path" presetSubtype="0" accel="50000" decel="50000" fill="hold" nodeType="withEffect">
                                  <p:stCondLst>
                                    <p:cond delay="0"/>
                                  </p:stCondLst>
                                  <p:childTnLst>
                                    <p:animMotion origin="layout" path="M -0.00013 -0.00139 L -0.01783 0.03009 " pathEditMode="relative" rAng="0" ptsTypes="AA">
                                      <p:cBhvr>
                                        <p:cTn id="11" dur="500" fill="hold"/>
                                        <p:tgtEl>
                                          <p:spTgt spid="3"/>
                                        </p:tgtEl>
                                        <p:attrNameLst>
                                          <p:attrName>ppt_x</p:attrName>
                                          <p:attrName>ppt_y</p:attrName>
                                        </p:attrNameLst>
                                      </p:cBhvr>
                                      <p:rCtr x="-885"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9691D40-6BCD-5F4B-9722-D608C668C5E8}"/>
              </a:ext>
            </a:extLst>
          </p:cNvPr>
          <p:cNvSpPr txBox="1"/>
          <p:nvPr/>
        </p:nvSpPr>
        <p:spPr>
          <a:xfrm>
            <a:off x="5219838" y="3650011"/>
            <a:ext cx="5033544" cy="1023870"/>
          </a:xfrm>
          <a:prstGeom prst="rect">
            <a:avLst/>
          </a:prstGeom>
          <a:noFill/>
        </p:spPr>
        <p:txBody>
          <a:bodyPr wrap="square" lIns="0" tIns="0" rIns="0" bIns="0" rtlCol="0">
            <a:spAutoFit/>
          </a:bodyPr>
          <a:lstStyle/>
          <a:p>
            <a:pPr marL="182563" indent="-182563" defTabSz="914354">
              <a:spcAft>
                <a:spcPts val="500"/>
              </a:spcAft>
              <a:buClr>
                <a:schemeClr val="accent5"/>
              </a:buClr>
              <a:buFont typeface="Arial" panose="020B0604020202020204" pitchFamily="34" charset="0"/>
              <a:buChar char="•"/>
              <a:defRPr/>
            </a:pPr>
            <a:r>
              <a:rPr lang="en-GB" sz="1351" dirty="0"/>
              <a:t>10 female volunteers, underarm</a:t>
            </a:r>
          </a:p>
          <a:p>
            <a:pPr marL="182563" indent="-182563" defTabSz="914354">
              <a:spcAft>
                <a:spcPts val="500"/>
              </a:spcAft>
              <a:buClr>
                <a:schemeClr val="accent5"/>
              </a:buClr>
              <a:buFont typeface="Arial" panose="020B0604020202020204" pitchFamily="34" charset="0"/>
              <a:buChar char="•"/>
              <a:defRPr/>
            </a:pPr>
            <a:r>
              <a:rPr lang="en-GB" sz="1351" dirty="0"/>
              <a:t>2 weeks washout period prior test start</a:t>
            </a:r>
          </a:p>
          <a:p>
            <a:pPr marL="182563" indent="-182563" defTabSz="914354">
              <a:spcAft>
                <a:spcPts val="500"/>
              </a:spcAft>
              <a:buClr>
                <a:schemeClr val="accent5"/>
              </a:buClr>
              <a:buFont typeface="Arial" panose="020B0604020202020204" pitchFamily="34" charset="0"/>
              <a:buChar char="•"/>
              <a:defRPr/>
            </a:pPr>
            <a:r>
              <a:rPr lang="en-GB" sz="1351" dirty="0"/>
              <a:t>0.2% STAY-C® 50 in a water base containing 12% EtOH</a:t>
            </a:r>
          </a:p>
          <a:p>
            <a:pPr marL="182563" indent="-182563" defTabSz="914354">
              <a:spcAft>
                <a:spcPts val="500"/>
              </a:spcAft>
              <a:buClr>
                <a:schemeClr val="accent5"/>
              </a:buClr>
              <a:buFont typeface="Arial" panose="020B0604020202020204" pitchFamily="34" charset="0"/>
              <a:buChar char="•"/>
              <a:defRPr/>
            </a:pPr>
            <a:r>
              <a:rPr lang="en-GB" sz="1351" dirty="0"/>
              <a:t>Single application</a:t>
            </a:r>
          </a:p>
        </p:txBody>
      </p:sp>
      <p:sp>
        <p:nvSpPr>
          <p:cNvPr id="16" name="TextBox 15">
            <a:extLst>
              <a:ext uri="{FF2B5EF4-FFF2-40B4-BE49-F238E27FC236}">
                <a16:creationId xmlns:a16="http://schemas.microsoft.com/office/drawing/2014/main" id="{1E781AAE-4DD6-3E42-AB70-DDA10942C873}"/>
              </a:ext>
            </a:extLst>
          </p:cNvPr>
          <p:cNvSpPr txBox="1"/>
          <p:nvPr/>
        </p:nvSpPr>
        <p:spPr>
          <a:xfrm>
            <a:off x="5219834" y="2417730"/>
            <a:ext cx="5033547" cy="1003039"/>
          </a:xfrm>
          <a:prstGeom prst="roundRect">
            <a:avLst>
              <a:gd name="adj" fmla="val 8980"/>
            </a:avLst>
          </a:prstGeom>
          <a:gradFill>
            <a:gsLst>
              <a:gs pos="0">
                <a:srgbClr val="D3E5F2"/>
              </a:gs>
              <a:gs pos="100000">
                <a:srgbClr val="8EBCDE"/>
              </a:gs>
            </a:gsLst>
            <a:lin ang="2700000" scaled="0"/>
          </a:gradFill>
          <a:ln w="25400">
            <a:gradFill>
              <a:gsLst>
                <a:gs pos="100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defTabSz="914354">
              <a:spcAft>
                <a:spcPts val="1000"/>
              </a:spcAft>
              <a:defRPr/>
            </a:pPr>
            <a:r>
              <a:rPr lang="en-GB" sz="1600" dirty="0">
                <a:solidFill>
                  <a:srgbClr val="000000"/>
                </a:solidFill>
              </a:rPr>
              <a:t>24 hours after the application, the STAY-C® 50 formulation performed an additional 10% better than the placebo</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60</a:t>
            </a:fld>
            <a:endParaRPr lang="en-US" dirty="0">
              <a:solidFill>
                <a:srgbClr val="000000">
                  <a:alpha val="30000"/>
                </a:srgbClr>
              </a:solidFill>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in deodorants</a:t>
            </a:r>
          </a:p>
        </p:txBody>
      </p:sp>
      <p:sp>
        <p:nvSpPr>
          <p:cNvPr id="30" name="TextBox 29">
            <a:extLst>
              <a:ext uri="{FF2B5EF4-FFF2-40B4-BE49-F238E27FC236}">
                <a16:creationId xmlns:a16="http://schemas.microsoft.com/office/drawing/2014/main" id="{4EB71710-7A17-624A-9871-F87961E84730}"/>
              </a:ext>
            </a:extLst>
          </p:cNvPr>
          <p:cNvSpPr txBox="1"/>
          <p:nvPr/>
        </p:nvSpPr>
        <p:spPr>
          <a:xfrm>
            <a:off x="468000" y="5940000"/>
            <a:ext cx="5082623" cy="276999"/>
          </a:xfrm>
          <a:prstGeom prst="rect">
            <a:avLst/>
          </a:prstGeom>
          <a:noFill/>
        </p:spPr>
        <p:txBody>
          <a:bodyPr wrap="square" lIns="0" tIns="0" rIns="0" bIns="0" rtlCol="0">
            <a:spAutoFit/>
          </a:bodyPr>
          <a:lstStyle/>
          <a:p>
            <a:pPr defTabSz="914354">
              <a:spcAft>
                <a:spcPts val="500"/>
              </a:spcAft>
              <a:buClr>
                <a:srgbClr val="45AC34"/>
              </a:buClr>
              <a:defRPr/>
            </a:pPr>
            <a:br>
              <a:rPr lang="en-GB" sz="900" i="1" dirty="0"/>
            </a:br>
            <a:r>
              <a:rPr lang="en-GB" sz="900" i="1" dirty="0"/>
              <a:t>R </a:t>
            </a:r>
            <a:r>
              <a:rPr lang="en-GB" sz="900" i="1" dirty="0" err="1"/>
              <a:t>Jermann</a:t>
            </a:r>
            <a:r>
              <a:rPr lang="en-GB" sz="900" i="1" dirty="0"/>
              <a:t> &amp; AA </a:t>
            </a:r>
            <a:r>
              <a:rPr lang="en-GB" sz="900" i="1" dirty="0" err="1"/>
              <a:t>Gripp</a:t>
            </a:r>
            <a:r>
              <a:rPr lang="en-GB" sz="900" i="1" dirty="0"/>
              <a:t>. Cosmetics and Toiletries Manufacture Worldwide 153-157 (2004)</a:t>
            </a:r>
          </a:p>
        </p:txBody>
      </p:sp>
      <p:pic>
        <p:nvPicPr>
          <p:cNvPr id="6" name="Picture 5">
            <a:extLst>
              <a:ext uri="{FF2B5EF4-FFF2-40B4-BE49-F238E27FC236}">
                <a16:creationId xmlns:a16="http://schemas.microsoft.com/office/drawing/2014/main" id="{51DD7F32-0515-514E-A1E4-13122286EC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321"/>
          <a:stretch/>
        </p:blipFill>
        <p:spPr>
          <a:xfrm>
            <a:off x="468003" y="2119484"/>
            <a:ext cx="4409615" cy="3449765"/>
          </a:xfrm>
          <a:prstGeom prst="rect">
            <a:avLst/>
          </a:prstGeom>
        </p:spPr>
      </p:pic>
      <p:sp>
        <p:nvSpPr>
          <p:cNvPr id="14" name="Rectangle 13">
            <a:extLst>
              <a:ext uri="{FF2B5EF4-FFF2-40B4-BE49-F238E27FC236}">
                <a16:creationId xmlns:a16="http://schemas.microsoft.com/office/drawing/2014/main" id="{8790F664-EBFC-48DF-8E84-B97151EE9963}"/>
              </a:ext>
            </a:extLst>
          </p:cNvPr>
          <p:cNvSpPr/>
          <p:nvPr/>
        </p:nvSpPr>
        <p:spPr>
          <a:xfrm>
            <a:off x="1057669" y="5554901"/>
            <a:ext cx="1312219" cy="124137"/>
          </a:xfrm>
          <a:prstGeom prst="rect">
            <a:avLst/>
          </a:prstGeom>
          <a:noFill/>
        </p:spPr>
        <p:txBody>
          <a:bodyPr wrap="none" lIns="0" tIns="0" rIns="0" bIns="0">
            <a:spAutoFit/>
          </a:bodyPr>
          <a:lstStyle/>
          <a:p>
            <a:pPr defTabSz="914354" fontAlgn="base">
              <a:lnSpc>
                <a:spcPct val="105000"/>
              </a:lnSpc>
              <a:spcBef>
                <a:spcPts val="600"/>
              </a:spcBef>
              <a:spcAft>
                <a:spcPct val="30000"/>
              </a:spcAft>
              <a:buClr>
                <a:srgbClr val="4D4D4D"/>
              </a:buClr>
              <a:buSzPct val="100000"/>
              <a:defRPr/>
            </a:pPr>
            <a:r>
              <a:rPr lang="en-US" sz="800" spc="-53" dirty="0">
                <a:solidFill>
                  <a:srgbClr val="000000"/>
                </a:solidFill>
                <a:cs typeface="Arial"/>
              </a:rPr>
              <a:t>* p&lt;0.05 versus initial conditions </a:t>
            </a:r>
          </a:p>
        </p:txBody>
      </p:sp>
      <p:sp>
        <p:nvSpPr>
          <p:cNvPr id="8" name="Text Placeholder 7">
            <a:extLst>
              <a:ext uri="{FF2B5EF4-FFF2-40B4-BE49-F238E27FC236}">
                <a16:creationId xmlns:a16="http://schemas.microsoft.com/office/drawing/2014/main" id="{15738E5B-B6B2-8767-BF05-6E36CFDE60E1}"/>
              </a:ext>
            </a:extLst>
          </p:cNvPr>
          <p:cNvSpPr>
            <a:spLocks noGrp="1"/>
          </p:cNvSpPr>
          <p:nvPr>
            <p:ph type="body" sz="quarter" idx="13"/>
          </p:nvPr>
        </p:nvSpPr>
        <p:spPr>
          <a:xfrm>
            <a:off x="468003" y="936878"/>
            <a:ext cx="8328668" cy="369332"/>
          </a:xfrm>
        </p:spPr>
        <p:txBody>
          <a:bodyPr/>
          <a:lstStyle/>
          <a:p>
            <a:r>
              <a:rPr lang="en-US" dirty="0"/>
              <a:t>STAY-C® 50 reduces malodor by more than 40% 8 hours post-application and performs 10% better than placebo</a:t>
            </a:r>
          </a:p>
        </p:txBody>
      </p:sp>
      <p:pic>
        <p:nvPicPr>
          <p:cNvPr id="9" name="Picture 8">
            <a:extLst>
              <a:ext uri="{FF2B5EF4-FFF2-40B4-BE49-F238E27FC236}">
                <a16:creationId xmlns:a16="http://schemas.microsoft.com/office/drawing/2014/main" id="{DAEC09EF-2A59-97F7-17DB-4F68456F723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65674" y="605138"/>
            <a:ext cx="900000" cy="900000"/>
          </a:xfrm>
          <a:prstGeom prst="rect">
            <a:avLst/>
          </a:prstGeom>
        </p:spPr>
      </p:pic>
      <p:pic>
        <p:nvPicPr>
          <p:cNvPr id="15" name="Picture 14" descr="A green sign with white text&#10;&#10;Description automatically generated with low confidence">
            <a:extLst>
              <a:ext uri="{FF2B5EF4-FFF2-40B4-BE49-F238E27FC236}">
                <a16:creationId xmlns:a16="http://schemas.microsoft.com/office/drawing/2014/main" id="{96E4BD17-32E1-54CE-6289-E0A8EB5D00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80143" y="1584911"/>
            <a:ext cx="1071062" cy="369332"/>
          </a:xfrm>
          <a:prstGeom prst="rect">
            <a:avLst/>
          </a:prstGeom>
        </p:spPr>
      </p:pic>
      <p:grpSp>
        <p:nvGrpSpPr>
          <p:cNvPr id="17" name="Group 16">
            <a:extLst>
              <a:ext uri="{FF2B5EF4-FFF2-40B4-BE49-F238E27FC236}">
                <a16:creationId xmlns:a16="http://schemas.microsoft.com/office/drawing/2014/main" id="{4A668D20-0A82-BB95-85D7-DD7205AF9933}"/>
              </a:ext>
            </a:extLst>
          </p:cNvPr>
          <p:cNvGrpSpPr/>
          <p:nvPr/>
        </p:nvGrpSpPr>
        <p:grpSpPr>
          <a:xfrm>
            <a:off x="10880142" y="136327"/>
            <a:ext cx="1311858" cy="335110"/>
            <a:chOff x="11033761" y="53102"/>
            <a:chExt cx="1311858" cy="335110"/>
          </a:xfrm>
        </p:grpSpPr>
        <p:sp>
          <p:nvSpPr>
            <p:cNvPr id="18" name="Rectangle 17">
              <a:extLst>
                <a:ext uri="{FF2B5EF4-FFF2-40B4-BE49-F238E27FC236}">
                  <a16:creationId xmlns:a16="http://schemas.microsoft.com/office/drawing/2014/main" id="{0063BFE8-276E-2654-2D47-17169D7B426F}"/>
                </a:ext>
              </a:extLst>
            </p:cNvPr>
            <p:cNvSpPr/>
            <p:nvPr/>
          </p:nvSpPr>
          <p:spPr>
            <a:xfrm>
              <a:off x="11033761" y="53102"/>
              <a:ext cx="1311857" cy="335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19" name="TextBox 18">
              <a:extLst>
                <a:ext uri="{FF2B5EF4-FFF2-40B4-BE49-F238E27FC236}">
                  <a16:creationId xmlns:a16="http://schemas.microsoft.com/office/drawing/2014/main" id="{1A76531B-A366-C618-E278-39C2A34580A9}"/>
                </a:ext>
              </a:extLst>
            </p:cNvPr>
            <p:cNvSpPr txBox="1"/>
            <p:nvPr/>
          </p:nvSpPr>
          <p:spPr>
            <a:xfrm>
              <a:off x="11101493" y="110151"/>
              <a:ext cx="1244126" cy="221018"/>
            </a:xfrm>
            <a:prstGeom prst="rect">
              <a:avLst/>
            </a:prstGeom>
            <a:solidFill>
              <a:schemeClr val="bg1"/>
            </a:solidFill>
            <a:ln w="12700">
              <a:noFill/>
            </a:ln>
            <a:effectLst>
              <a:outerShdw blurRad="50800" dist="38100" dir="2700000" algn="tl" rotWithShape="0">
                <a:prstClr val="black">
                  <a:alpha val="40000"/>
                </a:prstClr>
              </a:outerShdw>
            </a:effectLst>
          </p:spPr>
          <p:txBody>
            <a:bodyPr wrap="square" lIns="72000" tIns="18000" rIns="468000" bIns="18000" rtlCol="0" anchor="b" anchorCtr="0">
              <a:spAutoFit/>
            </a:bodyPr>
            <a:lstStyle/>
            <a:p>
              <a:pPr defTabSz="914354">
                <a:spcAft>
                  <a:spcPts val="500"/>
                </a:spcAft>
                <a:buClr>
                  <a:srgbClr val="45AC34"/>
                </a:buClr>
                <a:defRPr/>
              </a:pPr>
              <a:r>
                <a:rPr lang="en-GB" sz="1200" b="1" i="1" dirty="0">
                  <a:latin typeface="+mj-lt"/>
                </a:rPr>
                <a:t>In vivo</a:t>
              </a:r>
            </a:p>
          </p:txBody>
        </p:sp>
      </p:grpSp>
      <p:sp>
        <p:nvSpPr>
          <p:cNvPr id="20" name="TextBox 19">
            <a:extLst>
              <a:ext uri="{FF2B5EF4-FFF2-40B4-BE49-F238E27FC236}">
                <a16:creationId xmlns:a16="http://schemas.microsoft.com/office/drawing/2014/main" id="{951BA90C-7D34-B742-9430-32B03DA781AB}"/>
              </a:ext>
            </a:extLst>
          </p:cNvPr>
          <p:cNvSpPr txBox="1"/>
          <p:nvPr/>
        </p:nvSpPr>
        <p:spPr>
          <a:xfrm>
            <a:off x="1057669" y="1940017"/>
            <a:ext cx="3819949" cy="230832"/>
          </a:xfrm>
          <a:prstGeom prst="rect">
            <a:avLst/>
          </a:prstGeom>
          <a:noFill/>
        </p:spPr>
        <p:txBody>
          <a:bodyPr wrap="square" lIns="0" tIns="0" rIns="0" bIns="0" rtlCol="0">
            <a:spAutoFit/>
          </a:bodyPr>
          <a:lstStyle/>
          <a:p>
            <a:pPr algn="ctr" defTabSz="914354">
              <a:spcAft>
                <a:spcPts val="500"/>
              </a:spcAft>
              <a:buClr>
                <a:srgbClr val="45AC34"/>
              </a:buClr>
              <a:defRPr/>
            </a:pPr>
            <a:r>
              <a:rPr lang="en-GB" sz="1500" dirty="0">
                <a:solidFill>
                  <a:srgbClr val="000000"/>
                </a:solidFill>
                <a:latin typeface="+mj-lt"/>
              </a:rPr>
              <a:t>Underarm sniff – difference to baseline</a:t>
            </a:r>
          </a:p>
        </p:txBody>
      </p:sp>
    </p:spTree>
    <p:extLst>
      <p:ext uri="{BB962C8B-B14F-4D97-AF65-F5344CB8AC3E}">
        <p14:creationId xmlns:p14="http://schemas.microsoft.com/office/powerpoint/2010/main" val="403575746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9"/>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9"/>
                                        </p:tgtEl>
                                      </p:cBhvr>
                                    </p:animEffect>
                                    <p:animScale>
                                      <p:cBhvr>
                                        <p:cTn id="9" dur="500" autoRev="1" fill="hold"/>
                                        <p:tgtEl>
                                          <p:spTgt spid="9"/>
                                        </p:tgtEl>
                                      </p:cBhvr>
                                      <p:by x="105000" y="105000"/>
                                    </p:animScale>
                                  </p:childTnLst>
                                </p:cTn>
                              </p:par>
                              <p:par>
                                <p:cTn id="10" presetID="0" presetClass="path" presetSubtype="0" accel="50000" decel="50000" fill="hold" nodeType="withEffect">
                                  <p:stCondLst>
                                    <p:cond delay="0"/>
                                  </p:stCondLst>
                                  <p:childTnLst>
                                    <p:animMotion origin="layout" path="M -0.00013 -0.00139 L -0.01783 0.03009 " pathEditMode="relative" rAng="0" ptsTypes="AA">
                                      <p:cBhvr>
                                        <p:cTn id="11" dur="500" fill="hold"/>
                                        <p:tgtEl>
                                          <p:spTgt spid="9"/>
                                        </p:tgtEl>
                                        <p:attrNameLst>
                                          <p:attrName>ppt_x</p:attrName>
                                          <p:attrName>ppt_y</p:attrName>
                                        </p:attrNameLst>
                                      </p:cBhvr>
                                      <p:rCtr x="-885" y="15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05CC81-D8F5-491F-A9FD-9707F5F4D30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11297" y="4834800"/>
            <a:ext cx="1426965" cy="1077625"/>
          </a:xfrm>
          <a:prstGeom prst="rect">
            <a:avLst/>
          </a:prstGeom>
        </p:spPr>
      </p:pic>
      <p:sp>
        <p:nvSpPr>
          <p:cNvPr id="6" name="Slide Number Placeholder 5">
            <a:extLst>
              <a:ext uri="{FF2B5EF4-FFF2-40B4-BE49-F238E27FC236}">
                <a16:creationId xmlns:a16="http://schemas.microsoft.com/office/drawing/2014/main" id="{7E24FC1D-D2CB-914F-99BD-4E90D5C5AF75}"/>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61</a:t>
            </a:fld>
            <a:endParaRPr lang="en-US" dirty="0">
              <a:solidFill>
                <a:srgbClr val="000000">
                  <a:alpha val="30000"/>
                </a:srgbClr>
              </a:solidFill>
            </a:endParaRPr>
          </a:p>
        </p:txBody>
      </p:sp>
      <p:pic>
        <p:nvPicPr>
          <p:cNvPr id="10" name="Picture Placeholder 9">
            <a:extLst>
              <a:ext uri="{FF2B5EF4-FFF2-40B4-BE49-F238E27FC236}">
                <a16:creationId xmlns:a16="http://schemas.microsoft.com/office/drawing/2014/main" id="{4D01372C-66EC-4E7C-8AF5-A39374744EFA}"/>
              </a:ext>
            </a:extLst>
          </p:cNvPr>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6285746" y="0"/>
            <a:ext cx="5904843" cy="6858000"/>
          </a:xfrm>
          <a:prstGeom prst="rect">
            <a:avLst/>
          </a:prstGeom>
        </p:spPr>
      </p:pic>
      <p:sp>
        <p:nvSpPr>
          <p:cNvPr id="3" name="Content Placeholder 2">
            <a:extLst>
              <a:ext uri="{FF2B5EF4-FFF2-40B4-BE49-F238E27FC236}">
                <a16:creationId xmlns:a16="http://schemas.microsoft.com/office/drawing/2014/main" id="{F0479DE0-D0BC-7340-A174-B1015999AA9C}"/>
              </a:ext>
            </a:extLst>
          </p:cNvPr>
          <p:cNvSpPr>
            <a:spLocks noGrp="1"/>
          </p:cNvSpPr>
          <p:nvPr>
            <p:ph type="body" sz="quarter" idx="14"/>
          </p:nvPr>
        </p:nvSpPr>
        <p:spPr>
          <a:xfrm>
            <a:off x="468316" y="1722256"/>
            <a:ext cx="5277561" cy="363603"/>
          </a:xfrm>
        </p:spPr>
        <p:txBody>
          <a:bodyPr>
            <a:normAutofit/>
          </a:bodyPr>
          <a:lstStyle/>
          <a:p>
            <a:pPr marL="0" indent="0">
              <a:buNone/>
            </a:pPr>
            <a:r>
              <a:rPr lang="en-US" dirty="0">
                <a:solidFill>
                  <a:srgbClr val="007E4B"/>
                </a:solidFill>
                <a:latin typeface="+mj-lt"/>
              </a:rPr>
              <a:t>STAY-C® 50 + Biotin + Niacinamide</a:t>
            </a:r>
          </a:p>
        </p:txBody>
      </p:sp>
      <p:sp>
        <p:nvSpPr>
          <p:cNvPr id="13" name="Rectangle 12">
            <a:extLst>
              <a:ext uri="{FF2B5EF4-FFF2-40B4-BE49-F238E27FC236}">
                <a16:creationId xmlns:a16="http://schemas.microsoft.com/office/drawing/2014/main" id="{9A83ED64-609F-5F43-B175-9B2D56935166}"/>
              </a:ext>
            </a:extLst>
          </p:cNvPr>
          <p:cNvSpPr/>
          <p:nvPr/>
        </p:nvSpPr>
        <p:spPr>
          <a:xfrm>
            <a:off x="6285746" y="0"/>
            <a:ext cx="4624176" cy="6858000"/>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GB" sz="1351" dirty="0">
              <a:gradFill>
                <a:gsLst>
                  <a:gs pos="0">
                    <a:srgbClr val="45AC34">
                      <a:lumMod val="5000"/>
                      <a:lumOff val="95000"/>
                    </a:srgbClr>
                  </a:gs>
                  <a:gs pos="83000">
                    <a:srgbClr val="45AC34">
                      <a:lumMod val="45000"/>
                      <a:lumOff val="55000"/>
                    </a:srgbClr>
                  </a:gs>
                  <a:gs pos="100000">
                    <a:srgbClr val="45AC34">
                      <a:lumMod val="30000"/>
                      <a:lumOff val="70000"/>
                    </a:srgbClr>
                  </a:gs>
                </a:gsLst>
                <a:lin ang="5400000" scaled="1"/>
              </a:gradFill>
              <a:latin typeface="Trebuchet MS" panose="020B0603020202020204"/>
            </a:endParaRPr>
          </a:p>
        </p:txBody>
      </p:sp>
      <p:grpSp>
        <p:nvGrpSpPr>
          <p:cNvPr id="5" name="Group 4">
            <a:extLst>
              <a:ext uri="{FF2B5EF4-FFF2-40B4-BE49-F238E27FC236}">
                <a16:creationId xmlns:a16="http://schemas.microsoft.com/office/drawing/2014/main" id="{AF240AAB-3444-2741-9C76-C457BC8E1142}"/>
              </a:ext>
            </a:extLst>
          </p:cNvPr>
          <p:cNvGrpSpPr/>
          <p:nvPr/>
        </p:nvGrpSpPr>
        <p:grpSpPr>
          <a:xfrm>
            <a:off x="468000" y="2169080"/>
            <a:ext cx="6181727" cy="2519839"/>
            <a:chOff x="467998" y="2459578"/>
            <a:chExt cx="6181727" cy="2519838"/>
          </a:xfrm>
          <a:effectLst>
            <a:outerShdw blurRad="254000" dist="127000" dir="2700000" algn="tl" rotWithShape="0">
              <a:prstClr val="black">
                <a:alpha val="20000"/>
              </a:prstClr>
            </a:outerShdw>
          </a:effectLst>
        </p:grpSpPr>
        <p:pic>
          <p:nvPicPr>
            <p:cNvPr id="11" name="Picture 10">
              <a:extLst>
                <a:ext uri="{FF2B5EF4-FFF2-40B4-BE49-F238E27FC236}">
                  <a16:creationId xmlns:a16="http://schemas.microsoft.com/office/drawing/2014/main" id="{8A634D6F-99DE-435C-B476-CD56B8003C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7519"/>
            <a:stretch/>
          </p:blipFill>
          <p:spPr>
            <a:xfrm>
              <a:off x="467999" y="3858330"/>
              <a:ext cx="6181726" cy="1121086"/>
            </a:xfrm>
            <a:prstGeom prst="rect">
              <a:avLst/>
            </a:prstGeom>
            <a:ln>
              <a:noFill/>
            </a:ln>
          </p:spPr>
        </p:pic>
        <p:pic>
          <p:nvPicPr>
            <p:cNvPr id="12" name="Picture 11">
              <a:extLst>
                <a:ext uri="{FF2B5EF4-FFF2-40B4-BE49-F238E27FC236}">
                  <a16:creationId xmlns:a16="http://schemas.microsoft.com/office/drawing/2014/main" id="{7E1897BC-A764-46B4-8EE0-C7C952CF334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880" r="-1880"/>
            <a:stretch/>
          </p:blipFill>
          <p:spPr>
            <a:xfrm>
              <a:off x="467998" y="2459578"/>
              <a:ext cx="6181725" cy="1429524"/>
            </a:xfrm>
            <a:prstGeom prst="rect">
              <a:avLst/>
            </a:prstGeom>
            <a:solidFill>
              <a:schemeClr val="bg1"/>
            </a:solidFill>
            <a:ln>
              <a:noFill/>
            </a:ln>
          </p:spPr>
        </p:pic>
      </p:grpSp>
      <p:sp>
        <p:nvSpPr>
          <p:cNvPr id="15" name="Title 14">
            <a:extLst>
              <a:ext uri="{FF2B5EF4-FFF2-40B4-BE49-F238E27FC236}">
                <a16:creationId xmlns:a16="http://schemas.microsoft.com/office/drawing/2014/main" id="{C1D9F3A9-D19B-523D-EA31-E233285743F0}"/>
              </a:ext>
            </a:extLst>
          </p:cNvPr>
          <p:cNvSpPr>
            <a:spLocks noGrp="1"/>
          </p:cNvSpPr>
          <p:nvPr>
            <p:ph type="title"/>
          </p:nvPr>
        </p:nvSpPr>
        <p:spPr>
          <a:xfrm>
            <a:off x="468002" y="468001"/>
            <a:ext cx="9895198" cy="443199"/>
          </a:xfrm>
        </p:spPr>
        <p:txBody>
          <a:bodyPr/>
          <a:lstStyle/>
          <a:p>
            <a:r>
              <a:rPr lang="en-US" sz="3200" dirty="0"/>
              <a:t>STAY-C® 50 + Biotin – combination in skin lightening</a:t>
            </a:r>
            <a:endParaRPr lang="en-US" dirty="0"/>
          </a:p>
        </p:txBody>
      </p:sp>
      <p:sp>
        <p:nvSpPr>
          <p:cNvPr id="19" name="Text Placeholder 18">
            <a:extLst>
              <a:ext uri="{FF2B5EF4-FFF2-40B4-BE49-F238E27FC236}">
                <a16:creationId xmlns:a16="http://schemas.microsoft.com/office/drawing/2014/main" id="{A22DAC72-BF96-58A6-9FC3-316A53F94236}"/>
              </a:ext>
            </a:extLst>
          </p:cNvPr>
          <p:cNvSpPr>
            <a:spLocks noGrp="1"/>
          </p:cNvSpPr>
          <p:nvPr>
            <p:ph type="body" sz="quarter" idx="13"/>
          </p:nvPr>
        </p:nvSpPr>
        <p:spPr>
          <a:xfrm>
            <a:off x="468001" y="936878"/>
            <a:ext cx="8831943" cy="369332"/>
          </a:xfrm>
        </p:spPr>
        <p:txBody>
          <a:bodyPr/>
          <a:lstStyle/>
          <a:p>
            <a:r>
              <a:rPr lang="en-US" dirty="0">
                <a:sym typeface="Wingdings" pitchFamily="2" charset="2"/>
              </a:rPr>
              <a:t>Specific claims and </a:t>
            </a:r>
            <a:r>
              <a:rPr lang="en-GB" dirty="0">
                <a:sym typeface="Wingdings" pitchFamily="2" charset="2"/>
              </a:rPr>
              <a:t>c</a:t>
            </a:r>
            <a:r>
              <a:rPr lang="en-GB" dirty="0"/>
              <a:t>ombinations with additional ingredients</a:t>
            </a:r>
          </a:p>
          <a:p>
            <a:endParaRPr lang="en-US" dirty="0"/>
          </a:p>
        </p:txBody>
      </p:sp>
      <p:pic>
        <p:nvPicPr>
          <p:cNvPr id="20" name="Picture 19">
            <a:extLst>
              <a:ext uri="{FF2B5EF4-FFF2-40B4-BE49-F238E27FC236}">
                <a16:creationId xmlns:a16="http://schemas.microsoft.com/office/drawing/2014/main" id="{24A55DCD-EA51-2346-46B3-62B03A0F106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r="803"/>
          <a:stretch/>
        </p:blipFill>
        <p:spPr>
          <a:xfrm>
            <a:off x="8692675" y="5940447"/>
            <a:ext cx="3499327" cy="917555"/>
          </a:xfrm>
          <a:prstGeom prst="rect">
            <a:avLst/>
          </a:prstGeom>
        </p:spPr>
      </p:pic>
    </p:spTree>
    <p:extLst>
      <p:ext uri="{BB962C8B-B14F-4D97-AF65-F5344CB8AC3E}">
        <p14:creationId xmlns:p14="http://schemas.microsoft.com/office/powerpoint/2010/main" val="3398181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a:xfrm>
            <a:off x="468000" y="468000"/>
            <a:ext cx="11139095" cy="443198"/>
          </a:xfrm>
        </p:spPr>
        <p:txBody>
          <a:bodyPr/>
          <a:lstStyle/>
          <a:p>
            <a:r>
              <a:rPr lang="en-US" sz="3200" b="0" dirty="0">
                <a:solidFill>
                  <a:srgbClr val="0070C0"/>
                </a:solidFill>
                <a:latin typeface="Fira Sans Medium" panose="020B0603050000020004" pitchFamily="34" charset="0"/>
                <a:ea typeface="Fira Sans Medium" panose="020B0603050000020004" pitchFamily="34" charset="0"/>
              </a:rPr>
              <a:t>STAY-C</a:t>
            </a:r>
            <a:r>
              <a:rPr lang="en-US" sz="3200" b="0" baseline="30000" dirty="0">
                <a:solidFill>
                  <a:srgbClr val="0070C0"/>
                </a:solidFill>
                <a:latin typeface="Fira Sans Medium" panose="020B0603050000020004" pitchFamily="34" charset="0"/>
                <a:ea typeface="Fira Sans Medium" panose="020B0603050000020004" pitchFamily="34" charset="0"/>
              </a:rPr>
              <a:t>®</a:t>
            </a:r>
            <a:r>
              <a:rPr lang="en-US" sz="3200" b="0" dirty="0">
                <a:solidFill>
                  <a:srgbClr val="0070C0"/>
                </a:solidFill>
                <a:latin typeface="Fira Sans Medium" panose="020B0603050000020004" pitchFamily="34" charset="0"/>
                <a:ea typeface="Fira Sans Medium" panose="020B0603050000020004" pitchFamily="34" charset="0"/>
              </a:rPr>
              <a:t> 50 – stability in formulation</a:t>
            </a:r>
          </a:p>
        </p:txBody>
      </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000000">
                    <a:alpha val="30000"/>
                  </a:srgbClr>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srgbClr val="000000">
                  <a:alpha val="30000"/>
                </a:srgbClr>
              </a:solidFill>
              <a:effectLst/>
              <a:uLnTx/>
              <a:uFillTx/>
              <a:latin typeface="Trebuchet MS" panose="020B0703020202090204" pitchFamily="34" charset="0"/>
              <a:ea typeface="+mn-ea"/>
              <a:cs typeface="+mn-cs"/>
            </a:endParaRPr>
          </a:p>
        </p:txBody>
      </p:sp>
      <p:sp>
        <p:nvSpPr>
          <p:cNvPr id="5" name="Text Placeholder 4">
            <a:extLst>
              <a:ext uri="{FF2B5EF4-FFF2-40B4-BE49-F238E27FC236}">
                <a16:creationId xmlns:a16="http://schemas.microsoft.com/office/drawing/2014/main" id="{48B9A6A6-D380-ED49-85F7-88BB1ECBD791}"/>
              </a:ext>
            </a:extLst>
          </p:cNvPr>
          <p:cNvSpPr>
            <a:spLocks noGrp="1"/>
          </p:cNvSpPr>
          <p:nvPr>
            <p:ph type="body" sz="quarter" idx="13"/>
          </p:nvPr>
        </p:nvSpPr>
        <p:spPr>
          <a:xfrm>
            <a:off x="468002" y="1044000"/>
            <a:ext cx="6907355" cy="738664"/>
          </a:xfrm>
        </p:spPr>
        <p:txBody>
          <a:bodyPr/>
          <a:lstStyle/>
          <a:p>
            <a:r>
              <a:rPr lang="en-US" sz="2400" b="0" dirty="0">
                <a:solidFill>
                  <a:schemeClr val="accent6"/>
                </a:solidFill>
                <a:latin typeface="Fira Sans" panose="020B0503050000020004" pitchFamily="34" charset="0"/>
                <a:ea typeface="Fira Sans" panose="020B0503050000020004" pitchFamily="34" charset="0"/>
              </a:rPr>
              <a:t>STAY-C® 50 is 100% stable at room temperature and 90% at 43°C after 6 months </a:t>
            </a:r>
          </a:p>
        </p:txBody>
      </p:sp>
      <p:pic>
        <p:nvPicPr>
          <p:cNvPr id="10" name="Picture 20">
            <a:extLst>
              <a:ext uri="{FF2B5EF4-FFF2-40B4-BE49-F238E27FC236}">
                <a16:creationId xmlns:a16="http://schemas.microsoft.com/office/drawing/2014/main" id="{2E61D45A-3F1E-7E43-838B-4BFB509FD0B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58732" y="468000"/>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12" name="TextBox 11">
            <a:extLst>
              <a:ext uri="{FF2B5EF4-FFF2-40B4-BE49-F238E27FC236}">
                <a16:creationId xmlns:a16="http://schemas.microsoft.com/office/drawing/2014/main" id="{10DC99F6-0AD7-2B47-AB86-D106AEE23A3F}"/>
              </a:ext>
            </a:extLst>
          </p:cNvPr>
          <p:cNvSpPr txBox="1"/>
          <p:nvPr/>
        </p:nvSpPr>
        <p:spPr>
          <a:xfrm>
            <a:off x="1460946" y="6274167"/>
            <a:ext cx="8128305"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500"/>
              </a:spcAft>
              <a:buClr>
                <a:srgbClr val="45AC34"/>
              </a:buClr>
              <a:buSzTx/>
              <a:buFontTx/>
              <a:buNone/>
              <a:tabLst/>
              <a:defRPr/>
            </a:pPr>
            <a:r>
              <a:rPr kumimoji="0" lang="en-GB" sz="1000" b="0" i="1" u="none" strike="noStrike" kern="1200" cap="none" spc="0" normalizeH="0" baseline="0" noProof="0" dirty="0">
                <a:ln>
                  <a:noFill/>
                </a:ln>
                <a:solidFill>
                  <a:schemeClr val="bg1">
                    <a:lumMod val="50000"/>
                  </a:schemeClr>
                </a:solidFill>
                <a:effectLst/>
                <a:uLnTx/>
                <a:uFillTx/>
                <a:latin typeface="Fira Sans" panose="020B0503050000020004" pitchFamily="34" charset="0"/>
                <a:ea typeface="Fira Sans" panose="020B0503050000020004" pitchFamily="34" charset="0"/>
              </a:rPr>
              <a:t>DSM Internal study  </a:t>
            </a:r>
          </a:p>
        </p:txBody>
      </p:sp>
      <p:pic>
        <p:nvPicPr>
          <p:cNvPr id="7" name="Picture 6">
            <a:extLst>
              <a:ext uri="{FF2B5EF4-FFF2-40B4-BE49-F238E27FC236}">
                <a16:creationId xmlns:a16="http://schemas.microsoft.com/office/drawing/2014/main" id="{AD5F571A-DA54-514F-8EF5-824D36B9F4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1930910"/>
            <a:ext cx="5379596" cy="3904690"/>
          </a:xfrm>
          <a:prstGeom prst="rect">
            <a:avLst/>
          </a:prstGeom>
        </p:spPr>
      </p:pic>
      <p:pic>
        <p:nvPicPr>
          <p:cNvPr id="13" name="Picture 12">
            <a:extLst>
              <a:ext uri="{FF2B5EF4-FFF2-40B4-BE49-F238E27FC236}">
                <a16:creationId xmlns:a16="http://schemas.microsoft.com/office/drawing/2014/main" id="{868DD148-7CAD-954E-8D93-2A280787EF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58691" y="1909310"/>
            <a:ext cx="5448404" cy="3904690"/>
          </a:xfrm>
          <a:prstGeom prst="rect">
            <a:avLst/>
          </a:prstGeom>
        </p:spPr>
      </p:pic>
      <p:sp>
        <p:nvSpPr>
          <p:cNvPr id="3" name="TextBox 2">
            <a:extLst>
              <a:ext uri="{FF2B5EF4-FFF2-40B4-BE49-F238E27FC236}">
                <a16:creationId xmlns:a16="http://schemas.microsoft.com/office/drawing/2014/main" id="{C308B94D-EC0B-4375-BF12-EFE2B695E1E2}"/>
              </a:ext>
            </a:extLst>
          </p:cNvPr>
          <p:cNvSpPr txBox="1"/>
          <p:nvPr/>
        </p:nvSpPr>
        <p:spPr>
          <a:xfrm>
            <a:off x="8373655" y="1986075"/>
            <a:ext cx="2952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00"/>
                </a:solidFill>
                <a:latin typeface="Trebuchet MS" panose="020B0603020202020204"/>
              </a:rPr>
              <a:t>C</a:t>
            </a:r>
            <a:endParaRPr kumimoji="0" lang="en-US" sz="1400" b="1"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394500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63</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stability in formulation</a:t>
            </a:r>
          </a:p>
        </p:txBody>
      </p:sp>
      <p:sp>
        <p:nvSpPr>
          <p:cNvPr id="7" name="TextBox 6">
            <a:extLst>
              <a:ext uri="{FF2B5EF4-FFF2-40B4-BE49-F238E27FC236}">
                <a16:creationId xmlns:a16="http://schemas.microsoft.com/office/drawing/2014/main" id="{0D753DB0-2806-C148-A505-5BBF6E15B46C}"/>
              </a:ext>
            </a:extLst>
          </p:cNvPr>
          <p:cNvSpPr txBox="1"/>
          <p:nvPr/>
        </p:nvSpPr>
        <p:spPr>
          <a:xfrm>
            <a:off x="6959429" y="1979041"/>
            <a:ext cx="4727174" cy="1653735"/>
          </a:xfrm>
          <a:prstGeom prst="roundRect">
            <a:avLst>
              <a:gd name="adj" fmla="val 8980"/>
            </a:avLst>
          </a:prstGeom>
          <a:gradFill>
            <a:gsLst>
              <a:gs pos="0">
                <a:srgbClr val="D3E5F2"/>
              </a:gs>
              <a:gs pos="100000">
                <a:srgbClr val="8EBCDE"/>
              </a:gs>
            </a:gsLst>
            <a:lin ang="2700000" scaled="0"/>
          </a:gradFill>
          <a:ln w="25400">
            <a:gradFill>
              <a:gsLst>
                <a:gs pos="0">
                  <a:schemeClr val="accent5"/>
                </a:gs>
                <a:gs pos="100000">
                  <a:schemeClr val="accent5">
                    <a:lumMod val="20000"/>
                    <a:lumOff val="80000"/>
                  </a:schemeClr>
                </a:gs>
              </a:gsLst>
              <a:lin ang="27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With STAY-C</a:t>
            </a:r>
            <a:r>
              <a:rPr kumimoji="0" lang="en-GB" sz="1600" b="0" i="0" u="none" strike="noStrike" kern="1200" cap="none" spc="0" normalizeH="0" noProof="0" dirty="0">
                <a:ln>
                  <a:noFill/>
                </a:ln>
                <a:solidFill>
                  <a:srgbClr val="000000"/>
                </a:solidFill>
                <a:effectLst/>
                <a:uLnTx/>
                <a:uFillTx/>
                <a:latin typeface="Fira Sans"/>
                <a:ea typeface="+mn-ea"/>
                <a:cs typeface="+mn-cs"/>
              </a:rPr>
              <a:t>®</a:t>
            </a:r>
            <a:r>
              <a:rPr kumimoji="0" lang="en-GB" sz="1600" b="0" i="0" u="none" strike="noStrike" kern="1200" cap="none" spc="0" normalizeH="0" baseline="0" noProof="0" dirty="0">
                <a:ln>
                  <a:noFill/>
                </a:ln>
                <a:solidFill>
                  <a:srgbClr val="000000"/>
                </a:solidFill>
                <a:effectLst/>
                <a:uLnTx/>
                <a:uFillTx/>
                <a:latin typeface="Fira Sans"/>
                <a:ea typeface="+mn-ea"/>
                <a:cs typeface="+mn-cs"/>
              </a:rPr>
              <a:t> 50, the recovery of active is ≥90% </a:t>
            </a:r>
            <a:br>
              <a:rPr kumimoji="0" lang="en-GB" sz="1600" b="0" i="0" u="none" strike="noStrike" kern="1200" cap="none" spc="0" normalizeH="0" baseline="0" noProof="0" dirty="0">
                <a:ln>
                  <a:noFill/>
                </a:ln>
                <a:solidFill>
                  <a:srgbClr val="000000"/>
                </a:solidFill>
                <a:effectLst/>
                <a:uLnTx/>
                <a:uFillTx/>
                <a:latin typeface="Fira Sans"/>
                <a:ea typeface="+mn-ea"/>
                <a:cs typeface="+mn-cs"/>
              </a:rPr>
            </a:br>
            <a:r>
              <a:rPr kumimoji="0" lang="en-GB" sz="1600" b="0" i="0" u="none" strike="noStrike" kern="1200" cap="none" spc="0" normalizeH="0" baseline="0" noProof="0" dirty="0">
                <a:ln>
                  <a:noFill/>
                </a:ln>
                <a:solidFill>
                  <a:srgbClr val="000000"/>
                </a:solidFill>
                <a:effectLst/>
                <a:uLnTx/>
                <a:uFillTx/>
                <a:latin typeface="Fira Sans"/>
                <a:ea typeface="+mn-ea"/>
                <a:cs typeface="+mn-cs"/>
              </a:rPr>
              <a:t>at all conditions</a:t>
            </a:r>
          </a:p>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With Ascorbic acid the recovery is ≥ 80% when stored at 4°C, RT and daylight. At 40°C the recovery is 50-60%</a:t>
            </a:r>
          </a:p>
        </p:txBody>
      </p:sp>
      <p:sp>
        <p:nvSpPr>
          <p:cNvPr id="19" name="TextBox 18">
            <a:extLst>
              <a:ext uri="{FF2B5EF4-FFF2-40B4-BE49-F238E27FC236}">
                <a16:creationId xmlns:a16="http://schemas.microsoft.com/office/drawing/2014/main" id="{A845F224-5FA2-434B-A2F9-C8217A56363B}"/>
              </a:ext>
            </a:extLst>
          </p:cNvPr>
          <p:cNvSpPr txBox="1"/>
          <p:nvPr/>
        </p:nvSpPr>
        <p:spPr>
          <a:xfrm>
            <a:off x="10363991" y="3902087"/>
            <a:ext cx="1322613" cy="169277"/>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Medium"/>
                <a:ea typeface="+mn-ea"/>
                <a:cs typeface="+mn-cs"/>
              </a:rPr>
              <a:t>At 40°C</a:t>
            </a:r>
          </a:p>
        </p:txBody>
      </p:sp>
      <p:sp>
        <p:nvSpPr>
          <p:cNvPr id="17" name="TextBox 16">
            <a:extLst>
              <a:ext uri="{FF2B5EF4-FFF2-40B4-BE49-F238E27FC236}">
                <a16:creationId xmlns:a16="http://schemas.microsoft.com/office/drawing/2014/main" id="{72A980B7-C3A1-6846-8136-E5741766A0BC}"/>
              </a:ext>
            </a:extLst>
          </p:cNvPr>
          <p:cNvSpPr txBox="1"/>
          <p:nvPr/>
        </p:nvSpPr>
        <p:spPr>
          <a:xfrm>
            <a:off x="6959429" y="3902087"/>
            <a:ext cx="1328173" cy="169277"/>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Medium"/>
                <a:ea typeface="+mn-ea"/>
                <a:cs typeface="+mn-cs"/>
              </a:rPr>
              <a:t>At 4°C</a:t>
            </a:r>
          </a:p>
        </p:txBody>
      </p:sp>
      <p:grpSp>
        <p:nvGrpSpPr>
          <p:cNvPr id="82" name="Group 81">
            <a:extLst>
              <a:ext uri="{FF2B5EF4-FFF2-40B4-BE49-F238E27FC236}">
                <a16:creationId xmlns:a16="http://schemas.microsoft.com/office/drawing/2014/main" id="{D3662675-E5E7-DB40-AE07-0D137FBF5906}"/>
              </a:ext>
            </a:extLst>
          </p:cNvPr>
          <p:cNvGrpSpPr/>
          <p:nvPr/>
        </p:nvGrpSpPr>
        <p:grpSpPr>
          <a:xfrm>
            <a:off x="6959429" y="4368384"/>
            <a:ext cx="1328173" cy="1405849"/>
            <a:chOff x="6959429" y="4244342"/>
            <a:chExt cx="1328173" cy="1405849"/>
          </a:xfrm>
        </p:grpSpPr>
        <p:pic>
          <p:nvPicPr>
            <p:cNvPr id="55" name="Picture 54">
              <a:extLst>
                <a:ext uri="{FF2B5EF4-FFF2-40B4-BE49-F238E27FC236}">
                  <a16:creationId xmlns:a16="http://schemas.microsoft.com/office/drawing/2014/main" id="{76622CE6-2C74-BF4B-89C7-C95105F07D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63977" y="4253237"/>
              <a:ext cx="568800" cy="1396954"/>
            </a:xfrm>
            <a:prstGeom prst="rect">
              <a:avLst/>
            </a:prstGeom>
            <a:ln w="25400">
              <a:solidFill>
                <a:schemeClr val="accent6"/>
              </a:solidFill>
            </a:ln>
          </p:spPr>
        </p:pic>
        <p:sp>
          <p:nvSpPr>
            <p:cNvPr id="52" name="Rectangle 51">
              <a:extLst>
                <a:ext uri="{FF2B5EF4-FFF2-40B4-BE49-F238E27FC236}">
                  <a16:creationId xmlns:a16="http://schemas.microsoft.com/office/drawing/2014/main" id="{7335A9B1-34E4-8F47-BF0D-A500380B2391}"/>
                </a:ext>
              </a:extLst>
            </p:cNvPr>
            <p:cNvSpPr/>
            <p:nvPr/>
          </p:nvSpPr>
          <p:spPr>
            <a:xfrm>
              <a:off x="6959429"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20" name="TextBox 19">
              <a:extLst>
                <a:ext uri="{FF2B5EF4-FFF2-40B4-BE49-F238E27FC236}">
                  <a16:creationId xmlns:a16="http://schemas.microsoft.com/office/drawing/2014/main" id="{0A23681D-8AD6-6D44-A5FD-EF31FE3577FB}"/>
                </a:ext>
              </a:extLst>
            </p:cNvPr>
            <p:cNvSpPr txBox="1"/>
            <p:nvPr/>
          </p:nvSpPr>
          <p:spPr>
            <a:xfrm>
              <a:off x="6963977" y="4328781"/>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STAY-C</a:t>
              </a:r>
              <a:r>
                <a:rPr kumimoji="0" lang="en-GB" sz="800" b="0" i="0" u="none" strike="noStrike" kern="1200" cap="none" spc="0" normalizeH="0" baseline="30000" noProof="0" dirty="0">
                  <a:ln>
                    <a:noFill/>
                  </a:ln>
                  <a:solidFill>
                    <a:srgbClr val="FFFFFF"/>
                  </a:solidFill>
                  <a:effectLst/>
                  <a:uLnTx/>
                  <a:uFillTx/>
                  <a:latin typeface="Fira Sans Medium"/>
                  <a:ea typeface="+mn-ea"/>
                  <a:cs typeface="+mn-cs"/>
                </a:rPr>
                <a:t>®</a:t>
              </a:r>
              <a:r>
                <a:rPr kumimoji="0" lang="en-GB" sz="800" b="0" i="0" u="none" strike="noStrike" kern="1200" cap="none" spc="0" normalizeH="0" baseline="0" noProof="0" dirty="0">
                  <a:ln>
                    <a:noFill/>
                  </a:ln>
                  <a:solidFill>
                    <a:srgbClr val="FFFFFF"/>
                  </a:solidFill>
                  <a:effectLst/>
                  <a:uLnTx/>
                  <a:uFillTx/>
                  <a:latin typeface="Fira Sans Medium"/>
                  <a:ea typeface="+mn-ea"/>
                  <a:cs typeface="+mn-cs"/>
                </a:rPr>
                <a:t> 50</a:t>
              </a:r>
            </a:p>
          </p:txBody>
        </p:sp>
        <p:sp>
          <p:nvSpPr>
            <p:cNvPr id="22" name="TextBox 21">
              <a:extLst>
                <a:ext uri="{FF2B5EF4-FFF2-40B4-BE49-F238E27FC236}">
                  <a16:creationId xmlns:a16="http://schemas.microsoft.com/office/drawing/2014/main" id="{2CDAC214-AB46-9C41-B536-724110BF225D}"/>
                </a:ext>
              </a:extLst>
            </p:cNvPr>
            <p:cNvSpPr txBox="1"/>
            <p:nvPr/>
          </p:nvSpPr>
          <p:spPr>
            <a:xfrm>
              <a:off x="6963977" y="5440786"/>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pH=6</a:t>
              </a:r>
            </a:p>
          </p:txBody>
        </p:sp>
        <p:pic>
          <p:nvPicPr>
            <p:cNvPr id="51" name="Picture 50">
              <a:extLst>
                <a:ext uri="{FF2B5EF4-FFF2-40B4-BE49-F238E27FC236}">
                  <a16:creationId xmlns:a16="http://schemas.microsoft.com/office/drawing/2014/main" id="{589D7475-1354-7B40-BB09-DCD891B205E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14254" y="4253237"/>
              <a:ext cx="568800" cy="1396954"/>
            </a:xfrm>
            <a:prstGeom prst="rect">
              <a:avLst/>
            </a:prstGeom>
            <a:ln w="25400">
              <a:solidFill>
                <a:schemeClr val="accent6"/>
              </a:solidFill>
            </a:ln>
          </p:spPr>
        </p:pic>
        <p:sp>
          <p:nvSpPr>
            <p:cNvPr id="60" name="Rectangle 59">
              <a:extLst>
                <a:ext uri="{FF2B5EF4-FFF2-40B4-BE49-F238E27FC236}">
                  <a16:creationId xmlns:a16="http://schemas.microsoft.com/office/drawing/2014/main" id="{343C0A7A-A58C-5047-887A-A16FEF3DA1AE}"/>
                </a:ext>
              </a:extLst>
            </p:cNvPr>
            <p:cNvSpPr/>
            <p:nvPr/>
          </p:nvSpPr>
          <p:spPr>
            <a:xfrm>
              <a:off x="7709706"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21" name="TextBox 20">
              <a:extLst>
                <a:ext uri="{FF2B5EF4-FFF2-40B4-BE49-F238E27FC236}">
                  <a16:creationId xmlns:a16="http://schemas.microsoft.com/office/drawing/2014/main" id="{996635D3-C5B3-4543-9559-7F460591548D}"/>
                </a:ext>
              </a:extLst>
            </p:cNvPr>
            <p:cNvSpPr txBox="1"/>
            <p:nvPr/>
          </p:nvSpPr>
          <p:spPr>
            <a:xfrm>
              <a:off x="7714254" y="4328781"/>
              <a:ext cx="568800" cy="24622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Ascorbic acid</a:t>
              </a:r>
            </a:p>
          </p:txBody>
        </p:sp>
        <p:sp>
          <p:nvSpPr>
            <p:cNvPr id="26" name="TextBox 25">
              <a:extLst>
                <a:ext uri="{FF2B5EF4-FFF2-40B4-BE49-F238E27FC236}">
                  <a16:creationId xmlns:a16="http://schemas.microsoft.com/office/drawing/2014/main" id="{015E56F7-F59E-F343-8E8B-7207FA256509}"/>
                </a:ext>
              </a:extLst>
            </p:cNvPr>
            <p:cNvSpPr txBox="1"/>
            <p:nvPr/>
          </p:nvSpPr>
          <p:spPr>
            <a:xfrm>
              <a:off x="7714254" y="5440786"/>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pH=3</a:t>
              </a:r>
            </a:p>
          </p:txBody>
        </p:sp>
      </p:grpSp>
      <p:sp>
        <p:nvSpPr>
          <p:cNvPr id="18" name="TextBox 17">
            <a:extLst>
              <a:ext uri="{FF2B5EF4-FFF2-40B4-BE49-F238E27FC236}">
                <a16:creationId xmlns:a16="http://schemas.microsoft.com/office/drawing/2014/main" id="{27D4EA0B-B621-9B48-98C4-FEC4323AB5B0}"/>
              </a:ext>
            </a:extLst>
          </p:cNvPr>
          <p:cNvSpPr txBox="1"/>
          <p:nvPr/>
        </p:nvSpPr>
        <p:spPr>
          <a:xfrm>
            <a:off x="8616536" y="3902087"/>
            <a:ext cx="1392376" cy="338554"/>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dirty="0">
                <a:ln>
                  <a:noFill/>
                </a:ln>
                <a:solidFill>
                  <a:srgbClr val="808080"/>
                </a:solidFill>
                <a:effectLst/>
                <a:uLnTx/>
                <a:uFillTx/>
                <a:latin typeface="Fira Sans Medium"/>
                <a:ea typeface="+mn-ea"/>
                <a:cs typeface="+mn-cs"/>
              </a:rPr>
              <a:t>At room temperature (daylight)</a:t>
            </a:r>
          </a:p>
        </p:txBody>
      </p:sp>
      <p:grpSp>
        <p:nvGrpSpPr>
          <p:cNvPr id="81" name="Group 80">
            <a:extLst>
              <a:ext uri="{FF2B5EF4-FFF2-40B4-BE49-F238E27FC236}">
                <a16:creationId xmlns:a16="http://schemas.microsoft.com/office/drawing/2014/main" id="{1B68FF6F-2A21-C74E-BA15-3DDC5009A068}"/>
              </a:ext>
            </a:extLst>
          </p:cNvPr>
          <p:cNvGrpSpPr/>
          <p:nvPr/>
        </p:nvGrpSpPr>
        <p:grpSpPr>
          <a:xfrm>
            <a:off x="8671663" y="4368384"/>
            <a:ext cx="1322749" cy="1405849"/>
            <a:chOff x="8671663" y="4244342"/>
            <a:chExt cx="1322749" cy="1405849"/>
          </a:xfrm>
        </p:grpSpPr>
        <p:pic>
          <p:nvPicPr>
            <p:cNvPr id="54" name="Picture 53">
              <a:extLst>
                <a:ext uri="{FF2B5EF4-FFF2-40B4-BE49-F238E27FC236}">
                  <a16:creationId xmlns:a16="http://schemas.microsoft.com/office/drawing/2014/main" id="{6BFC18E7-4E4E-3940-994A-1D3E1299B9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78691" y="4253237"/>
              <a:ext cx="563841" cy="1396954"/>
            </a:xfrm>
            <a:prstGeom prst="rect">
              <a:avLst/>
            </a:prstGeom>
            <a:ln w="25400">
              <a:solidFill>
                <a:schemeClr val="accent6"/>
              </a:solidFill>
            </a:ln>
          </p:spPr>
        </p:pic>
        <p:sp>
          <p:nvSpPr>
            <p:cNvPr id="61" name="Rectangle 60">
              <a:extLst>
                <a:ext uri="{FF2B5EF4-FFF2-40B4-BE49-F238E27FC236}">
                  <a16:creationId xmlns:a16="http://schemas.microsoft.com/office/drawing/2014/main" id="{8597D60C-5A20-9B4D-B6F0-C69515180CB6}"/>
                </a:ext>
              </a:extLst>
            </p:cNvPr>
            <p:cNvSpPr/>
            <p:nvPr/>
          </p:nvSpPr>
          <p:spPr>
            <a:xfrm>
              <a:off x="8671663"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27" name="TextBox 26">
              <a:extLst>
                <a:ext uri="{FF2B5EF4-FFF2-40B4-BE49-F238E27FC236}">
                  <a16:creationId xmlns:a16="http://schemas.microsoft.com/office/drawing/2014/main" id="{580F558A-6C67-1547-8437-827B61EBE55A}"/>
                </a:ext>
              </a:extLst>
            </p:cNvPr>
            <p:cNvSpPr txBox="1"/>
            <p:nvPr/>
          </p:nvSpPr>
          <p:spPr>
            <a:xfrm>
              <a:off x="8676211" y="4328781"/>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STAY-C</a:t>
              </a:r>
              <a:r>
                <a:rPr kumimoji="0" lang="en-GB" sz="800" b="0" i="0" u="none" strike="noStrike" kern="1200" cap="none" spc="0" normalizeH="0" baseline="30000" noProof="0" dirty="0">
                  <a:ln>
                    <a:noFill/>
                  </a:ln>
                  <a:solidFill>
                    <a:srgbClr val="FFFFFF"/>
                  </a:solidFill>
                  <a:effectLst/>
                  <a:uLnTx/>
                  <a:uFillTx/>
                  <a:latin typeface="Fira Sans Medium"/>
                  <a:ea typeface="+mn-ea"/>
                  <a:cs typeface="+mn-cs"/>
                </a:rPr>
                <a:t>®</a:t>
              </a:r>
              <a:r>
                <a:rPr kumimoji="0" lang="en-GB" sz="800" b="0" i="0" u="none" strike="noStrike" kern="1200" cap="none" spc="0" normalizeH="0" baseline="0" noProof="0" dirty="0">
                  <a:ln>
                    <a:noFill/>
                  </a:ln>
                  <a:solidFill>
                    <a:srgbClr val="FFFFFF"/>
                  </a:solidFill>
                  <a:effectLst/>
                  <a:uLnTx/>
                  <a:uFillTx/>
                  <a:latin typeface="Fira Sans Medium"/>
                  <a:ea typeface="+mn-ea"/>
                  <a:cs typeface="+mn-cs"/>
                </a:rPr>
                <a:t> 50</a:t>
              </a:r>
            </a:p>
          </p:txBody>
        </p:sp>
        <p:sp>
          <p:nvSpPr>
            <p:cNvPr id="29" name="TextBox 28">
              <a:extLst>
                <a:ext uri="{FF2B5EF4-FFF2-40B4-BE49-F238E27FC236}">
                  <a16:creationId xmlns:a16="http://schemas.microsoft.com/office/drawing/2014/main" id="{C0C76209-51F2-1446-BA53-7BCAFF055086}"/>
                </a:ext>
              </a:extLst>
            </p:cNvPr>
            <p:cNvSpPr txBox="1"/>
            <p:nvPr/>
          </p:nvSpPr>
          <p:spPr>
            <a:xfrm>
              <a:off x="8676211" y="5440786"/>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pH=6</a:t>
              </a:r>
            </a:p>
          </p:txBody>
        </p:sp>
        <p:pic>
          <p:nvPicPr>
            <p:cNvPr id="48" name="Picture 47">
              <a:extLst>
                <a:ext uri="{FF2B5EF4-FFF2-40B4-BE49-F238E27FC236}">
                  <a16:creationId xmlns:a16="http://schemas.microsoft.com/office/drawing/2014/main" id="{46188D90-6BA0-AF48-BECC-61F999FF9A6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423544" y="4253237"/>
              <a:ext cx="563840" cy="1396954"/>
            </a:xfrm>
            <a:prstGeom prst="rect">
              <a:avLst/>
            </a:prstGeom>
            <a:ln w="25400">
              <a:solidFill>
                <a:schemeClr val="accent6"/>
              </a:solidFill>
            </a:ln>
          </p:spPr>
        </p:pic>
        <p:sp>
          <p:nvSpPr>
            <p:cNvPr id="62" name="Rectangle 61">
              <a:extLst>
                <a:ext uri="{FF2B5EF4-FFF2-40B4-BE49-F238E27FC236}">
                  <a16:creationId xmlns:a16="http://schemas.microsoft.com/office/drawing/2014/main" id="{C292A2D4-5F44-364F-B2A1-5428F3E702A0}"/>
                </a:ext>
              </a:extLst>
            </p:cNvPr>
            <p:cNvSpPr/>
            <p:nvPr/>
          </p:nvSpPr>
          <p:spPr>
            <a:xfrm>
              <a:off x="9416516"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28" name="TextBox 27">
              <a:extLst>
                <a:ext uri="{FF2B5EF4-FFF2-40B4-BE49-F238E27FC236}">
                  <a16:creationId xmlns:a16="http://schemas.microsoft.com/office/drawing/2014/main" id="{5C337E19-8C36-894A-ADC9-29297B208EEA}"/>
                </a:ext>
              </a:extLst>
            </p:cNvPr>
            <p:cNvSpPr txBox="1"/>
            <p:nvPr/>
          </p:nvSpPr>
          <p:spPr>
            <a:xfrm>
              <a:off x="9421064" y="4328781"/>
              <a:ext cx="568800" cy="24622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Ascorbic acid</a:t>
              </a:r>
            </a:p>
          </p:txBody>
        </p:sp>
        <p:sp>
          <p:nvSpPr>
            <p:cNvPr id="30" name="TextBox 29">
              <a:extLst>
                <a:ext uri="{FF2B5EF4-FFF2-40B4-BE49-F238E27FC236}">
                  <a16:creationId xmlns:a16="http://schemas.microsoft.com/office/drawing/2014/main" id="{16927AA8-BDCC-964E-84BA-84A991774105}"/>
                </a:ext>
              </a:extLst>
            </p:cNvPr>
            <p:cNvSpPr txBox="1"/>
            <p:nvPr/>
          </p:nvSpPr>
          <p:spPr>
            <a:xfrm>
              <a:off x="9421064" y="5440786"/>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pH=3</a:t>
              </a:r>
            </a:p>
          </p:txBody>
        </p:sp>
      </p:grpSp>
      <p:grpSp>
        <p:nvGrpSpPr>
          <p:cNvPr id="80" name="Group 79">
            <a:extLst>
              <a:ext uri="{FF2B5EF4-FFF2-40B4-BE49-F238E27FC236}">
                <a16:creationId xmlns:a16="http://schemas.microsoft.com/office/drawing/2014/main" id="{CCE1D62B-9D5A-254C-BD91-24FA8B6182A2}"/>
              </a:ext>
            </a:extLst>
          </p:cNvPr>
          <p:cNvGrpSpPr/>
          <p:nvPr/>
        </p:nvGrpSpPr>
        <p:grpSpPr>
          <a:xfrm>
            <a:off x="10337845" y="4368384"/>
            <a:ext cx="1348759" cy="1405848"/>
            <a:chOff x="10337845" y="4244342"/>
            <a:chExt cx="1348759" cy="1405848"/>
          </a:xfrm>
        </p:grpSpPr>
        <p:pic>
          <p:nvPicPr>
            <p:cNvPr id="53" name="Picture 52">
              <a:extLst>
                <a:ext uri="{FF2B5EF4-FFF2-40B4-BE49-F238E27FC236}">
                  <a16:creationId xmlns:a16="http://schemas.microsoft.com/office/drawing/2014/main" id="{F4A7E2D3-A1BC-3C44-B06B-8B78D7D1E73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372452" y="4253236"/>
              <a:ext cx="560975" cy="1396954"/>
            </a:xfrm>
            <a:prstGeom prst="rect">
              <a:avLst/>
            </a:prstGeom>
            <a:ln w="25400">
              <a:solidFill>
                <a:schemeClr val="accent6"/>
              </a:solidFill>
            </a:ln>
          </p:spPr>
        </p:pic>
        <p:sp>
          <p:nvSpPr>
            <p:cNvPr id="63" name="Rectangle 62">
              <a:extLst>
                <a:ext uri="{FF2B5EF4-FFF2-40B4-BE49-F238E27FC236}">
                  <a16:creationId xmlns:a16="http://schemas.microsoft.com/office/drawing/2014/main" id="{91254A19-4F86-6245-867F-44B289CA68C0}"/>
                </a:ext>
              </a:extLst>
            </p:cNvPr>
            <p:cNvSpPr/>
            <p:nvPr/>
          </p:nvSpPr>
          <p:spPr>
            <a:xfrm>
              <a:off x="10363991"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31" name="TextBox 30">
              <a:extLst>
                <a:ext uri="{FF2B5EF4-FFF2-40B4-BE49-F238E27FC236}">
                  <a16:creationId xmlns:a16="http://schemas.microsoft.com/office/drawing/2014/main" id="{9882B171-8977-0D46-B324-0F29E6B6DBEF}"/>
                </a:ext>
              </a:extLst>
            </p:cNvPr>
            <p:cNvSpPr txBox="1"/>
            <p:nvPr/>
          </p:nvSpPr>
          <p:spPr>
            <a:xfrm>
              <a:off x="10368539" y="4328781"/>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STAY-C</a:t>
              </a:r>
              <a:r>
                <a:rPr kumimoji="0" lang="en-GB" sz="800" b="0" i="0" u="none" strike="noStrike" kern="1200" cap="none" spc="0" normalizeH="0" baseline="30000" noProof="0" dirty="0">
                  <a:ln>
                    <a:noFill/>
                  </a:ln>
                  <a:solidFill>
                    <a:srgbClr val="FFFFFF"/>
                  </a:solidFill>
                  <a:effectLst/>
                  <a:uLnTx/>
                  <a:uFillTx/>
                  <a:latin typeface="Fira Sans Medium"/>
                  <a:ea typeface="+mn-ea"/>
                  <a:cs typeface="+mn-cs"/>
                </a:rPr>
                <a:t>®</a:t>
              </a:r>
              <a:r>
                <a:rPr kumimoji="0" lang="en-GB" sz="800" b="0" i="0" u="none" strike="noStrike" kern="1200" cap="none" spc="0" normalizeH="0" baseline="0" noProof="0" dirty="0">
                  <a:ln>
                    <a:noFill/>
                  </a:ln>
                  <a:solidFill>
                    <a:srgbClr val="FFFFFF"/>
                  </a:solidFill>
                  <a:effectLst/>
                  <a:uLnTx/>
                  <a:uFillTx/>
                  <a:latin typeface="Fira Sans Medium"/>
                  <a:ea typeface="+mn-ea"/>
                  <a:cs typeface="+mn-cs"/>
                </a:rPr>
                <a:t> 50</a:t>
              </a:r>
            </a:p>
          </p:txBody>
        </p:sp>
        <p:sp>
          <p:nvSpPr>
            <p:cNvPr id="33" name="TextBox 32">
              <a:extLst>
                <a:ext uri="{FF2B5EF4-FFF2-40B4-BE49-F238E27FC236}">
                  <a16:creationId xmlns:a16="http://schemas.microsoft.com/office/drawing/2014/main" id="{478F13FC-B8D1-CD46-94FF-6477E68405FA}"/>
                </a:ext>
              </a:extLst>
            </p:cNvPr>
            <p:cNvSpPr txBox="1"/>
            <p:nvPr/>
          </p:nvSpPr>
          <p:spPr>
            <a:xfrm>
              <a:off x="10337845" y="5440786"/>
              <a:ext cx="630188"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pH=6</a:t>
              </a:r>
            </a:p>
          </p:txBody>
        </p:sp>
        <p:pic>
          <p:nvPicPr>
            <p:cNvPr id="45" name="Picture 44">
              <a:extLst>
                <a:ext uri="{FF2B5EF4-FFF2-40B4-BE49-F238E27FC236}">
                  <a16:creationId xmlns:a16="http://schemas.microsoft.com/office/drawing/2014/main" id="{4CC5F957-6462-E243-98D5-39ACA722DD1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1117169" y="4253236"/>
              <a:ext cx="560974" cy="1396954"/>
            </a:xfrm>
            <a:prstGeom prst="rect">
              <a:avLst/>
            </a:prstGeom>
            <a:ln w="25400">
              <a:solidFill>
                <a:schemeClr val="accent6"/>
              </a:solidFill>
            </a:ln>
          </p:spPr>
        </p:pic>
        <p:sp>
          <p:nvSpPr>
            <p:cNvPr id="64" name="Rectangle 63">
              <a:extLst>
                <a:ext uri="{FF2B5EF4-FFF2-40B4-BE49-F238E27FC236}">
                  <a16:creationId xmlns:a16="http://schemas.microsoft.com/office/drawing/2014/main" id="{7E0ED6F3-BA66-1849-B0E6-C7D34ECF50EE}"/>
                </a:ext>
              </a:extLst>
            </p:cNvPr>
            <p:cNvSpPr/>
            <p:nvPr/>
          </p:nvSpPr>
          <p:spPr>
            <a:xfrm>
              <a:off x="11108708" y="4244342"/>
              <a:ext cx="577896"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sp>
          <p:nvSpPr>
            <p:cNvPr id="32" name="TextBox 31">
              <a:extLst>
                <a:ext uri="{FF2B5EF4-FFF2-40B4-BE49-F238E27FC236}">
                  <a16:creationId xmlns:a16="http://schemas.microsoft.com/office/drawing/2014/main" id="{9513403E-1D2F-C947-AB1C-1899EA200B1B}"/>
                </a:ext>
              </a:extLst>
            </p:cNvPr>
            <p:cNvSpPr txBox="1"/>
            <p:nvPr/>
          </p:nvSpPr>
          <p:spPr>
            <a:xfrm>
              <a:off x="11113256" y="4328781"/>
              <a:ext cx="568800" cy="24622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0" i="0" u="none" strike="noStrike" kern="1200" cap="none" spc="0" normalizeH="0" baseline="0" noProof="0" dirty="0">
                  <a:ln>
                    <a:noFill/>
                  </a:ln>
                  <a:solidFill>
                    <a:srgbClr val="FFFFFF"/>
                  </a:solidFill>
                  <a:effectLst/>
                  <a:uLnTx/>
                  <a:uFillTx/>
                  <a:latin typeface="Fira Sans Medium"/>
                  <a:ea typeface="+mn-ea"/>
                  <a:cs typeface="+mn-cs"/>
                </a:rPr>
                <a:t>Ascorbic acid</a:t>
              </a:r>
            </a:p>
          </p:txBody>
        </p:sp>
        <p:sp>
          <p:nvSpPr>
            <p:cNvPr id="34" name="TextBox 33">
              <a:extLst>
                <a:ext uri="{FF2B5EF4-FFF2-40B4-BE49-F238E27FC236}">
                  <a16:creationId xmlns:a16="http://schemas.microsoft.com/office/drawing/2014/main" id="{82038366-7791-F248-B8EA-E6F314A4F881}"/>
                </a:ext>
              </a:extLst>
            </p:cNvPr>
            <p:cNvSpPr txBox="1"/>
            <p:nvPr/>
          </p:nvSpPr>
          <p:spPr>
            <a:xfrm>
              <a:off x="11113256" y="5440786"/>
              <a:ext cx="568800" cy="123111"/>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GB" sz="800" b="1" i="0" u="none" strike="noStrike" kern="1200" cap="none" spc="0" normalizeH="0" baseline="0" noProof="0" dirty="0">
                  <a:ln>
                    <a:noFill/>
                  </a:ln>
                  <a:solidFill>
                    <a:srgbClr val="000000"/>
                  </a:solidFill>
                  <a:effectLst/>
                  <a:uLnTx/>
                  <a:uFillTx/>
                  <a:latin typeface="Fira Sans"/>
                  <a:ea typeface="+mn-ea"/>
                  <a:cs typeface="+mn-cs"/>
                </a:rPr>
                <a:t>pH=3</a:t>
              </a:r>
            </a:p>
          </p:txBody>
        </p:sp>
      </p:grpSp>
      <p:pic>
        <p:nvPicPr>
          <p:cNvPr id="36" name="Picture 35">
            <a:extLst>
              <a:ext uri="{FF2B5EF4-FFF2-40B4-BE49-F238E27FC236}">
                <a16:creationId xmlns:a16="http://schemas.microsoft.com/office/drawing/2014/main" id="{B9A0485A-EC41-9F41-8846-4B1562412481}"/>
              </a:ext>
            </a:extLst>
          </p:cNvPr>
          <p:cNvPicPr>
            <a:picLocks noChangeAspect="1"/>
          </p:cNvPicPr>
          <p:nvPr/>
        </p:nvPicPr>
        <p:blipFill>
          <a:blip r:embed="rId9"/>
          <a:srcRect/>
          <a:stretch/>
        </p:blipFill>
        <p:spPr>
          <a:xfrm>
            <a:off x="377627" y="2425390"/>
            <a:ext cx="6252868" cy="3403459"/>
          </a:xfrm>
          <a:prstGeom prst="rect">
            <a:avLst/>
          </a:prstGeom>
        </p:spPr>
      </p:pic>
      <p:sp>
        <p:nvSpPr>
          <p:cNvPr id="35" name="TextBox 34">
            <a:extLst>
              <a:ext uri="{FF2B5EF4-FFF2-40B4-BE49-F238E27FC236}">
                <a16:creationId xmlns:a16="http://schemas.microsoft.com/office/drawing/2014/main" id="{0429C01C-C742-483B-97CC-10A343A901D0}"/>
              </a:ext>
            </a:extLst>
          </p:cNvPr>
          <p:cNvSpPr txBox="1"/>
          <p:nvPr/>
        </p:nvSpPr>
        <p:spPr>
          <a:xfrm>
            <a:off x="468000" y="5940000"/>
            <a:ext cx="5350814"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a:t>
            </a:r>
          </a:p>
          <a:p>
            <a:pPr marL="0" marR="0" lvl="0" indent="0" algn="l" defTabSz="914340" rtl="0" eaLnBrk="1" fontAlgn="auto" latinLnBrk="0" hangingPunct="1">
              <a:lnSpc>
                <a:spcPct val="100000"/>
              </a:lnSpc>
              <a:spcBef>
                <a:spcPts val="0"/>
              </a:spcBef>
              <a:spcAft>
                <a:spcPts val="0"/>
              </a:spcAft>
              <a:buClr>
                <a:srgbClr val="45AC34"/>
              </a:buClr>
              <a:buSzTx/>
              <a:buFontTx/>
              <a:buNone/>
              <a:tabLst/>
              <a:defRPr/>
            </a:pPr>
            <a:r>
              <a:rPr kumimoji="0" lang="en-GB" sz="900" b="0" i="1" u="none" strike="noStrike" kern="1200" cap="none" spc="0" normalizeH="0" baseline="0" noProof="0" dirty="0">
                <a:ln>
                  <a:noFill/>
                </a:ln>
                <a:solidFill>
                  <a:srgbClr val="808080"/>
                </a:solidFill>
                <a:effectLst/>
                <a:uLnTx/>
                <a:uFillTx/>
                <a:latin typeface="Fira Sans"/>
                <a:ea typeface="+mn-ea"/>
                <a:cs typeface="+mn-cs"/>
              </a:rPr>
              <a:t>Tests were performed at 2 different recommended pH for each grade. All grades were tested at 2%</a:t>
            </a:r>
          </a:p>
        </p:txBody>
      </p:sp>
      <p:sp>
        <p:nvSpPr>
          <p:cNvPr id="24" name="Text Placeholder 23">
            <a:extLst>
              <a:ext uri="{FF2B5EF4-FFF2-40B4-BE49-F238E27FC236}">
                <a16:creationId xmlns:a16="http://schemas.microsoft.com/office/drawing/2014/main" id="{65A7DBE1-DA4A-D78F-2095-E572D91F81B2}"/>
              </a:ext>
            </a:extLst>
          </p:cNvPr>
          <p:cNvSpPr>
            <a:spLocks noGrp="1"/>
          </p:cNvSpPr>
          <p:nvPr>
            <p:ph type="body" sz="quarter" idx="13"/>
          </p:nvPr>
        </p:nvSpPr>
        <p:spPr>
          <a:xfrm>
            <a:off x="468002" y="936878"/>
            <a:ext cx="9540779" cy="369332"/>
          </a:xfrm>
        </p:spPr>
        <p:txBody>
          <a:bodyPr/>
          <a:lstStyle/>
          <a:p>
            <a:r>
              <a:rPr lang="en-US" dirty="0"/>
              <a:t>STAY-C® 50 is highly stable over 3 months. Even the slight discoloration at 40°C does not impact the content of the active</a:t>
            </a:r>
          </a:p>
        </p:txBody>
      </p:sp>
      <p:pic>
        <p:nvPicPr>
          <p:cNvPr id="5" name="Picture 4" descr="A green sign with white text&#10;&#10;Description automatically generated with low confidence">
            <a:extLst>
              <a:ext uri="{FF2B5EF4-FFF2-40B4-BE49-F238E27FC236}">
                <a16:creationId xmlns:a16="http://schemas.microsoft.com/office/drawing/2014/main" id="{8730FDF3-9BDC-3D2E-3E86-DF570CAFED1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
        <p:nvSpPr>
          <p:cNvPr id="83" name="TextBox 82">
            <a:extLst>
              <a:ext uri="{FF2B5EF4-FFF2-40B4-BE49-F238E27FC236}">
                <a16:creationId xmlns:a16="http://schemas.microsoft.com/office/drawing/2014/main" id="{DC850CF0-06E6-4E49-92E0-1057450C958D}"/>
              </a:ext>
            </a:extLst>
          </p:cNvPr>
          <p:cNvSpPr txBox="1"/>
          <p:nvPr/>
        </p:nvSpPr>
        <p:spPr>
          <a:xfrm>
            <a:off x="1181436" y="1871956"/>
            <a:ext cx="4968695" cy="430887"/>
          </a:xfrm>
          <a:prstGeom prst="rect">
            <a:avLst/>
          </a:prstGeom>
          <a:no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Recovery of active in 2% STAY-C</a:t>
            </a:r>
            <a:r>
              <a:rPr kumimoji="0" lang="en-GB" sz="1400" b="0" i="0" u="none" strike="noStrike" kern="1200" cap="none" spc="0" normalizeH="0" baseline="30000" noProof="0" dirty="0">
                <a:ln>
                  <a:noFill/>
                </a:ln>
                <a:solidFill>
                  <a:srgbClr val="000000"/>
                </a:solidFill>
                <a:effectLst/>
                <a:uLnTx/>
                <a:uFillTx/>
                <a:latin typeface="Fira Sans Medium"/>
                <a:ea typeface="+mn-ea"/>
                <a:cs typeface="+mn-cs"/>
              </a:rPr>
              <a:t>®</a:t>
            </a: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 50</a:t>
            </a:r>
            <a:br>
              <a:rPr kumimoji="0" lang="en-GB" sz="1400" b="0" i="0" u="none" strike="noStrike" kern="1200" cap="none" spc="0" normalizeH="0" baseline="0" noProof="0" dirty="0">
                <a:ln>
                  <a:noFill/>
                </a:ln>
                <a:solidFill>
                  <a:srgbClr val="000000"/>
                </a:solidFill>
                <a:effectLst/>
                <a:uLnTx/>
                <a:uFillTx/>
                <a:latin typeface="Fira Sans Medium"/>
                <a:ea typeface="+mn-ea"/>
                <a:cs typeface="+mn-cs"/>
              </a:rPr>
            </a:br>
            <a:r>
              <a:rPr kumimoji="0" lang="en-GB" sz="1400" b="0" i="0" u="none" strike="noStrike" kern="1200" cap="none" spc="0" normalizeH="0" baseline="0" noProof="0" dirty="0">
                <a:ln>
                  <a:noFill/>
                </a:ln>
                <a:solidFill>
                  <a:srgbClr val="000000"/>
                </a:solidFill>
                <a:effectLst/>
                <a:uLnTx/>
                <a:uFillTx/>
                <a:latin typeface="Fira Sans Medium"/>
                <a:ea typeface="+mn-ea"/>
                <a:cs typeface="+mn-cs"/>
              </a:rPr>
              <a:t>or Ascorbic Acid formulation</a:t>
            </a:r>
          </a:p>
        </p:txBody>
      </p:sp>
    </p:spTree>
    <p:extLst>
      <p:ext uri="{BB962C8B-B14F-4D97-AF65-F5344CB8AC3E}">
        <p14:creationId xmlns:p14="http://schemas.microsoft.com/office/powerpoint/2010/main" val="3693135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64</a:t>
            </a:fld>
            <a:endParaRPr kumimoji="0" lang="en-US" sz="800" b="0" i="0" u="none" strike="noStrike" kern="1200" cap="none" spc="0" normalizeH="0" baseline="0" noProof="0" dirty="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Comparison – stability in formulation</a:t>
            </a:r>
          </a:p>
        </p:txBody>
      </p:sp>
      <p:pic>
        <p:nvPicPr>
          <p:cNvPr id="5" name="Picture 4">
            <a:extLst>
              <a:ext uri="{FF2B5EF4-FFF2-40B4-BE49-F238E27FC236}">
                <a16:creationId xmlns:a16="http://schemas.microsoft.com/office/drawing/2014/main" id="{27CB11B5-B4C7-E442-B495-F5400D415C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2" y="1725589"/>
            <a:ext cx="7979969" cy="4336940"/>
          </a:xfrm>
          <a:prstGeom prst="rect">
            <a:avLst/>
          </a:prstGeom>
        </p:spPr>
      </p:pic>
      <p:sp>
        <p:nvSpPr>
          <p:cNvPr id="3" name="TextBox 2">
            <a:extLst>
              <a:ext uri="{FF2B5EF4-FFF2-40B4-BE49-F238E27FC236}">
                <a16:creationId xmlns:a16="http://schemas.microsoft.com/office/drawing/2014/main" id="{A278DDFC-C90B-4887-BFDA-D10AB1F89963}"/>
              </a:ext>
            </a:extLst>
          </p:cNvPr>
          <p:cNvSpPr txBox="1"/>
          <p:nvPr/>
        </p:nvSpPr>
        <p:spPr>
          <a:xfrm>
            <a:off x="829159" y="5596975"/>
            <a:ext cx="2020985" cy="200055"/>
          </a:xfrm>
          <a:prstGeom prst="rect">
            <a:avLst/>
          </a:prstGeom>
          <a:solidFill>
            <a:schemeClr val="bg1"/>
          </a:solidFill>
        </p:spPr>
        <p:txBody>
          <a:bodyPr wrap="square" tIns="0" rIns="0" bIns="0" rtlCol="0">
            <a:spAutoFit/>
          </a:bodyPr>
          <a:lstStyle/>
          <a:p>
            <a:pPr marL="0" marR="0" lvl="0" indent="0" algn="r" defTabSz="91434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009B97"/>
                </a:solidFill>
                <a:effectLst/>
                <a:uLnTx/>
                <a:uFillTx/>
                <a:latin typeface="Fira Sans"/>
                <a:ea typeface="+mn-ea"/>
                <a:cs typeface="Arial" panose="020B0604020202020204" pitchFamily="34" charset="0"/>
              </a:rPr>
              <a:t>Ascorbyl</a:t>
            </a:r>
            <a:r>
              <a:rPr kumimoji="0" lang="en-US" sz="1300" b="0" i="0" u="none" strike="noStrike" kern="1200" cap="none" spc="0" normalizeH="0" baseline="0" noProof="0" dirty="0">
                <a:ln>
                  <a:noFill/>
                </a:ln>
                <a:solidFill>
                  <a:srgbClr val="009B97"/>
                </a:solidFill>
                <a:effectLst/>
                <a:uLnTx/>
                <a:uFillTx/>
                <a:latin typeface="Fira Sans"/>
                <a:ea typeface="+mn-ea"/>
                <a:cs typeface="Arial" panose="020B0604020202020204" pitchFamily="34" charset="0"/>
              </a:rPr>
              <a:t> Glucoside</a:t>
            </a:r>
          </a:p>
        </p:txBody>
      </p:sp>
      <p:sp>
        <p:nvSpPr>
          <p:cNvPr id="10" name="Text Placeholder 9">
            <a:extLst>
              <a:ext uri="{FF2B5EF4-FFF2-40B4-BE49-F238E27FC236}">
                <a16:creationId xmlns:a16="http://schemas.microsoft.com/office/drawing/2014/main" id="{83F3C195-85EF-8DCF-8421-9A636A56C1EF}"/>
              </a:ext>
            </a:extLst>
          </p:cNvPr>
          <p:cNvSpPr>
            <a:spLocks noGrp="1"/>
          </p:cNvSpPr>
          <p:nvPr>
            <p:ph type="body" sz="quarter" idx="13"/>
          </p:nvPr>
        </p:nvSpPr>
        <p:spPr>
          <a:xfrm>
            <a:off x="468002" y="936878"/>
            <a:ext cx="9790731" cy="369332"/>
          </a:xfrm>
        </p:spPr>
        <p:txBody>
          <a:bodyPr/>
          <a:lstStyle/>
          <a:p>
            <a:r>
              <a:rPr lang="en-US" dirty="0"/>
              <a:t>STAY-C® 50 is 100% stable at room temperature even after 6 months, comparable to other stable Vitamin C derivatives</a:t>
            </a:r>
          </a:p>
        </p:txBody>
      </p:sp>
      <p:pic>
        <p:nvPicPr>
          <p:cNvPr id="6" name="Picture 5" descr="A green sign with white text&#10;&#10;Description automatically generated with low confidence">
            <a:extLst>
              <a:ext uri="{FF2B5EF4-FFF2-40B4-BE49-F238E27FC236}">
                <a16:creationId xmlns:a16="http://schemas.microsoft.com/office/drawing/2014/main" id="{B01F1311-7FB5-919C-0358-77275F2178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
        <p:nvSpPr>
          <p:cNvPr id="9" name="TextBox 8">
            <a:extLst>
              <a:ext uri="{FF2B5EF4-FFF2-40B4-BE49-F238E27FC236}">
                <a16:creationId xmlns:a16="http://schemas.microsoft.com/office/drawing/2014/main" id="{59E6A32B-EFB1-304A-AF65-8E2C5D7D9607}"/>
              </a:ext>
            </a:extLst>
          </p:cNvPr>
          <p:cNvSpPr txBox="1"/>
          <p:nvPr/>
        </p:nvSpPr>
        <p:spPr>
          <a:xfrm>
            <a:off x="468000" y="5940000"/>
            <a:ext cx="4207819"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br>
              <a:rPr kumimoji="0" lang="en-GB" sz="900" b="0" i="1" u="none" strike="noStrike" kern="1200" cap="none" spc="0" normalizeH="0" baseline="0" noProof="0" dirty="0">
                <a:ln>
                  <a:noFill/>
                </a:ln>
                <a:solidFill>
                  <a:srgbClr val="808080"/>
                </a:solidFill>
                <a:effectLst/>
                <a:uLnTx/>
                <a:uFillTx/>
                <a:latin typeface="Fira Sans"/>
                <a:ea typeface="+mn-ea"/>
                <a:cs typeface="+mn-cs"/>
              </a:rPr>
            </a:br>
            <a:r>
              <a:rPr kumimoji="0" lang="en-GB" sz="900" b="0" i="1" u="none" strike="noStrike" kern="1200" cap="none" spc="0" normalizeH="0" baseline="0" noProof="0" dirty="0">
                <a:ln>
                  <a:noFill/>
                </a:ln>
                <a:solidFill>
                  <a:srgbClr val="808080"/>
                </a:solidFill>
                <a:effectLst/>
                <a:uLnTx/>
                <a:uFillTx/>
                <a:latin typeface="Fira Sans"/>
                <a:ea typeface="+mn-ea"/>
                <a:cs typeface="+mn-cs"/>
              </a:rPr>
              <a:t>DSM Internal study  </a:t>
            </a:r>
          </a:p>
        </p:txBody>
      </p:sp>
    </p:spTree>
    <p:extLst>
      <p:ext uri="{BB962C8B-B14F-4D97-AF65-F5344CB8AC3E}">
        <p14:creationId xmlns:p14="http://schemas.microsoft.com/office/powerpoint/2010/main" val="38662276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C47BAF-97C2-93B5-7400-ECC77317B97B}"/>
              </a:ext>
            </a:extLst>
          </p:cNvPr>
          <p:cNvSpPr txBox="1"/>
          <p:nvPr/>
        </p:nvSpPr>
        <p:spPr>
          <a:xfrm>
            <a:off x="468002" y="3884909"/>
            <a:ext cx="876593" cy="488062"/>
          </a:xfrm>
          <a:prstGeom prst="roundRect">
            <a:avLst>
              <a:gd name="adj" fmla="val 13868"/>
            </a:avLst>
          </a:prstGeom>
          <a:solidFill>
            <a:srgbClr val="007E4B"/>
          </a:solidFill>
          <a:ln w="25400">
            <a:solidFill>
              <a:schemeClr val="accent6"/>
            </a:solidFill>
          </a:ln>
        </p:spPr>
        <p:txBody>
          <a:bodyPr wrap="square" lIns="72000" tIns="36000" rIns="108000" bIns="18000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400" b="0" i="0" u="none" strike="noStrike" kern="1200" cap="none" spc="0" normalizeH="0" baseline="0" noProof="0">
                <a:ln>
                  <a:noFill/>
                </a:ln>
                <a:solidFill>
                  <a:srgbClr val="FFFFFF"/>
                </a:solidFill>
                <a:effectLst/>
                <a:uLnTx/>
                <a:uFillTx/>
                <a:latin typeface="Fira Sans Medium"/>
                <a:ea typeface="+mn-ea"/>
                <a:cs typeface="+mn-cs"/>
              </a:rPr>
              <a:t>At 40°C</a:t>
            </a:r>
          </a:p>
        </p:txBody>
      </p:sp>
      <p:sp>
        <p:nvSpPr>
          <p:cNvPr id="8" name="TextBox 7">
            <a:extLst>
              <a:ext uri="{FF2B5EF4-FFF2-40B4-BE49-F238E27FC236}">
                <a16:creationId xmlns:a16="http://schemas.microsoft.com/office/drawing/2014/main" id="{C78E9304-73CA-0E56-AACD-A042474D4FFF}"/>
              </a:ext>
            </a:extLst>
          </p:cNvPr>
          <p:cNvSpPr txBox="1"/>
          <p:nvPr/>
        </p:nvSpPr>
        <p:spPr>
          <a:xfrm>
            <a:off x="5063516" y="1843301"/>
            <a:ext cx="3250092" cy="756121"/>
          </a:xfrm>
          <a:prstGeom prst="roundRect">
            <a:avLst>
              <a:gd name="adj" fmla="val 10995"/>
            </a:avLst>
          </a:prstGeom>
          <a:solidFill>
            <a:srgbClr val="007E4B"/>
          </a:solidFill>
          <a:ln w="25400">
            <a:solidFill>
              <a:schemeClr val="accent6"/>
            </a:solidFill>
          </a:ln>
        </p:spPr>
        <p:txBody>
          <a:bodyPr wrap="square" lIns="72000" tIns="36000" rIns="108000" bIns="180000" rtlCol="0">
            <a:no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400" b="0" i="0" u="none" strike="noStrike" kern="1200" cap="none" spc="0" normalizeH="0" baseline="0" noProof="0">
                <a:ln>
                  <a:noFill/>
                </a:ln>
                <a:solidFill>
                  <a:srgbClr val="FFFFFF"/>
                </a:solidFill>
                <a:effectLst/>
                <a:uLnTx/>
                <a:uFillTx/>
                <a:latin typeface="Fira Sans Medium"/>
                <a:ea typeface="+mn-ea"/>
                <a:cs typeface="+mn-cs"/>
              </a:rPr>
              <a:t>At room temperature (daylight)</a:t>
            </a:r>
          </a:p>
        </p:txBody>
      </p:sp>
      <p:sp>
        <p:nvSpPr>
          <p:cNvPr id="12" name="TextBox 11">
            <a:extLst>
              <a:ext uri="{FF2B5EF4-FFF2-40B4-BE49-F238E27FC236}">
                <a16:creationId xmlns:a16="http://schemas.microsoft.com/office/drawing/2014/main" id="{66F87235-FD9F-9CEC-2BD2-5B09C35A3EFE}"/>
              </a:ext>
            </a:extLst>
          </p:cNvPr>
          <p:cNvSpPr txBox="1"/>
          <p:nvPr/>
        </p:nvSpPr>
        <p:spPr>
          <a:xfrm>
            <a:off x="468002" y="1843301"/>
            <a:ext cx="876593" cy="756121"/>
          </a:xfrm>
          <a:prstGeom prst="roundRect">
            <a:avLst>
              <a:gd name="adj" fmla="val 10995"/>
            </a:avLst>
          </a:prstGeom>
          <a:solidFill>
            <a:srgbClr val="007E4B"/>
          </a:solidFill>
          <a:ln w="25400">
            <a:solidFill>
              <a:schemeClr val="accent6"/>
            </a:solidFill>
          </a:ln>
        </p:spPr>
        <p:txBody>
          <a:bodyPr wrap="square" lIns="72000" tIns="36000" rIns="108000" bIns="180000" rtlCol="0">
            <a:no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1400" b="0" i="0" u="none" strike="noStrike" kern="1200" cap="none" spc="0" normalizeH="0" baseline="0" noProof="0">
                <a:ln>
                  <a:noFill/>
                </a:ln>
                <a:solidFill>
                  <a:srgbClr val="FFFFFF"/>
                </a:solidFill>
                <a:effectLst/>
                <a:uLnTx/>
                <a:uFillTx/>
                <a:latin typeface="Fira Sans Medium"/>
                <a:ea typeface="+mn-ea"/>
                <a:cs typeface="+mn-cs"/>
              </a:rPr>
              <a:t>At 4°C</a:t>
            </a:r>
          </a:p>
        </p:txBody>
      </p:sp>
      <p:grpSp>
        <p:nvGrpSpPr>
          <p:cNvPr id="55" name="Group 54">
            <a:extLst>
              <a:ext uri="{FF2B5EF4-FFF2-40B4-BE49-F238E27FC236}">
                <a16:creationId xmlns:a16="http://schemas.microsoft.com/office/drawing/2014/main" id="{94F5E6AF-DD7C-7795-9988-D035504A72BA}"/>
              </a:ext>
            </a:extLst>
          </p:cNvPr>
          <p:cNvGrpSpPr/>
          <p:nvPr/>
        </p:nvGrpSpPr>
        <p:grpSpPr>
          <a:xfrm>
            <a:off x="480219" y="4231895"/>
            <a:ext cx="4326327" cy="1563125"/>
            <a:chOff x="480219" y="4404401"/>
            <a:chExt cx="4326327" cy="1563125"/>
          </a:xfrm>
        </p:grpSpPr>
        <p:pic>
          <p:nvPicPr>
            <p:cNvPr id="56" name="Picture 55">
              <a:extLst>
                <a:ext uri="{FF2B5EF4-FFF2-40B4-BE49-F238E27FC236}">
                  <a16:creationId xmlns:a16="http://schemas.microsoft.com/office/drawing/2014/main" id="{EE5BFA62-145F-8539-1F52-EBCDD3687199}"/>
                </a:ext>
              </a:extLst>
            </p:cNvPr>
            <p:cNvPicPr>
              <a:picLocks noChangeAspect="1"/>
            </p:cNvPicPr>
            <p:nvPr/>
          </p:nvPicPr>
          <p:blipFill>
            <a:blip r:embed="rId3"/>
            <a:srcRect/>
            <a:stretch/>
          </p:blipFill>
          <p:spPr>
            <a:xfrm>
              <a:off x="480219" y="4405241"/>
              <a:ext cx="4326327" cy="1562285"/>
            </a:xfrm>
            <a:prstGeom prst="rect">
              <a:avLst/>
            </a:prstGeom>
            <a:ln w="25400">
              <a:solidFill>
                <a:schemeClr val="accent6"/>
              </a:solidFill>
            </a:ln>
          </p:spPr>
        </p:pic>
        <p:sp>
          <p:nvSpPr>
            <p:cNvPr id="57" name="Rectangle 56">
              <a:extLst>
                <a:ext uri="{FF2B5EF4-FFF2-40B4-BE49-F238E27FC236}">
                  <a16:creationId xmlns:a16="http://schemas.microsoft.com/office/drawing/2014/main" id="{427C964E-AA64-99C7-EC68-9EBE61681651}"/>
                </a:ext>
              </a:extLst>
            </p:cNvPr>
            <p:cNvSpPr/>
            <p:nvPr/>
          </p:nvSpPr>
          <p:spPr>
            <a:xfrm>
              <a:off x="491413" y="4404401"/>
              <a:ext cx="4310688"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grpSp>
      <p:grpSp>
        <p:nvGrpSpPr>
          <p:cNvPr id="58" name="Group 57">
            <a:extLst>
              <a:ext uri="{FF2B5EF4-FFF2-40B4-BE49-F238E27FC236}">
                <a16:creationId xmlns:a16="http://schemas.microsoft.com/office/drawing/2014/main" id="{13DD367A-F47A-E49C-C3A6-276483C07D5C}"/>
              </a:ext>
            </a:extLst>
          </p:cNvPr>
          <p:cNvGrpSpPr/>
          <p:nvPr/>
        </p:nvGrpSpPr>
        <p:grpSpPr>
          <a:xfrm>
            <a:off x="5079015" y="2177644"/>
            <a:ext cx="4326327" cy="1562285"/>
            <a:chOff x="5079015" y="2293879"/>
            <a:chExt cx="4326327" cy="1562285"/>
          </a:xfrm>
        </p:grpSpPr>
        <p:pic>
          <p:nvPicPr>
            <p:cNvPr id="59" name="Picture 58">
              <a:extLst>
                <a:ext uri="{FF2B5EF4-FFF2-40B4-BE49-F238E27FC236}">
                  <a16:creationId xmlns:a16="http://schemas.microsoft.com/office/drawing/2014/main" id="{5322EACC-11C7-F4FE-7B44-AE2F721BEFAC}"/>
                </a:ext>
              </a:extLst>
            </p:cNvPr>
            <p:cNvPicPr>
              <a:picLocks noChangeAspect="1"/>
            </p:cNvPicPr>
            <p:nvPr/>
          </p:nvPicPr>
          <p:blipFill>
            <a:blip r:embed="rId4"/>
            <a:srcRect/>
            <a:stretch/>
          </p:blipFill>
          <p:spPr>
            <a:xfrm>
              <a:off x="5079015" y="2293879"/>
              <a:ext cx="4326327" cy="1562285"/>
            </a:xfrm>
            <a:prstGeom prst="rect">
              <a:avLst/>
            </a:prstGeom>
            <a:ln w="25400">
              <a:solidFill>
                <a:schemeClr val="accent6"/>
              </a:solidFill>
            </a:ln>
          </p:spPr>
        </p:pic>
        <p:sp>
          <p:nvSpPr>
            <p:cNvPr id="60" name="Rectangle 59">
              <a:extLst>
                <a:ext uri="{FF2B5EF4-FFF2-40B4-BE49-F238E27FC236}">
                  <a16:creationId xmlns:a16="http://schemas.microsoft.com/office/drawing/2014/main" id="{F639ADAF-DBAF-9BBC-95B6-8DB9561793A0}"/>
                </a:ext>
              </a:extLst>
            </p:cNvPr>
            <p:cNvSpPr/>
            <p:nvPr/>
          </p:nvSpPr>
          <p:spPr>
            <a:xfrm>
              <a:off x="5087140" y="2293879"/>
              <a:ext cx="4310688"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grpSp>
      <p:grpSp>
        <p:nvGrpSpPr>
          <p:cNvPr id="61" name="Group 60">
            <a:extLst>
              <a:ext uri="{FF2B5EF4-FFF2-40B4-BE49-F238E27FC236}">
                <a16:creationId xmlns:a16="http://schemas.microsoft.com/office/drawing/2014/main" id="{4DA9D73C-49E6-F6D1-5160-F1DA6829F4F7}"/>
              </a:ext>
            </a:extLst>
          </p:cNvPr>
          <p:cNvGrpSpPr/>
          <p:nvPr/>
        </p:nvGrpSpPr>
        <p:grpSpPr>
          <a:xfrm>
            <a:off x="480219" y="2177644"/>
            <a:ext cx="4326327" cy="1562285"/>
            <a:chOff x="480219" y="2293879"/>
            <a:chExt cx="4326327" cy="1562285"/>
          </a:xfrm>
        </p:grpSpPr>
        <p:pic>
          <p:nvPicPr>
            <p:cNvPr id="62" name="Picture 61">
              <a:extLst>
                <a:ext uri="{FF2B5EF4-FFF2-40B4-BE49-F238E27FC236}">
                  <a16:creationId xmlns:a16="http://schemas.microsoft.com/office/drawing/2014/main" id="{E40E9FA6-5D7A-9D90-7CFC-4217005E9CF5}"/>
                </a:ext>
              </a:extLst>
            </p:cNvPr>
            <p:cNvPicPr>
              <a:picLocks noChangeAspect="1"/>
            </p:cNvPicPr>
            <p:nvPr/>
          </p:nvPicPr>
          <p:blipFill>
            <a:blip r:embed="rId5"/>
            <a:srcRect/>
            <a:stretch/>
          </p:blipFill>
          <p:spPr>
            <a:xfrm>
              <a:off x="480219" y="2293879"/>
              <a:ext cx="4326327" cy="1562285"/>
            </a:xfrm>
            <a:prstGeom prst="rect">
              <a:avLst/>
            </a:prstGeom>
            <a:ln w="25400">
              <a:solidFill>
                <a:schemeClr val="accent6"/>
              </a:solidFill>
            </a:ln>
          </p:spPr>
        </p:pic>
        <p:sp>
          <p:nvSpPr>
            <p:cNvPr id="63" name="Rectangle 62">
              <a:extLst>
                <a:ext uri="{FF2B5EF4-FFF2-40B4-BE49-F238E27FC236}">
                  <a16:creationId xmlns:a16="http://schemas.microsoft.com/office/drawing/2014/main" id="{0AAA5D03-4B51-8877-845C-59A45144F620}"/>
                </a:ext>
              </a:extLst>
            </p:cNvPr>
            <p:cNvSpPr/>
            <p:nvPr/>
          </p:nvSpPr>
          <p:spPr>
            <a:xfrm>
              <a:off x="493787" y="2293879"/>
              <a:ext cx="4310688" cy="480318"/>
            </a:xfrm>
            <a:prstGeom prst="rect">
              <a:avLst/>
            </a:prstGeom>
            <a:gradFill>
              <a:gsLst>
                <a:gs pos="0">
                  <a:srgbClr val="000000">
                    <a:alpha val="47710"/>
                  </a:srgbClr>
                </a:gs>
                <a:gs pos="99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808080"/>
                </a:solidFill>
                <a:effectLst/>
                <a:uLnTx/>
                <a:uFillTx/>
                <a:latin typeface="Fira Sans"/>
                <a:ea typeface="+mn-ea"/>
                <a:cs typeface="+mn-cs"/>
              </a:endParaRPr>
            </a:p>
          </p:txBody>
        </p:sp>
      </p:grpSp>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fld id="{E118D48E-C7CB-6244-969D-7BAEA9B6226C}" type="slidenum">
              <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65</a:t>
            </a:fld>
            <a:endParaRPr kumimoji="0" lang="en-US" sz="800" b="0" i="0" u="none" strike="noStrike" kern="1200" cap="none" spc="0" normalizeH="0" baseline="0" noProof="0">
              <a:ln>
                <a:noFill/>
              </a:ln>
              <a:solidFill>
                <a:srgbClr val="000000">
                  <a:alpha val="30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normAutofit/>
          </a:bodyPr>
          <a:lstStyle/>
          <a:p>
            <a:r>
              <a:rPr lang="en-US" dirty="0"/>
              <a:t>Comparison – color stability in emulsion formulation</a:t>
            </a:r>
          </a:p>
        </p:txBody>
      </p:sp>
      <p:sp>
        <p:nvSpPr>
          <p:cNvPr id="13" name="TextBox 12">
            <a:extLst>
              <a:ext uri="{FF2B5EF4-FFF2-40B4-BE49-F238E27FC236}">
                <a16:creationId xmlns:a16="http://schemas.microsoft.com/office/drawing/2014/main" id="{B8681103-667B-C945-A1BC-2D2976C259AF}"/>
              </a:ext>
            </a:extLst>
          </p:cNvPr>
          <p:cNvSpPr txBox="1"/>
          <p:nvPr/>
        </p:nvSpPr>
        <p:spPr>
          <a:xfrm>
            <a:off x="9636323" y="2158292"/>
            <a:ext cx="2396206" cy="1519294"/>
          </a:xfrm>
          <a:prstGeom prst="roundRect">
            <a:avLst>
              <a:gd name="adj" fmla="val 8980"/>
            </a:avLst>
          </a:prstGeom>
          <a:gradFill>
            <a:gsLst>
              <a:gs pos="0">
                <a:srgbClr val="8EBCDE"/>
              </a:gs>
              <a:gs pos="98000">
                <a:srgbClr val="D3E5F2"/>
              </a:gs>
            </a:gsLst>
            <a:lin ang="8100000" scaled="0"/>
          </a:gradFill>
          <a:ln w="25400">
            <a:gradFill>
              <a:gsLst>
                <a:gs pos="0">
                  <a:schemeClr val="accent5">
                    <a:lumMod val="20000"/>
                    <a:lumOff val="80000"/>
                  </a:schemeClr>
                </a:gs>
                <a:gs pos="100000">
                  <a:schemeClr val="accent5"/>
                </a:gs>
              </a:gsLst>
              <a:lin ang="8100000" scaled="0"/>
            </a:gradFill>
          </a:ln>
        </p:spPr>
        <p:txBody>
          <a:bodyPr wrap="square" lIns="108000" tIns="108000" rIns="108000" bIns="108000" rtlCol="0">
            <a:spAutoFit/>
          </a:bodyPr>
          <a:lstStyle/>
          <a:p>
            <a:pPr marL="0" marR="0" lvl="0" indent="0" algn="l" defTabSz="91434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At 40°C, AA glucoside and Ethyl-VC have a lower impact on the color stability of finished formulas</a:t>
            </a:r>
          </a:p>
        </p:txBody>
      </p:sp>
      <p:sp>
        <p:nvSpPr>
          <p:cNvPr id="14" name="TextBox 13">
            <a:extLst>
              <a:ext uri="{FF2B5EF4-FFF2-40B4-BE49-F238E27FC236}">
                <a16:creationId xmlns:a16="http://schemas.microsoft.com/office/drawing/2014/main" id="{E5B7AC49-BE4E-1546-9DE8-73AC6DE69BD0}"/>
              </a:ext>
            </a:extLst>
          </p:cNvPr>
          <p:cNvSpPr txBox="1"/>
          <p:nvPr/>
        </p:nvSpPr>
        <p:spPr>
          <a:xfrm>
            <a:off x="6992776" y="4088412"/>
            <a:ext cx="2405052" cy="864339"/>
          </a:xfrm>
          <a:prstGeom prst="rect">
            <a:avLst/>
          </a:prstGeom>
          <a:noFill/>
        </p:spPr>
        <p:txBody>
          <a:bodyPr wrap="square" lIns="0" tIns="0" rIns="0" bIns="0" rtlCol="0">
            <a:spAutoFit/>
          </a:bodyPr>
          <a:lstStyle/>
          <a:p>
            <a:pPr marL="0" marR="0" lvl="0" indent="0" algn="r" defTabSz="914340" rtl="0" eaLnBrk="1" fontAlgn="auto" latinLnBrk="0" hangingPunct="1">
              <a:lnSpc>
                <a:spcPct val="100000"/>
              </a:lnSpc>
              <a:spcBef>
                <a:spcPts val="0"/>
              </a:spcBef>
              <a:spcAft>
                <a:spcPts val="500"/>
              </a:spcAft>
              <a:buClr>
                <a:srgbClr val="45AC34"/>
              </a:buClr>
              <a:buSzTx/>
              <a:buFontTx/>
              <a:buNone/>
              <a:tabLst/>
              <a:defRPr/>
            </a:pPr>
            <a:r>
              <a:rPr kumimoji="0" lang="en-US" sz="1200" b="0" i="0" u="none" strike="noStrike" kern="1200" cap="none" spc="0" normalizeH="0" baseline="0" noProof="0" dirty="0">
                <a:ln>
                  <a:noFill/>
                </a:ln>
                <a:solidFill>
                  <a:srgbClr val="808080"/>
                </a:solidFill>
                <a:effectLst/>
                <a:uLnTx/>
                <a:uFillTx/>
                <a:latin typeface="Fira Sans Medium"/>
                <a:ea typeface="+mn-ea"/>
                <a:cs typeface="+mn-cs"/>
              </a:rPr>
              <a:t>DSM Internal study</a:t>
            </a:r>
          </a:p>
          <a:p>
            <a:pPr marL="0" marR="0" lvl="0" indent="0" algn="r" defTabSz="914340" rtl="0" eaLnBrk="1" fontAlgn="auto" latinLnBrk="0" hangingPunct="1">
              <a:lnSpc>
                <a:spcPct val="100000"/>
              </a:lnSpc>
              <a:spcBef>
                <a:spcPts val="0"/>
              </a:spcBef>
              <a:spcAft>
                <a:spcPts val="500"/>
              </a:spcAft>
              <a:buClr>
                <a:srgbClr val="45AC34"/>
              </a:buClr>
              <a:buSzTx/>
              <a:buFontTx/>
              <a:buNone/>
              <a:tabLst/>
              <a:defRPr/>
            </a:pPr>
            <a:r>
              <a:rPr kumimoji="0" lang="en-US" sz="1000" b="0" i="0" u="none" strike="noStrike" kern="1200" cap="none" spc="0" normalizeH="0" baseline="0" noProof="0" dirty="0">
                <a:ln>
                  <a:noFill/>
                </a:ln>
                <a:solidFill>
                  <a:srgbClr val="808080"/>
                </a:solidFill>
                <a:effectLst/>
                <a:uLnTx/>
                <a:uFillTx/>
                <a:latin typeface="Fira Sans"/>
                <a:ea typeface="+mn-ea"/>
                <a:cs typeface="+mn-cs"/>
              </a:rPr>
              <a:t>Tests were performed at 2 different recommended pH for each grade, results at </a:t>
            </a:r>
            <a:r>
              <a:rPr kumimoji="0" lang="en-US" altLang="en-US" sz="1000" b="0" i="0" u="none" strike="noStrike" kern="1200" cap="none" spc="0" normalizeH="0" baseline="0" noProof="0" dirty="0">
                <a:ln>
                  <a:noFill/>
                </a:ln>
                <a:solidFill>
                  <a:srgbClr val="808080"/>
                </a:solidFill>
                <a:effectLst/>
                <a:uLnTx/>
                <a:uFillTx/>
                <a:latin typeface="Fira Sans"/>
                <a:ea typeface="+mn-ea"/>
                <a:cs typeface="+mn-cs"/>
              </a:rPr>
              <a:t>the lowest tested pH for each grade are shown in emulsion-based formula</a:t>
            </a:r>
          </a:p>
        </p:txBody>
      </p:sp>
      <p:grpSp>
        <p:nvGrpSpPr>
          <p:cNvPr id="65" name="Group 64">
            <a:extLst>
              <a:ext uri="{FF2B5EF4-FFF2-40B4-BE49-F238E27FC236}">
                <a16:creationId xmlns:a16="http://schemas.microsoft.com/office/drawing/2014/main" id="{2E5BCE38-4C3C-68D7-CFB5-AD682CDC8023}"/>
              </a:ext>
            </a:extLst>
          </p:cNvPr>
          <p:cNvGrpSpPr/>
          <p:nvPr/>
        </p:nvGrpSpPr>
        <p:grpSpPr>
          <a:xfrm>
            <a:off x="475748" y="3348000"/>
            <a:ext cx="4307915" cy="139498"/>
            <a:chOff x="475748" y="3372201"/>
            <a:chExt cx="4307915" cy="139498"/>
          </a:xfrm>
        </p:grpSpPr>
        <p:sp>
          <p:nvSpPr>
            <p:cNvPr id="21" name="TextBox 20">
              <a:extLst>
                <a:ext uri="{FF2B5EF4-FFF2-40B4-BE49-F238E27FC236}">
                  <a16:creationId xmlns:a16="http://schemas.microsoft.com/office/drawing/2014/main" id="{6529901E-6C13-6246-B140-7D624D172B37}"/>
                </a:ext>
              </a:extLst>
            </p:cNvPr>
            <p:cNvSpPr txBox="1"/>
            <p:nvPr/>
          </p:nvSpPr>
          <p:spPr>
            <a:xfrm>
              <a:off x="475748"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22" name="TextBox 21">
              <a:extLst>
                <a:ext uri="{FF2B5EF4-FFF2-40B4-BE49-F238E27FC236}">
                  <a16:creationId xmlns:a16="http://schemas.microsoft.com/office/drawing/2014/main" id="{B9C936A5-92B7-9E45-9937-1394341ECED4}"/>
                </a:ext>
              </a:extLst>
            </p:cNvPr>
            <p:cNvSpPr txBox="1"/>
            <p:nvPr/>
          </p:nvSpPr>
          <p:spPr>
            <a:xfrm>
              <a:off x="1211751"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23" name="TextBox 22">
              <a:extLst>
                <a:ext uri="{FF2B5EF4-FFF2-40B4-BE49-F238E27FC236}">
                  <a16:creationId xmlns:a16="http://schemas.microsoft.com/office/drawing/2014/main" id="{20F4AC7F-2F42-8E45-971F-847AEAF67AEB}"/>
                </a:ext>
              </a:extLst>
            </p:cNvPr>
            <p:cNvSpPr txBox="1"/>
            <p:nvPr/>
          </p:nvSpPr>
          <p:spPr>
            <a:xfrm>
              <a:off x="1947754"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24" name="TextBox 23">
              <a:extLst>
                <a:ext uri="{FF2B5EF4-FFF2-40B4-BE49-F238E27FC236}">
                  <a16:creationId xmlns:a16="http://schemas.microsoft.com/office/drawing/2014/main" id="{E4FDC6B5-2EF9-CF41-AAD7-F7859927AA65}"/>
                </a:ext>
              </a:extLst>
            </p:cNvPr>
            <p:cNvSpPr txBox="1"/>
            <p:nvPr/>
          </p:nvSpPr>
          <p:spPr>
            <a:xfrm>
              <a:off x="2683757"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25" name="TextBox 24">
              <a:extLst>
                <a:ext uri="{FF2B5EF4-FFF2-40B4-BE49-F238E27FC236}">
                  <a16:creationId xmlns:a16="http://schemas.microsoft.com/office/drawing/2014/main" id="{017B0926-E715-F24D-92CF-6D6CA5964135}"/>
                </a:ext>
              </a:extLst>
            </p:cNvPr>
            <p:cNvSpPr txBox="1"/>
            <p:nvPr/>
          </p:nvSpPr>
          <p:spPr>
            <a:xfrm>
              <a:off x="3419760"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26" name="TextBox 25">
              <a:extLst>
                <a:ext uri="{FF2B5EF4-FFF2-40B4-BE49-F238E27FC236}">
                  <a16:creationId xmlns:a16="http://schemas.microsoft.com/office/drawing/2014/main" id="{AEFA5CC4-0D7E-744A-B4FE-34AEBFD8D776}"/>
                </a:ext>
              </a:extLst>
            </p:cNvPr>
            <p:cNvSpPr txBox="1"/>
            <p:nvPr/>
          </p:nvSpPr>
          <p:spPr>
            <a:xfrm>
              <a:off x="4155763" y="3373200"/>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pH=3</a:t>
              </a:r>
            </a:p>
          </p:txBody>
        </p:sp>
      </p:grpSp>
      <p:grpSp>
        <p:nvGrpSpPr>
          <p:cNvPr id="66" name="Group 65">
            <a:extLst>
              <a:ext uri="{FF2B5EF4-FFF2-40B4-BE49-F238E27FC236}">
                <a16:creationId xmlns:a16="http://schemas.microsoft.com/office/drawing/2014/main" id="{7E6BA1FF-7F66-C5A3-C1D1-F7EFC7ABED21}"/>
              </a:ext>
            </a:extLst>
          </p:cNvPr>
          <p:cNvGrpSpPr/>
          <p:nvPr/>
        </p:nvGrpSpPr>
        <p:grpSpPr>
          <a:xfrm>
            <a:off x="5102737" y="3348000"/>
            <a:ext cx="4291367" cy="138499"/>
            <a:chOff x="5102737" y="3372201"/>
            <a:chExt cx="4291367" cy="138499"/>
          </a:xfrm>
        </p:grpSpPr>
        <p:sp>
          <p:nvSpPr>
            <p:cNvPr id="27" name="TextBox 26">
              <a:extLst>
                <a:ext uri="{FF2B5EF4-FFF2-40B4-BE49-F238E27FC236}">
                  <a16:creationId xmlns:a16="http://schemas.microsoft.com/office/drawing/2014/main" id="{4A0D57AA-931F-2F4C-A242-FE9EC25410B7}"/>
                </a:ext>
              </a:extLst>
            </p:cNvPr>
            <p:cNvSpPr txBox="1"/>
            <p:nvPr/>
          </p:nvSpPr>
          <p:spPr>
            <a:xfrm>
              <a:off x="5102737"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28" name="TextBox 27">
              <a:extLst>
                <a:ext uri="{FF2B5EF4-FFF2-40B4-BE49-F238E27FC236}">
                  <a16:creationId xmlns:a16="http://schemas.microsoft.com/office/drawing/2014/main" id="{5C5741B0-A4B3-994A-97B9-32E795C53579}"/>
                </a:ext>
              </a:extLst>
            </p:cNvPr>
            <p:cNvSpPr txBox="1"/>
            <p:nvPr/>
          </p:nvSpPr>
          <p:spPr>
            <a:xfrm>
              <a:off x="5835430"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29" name="TextBox 28">
              <a:extLst>
                <a:ext uri="{FF2B5EF4-FFF2-40B4-BE49-F238E27FC236}">
                  <a16:creationId xmlns:a16="http://schemas.microsoft.com/office/drawing/2014/main" id="{E89E880D-F420-4A42-926B-1FD9463DDFCB}"/>
                </a:ext>
              </a:extLst>
            </p:cNvPr>
            <p:cNvSpPr txBox="1"/>
            <p:nvPr/>
          </p:nvSpPr>
          <p:spPr>
            <a:xfrm>
              <a:off x="6568123"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30" name="TextBox 29">
              <a:extLst>
                <a:ext uri="{FF2B5EF4-FFF2-40B4-BE49-F238E27FC236}">
                  <a16:creationId xmlns:a16="http://schemas.microsoft.com/office/drawing/2014/main" id="{36284C76-9A06-E446-94CA-6AE339BBB551}"/>
                </a:ext>
              </a:extLst>
            </p:cNvPr>
            <p:cNvSpPr txBox="1"/>
            <p:nvPr/>
          </p:nvSpPr>
          <p:spPr>
            <a:xfrm>
              <a:off x="7300816"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31" name="TextBox 30">
              <a:extLst>
                <a:ext uri="{FF2B5EF4-FFF2-40B4-BE49-F238E27FC236}">
                  <a16:creationId xmlns:a16="http://schemas.microsoft.com/office/drawing/2014/main" id="{02C2261F-5120-8344-843E-B3D53814CB20}"/>
                </a:ext>
              </a:extLst>
            </p:cNvPr>
            <p:cNvSpPr txBox="1"/>
            <p:nvPr/>
          </p:nvSpPr>
          <p:spPr>
            <a:xfrm>
              <a:off x="8033509"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32" name="TextBox 31">
              <a:extLst>
                <a:ext uri="{FF2B5EF4-FFF2-40B4-BE49-F238E27FC236}">
                  <a16:creationId xmlns:a16="http://schemas.microsoft.com/office/drawing/2014/main" id="{BB3C94DC-B79F-FF4C-9A82-F49B8073B64B}"/>
                </a:ext>
              </a:extLst>
            </p:cNvPr>
            <p:cNvSpPr txBox="1"/>
            <p:nvPr/>
          </p:nvSpPr>
          <p:spPr>
            <a:xfrm>
              <a:off x="8766204" y="3372201"/>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pH=3</a:t>
              </a:r>
            </a:p>
          </p:txBody>
        </p:sp>
      </p:grpSp>
      <p:grpSp>
        <p:nvGrpSpPr>
          <p:cNvPr id="64" name="Group 63">
            <a:extLst>
              <a:ext uri="{FF2B5EF4-FFF2-40B4-BE49-F238E27FC236}">
                <a16:creationId xmlns:a16="http://schemas.microsoft.com/office/drawing/2014/main" id="{E367D858-35AE-C90D-D5C2-ABDFEA65A61D}"/>
              </a:ext>
            </a:extLst>
          </p:cNvPr>
          <p:cNvGrpSpPr/>
          <p:nvPr/>
        </p:nvGrpSpPr>
        <p:grpSpPr>
          <a:xfrm>
            <a:off x="475748" y="2232000"/>
            <a:ext cx="8935780" cy="276999"/>
            <a:chOff x="475748" y="2257844"/>
            <a:chExt cx="8935780" cy="276999"/>
          </a:xfrm>
        </p:grpSpPr>
        <p:sp>
          <p:nvSpPr>
            <p:cNvPr id="15" name="TextBox 14">
              <a:extLst>
                <a:ext uri="{FF2B5EF4-FFF2-40B4-BE49-F238E27FC236}">
                  <a16:creationId xmlns:a16="http://schemas.microsoft.com/office/drawing/2014/main" id="{4A45D6BB-83FB-224B-B637-6D53F51AE9FE}"/>
                </a:ext>
              </a:extLst>
            </p:cNvPr>
            <p:cNvSpPr txBox="1"/>
            <p:nvPr/>
          </p:nvSpPr>
          <p:spPr>
            <a:xfrm>
              <a:off x="475748" y="2327094"/>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STAY-C</a:t>
              </a:r>
              <a:r>
                <a:rPr kumimoji="0" lang="en-US" sz="900" b="1" i="0" u="none" strike="noStrike" kern="1200" cap="none" spc="0" normalizeH="0" baseline="30000" noProof="0">
                  <a:ln>
                    <a:noFill/>
                  </a:ln>
                  <a:solidFill>
                    <a:srgbClr val="FFFFFF"/>
                  </a:solidFill>
                  <a:effectLst/>
                  <a:uLnTx/>
                  <a:uFillTx/>
                  <a:latin typeface="Fira Sans"/>
                  <a:ea typeface="+mn-ea"/>
                  <a:cs typeface="+mn-cs"/>
                </a:rPr>
                <a:t>®</a:t>
              </a:r>
              <a:r>
                <a:rPr kumimoji="0" lang="en-US" sz="900" b="1" i="0" u="none" strike="noStrike" kern="1200" cap="none" spc="0" normalizeH="0" baseline="0" noProof="0">
                  <a:ln>
                    <a:noFill/>
                  </a:ln>
                  <a:solidFill>
                    <a:srgbClr val="FFFFFF"/>
                  </a:solidFill>
                  <a:effectLst/>
                  <a:uLnTx/>
                  <a:uFillTx/>
                  <a:latin typeface="Fira Sans"/>
                  <a:ea typeface="+mn-ea"/>
                  <a:cs typeface="+mn-cs"/>
                </a:rPr>
                <a:t> 50</a:t>
              </a:r>
            </a:p>
          </p:txBody>
        </p:sp>
        <p:sp>
          <p:nvSpPr>
            <p:cNvPr id="16" name="TextBox 15">
              <a:extLst>
                <a:ext uri="{FF2B5EF4-FFF2-40B4-BE49-F238E27FC236}">
                  <a16:creationId xmlns:a16="http://schemas.microsoft.com/office/drawing/2014/main" id="{65C28C8D-EE7A-724A-8C24-783BAAEC4067}"/>
                </a:ext>
              </a:extLst>
            </p:cNvPr>
            <p:cNvSpPr txBox="1"/>
            <p:nvPr/>
          </p:nvSpPr>
          <p:spPr>
            <a:xfrm>
              <a:off x="1215236" y="2327094"/>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MAP</a:t>
              </a:r>
            </a:p>
          </p:txBody>
        </p:sp>
        <p:sp>
          <p:nvSpPr>
            <p:cNvPr id="17" name="TextBox 16">
              <a:extLst>
                <a:ext uri="{FF2B5EF4-FFF2-40B4-BE49-F238E27FC236}">
                  <a16:creationId xmlns:a16="http://schemas.microsoft.com/office/drawing/2014/main" id="{374588AE-7488-EA4E-918B-FD7A5C2A924C}"/>
                </a:ext>
              </a:extLst>
            </p:cNvPr>
            <p:cNvSpPr txBox="1"/>
            <p:nvPr/>
          </p:nvSpPr>
          <p:spPr>
            <a:xfrm>
              <a:off x="1954724"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AA glucoside</a:t>
              </a:r>
            </a:p>
          </p:txBody>
        </p:sp>
        <p:sp>
          <p:nvSpPr>
            <p:cNvPr id="18" name="TextBox 17">
              <a:extLst>
                <a:ext uri="{FF2B5EF4-FFF2-40B4-BE49-F238E27FC236}">
                  <a16:creationId xmlns:a16="http://schemas.microsoft.com/office/drawing/2014/main" id="{66C6D072-699A-5643-AA9A-49788349532A}"/>
                </a:ext>
              </a:extLst>
            </p:cNvPr>
            <p:cNvSpPr txBox="1"/>
            <p:nvPr/>
          </p:nvSpPr>
          <p:spPr>
            <a:xfrm>
              <a:off x="2694212"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(1)</a:t>
              </a:r>
            </a:p>
          </p:txBody>
        </p:sp>
        <p:sp>
          <p:nvSpPr>
            <p:cNvPr id="19" name="TextBox 18">
              <a:extLst>
                <a:ext uri="{FF2B5EF4-FFF2-40B4-BE49-F238E27FC236}">
                  <a16:creationId xmlns:a16="http://schemas.microsoft.com/office/drawing/2014/main" id="{C5F17198-F57F-F540-800B-129779B92497}"/>
                </a:ext>
              </a:extLst>
            </p:cNvPr>
            <p:cNvSpPr txBox="1"/>
            <p:nvPr/>
          </p:nvSpPr>
          <p:spPr>
            <a:xfrm>
              <a:off x="3433700"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(2)</a:t>
              </a:r>
            </a:p>
          </p:txBody>
        </p:sp>
        <p:sp>
          <p:nvSpPr>
            <p:cNvPr id="20" name="TextBox 19">
              <a:extLst>
                <a:ext uri="{FF2B5EF4-FFF2-40B4-BE49-F238E27FC236}">
                  <a16:creationId xmlns:a16="http://schemas.microsoft.com/office/drawing/2014/main" id="{EF7AC321-114E-3E4C-B45A-1F3D480EA800}"/>
                </a:ext>
              </a:extLst>
            </p:cNvPr>
            <p:cNvSpPr txBox="1"/>
            <p:nvPr/>
          </p:nvSpPr>
          <p:spPr>
            <a:xfrm>
              <a:off x="4173187"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Ascorbic</a:t>
              </a:r>
              <a:br>
                <a:rPr kumimoji="0" lang="en-US" sz="900" b="1" i="0" u="none" strike="noStrike" kern="1200" cap="none" spc="0" normalizeH="0" baseline="0" noProof="0">
                  <a:ln>
                    <a:noFill/>
                  </a:ln>
                  <a:solidFill>
                    <a:srgbClr val="FFFFFF"/>
                  </a:solidFill>
                  <a:effectLst/>
                  <a:uLnTx/>
                  <a:uFillTx/>
                  <a:latin typeface="Fira Sans"/>
                  <a:ea typeface="+mn-ea"/>
                  <a:cs typeface="+mn-cs"/>
                </a:rPr>
              </a:br>
              <a:r>
                <a:rPr kumimoji="0" lang="en-US" sz="900" b="1" i="0" u="none" strike="noStrike" kern="1200" cap="none" spc="0" normalizeH="0" baseline="0" noProof="0">
                  <a:ln>
                    <a:noFill/>
                  </a:ln>
                  <a:solidFill>
                    <a:srgbClr val="FFFFFF"/>
                  </a:solidFill>
                  <a:effectLst/>
                  <a:uLnTx/>
                  <a:uFillTx/>
                  <a:latin typeface="Fira Sans"/>
                  <a:ea typeface="+mn-ea"/>
                  <a:cs typeface="+mn-cs"/>
                </a:rPr>
                <a:t>acid</a:t>
              </a:r>
            </a:p>
          </p:txBody>
        </p:sp>
        <p:sp>
          <p:nvSpPr>
            <p:cNvPr id="33" name="TextBox 32">
              <a:extLst>
                <a:ext uri="{FF2B5EF4-FFF2-40B4-BE49-F238E27FC236}">
                  <a16:creationId xmlns:a16="http://schemas.microsoft.com/office/drawing/2014/main" id="{C4F248CA-011D-8545-8E6D-59432955090D}"/>
                </a:ext>
              </a:extLst>
            </p:cNvPr>
            <p:cNvSpPr txBox="1"/>
            <p:nvPr/>
          </p:nvSpPr>
          <p:spPr>
            <a:xfrm>
              <a:off x="5096929" y="2327094"/>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STAY-C</a:t>
              </a:r>
              <a:r>
                <a:rPr kumimoji="0" lang="en-US" sz="900" b="1" i="0" u="none" strike="noStrike" kern="1200" cap="none" spc="0" normalizeH="0" baseline="30000" noProof="0">
                  <a:ln>
                    <a:noFill/>
                  </a:ln>
                  <a:solidFill>
                    <a:srgbClr val="FFFFFF"/>
                  </a:solidFill>
                  <a:effectLst/>
                  <a:uLnTx/>
                  <a:uFillTx/>
                  <a:latin typeface="Fira Sans"/>
                  <a:ea typeface="+mn-ea"/>
                  <a:cs typeface="+mn-cs"/>
                </a:rPr>
                <a:t>®</a:t>
              </a:r>
              <a:r>
                <a:rPr kumimoji="0" lang="en-US" sz="900" b="1" i="0" u="none" strike="noStrike" kern="1200" cap="none" spc="0" normalizeH="0" baseline="0" noProof="0">
                  <a:ln>
                    <a:noFill/>
                  </a:ln>
                  <a:solidFill>
                    <a:srgbClr val="FFFFFF"/>
                  </a:solidFill>
                  <a:effectLst/>
                  <a:uLnTx/>
                  <a:uFillTx/>
                  <a:latin typeface="Fira Sans"/>
                  <a:ea typeface="+mn-ea"/>
                  <a:cs typeface="+mn-cs"/>
                </a:rPr>
                <a:t> 50</a:t>
              </a:r>
            </a:p>
          </p:txBody>
        </p:sp>
        <p:sp>
          <p:nvSpPr>
            <p:cNvPr id="34" name="TextBox 33">
              <a:extLst>
                <a:ext uri="{FF2B5EF4-FFF2-40B4-BE49-F238E27FC236}">
                  <a16:creationId xmlns:a16="http://schemas.microsoft.com/office/drawing/2014/main" id="{95FE9B4E-E4C1-8F4C-B0C5-E92144FF9FEE}"/>
                </a:ext>
              </a:extLst>
            </p:cNvPr>
            <p:cNvSpPr txBox="1"/>
            <p:nvPr/>
          </p:nvSpPr>
          <p:spPr>
            <a:xfrm>
              <a:off x="5834269" y="2327094"/>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MAP</a:t>
              </a:r>
            </a:p>
          </p:txBody>
        </p:sp>
        <p:sp>
          <p:nvSpPr>
            <p:cNvPr id="35" name="TextBox 34">
              <a:extLst>
                <a:ext uri="{FF2B5EF4-FFF2-40B4-BE49-F238E27FC236}">
                  <a16:creationId xmlns:a16="http://schemas.microsoft.com/office/drawing/2014/main" id="{EA23F6D7-25C9-694F-A92E-DCB44929FF3B}"/>
                </a:ext>
              </a:extLst>
            </p:cNvPr>
            <p:cNvSpPr txBox="1"/>
            <p:nvPr/>
          </p:nvSpPr>
          <p:spPr>
            <a:xfrm>
              <a:off x="6571609"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AA glucoside</a:t>
              </a:r>
            </a:p>
          </p:txBody>
        </p:sp>
        <p:sp>
          <p:nvSpPr>
            <p:cNvPr id="36" name="TextBox 35">
              <a:extLst>
                <a:ext uri="{FF2B5EF4-FFF2-40B4-BE49-F238E27FC236}">
                  <a16:creationId xmlns:a16="http://schemas.microsoft.com/office/drawing/2014/main" id="{6101CA7F-6613-0B48-8F45-98295083C0BF}"/>
                </a:ext>
              </a:extLst>
            </p:cNvPr>
            <p:cNvSpPr txBox="1"/>
            <p:nvPr/>
          </p:nvSpPr>
          <p:spPr>
            <a:xfrm>
              <a:off x="7308949"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(1)</a:t>
              </a:r>
            </a:p>
          </p:txBody>
        </p:sp>
        <p:sp>
          <p:nvSpPr>
            <p:cNvPr id="37" name="TextBox 36">
              <a:extLst>
                <a:ext uri="{FF2B5EF4-FFF2-40B4-BE49-F238E27FC236}">
                  <a16:creationId xmlns:a16="http://schemas.microsoft.com/office/drawing/2014/main" id="{3AC2C1FD-413F-7A42-8D37-DFDC02D8B069}"/>
                </a:ext>
              </a:extLst>
            </p:cNvPr>
            <p:cNvSpPr txBox="1"/>
            <p:nvPr/>
          </p:nvSpPr>
          <p:spPr>
            <a:xfrm>
              <a:off x="8046289"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(2)</a:t>
              </a:r>
            </a:p>
          </p:txBody>
        </p:sp>
        <p:sp>
          <p:nvSpPr>
            <p:cNvPr id="38" name="TextBox 37">
              <a:extLst>
                <a:ext uri="{FF2B5EF4-FFF2-40B4-BE49-F238E27FC236}">
                  <a16:creationId xmlns:a16="http://schemas.microsoft.com/office/drawing/2014/main" id="{374DA750-49C2-244C-892E-486DF959519F}"/>
                </a:ext>
              </a:extLst>
            </p:cNvPr>
            <p:cNvSpPr txBox="1"/>
            <p:nvPr/>
          </p:nvSpPr>
          <p:spPr>
            <a:xfrm>
              <a:off x="8783628" y="2257844"/>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Ascorbic</a:t>
              </a:r>
              <a:br>
                <a:rPr kumimoji="0" lang="en-US" sz="900" b="1" i="0" u="none" strike="noStrike" kern="1200" cap="none" spc="0" normalizeH="0" baseline="0" noProof="0">
                  <a:ln>
                    <a:noFill/>
                  </a:ln>
                  <a:solidFill>
                    <a:srgbClr val="FFFFFF"/>
                  </a:solidFill>
                  <a:effectLst/>
                  <a:uLnTx/>
                  <a:uFillTx/>
                  <a:latin typeface="Fira Sans"/>
                  <a:ea typeface="+mn-ea"/>
                  <a:cs typeface="+mn-cs"/>
                </a:rPr>
              </a:br>
              <a:r>
                <a:rPr kumimoji="0" lang="en-US" sz="900" b="1" i="0" u="none" strike="noStrike" kern="1200" cap="none" spc="0" normalizeH="0" baseline="0" noProof="0">
                  <a:ln>
                    <a:noFill/>
                  </a:ln>
                  <a:solidFill>
                    <a:srgbClr val="FFFFFF"/>
                  </a:solidFill>
                  <a:effectLst/>
                  <a:uLnTx/>
                  <a:uFillTx/>
                  <a:latin typeface="Fira Sans"/>
                  <a:ea typeface="+mn-ea"/>
                  <a:cs typeface="+mn-cs"/>
                </a:rPr>
                <a:t>acid</a:t>
              </a:r>
            </a:p>
          </p:txBody>
        </p:sp>
      </p:grpSp>
      <p:grpSp>
        <p:nvGrpSpPr>
          <p:cNvPr id="67" name="Group 66">
            <a:extLst>
              <a:ext uri="{FF2B5EF4-FFF2-40B4-BE49-F238E27FC236}">
                <a16:creationId xmlns:a16="http://schemas.microsoft.com/office/drawing/2014/main" id="{043CB507-C568-DD54-A0E8-22677C67627E}"/>
              </a:ext>
            </a:extLst>
          </p:cNvPr>
          <p:cNvGrpSpPr/>
          <p:nvPr/>
        </p:nvGrpSpPr>
        <p:grpSpPr>
          <a:xfrm>
            <a:off x="467999" y="4316400"/>
            <a:ext cx="4333088" cy="276999"/>
            <a:chOff x="467999" y="4367293"/>
            <a:chExt cx="4333088" cy="276999"/>
          </a:xfrm>
        </p:grpSpPr>
        <p:sp>
          <p:nvSpPr>
            <p:cNvPr id="39" name="TextBox 38">
              <a:extLst>
                <a:ext uri="{FF2B5EF4-FFF2-40B4-BE49-F238E27FC236}">
                  <a16:creationId xmlns:a16="http://schemas.microsoft.com/office/drawing/2014/main" id="{7189347C-9BB4-1447-A819-57988DCFBC0F}"/>
                </a:ext>
              </a:extLst>
            </p:cNvPr>
            <p:cNvSpPr txBox="1"/>
            <p:nvPr/>
          </p:nvSpPr>
          <p:spPr>
            <a:xfrm>
              <a:off x="467999" y="4436543"/>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STAY-C</a:t>
              </a:r>
              <a:r>
                <a:rPr kumimoji="0" lang="en-US" sz="900" b="1" i="0" u="none" strike="noStrike" kern="1200" cap="none" spc="0" normalizeH="0" baseline="30000" noProof="0" dirty="0">
                  <a:ln>
                    <a:noFill/>
                  </a:ln>
                  <a:solidFill>
                    <a:srgbClr val="FFFFFF"/>
                  </a:solidFill>
                  <a:effectLst/>
                  <a:uLnTx/>
                  <a:uFillTx/>
                  <a:latin typeface="Fira Sans"/>
                  <a:ea typeface="+mn-ea"/>
                  <a:cs typeface="+mn-cs"/>
                </a:rPr>
                <a:t>®</a:t>
              </a:r>
              <a:r>
                <a:rPr kumimoji="0" lang="en-US" sz="900" b="1" i="0" u="none" strike="noStrike" kern="1200" cap="none" spc="0" normalizeH="0" baseline="0" noProof="0" dirty="0">
                  <a:ln>
                    <a:noFill/>
                  </a:ln>
                  <a:solidFill>
                    <a:srgbClr val="FFFFFF"/>
                  </a:solidFill>
                  <a:effectLst/>
                  <a:uLnTx/>
                  <a:uFillTx/>
                  <a:latin typeface="Fira Sans"/>
                  <a:ea typeface="+mn-ea"/>
                  <a:cs typeface="+mn-cs"/>
                </a:rPr>
                <a:t> 50</a:t>
              </a:r>
            </a:p>
          </p:txBody>
        </p:sp>
        <p:sp>
          <p:nvSpPr>
            <p:cNvPr id="40" name="TextBox 39">
              <a:extLst>
                <a:ext uri="{FF2B5EF4-FFF2-40B4-BE49-F238E27FC236}">
                  <a16:creationId xmlns:a16="http://schemas.microsoft.com/office/drawing/2014/main" id="{11A93137-D56A-F442-BE9A-3F77FCBCB530}"/>
                </a:ext>
              </a:extLst>
            </p:cNvPr>
            <p:cNvSpPr txBox="1"/>
            <p:nvPr/>
          </p:nvSpPr>
          <p:spPr>
            <a:xfrm>
              <a:off x="1209037" y="4436543"/>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MAP</a:t>
              </a:r>
            </a:p>
          </p:txBody>
        </p:sp>
        <p:sp>
          <p:nvSpPr>
            <p:cNvPr id="41" name="TextBox 40">
              <a:extLst>
                <a:ext uri="{FF2B5EF4-FFF2-40B4-BE49-F238E27FC236}">
                  <a16:creationId xmlns:a16="http://schemas.microsoft.com/office/drawing/2014/main" id="{8888E0DA-B202-BC4B-8854-35A2DBF69B9D}"/>
                </a:ext>
              </a:extLst>
            </p:cNvPr>
            <p:cNvSpPr txBox="1"/>
            <p:nvPr/>
          </p:nvSpPr>
          <p:spPr>
            <a:xfrm>
              <a:off x="1950075" y="4367293"/>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AA glucoside</a:t>
              </a:r>
            </a:p>
          </p:txBody>
        </p:sp>
        <p:sp>
          <p:nvSpPr>
            <p:cNvPr id="42" name="TextBox 41">
              <a:extLst>
                <a:ext uri="{FF2B5EF4-FFF2-40B4-BE49-F238E27FC236}">
                  <a16:creationId xmlns:a16="http://schemas.microsoft.com/office/drawing/2014/main" id="{89B33068-4148-4F4A-8DEC-17F18FF9F621}"/>
                </a:ext>
              </a:extLst>
            </p:cNvPr>
            <p:cNvSpPr txBox="1"/>
            <p:nvPr/>
          </p:nvSpPr>
          <p:spPr>
            <a:xfrm>
              <a:off x="2698862" y="4367293"/>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(1)</a:t>
              </a:r>
            </a:p>
          </p:txBody>
        </p:sp>
        <p:sp>
          <p:nvSpPr>
            <p:cNvPr id="43" name="TextBox 42">
              <a:extLst>
                <a:ext uri="{FF2B5EF4-FFF2-40B4-BE49-F238E27FC236}">
                  <a16:creationId xmlns:a16="http://schemas.microsoft.com/office/drawing/2014/main" id="{154DAA4F-A7D1-7542-BB00-F7C56619F87B}"/>
                </a:ext>
              </a:extLst>
            </p:cNvPr>
            <p:cNvSpPr txBox="1"/>
            <p:nvPr/>
          </p:nvSpPr>
          <p:spPr>
            <a:xfrm>
              <a:off x="3465171" y="4367293"/>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Ethyl-VC</a:t>
              </a:r>
            </a:p>
            <a:p>
              <a:pPr marL="0" marR="0" lvl="0" indent="0" algn="ctr" defTabSz="914340" rtl="0" eaLnBrk="1" fontAlgn="auto" latinLnBrk="0" hangingPunct="1">
                <a:lnSpc>
                  <a:spcPct val="100000"/>
                </a:lnSpc>
                <a:spcBef>
                  <a:spcPts val="0"/>
                </a:spcBef>
                <a:spcAft>
                  <a:spcPts val="0"/>
                </a:spcAft>
                <a:buClr>
                  <a:srgbClr val="45AC34"/>
                </a:buClr>
                <a:buSzTx/>
                <a:buFontTx/>
                <a:buNone/>
                <a:tabLst/>
                <a:defRPr/>
              </a:pPr>
              <a:r>
                <a:rPr kumimoji="0" lang="en-US" sz="900" b="1" i="0" u="none" strike="noStrike" kern="1200" cap="none" spc="0" normalizeH="0" baseline="0" noProof="0" dirty="0">
                  <a:ln>
                    <a:noFill/>
                  </a:ln>
                  <a:solidFill>
                    <a:srgbClr val="FFFFFF"/>
                  </a:solidFill>
                  <a:effectLst/>
                  <a:uLnTx/>
                  <a:uFillTx/>
                  <a:latin typeface="Fira Sans"/>
                  <a:ea typeface="+mn-ea"/>
                  <a:cs typeface="+mn-cs"/>
                </a:rPr>
                <a:t>(2)</a:t>
              </a:r>
            </a:p>
          </p:txBody>
        </p:sp>
        <p:sp>
          <p:nvSpPr>
            <p:cNvPr id="44" name="TextBox 43">
              <a:extLst>
                <a:ext uri="{FF2B5EF4-FFF2-40B4-BE49-F238E27FC236}">
                  <a16:creationId xmlns:a16="http://schemas.microsoft.com/office/drawing/2014/main" id="{EE9B8E1C-EC02-1048-A1CC-C143137A8AED}"/>
                </a:ext>
              </a:extLst>
            </p:cNvPr>
            <p:cNvSpPr txBox="1"/>
            <p:nvPr/>
          </p:nvSpPr>
          <p:spPr>
            <a:xfrm>
              <a:off x="4173187" y="4367293"/>
              <a:ext cx="627900" cy="2769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FFFFFF"/>
                  </a:solidFill>
                  <a:effectLst/>
                  <a:uLnTx/>
                  <a:uFillTx/>
                  <a:latin typeface="Fira Sans"/>
                  <a:ea typeface="+mn-ea"/>
                  <a:cs typeface="+mn-cs"/>
                </a:rPr>
                <a:t>Ascorbic</a:t>
              </a:r>
              <a:br>
                <a:rPr kumimoji="0" lang="en-US" sz="900" b="1" i="0" u="none" strike="noStrike" kern="1200" cap="none" spc="0" normalizeH="0" baseline="0" noProof="0">
                  <a:ln>
                    <a:noFill/>
                  </a:ln>
                  <a:solidFill>
                    <a:srgbClr val="FFFFFF"/>
                  </a:solidFill>
                  <a:effectLst/>
                  <a:uLnTx/>
                  <a:uFillTx/>
                  <a:latin typeface="Fira Sans"/>
                  <a:ea typeface="+mn-ea"/>
                  <a:cs typeface="+mn-cs"/>
                </a:rPr>
              </a:br>
              <a:r>
                <a:rPr kumimoji="0" lang="en-US" sz="900" b="1" i="0" u="none" strike="noStrike" kern="1200" cap="none" spc="0" normalizeH="0" baseline="0" noProof="0">
                  <a:ln>
                    <a:noFill/>
                  </a:ln>
                  <a:solidFill>
                    <a:srgbClr val="FFFFFF"/>
                  </a:solidFill>
                  <a:effectLst/>
                  <a:uLnTx/>
                  <a:uFillTx/>
                  <a:latin typeface="Fira Sans"/>
                  <a:ea typeface="+mn-ea"/>
                  <a:cs typeface="+mn-cs"/>
                </a:rPr>
                <a:t>acid</a:t>
              </a:r>
            </a:p>
          </p:txBody>
        </p:sp>
      </p:grpSp>
      <p:grpSp>
        <p:nvGrpSpPr>
          <p:cNvPr id="68" name="Group 67">
            <a:extLst>
              <a:ext uri="{FF2B5EF4-FFF2-40B4-BE49-F238E27FC236}">
                <a16:creationId xmlns:a16="http://schemas.microsoft.com/office/drawing/2014/main" id="{417E162E-D12D-EDA3-21E1-A2EE1A98C43C}"/>
              </a:ext>
            </a:extLst>
          </p:cNvPr>
          <p:cNvGrpSpPr/>
          <p:nvPr/>
        </p:nvGrpSpPr>
        <p:grpSpPr>
          <a:xfrm>
            <a:off x="467999" y="5490000"/>
            <a:ext cx="4333088" cy="138499"/>
            <a:chOff x="467999" y="5421069"/>
            <a:chExt cx="4333088" cy="138499"/>
          </a:xfrm>
        </p:grpSpPr>
        <p:sp>
          <p:nvSpPr>
            <p:cNvPr id="45" name="TextBox 44">
              <a:extLst>
                <a:ext uri="{FF2B5EF4-FFF2-40B4-BE49-F238E27FC236}">
                  <a16:creationId xmlns:a16="http://schemas.microsoft.com/office/drawing/2014/main" id="{7DAE4949-F9AE-4A4A-A387-986CC0575B38}"/>
                </a:ext>
              </a:extLst>
            </p:cNvPr>
            <p:cNvSpPr txBox="1"/>
            <p:nvPr/>
          </p:nvSpPr>
          <p:spPr>
            <a:xfrm>
              <a:off x="467999"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dirty="0">
                  <a:ln>
                    <a:noFill/>
                  </a:ln>
                  <a:solidFill>
                    <a:srgbClr val="000000"/>
                  </a:solidFill>
                  <a:effectLst/>
                  <a:uLnTx/>
                  <a:uFillTx/>
                  <a:latin typeface="Fira Sans"/>
                  <a:ea typeface="+mn-ea"/>
                  <a:cs typeface="+mn-cs"/>
                </a:rPr>
                <a:t>pH=6</a:t>
              </a:r>
            </a:p>
          </p:txBody>
        </p:sp>
        <p:sp>
          <p:nvSpPr>
            <p:cNvPr id="46" name="TextBox 45">
              <a:extLst>
                <a:ext uri="{FF2B5EF4-FFF2-40B4-BE49-F238E27FC236}">
                  <a16:creationId xmlns:a16="http://schemas.microsoft.com/office/drawing/2014/main" id="{E149AA5F-71CD-6445-B504-96E3FDFFE3B7}"/>
                </a:ext>
              </a:extLst>
            </p:cNvPr>
            <p:cNvSpPr txBox="1"/>
            <p:nvPr/>
          </p:nvSpPr>
          <p:spPr>
            <a:xfrm>
              <a:off x="1209037"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47" name="TextBox 46">
              <a:extLst>
                <a:ext uri="{FF2B5EF4-FFF2-40B4-BE49-F238E27FC236}">
                  <a16:creationId xmlns:a16="http://schemas.microsoft.com/office/drawing/2014/main" id="{0195AED1-5FFC-6C4A-B8B3-D8D2633EA7DD}"/>
                </a:ext>
              </a:extLst>
            </p:cNvPr>
            <p:cNvSpPr txBox="1"/>
            <p:nvPr/>
          </p:nvSpPr>
          <p:spPr>
            <a:xfrm>
              <a:off x="1950075"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pH=6</a:t>
              </a:r>
            </a:p>
          </p:txBody>
        </p:sp>
        <p:sp>
          <p:nvSpPr>
            <p:cNvPr id="48" name="TextBox 47">
              <a:extLst>
                <a:ext uri="{FF2B5EF4-FFF2-40B4-BE49-F238E27FC236}">
                  <a16:creationId xmlns:a16="http://schemas.microsoft.com/office/drawing/2014/main" id="{409313FD-3F89-BE49-B3FC-A5A9255E7957}"/>
                </a:ext>
              </a:extLst>
            </p:cNvPr>
            <p:cNvSpPr txBox="1"/>
            <p:nvPr/>
          </p:nvSpPr>
          <p:spPr>
            <a:xfrm>
              <a:off x="2698862"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49" name="TextBox 48">
              <a:extLst>
                <a:ext uri="{FF2B5EF4-FFF2-40B4-BE49-F238E27FC236}">
                  <a16:creationId xmlns:a16="http://schemas.microsoft.com/office/drawing/2014/main" id="{C1BAE0F3-3385-9149-A31D-44B0A134CD1F}"/>
                </a:ext>
              </a:extLst>
            </p:cNvPr>
            <p:cNvSpPr txBox="1"/>
            <p:nvPr/>
          </p:nvSpPr>
          <p:spPr>
            <a:xfrm>
              <a:off x="3465171"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pH=4</a:t>
              </a:r>
            </a:p>
          </p:txBody>
        </p:sp>
        <p:sp>
          <p:nvSpPr>
            <p:cNvPr id="50" name="TextBox 49">
              <a:extLst>
                <a:ext uri="{FF2B5EF4-FFF2-40B4-BE49-F238E27FC236}">
                  <a16:creationId xmlns:a16="http://schemas.microsoft.com/office/drawing/2014/main" id="{6AAE05F3-F273-FC4D-B788-4D35CBF01BAE}"/>
                </a:ext>
              </a:extLst>
            </p:cNvPr>
            <p:cNvSpPr txBox="1"/>
            <p:nvPr/>
          </p:nvSpPr>
          <p:spPr>
            <a:xfrm>
              <a:off x="4173187" y="5421069"/>
              <a:ext cx="627900" cy="138499"/>
            </a:xfrm>
            <a:prstGeom prst="rect">
              <a:avLst/>
            </a:prstGeom>
            <a:noFill/>
          </p:spPr>
          <p:txBody>
            <a:bodyPr wrap="square" lIns="0" tIns="0" rIns="0" bIns="0" rtlCol="0">
              <a:spAutoFit/>
            </a:bodyPr>
            <a:lstStyle/>
            <a:p>
              <a:pPr marL="0" marR="0" lvl="0" indent="0" algn="ctr" defTabSz="914340" rtl="0" eaLnBrk="1" fontAlgn="auto" latinLnBrk="0" hangingPunct="1">
                <a:lnSpc>
                  <a:spcPct val="100000"/>
                </a:lnSpc>
                <a:spcBef>
                  <a:spcPts val="0"/>
                </a:spcBef>
                <a:spcAft>
                  <a:spcPts val="500"/>
                </a:spcAft>
                <a:buClr>
                  <a:srgbClr val="45AC34"/>
                </a:buClr>
                <a:buSzTx/>
                <a:buFontTx/>
                <a:buNone/>
                <a:tabLst/>
                <a:defRPr/>
              </a:pPr>
              <a:r>
                <a:rPr kumimoji="0" lang="en-US" sz="900" b="1" i="0" u="none" strike="noStrike" kern="1200" cap="none" spc="0" normalizeH="0" baseline="0" noProof="0">
                  <a:ln>
                    <a:noFill/>
                  </a:ln>
                  <a:solidFill>
                    <a:srgbClr val="000000"/>
                  </a:solidFill>
                  <a:effectLst/>
                  <a:uLnTx/>
                  <a:uFillTx/>
                  <a:latin typeface="Fira Sans"/>
                  <a:ea typeface="+mn-ea"/>
                  <a:cs typeface="+mn-cs"/>
                </a:rPr>
                <a:t>pH=3</a:t>
              </a:r>
            </a:p>
          </p:txBody>
        </p:sp>
      </p:grpSp>
      <p:sp>
        <p:nvSpPr>
          <p:cNvPr id="53" name="TextBox 52">
            <a:extLst>
              <a:ext uri="{FF2B5EF4-FFF2-40B4-BE49-F238E27FC236}">
                <a16:creationId xmlns:a16="http://schemas.microsoft.com/office/drawing/2014/main" id="{24E3E24E-0D92-43F4-85C2-3D526410C722}"/>
              </a:ext>
            </a:extLst>
          </p:cNvPr>
          <p:cNvSpPr txBox="1"/>
          <p:nvPr/>
        </p:nvSpPr>
        <p:spPr>
          <a:xfrm>
            <a:off x="468000" y="5940000"/>
            <a:ext cx="6924692" cy="276999"/>
          </a:xfrm>
          <a:prstGeom prst="rect">
            <a:avLst/>
          </a:prstGeom>
          <a:noFill/>
        </p:spPr>
        <p:txBody>
          <a:bodyPr wrap="square" lIns="0" tIns="0" rIns="0" bIns="0" rtlCol="0">
            <a:spAutoFit/>
          </a:bodyPr>
          <a:lstStyle/>
          <a:p>
            <a:pPr marL="0" marR="0" lvl="0" indent="0" algn="l" defTabSz="914340" rtl="0" eaLnBrk="1" fontAlgn="auto" latinLnBrk="0" hangingPunct="1">
              <a:lnSpc>
                <a:spcPct val="100000"/>
              </a:lnSpc>
              <a:spcBef>
                <a:spcPts val="0"/>
              </a:spcBef>
              <a:spcAft>
                <a:spcPts val="500"/>
              </a:spcAft>
              <a:buClr>
                <a:srgbClr val="45AC34"/>
              </a:buClr>
              <a:buSzTx/>
              <a:buFontTx/>
              <a:buNone/>
              <a:tabLst/>
              <a:defRPr/>
            </a:pPr>
            <a:r>
              <a:rPr kumimoji="0" lang="en-US" sz="900" b="0" i="1" u="none" strike="noStrike" kern="1200" cap="none" spc="0" normalizeH="0" baseline="30000" noProof="0">
                <a:ln>
                  <a:noFill/>
                </a:ln>
                <a:solidFill>
                  <a:srgbClr val="808080"/>
                </a:solidFill>
                <a:effectLst/>
                <a:uLnTx/>
                <a:uFillTx/>
                <a:latin typeface="Fira Sans"/>
                <a:ea typeface="+mn-ea"/>
                <a:cs typeface="+mn-cs"/>
              </a:rPr>
              <a:t>#</a:t>
            </a:r>
            <a:r>
              <a:rPr kumimoji="0" lang="en-US" sz="900" b="0" i="1" u="none" strike="noStrike" kern="1200" cap="none" spc="0" normalizeH="0" baseline="0" noProof="0">
                <a:ln>
                  <a:noFill/>
                </a:ln>
                <a:solidFill>
                  <a:srgbClr val="808080"/>
                </a:solidFill>
                <a:effectLst/>
                <a:uLnTx/>
                <a:uFillTx/>
                <a:latin typeface="Fira Sans"/>
                <a:ea typeface="+mn-ea"/>
                <a:cs typeface="+mn-cs"/>
              </a:rPr>
              <a:t> From left to right: Sodium Ascorbyl 2-Phosphate (STAY-C® 50), Magnesium ascorbyl phoshate (MAP), ascorbyl 2-glucoside (AA glucoside), 3-O-ethyl ascorbic acid (Ethyl-VC 1 and 2), Ascorbic Acid Ultra Fine Powder (Ascorbic Acid). All grades were tested at 2%</a:t>
            </a:r>
          </a:p>
        </p:txBody>
      </p:sp>
      <p:sp>
        <p:nvSpPr>
          <p:cNvPr id="6" name="Text Placeholder 5">
            <a:extLst>
              <a:ext uri="{FF2B5EF4-FFF2-40B4-BE49-F238E27FC236}">
                <a16:creationId xmlns:a16="http://schemas.microsoft.com/office/drawing/2014/main" id="{4D37F8F0-BCF9-1651-912C-D72CF4AC89E0}"/>
              </a:ext>
            </a:extLst>
          </p:cNvPr>
          <p:cNvSpPr>
            <a:spLocks noGrp="1"/>
          </p:cNvSpPr>
          <p:nvPr>
            <p:ph type="body" sz="quarter" idx="13"/>
          </p:nvPr>
        </p:nvSpPr>
        <p:spPr>
          <a:xfrm>
            <a:off x="468002" y="936878"/>
            <a:ext cx="9433879" cy="369332"/>
          </a:xfrm>
        </p:spPr>
        <p:txBody>
          <a:bodyPr/>
          <a:lstStyle/>
          <a:p>
            <a:r>
              <a:rPr lang="en-US" dirty="0"/>
              <a:t>STAY-C® 50 and MAP show coloration at elevated temperature, while AA glucoside and Ethyl-VC</a:t>
            </a:r>
            <a:r>
              <a:rPr lang="en-US" baseline="30000" dirty="0"/>
              <a:t>#</a:t>
            </a:r>
            <a:r>
              <a:rPr lang="en-US" dirty="0"/>
              <a:t> have good color stability after 3 months</a:t>
            </a:r>
          </a:p>
        </p:txBody>
      </p:sp>
      <p:pic>
        <p:nvPicPr>
          <p:cNvPr id="3" name="Picture 2" descr="A green sign with white text&#10;&#10;Description automatically generated with low confidence">
            <a:extLst>
              <a:ext uri="{FF2B5EF4-FFF2-40B4-BE49-F238E27FC236}">
                <a16:creationId xmlns:a16="http://schemas.microsoft.com/office/drawing/2014/main" id="{40FC8E2A-F095-3E75-17D6-B1D14679CE7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16892538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wall&#10;&#10;Description automatically generated">
            <a:extLst>
              <a:ext uri="{FF2B5EF4-FFF2-40B4-BE49-F238E27FC236}">
                <a16:creationId xmlns:a16="http://schemas.microsoft.com/office/drawing/2014/main" id="{A84D15BF-8526-BD15-0242-748A6D9E0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8000" y="2670382"/>
            <a:ext cx="7021555" cy="2476068"/>
          </a:xfrm>
          <a:prstGeom prst="rect">
            <a:avLst/>
          </a:prstGeom>
        </p:spPr>
      </p:pic>
      <p:sp>
        <p:nvSpPr>
          <p:cNvPr id="4" name="Slide Number Placeholder 3">
            <a:extLst>
              <a:ext uri="{FF2B5EF4-FFF2-40B4-BE49-F238E27FC236}">
                <a16:creationId xmlns:a16="http://schemas.microsoft.com/office/drawing/2014/main" id="{AA2577B8-2E59-AC41-9522-113A9B63C47A}"/>
              </a:ext>
            </a:extLst>
          </p:cNvPr>
          <p:cNvSpPr>
            <a:spLocks noGrp="1"/>
          </p:cNvSpPr>
          <p:nvPr>
            <p:ph type="sldNum" sz="quarter" idx="10"/>
          </p:nvPr>
        </p:nvSpPr>
        <p:spPr/>
        <p:txBody>
          <a:bodyPr/>
          <a:lstStyle/>
          <a:p>
            <a:pPr defTabSz="914354">
              <a:defRPr/>
            </a:pPr>
            <a:fld id="{E118D48E-C7CB-6244-969D-7BAEA9B6226C}" type="slidenum">
              <a:rPr lang="en-US">
                <a:solidFill>
                  <a:srgbClr val="000000">
                    <a:alpha val="30000"/>
                  </a:srgbClr>
                </a:solidFill>
              </a:rPr>
              <a:pPr defTabSz="914354">
                <a:defRPr/>
              </a:pPr>
              <a:t>66</a:t>
            </a:fld>
            <a:endParaRPr lang="en-US">
              <a:solidFill>
                <a:srgbClr val="000000">
                  <a:alpha val="30000"/>
                </a:srgbClr>
              </a:solidFill>
            </a:endParaRP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p:txBody>
          <a:bodyPr/>
          <a:lstStyle/>
          <a:p>
            <a:r>
              <a:rPr lang="en-US" dirty="0"/>
              <a:t>STAY-C® 50 – color stability in formulation</a:t>
            </a:r>
          </a:p>
        </p:txBody>
      </p:sp>
      <p:sp>
        <p:nvSpPr>
          <p:cNvPr id="35" name="TextBox 34">
            <a:extLst>
              <a:ext uri="{FF2B5EF4-FFF2-40B4-BE49-F238E27FC236}">
                <a16:creationId xmlns:a16="http://schemas.microsoft.com/office/drawing/2014/main" id="{8D9F21B6-35EF-8640-B06B-D0905AC92928}"/>
              </a:ext>
            </a:extLst>
          </p:cNvPr>
          <p:cNvSpPr txBox="1"/>
          <p:nvPr/>
        </p:nvSpPr>
        <p:spPr>
          <a:xfrm>
            <a:off x="468001" y="2116520"/>
            <a:ext cx="7022163" cy="432170"/>
          </a:xfrm>
          <a:prstGeom prst="rect">
            <a:avLst/>
          </a:prstGeom>
          <a:noFill/>
        </p:spPr>
        <p:txBody>
          <a:bodyPr wrap="square" lIns="0" tIns="0" rIns="0" bIns="0" rtlCol="0">
            <a:spAutoFit/>
          </a:bodyPr>
          <a:lstStyle/>
          <a:p>
            <a:pPr algn="ctr">
              <a:spcAft>
                <a:spcPts val="500"/>
              </a:spcAft>
              <a:buClr>
                <a:srgbClr val="45AC34"/>
              </a:buClr>
              <a:defRPr/>
            </a:pPr>
            <a:r>
              <a:rPr lang="en-US" sz="1404" dirty="0">
                <a:solidFill>
                  <a:srgbClr val="007E4B"/>
                </a:solidFill>
                <a:latin typeface="+mj-lt"/>
              </a:rPr>
              <a:t>Long-term color-stability of 3% STAY-C® 50 or MAP</a:t>
            </a:r>
            <a:br>
              <a:rPr lang="en-US" sz="1404" dirty="0">
                <a:solidFill>
                  <a:srgbClr val="007E4B"/>
                </a:solidFill>
                <a:latin typeface="+mj-lt"/>
              </a:rPr>
            </a:br>
            <a:r>
              <a:rPr lang="en-US" sz="1404" dirty="0">
                <a:solidFill>
                  <a:srgbClr val="007E4B"/>
                </a:solidFill>
                <a:latin typeface="+mj-lt"/>
              </a:rPr>
              <a:t>in Brij-emulsion formulation (b* value)</a:t>
            </a:r>
          </a:p>
        </p:txBody>
      </p:sp>
      <p:sp>
        <p:nvSpPr>
          <p:cNvPr id="37" name="TextBox 36">
            <a:extLst>
              <a:ext uri="{FF2B5EF4-FFF2-40B4-BE49-F238E27FC236}">
                <a16:creationId xmlns:a16="http://schemas.microsoft.com/office/drawing/2014/main" id="{B9035CC3-DFC0-124E-BF8C-AE81255F18AB}"/>
              </a:ext>
            </a:extLst>
          </p:cNvPr>
          <p:cNvSpPr txBox="1"/>
          <p:nvPr/>
        </p:nvSpPr>
        <p:spPr>
          <a:xfrm>
            <a:off x="933481" y="2739065"/>
            <a:ext cx="6091200" cy="432170"/>
          </a:xfrm>
          <a:prstGeom prst="rect">
            <a:avLst/>
          </a:prstGeom>
          <a:noFill/>
        </p:spPr>
        <p:txBody>
          <a:bodyPr wrap="square" lIns="0" tIns="0" rIns="0" bIns="0" rtlCol="0">
            <a:spAutoFit/>
          </a:bodyPr>
          <a:lstStyle/>
          <a:p>
            <a:pPr algn="ctr">
              <a:spcAft>
                <a:spcPts val="500"/>
              </a:spcAft>
              <a:buClr>
                <a:srgbClr val="45AC34"/>
              </a:buClr>
              <a:defRPr/>
            </a:pPr>
            <a:r>
              <a:rPr lang="en-US" sz="1404" dirty="0">
                <a:solidFill>
                  <a:schemeClr val="bg1"/>
                </a:solidFill>
              </a:rPr>
              <a:t>The visual aspect of a STAY-C</a:t>
            </a:r>
            <a:r>
              <a:rPr lang="en-US" sz="1404" baseline="30000" dirty="0">
                <a:solidFill>
                  <a:schemeClr val="bg1"/>
                </a:solidFill>
              </a:rPr>
              <a:t>®</a:t>
            </a:r>
            <a:r>
              <a:rPr lang="en-US" sz="1404" dirty="0">
                <a:solidFill>
                  <a:schemeClr val="bg1"/>
                </a:solidFill>
              </a:rPr>
              <a:t> 50  emulsion after 1.5 years at room temperature (RT) is comparable  MAP emulsion</a:t>
            </a:r>
          </a:p>
        </p:txBody>
      </p:sp>
      <p:sp>
        <p:nvSpPr>
          <p:cNvPr id="39" name="TextBox 38">
            <a:extLst>
              <a:ext uri="{FF2B5EF4-FFF2-40B4-BE49-F238E27FC236}">
                <a16:creationId xmlns:a16="http://schemas.microsoft.com/office/drawing/2014/main" id="{003E3730-D181-2C45-859A-340F3A5E9370}"/>
              </a:ext>
            </a:extLst>
          </p:cNvPr>
          <p:cNvSpPr txBox="1"/>
          <p:nvPr/>
        </p:nvSpPr>
        <p:spPr>
          <a:xfrm>
            <a:off x="52542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a:solidFill>
                  <a:srgbClr val="FCD21F"/>
                </a:solidFill>
              </a:rPr>
              <a:t>STAY-C</a:t>
            </a:r>
            <a:r>
              <a:rPr lang="en-US" sz="900" baseline="30000">
                <a:solidFill>
                  <a:srgbClr val="FCD21F"/>
                </a:solidFill>
              </a:rPr>
              <a:t>®</a:t>
            </a:r>
            <a:r>
              <a:rPr lang="en-US" sz="900">
                <a:solidFill>
                  <a:srgbClr val="FCD21F"/>
                </a:solidFill>
              </a:rPr>
              <a:t> 50</a:t>
            </a:r>
          </a:p>
        </p:txBody>
      </p:sp>
      <p:sp>
        <p:nvSpPr>
          <p:cNvPr id="40" name="TextBox 39">
            <a:extLst>
              <a:ext uri="{FF2B5EF4-FFF2-40B4-BE49-F238E27FC236}">
                <a16:creationId xmlns:a16="http://schemas.microsoft.com/office/drawing/2014/main" id="{D40933D3-23FC-CE41-A8E7-3A7BB9E2881C}"/>
              </a:ext>
            </a:extLst>
          </p:cNvPr>
          <p:cNvSpPr txBox="1"/>
          <p:nvPr/>
        </p:nvSpPr>
        <p:spPr>
          <a:xfrm>
            <a:off x="121554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a:solidFill>
                  <a:schemeClr val="bg1"/>
                </a:solidFill>
              </a:rPr>
              <a:t>MAP</a:t>
            </a:r>
          </a:p>
        </p:txBody>
      </p:sp>
      <p:sp>
        <p:nvSpPr>
          <p:cNvPr id="41" name="TextBox 40">
            <a:extLst>
              <a:ext uri="{FF2B5EF4-FFF2-40B4-BE49-F238E27FC236}">
                <a16:creationId xmlns:a16="http://schemas.microsoft.com/office/drawing/2014/main" id="{B6FA3FBB-FCE2-BE45-A03E-8B9B7C119E0A}"/>
              </a:ext>
            </a:extLst>
          </p:cNvPr>
          <p:cNvSpPr txBox="1"/>
          <p:nvPr/>
        </p:nvSpPr>
        <p:spPr>
          <a:xfrm>
            <a:off x="331794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a:solidFill>
                  <a:schemeClr val="bg1"/>
                </a:solidFill>
              </a:rPr>
              <a:t>MAP</a:t>
            </a:r>
          </a:p>
        </p:txBody>
      </p:sp>
      <p:sp>
        <p:nvSpPr>
          <p:cNvPr id="42" name="TextBox 41">
            <a:extLst>
              <a:ext uri="{FF2B5EF4-FFF2-40B4-BE49-F238E27FC236}">
                <a16:creationId xmlns:a16="http://schemas.microsoft.com/office/drawing/2014/main" id="{E87B7F2F-8EEA-4647-8148-A598FEA69D90}"/>
              </a:ext>
            </a:extLst>
          </p:cNvPr>
          <p:cNvSpPr txBox="1"/>
          <p:nvPr/>
        </p:nvSpPr>
        <p:spPr>
          <a:xfrm>
            <a:off x="401742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a:solidFill>
                  <a:srgbClr val="FCD21F"/>
                </a:solidFill>
              </a:rPr>
              <a:t>STAY-C</a:t>
            </a:r>
            <a:r>
              <a:rPr lang="en-US" sz="900" baseline="30000">
                <a:solidFill>
                  <a:srgbClr val="FCD21F"/>
                </a:solidFill>
              </a:rPr>
              <a:t>®</a:t>
            </a:r>
            <a:r>
              <a:rPr lang="en-US" sz="900">
                <a:solidFill>
                  <a:srgbClr val="FCD21F"/>
                </a:solidFill>
              </a:rPr>
              <a:t> 50</a:t>
            </a:r>
          </a:p>
        </p:txBody>
      </p:sp>
      <p:sp>
        <p:nvSpPr>
          <p:cNvPr id="43" name="TextBox 42">
            <a:extLst>
              <a:ext uri="{FF2B5EF4-FFF2-40B4-BE49-F238E27FC236}">
                <a16:creationId xmlns:a16="http://schemas.microsoft.com/office/drawing/2014/main" id="{5D0F17F7-423E-1A48-BE59-9F401C07D558}"/>
              </a:ext>
            </a:extLst>
          </p:cNvPr>
          <p:cNvSpPr txBox="1"/>
          <p:nvPr/>
        </p:nvSpPr>
        <p:spPr>
          <a:xfrm>
            <a:off x="472194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a:solidFill>
                  <a:schemeClr val="bg1"/>
                </a:solidFill>
              </a:rPr>
              <a:t>MAP</a:t>
            </a:r>
          </a:p>
        </p:txBody>
      </p:sp>
      <p:sp>
        <p:nvSpPr>
          <p:cNvPr id="44" name="TextBox 43">
            <a:extLst>
              <a:ext uri="{FF2B5EF4-FFF2-40B4-BE49-F238E27FC236}">
                <a16:creationId xmlns:a16="http://schemas.microsoft.com/office/drawing/2014/main" id="{034458D6-0201-2147-B39F-5E2AC7E84570}"/>
              </a:ext>
            </a:extLst>
          </p:cNvPr>
          <p:cNvSpPr txBox="1"/>
          <p:nvPr/>
        </p:nvSpPr>
        <p:spPr>
          <a:xfrm>
            <a:off x="6703023" y="3270888"/>
            <a:ext cx="686519" cy="138499"/>
          </a:xfrm>
          <a:prstGeom prst="rect">
            <a:avLst/>
          </a:prstGeom>
          <a:noFill/>
        </p:spPr>
        <p:txBody>
          <a:bodyPr wrap="square" lIns="0" tIns="0" rIns="0" bIns="0" rtlCol="0">
            <a:spAutoFit/>
          </a:bodyPr>
          <a:lstStyle/>
          <a:p>
            <a:pPr algn="ctr">
              <a:spcAft>
                <a:spcPts val="500"/>
              </a:spcAft>
              <a:buClr>
                <a:srgbClr val="45AC34"/>
              </a:buClr>
              <a:defRPr/>
            </a:pPr>
            <a:r>
              <a:rPr lang="en-US" sz="900" dirty="0">
                <a:solidFill>
                  <a:srgbClr val="FCD21F"/>
                </a:solidFill>
              </a:rPr>
              <a:t>STAY-C</a:t>
            </a:r>
            <a:r>
              <a:rPr lang="en-US" sz="900" baseline="30000" dirty="0">
                <a:solidFill>
                  <a:srgbClr val="FCD21F"/>
                </a:solidFill>
              </a:rPr>
              <a:t>®</a:t>
            </a:r>
            <a:r>
              <a:rPr lang="en-US" sz="900" dirty="0">
                <a:solidFill>
                  <a:srgbClr val="FCD21F"/>
                </a:solidFill>
              </a:rPr>
              <a:t> 50</a:t>
            </a:r>
          </a:p>
        </p:txBody>
      </p:sp>
      <p:sp>
        <p:nvSpPr>
          <p:cNvPr id="45" name="TextBox 44">
            <a:extLst>
              <a:ext uri="{FF2B5EF4-FFF2-40B4-BE49-F238E27FC236}">
                <a16:creationId xmlns:a16="http://schemas.microsoft.com/office/drawing/2014/main" id="{DB60DF8A-DF72-3643-AFBD-42ED3EB48629}"/>
              </a:ext>
            </a:extLst>
          </p:cNvPr>
          <p:cNvSpPr txBox="1"/>
          <p:nvPr/>
        </p:nvSpPr>
        <p:spPr>
          <a:xfrm>
            <a:off x="547021" y="4555433"/>
            <a:ext cx="482579"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solidFill>
              </a:rPr>
              <a:t>-0.5</a:t>
            </a:r>
          </a:p>
        </p:txBody>
      </p:sp>
      <p:sp>
        <p:nvSpPr>
          <p:cNvPr id="46" name="TextBox 45">
            <a:extLst>
              <a:ext uri="{FF2B5EF4-FFF2-40B4-BE49-F238E27FC236}">
                <a16:creationId xmlns:a16="http://schemas.microsoft.com/office/drawing/2014/main" id="{E4204B6B-9564-2046-A314-0287A502DAA2}"/>
              </a:ext>
            </a:extLst>
          </p:cNvPr>
          <p:cNvSpPr txBox="1"/>
          <p:nvPr/>
        </p:nvSpPr>
        <p:spPr>
          <a:xfrm>
            <a:off x="1288709" y="4555433"/>
            <a:ext cx="482579"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solidFill>
              </a:rPr>
              <a:t>2.5</a:t>
            </a:r>
          </a:p>
        </p:txBody>
      </p:sp>
      <p:sp>
        <p:nvSpPr>
          <p:cNvPr id="47" name="TextBox 46">
            <a:extLst>
              <a:ext uri="{FF2B5EF4-FFF2-40B4-BE49-F238E27FC236}">
                <a16:creationId xmlns:a16="http://schemas.microsoft.com/office/drawing/2014/main" id="{BA436D0F-67DC-9C46-A3BF-BF4C90447875}"/>
              </a:ext>
            </a:extLst>
          </p:cNvPr>
          <p:cNvSpPr txBox="1"/>
          <p:nvPr/>
        </p:nvSpPr>
        <p:spPr>
          <a:xfrm>
            <a:off x="1945349" y="4555433"/>
            <a:ext cx="583291"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alpha val="40000"/>
                  </a:schemeClr>
                </a:solidFill>
              </a:rPr>
              <a:t>3.50</a:t>
            </a:r>
          </a:p>
        </p:txBody>
      </p:sp>
      <p:sp>
        <p:nvSpPr>
          <p:cNvPr id="48" name="TextBox 47">
            <a:extLst>
              <a:ext uri="{FF2B5EF4-FFF2-40B4-BE49-F238E27FC236}">
                <a16:creationId xmlns:a16="http://schemas.microsoft.com/office/drawing/2014/main" id="{5ADB34E1-B8AC-7A46-B104-D79327691732}"/>
              </a:ext>
            </a:extLst>
          </p:cNvPr>
          <p:cNvSpPr txBox="1"/>
          <p:nvPr/>
        </p:nvSpPr>
        <p:spPr>
          <a:xfrm>
            <a:off x="2629349" y="4555433"/>
            <a:ext cx="583291"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alpha val="40000"/>
                  </a:schemeClr>
                </a:solidFill>
              </a:rPr>
              <a:t>4.31</a:t>
            </a:r>
          </a:p>
        </p:txBody>
      </p:sp>
      <p:sp>
        <p:nvSpPr>
          <p:cNvPr id="49" name="TextBox 48">
            <a:extLst>
              <a:ext uri="{FF2B5EF4-FFF2-40B4-BE49-F238E27FC236}">
                <a16:creationId xmlns:a16="http://schemas.microsoft.com/office/drawing/2014/main" id="{11C0B1F0-5575-4C4F-8BC7-9B14BBFD034C}"/>
              </a:ext>
            </a:extLst>
          </p:cNvPr>
          <p:cNvSpPr txBox="1"/>
          <p:nvPr/>
        </p:nvSpPr>
        <p:spPr>
          <a:xfrm>
            <a:off x="3412709" y="4555433"/>
            <a:ext cx="482579"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solidFill>
              </a:rPr>
              <a:t>7.8</a:t>
            </a:r>
          </a:p>
        </p:txBody>
      </p:sp>
      <p:sp>
        <p:nvSpPr>
          <p:cNvPr id="50" name="TextBox 49">
            <a:extLst>
              <a:ext uri="{FF2B5EF4-FFF2-40B4-BE49-F238E27FC236}">
                <a16:creationId xmlns:a16="http://schemas.microsoft.com/office/drawing/2014/main" id="{ED83C692-DFA0-F948-ACBC-503B6873C30D}"/>
              </a:ext>
            </a:extLst>
          </p:cNvPr>
          <p:cNvSpPr txBox="1"/>
          <p:nvPr/>
        </p:nvSpPr>
        <p:spPr>
          <a:xfrm>
            <a:off x="4089509" y="4555433"/>
            <a:ext cx="482579"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rgbClr val="FCD21F"/>
                </a:solidFill>
              </a:rPr>
              <a:t>9.1</a:t>
            </a:r>
          </a:p>
        </p:txBody>
      </p:sp>
      <p:sp>
        <p:nvSpPr>
          <p:cNvPr id="51" name="TextBox 50">
            <a:extLst>
              <a:ext uri="{FF2B5EF4-FFF2-40B4-BE49-F238E27FC236}">
                <a16:creationId xmlns:a16="http://schemas.microsoft.com/office/drawing/2014/main" id="{D00A13FE-784B-CD46-A965-8608EFA30DA7}"/>
              </a:ext>
            </a:extLst>
          </p:cNvPr>
          <p:cNvSpPr txBox="1"/>
          <p:nvPr/>
        </p:nvSpPr>
        <p:spPr>
          <a:xfrm>
            <a:off x="4795109" y="4555433"/>
            <a:ext cx="482579"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solidFill>
              </a:rPr>
              <a:t>9.8</a:t>
            </a:r>
          </a:p>
        </p:txBody>
      </p:sp>
      <p:sp>
        <p:nvSpPr>
          <p:cNvPr id="52" name="TextBox 51">
            <a:extLst>
              <a:ext uri="{FF2B5EF4-FFF2-40B4-BE49-F238E27FC236}">
                <a16:creationId xmlns:a16="http://schemas.microsoft.com/office/drawing/2014/main" id="{FE21B69F-FD5C-3B40-95C6-69663F76B980}"/>
              </a:ext>
            </a:extLst>
          </p:cNvPr>
          <p:cNvSpPr txBox="1"/>
          <p:nvPr/>
        </p:nvSpPr>
        <p:spPr>
          <a:xfrm>
            <a:off x="5407696" y="4555432"/>
            <a:ext cx="629853"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alpha val="40000"/>
                  </a:schemeClr>
                </a:solidFill>
              </a:rPr>
              <a:t>14.33</a:t>
            </a:r>
          </a:p>
        </p:txBody>
      </p:sp>
      <p:sp>
        <p:nvSpPr>
          <p:cNvPr id="53" name="TextBox 52">
            <a:extLst>
              <a:ext uri="{FF2B5EF4-FFF2-40B4-BE49-F238E27FC236}">
                <a16:creationId xmlns:a16="http://schemas.microsoft.com/office/drawing/2014/main" id="{8177EA09-576D-CF4B-89FD-11D470DD297E}"/>
              </a:ext>
            </a:extLst>
          </p:cNvPr>
          <p:cNvSpPr txBox="1"/>
          <p:nvPr/>
        </p:nvSpPr>
        <p:spPr>
          <a:xfrm>
            <a:off x="6098896" y="4555432"/>
            <a:ext cx="629853"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chemeClr val="bg1">
                    <a:alpha val="40000"/>
                  </a:schemeClr>
                </a:solidFill>
              </a:rPr>
              <a:t>15.30</a:t>
            </a:r>
          </a:p>
        </p:txBody>
      </p:sp>
      <p:sp>
        <p:nvSpPr>
          <p:cNvPr id="54" name="TextBox 53">
            <a:extLst>
              <a:ext uri="{FF2B5EF4-FFF2-40B4-BE49-F238E27FC236}">
                <a16:creationId xmlns:a16="http://schemas.microsoft.com/office/drawing/2014/main" id="{348B43B9-AE9D-6148-B288-C8FA2448049C}"/>
              </a:ext>
            </a:extLst>
          </p:cNvPr>
          <p:cNvSpPr txBox="1"/>
          <p:nvPr/>
        </p:nvSpPr>
        <p:spPr>
          <a:xfrm>
            <a:off x="6830753" y="4555433"/>
            <a:ext cx="583291" cy="216085"/>
          </a:xfrm>
          <a:prstGeom prst="rect">
            <a:avLst/>
          </a:prstGeom>
          <a:noFill/>
        </p:spPr>
        <p:txBody>
          <a:bodyPr wrap="square" lIns="0" tIns="0" rIns="0" bIns="0" rtlCol="0">
            <a:spAutoFit/>
          </a:bodyPr>
          <a:lstStyle/>
          <a:p>
            <a:pPr algn="ctr">
              <a:spcAft>
                <a:spcPts val="500"/>
              </a:spcAft>
              <a:buClr>
                <a:srgbClr val="45AC34"/>
              </a:buClr>
              <a:defRPr/>
            </a:pPr>
            <a:r>
              <a:rPr lang="en-US" sz="1404" b="1">
                <a:solidFill>
                  <a:srgbClr val="FCD21F"/>
                </a:solidFill>
              </a:rPr>
              <a:t>17.5</a:t>
            </a:r>
          </a:p>
        </p:txBody>
      </p:sp>
      <p:sp>
        <p:nvSpPr>
          <p:cNvPr id="23" name="Down Arrow 22">
            <a:extLst>
              <a:ext uri="{FF2B5EF4-FFF2-40B4-BE49-F238E27FC236}">
                <a16:creationId xmlns:a16="http://schemas.microsoft.com/office/drawing/2014/main" id="{616D03D8-F1F4-E643-90BC-26364694CAB8}"/>
              </a:ext>
            </a:extLst>
          </p:cNvPr>
          <p:cNvSpPr/>
          <p:nvPr/>
        </p:nvSpPr>
        <p:spPr>
          <a:xfrm>
            <a:off x="7272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55" name="Down Arrow 54">
            <a:extLst>
              <a:ext uri="{FF2B5EF4-FFF2-40B4-BE49-F238E27FC236}">
                <a16:creationId xmlns:a16="http://schemas.microsoft.com/office/drawing/2014/main" id="{5F56E529-EF01-9A4D-AE19-16F55D219E77}"/>
              </a:ext>
            </a:extLst>
          </p:cNvPr>
          <p:cNvSpPr/>
          <p:nvPr/>
        </p:nvSpPr>
        <p:spPr>
          <a:xfrm>
            <a:off x="14256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56" name="Down Arrow 55">
            <a:extLst>
              <a:ext uri="{FF2B5EF4-FFF2-40B4-BE49-F238E27FC236}">
                <a16:creationId xmlns:a16="http://schemas.microsoft.com/office/drawing/2014/main" id="{1037A566-5018-5747-9CBA-DCA0151E86BD}"/>
              </a:ext>
            </a:extLst>
          </p:cNvPr>
          <p:cNvSpPr/>
          <p:nvPr/>
        </p:nvSpPr>
        <p:spPr>
          <a:xfrm>
            <a:off x="35568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57" name="Down Arrow 56">
            <a:extLst>
              <a:ext uri="{FF2B5EF4-FFF2-40B4-BE49-F238E27FC236}">
                <a16:creationId xmlns:a16="http://schemas.microsoft.com/office/drawing/2014/main" id="{9A9EDD12-CBD1-0A4D-9B9A-C232EE9D390D}"/>
              </a:ext>
            </a:extLst>
          </p:cNvPr>
          <p:cNvSpPr/>
          <p:nvPr/>
        </p:nvSpPr>
        <p:spPr>
          <a:xfrm>
            <a:off x="4226401" y="4855677"/>
            <a:ext cx="184680" cy="229171"/>
          </a:xfrm>
          <a:prstGeom prst="downArrow">
            <a:avLst>
              <a:gd name="adj1" fmla="val 26608"/>
              <a:gd name="adj2" fmla="val 50000"/>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58" name="Down Arrow 57">
            <a:extLst>
              <a:ext uri="{FF2B5EF4-FFF2-40B4-BE49-F238E27FC236}">
                <a16:creationId xmlns:a16="http://schemas.microsoft.com/office/drawing/2014/main" id="{05BE4F11-B006-8D43-B28C-0051B6EA8A16}"/>
              </a:ext>
            </a:extLst>
          </p:cNvPr>
          <p:cNvSpPr/>
          <p:nvPr/>
        </p:nvSpPr>
        <p:spPr>
          <a:xfrm>
            <a:off x="4932001" y="4855677"/>
            <a:ext cx="184680" cy="229171"/>
          </a:xfrm>
          <a:prstGeom prst="downArrow">
            <a:avLst>
              <a:gd name="adj1" fmla="val 26608"/>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59" name="Down Arrow 58">
            <a:extLst>
              <a:ext uri="{FF2B5EF4-FFF2-40B4-BE49-F238E27FC236}">
                <a16:creationId xmlns:a16="http://schemas.microsoft.com/office/drawing/2014/main" id="{79E290DB-76CF-1D49-8B8C-3AA72D57151E}"/>
              </a:ext>
            </a:extLst>
          </p:cNvPr>
          <p:cNvSpPr/>
          <p:nvPr/>
        </p:nvSpPr>
        <p:spPr>
          <a:xfrm>
            <a:off x="7030059" y="4855677"/>
            <a:ext cx="184680" cy="229171"/>
          </a:xfrm>
          <a:prstGeom prst="downArrow">
            <a:avLst>
              <a:gd name="adj1" fmla="val 26608"/>
              <a:gd name="adj2" fmla="val 50000"/>
            </a:avLst>
          </a:prstGeom>
          <a:solidFill>
            <a:srgbClr val="FCD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60" name="TextBox 59">
            <a:extLst>
              <a:ext uri="{FF2B5EF4-FFF2-40B4-BE49-F238E27FC236}">
                <a16:creationId xmlns:a16="http://schemas.microsoft.com/office/drawing/2014/main" id="{668E1322-1BFF-D348-8443-FACF0517005D}"/>
              </a:ext>
            </a:extLst>
          </p:cNvPr>
          <p:cNvSpPr txBox="1"/>
          <p:nvPr/>
        </p:nvSpPr>
        <p:spPr>
          <a:xfrm>
            <a:off x="578253" y="5206540"/>
            <a:ext cx="482579" cy="184666"/>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006FAB"/>
                </a:solidFill>
              </a:rPr>
              <a:t>initial</a:t>
            </a:r>
          </a:p>
        </p:txBody>
      </p:sp>
      <p:sp>
        <p:nvSpPr>
          <p:cNvPr id="61" name="TextBox 60">
            <a:extLst>
              <a:ext uri="{FF2B5EF4-FFF2-40B4-BE49-F238E27FC236}">
                <a16:creationId xmlns:a16="http://schemas.microsoft.com/office/drawing/2014/main" id="{1598328E-D931-5A41-A4F3-D4F843A2A00F}"/>
              </a:ext>
            </a:extLst>
          </p:cNvPr>
          <p:cNvSpPr txBox="1"/>
          <p:nvPr/>
        </p:nvSpPr>
        <p:spPr>
          <a:xfrm>
            <a:off x="1276653" y="5206540"/>
            <a:ext cx="482579" cy="184666"/>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45AC34"/>
                </a:solidFill>
              </a:rPr>
              <a:t>initial</a:t>
            </a:r>
          </a:p>
        </p:txBody>
      </p:sp>
      <p:sp>
        <p:nvSpPr>
          <p:cNvPr id="62" name="TextBox 61">
            <a:extLst>
              <a:ext uri="{FF2B5EF4-FFF2-40B4-BE49-F238E27FC236}">
                <a16:creationId xmlns:a16="http://schemas.microsoft.com/office/drawing/2014/main" id="{FE11DA80-0D05-F54F-9348-021CA811588D}"/>
              </a:ext>
            </a:extLst>
          </p:cNvPr>
          <p:cNvSpPr txBox="1"/>
          <p:nvPr/>
        </p:nvSpPr>
        <p:spPr>
          <a:xfrm>
            <a:off x="3407853" y="5206540"/>
            <a:ext cx="482579" cy="369332"/>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45AC34"/>
                </a:solidFill>
              </a:rPr>
              <a:t>1.5 y RT</a:t>
            </a:r>
          </a:p>
        </p:txBody>
      </p:sp>
      <p:sp>
        <p:nvSpPr>
          <p:cNvPr id="63" name="TextBox 62">
            <a:extLst>
              <a:ext uri="{FF2B5EF4-FFF2-40B4-BE49-F238E27FC236}">
                <a16:creationId xmlns:a16="http://schemas.microsoft.com/office/drawing/2014/main" id="{A721F9EB-B2A8-5C4E-BD2B-F44B0EDC51A3}"/>
              </a:ext>
            </a:extLst>
          </p:cNvPr>
          <p:cNvSpPr txBox="1"/>
          <p:nvPr/>
        </p:nvSpPr>
        <p:spPr>
          <a:xfrm>
            <a:off x="4077453" y="5206540"/>
            <a:ext cx="482579" cy="369332"/>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006FAB"/>
                </a:solidFill>
              </a:rPr>
              <a:t>1.5 y RT</a:t>
            </a:r>
          </a:p>
        </p:txBody>
      </p:sp>
      <p:sp>
        <p:nvSpPr>
          <p:cNvPr id="64" name="TextBox 63">
            <a:extLst>
              <a:ext uri="{FF2B5EF4-FFF2-40B4-BE49-F238E27FC236}">
                <a16:creationId xmlns:a16="http://schemas.microsoft.com/office/drawing/2014/main" id="{E48531CB-D6F9-D746-BC72-3E564B208DAF}"/>
              </a:ext>
            </a:extLst>
          </p:cNvPr>
          <p:cNvSpPr txBox="1"/>
          <p:nvPr/>
        </p:nvSpPr>
        <p:spPr>
          <a:xfrm>
            <a:off x="4783053" y="5206540"/>
            <a:ext cx="482579" cy="369332"/>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45AC34"/>
                </a:solidFill>
              </a:rPr>
              <a:t>3 Mt, 43°C</a:t>
            </a:r>
          </a:p>
        </p:txBody>
      </p:sp>
      <p:sp>
        <p:nvSpPr>
          <p:cNvPr id="65" name="TextBox 64">
            <a:extLst>
              <a:ext uri="{FF2B5EF4-FFF2-40B4-BE49-F238E27FC236}">
                <a16:creationId xmlns:a16="http://schemas.microsoft.com/office/drawing/2014/main" id="{94B16B7E-FBE2-4E42-AC63-88C81125DF20}"/>
              </a:ext>
            </a:extLst>
          </p:cNvPr>
          <p:cNvSpPr txBox="1"/>
          <p:nvPr/>
        </p:nvSpPr>
        <p:spPr>
          <a:xfrm>
            <a:off x="6881109" y="5206540"/>
            <a:ext cx="482579" cy="369332"/>
          </a:xfrm>
          <a:prstGeom prst="rect">
            <a:avLst/>
          </a:prstGeom>
          <a:noFill/>
        </p:spPr>
        <p:txBody>
          <a:bodyPr wrap="square" lIns="0" tIns="0" rIns="0" bIns="0" rtlCol="0">
            <a:spAutoFit/>
          </a:bodyPr>
          <a:lstStyle/>
          <a:p>
            <a:pPr algn="ctr">
              <a:spcAft>
                <a:spcPts val="500"/>
              </a:spcAft>
              <a:buClr>
                <a:srgbClr val="45AC34"/>
              </a:buClr>
              <a:defRPr/>
            </a:pPr>
            <a:r>
              <a:rPr lang="en-US" sz="1200" b="1">
                <a:solidFill>
                  <a:srgbClr val="006FAB"/>
                </a:solidFill>
              </a:rPr>
              <a:t>3 Mt, 43°C</a:t>
            </a:r>
          </a:p>
        </p:txBody>
      </p:sp>
      <p:sp>
        <p:nvSpPr>
          <p:cNvPr id="24" name="Rectangle 23">
            <a:extLst>
              <a:ext uri="{FF2B5EF4-FFF2-40B4-BE49-F238E27FC236}">
                <a16:creationId xmlns:a16="http://schemas.microsoft.com/office/drawing/2014/main" id="{9C6C285C-D8B9-744A-AAF3-0DEC21E6F37A}"/>
              </a:ext>
            </a:extLst>
          </p:cNvPr>
          <p:cNvSpPr/>
          <p:nvPr/>
        </p:nvSpPr>
        <p:spPr>
          <a:xfrm>
            <a:off x="3320706" y="4542892"/>
            <a:ext cx="1330652" cy="1188000"/>
          </a:xfrm>
          <a:prstGeom prst="rect">
            <a:avLst/>
          </a:prstGeom>
          <a:noFill/>
          <a:ln w="254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66" name="Rectangle 65">
            <a:extLst>
              <a:ext uri="{FF2B5EF4-FFF2-40B4-BE49-F238E27FC236}">
                <a16:creationId xmlns:a16="http://schemas.microsoft.com/office/drawing/2014/main" id="{AC20C31A-2932-DC47-BBE1-6086625BFD37}"/>
              </a:ext>
            </a:extLst>
          </p:cNvPr>
          <p:cNvSpPr/>
          <p:nvPr/>
        </p:nvSpPr>
        <p:spPr>
          <a:xfrm>
            <a:off x="6755243" y="4500000"/>
            <a:ext cx="734312" cy="1188000"/>
          </a:xfrm>
          <a:prstGeom prst="rect">
            <a:avLst/>
          </a:prstGeom>
          <a:noFill/>
          <a:ln w="25400">
            <a:solidFill>
              <a:srgbClr val="FCD2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4"/>
          </a:p>
        </p:txBody>
      </p:sp>
      <p:sp>
        <p:nvSpPr>
          <p:cNvPr id="67" name="TextBox 66">
            <a:extLst>
              <a:ext uri="{FF2B5EF4-FFF2-40B4-BE49-F238E27FC236}">
                <a16:creationId xmlns:a16="http://schemas.microsoft.com/office/drawing/2014/main" id="{E889993D-0860-4084-A4A0-1CB1085DF4DD}"/>
              </a:ext>
            </a:extLst>
          </p:cNvPr>
          <p:cNvSpPr txBox="1"/>
          <p:nvPr/>
        </p:nvSpPr>
        <p:spPr>
          <a:xfrm>
            <a:off x="1816549" y="6274170"/>
            <a:ext cx="8128305" cy="138499"/>
          </a:xfrm>
          <a:prstGeom prst="rect">
            <a:avLst/>
          </a:prstGeom>
          <a:noFill/>
        </p:spPr>
        <p:txBody>
          <a:bodyPr wrap="square" lIns="0" tIns="0" rIns="0" bIns="0" rtlCol="0">
            <a:spAutoFit/>
          </a:bodyPr>
          <a:lstStyle/>
          <a:p>
            <a:pPr algn="ctr">
              <a:spcAft>
                <a:spcPts val="500"/>
              </a:spcAft>
              <a:buClr>
                <a:srgbClr val="45AC34"/>
              </a:buClr>
              <a:defRPr/>
            </a:pPr>
            <a:r>
              <a:rPr lang="en-US" sz="900" i="1">
                <a:solidFill>
                  <a:srgbClr val="45AC34"/>
                </a:solidFill>
              </a:rPr>
              <a:t>DSM Internal study  </a:t>
            </a:r>
          </a:p>
        </p:txBody>
      </p:sp>
      <p:sp>
        <p:nvSpPr>
          <p:cNvPr id="68" name="TextBox 67">
            <a:extLst>
              <a:ext uri="{FF2B5EF4-FFF2-40B4-BE49-F238E27FC236}">
                <a16:creationId xmlns:a16="http://schemas.microsoft.com/office/drawing/2014/main" id="{0DD844FE-B83F-441A-95CF-CD71F6EF30B4}"/>
              </a:ext>
            </a:extLst>
          </p:cNvPr>
          <p:cNvSpPr txBox="1"/>
          <p:nvPr/>
        </p:nvSpPr>
        <p:spPr>
          <a:xfrm>
            <a:off x="7774683" y="2677444"/>
            <a:ext cx="3868799" cy="744911"/>
          </a:xfrm>
          <a:prstGeom prst="roundRect">
            <a:avLst>
              <a:gd name="adj" fmla="val 8980"/>
            </a:avLst>
          </a:prstGeom>
          <a:gradFill>
            <a:gsLst>
              <a:gs pos="0">
                <a:srgbClr val="D3E5F2"/>
              </a:gs>
              <a:gs pos="100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a:spcAft>
                <a:spcPts val="1000"/>
              </a:spcAft>
              <a:defRPr/>
            </a:pPr>
            <a:r>
              <a:rPr lang="en-US" sz="1600" dirty="0">
                <a:solidFill>
                  <a:srgbClr val="000000"/>
                </a:solidFill>
              </a:rPr>
              <a:t>STAY-C® 50 is color-stable when stored at RT for 18 months. </a:t>
            </a:r>
          </a:p>
        </p:txBody>
      </p:sp>
      <p:sp>
        <p:nvSpPr>
          <p:cNvPr id="69" name="TextBox 68">
            <a:extLst>
              <a:ext uri="{FF2B5EF4-FFF2-40B4-BE49-F238E27FC236}">
                <a16:creationId xmlns:a16="http://schemas.microsoft.com/office/drawing/2014/main" id="{62076872-CA47-4447-BAA9-DE415DA63A2D}"/>
              </a:ext>
            </a:extLst>
          </p:cNvPr>
          <p:cNvSpPr txBox="1"/>
          <p:nvPr/>
        </p:nvSpPr>
        <p:spPr>
          <a:xfrm>
            <a:off x="7788846" y="3534733"/>
            <a:ext cx="3868799" cy="1003039"/>
          </a:xfrm>
          <a:prstGeom prst="roundRect">
            <a:avLst>
              <a:gd name="adj" fmla="val 8980"/>
            </a:avLst>
          </a:prstGeom>
          <a:gradFill>
            <a:gsLst>
              <a:gs pos="0">
                <a:srgbClr val="D3E5F2"/>
              </a:gs>
              <a:gs pos="100000">
                <a:srgbClr val="8EBCDE"/>
              </a:gs>
            </a:gsLst>
            <a:lin ang="2700000" scaled="0"/>
          </a:gradFill>
          <a:ln w="25400">
            <a:gradFill>
              <a:gsLst>
                <a:gs pos="0">
                  <a:schemeClr val="accent5"/>
                </a:gs>
                <a:gs pos="99000">
                  <a:schemeClr val="accent5">
                    <a:lumMod val="20000"/>
                    <a:lumOff val="80000"/>
                  </a:schemeClr>
                </a:gs>
              </a:gsLst>
              <a:lin ang="2700000" scaled="0"/>
            </a:gradFill>
          </a:ln>
        </p:spPr>
        <p:txBody>
          <a:bodyPr wrap="square" lIns="108000" tIns="108000" rIns="108000" bIns="108000" rtlCol="0">
            <a:spAutoFit/>
          </a:bodyPr>
          <a:lstStyle/>
          <a:p>
            <a:pPr>
              <a:spcAft>
                <a:spcPts val="1000"/>
              </a:spcAft>
              <a:defRPr/>
            </a:pPr>
            <a:r>
              <a:rPr lang="en-US" sz="1600" dirty="0">
                <a:solidFill>
                  <a:srgbClr val="000000"/>
                </a:solidFill>
              </a:rPr>
              <a:t>Even though some slight discoloration occurs at 40°C, it does not impact the long-term color stability.</a:t>
            </a:r>
          </a:p>
        </p:txBody>
      </p:sp>
      <p:sp>
        <p:nvSpPr>
          <p:cNvPr id="7" name="Text Placeholder 6">
            <a:extLst>
              <a:ext uri="{FF2B5EF4-FFF2-40B4-BE49-F238E27FC236}">
                <a16:creationId xmlns:a16="http://schemas.microsoft.com/office/drawing/2014/main" id="{898198AE-7800-8CBA-17D0-603BF08CF1C6}"/>
              </a:ext>
            </a:extLst>
          </p:cNvPr>
          <p:cNvSpPr>
            <a:spLocks noGrp="1"/>
          </p:cNvSpPr>
          <p:nvPr>
            <p:ph type="body" sz="quarter" idx="13"/>
          </p:nvPr>
        </p:nvSpPr>
        <p:spPr/>
        <p:txBody>
          <a:bodyPr/>
          <a:lstStyle/>
          <a:p>
            <a:r>
              <a:rPr lang="en-US" dirty="0"/>
              <a:t>STAY-C® 50 is color-stable when stored at RT for 18 months. </a:t>
            </a:r>
            <a:br>
              <a:rPr lang="en-US" dirty="0"/>
            </a:br>
            <a:r>
              <a:rPr lang="en-US" dirty="0"/>
              <a:t>Accelerated stability test at 40°C does not reflect the long-term color-stability</a:t>
            </a:r>
          </a:p>
        </p:txBody>
      </p:sp>
      <p:pic>
        <p:nvPicPr>
          <p:cNvPr id="3" name="Picture 2" descr="A green sign with white text&#10;&#10;Description automatically generated with low confidence">
            <a:extLst>
              <a:ext uri="{FF2B5EF4-FFF2-40B4-BE49-F238E27FC236}">
                <a16:creationId xmlns:a16="http://schemas.microsoft.com/office/drawing/2014/main" id="{C92146A0-27FB-1F38-C9E5-ABF7932C21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80143" y="133200"/>
            <a:ext cx="1071062" cy="369332"/>
          </a:xfrm>
          <a:prstGeom prst="rect">
            <a:avLst/>
          </a:prstGeom>
        </p:spPr>
      </p:pic>
    </p:spTree>
    <p:extLst>
      <p:ext uri="{BB962C8B-B14F-4D97-AF65-F5344CB8AC3E}">
        <p14:creationId xmlns:p14="http://schemas.microsoft.com/office/powerpoint/2010/main" val="6119800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RM17dNBD0S0vGQIRyqBs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VPVd39orR0eYH9QoZxBT7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2ZkwKDm_SISTHhmenHhlX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BRM17dNBD0S0vGQIRyqBs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VPVd39orR0eYH9QoZxBT7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2ZkwKDm_SISTHhmenHhlX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FXjhZxtUSQKIr7xFw1uga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BRM17dNBD0S0vGQIRyqBs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VPVd39orR0eYH9QoZxBT7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L0KSlxouSA2gIhOV4MKOt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InVNhtjgSH.a2rCzeEaJ3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P5TBX..eKkeB1U.yt0z12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2ZkwKDm_SISTHhmenHhlX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H0s0rn.Q_SBMttUd9Uh4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gF.Nc2gaR6KL16BOWj51q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105.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106.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6090015"/>
</p:tagLst>
</file>

<file path=ppt/tags/tag107.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12.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13.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14.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9553674"/>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13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138.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6090015"/>
</p:tagLst>
</file>

<file path=ppt/tags/tag139.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44.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45.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46.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9553674"/>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SM orange">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57031C9F-F294-46C1-AADD-F019812C4CFD}"/>
    </a:ext>
  </a:extLst>
</a:theme>
</file>

<file path=ppt/theme/theme5.xml><?xml version="1.0" encoding="utf-8"?>
<a:theme xmlns:a="http://schemas.openxmlformats.org/drawingml/2006/main" name="DSM blue">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E69A9061-5EF4-4F87-9CB3-F186E04A2C17}"/>
    </a:ext>
  </a:extLst>
</a:theme>
</file>

<file path=ppt/theme/theme6.xml><?xml version="1.0" encoding="utf-8"?>
<a:theme xmlns:a="http://schemas.openxmlformats.org/drawingml/2006/main" name="DSM 2018 Green">
  <a:themeElements>
    <a:clrScheme name="DSM 2019">
      <a:dk1>
        <a:sysClr val="windowText" lastClr="000000"/>
      </a:dk1>
      <a:lt1>
        <a:sysClr val="window" lastClr="FFFFFF"/>
      </a:lt1>
      <a:dk2>
        <a:srgbClr val="4F1A6D"/>
      </a:dk2>
      <a:lt2>
        <a:srgbClr val="E7E6E6"/>
      </a:lt2>
      <a:accent1>
        <a:srgbClr val="E31E29"/>
      </a:accent1>
      <a:accent2>
        <a:srgbClr val="A81D73"/>
      </a:accent2>
      <a:accent3>
        <a:srgbClr val="E5722A"/>
      </a:accent3>
      <a:accent4>
        <a:srgbClr val="3FB548"/>
      </a:accent4>
      <a:accent5>
        <a:srgbClr val="0071BB"/>
      </a:accent5>
      <a:accent6>
        <a:srgbClr val="00AAA0"/>
      </a:accent6>
      <a:hlink>
        <a:srgbClr val="004990"/>
      </a:hlink>
      <a:folHlink>
        <a:srgbClr val="757070"/>
      </a:folHlink>
    </a:clrScheme>
    <a:fontScheme name="DSM">
      <a:majorFont>
        <a:latin typeface="Franklin Gothic Heavy"/>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M Nov 2018 Master Template.potx" id="{B03E6474-E4FD-4E5F-8BE9-1F227477F757}" vid="{0C11D61A-8B1C-43C5-BA50-61952355E53C}"/>
    </a:ext>
  </a:extLst>
</a:theme>
</file>

<file path=ppt/theme/theme7.xml><?xml version="1.0" encoding="utf-8"?>
<a:theme xmlns:a="http://schemas.openxmlformats.org/drawingml/2006/main" name="DSM green">
  <a:themeElements>
    <a:clrScheme name="DSM">
      <a:dk1>
        <a:srgbClr val="000000"/>
      </a:dk1>
      <a:lt1>
        <a:srgbClr val="FFFFFF"/>
      </a:lt1>
      <a:dk2>
        <a:srgbClr val="0070BA"/>
      </a:dk2>
      <a:lt2>
        <a:srgbClr val="000000"/>
      </a:lt2>
      <a:accent1>
        <a:srgbClr val="009FE3"/>
      </a:accent1>
      <a:accent2>
        <a:srgbClr val="EE7203"/>
      </a:accent2>
      <a:accent3>
        <a:srgbClr val="BD0A79"/>
      </a:accent3>
      <a:accent4>
        <a:srgbClr val="45AC34"/>
      </a:accent4>
      <a:accent5>
        <a:srgbClr val="521B65"/>
      </a:accent5>
      <a:accent6>
        <a:srgbClr val="00A24B"/>
      </a:accent6>
      <a:hlink>
        <a:srgbClr val="0070BA"/>
      </a:hlink>
      <a:folHlink>
        <a:srgbClr val="BD0A79"/>
      </a:folHlink>
    </a:clrScheme>
    <a:fontScheme name="DSM">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altLang="nl-NL"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txDef>
      <a:spPr>
        <a:noFill/>
      </a:spPr>
      <a:bodyPr wrap="square" lIns="0" tIns="0" rIns="0" bIns="0" rtlCol="0">
        <a:spAutoFit/>
      </a:bodyPr>
      <a:lstStyle>
        <a:defPPr algn="l">
          <a:defRPr sz="2000" b="0" dirty="0" err="1" smtClean="0">
            <a:latin typeface="+mj-lt"/>
          </a:defRPr>
        </a:defPPr>
      </a:lstStyle>
    </a:tx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SM template 2018_def3" id="{509691C1-90C3-4F26-BA13-730022ACF1AE}" vid="{0DD2D722-BF63-4177-B4A2-EC46A8C7E627}"/>
    </a:ext>
  </a:extLst>
</a:theme>
</file>

<file path=ppt/theme/theme8.xml><?xml version="1.0" encoding="utf-8"?>
<a:theme xmlns:a="http://schemas.openxmlformats.org/drawingml/2006/main" name="3_Default Design">
  <a:themeElements>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DSM 2018 Green">
  <a:themeElements>
    <a:clrScheme name="DSM 2019">
      <a:dk1>
        <a:sysClr val="windowText" lastClr="000000"/>
      </a:dk1>
      <a:lt1>
        <a:sysClr val="window" lastClr="FFFFFF"/>
      </a:lt1>
      <a:dk2>
        <a:srgbClr val="4F1A6D"/>
      </a:dk2>
      <a:lt2>
        <a:srgbClr val="E7E6E6"/>
      </a:lt2>
      <a:accent1>
        <a:srgbClr val="E31E29"/>
      </a:accent1>
      <a:accent2>
        <a:srgbClr val="A81D73"/>
      </a:accent2>
      <a:accent3>
        <a:srgbClr val="E5722A"/>
      </a:accent3>
      <a:accent4>
        <a:srgbClr val="3FB548"/>
      </a:accent4>
      <a:accent5>
        <a:srgbClr val="0071BB"/>
      </a:accent5>
      <a:accent6>
        <a:srgbClr val="00AAA0"/>
      </a:accent6>
      <a:hlink>
        <a:srgbClr val="004990"/>
      </a:hlink>
      <a:folHlink>
        <a:srgbClr val="757070"/>
      </a:folHlink>
    </a:clrScheme>
    <a:fontScheme name="DSM">
      <a:majorFont>
        <a:latin typeface="Franklin Gothic Heavy"/>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M Nov 2018 Master Template.potx" id="{B03E6474-E4FD-4E5F-8BE9-1F227477F757}" vid="{0C11D61A-8B1C-43C5-BA50-61952355E53C}"/>
    </a:ext>
  </a:extLst>
</a:theme>
</file>

<file path=ppt/theme/theme10.xml><?xml version="1.0" encoding="utf-8"?>
<a:theme xmlns:a="http://schemas.openxmlformats.org/drawingml/2006/main" name="5_Default Design">
  <a:themeElements>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Greens">
      <a:dk1>
        <a:srgbClr val="000000"/>
      </a:dk1>
      <a:lt1>
        <a:srgbClr val="FFFFFF"/>
      </a:lt1>
      <a:dk2>
        <a:srgbClr val="007E4B"/>
      </a:dk2>
      <a:lt2>
        <a:srgbClr val="FEFFFF"/>
      </a:lt2>
      <a:accent1>
        <a:srgbClr val="45AC34"/>
      </a:accent1>
      <a:accent2>
        <a:srgbClr val="009B97"/>
      </a:accent2>
      <a:accent3>
        <a:srgbClr val="007E4B"/>
      </a:accent3>
      <a:accent4>
        <a:srgbClr val="45AB33"/>
      </a:accent4>
      <a:accent5>
        <a:srgbClr val="009B96"/>
      </a:accent5>
      <a:accent6>
        <a:srgbClr val="007E4B"/>
      </a:accent6>
      <a:hlink>
        <a:srgbClr val="45AB33"/>
      </a:hlink>
      <a:folHlink>
        <a:srgbClr val="007E4B"/>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1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9" ma:contentTypeDescription="Create a new document." ma:contentTypeScope="" ma:versionID="fea518330dcd09e54024defab682c6d8">
  <xsd:schema xmlns:xsd="http://www.w3.org/2001/XMLSchema" xmlns:xs="http://www.w3.org/2001/XMLSchema" xmlns:p="http://schemas.microsoft.com/office/2006/metadata/properties" xmlns:ns2="5a2251cd-bd5e-462d-8f0e-b8d48ef43808" xmlns:ns3="bcfbf75d-7e6c-463e-9135-7f47c6067b30" targetNamespace="http://schemas.microsoft.com/office/2006/metadata/properties" ma:root="true" ma:fieldsID="123822e15643dc49d1127239334b25c2" ns2:_="" ns3:_="">
    <xsd:import namespace="5a2251cd-bd5e-462d-8f0e-b8d48ef43808"/>
    <xsd:import namespace="bcfbf75d-7e6c-463e-9135-7f47c6067b30"/>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89CB950A-67B5-4A37-B872-1D401D43DCD7}">
  <ds:schemaRefs>
    <ds:schemaRef ds:uri="http://schemas.microsoft.com/sharepoint/v3/contenttype/forms"/>
  </ds:schemaRefs>
</ds:datastoreItem>
</file>

<file path=customXml/itemProps2.xml><?xml version="1.0" encoding="utf-8"?>
<ds:datastoreItem xmlns:ds="http://schemas.openxmlformats.org/officeDocument/2006/customXml" ds:itemID="{AD233D3E-BF65-47E0-8F74-05C294C09F4A}">
  <ds:schemaRefs>
    <ds:schemaRef ds:uri="Microsoft.SharePoint.Taxonomy.ContentTypeSync"/>
  </ds:schemaRefs>
</ds:datastoreItem>
</file>

<file path=customXml/itemProps3.xml><?xml version="1.0" encoding="utf-8"?>
<ds:datastoreItem xmlns:ds="http://schemas.openxmlformats.org/officeDocument/2006/customXml" ds:itemID="{A42BF35C-CC73-420D-9E87-33299C7830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8B45DBA-1A53-443E-9AC2-083971BB2751}">
  <ds:schemaRefs>
    <ds:schemaRef ds:uri="http://schemas.microsoft.com/office/2006/metadata/properties"/>
    <ds:schemaRef ds:uri="http://purl.org/dc/elements/1.1/"/>
    <ds:schemaRef ds:uri="5a2251cd-bd5e-462d-8f0e-b8d48ef43808"/>
    <ds:schemaRef ds:uri="http://www.w3.org/XML/1998/namespace"/>
    <ds:schemaRef ds:uri="bcfbf75d-7e6c-463e-9135-7f47c6067b30"/>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17729</TotalTime>
  <Words>9896</Words>
  <Application>Microsoft Office PowerPoint</Application>
  <PresentationFormat>Widescreen</PresentationFormat>
  <Paragraphs>1313</Paragraphs>
  <Slides>66</Slides>
  <Notes>50</Notes>
  <HiddenSlides>1</HiddenSlides>
  <MMClips>0</MMClips>
  <ScaleCrop>false</ScaleCrop>
  <HeadingPairs>
    <vt:vector size="8" baseType="variant">
      <vt:variant>
        <vt:lpstr>Fonts Used</vt:lpstr>
      </vt:variant>
      <vt:variant>
        <vt:i4>13</vt:i4>
      </vt:variant>
      <vt:variant>
        <vt:lpstr>Theme</vt:lpstr>
      </vt:variant>
      <vt:variant>
        <vt:i4>12</vt:i4>
      </vt:variant>
      <vt:variant>
        <vt:lpstr>Embedded OLE Servers</vt:lpstr>
      </vt:variant>
      <vt:variant>
        <vt:i4>2</vt:i4>
      </vt:variant>
      <vt:variant>
        <vt:lpstr>Slide Titles</vt:lpstr>
      </vt:variant>
      <vt:variant>
        <vt:i4>66</vt:i4>
      </vt:variant>
    </vt:vector>
  </HeadingPairs>
  <TitlesOfParts>
    <vt:vector size="93" baseType="lpstr">
      <vt:lpstr>Arial</vt:lpstr>
      <vt:lpstr>Calibri</vt:lpstr>
      <vt:lpstr>Calibri Light</vt:lpstr>
      <vt:lpstr>DIN Next Rounded LT Pro</vt:lpstr>
      <vt:lpstr>Fira Sans</vt:lpstr>
      <vt:lpstr>Fira Sans Book</vt:lpstr>
      <vt:lpstr>Fira Sans Medium</vt:lpstr>
      <vt:lpstr>Fira Sans Medium (Headings)</vt:lpstr>
      <vt:lpstr>Franklin Gothic Heavy</vt:lpstr>
      <vt:lpstr>Noto Sans CJK SC Regular</vt:lpstr>
      <vt:lpstr>Times</vt:lpstr>
      <vt:lpstr>Trebuchet MS</vt:lpstr>
      <vt:lpstr>Trebuchet MS</vt:lpstr>
      <vt:lpstr>1_Custom Design</vt:lpstr>
      <vt:lpstr>2_Custom Design</vt:lpstr>
      <vt:lpstr>Custom Design</vt:lpstr>
      <vt:lpstr>DSM orange</vt:lpstr>
      <vt:lpstr>DSM blue</vt:lpstr>
      <vt:lpstr>DSM 2018 Green</vt:lpstr>
      <vt:lpstr>DSM green</vt:lpstr>
      <vt:lpstr>3_Default Design</vt:lpstr>
      <vt:lpstr>1_DSM 2018 Green</vt:lpstr>
      <vt:lpstr>5_Default Design</vt:lpstr>
      <vt:lpstr>Office Theme</vt:lpstr>
      <vt:lpstr>Bioactives NEW</vt:lpstr>
      <vt:lpstr>think-cell Slide</vt:lpstr>
      <vt:lpstr>Photo Editor Photo</vt:lpstr>
      <vt:lpstr>STAY-C® 50</vt:lpstr>
      <vt:lpstr>Agenda</vt:lpstr>
      <vt:lpstr>PowerPoint Presentation</vt:lpstr>
      <vt:lpstr>DSM in the sustainable Vitamin C journey</vt:lpstr>
      <vt:lpstr>             Card™</vt:lpstr>
      <vt:lpstr>PowerPoint Presentation</vt:lpstr>
      <vt:lpstr>Vitamin C: the eternal hero ingredient in beauty</vt:lpstr>
      <vt:lpstr>Vitamins are associated with good health and  trusted by consumers*</vt:lpstr>
      <vt:lpstr>Consumers perception of Vitamin C benefits on the skin</vt:lpstr>
      <vt:lpstr>Launches with Vitamin C derivatives for Beauty and  Personal care increased by 33% in 2021 compared to 2017</vt:lpstr>
      <vt:lpstr>Latest launches:</vt:lpstr>
      <vt:lpstr>The number of launches with Vitamin C is growing</vt:lpstr>
      <vt:lpstr>PowerPoint Presentation</vt:lpstr>
      <vt:lpstr>Vitamin C at a glance</vt:lpstr>
      <vt:lpstr>To ensure better stability of Vitamin C, DSM developed STAY-C® 50</vt:lpstr>
      <vt:lpstr>STAY-C® 50 – Benefits vs other derivatives</vt:lpstr>
      <vt:lpstr>STAY-C® 50 – Two steps to be active</vt:lpstr>
      <vt:lpstr>STAY-C® 50 – Two steps to be active</vt:lpstr>
      <vt:lpstr>Guide formulation  </vt:lpstr>
      <vt:lpstr>Guide formulation</vt:lpstr>
      <vt:lpstr>STAY-C® 50 – Stability in formulation</vt:lpstr>
      <vt:lpstr>DSM innovation with high content of Vitamin C Water C Whitening Ampoule</vt:lpstr>
      <vt:lpstr>DSM innovation with high content of Vitamin C Fresh Energizing Mist C</vt:lpstr>
      <vt:lpstr>Formulation with Retinol and STAY-C® 50 as stabilizer Cocooning Vitamins Mask Soap</vt:lpstr>
      <vt:lpstr>PowerPoint Presentation</vt:lpstr>
      <vt:lpstr>STAY-C® 50 – The all-round beauty solution for skin perfection</vt:lpstr>
      <vt:lpstr>STAY-C® 50 – in photoprotection</vt:lpstr>
      <vt:lpstr>STAY-C® 50 – in photoprotection</vt:lpstr>
      <vt:lpstr>STAY-C® 50 – in anti-ageing – dermis</vt:lpstr>
      <vt:lpstr>STAY-C® 50 – in anti-ageing</vt:lpstr>
      <vt:lpstr>STAY-C® 50 + Biotin – combination in anti-ageing</vt:lpstr>
      <vt:lpstr>STAY-C® 50 – skin lightening activities</vt:lpstr>
      <vt:lpstr>STAY-C® 50 + Biotin – combination in skin lightening </vt:lpstr>
      <vt:lpstr>STAY-C® 50 – reduces the appearance of acne</vt:lpstr>
      <vt:lpstr>STAY-C® 50 – reduces the appearance of acne</vt:lpstr>
      <vt:lpstr>STAY-C® 50 + Retinol – synergy in anti-acne </vt:lpstr>
      <vt:lpstr>STAY-C® 50 – in hair care</vt:lpstr>
      <vt:lpstr>STAY-C® 50 – in oral care</vt:lpstr>
      <vt:lpstr>PowerPoint Presentation</vt:lpstr>
      <vt:lpstr>A closer look at the main water-soluble derivatives of Vitamin C used in cosmetics</vt:lpstr>
      <vt:lpstr>Use properties</vt:lpstr>
      <vt:lpstr>Comparison – stability in formulation</vt:lpstr>
      <vt:lpstr>STAY-C® 50 – Color stability in formulation</vt:lpstr>
      <vt:lpstr>Comparison – pH stability in formulation</vt:lpstr>
      <vt:lpstr>Activity claims based on published documentation</vt:lpstr>
      <vt:lpstr>Comparison – skin lightening activities</vt:lpstr>
      <vt:lpstr>Comparison – antioxidant activity</vt:lpstr>
      <vt:lpstr>Comparison – antioxidant properties ex vivo</vt:lpstr>
      <vt:lpstr>The all-round beauty solution for skin perfection</vt:lpstr>
      <vt:lpstr>STAY-C® 50 – benefits vs other derivatives</vt:lpstr>
      <vt:lpstr>STAY-C® 50 – Regulatory Status</vt:lpstr>
      <vt:lpstr>PowerPoint Presentation</vt:lpstr>
      <vt:lpstr>PowerPoint Presentation</vt:lpstr>
      <vt:lpstr>Back-up </vt:lpstr>
      <vt:lpstr>STAY-C® 50: the all-round naturally derived beauty solution for skin perfection</vt:lpstr>
      <vt:lpstr>STAY-C® 50 – skin lightening activities</vt:lpstr>
      <vt:lpstr>STAY-C® 50 – reduces the appearance of acne</vt:lpstr>
      <vt:lpstr>STAY-C® 50 – in oral care</vt:lpstr>
      <vt:lpstr>STAY-C® 50 – in oral care</vt:lpstr>
      <vt:lpstr>STAY-C® 50 – in deodorants</vt:lpstr>
      <vt:lpstr>STAY-C® 50 + Biotin – combination in skin lightening</vt:lpstr>
      <vt:lpstr>STAY-C® 50 – stability in formulation</vt:lpstr>
      <vt:lpstr>STAY-C® 50 – stability in formulation</vt:lpstr>
      <vt:lpstr>Comparison – stability in formulation</vt:lpstr>
      <vt:lpstr>Comparison – color stability in emulsion formulation</vt:lpstr>
      <vt:lpstr>STAY-C® 50 – color stability in formulation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STAY-C® 50</dc:title>
  <dc:creator/>
  <cp:lastModifiedBy>Meisinger, Marie-Sophie</cp:lastModifiedBy>
  <cp:revision>1821</cp:revision>
  <cp:lastPrinted>2019-06-17T07:25:16Z</cp:lastPrinted>
  <dcterms:created xsi:type="dcterms:W3CDTF">2018-06-20T14:13:58Z</dcterms:created>
  <dcterms:modified xsi:type="dcterms:W3CDTF">2022-11-30T10:50:15Z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2021-06-07T12:05:45Z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
  </property>
  <property fmtid="{D5CDD505-2E9C-101B-9397-08002B2CF9AE}" pid="9" name="MSIP_Label_2ff753fd-faf2-4608-9b59-553f003adcdf_ContentBits">
    <vt:lpwstr>0</vt:lpwstr>
  </property>
  <property fmtid="{D5CDD505-2E9C-101B-9397-08002B2CF9AE}" pid="10" name="MediaServiceImageTags">
    <vt:lpwstr/>
  </property>
</Properties>
</file>