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jpg" ContentType="image/pn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1" r:id="rId5"/>
    <p:sldMasterId id="2147483722" r:id="rId6"/>
    <p:sldMasterId id="2147483879" r:id="rId7"/>
    <p:sldMasterId id="2147483982" r:id="rId8"/>
    <p:sldMasterId id="2147484025" r:id="rId9"/>
    <p:sldMasterId id="2147484090" r:id="rId10"/>
  </p:sldMasterIdLst>
  <p:notesMasterIdLst>
    <p:notesMasterId r:id="rId73"/>
  </p:notesMasterIdLst>
  <p:sldIdLst>
    <p:sldId id="274" r:id="rId11"/>
    <p:sldId id="280" r:id="rId12"/>
    <p:sldId id="290" r:id="rId13"/>
    <p:sldId id="2147482641" r:id="rId14"/>
    <p:sldId id="285" r:id="rId15"/>
    <p:sldId id="278" r:id="rId16"/>
    <p:sldId id="260" r:id="rId17"/>
    <p:sldId id="264" r:id="rId18"/>
    <p:sldId id="266" r:id="rId19"/>
    <p:sldId id="256" r:id="rId20"/>
    <p:sldId id="277" r:id="rId21"/>
    <p:sldId id="281" r:id="rId22"/>
    <p:sldId id="259" r:id="rId23"/>
    <p:sldId id="2147482642" r:id="rId24"/>
    <p:sldId id="2147482645" r:id="rId25"/>
    <p:sldId id="2147482644" r:id="rId26"/>
    <p:sldId id="2147482647" r:id="rId27"/>
    <p:sldId id="261" r:id="rId28"/>
    <p:sldId id="2147482610" r:id="rId29"/>
    <p:sldId id="2147482648" r:id="rId30"/>
    <p:sldId id="279" r:id="rId31"/>
    <p:sldId id="270" r:id="rId32"/>
    <p:sldId id="263" r:id="rId33"/>
    <p:sldId id="2147482609" r:id="rId34"/>
    <p:sldId id="2147482613" r:id="rId35"/>
    <p:sldId id="265" r:id="rId36"/>
    <p:sldId id="2147482615" r:id="rId37"/>
    <p:sldId id="269" r:id="rId38"/>
    <p:sldId id="271" r:id="rId39"/>
    <p:sldId id="288" r:id="rId40"/>
    <p:sldId id="286" r:id="rId41"/>
    <p:sldId id="258" r:id="rId42"/>
    <p:sldId id="272" r:id="rId43"/>
    <p:sldId id="291" r:id="rId44"/>
    <p:sldId id="282" r:id="rId45"/>
    <p:sldId id="287" r:id="rId46"/>
    <p:sldId id="2147483647" r:id="rId47"/>
    <p:sldId id="273" r:id="rId48"/>
    <p:sldId id="275" r:id="rId49"/>
    <p:sldId id="2147482580" r:id="rId50"/>
    <p:sldId id="2147482423" r:id="rId51"/>
    <p:sldId id="2147482424" r:id="rId52"/>
    <p:sldId id="2480" r:id="rId53"/>
    <p:sldId id="2481" r:id="rId54"/>
    <p:sldId id="2482" r:id="rId55"/>
    <p:sldId id="2483" r:id="rId56"/>
    <p:sldId id="2484" r:id="rId57"/>
    <p:sldId id="2485" r:id="rId58"/>
    <p:sldId id="2486" r:id="rId59"/>
    <p:sldId id="2487" r:id="rId60"/>
    <p:sldId id="2488" r:id="rId61"/>
    <p:sldId id="2489" r:id="rId62"/>
    <p:sldId id="2490" r:id="rId63"/>
    <p:sldId id="2491" r:id="rId64"/>
    <p:sldId id="268" r:id="rId65"/>
    <p:sldId id="257" r:id="rId66"/>
    <p:sldId id="2147482620" r:id="rId67"/>
    <p:sldId id="262" r:id="rId68"/>
    <p:sldId id="267" r:id="rId69"/>
    <p:sldId id="276" r:id="rId70"/>
    <p:sldId id="2147482649" r:id="rId71"/>
    <p:sldId id="2147482650" r:id="rId72"/>
  </p:sldIdLst>
  <p:sldSz cx="12192000" cy="6858000"/>
  <p:notesSz cx="6858000" cy="9144000"/>
  <p:embeddedFontLst>
    <p:embeddedFont>
      <p:font typeface="DM Sans" pitchFamily="2" charset="0"/>
      <p:regular r:id="rId74"/>
      <p:bold r:id="rId74"/>
      <p:italic r:id="rId74"/>
      <p:boldItalic r:id="rId74"/>
    </p:embeddedFont>
    <p:embeddedFont>
      <p:font typeface="DM Sans 14pt" charset="0"/>
      <p:regular r:id="rId75"/>
      <p:bold r:id="rId76"/>
      <p:italic r:id="rId77"/>
      <p:boldItalic r:id="rId78"/>
    </p:embeddedFont>
    <p:embeddedFont>
      <p:font typeface="DM Sans Bold" pitchFamily="2" charset="0"/>
      <p:bold r:id="rId74"/>
      <p:italic r:id="rId74"/>
      <p:boldItalic r:id="rId74"/>
    </p:embeddedFont>
    <p:embeddedFont>
      <p:font typeface="DM Sans Medium" pitchFamily="2" charset="0"/>
      <p:regular r:id="rId79"/>
      <p:italic r:id="rId80"/>
    </p:embeddedFont>
    <p:embeddedFont>
      <p:font typeface="Fira Sans" panose="020B0503050000020004" pitchFamily="34" charset="0"/>
      <p:regular r:id="rId74"/>
      <p:bold r:id="rId74"/>
      <p:italic r:id="rId74"/>
      <p:boldItalic r:id="rId74"/>
    </p:embeddedFont>
    <p:embeddedFont>
      <p:font typeface="Fira Sans Book" panose="020B0503050000020004" pitchFamily="34" charset="0"/>
      <p:regular r:id="rId81"/>
      <p:italic r:id="rId82"/>
    </p:embeddedFont>
    <p:embeddedFont>
      <p:font typeface="Fira Sans Medium" panose="020B0603050000020004" pitchFamily="34" charset="0"/>
      <p:regular r:id="rId74"/>
      <p:italic r:id="rId74"/>
    </p:embeddedFont>
    <p:embeddedFont>
      <p:font typeface="Open Sans" panose="020B0606030504020204" pitchFamily="34" charset="0"/>
      <p:regular r:id="rId83"/>
      <p:bold r:id="rId84"/>
      <p:italic r:id="rId85"/>
      <p:boldItalic r:id="rId86"/>
    </p:embeddedFont>
    <p:embeddedFont>
      <p:font typeface="Segoe UI" panose="020B0502040204020203" pitchFamily="34" charset="0"/>
      <p:regular r:id="rId87"/>
      <p:bold r:id="rId88"/>
      <p:italic r:id="rId89"/>
      <p:boldItalic r:id="rId9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B91621-887A-1B12-A708-A09B82AAD62A}" name="Dominik Imfeld" initials="DI" userId="S::dominik.imfeld@dsm.com::834222bf-c3ad-48a1-bc06-37b4cb2a76fe" providerId="AD"/>
  <p188:author id="{50FC3F31-8059-DD47-9434-86BA5615C471}" name="Charlotte Knaupp" initials="CK" userId="S::charlotte.knaupp@vim-group.com::68a7a230-7b40-4667-aed5-d2dc881ae357" providerId="AD"/>
  <p188:author id="{542A6E39-DD7A-8601-CC50-F424820690EA}" name="Jina Kim" initials="JK" userId="S::jina.kim@dsm-firmenich.com::df75cc77-bc55-496a-b5a6-88d4d2579bac" providerId="AD"/>
  <p188:author id="{9FBCC546-F41B-477E-C5EA-302B81DA5E90}" name="V-One_laptop_01" initials="VO" userId="V-One_laptop_01" providerId="None"/>
  <p188:author id="{15607D5F-7312-9B6E-A75D-B59F7A36C2CA}" name="Francois Paul" initials="FP" userId="S::Francois.Paul@dsm.com::cd345e1b-5b33-44e8-b09c-75307eac9781" providerId="AD"/>
  <p188:author id="{DCAFDE65-CC24-63CA-6D43-3BC87AC225AB}" name="Francois Paul" initials="FP" userId="S::francois.paul@dsm.com::cd345e1b-5b33-44e8-b09c-75307eac9781" providerId="AD"/>
  <p188:author id="{B93EF373-4FC5-436F-6A87-494C3255465E}" name="Volker Rosenberger" initials="VR" userId="S::volker.rosenberger@dsm.com::d473ebcf-8881-4a9c-9e6d-8206b85954aa" providerId="AD"/>
  <p188:author id="{FEEC3591-7049-99DC-3876-DC54FC4F3992}" name="Francesca Pascucci" initials="FP" userId="S::Francesca.Pascucci@dsm.com::811ad1a6-1062-4d6d-a024-d8bcd1d58767" providerId="AD"/>
  <p188:author id="{8E710BAF-9CFF-63C0-DF66-F6AE89AEA452}" name="Dominik Imfeld" initials="DI" userId="S::Dominik.Imfeld@dsm.com::834222bf-c3ad-48a1-bc06-37b4cb2a76fe" providerId="AD"/>
  <p188:author id="{17FF70B6-10A3-2875-63ED-AAE370D1DFE8}" name="Karolina Strojny" initials="KS" userId="S::karolina.strojny@vim-group.com::76e827dd-946f-488b-88e6-4c70dcf5e094" providerId="AD"/>
  <p188:author id="{EF9FD2C1-833C-3BA8-B779-678DFE873955}" name="Beatrice Albanese" initials="BA" userId="S::beatrice.albanese@dsm.com::cf8a0dcc-7a34-4e2d-a3d2-85706be59435" providerId="AD"/>
  <p188:author id="{351A6CC2-6036-3B43-A178-D4D857E9E522}" name="Caroline Guillien" initials="CG" userId="S::Caroline.Guillien@dsm-firmenich.com::3e4c10c0-1ee2-48be-9d78-4d6ed773945d" providerId="AD"/>
  <p188:author id="{7CCACCCF-08BE-31A7-B3FB-44118BF6E4CD}" name="Beatrice Albanese" initials="BA" userId="S::Beatrice.Albanese@dsm.com::cf8a0dcc-7a34-4e2d-a3d2-85706be59435" providerId="AD"/>
  <p188:author id="{891086EB-F312-C88D-D7BE-FDA09657E50C}" name="Remi de Vogel" initials="Rd" userId="S::remi.devogel@vim-group.com::5948360e-7b9c-4a22-9ada-df5e8b901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69D7"/>
    <a:srgbClr val="2D2B2B"/>
    <a:srgbClr val="524D4D"/>
    <a:srgbClr val="4572C3"/>
    <a:srgbClr val="DEB4EB"/>
    <a:srgbClr val="558136"/>
    <a:srgbClr val="9FC3E5"/>
    <a:srgbClr val="F8FFFF"/>
    <a:srgbClr val="D9B0EA"/>
    <a:srgbClr val="E9F0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9843AA-5013-4B50-B995-61F90E9CE606}" v="1" dt="2025-05-21T15:58:37.082"/>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890" autoAdjust="0"/>
  </p:normalViewPr>
  <p:slideViewPr>
    <p:cSldViewPr snapToGrid="0">
      <p:cViewPr varScale="1">
        <p:scale>
          <a:sx n="98" d="100"/>
          <a:sy n="98" d="100"/>
        </p:scale>
        <p:origin x="954" y="84"/>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font" Target="fonts/font2.fntdata"/><Relationship Id="rId84" Type="http://schemas.openxmlformats.org/officeDocument/2006/relationships/font" Target="fonts/font10.fntdata"/><Relationship Id="rId89" Type="http://schemas.openxmlformats.org/officeDocument/2006/relationships/font" Target="fonts/font15.fntdata"/><Relationship Id="rId97" Type="http://schemas.microsoft.com/office/2018/10/relationships/authors" Target="authors.xml"/><Relationship Id="rId7" Type="http://schemas.openxmlformats.org/officeDocument/2006/relationships/slideMaster" Target="slideMasters/slideMaster3.xml"/><Relationship Id="rId71" Type="http://schemas.openxmlformats.org/officeDocument/2006/relationships/slide" Target="slides/slide61.xml"/><Relationship Id="rId92"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font" Target="NULL"/><Relationship Id="rId79" Type="http://schemas.openxmlformats.org/officeDocument/2006/relationships/font" Target="fonts/font5.fntdata"/><Relationship Id="rId87" Type="http://schemas.openxmlformats.org/officeDocument/2006/relationships/font" Target="fonts/font13.fntdata"/><Relationship Id="rId5" Type="http://schemas.openxmlformats.org/officeDocument/2006/relationships/slideMaster" Target="slideMasters/slideMaster1.xml"/><Relationship Id="rId61" Type="http://schemas.openxmlformats.org/officeDocument/2006/relationships/slide" Target="slides/slide51.xml"/><Relationship Id="rId82" Type="http://schemas.openxmlformats.org/officeDocument/2006/relationships/font" Target="fonts/font8.fntdata"/><Relationship Id="rId90" Type="http://schemas.openxmlformats.org/officeDocument/2006/relationships/font" Target="fonts/font16.fntdata"/><Relationship Id="rId95" Type="http://schemas.microsoft.com/office/2016/11/relationships/changesInfo" Target="changesInfos/changesInfo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font" Target="fonts/font3.fntdata"/><Relationship Id="rId8" Type="http://schemas.openxmlformats.org/officeDocument/2006/relationships/slideMaster" Target="slideMasters/slideMaster4.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font" Target="fonts/font6.fntdata"/><Relationship Id="rId85" Type="http://schemas.openxmlformats.org/officeDocument/2006/relationships/font" Target="fonts/font11.fntdata"/><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font" Target="fonts/font1.fntdata"/><Relationship Id="rId83" Type="http://schemas.openxmlformats.org/officeDocument/2006/relationships/font" Target="fonts/font9.fntdata"/><Relationship Id="rId88" Type="http://schemas.openxmlformats.org/officeDocument/2006/relationships/font" Target="fonts/font14.fntdata"/><Relationship Id="rId91" Type="http://schemas.openxmlformats.org/officeDocument/2006/relationships/presProps" Target="presProps.xml"/><Relationship Id="rId9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6.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notesMaster" Target="notesMasters/notesMaster1.xml"/><Relationship Id="rId78" Type="http://schemas.openxmlformats.org/officeDocument/2006/relationships/font" Target="fonts/font4.fntdata"/><Relationship Id="rId81" Type="http://schemas.openxmlformats.org/officeDocument/2006/relationships/font" Target="fonts/font7.fntdata"/><Relationship Id="rId86" Type="http://schemas.openxmlformats.org/officeDocument/2006/relationships/font" Target="fonts/font12.fntdata"/><Relationship Id="rId9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069843AA-5013-4B50-B995-61F90E9CE606}"/>
    <pc:docChg chg="modSld">
      <pc:chgData name="Marie-Sophie Meisinger" userId="286e1ad8-c636-4702-a91e-982a33a1b0e7" providerId="ADAL" clId="{069843AA-5013-4B50-B995-61F90E9CE606}" dt="2025-05-21T15:58:47.293" v="2" actId="20577"/>
      <pc:docMkLst>
        <pc:docMk/>
      </pc:docMkLst>
      <pc:sldChg chg="modSp mod">
        <pc:chgData name="Marie-Sophie Meisinger" userId="286e1ad8-c636-4702-a91e-982a33a1b0e7" providerId="ADAL" clId="{069843AA-5013-4B50-B995-61F90E9CE606}" dt="2025-05-21T15:58:47.293" v="2" actId="20577"/>
        <pc:sldMkLst>
          <pc:docMk/>
          <pc:sldMk cId="371792033" sldId="274"/>
        </pc:sldMkLst>
        <pc:spChg chg="mod">
          <ac:chgData name="Marie-Sophie Meisinger" userId="286e1ad8-c636-4702-a91e-982a33a1b0e7" providerId="ADAL" clId="{069843AA-5013-4B50-B995-61F90E9CE606}" dt="2025-05-21T15:58:47.293" v="2" actId="20577"/>
          <ac:spMkLst>
            <pc:docMk/>
            <pc:sldMk cId="371792033" sldId="274"/>
            <ac:spMk id="2" creationId="{740DB3F8-F9DF-29F9-5A00-116050F69EAE}"/>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cap="none" spc="20" baseline="0">
                <a:solidFill>
                  <a:schemeClr val="tx1">
                    <a:lumMod val="50000"/>
                    <a:lumOff val="50000"/>
                  </a:schemeClr>
                </a:solidFill>
                <a:latin typeface="+mn-lt"/>
                <a:ea typeface="+mn-ea"/>
                <a:cs typeface="+mn-cs"/>
              </a:defRPr>
            </a:pPr>
            <a:r>
              <a:rPr lang="en-US" sz="900">
                <a:latin typeface="DM Sans" pitchFamily="2" charset="0"/>
              </a:rPr>
              <a:t>Number of launches for skincare and haircare products mentioning menopause</a:t>
            </a:r>
          </a:p>
        </c:rich>
      </c:tx>
      <c:layout>
        <c:manualLayout>
          <c:xMode val="edge"/>
          <c:yMode val="edge"/>
          <c:x val="0.12441900626034899"/>
          <c:y val="0.18003303980927435"/>
        </c:manualLayout>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tx1">
                  <a:lumMod val="50000"/>
                  <a:lumOff val="50000"/>
                </a:schemeClr>
              </a:solidFill>
              <a:latin typeface="+mn-lt"/>
              <a:ea typeface="+mn-ea"/>
              <a:cs typeface="+mn-cs"/>
            </a:defRPr>
          </a:pPr>
          <a:endParaRPr lang="en-CH"/>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chemeClr>
              </a:solidFill>
              <a:round/>
            </a:ln>
            <a:effectLst>
              <a:outerShdw blurRad="40000" dist="20000" dir="5400000" rotWithShape="0">
                <a:srgbClr val="000000">
                  <a:alpha val="38000"/>
                </a:srgbClr>
              </a:outerShdw>
            </a:effectLst>
            <a:sp3d contourW="9525">
              <a:contourClr>
                <a:schemeClr val="accent4">
                  <a:shade val="95000"/>
                </a:schemeClr>
              </a:contourClr>
            </a:sp3d>
          </c:spPr>
          <c:invertIfNegative val="0"/>
          <c:cat>
            <c:strRef>
              <c:f>'[Date Published (9).xlsx]chart1'!$A$5:$A$10</c:f>
              <c:strCache>
                <c:ptCount val="6"/>
                <c:pt idx="0">
                  <c:v>2018</c:v>
                </c:pt>
                <c:pt idx="1">
                  <c:v>2019</c:v>
                </c:pt>
                <c:pt idx="2">
                  <c:v>2020</c:v>
                </c:pt>
                <c:pt idx="3">
                  <c:v>2021</c:v>
                </c:pt>
                <c:pt idx="4">
                  <c:v>2022</c:v>
                </c:pt>
                <c:pt idx="5">
                  <c:v>2023</c:v>
                </c:pt>
              </c:strCache>
            </c:strRef>
          </c:cat>
          <c:val>
            <c:numRef>
              <c:f>'[Date Published (9).xlsx]chart1'!$B$5:$B$10</c:f>
              <c:numCache>
                <c:formatCode>#,##0</c:formatCode>
                <c:ptCount val="6"/>
                <c:pt idx="0">
                  <c:v>12</c:v>
                </c:pt>
                <c:pt idx="1">
                  <c:v>39</c:v>
                </c:pt>
                <c:pt idx="2">
                  <c:v>48</c:v>
                </c:pt>
                <c:pt idx="3">
                  <c:v>77</c:v>
                </c:pt>
                <c:pt idx="4">
                  <c:v>112</c:v>
                </c:pt>
                <c:pt idx="5">
                  <c:v>139</c:v>
                </c:pt>
              </c:numCache>
            </c:numRef>
          </c:val>
          <c:extLst>
            <c:ext xmlns:c16="http://schemas.microsoft.com/office/drawing/2014/chart" uri="{C3380CC4-5D6E-409C-BE32-E72D297353CC}">
              <c16:uniqueId val="{00000000-32AF-492B-8D54-354EE061DC7C}"/>
            </c:ext>
          </c:extLst>
        </c:ser>
        <c:dLbls>
          <c:showLegendKey val="0"/>
          <c:showVal val="0"/>
          <c:showCatName val="0"/>
          <c:showSerName val="0"/>
          <c:showPercent val="0"/>
          <c:showBubbleSize val="0"/>
        </c:dLbls>
        <c:gapWidth val="150"/>
        <c:shape val="box"/>
        <c:axId val="772254704"/>
        <c:axId val="772252544"/>
        <c:axId val="0"/>
      </c:bar3DChart>
      <c:catAx>
        <c:axId val="7722547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CH"/>
          </a:p>
        </c:txPr>
        <c:crossAx val="772252544"/>
        <c:crosses val="autoZero"/>
        <c:auto val="1"/>
        <c:lblAlgn val="ctr"/>
        <c:lblOffset val="100"/>
        <c:noMultiLvlLbl val="0"/>
      </c:catAx>
      <c:valAx>
        <c:axId val="772252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CH"/>
          </a:p>
        </c:txPr>
        <c:crossAx val="772254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46416876094741"/>
          <c:y val="0.13068055853076513"/>
          <c:w val="0.48107166247810523"/>
          <c:h val="0.7386388829384698"/>
        </c:manualLayout>
      </c:layout>
      <c:pieChart>
        <c:varyColors val="1"/>
        <c:ser>
          <c:idx val="0"/>
          <c:order val="0"/>
          <c:tx>
            <c:strRef>
              <c:f>Sheet1!$B$1</c:f>
              <c:strCache>
                <c:ptCount val="1"/>
                <c:pt idx="0">
                  <c:v>Series 1</c:v>
                </c:pt>
              </c:strCache>
            </c:strRef>
          </c:tx>
          <c:spPr>
            <a:solidFill>
              <a:srgbClr val="44B4A1"/>
            </a:solidFill>
          </c:spPr>
          <c:dPt>
            <c:idx val="0"/>
            <c:bubble3D val="0"/>
            <c:spPr>
              <a:solidFill>
                <a:schemeClr val="accent4"/>
              </a:solidFill>
              <a:ln>
                <a:noFill/>
              </a:ln>
              <a:effectLst/>
            </c:spPr>
            <c:extLst>
              <c:ext xmlns:c16="http://schemas.microsoft.com/office/drawing/2014/chart" uri="{C3380CC4-5D6E-409C-BE32-E72D297353CC}">
                <c16:uniqueId val="{00000001-A81C-4DBD-B4EA-A5AA67BB8C3D}"/>
              </c:ext>
            </c:extLst>
          </c:dPt>
          <c:dPt>
            <c:idx val="1"/>
            <c:bubble3D val="0"/>
            <c:spPr>
              <a:solidFill>
                <a:srgbClr val="CBD938"/>
              </a:solidFill>
              <a:ln>
                <a:noFill/>
              </a:ln>
              <a:effectLst/>
            </c:spPr>
            <c:extLst>
              <c:ext xmlns:c16="http://schemas.microsoft.com/office/drawing/2014/chart" uri="{C3380CC4-5D6E-409C-BE32-E72D297353CC}">
                <c16:uniqueId val="{00000003-A81C-4DBD-B4EA-A5AA67BB8C3D}"/>
              </c:ext>
            </c:extLst>
          </c:dPt>
          <c:cat>
            <c:strRef>
              <c:f>Sheet1!$A$2:$A$3</c:f>
              <c:strCache>
                <c:ptCount val="2"/>
                <c:pt idx="0">
                  <c:v>Category 1</c:v>
                </c:pt>
                <c:pt idx="1">
                  <c:v>Category 2</c:v>
                </c:pt>
              </c:strCache>
            </c:strRef>
          </c:cat>
          <c:val>
            <c:numRef>
              <c:f>Sheet1!$B$2:$B$3</c:f>
              <c:numCache>
                <c:formatCode>General</c:formatCode>
                <c:ptCount val="2"/>
                <c:pt idx="0">
                  <c:v>4</c:v>
                </c:pt>
                <c:pt idx="1">
                  <c:v>96</c:v>
                </c:pt>
              </c:numCache>
            </c:numRef>
          </c:val>
          <c:extLst>
            <c:ext xmlns:c16="http://schemas.microsoft.com/office/drawing/2014/chart" uri="{C3380CC4-5D6E-409C-BE32-E72D297353CC}">
              <c16:uniqueId val="{00000004-A81C-4DBD-B4EA-A5AA67BB8C3D}"/>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A81C-4DBD-B4EA-A5AA67BB8C3D}"/>
              </c:ext>
            </c:extLst>
          </c:dPt>
          <c:dPt>
            <c:idx val="1"/>
            <c:bubble3D val="0"/>
            <c:spPr>
              <a:solidFill>
                <a:schemeClr val="accent2"/>
              </a:solidFill>
              <a:ln>
                <a:noFill/>
              </a:ln>
              <a:effectLst/>
            </c:spPr>
            <c:extLst>
              <c:ext xmlns:c16="http://schemas.microsoft.com/office/drawing/2014/chart" uri="{C3380CC4-5D6E-409C-BE32-E72D297353CC}">
                <c16:uniqueId val="{00000008-A81C-4DBD-B4EA-A5AA67BB8C3D}"/>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81C-4DBD-B4EA-A5AA67BB8C3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CBD938"/>
            </a:solidFill>
          </c:spPr>
          <c:dPt>
            <c:idx val="0"/>
            <c:bubble3D val="0"/>
            <c:spPr>
              <a:solidFill>
                <a:schemeClr val="accent4"/>
              </a:solidFill>
              <a:ln>
                <a:noFill/>
              </a:ln>
              <a:effectLst/>
            </c:spPr>
            <c:extLst>
              <c:ext xmlns:c16="http://schemas.microsoft.com/office/drawing/2014/chart" uri="{C3380CC4-5D6E-409C-BE32-E72D297353CC}">
                <c16:uniqueId val="{00000001-F831-4D4B-BFA1-595B618D1656}"/>
              </c:ext>
            </c:extLst>
          </c:dPt>
          <c:dPt>
            <c:idx val="1"/>
            <c:bubble3D val="0"/>
            <c:spPr>
              <a:solidFill>
                <a:srgbClr val="CBD938"/>
              </a:solidFill>
              <a:ln>
                <a:noFill/>
              </a:ln>
              <a:effectLst/>
            </c:spPr>
            <c:extLst>
              <c:ext xmlns:c16="http://schemas.microsoft.com/office/drawing/2014/chart" uri="{C3380CC4-5D6E-409C-BE32-E72D297353CC}">
                <c16:uniqueId val="{00000003-F831-4D4B-BFA1-595B618D1656}"/>
              </c:ext>
            </c:extLst>
          </c:dPt>
          <c:cat>
            <c:strRef>
              <c:f>Sheet1!$A$2:$A$3</c:f>
              <c:strCache>
                <c:ptCount val="2"/>
                <c:pt idx="0">
                  <c:v>Category 1</c:v>
                </c:pt>
                <c:pt idx="1">
                  <c:v>Category 2</c:v>
                </c:pt>
              </c:strCache>
            </c:strRef>
          </c:cat>
          <c:val>
            <c:numRef>
              <c:f>Sheet1!$B$2:$B$3</c:f>
              <c:numCache>
                <c:formatCode>General</c:formatCode>
                <c:ptCount val="2"/>
                <c:pt idx="0">
                  <c:v>6</c:v>
                </c:pt>
                <c:pt idx="1">
                  <c:v>94</c:v>
                </c:pt>
              </c:numCache>
            </c:numRef>
          </c:val>
          <c:extLst>
            <c:ext xmlns:c16="http://schemas.microsoft.com/office/drawing/2014/chart" uri="{C3380CC4-5D6E-409C-BE32-E72D297353CC}">
              <c16:uniqueId val="{00000004-F831-4D4B-BFA1-595B618D1656}"/>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F831-4D4B-BFA1-595B618D1656}"/>
              </c:ext>
            </c:extLst>
          </c:dPt>
          <c:dPt>
            <c:idx val="1"/>
            <c:bubble3D val="0"/>
            <c:spPr>
              <a:solidFill>
                <a:schemeClr val="accent2"/>
              </a:solidFill>
              <a:ln>
                <a:noFill/>
              </a:ln>
              <a:effectLst/>
            </c:spPr>
            <c:extLst>
              <c:ext xmlns:c16="http://schemas.microsoft.com/office/drawing/2014/chart" uri="{C3380CC4-5D6E-409C-BE32-E72D297353CC}">
                <c16:uniqueId val="{00000008-F831-4D4B-BFA1-595B618D165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F831-4D4B-BFA1-595B618D165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353B09"/>
            </a:solidFill>
          </c:spPr>
          <c:dPt>
            <c:idx val="0"/>
            <c:bubble3D val="0"/>
            <c:spPr>
              <a:solidFill>
                <a:schemeClr val="accent4"/>
              </a:solidFill>
              <a:ln>
                <a:noFill/>
              </a:ln>
              <a:effectLst/>
            </c:spPr>
            <c:extLst>
              <c:ext xmlns:c16="http://schemas.microsoft.com/office/drawing/2014/chart" uri="{C3380CC4-5D6E-409C-BE32-E72D297353CC}">
                <c16:uniqueId val="{00000001-A81C-4DBD-B4EA-A5AA67BB8C3D}"/>
              </c:ext>
            </c:extLst>
          </c:dPt>
          <c:dPt>
            <c:idx val="1"/>
            <c:bubble3D val="0"/>
            <c:spPr>
              <a:solidFill>
                <a:srgbClr val="CBD938"/>
              </a:solidFill>
              <a:ln>
                <a:noFill/>
              </a:ln>
              <a:effectLst/>
            </c:spPr>
            <c:extLst>
              <c:ext xmlns:c16="http://schemas.microsoft.com/office/drawing/2014/chart" uri="{C3380CC4-5D6E-409C-BE32-E72D297353CC}">
                <c16:uniqueId val="{00000003-A81C-4DBD-B4EA-A5AA67BB8C3D}"/>
              </c:ext>
            </c:extLst>
          </c:dPt>
          <c:cat>
            <c:strRef>
              <c:f>Sheet1!$A$2:$A$3</c:f>
              <c:strCache>
                <c:ptCount val="2"/>
                <c:pt idx="0">
                  <c:v>Category 1</c:v>
                </c:pt>
                <c:pt idx="1">
                  <c:v>Category 2</c:v>
                </c:pt>
              </c:strCache>
            </c:strRef>
          </c:cat>
          <c:val>
            <c:numRef>
              <c:f>Sheet1!$B$2:$B$3</c:f>
              <c:numCache>
                <c:formatCode>General</c:formatCode>
                <c:ptCount val="2"/>
                <c:pt idx="0">
                  <c:v>27</c:v>
                </c:pt>
                <c:pt idx="1">
                  <c:v>73</c:v>
                </c:pt>
              </c:numCache>
            </c:numRef>
          </c:val>
          <c:extLst>
            <c:ext xmlns:c16="http://schemas.microsoft.com/office/drawing/2014/chart" uri="{C3380CC4-5D6E-409C-BE32-E72D297353CC}">
              <c16:uniqueId val="{00000004-A81C-4DBD-B4EA-A5AA67BB8C3D}"/>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A81C-4DBD-B4EA-A5AA67BB8C3D}"/>
              </c:ext>
            </c:extLst>
          </c:dPt>
          <c:dPt>
            <c:idx val="1"/>
            <c:bubble3D val="0"/>
            <c:spPr>
              <a:solidFill>
                <a:schemeClr val="accent2"/>
              </a:solidFill>
              <a:ln>
                <a:noFill/>
              </a:ln>
              <a:effectLst/>
            </c:spPr>
            <c:extLst>
              <c:ext xmlns:c16="http://schemas.microsoft.com/office/drawing/2014/chart" uri="{C3380CC4-5D6E-409C-BE32-E72D297353CC}">
                <c16:uniqueId val="{00000008-A81C-4DBD-B4EA-A5AA67BB8C3D}"/>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81C-4DBD-B4EA-A5AA67BB8C3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9">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16T11:06:13.549"/>
    </inkml:context>
    <inkml:brush xml:id="br0">
      <inkml:brushProperty name="width" value="0.1" units="cm"/>
      <inkml:brushProperty name="height" value="0.1" units="cm"/>
    </inkml:brush>
  </inkml:definitions>
  <inkml:trace contextRef="#ctx0" brushRef="#br0">16087 794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21/05/2025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ciencedirect.com/science/article/abs/pii/S0960076013001532?via%3Dihub"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www.avonworldwide.com/beauty-innovation/innovation-blog/we-all-get-periods-until-we-dont" TargetMode="External"/><Relationship Id="rId3" Type="http://schemas.openxmlformats.org/officeDocument/2006/relationships/hyperlink" Target="https://www.bia.care/" TargetMode="External"/><Relationship Id="rId7" Type="http://schemas.openxmlformats.org/officeDocument/2006/relationships/hyperlink" Target="https://womaness.com/"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tena-me.com/en/women/age-of-despair" TargetMode="External"/><Relationship Id="rId5" Type="http://schemas.openxmlformats.org/officeDocument/2006/relationships/hyperlink" Target="https://promo.allbrightcollective.com/en-gb/digital/lets-not-pause-summit/" TargetMode="External"/><Relationship Id="rId4" Type="http://schemas.openxmlformats.org/officeDocument/2006/relationships/hyperlink" Target="https://www.loreal.com/en/press-release/group/loreal-partners-with-clu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3105962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4850D-8DF2-7E21-8521-5D9E556CFA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52AF3B-4ED7-BB5F-EF91-EA36F8406D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8B01B8-9639-2FC7-12E7-DFF4C4D2E8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652333-2EC5-A35F-1A78-E8D31872EBA7}"/>
              </a:ext>
            </a:extLst>
          </p:cNvPr>
          <p:cNvSpPr>
            <a:spLocks noGrp="1"/>
          </p:cNvSpPr>
          <p:nvPr>
            <p:ph type="sldNum" sz="quarter" idx="5"/>
          </p:nvPr>
        </p:nvSpPr>
        <p:spPr/>
        <p:txBody>
          <a:bodyPr/>
          <a:lstStyle/>
          <a:p>
            <a:fld id="{B05EFF53-B5E9-4C67-9F80-34173122F7DF}" type="slidenum">
              <a:rPr lang="en-GB" smtClean="0"/>
              <a:t>2</a:t>
            </a:fld>
            <a:endParaRPr lang="en-GB"/>
          </a:p>
        </p:txBody>
      </p:sp>
    </p:spTree>
    <p:extLst>
      <p:ext uri="{BB962C8B-B14F-4D97-AF65-F5344CB8AC3E}">
        <p14:creationId xmlns:p14="http://schemas.microsoft.com/office/powerpoint/2010/main" val="2960308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822A8-2C04-8B41-6BED-4D7F6965D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DF6EA8-4D1B-770A-51EE-14C0D92B1B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727B8C-B039-4F45-FED4-47B564DBCC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Age spots:</a:t>
            </a:r>
          </a:p>
          <a:p>
            <a:pPr algn="l">
              <a:defRPr/>
            </a:pPr>
            <a:r>
              <a:rPr lang="en-GB" sz="1200">
                <a:latin typeface="DM Sans"/>
              </a:rPr>
              <a:t>D</a:t>
            </a:r>
            <a:r>
              <a:rPr kumimoji="0" lang="en-GB" sz="1200" b="0" i="0" u="none" strike="noStrike" kern="1200" cap="none" spc="0" normalizeH="0" baseline="0" noProof="0" err="1">
                <a:ln>
                  <a:noFill/>
                </a:ln>
                <a:effectLst/>
                <a:uLnTx/>
                <a:uFillTx/>
                <a:latin typeface="DM Sans"/>
                <a:ea typeface="+mn-ea"/>
                <a:cs typeface="+mn-cs"/>
              </a:rPr>
              <a:t>ue</a:t>
            </a:r>
            <a:r>
              <a:rPr kumimoji="0" lang="en-GB" sz="1200" b="0" i="0" u="none" strike="noStrike" kern="1200" cap="none" spc="0" normalizeH="0" baseline="0" noProof="0">
                <a:ln>
                  <a:noFill/>
                </a:ln>
                <a:effectLst/>
                <a:uLnTx/>
                <a:uFillTx/>
                <a:latin typeface="DM Sans"/>
                <a:ea typeface="+mn-ea"/>
                <a:cs typeface="+mn-cs"/>
              </a:rPr>
              <a:t> to age &amp; lower </a:t>
            </a:r>
            <a:r>
              <a:rPr kumimoji="0" lang="en-GB" sz="1200" b="0" i="0" u="none" strike="noStrike" kern="1200" cap="none" spc="0" normalizeH="0" baseline="0" noProof="0" err="1">
                <a:ln>
                  <a:noFill/>
                </a:ln>
                <a:effectLst/>
                <a:uLnTx/>
                <a:uFillTx/>
                <a:latin typeface="DM Sans"/>
                <a:ea typeface="+mn-ea"/>
                <a:cs typeface="+mn-cs"/>
              </a:rPr>
              <a:t>estrogen</a:t>
            </a:r>
            <a:r>
              <a:rPr kumimoji="0" lang="en-GB" sz="1200" b="0" i="0" u="none" strike="noStrike" kern="1200" cap="none" spc="0" normalizeH="0" baseline="0" noProof="0">
                <a:ln>
                  <a:noFill/>
                </a:ln>
                <a:effectLst/>
                <a:uLnTx/>
                <a:uFillTx/>
                <a:latin typeface="DM Sans"/>
                <a:ea typeface="+mn-ea"/>
                <a:cs typeface="+mn-cs"/>
              </a:rPr>
              <a:t> levels:</a:t>
            </a:r>
          </a:p>
          <a:p>
            <a:pPr algn="l">
              <a:defRPr/>
            </a:pPr>
            <a:r>
              <a:rPr kumimoji="0" lang="en-GB" sz="1200" b="0" i="0" u="none" strike="noStrike" kern="1200" cap="none" spc="0" normalizeH="0" baseline="0" noProof="0">
                <a:ln>
                  <a:noFill/>
                </a:ln>
                <a:effectLst/>
                <a:uLnTx/>
                <a:uFillTx/>
                <a:latin typeface="DM Sans"/>
                <a:ea typeface="+mn-ea"/>
                <a:cs typeface="+mn-cs"/>
              </a:rPr>
              <a:t>Vitamin D synthesis,  skin natural photoprotection is reduced.</a:t>
            </a:r>
          </a:p>
          <a:p>
            <a:pPr algn="l">
              <a:defRPr/>
            </a:pPr>
            <a:r>
              <a:rPr lang="en-GB" sz="1200">
                <a:latin typeface="DM Sans"/>
              </a:rPr>
              <a:t>O</a:t>
            </a:r>
            <a:r>
              <a:rPr kumimoji="0" lang="en-GB" sz="1200" b="0" i="0" u="none" strike="noStrike" kern="1200" cap="none" spc="0" normalizeH="0" baseline="0" noProof="0" err="1">
                <a:ln>
                  <a:noFill/>
                </a:ln>
                <a:effectLst/>
                <a:uLnTx/>
                <a:uFillTx/>
                <a:latin typeface="DM Sans"/>
                <a:ea typeface="+mn-ea"/>
                <a:cs typeface="+mn-cs"/>
              </a:rPr>
              <a:t>verall</a:t>
            </a:r>
            <a:r>
              <a:rPr kumimoji="0" lang="en-GB" sz="1200" b="0" i="0" u="none" strike="noStrike" kern="1200" cap="none" spc="0" normalizeH="0" baseline="0" noProof="0">
                <a:ln>
                  <a:noFill/>
                </a:ln>
                <a:effectLst/>
                <a:uLnTx/>
                <a:uFillTx/>
                <a:latin typeface="DM Sans"/>
                <a:ea typeface="+mn-ea"/>
                <a:cs typeface="+mn-cs"/>
              </a:rPr>
              <a:t> melanin synthesis decreases, </a:t>
            </a:r>
            <a:r>
              <a:rPr lang="en-GB" sz="1200">
                <a:latin typeface="DM Sans"/>
              </a:rPr>
              <a:t>transfer to skin cells becomes less efficient.</a:t>
            </a:r>
          </a:p>
          <a:p>
            <a:pPr algn="l">
              <a:defRPr/>
            </a:pPr>
            <a:r>
              <a:rPr kumimoji="0" lang="en-GB" sz="1200" b="0" i="0" u="none" strike="noStrike" kern="1200" cap="none" spc="0" normalizeH="0" baseline="0" noProof="0">
                <a:ln>
                  <a:noFill/>
                </a:ln>
                <a:effectLst/>
                <a:uLnTx/>
                <a:uFillTx/>
                <a:latin typeface="DM Sans"/>
                <a:ea typeface="+mn-ea"/>
                <a:cs typeface="+mn-cs"/>
              </a:rPr>
              <a:t>Both leading to </a:t>
            </a:r>
            <a:r>
              <a:rPr lang="en-GB" sz="1200">
                <a:latin typeface="DM Sans"/>
              </a:rPr>
              <a:t>uneven complexion and localized hyperpigmentation</a:t>
            </a:r>
            <a:r>
              <a:rPr kumimoji="0" lang="en-GB" sz="1200" b="0" i="0" u="none" strike="noStrike" kern="1200" cap="none" spc="0" normalizeH="0" baseline="0" noProof="0">
                <a:ln>
                  <a:noFill/>
                </a:ln>
                <a:effectLst/>
                <a:uLnTx/>
                <a:uFillTx/>
                <a:latin typeface="DM Sans"/>
                <a:ea typeface="+mn-ea"/>
                <a:cs typeface="+mn-cs"/>
              </a:rPr>
              <a:t>.</a:t>
            </a:r>
            <a:endParaRPr lang="en-GB" sz="1200" b="0" i="0" u="none" strike="noStrike" kern="1200" cap="none" spc="0" normalizeH="0" baseline="0" noProof="0">
              <a:ln>
                <a:noFill/>
              </a:ln>
              <a:effectLst/>
              <a:uLnTx/>
              <a:uFillTx/>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Hot flushes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It is linked to the change in hormonal status, specifically the decline in estrogens and progesterone.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Most research suggests that hot flashes occur when decreased estrogen levels cause body's thermostat (hypothalamus) to become more sensitive to slight changes in body temperature.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When the hypothalamus thinks the body is too warm, it starts a chain of events — a hot flash — to cool down.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See for example Freedman 2014: </a:t>
            </a:r>
            <a:r>
              <a:rPr kumimoji="0" lang="en-US" sz="1200" b="0" i="0" u="sng" strike="noStrike" kern="1200" cap="none" spc="0" normalizeH="0" baseline="0" noProof="0">
                <a:ln>
                  <a:noFill/>
                </a:ln>
                <a:solidFill>
                  <a:srgbClr val="0563C1"/>
                </a:solidFill>
                <a:effectLst/>
                <a:uLnTx/>
                <a:uFillTx/>
                <a:latin typeface="Calibri" panose="020F0502020204030204" pitchFamily="34" charset="0"/>
                <a:ea typeface="Calibri" panose="020F0502020204030204" pitchFamily="34" charset="0"/>
                <a:cs typeface="+mn-cs"/>
                <a:hlinkClick r:id="rId3"/>
              </a:rPr>
              <a:t>Menopausal hot flashes: Mechanisms, endocrinology, treatment - ScienceDirect</a:t>
            </a:r>
            <a:endParaRPr kumimoji="0" lang="fr-FR"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endParaRPr lang="en-US"/>
          </a:p>
          <a:p>
            <a:endParaRPr lang="en-US"/>
          </a:p>
        </p:txBody>
      </p:sp>
      <p:sp>
        <p:nvSpPr>
          <p:cNvPr id="4" name="Slide Number Placeholder 3">
            <a:extLst>
              <a:ext uri="{FF2B5EF4-FFF2-40B4-BE49-F238E27FC236}">
                <a16:creationId xmlns:a16="http://schemas.microsoft.com/office/drawing/2014/main" id="{0EC53B7C-E686-108E-9145-4905FE9C06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FCA1A-5B5B-4C2F-9D01-AA3890884EFC}"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627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err="1">
                <a:ln>
                  <a:noFill/>
                </a:ln>
                <a:solidFill>
                  <a:prstClr val="black"/>
                </a:solidFill>
                <a:effectLst/>
                <a:uLnTx/>
                <a:uFillTx/>
                <a:latin typeface="Calibri" panose="020F0502020204030204"/>
                <a:ea typeface="+mn-ea"/>
                <a:cs typeface="+mn-cs"/>
              </a:rPr>
              <a:t>Source</a:t>
            </a:r>
            <a:r>
              <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rPr>
              <a:t>: trendwatching.com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36982"/>
                </a:solidFill>
                <a:effectLst/>
                <a:uLnTx/>
                <a:uFillTx/>
                <a:latin typeface="Avenir LT"/>
                <a:ea typeface="+mn-ea"/>
                <a:cs typeface="+mn-cs"/>
              </a:rPr>
              <a:t>A menopause-focused health company announced in February 2022 that it has extended its partnership with the UK’s NHS to help expand its digital clinic for women’s health. </a:t>
            </a:r>
            <a:r>
              <a:rPr kumimoji="0" lang="en-US" sz="1200" b="1" i="0" u="none" strike="noStrike" kern="1200" cap="none" spc="0" normalizeH="0" baseline="0" noProof="0" dirty="0">
                <a:ln>
                  <a:noFill/>
                </a:ln>
                <a:solidFill>
                  <a:srgbClr val="454A65"/>
                </a:solidFill>
                <a:effectLst/>
                <a:uLnTx/>
                <a:uFillTx/>
                <a:latin typeface="Avenir LT"/>
                <a:ea typeface="+mn-ea"/>
                <a:cs typeface="+mn-cs"/>
                <a:hlinkClick r:id="rId3"/>
              </a:rPr>
              <a:t>Bia Care</a:t>
            </a:r>
            <a:r>
              <a:rPr kumimoji="0" lang="en-US" sz="1200" b="0" i="0" u="none" strike="noStrike" kern="1200" cap="none" spc="0" normalizeH="0" baseline="0" noProof="0" dirty="0">
                <a:ln>
                  <a:noFill/>
                </a:ln>
                <a:solidFill>
                  <a:srgbClr val="636982"/>
                </a:solidFill>
                <a:effectLst/>
                <a:uLnTx/>
                <a:uFillTx/>
                <a:latin typeface="Avenir LT"/>
                <a:ea typeface="+mn-ea"/>
                <a:cs typeface="+mn-cs"/>
              </a:rPr>
              <a:t> was the first of its kind to partner with the NHS in 2021; additional funding will allow the company to expand the availability of its digitally-enabled women’s health clinic. Bia Care connects women to menopause specialist doctors using group consultations, which improves the doctor to patient ratio and means up to six times more patients are treated. Results from the NHS pilot trial showed that the service model delivered clinically effective services at a fraction of the cost of a traditional menopause clinic. https://linktr.ee/biacare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36982"/>
                </a:solidFill>
                <a:effectLst/>
                <a:uLnTx/>
                <a:uFillTx/>
                <a:latin typeface="Avenir LT"/>
                <a:ea typeface="+mn-ea"/>
                <a:cs typeface="+mn-cs"/>
              </a:rPr>
              <a:t>In August 2021, France-based </a:t>
            </a:r>
            <a:r>
              <a:rPr kumimoji="0" lang="en-US" sz="1200" b="1" i="0" u="none" strike="noStrike" kern="1200" cap="none" spc="0" normalizeH="0" baseline="0" noProof="0" dirty="0">
                <a:ln>
                  <a:noFill/>
                </a:ln>
                <a:solidFill>
                  <a:srgbClr val="454A65"/>
                </a:solidFill>
                <a:effectLst/>
                <a:uLnTx/>
                <a:uFillTx/>
                <a:latin typeface="Avenir LT"/>
                <a:ea typeface="+mn-ea"/>
                <a:cs typeface="+mn-cs"/>
                <a:hlinkClick r:id="rId4"/>
              </a:rPr>
              <a:t>L’Oréal </a:t>
            </a:r>
            <a:r>
              <a:rPr kumimoji="0" lang="en-US" sz="1200" b="0" i="0" u="none" strike="noStrike" kern="1200" cap="none" spc="0" normalizeH="0" baseline="0" noProof="0" dirty="0">
                <a:ln>
                  <a:noFill/>
                </a:ln>
                <a:solidFill>
                  <a:srgbClr val="636982"/>
                </a:solidFill>
                <a:effectLst/>
                <a:uLnTx/>
                <a:uFillTx/>
                <a:latin typeface="Avenir LT"/>
                <a:ea typeface="+mn-ea"/>
                <a:cs typeface="+mn-cs"/>
              </a:rPr>
              <a:t>partnered with period-tracking app Clue to research how the skin is affected by the menstrual cycle. With over 12 million users in 190 countries, Clue will deploy voluntary surveys to be studied by L’Oréal’s research and development teams and Active Cosmetic Division. L’Oréal will share its findings in Clue’s reproductive health encyclopedia, found on Clue’s website, and hopes to develop science-backed personalized skincare routines that take into account menstrual cycles from puberty to menopause. Clue is based in Germany.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36982"/>
                </a:solidFill>
                <a:effectLst/>
                <a:uLnTx/>
                <a:uFillTx/>
                <a:latin typeface="Avenir LT"/>
                <a:ea typeface="+mn-ea"/>
                <a:cs typeface="+mn-cs"/>
              </a:rPr>
              <a:t>France-based skincare brand Vichy is aiming to alleviate the stigma surrounding working women’s menopause. In partnership with Allbright, a club created by women, for women, Vichy hosted </a:t>
            </a:r>
            <a:r>
              <a:rPr kumimoji="0" lang="en-US" sz="1200" b="1" i="0" u="none" strike="noStrike" kern="1200" cap="none" spc="0" normalizeH="0" baseline="0" noProof="0" dirty="0">
                <a:ln>
                  <a:noFill/>
                </a:ln>
                <a:solidFill>
                  <a:srgbClr val="454A65"/>
                </a:solidFill>
                <a:effectLst/>
                <a:uLnTx/>
                <a:uFillTx/>
                <a:latin typeface="Avenir LT"/>
                <a:ea typeface="+mn-ea"/>
                <a:cs typeface="+mn-cs"/>
                <a:hlinkClick r:id="rId5"/>
              </a:rPr>
              <a:t>Let’s not Pause</a:t>
            </a:r>
            <a:r>
              <a:rPr kumimoji="0" lang="en-US" sz="1200" b="0" i="0" u="none" strike="noStrike" kern="1200" cap="none" spc="0" normalizeH="0" baseline="0" noProof="0" dirty="0">
                <a:ln>
                  <a:noFill/>
                </a:ln>
                <a:solidFill>
                  <a:srgbClr val="636982"/>
                </a:solidFill>
                <a:effectLst/>
                <a:uLnTx/>
                <a:uFillTx/>
                <a:latin typeface="Avenir LT"/>
                <a:ea typeface="+mn-ea"/>
                <a:cs typeface="+mn-cs"/>
              </a:rPr>
              <a:t> for two days in May 2021. The virtual summit discussed the impact of menopause on working women’s lives, ways to address under-reporting of the topic, and how businesses can be demystified to its influence. Four women hosted the panel, sharing details of their experiences.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36982"/>
                </a:solidFill>
                <a:effectLst/>
                <a:uLnTx/>
                <a:uFillTx/>
                <a:latin typeface="Avenir LT"/>
                <a:ea typeface="+mn-ea"/>
                <a:cs typeface="+mn-cs"/>
              </a:rPr>
              <a:t>In Arabic, menopause literally translates as “the age of despair”. Upon discovering that 81% of Saudi Arabian women believe the phrase needed changing, the incontinence brand </a:t>
            </a:r>
            <a:r>
              <a:rPr kumimoji="0" lang="en-US" sz="1200" b="1" i="0" u="none" strike="noStrike" kern="1200" cap="none" spc="0" normalizeH="0" baseline="0" noProof="0" dirty="0">
                <a:ln>
                  <a:noFill/>
                </a:ln>
                <a:solidFill>
                  <a:srgbClr val="454A65"/>
                </a:solidFill>
                <a:effectLst/>
                <a:uLnTx/>
                <a:uFillTx/>
                <a:latin typeface="Avenir LT"/>
                <a:ea typeface="+mn-ea"/>
                <a:cs typeface="+mn-cs"/>
                <a:hlinkClick r:id="rId6"/>
              </a:rPr>
              <a:t>Tena</a:t>
            </a:r>
            <a:r>
              <a:rPr kumimoji="0" lang="en-US" sz="1200" b="0" i="0" u="none" strike="noStrike" kern="1200" cap="none" spc="0" normalizeH="0" baseline="0" noProof="0" dirty="0">
                <a:ln>
                  <a:noFill/>
                </a:ln>
                <a:solidFill>
                  <a:srgbClr val="636982"/>
                </a:solidFill>
                <a:effectLst/>
                <a:uLnTx/>
                <a:uFillTx/>
                <a:latin typeface="Avenir LT"/>
                <a:ea typeface="+mn-ea"/>
                <a:cs typeface="+mn-cs"/>
              </a:rPr>
              <a:t> launched a video campaign with the hashtag #DespairNoMore. The video depicts women sharing their positive experiences of menopause in a bid to destigmatize it and, ultimately, eradicate the Arabic translation for good. Consumers are invited to share their suggestions for a replacement phrase via Tena’s website.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454A65"/>
                </a:solidFill>
                <a:effectLst/>
                <a:uLnTx/>
                <a:uFillTx/>
                <a:latin typeface="Avenir LT"/>
                <a:ea typeface="+mn-ea"/>
                <a:cs typeface="+mn-cs"/>
                <a:hlinkClick r:id="rId7"/>
              </a:rPr>
              <a:t>Womaness</a:t>
            </a:r>
            <a:r>
              <a:rPr kumimoji="0" lang="en-US" sz="1200" b="0" i="0" u="none" strike="noStrike" kern="1200" cap="none" spc="0" normalizeH="0" baseline="0" noProof="0" dirty="0">
                <a:ln>
                  <a:noFill/>
                </a:ln>
                <a:solidFill>
                  <a:srgbClr val="636982"/>
                </a:solidFill>
                <a:effectLst/>
                <a:uLnTx/>
                <a:uFillTx/>
                <a:latin typeface="Avenir LT"/>
                <a:ea typeface="+mn-ea"/>
                <a:cs typeface="+mn-cs"/>
              </a:rPr>
              <a:t> is a consumer products brand created to serve the needs of women at all stages of the menopause. In Q1 2021 it launched its first range of products at US supermarket giant, Target. The products include a dietary supplement, a sexual wellness kit, and cosmetics designed to target menopause-induced skincare issues, with prices starting at USD 8.99 for a packet of sanitary towels. The brand’s overarching aim is to promote ‘</a:t>
            </a:r>
            <a:r>
              <a:rPr kumimoji="0" lang="en-US" sz="1200" b="0" i="0" u="none" strike="noStrike" kern="1200" cap="none" spc="0" normalizeH="0" baseline="0" noProof="0" dirty="0" err="1">
                <a:ln>
                  <a:noFill/>
                </a:ln>
                <a:solidFill>
                  <a:srgbClr val="636982"/>
                </a:solidFill>
                <a:effectLst/>
                <a:uLnTx/>
                <a:uFillTx/>
                <a:latin typeface="Avenir LT"/>
                <a:ea typeface="+mn-ea"/>
                <a:cs typeface="+mn-cs"/>
              </a:rPr>
              <a:t>menopositivity</a:t>
            </a:r>
            <a:r>
              <a:rPr kumimoji="0" lang="en-US" sz="1200" b="0" i="0" u="none" strike="noStrike" kern="1200" cap="none" spc="0" normalizeH="0" baseline="0" noProof="0" dirty="0">
                <a:ln>
                  <a:noFill/>
                </a:ln>
                <a:solidFill>
                  <a:srgbClr val="636982"/>
                </a:solidFill>
                <a:effectLst/>
                <a:uLnTx/>
                <a:uFillTx/>
                <a:latin typeface="Avenir LT"/>
                <a:ea typeface="+mn-ea"/>
                <a:cs typeface="+mn-cs"/>
              </a:rPr>
              <a:t>’ and to address the needs of a largely underserved demographic.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36982"/>
                </a:solidFill>
                <a:effectLst/>
                <a:uLnTx/>
                <a:uFillTx/>
                <a:latin typeface="Avenir LT"/>
                <a:ea typeface="+mn-ea"/>
                <a:cs typeface="+mn-cs"/>
              </a:rPr>
              <a:t>August 2020 saw UK-headquartered beauty brand </a:t>
            </a:r>
            <a:r>
              <a:rPr kumimoji="0" lang="en-US" sz="1200" b="1" i="0" u="none" strike="noStrike" kern="1200" cap="none" spc="0" normalizeH="0" baseline="0" noProof="0" dirty="0">
                <a:ln>
                  <a:noFill/>
                </a:ln>
                <a:solidFill>
                  <a:srgbClr val="454A65"/>
                </a:solidFill>
                <a:effectLst/>
                <a:uLnTx/>
                <a:uFillTx/>
                <a:latin typeface="Avenir LT"/>
                <a:ea typeface="+mn-ea"/>
                <a:cs typeface="+mn-cs"/>
                <a:hlinkClick r:id="rId8"/>
              </a:rPr>
              <a:t>Avon</a:t>
            </a:r>
            <a:r>
              <a:rPr kumimoji="0" lang="en-US" sz="1200" b="0" i="0" u="none" strike="noStrike" kern="1200" cap="none" spc="0" normalizeH="0" baseline="0" noProof="0" dirty="0">
                <a:ln>
                  <a:noFill/>
                </a:ln>
                <a:solidFill>
                  <a:srgbClr val="636982"/>
                </a:solidFill>
                <a:effectLst/>
                <a:uLnTx/>
                <a:uFillTx/>
                <a:latin typeface="Avenir LT"/>
                <a:ea typeface="+mn-ea"/>
                <a:cs typeface="+mn-cs"/>
              </a:rPr>
              <a:t> announce the launch of adapt Sync: a skincare collection for women experiencing menopause and perimenopause. The range was created in response to Avon’s Too Little Information report, which revealed approximately 44% of women globally were unaware of perimenopause and the effects on the body. Offering holistic solutions for menopausal skin issues, the collection is formulated with soothing botanical adaptogens, such as turmeric, with anti-inflammatory and antioxidant properties, and Avon’s patented </a:t>
            </a:r>
            <a:r>
              <a:rPr kumimoji="0" lang="en-US" sz="1200" b="0" i="0" u="none" strike="noStrike" kern="1200" cap="none" spc="0" normalizeH="0" baseline="0" noProof="0" dirty="0" err="1">
                <a:ln>
                  <a:noFill/>
                </a:ln>
                <a:solidFill>
                  <a:srgbClr val="636982"/>
                </a:solidFill>
                <a:effectLst/>
                <a:uLnTx/>
                <a:uFillTx/>
                <a:latin typeface="Avenir LT"/>
                <a:ea typeface="+mn-ea"/>
                <a:cs typeface="+mn-cs"/>
              </a:rPr>
              <a:t>tiliacora</a:t>
            </a:r>
            <a:r>
              <a:rPr kumimoji="0" lang="en-US" sz="1200" b="0" i="0" u="none" strike="noStrike" kern="1200" cap="none" spc="0" normalizeH="0" baseline="0" noProof="0" dirty="0">
                <a:ln>
                  <a:noFill/>
                </a:ln>
                <a:solidFill>
                  <a:srgbClr val="636982"/>
                </a:solidFill>
                <a:effectLst/>
                <a:uLnTx/>
                <a:uFillTx/>
                <a:latin typeface="Avenir LT"/>
                <a:ea typeface="+mn-ea"/>
                <a:cs typeface="+mn-cs"/>
              </a:rPr>
              <a:t>, helping to cool the skin and increase hydration and firmness. Included in the range, which  are an Icy Cooling Elixir Facial Mist, Dream Cream Night Cream and Hydra Rescue On The Go Serum.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7453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Niacinamide: multi-purpose solution. Now also for Menopausal skin.</a:t>
            </a:r>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8</a:t>
            </a:fld>
            <a:endParaRPr lang="en-GB"/>
          </a:p>
        </p:txBody>
      </p:sp>
    </p:spTree>
    <p:extLst>
      <p:ext uri="{BB962C8B-B14F-4D97-AF65-F5344CB8AC3E}">
        <p14:creationId xmlns:p14="http://schemas.microsoft.com/office/powerpoint/2010/main" val="4110084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Microbiome: scientific tests were performed, but no clear conclusion can be generated due to variability of the group.</a:t>
            </a:r>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12</a:t>
            </a:fld>
            <a:endParaRPr lang="en-GB"/>
          </a:p>
        </p:txBody>
      </p:sp>
    </p:spTree>
    <p:extLst>
      <p:ext uri="{BB962C8B-B14F-4D97-AF65-F5344CB8AC3E}">
        <p14:creationId xmlns:p14="http://schemas.microsoft.com/office/powerpoint/2010/main" val="3368965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13</a:t>
            </a:fld>
            <a:endParaRPr lang="en-GB"/>
          </a:p>
        </p:txBody>
      </p:sp>
    </p:spTree>
    <p:extLst>
      <p:ext uri="{BB962C8B-B14F-4D97-AF65-F5344CB8AC3E}">
        <p14:creationId xmlns:p14="http://schemas.microsoft.com/office/powerpoint/2010/main" val="186924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14</a:t>
            </a:fld>
            <a:endParaRPr lang="en-GB"/>
          </a:p>
        </p:txBody>
      </p:sp>
    </p:spTree>
    <p:extLst>
      <p:ext uri="{BB962C8B-B14F-4D97-AF65-F5344CB8AC3E}">
        <p14:creationId xmlns:p14="http://schemas.microsoft.com/office/powerpoint/2010/main" val="2028430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Niacinamide increases ceramides level.</a:t>
            </a:r>
          </a:p>
          <a:p>
            <a:r>
              <a:rPr lang="en-US"/>
              <a:t>1` graphs: absolute ceramide levels.</a:t>
            </a:r>
          </a:p>
          <a:p>
            <a:r>
              <a:rPr lang="en-US"/>
              <a:t>2` graphs: percentage on all ceramides.</a:t>
            </a:r>
          </a:p>
          <a:p>
            <a:r>
              <a:rPr lang="en-US"/>
              <a:t>Commercially available ceramides are often already upregulated during menopause, so additional ceramides application doesn`t help.</a:t>
            </a:r>
          </a:p>
          <a:p>
            <a:r>
              <a:rPr lang="en-US"/>
              <a:t>Niacinamide, re-balance to pre-menopausal level.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541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Study based on literature. </a:t>
            </a:r>
          </a:p>
        </p:txBody>
      </p:sp>
      <p:sp>
        <p:nvSpPr>
          <p:cNvPr id="4" name="Slide Number Placeholder 3"/>
          <p:cNvSpPr>
            <a:spLocks noGrp="1"/>
          </p:cNvSpPr>
          <p:nvPr>
            <p:ph type="sldNum" sz="quarter" idx="5"/>
          </p:nvPr>
        </p:nvSpPr>
        <p:spPr/>
        <p:txBody>
          <a:bodyPr/>
          <a:lstStyle/>
          <a:p>
            <a:fld id="{B05EFF53-B5E9-4C67-9F80-34173122F7DF}" type="slidenum">
              <a:rPr lang="en-GB" smtClean="0"/>
              <a:t>18</a:t>
            </a:fld>
            <a:endParaRPr lang="en-GB"/>
          </a:p>
        </p:txBody>
      </p:sp>
    </p:spTree>
    <p:extLst>
      <p:ext uri="{BB962C8B-B14F-4D97-AF65-F5344CB8AC3E}">
        <p14:creationId xmlns:p14="http://schemas.microsoft.com/office/powerpoint/2010/main" val="415366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20</a:t>
            </a:fld>
            <a:endParaRPr lang="en-GB"/>
          </a:p>
        </p:txBody>
      </p:sp>
    </p:spTree>
    <p:extLst>
      <p:ext uri="{BB962C8B-B14F-4D97-AF65-F5344CB8AC3E}">
        <p14:creationId xmlns:p14="http://schemas.microsoft.com/office/powerpoint/2010/main" val="2874246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Histidine pathway can be related to dryness, redness and itchy skin.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a pathway for skin response to UV stress (urocanic acid) and allergies reaction (histamine).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Menopause imbalances the histidine pathway. More details in back-up slides.</a:t>
            </a:r>
          </a:p>
        </p:txBody>
      </p:sp>
      <p:sp>
        <p:nvSpPr>
          <p:cNvPr id="4" name="Slide Number Placeholder 3"/>
          <p:cNvSpPr>
            <a:spLocks noGrp="1"/>
          </p:cNvSpPr>
          <p:nvPr>
            <p:ph type="sldNum" sz="quarter" idx="5"/>
          </p:nvPr>
        </p:nvSpPr>
        <p:spPr/>
        <p:txBody>
          <a:bodyPr/>
          <a:lstStyle/>
          <a:p>
            <a:fld id="{B05EFF53-B5E9-4C67-9F80-34173122F7DF}" type="slidenum">
              <a:rPr lang="en-GB" smtClean="0"/>
              <a:t>21</a:t>
            </a:fld>
            <a:endParaRPr lang="en-GB"/>
          </a:p>
        </p:txBody>
      </p:sp>
    </p:spTree>
    <p:extLst>
      <p:ext uri="{BB962C8B-B14F-4D97-AF65-F5344CB8AC3E}">
        <p14:creationId xmlns:p14="http://schemas.microsoft.com/office/powerpoint/2010/main" val="1888793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22</a:t>
            </a:fld>
            <a:endParaRPr lang="en-GB"/>
          </a:p>
        </p:txBody>
      </p:sp>
    </p:spTree>
    <p:extLst>
      <p:ext uri="{BB962C8B-B14F-4D97-AF65-F5344CB8AC3E}">
        <p14:creationId xmlns:p14="http://schemas.microsoft.com/office/powerpoint/2010/main" val="2405031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C30EF-D036-DAE0-AD02-87422394DC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C9725A-1056-F8E3-2CDC-E73A535E3A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2762D3-DB01-61BD-6E06-E1BE675FEA9F}"/>
              </a:ext>
            </a:extLst>
          </p:cNvPr>
          <p:cNvSpPr>
            <a:spLocks noGrp="1"/>
          </p:cNvSpPr>
          <p:nvPr>
            <p:ph type="body" idx="1"/>
          </p:nvPr>
        </p:nvSpPr>
        <p:spPr/>
        <p:txBody>
          <a:bodyPr/>
          <a:lstStyle/>
          <a:p>
            <a:r>
              <a:rPr lang="en-US"/>
              <a:t>Both are </a:t>
            </a:r>
            <a:r>
              <a:rPr lang="en-US" err="1"/>
              <a:t>dsm-firmenich</a:t>
            </a:r>
            <a:r>
              <a:rPr lang="en-US"/>
              <a:t> studies.</a:t>
            </a:r>
            <a:endParaRPr lang="en-NL"/>
          </a:p>
        </p:txBody>
      </p:sp>
      <p:sp>
        <p:nvSpPr>
          <p:cNvPr id="4" name="Slide Number Placeholder 3">
            <a:extLst>
              <a:ext uri="{FF2B5EF4-FFF2-40B4-BE49-F238E27FC236}">
                <a16:creationId xmlns:a16="http://schemas.microsoft.com/office/drawing/2014/main" id="{5EB4A378-6424-8708-C53C-EEE22F6844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1072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 Graph a and b are the same except the scale on y axis changed. In graph b an outlier is out of the scale and not shown.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t>- For a group of high performers with TEWL reductions more than 2.5 units from day 0 to day 28, a strong negative Pearson correlation of greater than 0.7 was noted between TEWL and niacinamide (and its derivative) levels detected.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909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39729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Segoe UI" panose="020B0502040204020203" pitchFamily="34" charset="0"/>
              </a:rPr>
              <a:t>5 mode of actions</a:t>
            </a:r>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35</a:t>
            </a:fld>
            <a:endParaRPr lang="en-GB"/>
          </a:p>
        </p:txBody>
      </p:sp>
    </p:spTree>
    <p:extLst>
      <p:ext uri="{BB962C8B-B14F-4D97-AF65-F5344CB8AC3E}">
        <p14:creationId xmlns:p14="http://schemas.microsoft.com/office/powerpoint/2010/main" val="3199695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9487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0041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38</a:t>
            </a:fld>
            <a:endParaRPr lang="en-GB"/>
          </a:p>
        </p:txBody>
      </p:sp>
    </p:spTree>
    <p:extLst>
      <p:ext uri="{BB962C8B-B14F-4D97-AF65-F5344CB8AC3E}">
        <p14:creationId xmlns:p14="http://schemas.microsoft.com/office/powerpoint/2010/main" val="3171538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537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4794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272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6456D8-36B5-AE48-B1E3-F330C023EEC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84276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6456D8-36B5-AE48-B1E3-F330C023EEC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266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6456D8-36B5-AE48-B1E3-F330C023EEC4}"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05892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50541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84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8656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61</a:t>
            </a:fld>
            <a:endParaRPr lang="en-GB"/>
          </a:p>
        </p:txBody>
      </p:sp>
    </p:spTree>
    <p:extLst>
      <p:ext uri="{BB962C8B-B14F-4D97-AF65-F5344CB8AC3E}">
        <p14:creationId xmlns:p14="http://schemas.microsoft.com/office/powerpoint/2010/main" val="18978135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62</a:t>
            </a:fld>
            <a:endParaRPr lang="en-GB"/>
          </a:p>
        </p:txBody>
      </p:sp>
    </p:spTree>
    <p:extLst>
      <p:ext uri="{BB962C8B-B14F-4D97-AF65-F5344CB8AC3E}">
        <p14:creationId xmlns:p14="http://schemas.microsoft.com/office/powerpoint/2010/main" val="3298638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30405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820254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934618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70228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37062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605242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318448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980460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Slide de Título">
    <p:spTree>
      <p:nvGrpSpPr>
        <p:cNvPr id="1" name=""/>
        <p:cNvGrpSpPr/>
        <p:nvPr/>
      </p:nvGrpSpPr>
      <p:grpSpPr>
        <a:xfrm>
          <a:off x="0" y="0"/>
          <a:ext cx="0" cy="0"/>
          <a:chOff x="0" y="0"/>
          <a:chExt cx="0" cy="0"/>
        </a:xfrm>
      </p:grpSpPr>
      <p:pic>
        <p:nvPicPr>
          <p:cNvPr id="4" name="Imagem 3" descr="Interface gráfica do usuário, Aplicativo&#10;&#10;Descrição gerada automaticamente com confiança média">
            <a:extLst>
              <a:ext uri="{FF2B5EF4-FFF2-40B4-BE49-F238E27FC236}">
                <a16:creationId xmlns:a16="http://schemas.microsoft.com/office/drawing/2014/main" id="{9D395969-1C28-6226-6504-67F756A9D95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85638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75305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6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48A2CF"/>
              </a:buClr>
              <a:buFont typeface="DM Sans" pitchFamily="2" charset="0"/>
              <a:buChar char="•"/>
              <a:defRPr sz="1600"/>
            </a:lvl2pPr>
            <a:lvl3pPr marL="806450" indent="-355600">
              <a:buClr>
                <a:srgbClr val="48A2CF"/>
              </a:buClr>
              <a:buFont typeface="DM Sans" pitchFamily="2" charset="0"/>
              <a:buChar char="•"/>
              <a:defRPr sz="1600"/>
            </a:lvl3pPr>
            <a:lvl4pPr marL="1257300" indent="-361950">
              <a:buClr>
                <a:srgbClr val="48A2CF"/>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2994032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6_Title and 2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EBD270-4E40-094A-B32D-A98341733D6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person blowing a kiss&#10;&#10;Description automatically generated">
            <a:extLst>
              <a:ext uri="{FF2B5EF4-FFF2-40B4-BE49-F238E27FC236}">
                <a16:creationId xmlns:a16="http://schemas.microsoft.com/office/drawing/2014/main" id="{24CB5A30-CBCA-D37C-36D3-427C906E237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b="-9"/>
          <a:stretch/>
        </p:blipFill>
        <p:spPr>
          <a:xfrm>
            <a:off x="6972300" y="0"/>
            <a:ext cx="5219700"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97230"/>
            <a:ext cx="6537671" cy="3131538"/>
          </a:xfrm>
        </p:spPr>
        <p:txBody>
          <a:bodyPr tIns="0"/>
          <a:lstStyle>
            <a:lvl1pPr>
              <a:defRPr sz="16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62643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Rectangle 4">
            <a:extLst>
              <a:ext uri="{FF2B5EF4-FFF2-40B4-BE49-F238E27FC236}">
                <a16:creationId xmlns:a16="http://schemas.microsoft.com/office/drawing/2014/main" id="{5C4A9276-A0F7-C280-99B8-6826E3C44BC8}"/>
              </a:ext>
            </a:extLst>
          </p:cNvPr>
          <p:cNvSpPr/>
          <p:nvPr/>
        </p:nvSpPr>
        <p:spPr>
          <a:xfrm>
            <a:off x="6972299" y="318"/>
            <a:ext cx="5219701"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9" name="Text Placeholder 2">
            <a:extLst>
              <a:ext uri="{FF2B5EF4-FFF2-40B4-BE49-F238E27FC236}">
                <a16:creationId xmlns:a16="http://schemas.microsoft.com/office/drawing/2014/main" id="{33E5336E-466C-A820-89D4-8044807C09AF}"/>
              </a:ext>
            </a:extLst>
          </p:cNvPr>
          <p:cNvSpPr>
            <a:spLocks noGrp="1"/>
          </p:cNvSpPr>
          <p:nvPr>
            <p:ph type="body" idx="11" hasCustomPrompt="1"/>
          </p:nvPr>
        </p:nvSpPr>
        <p:spPr>
          <a:xfrm>
            <a:off x="302400" y="679057"/>
            <a:ext cx="653767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0" name="Title 1">
            <a:extLst>
              <a:ext uri="{FF2B5EF4-FFF2-40B4-BE49-F238E27FC236}">
                <a16:creationId xmlns:a16="http://schemas.microsoft.com/office/drawing/2014/main" id="{E8F74E79-F53E-4296-C295-0F6ABE87ECA8}"/>
              </a:ext>
            </a:extLst>
          </p:cNvPr>
          <p:cNvSpPr>
            <a:spLocks noGrp="1"/>
          </p:cNvSpPr>
          <p:nvPr>
            <p:ph type="title"/>
          </p:nvPr>
        </p:nvSpPr>
        <p:spPr>
          <a:xfrm>
            <a:off x="302401" y="302400"/>
            <a:ext cx="6537669" cy="371829"/>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99435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Title and 2 Content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34CFB6-AA22-1805-C047-2B46F2DCD282}"/>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90578D79-24AD-E359-96A3-AD79EABAC14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21"/>
          <a:stretch/>
        </p:blipFill>
        <p:spPr>
          <a:xfrm>
            <a:off x="6491102" y="318"/>
            <a:ext cx="5713598" cy="6857682"/>
          </a:xfrm>
          <a:prstGeom prst="rect">
            <a:avLst/>
          </a:prstGeom>
        </p:spPr>
      </p:pic>
      <p:sp>
        <p:nvSpPr>
          <p:cNvPr id="7" name="Rectangle 6">
            <a:extLst>
              <a:ext uri="{FF2B5EF4-FFF2-40B4-BE49-F238E27FC236}">
                <a16:creationId xmlns:a16="http://schemas.microsoft.com/office/drawing/2014/main" id="{BD3B8946-14DC-2B28-248E-480F4D6A1AEE}"/>
              </a:ext>
            </a:extLst>
          </p:cNvPr>
          <p:cNvSpPr/>
          <p:nvPr/>
        </p:nvSpPr>
        <p:spPr>
          <a:xfrm>
            <a:off x="6498190" y="318"/>
            <a:ext cx="5700897"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97230"/>
            <a:ext cx="5212354"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943823"/>
            <a:ext cx="5212354" cy="3749408"/>
          </a:xfrm>
        </p:spPr>
        <p:txBody>
          <a:bodyPr/>
          <a:lstStyle>
            <a:lvl1pPr>
              <a:defRPr sz="16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3" name="Text Placeholder 2">
            <a:extLst>
              <a:ext uri="{FF2B5EF4-FFF2-40B4-BE49-F238E27FC236}">
                <a16:creationId xmlns:a16="http://schemas.microsoft.com/office/drawing/2014/main" id="{B8B6D062-9F1F-C180-AFD3-9A3955E68E58}"/>
              </a:ext>
            </a:extLst>
          </p:cNvPr>
          <p:cNvSpPr>
            <a:spLocks noGrp="1"/>
          </p:cNvSpPr>
          <p:nvPr>
            <p:ph type="body" idx="11" hasCustomPrompt="1"/>
          </p:nvPr>
        </p:nvSpPr>
        <p:spPr>
          <a:xfrm>
            <a:off x="302400" y="679057"/>
            <a:ext cx="69366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4" name="Title 1">
            <a:extLst>
              <a:ext uri="{FF2B5EF4-FFF2-40B4-BE49-F238E27FC236}">
                <a16:creationId xmlns:a16="http://schemas.microsoft.com/office/drawing/2014/main" id="{71753983-13C8-CB7F-97DF-36E7038A40D4}"/>
              </a:ext>
            </a:extLst>
          </p:cNvPr>
          <p:cNvSpPr>
            <a:spLocks noGrp="1"/>
          </p:cNvSpPr>
          <p:nvPr>
            <p:ph type="title"/>
          </p:nvPr>
        </p:nvSpPr>
        <p:spPr>
          <a:xfrm>
            <a:off x="302401" y="302400"/>
            <a:ext cx="6936599" cy="371829"/>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3922563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811A18F-4689-0D71-7208-614149D510C2}"/>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tx1"/>
                </a:solidFill>
              </a:defRPr>
            </a:lvl1pPr>
          </a:lstStyle>
          <a:p>
            <a:r>
              <a:rPr lang="en-GB"/>
              <a:t>Presentation</a:t>
            </a:r>
            <a:br>
              <a:rPr lang="en-GB"/>
            </a:br>
            <a:r>
              <a:rPr lang="en-GB"/>
              <a:t>Title</a:t>
            </a:r>
          </a:p>
        </p:txBody>
      </p:sp>
    </p:spTree>
    <p:extLst>
      <p:ext uri="{BB962C8B-B14F-4D97-AF65-F5344CB8AC3E}">
        <p14:creationId xmlns:p14="http://schemas.microsoft.com/office/powerpoint/2010/main" val="17813067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algn="just"/>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lobortis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Phasellus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Sed a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augue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Vivamus</a:t>
            </a:r>
            <a:r>
              <a:rPr lang="en-GB" b="0" i="0">
                <a:solidFill>
                  <a:srgbClr val="000000"/>
                </a:solidFill>
                <a:effectLst/>
                <a:latin typeface="Open Sans" panose="020B0606030504020204" pitchFamily="34" charset="0"/>
              </a:rPr>
              <a:t> ligula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Donec maximus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ullamcorper</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Suspendisse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potenti</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Praesent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cursus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non,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a:t>
            </a:r>
          </a:p>
          <a:p>
            <a:pPr algn="just"/>
            <a:endParaRPr lang="en-GB" b="0" i="0">
              <a:solidFill>
                <a:srgbClr val="000000"/>
              </a:solidFill>
              <a:effectLst/>
              <a:latin typeface="Open Sans" panose="020B0606030504020204" pitchFamily="34" charset="0"/>
            </a:endParaRPr>
          </a:p>
          <a:p>
            <a:pPr algn="just"/>
            <a:r>
              <a:rPr lang="en-GB" b="0" i="0">
                <a:solidFill>
                  <a:srgbClr val="000000"/>
                </a:solidFill>
                <a:effectLst/>
                <a:latin typeface="Open Sans" panose="020B0606030504020204" pitchFamily="34" charset="0"/>
              </a:rPr>
              <a:t>Donec et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ex. Morbi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eros.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maximus. Morbi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mi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commodo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volutpat</a:t>
            </a:r>
            <a:r>
              <a:rPr lang="en-GB" b="0" i="0">
                <a:solidFill>
                  <a:srgbClr val="000000"/>
                </a:solidFill>
                <a:effectLst/>
                <a:latin typeface="Open Sans" panose="020B0606030504020204" pitchFamily="34" charset="0"/>
              </a:rPr>
              <a:t> libero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pharetra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Sed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mollis</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Morbi vitae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ultrices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justo</a:t>
            </a:r>
            <a:r>
              <a:rPr lang="en-GB" b="0" i="0">
                <a:solidFill>
                  <a:srgbClr val="000000"/>
                </a:solidFill>
                <a:effectLst/>
                <a:latin typeface="Open Sans" panose="020B0606030504020204" pitchFamily="34" charset="0"/>
              </a:rPr>
              <a:t> in,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dictum sem. Donec ac ipsum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Cras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porta. Donec ipsum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Nam </a:t>
            </a:r>
            <a:r>
              <a:rPr lang="en-GB" b="0" i="0" err="1">
                <a:solidFill>
                  <a:srgbClr val="000000"/>
                </a:solidFill>
                <a:effectLst/>
                <a:latin typeface="Open Sans" panose="020B0606030504020204" pitchFamily="34" charset="0"/>
              </a:rPr>
              <a:t>molestie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auctor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a:t>
            </a:r>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740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8675566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8352746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342007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1838363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169609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95550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99247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5582259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7339568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888512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748131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algn="just"/>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lobortis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Phasellus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Sed a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augue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Vivamus</a:t>
            </a:r>
            <a:r>
              <a:rPr lang="en-GB" b="0" i="0">
                <a:solidFill>
                  <a:srgbClr val="000000"/>
                </a:solidFill>
                <a:effectLst/>
                <a:latin typeface="Open Sans" panose="020B0606030504020204" pitchFamily="34" charset="0"/>
              </a:rPr>
              <a:t> ligula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Donec maximus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ullamcorper</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Suspendisse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potenti</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Praesent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cursus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non,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a:t>
            </a:r>
          </a:p>
          <a:p>
            <a:pPr algn="just"/>
            <a:endParaRPr lang="en-GB" b="0" i="0">
              <a:solidFill>
                <a:srgbClr val="000000"/>
              </a:solidFill>
              <a:effectLst/>
              <a:latin typeface="Open Sans" panose="020B0606030504020204" pitchFamily="34" charset="0"/>
            </a:endParaRPr>
          </a:p>
          <a:p>
            <a:pPr algn="just"/>
            <a:r>
              <a:rPr lang="en-GB" b="0" i="0">
                <a:solidFill>
                  <a:srgbClr val="000000"/>
                </a:solidFill>
                <a:effectLst/>
                <a:latin typeface="Open Sans" panose="020B0606030504020204" pitchFamily="34" charset="0"/>
              </a:rPr>
              <a:t>Donec et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ex. Morbi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eros.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maximus. Morbi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mi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commodo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volutpat</a:t>
            </a:r>
            <a:r>
              <a:rPr lang="en-GB" b="0" i="0">
                <a:solidFill>
                  <a:srgbClr val="000000"/>
                </a:solidFill>
                <a:effectLst/>
                <a:latin typeface="Open Sans" panose="020B0606030504020204" pitchFamily="34" charset="0"/>
              </a:rPr>
              <a:t> libero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pharetra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Sed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mollis</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Morbi vitae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ultrices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justo</a:t>
            </a:r>
            <a:r>
              <a:rPr lang="en-GB" b="0" i="0">
                <a:solidFill>
                  <a:srgbClr val="000000"/>
                </a:solidFill>
                <a:effectLst/>
                <a:latin typeface="Open Sans" panose="020B0606030504020204" pitchFamily="34" charset="0"/>
              </a:rPr>
              <a:t> in,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dictum sem. Donec ac ipsum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Cras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porta. Donec ipsum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Nam </a:t>
            </a:r>
            <a:r>
              <a:rPr lang="en-GB" b="0" i="0" err="1">
                <a:solidFill>
                  <a:srgbClr val="000000"/>
                </a:solidFill>
                <a:effectLst/>
                <a:latin typeface="Open Sans" panose="020B0606030504020204" pitchFamily="34" charset="0"/>
              </a:rPr>
              <a:t>molestie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auctor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a:t>
            </a:r>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1164906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0259575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1192839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8928500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5118961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3" name="TextBox 2">
            <a:extLst>
              <a:ext uri="{FF2B5EF4-FFF2-40B4-BE49-F238E27FC236}">
                <a16:creationId xmlns:a16="http://schemas.microsoft.com/office/drawing/2014/main" id="{B937A820-EC29-01F9-18D4-69C77C26EE67}"/>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78670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DSM Nutritional Products AG, 2025.</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dirty="0">
                <a:solidFill>
                  <a:schemeClr val="bg1"/>
                </a:solidFill>
              </a:rPr>
              <a:t>Disclaimer</a:t>
            </a:r>
            <a:endParaRPr kumimoji="0" lang="en-GB" sz="2300" b="1" i="0" u="none" strike="noStrike" kern="0" cap="none" spc="0" normalizeH="0" baseline="0" noProof="0" dirty="0">
              <a:ln>
                <a:noFill/>
              </a:ln>
              <a:solidFill>
                <a:schemeClr val="bg1"/>
              </a:solidFill>
              <a:effectLst/>
              <a:uLnTx/>
              <a:uFillTx/>
              <a:ea typeface="+mn-ea"/>
              <a:cs typeface="+mn-cs"/>
            </a:endParaRPr>
          </a:p>
        </p:txBody>
      </p:sp>
      <p:sp>
        <p:nvSpPr>
          <p:cNvPr id="2" name="Text Placeholder 3">
            <a:extLst>
              <a:ext uri="{FF2B5EF4-FFF2-40B4-BE49-F238E27FC236}">
                <a16:creationId xmlns:a16="http://schemas.microsoft.com/office/drawing/2014/main" id="{0274A479-5D89-DB5D-1909-C9C2507A6D93}"/>
              </a:ext>
            </a:extLst>
          </p:cNvPr>
          <p:cNvSpPr txBox="1">
            <a:spLocks/>
          </p:cNvSpPr>
          <p:nvPr userDrawn="1"/>
        </p:nvSpPr>
        <p:spPr>
          <a:xfrm>
            <a:off x="213935" y="512282"/>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prstClr val="white"/>
                </a:solidFill>
                <a:latin typeface="DM Sans"/>
              </a:rPr>
              <a:t>Copyright © DSM Nutritional Products Ltd 2025, 4002 Basel, Switzerland. </a:t>
            </a:r>
          </a:p>
          <a:p>
            <a:r>
              <a:rPr lang="en-US" sz="1200" dirty="0">
                <a:solidFill>
                  <a:prstClr val="white"/>
                </a:solidFill>
                <a:latin typeface="DM Sans"/>
              </a:rPr>
              <a:t>www.dsm-firmenich.com. All rights reserved.</a:t>
            </a:r>
          </a:p>
        </p:txBody>
      </p:sp>
    </p:spTree>
    <p:extLst>
      <p:ext uri="{BB962C8B-B14F-4D97-AF65-F5344CB8AC3E}">
        <p14:creationId xmlns:p14="http://schemas.microsoft.com/office/powerpoint/2010/main" val="41584320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9375775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4032435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Título e Conteúdo">
    <p:bg>
      <p:bgPr>
        <a:solidFill>
          <a:srgbClr val="ECECED"/>
        </a:solidFill>
        <a:effectLst/>
      </p:bgPr>
    </p:bg>
    <p:spTree>
      <p:nvGrpSpPr>
        <p:cNvPr id="1" name=""/>
        <p:cNvGrpSpPr/>
        <p:nvPr/>
      </p:nvGrpSpPr>
      <p:grpSpPr>
        <a:xfrm>
          <a:off x="0" y="0"/>
          <a:ext cx="0" cy="0"/>
          <a:chOff x="0" y="0"/>
          <a:chExt cx="0" cy="0"/>
        </a:xfrm>
      </p:grpSpPr>
      <p:pic>
        <p:nvPicPr>
          <p:cNvPr id="11" name="Picture 12">
            <a:extLst>
              <a:ext uri="{FF2B5EF4-FFF2-40B4-BE49-F238E27FC236}">
                <a16:creationId xmlns:a16="http://schemas.microsoft.com/office/drawing/2014/main" id="{5A0FEAE7-382C-C63A-6D62-4400B84BE3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95923773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image" Target="../media/image8.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heme" Target="../theme/theme2.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theme" Target="../theme/theme3.xml"/><Relationship Id="rId1"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5.xml"/><Relationship Id="rId1"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714" r:id="rId1"/>
    <p:sldLayoutId id="2147483669" r:id="rId2"/>
    <p:sldLayoutId id="2147483718" r:id="rId3"/>
    <p:sldLayoutId id="2147483683" r:id="rId4"/>
    <p:sldLayoutId id="2147483670" r:id="rId5"/>
    <p:sldLayoutId id="2147483711" r:id="rId6"/>
    <p:sldLayoutId id="2147483712" r:id="rId7"/>
    <p:sldLayoutId id="2147483672" r:id="rId8"/>
    <p:sldLayoutId id="2147483674" r:id="rId9"/>
    <p:sldLayoutId id="2147483673" r:id="rId10"/>
    <p:sldLayoutId id="2147483720" r:id="rId11"/>
    <p:sldLayoutId id="2147483801" r:id="rId12"/>
    <p:sldLayoutId id="2147483802" r:id="rId13"/>
    <p:sldLayoutId id="2147483803" r:id="rId14"/>
    <p:sldLayoutId id="2147483804" r:id="rId15"/>
    <p:sldLayoutId id="2147483809" r:id="rId16"/>
    <p:sldLayoutId id="2147484080" r:id="rId17"/>
    <p:sldLayoutId id="2147484085" r:id="rId18"/>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5693242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8" r:id="rId3"/>
    <p:sldLayoutId id="2147483749" r:id="rId4"/>
    <p:sldLayoutId id="2147483750" r:id="rId5"/>
    <p:sldLayoutId id="2147483751" r:id="rId6"/>
    <p:sldLayoutId id="2147484076" r:id="rId7"/>
    <p:sldLayoutId id="2147484077" r:id="rId8"/>
    <p:sldLayoutId id="2147484078" r:id="rId9"/>
    <p:sldLayoutId id="2147484079" r:id="rId10"/>
  </p:sldLayoutIdLst>
  <p:hf hdr="0" ftr="0" dt="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51675650"/>
      </p:ext>
    </p:extLst>
  </p:cSld>
  <p:clrMap bg1="lt1" tx1="dk1" bg2="lt2" tx2="dk2" accent1="accent1" accent2="accent2" accent3="accent3" accent4="accent4" accent5="accent5" accent6="accent6" hlink="hlink" folHlink="folHlink"/>
  <p:sldLayoutIdLst>
    <p:sldLayoutId id="2147483925" r:id="rId1"/>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E476691D-B185-3C6D-4013-FDAC145A993B}"/>
              </a:ext>
            </a:extLst>
          </p:cNvPr>
          <p:cNvSpPr txBox="1"/>
          <p:nvPr userDrawn="1">
            <p:extLst>
              <p:ext uri="{1162E1C5-73C7-4A58-AE30-91384D911F3F}">
                <p184:classification xmlns:p184="http://schemas.microsoft.com/office/powerpoint/2018/4/main" val="hdr"/>
              </p:ext>
            </p:extLst>
          </p:nvPr>
        </p:nvSpPr>
        <p:spPr>
          <a:xfrm>
            <a:off x="11139488" y="317500"/>
            <a:ext cx="769937" cy="182880"/>
          </a:xfrm>
          <a:prstGeom prst="rect">
            <a:avLst/>
          </a:prstGeom>
        </p:spPr>
        <p:txBody>
          <a:bodyPr horzOverflow="overflow" lIns="0" tIns="0" rIns="0" bIns="0">
            <a:spAutoFit/>
          </a:bodyPr>
          <a:lstStyle/>
          <a:p>
            <a:pPr algn="l"/>
            <a:r>
              <a:rPr lang="en-NL" sz="1200">
                <a:solidFill>
                  <a:srgbClr val="FF8C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2095000443"/>
      </p:ext>
    </p:extLst>
  </p:cSld>
  <p:clrMap bg1="lt1" tx1="dk1" bg2="lt2" tx2="dk2" accent1="accent1" accent2="accent2" accent3="accent3" accent4="accent4" accent5="accent5" accent6="accent6" hlink="hlink" folHlink="folHlink"/>
  <p:sldLayoutIdLst>
    <p:sldLayoutId id="2147484002" r:id="rId1"/>
    <p:sldLayoutId id="2147484013" r:id="rId2"/>
    <p:sldLayoutId id="2147484014" r:id="rId3"/>
    <p:sldLayoutId id="2147484015" r:id="rId4"/>
    <p:sldLayoutId id="2147484018" r:id="rId5"/>
    <p:sldLayoutId id="2147484022" r:id="rId6"/>
    <p:sldLayoutId id="2147484074" r:id="rId7"/>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B6514084-1FFB-CC5E-32E5-1482BC22D289}"/>
              </a:ext>
            </a:extLst>
          </p:cNvPr>
          <p:cNvSpPr txBox="1"/>
          <p:nvPr>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US" sz="1200">
                <a:solidFill>
                  <a:srgbClr val="800080"/>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2273264454"/>
      </p:ext>
    </p:extLst>
  </p:cSld>
  <p:clrMap bg1="lt1" tx1="dk1" bg2="lt2" tx2="dk2" accent1="accent1" accent2="accent2" accent3="accent3" accent4="accent4" accent5="accent5" accent6="accent6" hlink="hlink" folHlink="folHlink"/>
  <p:sldLayoutIdLst>
    <p:sldLayoutId id="2147484045"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5072505"/>
      </p:ext>
    </p:extLst>
  </p:cSld>
  <p:clrMap bg1="lt1" tx1="dk1" bg2="lt2" tx2="dk2" accent1="accent1" accent2="accent2" accent3="accent3" accent4="accent4" accent5="accent5" accent6="accent6" hlink="hlink" folHlink="folHlink"/>
  <p:sldLayoutIdLst>
    <p:sldLayoutId id="214748409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37.xml"/><Relationship Id="rId5" Type="http://schemas.openxmlformats.org/officeDocument/2006/relationships/image" Target="../media/image11.jpeg"/><Relationship Id="rId4" Type="http://schemas.openxmlformats.org/officeDocument/2006/relationships/image" Target="../media/image91.png"/></Relationships>
</file>

<file path=ppt/slides/_rels/slide2.xml.rels><?xml version="1.0" encoding="UTF-8" standalone="yes"?>
<Relationships xmlns="http://schemas.openxmlformats.org/package/2006/relationships"><Relationship Id="rId8" Type="http://schemas.openxmlformats.org/officeDocument/2006/relationships/slide" Target="slide38.xml"/><Relationship Id="rId3" Type="http://schemas.openxmlformats.org/officeDocument/2006/relationships/slide" Target="slide3.xml"/><Relationship Id="rId7" Type="http://schemas.openxmlformats.org/officeDocument/2006/relationships/slide" Target="slide43.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29.xml"/><Relationship Id="rId5" Type="http://schemas.openxmlformats.org/officeDocument/2006/relationships/slide" Target="slide11.xml"/><Relationship Id="rId4" Type="http://schemas.openxmlformats.org/officeDocument/2006/relationships/slide" Target="slide7.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3" Type="http://schemas.openxmlformats.org/officeDocument/2006/relationships/image" Target="../media/image13.png"/><Relationship Id="rId7" Type="http://schemas.openxmlformats.org/officeDocument/2006/relationships/image" Target="../media/image17.svg"/><Relationship Id="rId12" Type="http://schemas.openxmlformats.org/officeDocument/2006/relationships/image" Target="../media/image22.png"/><Relationship Id="rId17" Type="http://schemas.openxmlformats.org/officeDocument/2006/relationships/image" Target="../media/image27.svg"/><Relationship Id="rId2" Type="http://schemas.openxmlformats.org/officeDocument/2006/relationships/notesSlide" Target="../notesSlides/notesSlide3.xml"/><Relationship Id="rId16"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5.svg"/><Relationship Id="rId15" Type="http://schemas.openxmlformats.org/officeDocument/2006/relationships/image" Target="../media/image25.sv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svg"/><Relationship Id="rId1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1.jpeg"/><Relationship Id="rId7"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hyperlink" Target="https://www.pantene.co.uk/en-gb/product-collections/hair-biology/menopause-revitalize-collection/" TargetMode="External"/><Relationship Id="rId5" Type="http://schemas.openxmlformats.org/officeDocument/2006/relationships/image" Target="../media/image33.png"/><Relationship Id="rId10" Type="http://schemas.openxmlformats.org/officeDocument/2006/relationships/chart" Target="../charts/chart1.xml"/><Relationship Id="rId4" Type="http://schemas.openxmlformats.org/officeDocument/2006/relationships/image" Target="../media/image32.jpeg"/><Relationship Id="rId9" Type="http://schemas.openxmlformats.org/officeDocument/2006/relationships/image" Target="../media/image36.png"/></Relationships>
</file>

<file path=ppt/slides/_rels/slide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31.xml"/><Relationship Id="rId6" Type="http://schemas.openxmlformats.org/officeDocument/2006/relationships/image" Target="../media/image41.svg"/><Relationship Id="rId11" Type="http://schemas.openxmlformats.org/officeDocument/2006/relationships/image" Target="../media/image46.sv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svg"/><Relationship Id="rId9" Type="http://schemas.openxmlformats.org/officeDocument/2006/relationships/image" Target="../media/image44.jpeg"/></Relationships>
</file>

<file path=ppt/slides/_rels/slide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 Id="rId9"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59.svg"/><Relationship Id="rId5" Type="http://schemas.openxmlformats.org/officeDocument/2006/relationships/image" Target="../media/image58.jpeg"/><Relationship Id="rId4" Type="http://schemas.openxmlformats.org/officeDocument/2006/relationships/image" Target="../media/image53.svg"/></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 Id="rId4" Type="http://schemas.openxmlformats.org/officeDocument/2006/relationships/image" Target="../media/image62.svg"/></Relationships>
</file>

<file path=ppt/slides/_rels/slide16.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63.png"/><Relationship Id="rId7"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7.jpeg"/><Relationship Id="rId1" Type="http://schemas.openxmlformats.org/officeDocument/2006/relationships/slideLayout" Target="../slideLayouts/slideLayout9.xml"/><Relationship Id="rId4" Type="http://schemas.openxmlformats.org/officeDocument/2006/relationships/image" Target="../media/image59.svg"/></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19.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53.svg"/><Relationship Id="rId2" Type="http://schemas.openxmlformats.org/officeDocument/2006/relationships/image" Target="../media/image70.png"/><Relationship Id="rId1" Type="http://schemas.openxmlformats.org/officeDocument/2006/relationships/slideLayout" Target="../slideLayouts/slideLayout4.xml"/><Relationship Id="rId6" Type="http://schemas.openxmlformats.org/officeDocument/2006/relationships/image" Target="../media/image52.png"/><Relationship Id="rId5" Type="http://schemas.openxmlformats.org/officeDocument/2006/relationships/image" Target="../media/image73.svg"/><Relationship Id="rId4" Type="http://schemas.openxmlformats.org/officeDocument/2006/relationships/image" Target="../media/image72.png"/></Relationships>
</file>

<file path=ppt/slides/_rels/slide2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59.sv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53.svg"/></Relationships>
</file>

<file path=ppt/slides/_rels/slide22.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75.png"/><Relationship Id="rId7"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svg"/></Relationships>
</file>

<file path=ppt/slides/_rels/slide23.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8.xml"/><Relationship Id="rId4" Type="http://schemas.openxmlformats.org/officeDocument/2006/relationships/image" Target="../media/image79.jpeg"/></Relationships>
</file>

<file path=ppt/slides/_rels/slide24.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87.sv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85.svg"/><Relationship Id="rId5" Type="http://schemas.openxmlformats.org/officeDocument/2006/relationships/image" Target="../media/image84.png"/><Relationship Id="rId10" Type="http://schemas.openxmlformats.org/officeDocument/2006/relationships/image" Target="../media/image53.svg"/><Relationship Id="rId4" Type="http://schemas.openxmlformats.org/officeDocument/2006/relationships/image" Target="../media/image83.svg"/><Relationship Id="rId9"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88.jpeg"/><Relationship Id="rId1" Type="http://schemas.openxmlformats.org/officeDocument/2006/relationships/slideLayout" Target="../slideLayouts/slideLayout9.xml"/><Relationship Id="rId4" Type="http://schemas.openxmlformats.org/officeDocument/2006/relationships/image" Target="../media/image59.svg"/></Relationships>
</file>

<file path=ppt/slides/_rels/slide27.xml.rels><?xml version="1.0" encoding="UTF-8" standalone="yes"?>
<Relationships xmlns="http://schemas.openxmlformats.org/package/2006/relationships"><Relationship Id="rId3" Type="http://schemas.openxmlformats.org/officeDocument/2006/relationships/image" Target="../media/image90.svg"/><Relationship Id="rId7" Type="http://schemas.openxmlformats.org/officeDocument/2006/relationships/image" Target="../media/image93.svg"/><Relationship Id="rId2" Type="http://schemas.openxmlformats.org/officeDocument/2006/relationships/image" Target="../media/image89.png"/><Relationship Id="rId1" Type="http://schemas.openxmlformats.org/officeDocument/2006/relationships/slideLayout" Target="../slideLayouts/slideLayout3.xml"/><Relationship Id="rId6" Type="http://schemas.openxmlformats.org/officeDocument/2006/relationships/image" Target="../media/image92.png"/><Relationship Id="rId5" Type="http://schemas.openxmlformats.org/officeDocument/2006/relationships/image" Target="../media/image53.sv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8" Type="http://schemas.openxmlformats.org/officeDocument/2006/relationships/image" Target="../media/image99.sv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97.svg"/><Relationship Id="rId5" Type="http://schemas.openxmlformats.org/officeDocument/2006/relationships/image" Target="../media/image96.png"/><Relationship Id="rId10" Type="http://schemas.openxmlformats.org/officeDocument/2006/relationships/image" Target="../media/image53.svg"/><Relationship Id="rId4" Type="http://schemas.openxmlformats.org/officeDocument/2006/relationships/image" Target="../media/image95.svg"/><Relationship Id="rId9" Type="http://schemas.openxmlformats.org/officeDocument/2006/relationships/image" Target="../media/image52.png"/></Relationships>
</file>

<file path=ppt/slides/_rels/slide2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png"/><Relationship Id="rId1" Type="http://schemas.openxmlformats.org/officeDocument/2006/relationships/slideLayout" Target="../slideLayouts/slideLayout28.xml"/><Relationship Id="rId4" Type="http://schemas.openxmlformats.org/officeDocument/2006/relationships/image" Target="../media/image103.jpeg"/></Relationships>
</file>

<file path=ppt/slides/_rels/slide31.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image" Target="../media/image105.png"/><Relationship Id="rId7" Type="http://schemas.openxmlformats.org/officeDocument/2006/relationships/image" Target="../media/image109.svg"/><Relationship Id="rId2" Type="http://schemas.openxmlformats.org/officeDocument/2006/relationships/image" Target="../media/image104.png"/><Relationship Id="rId1" Type="http://schemas.openxmlformats.org/officeDocument/2006/relationships/slideLayout" Target="../slideLayouts/slideLayout26.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3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notesSlide" Target="../notesSlides/notesSlide16.xml"/><Relationship Id="rId1" Type="http://schemas.openxmlformats.org/officeDocument/2006/relationships/slideLayout" Target="../slideLayouts/slideLayout21.xml"/><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113.svg"/></Relationships>
</file>

<file path=ppt/slides/_rels/slide34.xml.rels><?xml version="1.0" encoding="UTF-8" standalone="yes"?>
<Relationships xmlns="http://schemas.openxmlformats.org/package/2006/relationships"><Relationship Id="rId3" Type="http://schemas.openxmlformats.org/officeDocument/2006/relationships/image" Target="../media/image119.svg"/><Relationship Id="rId2" Type="http://schemas.openxmlformats.org/officeDocument/2006/relationships/image" Target="../media/image118.png"/><Relationship Id="rId1" Type="http://schemas.openxmlformats.org/officeDocument/2006/relationships/slideLayout" Target="../slideLayouts/slideLayout22.xml"/><Relationship Id="rId5" Type="http://schemas.openxmlformats.org/officeDocument/2006/relationships/image" Target="../media/image121.svg"/><Relationship Id="rId4" Type="http://schemas.openxmlformats.org/officeDocument/2006/relationships/image" Target="../media/image120.png"/></Relationships>
</file>

<file path=ppt/slides/_rels/slide3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notesSlide" Target="../notesSlides/notesSlide18.xml"/><Relationship Id="rId1" Type="http://schemas.openxmlformats.org/officeDocument/2006/relationships/slideLayout" Target="../slideLayouts/slideLayout21.xml"/><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113.svg"/></Relationships>
</file>

<file path=ppt/slides/_rels/slide3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126.svg"/><Relationship Id="rId5" Type="http://schemas.openxmlformats.org/officeDocument/2006/relationships/image" Target="../media/image125.png"/><Relationship Id="rId4" Type="http://schemas.openxmlformats.org/officeDocument/2006/relationships/image" Target="../media/image124.svg"/></Relationships>
</file>

<file path=ppt/slides/_rels/slide3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9.xml"/><Relationship Id="rId4" Type="http://schemas.openxmlformats.org/officeDocument/2006/relationships/image" Target="../media/image128.jpeg"/></Relationships>
</file>

<file path=ppt/slides/_rels/slide40.xml.rels><?xml version="1.0" encoding="UTF-8" standalone="yes"?>
<Relationships xmlns="http://schemas.openxmlformats.org/package/2006/relationships"><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jpeg"/></Relationships>
</file>

<file path=ppt/slides/_rels/slide41.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chart" Target="../charts/chart2.xml"/><Relationship Id="rId7" Type="http://schemas.microsoft.com/office/2007/relationships/hdphoto" Target="../media/hdphoto1.wdp"/><Relationship Id="rId2" Type="http://schemas.openxmlformats.org/officeDocument/2006/relationships/notesSlide" Target="../notesSlides/notesSlide22.xml"/><Relationship Id="rId1" Type="http://schemas.openxmlformats.org/officeDocument/2006/relationships/slideLayout" Target="../slideLayouts/slideLayout21.xml"/><Relationship Id="rId6" Type="http://schemas.openxmlformats.org/officeDocument/2006/relationships/image" Target="../media/image134.png"/><Relationship Id="rId11" Type="http://schemas.openxmlformats.org/officeDocument/2006/relationships/image" Target="../media/image137.svg"/><Relationship Id="rId5" Type="http://schemas.openxmlformats.org/officeDocument/2006/relationships/chart" Target="../charts/chart3.xml"/><Relationship Id="rId10" Type="http://schemas.openxmlformats.org/officeDocument/2006/relationships/image" Target="../media/image136.png"/><Relationship Id="rId4" Type="http://schemas.openxmlformats.org/officeDocument/2006/relationships/image" Target="../media/image129.png"/><Relationship Id="rId9" Type="http://schemas.microsoft.com/office/2007/relationships/hdphoto" Target="../media/hdphoto2.wdp"/></Relationships>
</file>

<file path=ppt/slides/_rels/slide42.xml.rels><?xml version="1.0" encoding="UTF-8" standalone="yes"?>
<Relationships xmlns="http://schemas.openxmlformats.org/package/2006/relationships"><Relationship Id="rId8" Type="http://schemas.openxmlformats.org/officeDocument/2006/relationships/image" Target="../media/image141.svg"/><Relationship Id="rId3" Type="http://schemas.openxmlformats.org/officeDocument/2006/relationships/image" Target="../media/image129.png"/><Relationship Id="rId7" Type="http://schemas.openxmlformats.org/officeDocument/2006/relationships/image" Target="../media/image140.png"/><Relationship Id="rId2" Type="http://schemas.openxmlformats.org/officeDocument/2006/relationships/notesSlide" Target="../notesSlides/notesSlide23.xml"/><Relationship Id="rId1" Type="http://schemas.openxmlformats.org/officeDocument/2006/relationships/slideLayout" Target="../slideLayouts/slideLayout21.xml"/><Relationship Id="rId6" Type="http://schemas.openxmlformats.org/officeDocument/2006/relationships/image" Target="../media/image139.svg"/><Relationship Id="rId5" Type="http://schemas.openxmlformats.org/officeDocument/2006/relationships/image" Target="../media/image138.png"/><Relationship Id="rId4" Type="http://schemas.openxmlformats.org/officeDocument/2006/relationships/chart" Target="../charts/chart4.xml"/></Relationships>
</file>

<file path=ppt/slides/_rels/slide4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38.xml"/><Relationship Id="rId4" Type="http://schemas.openxmlformats.org/officeDocument/2006/relationships/image" Target="../media/image144.png"/></Relationships>
</file>

<file path=ppt/slides/_rels/slide44.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38.xml"/><Relationship Id="rId5" Type="http://schemas.openxmlformats.org/officeDocument/2006/relationships/image" Target="../media/image144.png"/><Relationship Id="rId4" Type="http://schemas.openxmlformats.org/officeDocument/2006/relationships/image" Target="../media/image143.png"/></Relationships>
</file>

<file path=ppt/slides/_rels/slide4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24.xml"/><Relationship Id="rId1" Type="http://schemas.openxmlformats.org/officeDocument/2006/relationships/slideLayout" Target="../slideLayouts/slideLayout38.xml"/><Relationship Id="rId5" Type="http://schemas.openxmlformats.org/officeDocument/2006/relationships/image" Target="../media/image144.png"/><Relationship Id="rId4" Type="http://schemas.openxmlformats.org/officeDocument/2006/relationships/image" Target="../media/image143.png"/></Relationships>
</file>

<file path=ppt/slides/_rels/slide4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8.png"/><Relationship Id="rId1" Type="http://schemas.openxmlformats.org/officeDocument/2006/relationships/slideLayout" Target="../slideLayouts/slideLayout38.xml"/><Relationship Id="rId4" Type="http://schemas.openxmlformats.org/officeDocument/2006/relationships/image" Target="../media/image144.png"/></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9.png"/><Relationship Id="rId1" Type="http://schemas.openxmlformats.org/officeDocument/2006/relationships/slideLayout" Target="../slideLayouts/slideLayout38.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4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53.png"/><Relationship Id="rId1" Type="http://schemas.openxmlformats.org/officeDocument/2006/relationships/slideLayout" Target="../slideLayouts/slideLayout38.xml"/><Relationship Id="rId4" Type="http://schemas.openxmlformats.org/officeDocument/2006/relationships/image" Target="../media/image144.png"/></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9.png"/><Relationship Id="rId1" Type="http://schemas.openxmlformats.org/officeDocument/2006/relationships/slideLayout" Target="../slideLayouts/slideLayout38.xml"/><Relationship Id="rId6" Type="http://schemas.openxmlformats.org/officeDocument/2006/relationships/image" Target="../media/image154.png"/><Relationship Id="rId5" Type="http://schemas.openxmlformats.org/officeDocument/2006/relationships/image" Target="../media/image151.png"/><Relationship Id="rId4" Type="http://schemas.openxmlformats.org/officeDocument/2006/relationships/image" Target="../media/image150.png"/></Relationships>
</file>

<file path=ppt/slides/_rels/slide5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55.png"/><Relationship Id="rId1" Type="http://schemas.openxmlformats.org/officeDocument/2006/relationships/slideLayout" Target="../slideLayouts/slideLayout38.xml"/><Relationship Id="rId4" Type="http://schemas.openxmlformats.org/officeDocument/2006/relationships/image" Target="../media/image144.png"/></Relationships>
</file>

<file path=ppt/slides/_rels/slide51.xml.rels><?xml version="1.0" encoding="UTF-8" standalone="yes"?>
<Relationships xmlns="http://schemas.openxmlformats.org/package/2006/relationships"><Relationship Id="rId3" Type="http://schemas.openxmlformats.org/officeDocument/2006/relationships/image" Target="../media/image149.png"/><Relationship Id="rId7" Type="http://schemas.openxmlformats.org/officeDocument/2006/relationships/image" Target="../media/image156.png"/><Relationship Id="rId2" Type="http://schemas.openxmlformats.org/officeDocument/2006/relationships/notesSlide" Target="../notesSlides/notesSlide25.xml"/><Relationship Id="rId1" Type="http://schemas.openxmlformats.org/officeDocument/2006/relationships/slideLayout" Target="../slideLayouts/slideLayout38.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8.png"/></Relationships>
</file>

<file path=ppt/slides/_rels/slide5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57.png"/><Relationship Id="rId1" Type="http://schemas.openxmlformats.org/officeDocument/2006/relationships/slideLayout" Target="../slideLayouts/slideLayout38.xml"/><Relationship Id="rId4" Type="http://schemas.openxmlformats.org/officeDocument/2006/relationships/image" Target="../media/image144.png"/></Relationships>
</file>

<file path=ppt/slides/_rels/slide53.xml.rels><?xml version="1.0" encoding="UTF-8" standalone="yes"?>
<Relationships xmlns="http://schemas.openxmlformats.org/package/2006/relationships"><Relationship Id="rId3" Type="http://schemas.openxmlformats.org/officeDocument/2006/relationships/image" Target="../media/image149.png"/><Relationship Id="rId7" Type="http://schemas.openxmlformats.org/officeDocument/2006/relationships/image" Target="../media/image158.png"/><Relationship Id="rId2" Type="http://schemas.openxmlformats.org/officeDocument/2006/relationships/notesSlide" Target="../notesSlides/notesSlide26.xml"/><Relationship Id="rId1" Type="http://schemas.openxmlformats.org/officeDocument/2006/relationships/slideLayout" Target="../slideLayouts/slideLayout38.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8.png"/></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9.png"/><Relationship Id="rId1" Type="http://schemas.openxmlformats.org/officeDocument/2006/relationships/slideLayout" Target="../slideLayouts/slideLayout38.xml"/><Relationship Id="rId4" Type="http://schemas.openxmlformats.org/officeDocument/2006/relationships/image" Target="../media/image159.png"/></Relationships>
</file>

<file path=ppt/slides/_rels/slide55.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8.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27.xml"/><Relationship Id="rId1" Type="http://schemas.openxmlformats.org/officeDocument/2006/relationships/slideLayout" Target="../slideLayouts/slideLayout36.xml"/><Relationship Id="rId6" Type="http://schemas.openxmlformats.org/officeDocument/2006/relationships/image" Target="../media/image164.svg"/><Relationship Id="rId5" Type="http://schemas.openxmlformats.org/officeDocument/2006/relationships/image" Target="../media/image163.png"/><Relationship Id="rId4" Type="http://schemas.openxmlformats.org/officeDocument/2006/relationships/image" Target="../media/image162.png"/></Relationships>
</file>

<file path=ppt/slides/_rels/slide59.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image" Target="../media/image165.png"/><Relationship Id="rId7" Type="http://schemas.openxmlformats.org/officeDocument/2006/relationships/image" Target="../media/image168.png"/><Relationship Id="rId2" Type="http://schemas.openxmlformats.org/officeDocument/2006/relationships/notesSlide" Target="../notesSlides/notesSlide28.xml"/><Relationship Id="rId1" Type="http://schemas.openxmlformats.org/officeDocument/2006/relationships/slideLayout" Target="../slideLayouts/slideLayout36.xml"/><Relationship Id="rId6" Type="http://schemas.openxmlformats.org/officeDocument/2006/relationships/image" Target="../media/image161.png"/><Relationship Id="rId5" Type="http://schemas.openxmlformats.org/officeDocument/2006/relationships/image" Target="../media/image167.svg"/><Relationship Id="rId4" Type="http://schemas.openxmlformats.org/officeDocument/2006/relationships/image" Target="../media/image166.png"/></Relationships>
</file>

<file path=ppt/slides/_rels/slide6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29.xml"/><Relationship Id="rId1" Type="http://schemas.openxmlformats.org/officeDocument/2006/relationships/slideLayout" Target="../slideLayouts/slideLayout36.xml"/><Relationship Id="rId6" Type="http://schemas.openxmlformats.org/officeDocument/2006/relationships/image" Target="../media/image169.png"/><Relationship Id="rId5" Type="http://schemas.openxmlformats.org/officeDocument/2006/relationships/image" Target="../media/image170.png"/><Relationship Id="rId4" Type="http://schemas.openxmlformats.org/officeDocument/2006/relationships/image" Target="../media/image162.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75.png"/><Relationship Id="rId7"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172.svg"/><Relationship Id="rId5" Type="http://schemas.openxmlformats.org/officeDocument/2006/relationships/image" Target="../media/image77.png"/><Relationship Id="rId4" Type="http://schemas.openxmlformats.org/officeDocument/2006/relationships/image" Target="../media/image17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3D1E585A-1511-B9E6-AA1B-D16A1AAB5C2D}"/>
                  </a:ext>
                </a:extLst>
              </p14:cNvPr>
              <p14:cNvContentPartPr/>
              <p14:nvPr/>
            </p14:nvContentPartPr>
            <p14:xfrm>
              <a:off x="9330611" y="-1135223"/>
              <a:ext cx="15551" cy="15551"/>
            </p14:xfrm>
          </p:contentPart>
        </mc:Choice>
        <mc:Fallback xmlns="">
          <p:pic>
            <p:nvPicPr>
              <p:cNvPr id="8" name="Ink 7">
                <a:extLst>
                  <a:ext uri="{FF2B5EF4-FFF2-40B4-BE49-F238E27FC236}">
                    <a16:creationId xmlns:a16="http://schemas.microsoft.com/office/drawing/2014/main" id="{3D1E585A-1511-B9E6-AA1B-D16A1AAB5C2D}"/>
                  </a:ext>
                </a:extLst>
              </p:cNvPr>
              <p:cNvPicPr/>
              <p:nvPr/>
            </p:nvPicPr>
            <p:blipFill>
              <a:blip r:embed="rId4"/>
              <a:stretch>
                <a:fillRect/>
              </a:stretch>
            </p:blipFill>
            <p:spPr>
              <a:xfrm>
                <a:off x="8553061" y="-1912773"/>
                <a:ext cx="1555100" cy="1555100"/>
              </a:xfrm>
              <a:prstGeom prst="rect">
                <a:avLst/>
              </a:prstGeom>
            </p:spPr>
          </p:pic>
        </mc:Fallback>
      </mc:AlternateContent>
      <p:pic>
        <p:nvPicPr>
          <p:cNvPr id="15" name="Picture 14" descr="A person smiling and a yellow background&#10;&#10;Description automatically generated with medium confidence">
            <a:extLst>
              <a:ext uri="{FF2B5EF4-FFF2-40B4-BE49-F238E27FC236}">
                <a16:creationId xmlns:a16="http://schemas.microsoft.com/office/drawing/2014/main" id="{F98D7D33-C466-EF56-CBAF-7498280FF30B}"/>
              </a:ext>
            </a:extLst>
          </p:cNvPr>
          <p:cNvPicPr>
            <a:picLocks noChangeAspect="1"/>
          </p:cNvPicPr>
          <p:nvPr/>
        </p:nvPicPr>
        <p:blipFill>
          <a:blip r:embed="rId5"/>
          <a:stretch>
            <a:fillRect/>
          </a:stretch>
        </p:blipFill>
        <p:spPr>
          <a:xfrm>
            <a:off x="-1" y="0"/>
            <a:ext cx="12248325" cy="6889683"/>
          </a:xfrm>
          <a:prstGeom prst="rect">
            <a:avLst/>
          </a:prstGeom>
        </p:spPr>
      </p:pic>
      <p:sp>
        <p:nvSpPr>
          <p:cNvPr id="2" name="TextBox 1">
            <a:extLst>
              <a:ext uri="{FF2B5EF4-FFF2-40B4-BE49-F238E27FC236}">
                <a16:creationId xmlns:a16="http://schemas.microsoft.com/office/drawing/2014/main" id="{740DB3F8-F9DF-29F9-5A00-116050F69EAE}"/>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May 2025</a:t>
            </a:r>
            <a:endParaRPr lang="en-CH" sz="1100" dirty="0">
              <a:solidFill>
                <a:schemeClr val="bg1"/>
              </a:solidFill>
            </a:endParaRPr>
          </a:p>
        </p:txBody>
      </p:sp>
    </p:spTree>
    <p:extLst>
      <p:ext uri="{BB962C8B-B14F-4D97-AF65-F5344CB8AC3E}">
        <p14:creationId xmlns:p14="http://schemas.microsoft.com/office/powerpoint/2010/main" val="371792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5A946-BA58-D0E5-78DF-42C4F85AACC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0771FC-4CEE-5D21-B7AA-20444E0BC4D5}"/>
              </a:ext>
            </a:extLst>
          </p:cNvPr>
          <p:cNvSpPr>
            <a:spLocks noGrp="1"/>
          </p:cNvSpPr>
          <p:nvPr>
            <p:ph type="sldNum" sz="quarter" idx="12"/>
          </p:nvPr>
        </p:nvSpPr>
        <p:spPr/>
        <p:txBody>
          <a:bodyPr/>
          <a:lstStyle/>
          <a:p>
            <a:fld id="{5BA3E189-2F3A-42E5-B572-3520703B6186}" type="slidenum">
              <a:rPr lang="en-GB" smtClean="0"/>
              <a:t>2</a:t>
            </a:fld>
            <a:endParaRPr lang="en-GB"/>
          </a:p>
        </p:txBody>
      </p:sp>
      <p:sp>
        <p:nvSpPr>
          <p:cNvPr id="30" name="Title 29">
            <a:extLst>
              <a:ext uri="{FF2B5EF4-FFF2-40B4-BE49-F238E27FC236}">
                <a16:creationId xmlns:a16="http://schemas.microsoft.com/office/drawing/2014/main" id="{DAEAD172-3F27-A65C-7BE3-5E812A8F7817}"/>
              </a:ext>
            </a:extLst>
          </p:cNvPr>
          <p:cNvSpPr>
            <a:spLocks noGrp="1"/>
          </p:cNvSpPr>
          <p:nvPr>
            <p:ph type="title"/>
          </p:nvPr>
        </p:nvSpPr>
        <p:spPr>
          <a:xfrm>
            <a:off x="302401" y="302400"/>
            <a:ext cx="3031642" cy="900111"/>
          </a:xfrm>
        </p:spPr>
        <p:txBody>
          <a:bodyPr/>
          <a:lstStyle/>
          <a:p>
            <a:r>
              <a:rPr lang="en-US"/>
              <a:t>Agenda</a:t>
            </a:r>
          </a:p>
        </p:txBody>
      </p:sp>
      <p:sp>
        <p:nvSpPr>
          <p:cNvPr id="27" name="Text Placeholder 52">
            <a:extLst>
              <a:ext uri="{FF2B5EF4-FFF2-40B4-BE49-F238E27FC236}">
                <a16:creationId xmlns:a16="http://schemas.microsoft.com/office/drawing/2014/main" id="{69E073E2-19BC-15CD-C306-D7A7EFD0F17A}"/>
              </a:ext>
            </a:extLst>
          </p:cNvPr>
          <p:cNvSpPr>
            <a:spLocks noGrp="1"/>
          </p:cNvSpPr>
          <p:nvPr>
            <p:ph type="body" sz="quarter" idx="13"/>
          </p:nvPr>
        </p:nvSpPr>
        <p:spPr>
          <a:xfrm>
            <a:off x="301626" y="2190346"/>
            <a:ext cx="858838" cy="659765"/>
          </a:xfrm>
        </p:spPr>
        <p:txBody>
          <a:bodyPr/>
          <a:lstStyle/>
          <a:p>
            <a:r>
              <a:rPr lang="en-US" sz="3500" b="1">
                <a:solidFill>
                  <a:schemeClr val="accent6"/>
                </a:solidFill>
              </a:rPr>
              <a:t>01</a:t>
            </a:r>
          </a:p>
        </p:txBody>
      </p:sp>
      <p:sp>
        <p:nvSpPr>
          <p:cNvPr id="28" name="Text Placeholder 53">
            <a:extLst>
              <a:ext uri="{FF2B5EF4-FFF2-40B4-BE49-F238E27FC236}">
                <a16:creationId xmlns:a16="http://schemas.microsoft.com/office/drawing/2014/main" id="{60F9D161-E206-3BD7-E254-E4B912B1185A}"/>
              </a:ext>
            </a:extLst>
          </p:cNvPr>
          <p:cNvSpPr>
            <a:spLocks noGrp="1"/>
          </p:cNvSpPr>
          <p:nvPr>
            <p:ph type="body" sz="quarter" idx="14"/>
          </p:nvPr>
        </p:nvSpPr>
        <p:spPr>
          <a:xfrm>
            <a:off x="301626" y="3167811"/>
            <a:ext cx="858838" cy="658800"/>
          </a:xfrm>
        </p:spPr>
        <p:txBody>
          <a:bodyPr/>
          <a:lstStyle/>
          <a:p>
            <a:r>
              <a:rPr lang="en-US" sz="3500" b="1">
                <a:solidFill>
                  <a:schemeClr val="accent6"/>
                </a:solidFill>
              </a:rPr>
              <a:t>02</a:t>
            </a:r>
          </a:p>
        </p:txBody>
      </p:sp>
      <p:sp>
        <p:nvSpPr>
          <p:cNvPr id="29" name="Text Placeholder 54">
            <a:extLst>
              <a:ext uri="{FF2B5EF4-FFF2-40B4-BE49-F238E27FC236}">
                <a16:creationId xmlns:a16="http://schemas.microsoft.com/office/drawing/2014/main" id="{551113A4-4639-B1C3-D0EC-03E5C3944498}"/>
              </a:ext>
            </a:extLst>
          </p:cNvPr>
          <p:cNvSpPr>
            <a:spLocks noGrp="1"/>
          </p:cNvSpPr>
          <p:nvPr>
            <p:ph type="body" sz="quarter" idx="16"/>
          </p:nvPr>
        </p:nvSpPr>
        <p:spPr>
          <a:xfrm>
            <a:off x="301626" y="4144404"/>
            <a:ext cx="858838" cy="658800"/>
          </a:xfrm>
        </p:spPr>
        <p:txBody>
          <a:bodyPr/>
          <a:lstStyle/>
          <a:p>
            <a:r>
              <a:rPr lang="en-US" sz="3500" b="1"/>
              <a:t>03</a:t>
            </a:r>
          </a:p>
        </p:txBody>
      </p:sp>
      <p:sp>
        <p:nvSpPr>
          <p:cNvPr id="35" name="Text Placeholder 55">
            <a:extLst>
              <a:ext uri="{FF2B5EF4-FFF2-40B4-BE49-F238E27FC236}">
                <a16:creationId xmlns:a16="http://schemas.microsoft.com/office/drawing/2014/main" id="{4370D30F-1828-2821-AF59-DA4285982A03}"/>
              </a:ext>
            </a:extLst>
          </p:cNvPr>
          <p:cNvSpPr>
            <a:spLocks noGrp="1"/>
          </p:cNvSpPr>
          <p:nvPr>
            <p:ph type="body" sz="quarter" idx="17"/>
          </p:nvPr>
        </p:nvSpPr>
        <p:spPr>
          <a:xfrm>
            <a:off x="1160465" y="2190346"/>
            <a:ext cx="4878390" cy="659765"/>
          </a:xfrm>
        </p:spPr>
        <p:txBody>
          <a:bodyPr/>
          <a:lstStyle/>
          <a:p>
            <a:r>
              <a:rPr lang="en-US" sz="2000" b="1">
                <a:solidFill>
                  <a:schemeClr val="tx1"/>
                </a:solidFill>
                <a:latin typeface="DM Sans" pitchFamily="2" charset="77"/>
                <a:hlinkClick r:id="rId3" action="ppaction://hlinksldjump"/>
              </a:rPr>
              <a:t>Embracing menopause: </a:t>
            </a:r>
            <a:br>
              <a:rPr lang="en-US" sz="2000" b="1">
                <a:solidFill>
                  <a:schemeClr val="tx1"/>
                </a:solidFill>
                <a:latin typeface="DM Sans" pitchFamily="2" charset="77"/>
                <a:hlinkClick r:id="rId3" action="ppaction://hlinksldjump"/>
              </a:rPr>
            </a:br>
            <a:r>
              <a:rPr lang="en-US" sz="2000" b="1">
                <a:solidFill>
                  <a:schemeClr val="tx1"/>
                </a:solidFill>
                <a:latin typeface="DM Sans" pitchFamily="2" charset="77"/>
                <a:hlinkClick r:id="rId3" action="ppaction://hlinksldjump"/>
              </a:rPr>
              <a:t>The next chapter in women`s life</a:t>
            </a:r>
          </a:p>
        </p:txBody>
      </p:sp>
      <p:sp>
        <p:nvSpPr>
          <p:cNvPr id="36" name="Text Placeholder 56">
            <a:extLst>
              <a:ext uri="{FF2B5EF4-FFF2-40B4-BE49-F238E27FC236}">
                <a16:creationId xmlns:a16="http://schemas.microsoft.com/office/drawing/2014/main" id="{00E2370B-B9C4-EF56-3DE9-6FBD2DAA7978}"/>
              </a:ext>
            </a:extLst>
          </p:cNvPr>
          <p:cNvSpPr>
            <a:spLocks noGrp="1"/>
          </p:cNvSpPr>
          <p:nvPr>
            <p:ph type="body" sz="quarter" idx="18"/>
          </p:nvPr>
        </p:nvSpPr>
        <p:spPr>
          <a:xfrm>
            <a:off x="1160464" y="3166911"/>
            <a:ext cx="4878390" cy="659765"/>
          </a:xfrm>
        </p:spPr>
        <p:txBody>
          <a:bodyPr/>
          <a:lstStyle/>
          <a:p>
            <a:r>
              <a:rPr lang="en-US" sz="2000" b="1">
                <a:solidFill>
                  <a:schemeClr val="tx1"/>
                </a:solidFill>
                <a:latin typeface="DM Sans" pitchFamily="2" charset="77"/>
                <a:hlinkClick r:id="rId4" action="ppaction://hlinksldjump"/>
              </a:rPr>
              <a:t>Niacinamide PC: multi-purpose </a:t>
            </a:r>
            <a:br>
              <a:rPr lang="en-US" sz="2000" b="1">
                <a:solidFill>
                  <a:schemeClr val="tx1"/>
                </a:solidFill>
                <a:latin typeface="DM Sans" pitchFamily="2" charset="77"/>
                <a:hlinkClick r:id="rId4" action="ppaction://hlinksldjump"/>
              </a:rPr>
            </a:br>
            <a:r>
              <a:rPr lang="en-US" sz="2000" b="1">
                <a:solidFill>
                  <a:schemeClr val="tx1"/>
                </a:solidFill>
                <a:latin typeface="DM Sans" pitchFamily="2" charset="77"/>
                <a:hlinkClick r:id="rId4" action="ppaction://hlinksldjump"/>
              </a:rPr>
              <a:t>vitamin for menopausal skin changes</a:t>
            </a:r>
            <a:endParaRPr lang="en-US" sz="2000" b="1">
              <a:solidFill>
                <a:schemeClr val="tx1"/>
              </a:solidFill>
              <a:latin typeface="DM Sans" pitchFamily="2" charset="77"/>
            </a:endParaRPr>
          </a:p>
        </p:txBody>
      </p:sp>
      <p:sp>
        <p:nvSpPr>
          <p:cNvPr id="37" name="Text Placeholder 57">
            <a:extLst>
              <a:ext uri="{FF2B5EF4-FFF2-40B4-BE49-F238E27FC236}">
                <a16:creationId xmlns:a16="http://schemas.microsoft.com/office/drawing/2014/main" id="{2C925C27-D2B4-0F4A-C921-02A00DE7ED47}"/>
              </a:ext>
            </a:extLst>
          </p:cNvPr>
          <p:cNvSpPr>
            <a:spLocks noGrp="1"/>
          </p:cNvSpPr>
          <p:nvPr>
            <p:ph type="body" sz="quarter" idx="19"/>
          </p:nvPr>
        </p:nvSpPr>
        <p:spPr>
          <a:xfrm>
            <a:off x="1160463" y="4143476"/>
            <a:ext cx="5083175" cy="658492"/>
          </a:xfrm>
        </p:spPr>
        <p:txBody>
          <a:bodyPr/>
          <a:lstStyle/>
          <a:p>
            <a:r>
              <a:rPr lang="en-US" sz="2000" b="1">
                <a:solidFill>
                  <a:schemeClr val="tx1"/>
                </a:solidFill>
                <a:latin typeface="DM Sans" pitchFamily="2" charset="77"/>
                <a:hlinkClick r:id="rId5" action="ppaction://hlinksldjump"/>
              </a:rPr>
              <a:t>New science behind Niacinamide PC </a:t>
            </a:r>
            <a:br>
              <a:rPr lang="en-US" sz="2000" b="1">
                <a:solidFill>
                  <a:schemeClr val="tx1"/>
                </a:solidFill>
                <a:latin typeface="DM Sans" pitchFamily="2" charset="77"/>
                <a:hlinkClick r:id="rId5" action="ppaction://hlinksldjump"/>
              </a:rPr>
            </a:br>
            <a:r>
              <a:rPr lang="en-US" sz="2000" b="1">
                <a:solidFill>
                  <a:schemeClr val="tx1"/>
                </a:solidFill>
                <a:latin typeface="DM Sans" pitchFamily="2" charset="77"/>
                <a:hlinkClick r:id="rId5" action="ppaction://hlinksldjump"/>
              </a:rPr>
              <a:t>for post-menopausal skin</a:t>
            </a:r>
            <a:endParaRPr lang="en-US" sz="2000" b="1">
              <a:solidFill>
                <a:schemeClr val="tx1"/>
              </a:solidFill>
              <a:latin typeface="DM Sans" pitchFamily="2" charset="77"/>
            </a:endParaRPr>
          </a:p>
        </p:txBody>
      </p:sp>
      <p:sp>
        <p:nvSpPr>
          <p:cNvPr id="38" name="Text Placeholder 52">
            <a:extLst>
              <a:ext uri="{FF2B5EF4-FFF2-40B4-BE49-F238E27FC236}">
                <a16:creationId xmlns:a16="http://schemas.microsoft.com/office/drawing/2014/main" id="{DBF4BBFD-B9BC-97F7-8DBA-43FED2DC5BAE}"/>
              </a:ext>
            </a:extLst>
          </p:cNvPr>
          <p:cNvSpPr txBox="1">
            <a:spLocks/>
          </p:cNvSpPr>
          <p:nvPr/>
        </p:nvSpPr>
        <p:spPr>
          <a:xfrm>
            <a:off x="6650942" y="2190346"/>
            <a:ext cx="858838" cy="659765"/>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chemeClr val="accent1"/>
                </a:solidFill>
                <a:latin typeface="DM Sans 14pt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3500" b="1">
                <a:solidFill>
                  <a:schemeClr val="accent6"/>
                </a:solidFill>
              </a:rPr>
              <a:t>04</a:t>
            </a:r>
          </a:p>
        </p:txBody>
      </p:sp>
      <p:sp>
        <p:nvSpPr>
          <p:cNvPr id="39" name="Text Placeholder 53">
            <a:extLst>
              <a:ext uri="{FF2B5EF4-FFF2-40B4-BE49-F238E27FC236}">
                <a16:creationId xmlns:a16="http://schemas.microsoft.com/office/drawing/2014/main" id="{2C48DD52-FCE8-1695-00F6-6B8EAFC715CB}"/>
              </a:ext>
            </a:extLst>
          </p:cNvPr>
          <p:cNvSpPr txBox="1">
            <a:spLocks/>
          </p:cNvSpPr>
          <p:nvPr/>
        </p:nvSpPr>
        <p:spPr>
          <a:xfrm>
            <a:off x="6650942" y="3167811"/>
            <a:ext cx="858838" cy="65880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chemeClr val="accent3"/>
                </a:solidFill>
                <a:latin typeface="DM Sans 14pt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3500" b="1">
                <a:solidFill>
                  <a:schemeClr val="accent6"/>
                </a:solidFill>
              </a:rPr>
              <a:t>05</a:t>
            </a:r>
          </a:p>
        </p:txBody>
      </p:sp>
      <p:sp>
        <p:nvSpPr>
          <p:cNvPr id="40" name="Text Placeholder 54">
            <a:extLst>
              <a:ext uri="{FF2B5EF4-FFF2-40B4-BE49-F238E27FC236}">
                <a16:creationId xmlns:a16="http://schemas.microsoft.com/office/drawing/2014/main" id="{01BC549A-0E62-879A-55A9-D922627DE13A}"/>
              </a:ext>
            </a:extLst>
          </p:cNvPr>
          <p:cNvSpPr txBox="1">
            <a:spLocks/>
          </p:cNvSpPr>
          <p:nvPr/>
        </p:nvSpPr>
        <p:spPr>
          <a:xfrm>
            <a:off x="6650942" y="4143168"/>
            <a:ext cx="858838" cy="65880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chemeClr val="accent6"/>
                </a:solidFill>
                <a:latin typeface="DM Sans 14pt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3500" b="1"/>
              <a:t>06</a:t>
            </a:r>
          </a:p>
        </p:txBody>
      </p:sp>
      <p:sp>
        <p:nvSpPr>
          <p:cNvPr id="41" name="Text Placeholder 55">
            <a:extLst>
              <a:ext uri="{FF2B5EF4-FFF2-40B4-BE49-F238E27FC236}">
                <a16:creationId xmlns:a16="http://schemas.microsoft.com/office/drawing/2014/main" id="{2B35A1F4-5B6C-3DB1-E8C7-5CDCF861468F}"/>
              </a:ext>
            </a:extLst>
          </p:cNvPr>
          <p:cNvSpPr txBox="1">
            <a:spLocks/>
          </p:cNvSpPr>
          <p:nvPr/>
        </p:nvSpPr>
        <p:spPr>
          <a:xfrm>
            <a:off x="7509780" y="2190346"/>
            <a:ext cx="5177519" cy="659765"/>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chemeClr val="accent1"/>
                </a:solidFill>
                <a:latin typeface="DM Sans 14pt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000" b="1">
                <a:solidFill>
                  <a:schemeClr val="tx1"/>
                </a:solidFill>
                <a:latin typeface="DM Sans" pitchFamily="2" charset="77"/>
                <a:hlinkClick r:id="rId6" action="ppaction://hlinksldjump"/>
              </a:rPr>
              <a:t>Combination of Niacinamide PC </a:t>
            </a:r>
            <a:br>
              <a:rPr lang="en-US" sz="2000" b="1">
                <a:solidFill>
                  <a:schemeClr val="tx1"/>
                </a:solidFill>
                <a:latin typeface="DM Sans" pitchFamily="2" charset="77"/>
                <a:hlinkClick r:id="rId6" action="ppaction://hlinksldjump"/>
              </a:rPr>
            </a:br>
            <a:r>
              <a:rPr lang="en-US" sz="2000" b="1">
                <a:solidFill>
                  <a:schemeClr val="tx1"/>
                </a:solidFill>
                <a:latin typeface="DM Sans" pitchFamily="2" charset="77"/>
                <a:hlinkClick r:id="rId6" action="ppaction://hlinksldjump"/>
              </a:rPr>
              <a:t>and key </a:t>
            </a:r>
            <a:r>
              <a:rPr lang="en-US" sz="2000" b="1" err="1">
                <a:solidFill>
                  <a:schemeClr val="tx1"/>
                </a:solidFill>
                <a:latin typeface="DM Sans" pitchFamily="2" charset="77"/>
                <a:hlinkClick r:id="rId6" action="ppaction://hlinksldjump"/>
              </a:rPr>
              <a:t>bioactives</a:t>
            </a:r>
            <a:r>
              <a:rPr lang="en-US" sz="2000" b="1">
                <a:solidFill>
                  <a:schemeClr val="tx1"/>
                </a:solidFill>
                <a:latin typeface="DM Sans" pitchFamily="2" charset="77"/>
                <a:hlinkClick r:id="rId6" action="ppaction://hlinksldjump"/>
              </a:rPr>
              <a:t> for </a:t>
            </a:r>
            <a:br>
              <a:rPr lang="en-US" sz="2000" b="1">
                <a:solidFill>
                  <a:schemeClr val="tx1"/>
                </a:solidFill>
                <a:latin typeface="DM Sans" pitchFamily="2" charset="77"/>
                <a:hlinkClick r:id="rId6" action="ppaction://hlinksldjump"/>
              </a:rPr>
            </a:br>
            <a:r>
              <a:rPr lang="en-US" sz="2000" b="1">
                <a:solidFill>
                  <a:schemeClr val="tx1"/>
                </a:solidFill>
                <a:latin typeface="DM Sans" pitchFamily="2" charset="77"/>
                <a:hlinkClick r:id="rId6" action="ppaction://hlinksldjump"/>
              </a:rPr>
              <a:t>hyperpigmentation control</a:t>
            </a:r>
            <a:endParaRPr lang="en-US" sz="2000" b="1">
              <a:solidFill>
                <a:schemeClr val="tx1"/>
              </a:solidFill>
              <a:latin typeface="DM Sans" pitchFamily="2" charset="77"/>
            </a:endParaRPr>
          </a:p>
        </p:txBody>
      </p:sp>
      <p:sp>
        <p:nvSpPr>
          <p:cNvPr id="42" name="Text Placeholder 56">
            <a:extLst>
              <a:ext uri="{FF2B5EF4-FFF2-40B4-BE49-F238E27FC236}">
                <a16:creationId xmlns:a16="http://schemas.microsoft.com/office/drawing/2014/main" id="{AA6C1D64-F2DF-6382-3319-3DC6BFB87C15}"/>
              </a:ext>
            </a:extLst>
          </p:cNvPr>
          <p:cNvSpPr txBox="1">
            <a:spLocks/>
          </p:cNvSpPr>
          <p:nvPr/>
        </p:nvSpPr>
        <p:spPr>
          <a:xfrm>
            <a:off x="7509780" y="4144571"/>
            <a:ext cx="4380594" cy="659765"/>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chemeClr val="accent3"/>
                </a:solidFill>
                <a:latin typeface="DM Sans 14pt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2000" b="1" u="none" strike="noStrike">
                <a:solidFill>
                  <a:srgbClr val="212121"/>
                </a:solidFill>
                <a:effectLst/>
                <a:latin typeface="DM Sans" pitchFamily="2" charset="77"/>
                <a:hlinkClick r:id="rId7" action="ppaction://hlinksldjump"/>
              </a:rPr>
              <a:t>Line-up</a:t>
            </a:r>
            <a:endParaRPr lang="en-GB" sz="2000" b="1" u="none" strike="noStrike">
              <a:solidFill>
                <a:srgbClr val="212121"/>
              </a:solidFill>
              <a:effectLst/>
              <a:latin typeface="DM Sans" pitchFamily="2" charset="77"/>
            </a:endParaRPr>
          </a:p>
        </p:txBody>
      </p:sp>
      <p:sp>
        <p:nvSpPr>
          <p:cNvPr id="43" name="Text Placeholder 57">
            <a:extLst>
              <a:ext uri="{FF2B5EF4-FFF2-40B4-BE49-F238E27FC236}">
                <a16:creationId xmlns:a16="http://schemas.microsoft.com/office/drawing/2014/main" id="{AA169051-3BBA-6291-B54F-E98C5FFFFC99}"/>
              </a:ext>
            </a:extLst>
          </p:cNvPr>
          <p:cNvSpPr txBox="1">
            <a:spLocks/>
          </p:cNvSpPr>
          <p:nvPr/>
        </p:nvSpPr>
        <p:spPr>
          <a:xfrm>
            <a:off x="7495402" y="3164580"/>
            <a:ext cx="4380595" cy="658492"/>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chemeClr val="accent6"/>
                </a:solidFill>
                <a:latin typeface="DM Sans 14pt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000" b="1">
                <a:solidFill>
                  <a:schemeClr val="tx1"/>
                </a:solidFill>
                <a:latin typeface="DM Sans" pitchFamily="2" charset="77"/>
                <a:hlinkClick r:id="rId8" action="ppaction://hlinksldjump"/>
              </a:rPr>
              <a:t>Niacinamide PC in haircare</a:t>
            </a:r>
            <a:endParaRPr lang="en-US" sz="2000" b="1">
              <a:solidFill>
                <a:schemeClr val="tx1"/>
              </a:solidFill>
              <a:latin typeface="DM Sans" pitchFamily="2" charset="77"/>
            </a:endParaRPr>
          </a:p>
        </p:txBody>
      </p:sp>
    </p:spTree>
    <p:extLst>
      <p:ext uri="{BB962C8B-B14F-4D97-AF65-F5344CB8AC3E}">
        <p14:creationId xmlns:p14="http://schemas.microsoft.com/office/powerpoint/2010/main" val="1726297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88155-7111-8A1A-AB3F-ADCC3FDA39E0}"/>
            </a:ext>
          </a:extLst>
        </p:cNvPr>
        <p:cNvGrpSpPr/>
        <p:nvPr/>
      </p:nvGrpSpPr>
      <p:grpSpPr>
        <a:xfrm>
          <a:off x="0" y="0"/>
          <a:ext cx="0" cy="0"/>
          <a:chOff x="0" y="0"/>
          <a:chExt cx="0" cy="0"/>
        </a:xfrm>
      </p:grpSpPr>
      <p:pic>
        <p:nvPicPr>
          <p:cNvPr id="12" name="Picture Placeholder 11" descr="A person with headphones around her neck&#10;&#10;Description automatically generated">
            <a:extLst>
              <a:ext uri="{FF2B5EF4-FFF2-40B4-BE49-F238E27FC236}">
                <a16:creationId xmlns:a16="http://schemas.microsoft.com/office/drawing/2014/main" id="{066D663E-2426-F0BD-B582-B7EA1F518351}"/>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7" name="Title 6">
            <a:extLst>
              <a:ext uri="{FF2B5EF4-FFF2-40B4-BE49-F238E27FC236}">
                <a16:creationId xmlns:a16="http://schemas.microsoft.com/office/drawing/2014/main" id="{D15F4FC4-3318-4FD2-5A15-3EA8026401D3}"/>
              </a:ext>
            </a:extLst>
          </p:cNvPr>
          <p:cNvSpPr>
            <a:spLocks noGrp="1"/>
          </p:cNvSpPr>
          <p:nvPr>
            <p:ph type="title"/>
          </p:nvPr>
        </p:nvSpPr>
        <p:spPr>
          <a:xfrm>
            <a:off x="302401" y="302400"/>
            <a:ext cx="1249952" cy="900111"/>
          </a:xfrm>
        </p:spPr>
        <p:txBody>
          <a:bodyPr/>
          <a:lstStyle/>
          <a:p>
            <a:r>
              <a:rPr lang="en-US"/>
              <a:t>01</a:t>
            </a:r>
          </a:p>
        </p:txBody>
      </p:sp>
      <p:sp>
        <p:nvSpPr>
          <p:cNvPr id="8" name="Text Placeholder 7">
            <a:extLst>
              <a:ext uri="{FF2B5EF4-FFF2-40B4-BE49-F238E27FC236}">
                <a16:creationId xmlns:a16="http://schemas.microsoft.com/office/drawing/2014/main" id="{504A6F5C-A53A-C3DE-878D-1803F63DADDF}"/>
              </a:ext>
            </a:extLst>
          </p:cNvPr>
          <p:cNvSpPr>
            <a:spLocks noGrp="1"/>
          </p:cNvSpPr>
          <p:nvPr>
            <p:ph type="body" sz="quarter" idx="20"/>
          </p:nvPr>
        </p:nvSpPr>
        <p:spPr>
          <a:xfrm>
            <a:off x="302402" y="1240142"/>
            <a:ext cx="4971348" cy="2380768"/>
          </a:xfrm>
        </p:spPr>
        <p:txBody>
          <a:bodyPr/>
          <a:lstStyle/>
          <a:p>
            <a:r>
              <a:rPr lang="en-GB" sz="4500" b="1">
                <a:effectLst/>
                <a:latin typeface="DM Sans" pitchFamily="2" charset="77"/>
              </a:rPr>
              <a:t>Embracing menopause: </a:t>
            </a:r>
            <a:br>
              <a:rPr lang="en-GB" sz="4500" b="1">
                <a:effectLst/>
                <a:latin typeface="DM Sans" pitchFamily="2" charset="77"/>
              </a:rPr>
            </a:br>
            <a:r>
              <a:rPr lang="en-GB" sz="4500" b="1">
                <a:effectLst/>
                <a:latin typeface="DM Sans" pitchFamily="2" charset="77"/>
              </a:rPr>
              <a:t>The next chapter in women`s life</a:t>
            </a:r>
          </a:p>
        </p:txBody>
      </p:sp>
      <p:grpSp>
        <p:nvGrpSpPr>
          <p:cNvPr id="2" name="Group 1">
            <a:extLst>
              <a:ext uri="{FF2B5EF4-FFF2-40B4-BE49-F238E27FC236}">
                <a16:creationId xmlns:a16="http://schemas.microsoft.com/office/drawing/2014/main" id="{8C98C9B8-FF80-D397-D229-BBCF2E56D3FC}"/>
              </a:ext>
            </a:extLst>
          </p:cNvPr>
          <p:cNvGrpSpPr/>
          <p:nvPr/>
        </p:nvGrpSpPr>
        <p:grpSpPr>
          <a:xfrm>
            <a:off x="0" y="4333465"/>
            <a:ext cx="12192000" cy="1759643"/>
            <a:chOff x="0" y="594000"/>
            <a:chExt cx="35675181" cy="5148915"/>
          </a:xfrm>
          <a:solidFill>
            <a:schemeClr val="accent6"/>
          </a:solidFill>
        </p:grpSpPr>
        <p:sp>
          <p:nvSpPr>
            <p:cNvPr id="3" name="Oval 2">
              <a:extLst>
                <a:ext uri="{FF2B5EF4-FFF2-40B4-BE49-F238E27FC236}">
                  <a16:creationId xmlns:a16="http://schemas.microsoft.com/office/drawing/2014/main" id="{A2A9C823-1809-1FFE-9216-3A93CA7B231E}"/>
                </a:ext>
              </a:extLst>
            </p:cNvPr>
            <p:cNvSpPr>
              <a:spLocks noChangeAspect="1"/>
            </p:cNvSpPr>
            <p:nvPr/>
          </p:nvSpPr>
          <p:spPr>
            <a:xfrm>
              <a:off x="771328" y="594000"/>
              <a:ext cx="5148000" cy="5148000"/>
            </a:xfrm>
            <a:prstGeom prst="ellipse">
              <a:avLst/>
            </a:pr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4">
              <a:extLst>
                <a:ext uri="{FF2B5EF4-FFF2-40B4-BE49-F238E27FC236}">
                  <a16:creationId xmlns:a16="http://schemas.microsoft.com/office/drawing/2014/main" id="{B33BED75-918F-9B7D-8093-F860BB83B023}"/>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6">
              <a:extLst>
                <a:ext uri="{FF2B5EF4-FFF2-40B4-BE49-F238E27FC236}">
                  <a16:creationId xmlns:a16="http://schemas.microsoft.com/office/drawing/2014/main" id="{19CD047A-264D-92BB-C908-D3F583BB12CB}"/>
                </a:ext>
              </a:extLst>
            </p:cNvPr>
            <p:cNvSpPr>
              <a:spLocks noChangeAspect="1"/>
            </p:cNvSpPr>
            <p:nvPr/>
          </p:nvSpPr>
          <p:spPr>
            <a:xfrm>
              <a:off x="31934481" y="594916"/>
              <a:ext cx="3740700" cy="5147999"/>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Tree>
    <p:extLst>
      <p:ext uri="{BB962C8B-B14F-4D97-AF65-F5344CB8AC3E}">
        <p14:creationId xmlns:p14="http://schemas.microsoft.com/office/powerpoint/2010/main" val="3534895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65D15-BA37-2798-74CA-E3383B2BA424}"/>
            </a:ext>
          </a:extLst>
        </p:cNvPr>
        <p:cNvGrpSpPr/>
        <p:nvPr/>
      </p:nvGrpSpPr>
      <p:grpSpPr>
        <a:xfrm>
          <a:off x="0" y="0"/>
          <a:ext cx="0" cy="0"/>
          <a:chOff x="0" y="0"/>
          <a:chExt cx="0" cy="0"/>
        </a:xfrm>
      </p:grpSpPr>
      <p:pic>
        <p:nvPicPr>
          <p:cNvPr id="67" name="Picture 66">
            <a:extLst>
              <a:ext uri="{FF2B5EF4-FFF2-40B4-BE49-F238E27FC236}">
                <a16:creationId xmlns:a16="http://schemas.microsoft.com/office/drawing/2014/main" id="{E91480E2-8D79-0DEA-A7A3-176180BAE2E2}"/>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466454" y="1275137"/>
            <a:ext cx="5073669" cy="4819985"/>
          </a:xfrm>
          <a:prstGeom prst="rect">
            <a:avLst/>
          </a:prstGeom>
        </p:spPr>
      </p:pic>
      <p:sp>
        <p:nvSpPr>
          <p:cNvPr id="2" name="Title 1">
            <a:extLst>
              <a:ext uri="{FF2B5EF4-FFF2-40B4-BE49-F238E27FC236}">
                <a16:creationId xmlns:a16="http://schemas.microsoft.com/office/drawing/2014/main" id="{808D2887-0A95-D9E1-8F46-2AD99112A074}"/>
              </a:ext>
            </a:extLst>
          </p:cNvPr>
          <p:cNvSpPr>
            <a:spLocks noGrp="1"/>
          </p:cNvSpPr>
          <p:nvPr>
            <p:ph type="title"/>
          </p:nvPr>
        </p:nvSpPr>
        <p:spPr/>
        <p:txBody>
          <a:bodyPr/>
          <a:lstStyle/>
          <a:p>
            <a:r>
              <a:rPr lang="en-US" sz="2000">
                <a:latin typeface="+mj-lt"/>
              </a:rPr>
              <a:t>Menopause: Symptoms and </a:t>
            </a:r>
            <a:r>
              <a:rPr lang="en-US"/>
              <a:t>effects</a:t>
            </a:r>
            <a:r>
              <a:rPr lang="en-US" sz="2000">
                <a:latin typeface="+mj-lt"/>
              </a:rPr>
              <a:t> on skin and hair</a:t>
            </a:r>
            <a:endParaRPr lang="en-US"/>
          </a:p>
        </p:txBody>
      </p:sp>
      <p:sp>
        <p:nvSpPr>
          <p:cNvPr id="3" name="Slide Number Placeholder 2">
            <a:extLst>
              <a:ext uri="{FF2B5EF4-FFF2-40B4-BE49-F238E27FC236}">
                <a16:creationId xmlns:a16="http://schemas.microsoft.com/office/drawing/2014/main" id="{D50D21D0-82AC-75D3-CF5A-15866BA8673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4EDA5553-7B74-D562-05E6-A0C779B0A20C}"/>
              </a:ext>
            </a:extLst>
          </p:cNvPr>
          <p:cNvSpPr>
            <a:spLocks noGrp="1"/>
          </p:cNvSpPr>
          <p:nvPr>
            <p:ph type="body" idx="11"/>
          </p:nvPr>
        </p:nvSpPr>
        <p:spPr>
          <a:xfrm>
            <a:off x="302400" y="605611"/>
            <a:ext cx="11401226" cy="355683"/>
          </a:xfrm>
        </p:spPr>
        <p:txBody>
          <a:bodyPr anchor="t"/>
          <a:lstStyle/>
          <a:p>
            <a:r>
              <a:rPr lang="en-US"/>
              <a:t>Hormonal changes during menopause affect skin and hair cell function leading to visible signs of aging</a:t>
            </a:r>
          </a:p>
        </p:txBody>
      </p:sp>
      <p:sp>
        <p:nvSpPr>
          <p:cNvPr id="5" name="Text Placeholder 4">
            <a:extLst>
              <a:ext uri="{FF2B5EF4-FFF2-40B4-BE49-F238E27FC236}">
                <a16:creationId xmlns:a16="http://schemas.microsoft.com/office/drawing/2014/main" id="{4C89FAA3-4072-6D6C-1123-69D83CB14852}"/>
              </a:ext>
            </a:extLst>
          </p:cNvPr>
          <p:cNvSpPr>
            <a:spLocks noGrp="1"/>
          </p:cNvSpPr>
          <p:nvPr>
            <p:ph type="body" sz="quarter" idx="23"/>
          </p:nvPr>
        </p:nvSpPr>
        <p:spPr>
          <a:xfrm>
            <a:off x="636228" y="6450806"/>
            <a:ext cx="7697544" cy="20613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DM Sans"/>
                <a:ea typeface="+mn-ea"/>
                <a:cs typeface="+mn-cs"/>
              </a:rPr>
              <a:t>Reference:</a:t>
            </a:r>
            <a:r>
              <a:rPr kumimoji="0" lang="en-US" sz="800" b="0" i="0" u="none" strike="noStrike" kern="1200" cap="none" spc="0" normalizeH="0" baseline="0" noProof="0">
                <a:ln>
                  <a:noFill/>
                </a:ln>
                <a:solidFill>
                  <a:srgbClr val="000000"/>
                </a:solidFill>
                <a:effectLst/>
                <a:uLnTx/>
                <a:uFillTx/>
                <a:latin typeface="DM Sans"/>
                <a:ea typeface="+mn-ea"/>
                <a:cs typeface="+mn-cs"/>
              </a:rPr>
              <a:t> </a:t>
            </a:r>
            <a:r>
              <a:rPr kumimoji="0" lang="en-US" sz="800" b="0" i="0" u="none" strike="noStrike" kern="1200" cap="none" spc="0" normalizeH="0" baseline="0" noProof="0" err="1">
                <a:ln>
                  <a:noFill/>
                </a:ln>
                <a:solidFill>
                  <a:srgbClr val="000000"/>
                </a:solidFill>
                <a:effectLst/>
                <a:uLnTx/>
                <a:uFillTx/>
                <a:latin typeface="DM Sans"/>
                <a:ea typeface="+mn-ea"/>
                <a:cs typeface="+mn-cs"/>
              </a:rPr>
              <a:t>Zouboulis</a:t>
            </a:r>
            <a:r>
              <a:rPr kumimoji="0" lang="en-US" sz="800" b="0" i="0" u="none" strike="noStrike" kern="1200" cap="none" spc="0" normalizeH="0" baseline="0" noProof="0">
                <a:ln>
                  <a:noFill/>
                </a:ln>
                <a:solidFill>
                  <a:srgbClr val="000000"/>
                </a:solidFill>
                <a:effectLst/>
                <a:uLnTx/>
                <a:uFillTx/>
                <a:latin typeface="DM Sans"/>
                <a:ea typeface="+mn-ea"/>
                <a:cs typeface="+mn-cs"/>
              </a:rPr>
              <a:t> et al. (2022) Skin, hair and beyond: the impact of menopause. Climacteric 25(5):424-442  *</a:t>
            </a:r>
            <a:r>
              <a:rPr kumimoji="0" lang="en-US" sz="800" b="0" i="0" u="none" strike="noStrike" kern="1200" cap="none" spc="0" normalizeH="0" baseline="0" noProof="0" err="1">
                <a:ln>
                  <a:noFill/>
                </a:ln>
                <a:solidFill>
                  <a:srgbClr val="000000"/>
                </a:solidFill>
                <a:effectLst/>
                <a:uLnTx/>
                <a:uFillTx/>
                <a:latin typeface="DM Sans"/>
                <a:ea typeface="+mn-ea"/>
                <a:cs typeface="+mn-cs"/>
              </a:rPr>
              <a:t>dsm-firmenich</a:t>
            </a:r>
            <a:r>
              <a:rPr kumimoji="0" lang="en-US" sz="800" b="0" i="0" u="none" strike="noStrike" kern="1200" cap="none" spc="0" normalizeH="0" baseline="0" noProof="0">
                <a:ln>
                  <a:noFill/>
                </a:ln>
                <a:solidFill>
                  <a:srgbClr val="000000"/>
                </a:solidFill>
                <a:effectLst/>
                <a:uLnTx/>
                <a:uFillTx/>
                <a:latin typeface="DM Sans"/>
                <a:ea typeface="+mn-ea"/>
                <a:cs typeface="+mn-cs"/>
              </a:rPr>
              <a:t> Consumer Insights Hub </a:t>
            </a:r>
          </a:p>
        </p:txBody>
      </p:sp>
      <p:sp>
        <p:nvSpPr>
          <p:cNvPr id="8" name="TextBox 7">
            <a:extLst>
              <a:ext uri="{FF2B5EF4-FFF2-40B4-BE49-F238E27FC236}">
                <a16:creationId xmlns:a16="http://schemas.microsoft.com/office/drawing/2014/main" id="{19E8DF05-9921-95C0-23FE-156ED5585377}"/>
              </a:ext>
            </a:extLst>
          </p:cNvPr>
          <p:cNvSpPr txBox="1"/>
          <p:nvPr/>
        </p:nvSpPr>
        <p:spPr>
          <a:xfrm>
            <a:off x="8333773" y="5124416"/>
            <a:ext cx="3369854" cy="723275"/>
          </a:xfrm>
          <a:prstGeom prst="rect">
            <a:avLst/>
          </a:prstGeom>
          <a:noFill/>
        </p:spPr>
        <p:txBody>
          <a:bodyPr wrap="square" lIns="468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effectLst/>
                <a:uLnTx/>
                <a:uFillTx/>
                <a:latin typeface="DM Sans Bold"/>
                <a:ea typeface="+mn-ea"/>
                <a:cs typeface="+mn-cs"/>
              </a:rPr>
              <a:t>Oily skin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effectLst/>
                <a:uLnTx/>
                <a:uFillTx/>
                <a:latin typeface="DM Sans"/>
                <a:ea typeface="+mn-ea"/>
                <a:cs typeface="+mn-cs"/>
              </a:rPr>
              <a:t>Some women experience oily skin and acne breakouts. This is due to decreased </a:t>
            </a:r>
            <a:r>
              <a:rPr kumimoji="0" lang="en-GB" sz="1100" b="0" i="0" u="none" strike="noStrike" kern="1200" cap="none" spc="0" normalizeH="0" baseline="0" noProof="0" err="1">
                <a:ln>
                  <a:noFill/>
                </a:ln>
                <a:effectLst/>
                <a:uLnTx/>
                <a:uFillTx/>
                <a:latin typeface="DM Sans"/>
                <a:ea typeface="+mn-ea"/>
                <a:cs typeface="+mn-cs"/>
              </a:rPr>
              <a:t>estrogen</a:t>
            </a:r>
            <a:r>
              <a:rPr kumimoji="0" lang="en-GB" sz="1100" b="0" i="0" u="none" strike="noStrike" kern="1200" cap="none" spc="0" normalizeH="0" baseline="0" noProof="0">
                <a:ln>
                  <a:noFill/>
                </a:ln>
                <a:effectLst/>
                <a:uLnTx/>
                <a:uFillTx/>
                <a:latin typeface="DM Sans"/>
                <a:ea typeface="+mn-ea"/>
                <a:cs typeface="+mn-cs"/>
              </a:rPr>
              <a:t> levels unmasking testosterone.</a:t>
            </a:r>
          </a:p>
        </p:txBody>
      </p:sp>
      <p:sp>
        <p:nvSpPr>
          <p:cNvPr id="9" name="TextBox 8">
            <a:extLst>
              <a:ext uri="{FF2B5EF4-FFF2-40B4-BE49-F238E27FC236}">
                <a16:creationId xmlns:a16="http://schemas.microsoft.com/office/drawing/2014/main" id="{0EBCE08D-0C4A-4F87-B80B-279CB641F9B0}"/>
              </a:ext>
            </a:extLst>
          </p:cNvPr>
          <p:cNvSpPr txBox="1"/>
          <p:nvPr/>
        </p:nvSpPr>
        <p:spPr>
          <a:xfrm>
            <a:off x="8333772" y="3077293"/>
            <a:ext cx="3369854" cy="892552"/>
          </a:xfrm>
          <a:prstGeom prst="rect">
            <a:avLst/>
          </a:prstGeom>
          <a:noFill/>
        </p:spPr>
        <p:txBody>
          <a:bodyPr wrap="square" lIns="468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effectLst/>
                <a:uLnTx/>
                <a:uFillTx/>
                <a:latin typeface="DM Sans Bold"/>
                <a:ea typeface="+mn-ea"/>
                <a:cs typeface="+mn-cs"/>
              </a:rPr>
              <a:t>Itchy or red skin and scalp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effectLst/>
                <a:uLnTx/>
                <a:uFillTx/>
                <a:latin typeface="DM Sans"/>
                <a:ea typeface="+mn-ea"/>
                <a:cs typeface="+mn-cs"/>
              </a:rPr>
              <a:t>Due to hormonal changes and becoming drier, skin gets itchy and slightly inflamed leading to skin redness. Consumers can </a:t>
            </a:r>
            <a:br>
              <a:rPr kumimoji="0" lang="en-GB" sz="1100" b="0" i="0" u="none" strike="noStrike" kern="1200" cap="none" spc="0" normalizeH="0" baseline="0" noProof="0">
                <a:ln>
                  <a:noFill/>
                </a:ln>
                <a:effectLst/>
                <a:uLnTx/>
                <a:uFillTx/>
                <a:latin typeface="DM Sans"/>
                <a:ea typeface="+mn-ea"/>
                <a:cs typeface="+mn-cs"/>
              </a:rPr>
            </a:br>
            <a:r>
              <a:rPr kumimoji="0" lang="en-GB" sz="1100" b="0" i="0" u="none" strike="noStrike" kern="1200" cap="none" spc="0" normalizeH="0" baseline="0" noProof="0">
                <a:ln>
                  <a:noFill/>
                </a:ln>
                <a:effectLst/>
                <a:uLnTx/>
                <a:uFillTx/>
                <a:latin typeface="DM Sans"/>
                <a:ea typeface="+mn-ea"/>
                <a:cs typeface="+mn-cs"/>
              </a:rPr>
              <a:t>also experience itchy scalp.*</a:t>
            </a:r>
          </a:p>
        </p:txBody>
      </p:sp>
      <p:sp>
        <p:nvSpPr>
          <p:cNvPr id="15" name="TextBox 14">
            <a:extLst>
              <a:ext uri="{FF2B5EF4-FFF2-40B4-BE49-F238E27FC236}">
                <a16:creationId xmlns:a16="http://schemas.microsoft.com/office/drawing/2014/main" id="{91CD1B1C-4D1A-7F12-A8A1-6EE5E947BFB7}"/>
              </a:ext>
            </a:extLst>
          </p:cNvPr>
          <p:cNvSpPr txBox="1"/>
          <p:nvPr/>
        </p:nvSpPr>
        <p:spPr>
          <a:xfrm>
            <a:off x="394366" y="1287839"/>
            <a:ext cx="3236335" cy="1061829"/>
          </a:xfrm>
          <a:prstGeom prst="rect">
            <a:avLst/>
          </a:prstGeom>
          <a:noFill/>
        </p:spPr>
        <p:txBody>
          <a:bodyPr wrap="square" lIns="0" tIns="0" rIns="468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effectLst/>
                <a:uLnTx/>
                <a:uFillTx/>
                <a:latin typeface="DM Sans Bold"/>
                <a:ea typeface="+mn-ea"/>
                <a:cs typeface="+mn-cs"/>
              </a:rPr>
              <a:t>Thinning scalp hair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effectLst/>
                <a:uLnTx/>
                <a:uFillTx/>
                <a:latin typeface="DM Sans"/>
                <a:ea typeface="+mn-ea"/>
                <a:cs typeface="+mn-cs"/>
              </a:rPr>
              <a:t>Hair grows slower and becomes thinner due to increased hair fall. Hair becomes to look drier, too. On the opposite, there may be an increase in facial hair due to menopause.</a:t>
            </a:r>
          </a:p>
        </p:txBody>
      </p:sp>
      <p:sp>
        <p:nvSpPr>
          <p:cNvPr id="16" name="TextBox 15">
            <a:extLst>
              <a:ext uri="{FF2B5EF4-FFF2-40B4-BE49-F238E27FC236}">
                <a16:creationId xmlns:a16="http://schemas.microsoft.com/office/drawing/2014/main" id="{F22C146A-442F-35D1-AB49-9B990A1AD76A}"/>
              </a:ext>
            </a:extLst>
          </p:cNvPr>
          <p:cNvSpPr txBox="1"/>
          <p:nvPr/>
        </p:nvSpPr>
        <p:spPr>
          <a:xfrm>
            <a:off x="394365" y="2732657"/>
            <a:ext cx="3236336" cy="1995418"/>
          </a:xfrm>
          <a:prstGeom prst="rect">
            <a:avLst/>
          </a:prstGeom>
          <a:noFill/>
        </p:spPr>
        <p:txBody>
          <a:bodyPr wrap="square" lIns="0" tIns="0" rIns="46800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effectLst/>
                <a:uLnTx/>
                <a:uFillTx/>
                <a:latin typeface="DM Sans Bold"/>
                <a:ea typeface="+mn-ea"/>
                <a:cs typeface="+mn-cs"/>
              </a:rPr>
              <a:t>Wrinkles </a:t>
            </a:r>
            <a:r>
              <a:rPr kumimoji="0" lang="en-GB" sz="1400" b="0" i="0" u="none" strike="noStrike" kern="1200" cap="none" spc="0" normalizeH="0" baseline="0" noProof="0">
                <a:ln>
                  <a:noFill/>
                </a:ln>
                <a:effectLst/>
                <a:uLnTx/>
                <a:uFillTx/>
                <a:latin typeface="DM Sans"/>
                <a:ea typeface="+mn-ea"/>
                <a:cs typeface="+mn-cs"/>
              </a:rPr>
              <a:t>and</a:t>
            </a:r>
            <a:r>
              <a:rPr kumimoji="0" lang="en-GB" sz="1400" b="0" i="0" u="none" strike="noStrike" kern="1200" cap="none" spc="0" normalizeH="0" baseline="0" noProof="0">
                <a:ln>
                  <a:noFill/>
                </a:ln>
                <a:effectLst/>
                <a:uLnTx/>
                <a:uFillTx/>
                <a:latin typeface="DM Sans Bold"/>
                <a:ea typeface="+mn-ea"/>
                <a:cs typeface="+mn-cs"/>
              </a:rPr>
              <a:t> age spots</a:t>
            </a:r>
          </a:p>
          <a:p>
            <a:pPr marL="0" marR="0" lvl="0" indent="0" algn="r" defTabSz="914400" rtl="0" eaLnBrk="1" fontAlgn="auto" latinLnBrk="0" hangingPunct="1">
              <a:lnSpc>
                <a:spcPct val="100000"/>
              </a:lnSpc>
              <a:spcBef>
                <a:spcPts val="0"/>
              </a:spcBef>
              <a:spcAft>
                <a:spcPts val="1000"/>
              </a:spcAft>
              <a:buClrTx/>
              <a:buSzTx/>
              <a:buFontTx/>
              <a:buNone/>
              <a:tabLst/>
              <a:defRPr/>
            </a:pPr>
            <a:r>
              <a:rPr kumimoji="0" lang="en-GB" sz="1100" b="0" i="0" u="none" strike="noStrike" kern="1200" cap="none" spc="0" normalizeH="0" baseline="0" noProof="0">
                <a:ln>
                  <a:noFill/>
                </a:ln>
                <a:effectLst/>
                <a:uLnTx/>
                <a:uFillTx/>
                <a:latin typeface="DM Sans"/>
                <a:ea typeface="+mn-ea"/>
                <a:cs typeface="+mn-cs"/>
              </a:rPr>
              <a:t>Due to age &amp; lower </a:t>
            </a:r>
            <a:r>
              <a:rPr kumimoji="0" lang="en-GB" sz="1100" b="0" i="0" u="none" strike="noStrike" kern="1200" cap="none" spc="0" normalizeH="0" baseline="0" noProof="0" err="1">
                <a:ln>
                  <a:noFill/>
                </a:ln>
                <a:effectLst/>
                <a:uLnTx/>
                <a:uFillTx/>
                <a:latin typeface="DM Sans"/>
                <a:ea typeface="+mn-ea"/>
                <a:cs typeface="+mn-cs"/>
              </a:rPr>
              <a:t>estrogen</a:t>
            </a:r>
            <a:r>
              <a:rPr kumimoji="0" lang="en-GB" sz="1100" b="0" i="0" u="none" strike="noStrike" kern="1200" cap="none" spc="0" normalizeH="0" baseline="0" noProof="0">
                <a:ln>
                  <a:noFill/>
                </a:ln>
                <a:effectLst/>
                <a:uLnTx/>
                <a:uFillTx/>
                <a:latin typeface="DM Sans"/>
                <a:ea typeface="+mn-ea"/>
                <a:cs typeface="+mn-cs"/>
              </a:rPr>
              <a:t> levels:</a:t>
            </a:r>
          </a:p>
          <a:p>
            <a:pPr marL="0" marR="0" lvl="0" indent="0" algn="r" defTabSz="914400" rtl="0" eaLnBrk="1" fontAlgn="auto" latinLnBrk="0" hangingPunct="1">
              <a:lnSpc>
                <a:spcPct val="100000"/>
              </a:lnSpc>
              <a:spcBef>
                <a:spcPts val="0"/>
              </a:spcBef>
              <a:spcAft>
                <a:spcPts val="1000"/>
              </a:spcAft>
              <a:buClrTx/>
              <a:buSzTx/>
              <a:buFontTx/>
              <a:buNone/>
              <a:tabLst/>
              <a:defRPr/>
            </a:pPr>
            <a:r>
              <a:rPr kumimoji="0" lang="en-GB" sz="1100" b="0" i="0" u="none" strike="noStrike" kern="1200" cap="none" spc="0" normalizeH="0" baseline="0" noProof="0">
                <a:ln>
                  <a:noFill/>
                </a:ln>
                <a:effectLst/>
                <a:uLnTx/>
                <a:uFillTx/>
                <a:latin typeface="DM Sans"/>
                <a:ea typeface="+mn-ea"/>
                <a:cs typeface="+mn-cs"/>
              </a:rPr>
              <a:t>Collagen synthesis is reduced. Collagen and elastin levels decrease about 30% in the first five years of menopause. Skin also loses elasticity.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effectLst/>
                <a:uLnTx/>
                <a:uFillTx/>
                <a:latin typeface="DM Sans"/>
                <a:ea typeface="+mn-ea"/>
                <a:cs typeface="+mn-cs"/>
              </a:rPr>
              <a:t> Overall melanin synthesis is reduced making its transfer to skin cells less efficient ultimately leading to uneven complexion and age spots.</a:t>
            </a:r>
          </a:p>
        </p:txBody>
      </p:sp>
      <p:sp>
        <p:nvSpPr>
          <p:cNvPr id="17" name="TextBox 16">
            <a:extLst>
              <a:ext uri="{FF2B5EF4-FFF2-40B4-BE49-F238E27FC236}">
                <a16:creationId xmlns:a16="http://schemas.microsoft.com/office/drawing/2014/main" id="{19DD0C29-6F00-D0B4-0D6F-BEFF00BC2AEE}"/>
              </a:ext>
            </a:extLst>
          </p:cNvPr>
          <p:cNvSpPr txBox="1"/>
          <p:nvPr/>
        </p:nvSpPr>
        <p:spPr>
          <a:xfrm>
            <a:off x="394366" y="5124416"/>
            <a:ext cx="3236335" cy="723275"/>
          </a:xfrm>
          <a:prstGeom prst="rect">
            <a:avLst/>
          </a:prstGeom>
          <a:noFill/>
        </p:spPr>
        <p:txBody>
          <a:bodyPr wrap="square" lIns="0" tIns="0" rIns="468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effectLst/>
                <a:uLnTx/>
                <a:uFillTx/>
                <a:latin typeface="DM Sans Bold"/>
                <a:ea typeface="+mn-ea"/>
                <a:cs typeface="+mn-cs"/>
              </a:rPr>
              <a:t>Hot flushes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effectLst/>
                <a:uLnTx/>
                <a:uFillTx/>
                <a:latin typeface="DM Sans"/>
                <a:ea typeface="+mn-ea"/>
                <a:cs typeface="+mn-cs"/>
              </a:rPr>
              <a:t>Can go along with heavy sweating. They can lead to sleepless nights. Lack of sleep hampers the skin's ability to repair itself.</a:t>
            </a:r>
          </a:p>
        </p:txBody>
      </p:sp>
      <p:sp>
        <p:nvSpPr>
          <p:cNvPr id="18" name="TextBox 17">
            <a:extLst>
              <a:ext uri="{FF2B5EF4-FFF2-40B4-BE49-F238E27FC236}">
                <a16:creationId xmlns:a16="http://schemas.microsoft.com/office/drawing/2014/main" id="{9E527740-330D-D3E2-36CA-4B8A0CD53397}"/>
              </a:ext>
            </a:extLst>
          </p:cNvPr>
          <p:cNvSpPr txBox="1"/>
          <p:nvPr/>
        </p:nvSpPr>
        <p:spPr>
          <a:xfrm>
            <a:off x="8340433" y="1325390"/>
            <a:ext cx="3369854" cy="1061829"/>
          </a:xfrm>
          <a:prstGeom prst="rect">
            <a:avLst/>
          </a:prstGeom>
          <a:noFill/>
        </p:spPr>
        <p:txBody>
          <a:bodyPr wrap="square" lIns="468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effectLst/>
                <a:uLnTx/>
                <a:uFillTx/>
                <a:latin typeface="DM Sans Bold"/>
                <a:ea typeface="+mn-ea"/>
                <a:cs typeface="+mn-cs"/>
              </a:rPr>
              <a:t>Dry skin and scalp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effectLst/>
                <a:uLnTx/>
                <a:uFillTx/>
                <a:latin typeface="DM Sans"/>
                <a:ea typeface="+mn-ea"/>
                <a:cs typeface="+mn-cs"/>
              </a:rPr>
              <a:t>Thinning of the skin and impaired barrier. Hyaluronic acid levels also decrease. </a:t>
            </a:r>
            <a:br>
              <a:rPr kumimoji="0" lang="en-GB" sz="1100" b="0" i="0" u="none" strike="noStrike" kern="1200" cap="none" spc="0" normalizeH="0" baseline="0" noProof="0">
                <a:ln>
                  <a:noFill/>
                </a:ln>
                <a:effectLst/>
                <a:uLnTx/>
                <a:uFillTx/>
                <a:latin typeface="DM Sans"/>
                <a:ea typeface="+mn-ea"/>
                <a:cs typeface="+mn-cs"/>
              </a:rPr>
            </a:br>
            <a:r>
              <a:rPr kumimoji="0" lang="en-GB" sz="1100" b="0" i="0" u="none" strike="noStrike" kern="1200" cap="none" spc="0" normalizeH="0" baseline="0" noProof="0">
                <a:ln>
                  <a:noFill/>
                </a:ln>
                <a:effectLst/>
                <a:uLnTx/>
                <a:uFillTx/>
                <a:latin typeface="DM Sans"/>
                <a:ea typeface="+mn-ea"/>
                <a:cs typeface="+mn-cs"/>
              </a:rPr>
              <a:t>Skin becomes visibly drier. The main symptom of menopause skin. Consumers can also experience dry scalp.*</a:t>
            </a:r>
          </a:p>
        </p:txBody>
      </p:sp>
      <p:pic>
        <p:nvPicPr>
          <p:cNvPr id="53" name="Graphic 52">
            <a:extLst>
              <a:ext uri="{FF2B5EF4-FFF2-40B4-BE49-F238E27FC236}">
                <a16:creationId xmlns:a16="http://schemas.microsoft.com/office/drawing/2014/main" id="{CA34DF73-D0DA-E280-C682-B9B5BF575AA1}"/>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357688" y="3631719"/>
            <a:ext cx="477312" cy="746728"/>
          </a:xfrm>
          <a:prstGeom prst="rect">
            <a:avLst/>
          </a:prstGeom>
        </p:spPr>
      </p:pic>
      <p:pic>
        <p:nvPicPr>
          <p:cNvPr id="55" name="Graphic 54">
            <a:extLst>
              <a:ext uri="{FF2B5EF4-FFF2-40B4-BE49-F238E27FC236}">
                <a16:creationId xmlns:a16="http://schemas.microsoft.com/office/drawing/2014/main" id="{CCCCCBA7-5249-03C7-DAAC-39D1B95188B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56768" y="3631719"/>
            <a:ext cx="477312" cy="746729"/>
          </a:xfrm>
          <a:prstGeom prst="rect">
            <a:avLst/>
          </a:prstGeom>
        </p:spPr>
      </p:pic>
      <p:pic>
        <p:nvPicPr>
          <p:cNvPr id="57" name="Graphic 56">
            <a:extLst>
              <a:ext uri="{FF2B5EF4-FFF2-40B4-BE49-F238E27FC236}">
                <a16:creationId xmlns:a16="http://schemas.microsoft.com/office/drawing/2014/main" id="{2D7B0D66-05BC-90D8-9614-A6941415886A}"/>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3366613" y="3631719"/>
            <a:ext cx="477312" cy="746728"/>
          </a:xfrm>
          <a:prstGeom prst="rect">
            <a:avLst/>
          </a:prstGeom>
        </p:spPr>
      </p:pic>
      <p:pic>
        <p:nvPicPr>
          <p:cNvPr id="59" name="Graphic 58">
            <a:extLst>
              <a:ext uri="{FF2B5EF4-FFF2-40B4-BE49-F238E27FC236}">
                <a16:creationId xmlns:a16="http://schemas.microsoft.com/office/drawing/2014/main" id="{37D319AF-DA12-5B1B-1014-C366F332CFB4}"/>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4357922" y="1949113"/>
            <a:ext cx="477312" cy="746728"/>
          </a:xfrm>
          <a:prstGeom prst="rect">
            <a:avLst/>
          </a:prstGeom>
        </p:spPr>
      </p:pic>
      <p:pic>
        <p:nvPicPr>
          <p:cNvPr id="61" name="Graphic 60">
            <a:extLst>
              <a:ext uri="{FF2B5EF4-FFF2-40B4-BE49-F238E27FC236}">
                <a16:creationId xmlns:a16="http://schemas.microsoft.com/office/drawing/2014/main" id="{B67E8979-65D3-73BE-3BBB-BD3E1CF39C46}"/>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3366613" y="1949113"/>
            <a:ext cx="477312" cy="746728"/>
          </a:xfrm>
          <a:prstGeom prst="rect">
            <a:avLst/>
          </a:prstGeom>
        </p:spPr>
      </p:pic>
      <p:pic>
        <p:nvPicPr>
          <p:cNvPr id="63" name="Graphic 62">
            <a:extLst>
              <a:ext uri="{FF2B5EF4-FFF2-40B4-BE49-F238E27FC236}">
                <a16:creationId xmlns:a16="http://schemas.microsoft.com/office/drawing/2014/main" id="{7FDD37AE-9B13-539E-2518-F94A8E8134E4}"/>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3366613" y="5669282"/>
            <a:ext cx="477312" cy="746728"/>
          </a:xfrm>
          <a:prstGeom prst="rect">
            <a:avLst/>
          </a:prstGeom>
        </p:spPr>
      </p:pic>
      <p:pic>
        <p:nvPicPr>
          <p:cNvPr id="65" name="Graphic 64">
            <a:extLst>
              <a:ext uri="{FF2B5EF4-FFF2-40B4-BE49-F238E27FC236}">
                <a16:creationId xmlns:a16="http://schemas.microsoft.com/office/drawing/2014/main" id="{51939C30-396B-4383-61A7-BBF6A71BD56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207895" y="3631524"/>
            <a:ext cx="477312" cy="746729"/>
          </a:xfrm>
          <a:prstGeom prst="rect">
            <a:avLst/>
          </a:prstGeom>
        </p:spPr>
      </p:pic>
      <p:pic>
        <p:nvPicPr>
          <p:cNvPr id="66" name="Graphic 65">
            <a:extLst>
              <a:ext uri="{FF2B5EF4-FFF2-40B4-BE49-F238E27FC236}">
                <a16:creationId xmlns:a16="http://schemas.microsoft.com/office/drawing/2014/main" id="{524672AE-7B49-CAAE-B7E3-17E182F83DA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56768" y="1949113"/>
            <a:ext cx="477312" cy="746729"/>
          </a:xfrm>
          <a:prstGeom prst="rect">
            <a:avLst/>
          </a:prstGeom>
        </p:spPr>
      </p:pic>
    </p:spTree>
    <p:extLst>
      <p:ext uri="{BB962C8B-B14F-4D97-AF65-F5344CB8AC3E}">
        <p14:creationId xmlns:p14="http://schemas.microsoft.com/office/powerpoint/2010/main" val="2159352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AB793DE4-BF3D-A3C7-9A2D-377F8CD59B7B}"/>
              </a:ext>
            </a:extLst>
          </p:cNvPr>
          <p:cNvSpPr>
            <a:spLocks noGrp="1"/>
          </p:cNvSpPr>
          <p:nvPr>
            <p:ph type="title"/>
          </p:nvPr>
        </p:nvSpPr>
        <p:spPr>
          <a:xfrm>
            <a:off x="300037" y="435717"/>
            <a:ext cx="11591925" cy="303211"/>
          </a:xfrm>
        </p:spPr>
        <p:txBody>
          <a:bodyPr/>
          <a:lstStyle/>
          <a:p>
            <a:r>
              <a:rPr lang="en-US" sz="2000">
                <a:latin typeface="+mj-lt"/>
              </a:rPr>
              <a:t>Menopause: focus on skin changes</a:t>
            </a:r>
            <a:endParaRPr lang="en-US"/>
          </a:p>
        </p:txBody>
      </p:sp>
      <p:sp>
        <p:nvSpPr>
          <p:cNvPr id="35" name="Right Arrow 34">
            <a:extLst>
              <a:ext uri="{FF2B5EF4-FFF2-40B4-BE49-F238E27FC236}">
                <a16:creationId xmlns:a16="http://schemas.microsoft.com/office/drawing/2014/main" id="{A5E1C6D0-FD08-6836-A7F1-DE2C715C4924}"/>
              </a:ext>
            </a:extLst>
          </p:cNvPr>
          <p:cNvSpPr/>
          <p:nvPr/>
        </p:nvSpPr>
        <p:spPr>
          <a:xfrm>
            <a:off x="689864" y="1321077"/>
            <a:ext cx="10691784" cy="627587"/>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6" name="Rectangle 35">
            <a:extLst>
              <a:ext uri="{FF2B5EF4-FFF2-40B4-BE49-F238E27FC236}">
                <a16:creationId xmlns:a16="http://schemas.microsoft.com/office/drawing/2014/main" id="{9BBB6D3F-DCCE-5E56-31A5-B6090FAB4734}"/>
              </a:ext>
            </a:extLst>
          </p:cNvPr>
          <p:cNvSpPr/>
          <p:nvPr/>
        </p:nvSpPr>
        <p:spPr>
          <a:xfrm>
            <a:off x="689864" y="1472870"/>
            <a:ext cx="2365946" cy="324000"/>
          </a:xfrm>
          <a:prstGeom prst="rect">
            <a:avLst/>
          </a:prstGeom>
          <a:solidFill>
            <a:srgbClr val="89C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a:ea typeface="+mn-ea"/>
                <a:cs typeface="+mn-cs"/>
              </a:rPr>
              <a:t>20 year old skin</a:t>
            </a:r>
          </a:p>
        </p:txBody>
      </p:sp>
      <p:sp>
        <p:nvSpPr>
          <p:cNvPr id="37" name="Rectangle 36">
            <a:extLst>
              <a:ext uri="{FF2B5EF4-FFF2-40B4-BE49-F238E27FC236}">
                <a16:creationId xmlns:a16="http://schemas.microsoft.com/office/drawing/2014/main" id="{54454F56-3602-CF40-EE96-E1CC8746AF79}"/>
              </a:ext>
            </a:extLst>
          </p:cNvPr>
          <p:cNvSpPr/>
          <p:nvPr/>
        </p:nvSpPr>
        <p:spPr>
          <a:xfrm>
            <a:off x="3056435" y="1472870"/>
            <a:ext cx="4032000" cy="324000"/>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a:ea typeface="+mn-ea"/>
                <a:cs typeface="+mn-cs"/>
              </a:rPr>
              <a:t>40 year old skin (pre-menopause)</a:t>
            </a:r>
          </a:p>
        </p:txBody>
      </p:sp>
      <p:sp>
        <p:nvSpPr>
          <p:cNvPr id="38" name="Rectangle 37">
            <a:extLst>
              <a:ext uri="{FF2B5EF4-FFF2-40B4-BE49-F238E27FC236}">
                <a16:creationId xmlns:a16="http://schemas.microsoft.com/office/drawing/2014/main" id="{589B70C9-F338-9B97-2011-B86B1F9E68F4}"/>
              </a:ext>
            </a:extLst>
          </p:cNvPr>
          <p:cNvSpPr/>
          <p:nvPr/>
        </p:nvSpPr>
        <p:spPr>
          <a:xfrm>
            <a:off x="7088714" y="1472870"/>
            <a:ext cx="4032000" cy="32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a:ea typeface="+mn-ea"/>
                <a:cs typeface="+mn-cs"/>
              </a:rPr>
              <a:t>50+ year old skin (post-menopause)</a:t>
            </a:r>
          </a:p>
        </p:txBody>
      </p:sp>
      <p:sp>
        <p:nvSpPr>
          <p:cNvPr id="39" name="TextBox 38">
            <a:extLst>
              <a:ext uri="{FF2B5EF4-FFF2-40B4-BE49-F238E27FC236}">
                <a16:creationId xmlns:a16="http://schemas.microsoft.com/office/drawing/2014/main" id="{6B0B0514-6472-876E-078E-BFD68FFBAB12}"/>
              </a:ext>
            </a:extLst>
          </p:cNvPr>
          <p:cNvSpPr txBox="1"/>
          <p:nvPr/>
        </p:nvSpPr>
        <p:spPr>
          <a:xfrm>
            <a:off x="3056157" y="4727559"/>
            <a:ext cx="4032557" cy="677108"/>
          </a:xfrm>
          <a:prstGeom prst="rect">
            <a:avLst/>
          </a:prstGeom>
          <a:noFill/>
        </p:spPr>
        <p:txBody>
          <a:bodyPr wrap="square" lIns="108000" tIns="0" rIns="10800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Up to our 40s, signs of collagen and elastin degradation become visible</a:t>
            </a:r>
            <a:r>
              <a:rPr kumimoji="0" lang="en-US" sz="11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a:t>
            </a:r>
            <a:r>
              <a:rPr lang="en-US" sz="1100" b="1">
                <a:solidFill>
                  <a:prstClr val="black"/>
                </a:solidFill>
                <a:latin typeface="DM Sans"/>
              </a:rPr>
              <a:t>Environmental stressors</a:t>
            </a:r>
            <a:r>
              <a:rPr kumimoji="0" lang="en-US" sz="1100" b="0" i="0" u="none" strike="noStrike" kern="1200" cap="none" spc="0" normalizeH="0" baseline="0" noProof="0">
                <a:ln>
                  <a:noFill/>
                </a:ln>
                <a:solidFill>
                  <a:srgbClr val="9D2835"/>
                </a:solidFill>
                <a:effectLst/>
                <a:uLnTx/>
                <a:uFillTx/>
                <a:latin typeface="DM Sans"/>
                <a:ea typeface="Fira Sans" panose="020B0503050000020004" pitchFamily="34" charset="0"/>
                <a:cs typeface="+mn-cs"/>
              </a:rPr>
              <a:t> </a:t>
            </a: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take their toll, we see the first appearance of </a:t>
            </a:r>
            <a:r>
              <a:rPr lang="en-US" sz="1100" b="1">
                <a:solidFill>
                  <a:prstClr val="black"/>
                </a:solidFill>
                <a:latin typeface="DM Sans"/>
              </a:rPr>
              <a:t>fine lines </a:t>
            </a: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and skin starts showing an</a:t>
            </a:r>
            <a:r>
              <a:rPr lang="en-US" sz="1100" b="1">
                <a:solidFill>
                  <a:prstClr val="black"/>
                </a:solidFill>
                <a:latin typeface="DM Sans"/>
              </a:rPr>
              <a:t> uneven tone*.</a:t>
            </a:r>
          </a:p>
        </p:txBody>
      </p:sp>
      <p:sp>
        <p:nvSpPr>
          <p:cNvPr id="40" name="TextBox 39">
            <a:extLst>
              <a:ext uri="{FF2B5EF4-FFF2-40B4-BE49-F238E27FC236}">
                <a16:creationId xmlns:a16="http://schemas.microsoft.com/office/drawing/2014/main" id="{343E38D6-AB22-A53B-1E6C-1A8562C0EE43}"/>
              </a:ext>
            </a:extLst>
          </p:cNvPr>
          <p:cNvSpPr txBox="1"/>
          <p:nvPr/>
        </p:nvSpPr>
        <p:spPr>
          <a:xfrm>
            <a:off x="7088369" y="4721914"/>
            <a:ext cx="4293280" cy="846386"/>
          </a:xfrm>
          <a:prstGeom prst="rect">
            <a:avLst/>
          </a:prstGeom>
          <a:noFill/>
        </p:spPr>
        <p:txBody>
          <a:bodyPr wrap="square" lIns="108000" tIns="0" rIns="10800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In our 50s and beyond, </a:t>
            </a:r>
            <a:r>
              <a:rPr lang="en-US" sz="1100" b="1">
                <a:solidFill>
                  <a:prstClr val="black"/>
                </a:solidFill>
                <a:latin typeface="DM Sans"/>
              </a:rPr>
              <a:t>skin becomes even thinner. </a:t>
            </a: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Hormonal decline such as in </a:t>
            </a:r>
            <a:r>
              <a:rPr kumimoji="0" lang="en-US" sz="11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menopause</a:t>
            </a: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takes its toll drastically on the skin. Collagen is</a:t>
            </a:r>
            <a:r>
              <a:rPr lang="en-US" sz="1100">
                <a:solidFill>
                  <a:prstClr val="black"/>
                </a:solidFill>
                <a:latin typeface="DM Sans"/>
              </a:rPr>
              <a:t> n</a:t>
            </a: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ow significantly degraded; </a:t>
            </a:r>
            <a:r>
              <a:rPr lang="en-US" sz="1100" b="1">
                <a:solidFill>
                  <a:prstClr val="black"/>
                </a:solidFill>
                <a:latin typeface="DM Sans"/>
              </a:rPr>
              <a:t>deep wrinkles</a:t>
            </a:r>
            <a:r>
              <a:rPr kumimoji="0" lang="en-US" sz="1100" b="1" i="0" u="none" strike="noStrike" kern="1200" cap="none" spc="0" normalizeH="0" baseline="0" noProof="0">
                <a:ln>
                  <a:noFill/>
                </a:ln>
                <a:solidFill>
                  <a:srgbClr val="7BC6BC"/>
                </a:solidFill>
                <a:effectLst/>
                <a:uLnTx/>
                <a:uFillTx/>
                <a:latin typeface="DM Sans"/>
                <a:ea typeface="Fira Sans" panose="020B0503050000020004" pitchFamily="34" charset="0"/>
                <a:cs typeface="+mn-cs"/>
              </a:rPr>
              <a:t> </a:t>
            </a: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and</a:t>
            </a:r>
            <a:r>
              <a:rPr kumimoji="0" lang="en-US" sz="1100" b="0" i="0" u="none" strike="noStrike" kern="1200" cap="none" spc="0" normalizeH="0" baseline="0" noProof="0">
                <a:ln>
                  <a:noFill/>
                </a:ln>
                <a:solidFill>
                  <a:srgbClr val="58166D"/>
                </a:solidFill>
                <a:effectLst/>
                <a:uLnTx/>
                <a:uFillTx/>
                <a:latin typeface="DM Sans"/>
                <a:ea typeface="Fira Sans" panose="020B0503050000020004" pitchFamily="34" charset="0"/>
                <a:cs typeface="+mn-cs"/>
              </a:rPr>
              <a:t> </a:t>
            </a:r>
            <a:r>
              <a:rPr lang="en-US" sz="1100" b="1">
                <a:solidFill>
                  <a:prstClr val="black"/>
                </a:solidFill>
                <a:latin typeface="DM Sans"/>
              </a:rPr>
              <a:t>age spots</a:t>
            </a:r>
            <a:r>
              <a:rPr kumimoji="0" lang="en-US" sz="1100" b="1" i="0" u="none" strike="noStrike" kern="1200" cap="none" spc="0" normalizeH="0" baseline="0" noProof="0">
                <a:ln>
                  <a:noFill/>
                </a:ln>
                <a:solidFill>
                  <a:srgbClr val="887974"/>
                </a:solidFill>
                <a:effectLst/>
                <a:uLnTx/>
                <a:uFillTx/>
                <a:latin typeface="DM Sans"/>
                <a:ea typeface="Fira Sans" panose="020B0503050000020004" pitchFamily="34" charset="0"/>
                <a:cs typeface="+mn-cs"/>
              </a:rPr>
              <a:t> </a:t>
            </a: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form and </a:t>
            </a:r>
            <a:r>
              <a:rPr lang="en-US" sz="1100" b="1">
                <a:solidFill>
                  <a:prstClr val="black"/>
                </a:solidFill>
                <a:latin typeface="DM Sans"/>
              </a:rPr>
              <a:t>skin loses water and becomes dry.</a:t>
            </a:r>
            <a:r>
              <a:rPr kumimoji="0" lang="en-US" sz="1100" b="0" i="0" u="none" strike="noStrike" kern="1200" cap="none" spc="0" normalizeH="0" baseline="0" noProof="0">
                <a:ln>
                  <a:noFill/>
                </a:ln>
                <a:solidFill>
                  <a:srgbClr val="58166D"/>
                </a:solidFill>
                <a:effectLst/>
                <a:uLnTx/>
                <a:uFillTx/>
                <a:latin typeface="DM Sans"/>
                <a:ea typeface="Fira Sans" panose="020B0503050000020004" pitchFamily="34" charset="0"/>
                <a:cs typeface="+mn-cs"/>
              </a:rPr>
              <a:t> </a:t>
            </a:r>
            <a:r>
              <a:rPr kumimoji="0" lang="en-US"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Skin microbial composition does change, too. **</a:t>
            </a:r>
          </a:p>
        </p:txBody>
      </p:sp>
      <p:pic>
        <p:nvPicPr>
          <p:cNvPr id="41" name="Picture 40">
            <a:extLst>
              <a:ext uri="{FF2B5EF4-FFF2-40B4-BE49-F238E27FC236}">
                <a16:creationId xmlns:a16="http://schemas.microsoft.com/office/drawing/2014/main" id="{F5735A51-E493-ECBF-562A-505E3189F8D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9863" y="2279981"/>
            <a:ext cx="2367523" cy="2367523"/>
          </a:xfrm>
          <a:prstGeom prst="rect">
            <a:avLst/>
          </a:prstGeom>
        </p:spPr>
      </p:pic>
      <p:pic>
        <p:nvPicPr>
          <p:cNvPr id="42" name="Picture 41">
            <a:extLst>
              <a:ext uri="{FF2B5EF4-FFF2-40B4-BE49-F238E27FC236}">
                <a16:creationId xmlns:a16="http://schemas.microsoft.com/office/drawing/2014/main" id="{4CDE39AB-C3E1-E150-2B8A-3A1535C1ACD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88674" y="2279981"/>
            <a:ext cx="2367523" cy="2367523"/>
          </a:xfrm>
          <a:prstGeom prst="rect">
            <a:avLst/>
          </a:prstGeom>
        </p:spPr>
      </p:pic>
      <p:pic>
        <p:nvPicPr>
          <p:cNvPr id="43" name="Picture 42">
            <a:extLst>
              <a:ext uri="{FF2B5EF4-FFF2-40B4-BE49-F238E27FC236}">
                <a16:creationId xmlns:a16="http://schemas.microsoft.com/office/drawing/2014/main" id="{6DF576C4-3BBA-3518-3313-FDE6D42DD6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20953" y="2279981"/>
            <a:ext cx="2367523" cy="2367523"/>
          </a:xfrm>
          <a:prstGeom prst="rect">
            <a:avLst/>
          </a:prstGeom>
        </p:spPr>
      </p:pic>
      <p:cxnSp>
        <p:nvCxnSpPr>
          <p:cNvPr id="55" name="Straight Arrow Connector 54">
            <a:extLst>
              <a:ext uri="{FF2B5EF4-FFF2-40B4-BE49-F238E27FC236}">
                <a16:creationId xmlns:a16="http://schemas.microsoft.com/office/drawing/2014/main" id="{B8A0E622-B8DC-2C43-21BB-3E2F45A8F54F}"/>
              </a:ext>
            </a:extLst>
          </p:cNvPr>
          <p:cNvCxnSpPr>
            <a:cxnSpLocks/>
          </p:cNvCxnSpPr>
          <p:nvPr/>
        </p:nvCxnSpPr>
        <p:spPr>
          <a:xfrm flipV="1">
            <a:off x="1872837" y="1907824"/>
            <a:ext cx="0" cy="518476"/>
          </a:xfrm>
          <a:prstGeom prst="straightConnector1">
            <a:avLst/>
          </a:prstGeom>
          <a:ln w="25400">
            <a:solidFill>
              <a:srgbClr val="89C7E8"/>
            </a:solidFill>
            <a:tailEnd type="oval"/>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17341BFE-FFC6-0467-881C-F1E87239E525}"/>
              </a:ext>
            </a:extLst>
          </p:cNvPr>
          <p:cNvCxnSpPr>
            <a:cxnSpLocks/>
          </p:cNvCxnSpPr>
          <p:nvPr/>
        </p:nvCxnSpPr>
        <p:spPr>
          <a:xfrm flipH="1">
            <a:off x="12325003" y="-1582761"/>
            <a:ext cx="1" cy="13663"/>
          </a:xfrm>
          <a:prstGeom prst="straightConnector1">
            <a:avLst/>
          </a:prstGeom>
          <a:ln w="25400">
            <a:solidFill>
              <a:srgbClr val="307297"/>
            </a:solidFill>
            <a:tailEnd type="oval"/>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A8DD8B39-47A7-5979-D79E-BCCEB7753483}"/>
              </a:ext>
            </a:extLst>
          </p:cNvPr>
          <p:cNvCxnSpPr>
            <a:cxnSpLocks/>
          </p:cNvCxnSpPr>
          <p:nvPr/>
        </p:nvCxnSpPr>
        <p:spPr>
          <a:xfrm flipV="1">
            <a:off x="9030875" y="1907824"/>
            <a:ext cx="0" cy="518476"/>
          </a:xfrm>
          <a:prstGeom prst="straightConnector1">
            <a:avLst/>
          </a:prstGeom>
          <a:ln w="25400">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F67622E-21BD-5FFB-8F19-9A4D3D0ED47C}"/>
              </a:ext>
            </a:extLst>
          </p:cNvPr>
          <p:cNvSpPr txBox="1"/>
          <p:nvPr/>
        </p:nvSpPr>
        <p:spPr>
          <a:xfrm>
            <a:off x="133350" y="6196890"/>
            <a:ext cx="11357711" cy="507831"/>
          </a:xfrm>
          <a:prstGeom prst="rect">
            <a:avLst/>
          </a:prstGeom>
          <a:noFill/>
        </p:spPr>
        <p:txBody>
          <a:bodyPr wrap="square">
            <a:spAutoFit/>
          </a:bodyPr>
          <a:lstStyle/>
          <a:p>
            <a:r>
              <a:rPr lang="nl-NL" sz="900" i="1">
                <a:effectLst/>
              </a:rPr>
              <a:t>*</a:t>
            </a:r>
            <a:r>
              <a:rPr lang="nl-NL" sz="900" i="1" err="1">
                <a:effectLst/>
              </a:rPr>
              <a:t>Brincat</a:t>
            </a:r>
            <a:r>
              <a:rPr lang="nl-NL" sz="900" i="1">
                <a:effectLst/>
              </a:rPr>
              <a:t> et al. (1987) </a:t>
            </a:r>
            <a:r>
              <a:rPr lang="nl-NL" sz="900" i="1" err="1">
                <a:effectLst/>
              </a:rPr>
              <a:t>Decline</a:t>
            </a:r>
            <a:r>
              <a:rPr lang="nl-NL" sz="900" i="1">
                <a:effectLst/>
              </a:rPr>
              <a:t> in skin </a:t>
            </a:r>
            <a:r>
              <a:rPr lang="nl-NL" sz="900" i="1" err="1">
                <a:effectLst/>
              </a:rPr>
              <a:t>collagen</a:t>
            </a:r>
            <a:r>
              <a:rPr lang="nl-NL" sz="900" i="1">
                <a:effectLst/>
              </a:rPr>
              <a:t> content </a:t>
            </a:r>
            <a:r>
              <a:rPr lang="nl-NL" sz="900" i="1" err="1">
                <a:effectLst/>
              </a:rPr>
              <a:t>and</a:t>
            </a:r>
            <a:r>
              <a:rPr lang="nl-NL" sz="900" i="1">
                <a:effectLst/>
              </a:rPr>
              <a:t> </a:t>
            </a:r>
            <a:r>
              <a:rPr lang="nl-NL" sz="900" i="1" err="1">
                <a:effectLst/>
              </a:rPr>
              <a:t>metacarpal</a:t>
            </a:r>
            <a:r>
              <a:rPr lang="nl-NL" sz="900" i="1">
                <a:effectLst/>
              </a:rPr>
              <a:t> index </a:t>
            </a:r>
            <a:r>
              <a:rPr lang="nl-NL" sz="900" i="1" err="1">
                <a:effectLst/>
              </a:rPr>
              <a:t>after</a:t>
            </a:r>
            <a:r>
              <a:rPr lang="nl-NL" sz="900" i="1">
                <a:effectLst/>
              </a:rPr>
              <a:t> </a:t>
            </a:r>
            <a:r>
              <a:rPr lang="nl-NL" sz="900" i="1" err="1">
                <a:effectLst/>
              </a:rPr>
              <a:t>the</a:t>
            </a:r>
            <a:r>
              <a:rPr lang="nl-NL" sz="900" i="1">
                <a:effectLst/>
              </a:rPr>
              <a:t> </a:t>
            </a:r>
            <a:r>
              <a:rPr lang="nl-NL" sz="900" i="1" err="1">
                <a:effectLst/>
              </a:rPr>
              <a:t>menopause</a:t>
            </a:r>
            <a:r>
              <a:rPr lang="nl-NL" sz="900" i="1">
                <a:effectLst/>
              </a:rPr>
              <a:t> </a:t>
            </a:r>
            <a:r>
              <a:rPr lang="nl-NL" sz="900" i="1" err="1">
                <a:effectLst/>
              </a:rPr>
              <a:t>and</a:t>
            </a:r>
            <a:r>
              <a:rPr lang="nl-NL" sz="900" i="1">
                <a:effectLst/>
              </a:rPr>
              <a:t> </a:t>
            </a:r>
            <a:r>
              <a:rPr lang="nl-NL" sz="900" i="1" err="1">
                <a:effectLst/>
              </a:rPr>
              <a:t>its</a:t>
            </a:r>
            <a:r>
              <a:rPr lang="nl-NL" sz="900" i="1">
                <a:effectLst/>
              </a:rPr>
              <a:t> prevention </a:t>
            </a:r>
            <a:r>
              <a:rPr lang="nl-NL" sz="900" i="1" err="1">
                <a:effectLst/>
              </a:rPr>
              <a:t>with</a:t>
            </a:r>
            <a:r>
              <a:rPr lang="nl-NL" sz="900" i="1">
                <a:effectLst/>
              </a:rPr>
              <a:t> </a:t>
            </a:r>
            <a:r>
              <a:rPr lang="nl-NL" sz="900" i="1" err="1">
                <a:effectLst/>
              </a:rPr>
              <a:t>sex</a:t>
            </a:r>
            <a:r>
              <a:rPr lang="nl-NL" sz="900" i="1">
                <a:effectLst/>
              </a:rPr>
              <a:t> </a:t>
            </a:r>
            <a:r>
              <a:rPr lang="nl-NL" sz="900" i="1" err="1">
                <a:effectLst/>
              </a:rPr>
              <a:t>hormone</a:t>
            </a:r>
            <a:r>
              <a:rPr lang="nl-NL" sz="900" i="1">
                <a:effectLst/>
              </a:rPr>
              <a:t> </a:t>
            </a:r>
            <a:r>
              <a:rPr lang="nl-NL" sz="900" i="1" err="1">
                <a:effectLst/>
              </a:rPr>
              <a:t>replacement</a:t>
            </a:r>
            <a:r>
              <a:rPr lang="nl-NL" sz="900" i="1">
                <a:effectLst/>
              </a:rPr>
              <a:t>. Br J </a:t>
            </a:r>
            <a:r>
              <a:rPr lang="nl-NL" sz="900" i="1" err="1">
                <a:effectLst/>
              </a:rPr>
              <a:t>Obst</a:t>
            </a:r>
            <a:r>
              <a:rPr lang="nl-NL" sz="900" i="1">
                <a:effectLst/>
              </a:rPr>
              <a:t> Gyn94:126-129</a:t>
            </a:r>
            <a:endParaRPr lang="nl-NL" sz="900" i="1"/>
          </a:p>
          <a:p>
            <a:r>
              <a:rPr lang="nl-NL" sz="900" i="1">
                <a:effectLst/>
              </a:rPr>
              <a:t>**</a:t>
            </a:r>
            <a:r>
              <a:rPr lang="nl-NL" sz="900" i="1" err="1">
                <a:effectLst/>
              </a:rPr>
              <a:t>Brincat</a:t>
            </a:r>
            <a:r>
              <a:rPr lang="nl-NL" sz="900" i="1">
                <a:effectLst/>
              </a:rPr>
              <a:t> et al. (1983) </a:t>
            </a:r>
            <a:r>
              <a:rPr lang="nl-NL" sz="900" i="1" err="1">
                <a:effectLst/>
              </a:rPr>
              <a:t>Sex</a:t>
            </a:r>
            <a:r>
              <a:rPr lang="nl-NL" sz="900" i="1">
                <a:effectLst/>
              </a:rPr>
              <a:t> </a:t>
            </a:r>
            <a:r>
              <a:rPr lang="nl-NL" sz="900" i="1" err="1">
                <a:effectLst/>
              </a:rPr>
              <a:t>hormones</a:t>
            </a:r>
            <a:r>
              <a:rPr lang="nl-NL" sz="900" i="1">
                <a:effectLst/>
              </a:rPr>
              <a:t> </a:t>
            </a:r>
            <a:r>
              <a:rPr lang="nl-NL" sz="900" i="1" err="1">
                <a:effectLst/>
              </a:rPr>
              <a:t>and</a:t>
            </a:r>
            <a:r>
              <a:rPr lang="nl-NL" sz="900" i="1">
                <a:effectLst/>
              </a:rPr>
              <a:t> skin </a:t>
            </a:r>
            <a:r>
              <a:rPr lang="nl-NL" sz="900" i="1" err="1">
                <a:effectLst/>
              </a:rPr>
              <a:t>collagen</a:t>
            </a:r>
            <a:r>
              <a:rPr lang="nl-NL" sz="900" i="1">
                <a:effectLst/>
              </a:rPr>
              <a:t> content in </a:t>
            </a:r>
            <a:r>
              <a:rPr lang="nl-NL" sz="900" i="1" err="1">
                <a:effectLst/>
              </a:rPr>
              <a:t>postmenopausal</a:t>
            </a:r>
            <a:r>
              <a:rPr lang="nl-NL" sz="900" i="1">
                <a:effectLst/>
              </a:rPr>
              <a:t> </a:t>
            </a:r>
            <a:r>
              <a:rPr lang="nl-NL" sz="900" i="1" err="1">
                <a:effectLst/>
              </a:rPr>
              <a:t>women</a:t>
            </a:r>
            <a:r>
              <a:rPr lang="nl-NL" sz="900" i="1">
                <a:effectLst/>
              </a:rPr>
              <a:t>. Br </a:t>
            </a:r>
            <a:r>
              <a:rPr lang="nl-NL" sz="900" i="1" err="1">
                <a:effectLst/>
              </a:rPr>
              <a:t>Med</a:t>
            </a:r>
            <a:r>
              <a:rPr lang="nl-NL" sz="900" i="1">
                <a:effectLst/>
              </a:rPr>
              <a:t> J 287:1337-1338</a:t>
            </a:r>
            <a:br>
              <a:rPr lang="nl-NL" sz="900" i="1">
                <a:effectLst/>
              </a:rPr>
            </a:br>
            <a:r>
              <a:rPr lang="en-US" sz="900">
                <a:effectLst/>
                <a:latin typeface="DM Sans" pitchFamily="2" charset="77"/>
              </a:rPr>
              <a:t>Image source</a:t>
            </a:r>
            <a:r>
              <a:rPr lang="en-US" sz="900">
                <a:latin typeface="DM Sans" pitchFamily="2" charset="77"/>
              </a:rPr>
              <a:t>: </a:t>
            </a:r>
            <a:r>
              <a:rPr lang="en-US" sz="900" err="1">
                <a:effectLst/>
                <a:latin typeface="DM Sans" pitchFamily="2" charset="77"/>
              </a:rPr>
              <a:t>Affinito</a:t>
            </a:r>
            <a:r>
              <a:rPr lang="en-US" sz="900">
                <a:effectLst/>
                <a:latin typeface="DM Sans" pitchFamily="2" charset="77"/>
              </a:rPr>
              <a:t> et al. (1999) Effects of postmenopausal hypoestrogenism on skin collagen. </a:t>
            </a:r>
            <a:r>
              <a:rPr lang="en-US" sz="900" err="1">
                <a:effectLst/>
                <a:latin typeface="DM Sans" pitchFamily="2" charset="77"/>
              </a:rPr>
              <a:t>Maturitas</a:t>
            </a:r>
            <a:r>
              <a:rPr lang="en-US" sz="900">
                <a:effectLst/>
                <a:latin typeface="DM Sans" pitchFamily="2" charset="77"/>
              </a:rPr>
              <a:t> 33:239-247</a:t>
            </a:r>
          </a:p>
        </p:txBody>
      </p:sp>
    </p:spTree>
    <p:extLst>
      <p:ext uri="{BB962C8B-B14F-4D97-AF65-F5344CB8AC3E}">
        <p14:creationId xmlns:p14="http://schemas.microsoft.com/office/powerpoint/2010/main" val="3816525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a:extLst>
              <a:ext uri="{FF2B5EF4-FFF2-40B4-BE49-F238E27FC236}">
                <a16:creationId xmlns:a16="http://schemas.microsoft.com/office/drawing/2014/main" id="{DA9A9503-27D5-2CB1-0F25-68429828F465}"/>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123294" y="1282075"/>
            <a:ext cx="1740817" cy="174081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730C44A3-4ADA-461A-AAB5-DD7B09A04D3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712194" y="1278619"/>
            <a:ext cx="1740817" cy="1740817"/>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8">
            <a:extLst>
              <a:ext uri="{FF2B5EF4-FFF2-40B4-BE49-F238E27FC236}">
                <a16:creationId xmlns:a16="http://schemas.microsoft.com/office/drawing/2014/main" id="{B2E2ED26-B656-71D0-701A-6863FB2EFC6A}"/>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262757" y="1280699"/>
            <a:ext cx="1773470" cy="177347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hlinkClick r:id="rId6"/>
            <a:extLst>
              <a:ext uri="{FF2B5EF4-FFF2-40B4-BE49-F238E27FC236}">
                <a16:creationId xmlns:a16="http://schemas.microsoft.com/office/drawing/2014/main" id="{63C7E96F-F61F-42A5-EBFC-1EDBBCE4EDEC}"/>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217530" y="3837521"/>
            <a:ext cx="1927208" cy="1585429"/>
          </a:xfrm>
          <a:prstGeom prst="rect">
            <a:avLst/>
          </a:prstGeom>
        </p:spPr>
      </p:pic>
      <p:pic>
        <p:nvPicPr>
          <p:cNvPr id="1032" name="Picture 6" descr="No7 Menopause Instant Radiance Serum 30 ml">
            <a:extLst>
              <a:ext uri="{FF2B5EF4-FFF2-40B4-BE49-F238E27FC236}">
                <a16:creationId xmlns:a16="http://schemas.microsoft.com/office/drawing/2014/main" id="{CE10B341-3923-04AD-FEA2-014A47364C40}"/>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6292112" y="3827139"/>
            <a:ext cx="1602549" cy="1602549"/>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024">
            <a:extLst>
              <a:ext uri="{FF2B5EF4-FFF2-40B4-BE49-F238E27FC236}">
                <a16:creationId xmlns:a16="http://schemas.microsoft.com/office/drawing/2014/main" id="{10D5F8D6-1D0D-9BD3-266B-DA1E83F583D7}"/>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284554" y="1299560"/>
            <a:ext cx="2677917" cy="1701231"/>
          </a:xfrm>
          <a:prstGeom prst="rect">
            <a:avLst/>
          </a:prstGeom>
        </p:spPr>
      </p:pic>
      <p:sp>
        <p:nvSpPr>
          <p:cNvPr id="3" name="Slide Number Placeholder 2">
            <a:extLst>
              <a:ext uri="{FF2B5EF4-FFF2-40B4-BE49-F238E27FC236}">
                <a16:creationId xmlns:a16="http://schemas.microsoft.com/office/drawing/2014/main" id="{FF71FF8A-DF39-6987-B619-3638A9B0868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7CCC8550-577B-5270-3A07-5DCB57F09F8B}"/>
              </a:ext>
            </a:extLst>
          </p:cNvPr>
          <p:cNvSpPr>
            <a:spLocks noGrp="1"/>
          </p:cNvSpPr>
          <p:nvPr>
            <p:ph type="body" idx="11"/>
          </p:nvPr>
        </p:nvSpPr>
        <p:spPr>
          <a:xfrm>
            <a:off x="322217" y="258700"/>
            <a:ext cx="11572358" cy="637702"/>
          </a:xfrm>
        </p:spPr>
        <p:txBody>
          <a:bodyPr/>
          <a:lstStyle/>
          <a:p>
            <a:r>
              <a:rPr lang="en-US" sz="2000" b="1">
                <a:solidFill>
                  <a:schemeClr val="tx1"/>
                </a:solidFill>
              </a:rPr>
              <a:t>From taboo to trending topic:</a:t>
            </a:r>
          </a:p>
          <a:p>
            <a:r>
              <a:rPr lang="en-US" sz="2000" b="1">
                <a:solidFill>
                  <a:schemeClr val="tx1"/>
                </a:solidFill>
              </a:rPr>
              <a:t>Personal care innovations to be more inclusive on menopause</a:t>
            </a:r>
          </a:p>
        </p:txBody>
      </p:sp>
      <p:sp>
        <p:nvSpPr>
          <p:cNvPr id="12" name="TextBox 11">
            <a:extLst>
              <a:ext uri="{FF2B5EF4-FFF2-40B4-BE49-F238E27FC236}">
                <a16:creationId xmlns:a16="http://schemas.microsoft.com/office/drawing/2014/main" id="{3D521391-D8E0-767F-4836-6D7658C3A5F0}"/>
              </a:ext>
            </a:extLst>
          </p:cNvPr>
          <p:cNvSpPr txBox="1"/>
          <p:nvPr/>
        </p:nvSpPr>
        <p:spPr>
          <a:xfrm>
            <a:off x="5262757" y="2987321"/>
            <a:ext cx="6619754" cy="616886"/>
          </a:xfrm>
          <a:prstGeom prst="rect">
            <a:avLst/>
          </a:prstGeom>
          <a:solidFill>
            <a:schemeClr val="accent6"/>
          </a:solidFill>
          <a:ln>
            <a:solidFill>
              <a:srgbClr val="CCBCB8"/>
            </a:solidFill>
          </a:ln>
        </p:spPr>
        <p:txBody>
          <a:bodyPr wrap="square" lIns="72000" tIns="54000" rIns="72000" bIns="540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Neovadiol</a:t>
            </a:r>
            <a:r>
              <a:rPr kumimoji="0" lang="en-US" sz="105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by Vichy is a line of cosmetics designed to reduce visible signs of post-menopausal skin aging. Backed by dermatological tests and endorsed by experts in the field, </a:t>
            </a:r>
            <a:r>
              <a:rPr kumimoji="0" lang="en-US" sz="1050" b="0"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Neovadiol</a:t>
            </a:r>
            <a:r>
              <a:rPr kumimoji="0" lang="en-US" sz="105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offers targeted solutions for menopausal skin care.</a:t>
            </a:r>
          </a:p>
        </p:txBody>
      </p:sp>
      <p:sp>
        <p:nvSpPr>
          <p:cNvPr id="7" name="TextBox 6">
            <a:extLst>
              <a:ext uri="{FF2B5EF4-FFF2-40B4-BE49-F238E27FC236}">
                <a16:creationId xmlns:a16="http://schemas.microsoft.com/office/drawing/2014/main" id="{64BDC127-2769-79E2-15B4-1F41F6CD97D1}"/>
              </a:ext>
            </a:extLst>
          </p:cNvPr>
          <p:cNvSpPr txBox="1"/>
          <p:nvPr/>
        </p:nvSpPr>
        <p:spPr>
          <a:xfrm>
            <a:off x="309488" y="2974883"/>
            <a:ext cx="4633163" cy="666000"/>
          </a:xfrm>
          <a:prstGeom prst="rect">
            <a:avLst/>
          </a:prstGeom>
          <a:solidFill>
            <a:schemeClr val="accent6"/>
          </a:solidFill>
          <a:ln>
            <a:solidFill>
              <a:srgbClr val="897974"/>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According to 2021 data from Grandview Research, the global menopause cosmetics market size will reach $22.7 billion by 2028. </a:t>
            </a:r>
            <a:endParaRPr kumimoji="0" lang="en-NL"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p:txBody>
      </p:sp>
      <p:sp>
        <p:nvSpPr>
          <p:cNvPr id="13" name="TextBox 12">
            <a:extLst>
              <a:ext uri="{FF2B5EF4-FFF2-40B4-BE49-F238E27FC236}">
                <a16:creationId xmlns:a16="http://schemas.microsoft.com/office/drawing/2014/main" id="{34BBFF6F-0DBF-A728-56DD-5AA813372D0A}"/>
              </a:ext>
            </a:extLst>
          </p:cNvPr>
          <p:cNvSpPr txBox="1"/>
          <p:nvPr/>
        </p:nvSpPr>
        <p:spPr>
          <a:xfrm>
            <a:off x="309488" y="5536467"/>
            <a:ext cx="4633163" cy="666000"/>
          </a:xfrm>
          <a:prstGeom prst="rect">
            <a:avLst/>
          </a:prstGeom>
          <a:solidFill>
            <a:schemeClr val="accent6"/>
          </a:solidFill>
          <a:ln>
            <a:solidFill>
              <a:srgbClr val="CCBCB8"/>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Product launches incl. menopause claim increase from 2018 to 2023 by 35 folds, and +24% from 2022 to 2023.</a:t>
            </a:r>
            <a:endParaRPr kumimoji="0" lang="en-US" sz="1200" b="0" i="0" u="none" strike="noStrike" kern="1200" cap="none" spc="0" normalizeH="0" baseline="0" noProof="0">
              <a:ln>
                <a:noFill/>
              </a:ln>
              <a:solidFill>
                <a:prstClr val="white"/>
              </a:solidFill>
              <a:effectLst/>
              <a:highlight>
                <a:srgbClr val="FFFF00"/>
              </a:highligh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Source: Mintel, </a:t>
            </a:r>
            <a:r>
              <a:rPr kumimoji="0" lang="en-US" sz="1200" b="0"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gnpd</a:t>
            </a: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t>
            </a:r>
          </a:p>
        </p:txBody>
      </p:sp>
      <p:sp>
        <p:nvSpPr>
          <p:cNvPr id="14" name="TextBox 13">
            <a:extLst>
              <a:ext uri="{FF2B5EF4-FFF2-40B4-BE49-F238E27FC236}">
                <a16:creationId xmlns:a16="http://schemas.microsoft.com/office/drawing/2014/main" id="{93A1C8F6-BE89-9A84-D084-42A828F356F9}"/>
              </a:ext>
            </a:extLst>
          </p:cNvPr>
          <p:cNvSpPr txBox="1"/>
          <p:nvPr/>
        </p:nvSpPr>
        <p:spPr>
          <a:xfrm>
            <a:off x="5740439" y="5318449"/>
            <a:ext cx="2713093" cy="884018"/>
          </a:xfrm>
          <a:prstGeom prst="rect">
            <a:avLst/>
          </a:prstGeom>
          <a:solidFill>
            <a:schemeClr val="accent6"/>
          </a:solidFill>
          <a:ln>
            <a:solidFill>
              <a:srgbClr val="897974"/>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No. 7 Menopause Skincare line specially developed to target fine lines and wrinkles. Dermatologically tested and approved by dermatologists with expertise in menopausal skincare.</a:t>
            </a:r>
          </a:p>
        </p:txBody>
      </p:sp>
      <p:sp>
        <p:nvSpPr>
          <p:cNvPr id="15" name="TextBox 14">
            <a:extLst>
              <a:ext uri="{FF2B5EF4-FFF2-40B4-BE49-F238E27FC236}">
                <a16:creationId xmlns:a16="http://schemas.microsoft.com/office/drawing/2014/main" id="{ABE6A81A-16DE-E7B0-AF62-A68610350296}"/>
              </a:ext>
            </a:extLst>
          </p:cNvPr>
          <p:cNvSpPr txBox="1"/>
          <p:nvPr/>
        </p:nvSpPr>
        <p:spPr>
          <a:xfrm>
            <a:off x="8832425" y="5433543"/>
            <a:ext cx="2634075" cy="755385"/>
          </a:xfrm>
          <a:prstGeom prst="rect">
            <a:avLst/>
          </a:prstGeom>
          <a:solidFill>
            <a:schemeClr val="accent6"/>
          </a:solidFill>
          <a:ln>
            <a:solidFill>
              <a:srgbClr val="B3978F"/>
            </a:solidFill>
          </a:ln>
        </p:spPr>
        <p:txBody>
          <a:bodyPr wrap="square" lIns="72000" tIns="54000" rIns="72000" bIns="540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Pantene Pro V Hair Biology Menopause: a range to help manage the changes brought about by age and hormone imbalance.</a:t>
            </a:r>
          </a:p>
        </p:txBody>
      </p:sp>
      <p:graphicFrame>
        <p:nvGraphicFramePr>
          <p:cNvPr id="6" name="Chart 5">
            <a:extLst>
              <a:ext uri="{FF2B5EF4-FFF2-40B4-BE49-F238E27FC236}">
                <a16:creationId xmlns:a16="http://schemas.microsoft.com/office/drawing/2014/main" id="{5C7E6451-1123-058D-07D3-077505AF3B9A}"/>
              </a:ext>
            </a:extLst>
          </p:cNvPr>
          <p:cNvGraphicFramePr>
            <a:graphicFrameLocks/>
          </p:cNvGraphicFramePr>
          <p:nvPr/>
        </p:nvGraphicFramePr>
        <p:xfrm>
          <a:off x="999739" y="3536283"/>
          <a:ext cx="3291989" cy="1975193"/>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2641674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8A48-8379-597A-709E-00525E949CC3}"/>
            </a:ext>
          </a:extLst>
        </p:cNvPr>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EEF7161-276C-5D73-A766-54E3F40F3EE0}"/>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p:blipFill>
        <p:spPr>
          <a:xfrm>
            <a:off x="4" y="2"/>
            <a:ext cx="12191997" cy="6857998"/>
          </a:xfrm>
        </p:spPr>
      </p:pic>
      <p:sp>
        <p:nvSpPr>
          <p:cNvPr id="7" name="Title 6">
            <a:extLst>
              <a:ext uri="{FF2B5EF4-FFF2-40B4-BE49-F238E27FC236}">
                <a16:creationId xmlns:a16="http://schemas.microsoft.com/office/drawing/2014/main" id="{9E2B71DB-7485-D4C9-ED09-6838D91542FF}"/>
              </a:ext>
            </a:extLst>
          </p:cNvPr>
          <p:cNvSpPr>
            <a:spLocks noGrp="1"/>
          </p:cNvSpPr>
          <p:nvPr>
            <p:ph type="title"/>
          </p:nvPr>
        </p:nvSpPr>
        <p:spPr>
          <a:xfrm>
            <a:off x="302401" y="302400"/>
            <a:ext cx="1249952" cy="900111"/>
          </a:xfrm>
        </p:spPr>
        <p:txBody>
          <a:bodyPr/>
          <a:lstStyle/>
          <a:p>
            <a:r>
              <a:rPr lang="en-US"/>
              <a:t>02</a:t>
            </a:r>
          </a:p>
        </p:txBody>
      </p:sp>
      <p:sp>
        <p:nvSpPr>
          <p:cNvPr id="8" name="Text Placeholder 7">
            <a:extLst>
              <a:ext uri="{FF2B5EF4-FFF2-40B4-BE49-F238E27FC236}">
                <a16:creationId xmlns:a16="http://schemas.microsoft.com/office/drawing/2014/main" id="{7B4FFAAB-B348-2FB7-98B3-7F4614E28B11}"/>
              </a:ext>
            </a:extLst>
          </p:cNvPr>
          <p:cNvSpPr>
            <a:spLocks noGrp="1"/>
          </p:cNvSpPr>
          <p:nvPr>
            <p:ph type="body" sz="quarter" idx="20"/>
          </p:nvPr>
        </p:nvSpPr>
        <p:spPr>
          <a:xfrm>
            <a:off x="302402" y="1240142"/>
            <a:ext cx="6784198" cy="2380768"/>
          </a:xfrm>
        </p:spPr>
        <p:txBody>
          <a:bodyPr/>
          <a:lstStyle/>
          <a:p>
            <a:r>
              <a:rPr lang="en-GB" sz="4000" b="1">
                <a:effectLst/>
                <a:latin typeface="DM Sans" pitchFamily="2" charset="77"/>
              </a:rPr>
              <a:t>Niacinamide PC: </a:t>
            </a:r>
            <a:br>
              <a:rPr lang="en-GB" sz="4000" b="1">
                <a:effectLst/>
                <a:latin typeface="DM Sans" pitchFamily="2" charset="77"/>
              </a:rPr>
            </a:br>
            <a:r>
              <a:rPr lang="en-GB" sz="4000" b="1">
                <a:effectLst/>
                <a:latin typeface="DM Sans" pitchFamily="2" charset="77"/>
              </a:rPr>
              <a:t>multi-purpose </a:t>
            </a:r>
            <a:br>
              <a:rPr lang="en-GB" sz="4000" b="1">
                <a:effectLst/>
                <a:latin typeface="DM Sans" pitchFamily="2" charset="77"/>
              </a:rPr>
            </a:br>
            <a:r>
              <a:rPr lang="en-GB" sz="4000" b="1">
                <a:effectLst/>
                <a:latin typeface="DM Sans" pitchFamily="2" charset="77"/>
              </a:rPr>
              <a:t>vitamin for </a:t>
            </a:r>
            <a:br>
              <a:rPr lang="en-GB" sz="4000" b="1">
                <a:effectLst/>
                <a:latin typeface="DM Sans" pitchFamily="2" charset="77"/>
              </a:rPr>
            </a:br>
            <a:r>
              <a:rPr lang="en-GB" sz="4000" b="1">
                <a:effectLst/>
                <a:latin typeface="DM Sans" pitchFamily="2" charset="77"/>
              </a:rPr>
              <a:t>menopausal </a:t>
            </a:r>
            <a:br>
              <a:rPr lang="en-GB" sz="4000" b="1">
                <a:effectLst/>
                <a:latin typeface="DM Sans" pitchFamily="2" charset="77"/>
              </a:rPr>
            </a:br>
            <a:r>
              <a:rPr lang="en-GB" sz="4000" b="1">
                <a:effectLst/>
                <a:latin typeface="DM Sans" pitchFamily="2" charset="77"/>
              </a:rPr>
              <a:t>skin changes</a:t>
            </a:r>
          </a:p>
        </p:txBody>
      </p:sp>
      <p:grpSp>
        <p:nvGrpSpPr>
          <p:cNvPr id="14" name="Group 13">
            <a:extLst>
              <a:ext uri="{FF2B5EF4-FFF2-40B4-BE49-F238E27FC236}">
                <a16:creationId xmlns:a16="http://schemas.microsoft.com/office/drawing/2014/main" id="{3F657925-958F-D183-EBFE-2A08C4CF0ACA}"/>
              </a:ext>
            </a:extLst>
          </p:cNvPr>
          <p:cNvGrpSpPr/>
          <p:nvPr/>
        </p:nvGrpSpPr>
        <p:grpSpPr>
          <a:xfrm>
            <a:off x="0" y="4333465"/>
            <a:ext cx="12192000" cy="1759643"/>
            <a:chOff x="0" y="594000"/>
            <a:chExt cx="35675181" cy="5148915"/>
          </a:xfrm>
          <a:solidFill>
            <a:schemeClr val="accent6"/>
          </a:solidFill>
        </p:grpSpPr>
        <p:sp>
          <p:nvSpPr>
            <p:cNvPr id="15" name="Oval 14">
              <a:extLst>
                <a:ext uri="{FF2B5EF4-FFF2-40B4-BE49-F238E27FC236}">
                  <a16:creationId xmlns:a16="http://schemas.microsoft.com/office/drawing/2014/main" id="{EBBC93D9-D7F1-53E1-85DC-5AED9B70925F}"/>
                </a:ext>
              </a:extLst>
            </p:cNvPr>
            <p:cNvSpPr>
              <a:spLocks noChangeAspect="1"/>
            </p:cNvSpPr>
            <p:nvPr/>
          </p:nvSpPr>
          <p:spPr>
            <a:xfrm>
              <a:off x="771328" y="594000"/>
              <a:ext cx="5148000" cy="5148000"/>
            </a:xfrm>
            <a:prstGeom prst="ellipse">
              <a:avLst/>
            </a:pr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4">
              <a:extLst>
                <a:ext uri="{FF2B5EF4-FFF2-40B4-BE49-F238E27FC236}">
                  <a16:creationId xmlns:a16="http://schemas.microsoft.com/office/drawing/2014/main" id="{BC4B17EF-4C31-13EF-8B8F-DC498C61BDE3}"/>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Freeform: Shape 6">
              <a:extLst>
                <a:ext uri="{FF2B5EF4-FFF2-40B4-BE49-F238E27FC236}">
                  <a16:creationId xmlns:a16="http://schemas.microsoft.com/office/drawing/2014/main" id="{2050CFE8-68C3-EFE2-5B57-8F7D9DEF0C2C}"/>
                </a:ext>
              </a:extLst>
            </p:cNvPr>
            <p:cNvSpPr>
              <a:spLocks noChangeAspect="1"/>
            </p:cNvSpPr>
            <p:nvPr/>
          </p:nvSpPr>
          <p:spPr>
            <a:xfrm>
              <a:off x="31934481" y="594916"/>
              <a:ext cx="3740700" cy="5147999"/>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Tree>
    <p:extLst>
      <p:ext uri="{BB962C8B-B14F-4D97-AF65-F5344CB8AC3E}">
        <p14:creationId xmlns:p14="http://schemas.microsoft.com/office/powerpoint/2010/main" val="4025813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04EEAE3-5AE7-A246-B4E9-3D7049FBC86C}"/>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88000" y="5166414"/>
            <a:ext cx="720000" cy="720000"/>
          </a:xfrm>
          <a:prstGeom prst="rect">
            <a:avLst/>
          </a:prstGeom>
        </p:spPr>
      </p:pic>
      <p:pic>
        <p:nvPicPr>
          <p:cNvPr id="9" name="Graphic 8">
            <a:extLst>
              <a:ext uri="{FF2B5EF4-FFF2-40B4-BE49-F238E27FC236}">
                <a16:creationId xmlns:a16="http://schemas.microsoft.com/office/drawing/2014/main" id="{EECD53E7-A8B2-9245-84A3-408ABD9DB6C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88000" y="2329430"/>
            <a:ext cx="720000" cy="720000"/>
          </a:xfrm>
          <a:prstGeom prst="rect">
            <a:avLst/>
          </a:prstGeom>
        </p:spPr>
      </p:pic>
      <p:pic>
        <p:nvPicPr>
          <p:cNvPr id="19" name="Graphic 18">
            <a:extLst>
              <a:ext uri="{FF2B5EF4-FFF2-40B4-BE49-F238E27FC236}">
                <a16:creationId xmlns:a16="http://schemas.microsoft.com/office/drawing/2014/main" id="{44672923-6651-8C44-B6EF-64FBB32954B3}"/>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88000" y="1136632"/>
            <a:ext cx="720000" cy="720000"/>
          </a:xfrm>
          <a:prstGeom prst="rect">
            <a:avLst/>
          </a:prstGeom>
        </p:spPr>
      </p:pic>
      <p:sp>
        <p:nvSpPr>
          <p:cNvPr id="20" name="TextBox 19">
            <a:extLst>
              <a:ext uri="{FF2B5EF4-FFF2-40B4-BE49-F238E27FC236}">
                <a16:creationId xmlns:a16="http://schemas.microsoft.com/office/drawing/2014/main" id="{F1BB2807-4415-CE30-666A-F6D35D2FAEC7}"/>
              </a:ext>
            </a:extLst>
          </p:cNvPr>
          <p:cNvSpPr txBox="1"/>
          <p:nvPr/>
        </p:nvSpPr>
        <p:spPr>
          <a:xfrm>
            <a:off x="1270009" y="3456486"/>
            <a:ext cx="5717388" cy="67710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GB" sz="1300" b="1" i="0" u="none" strike="noStrike" kern="1200" cap="none" spc="0" normalizeH="0" baseline="0" noProof="0">
                <a:ln>
                  <a:noFill/>
                </a:ln>
                <a:effectLst/>
                <a:uLnTx/>
                <a:uFillTx/>
                <a:ea typeface="+mn-ea"/>
                <a:cs typeface="+mn-cs"/>
              </a:rPr>
              <a:t>Even skin tone</a:t>
            </a:r>
          </a:p>
          <a:p>
            <a:pPr marL="252000" marR="0" lvl="0" indent="-252000" algn="l" defTabSz="914400" rtl="0" eaLnBrk="1" fontAlgn="auto" latinLnBrk="0" hangingPunct="1">
              <a:lnSpc>
                <a:spcPct val="100000"/>
              </a:lnSpc>
              <a:spcBef>
                <a:spcPts val="0"/>
              </a:spcBef>
              <a:spcAft>
                <a:spcPts val="300"/>
              </a:spcAft>
              <a:buSzTx/>
              <a:buFont typeface="Arial" panose="020B0604020202020204" pitchFamily="34" charset="0"/>
              <a:buChar char="•"/>
              <a:tabLst/>
              <a:defRPr/>
            </a:pPr>
            <a:r>
              <a:rPr kumimoji="0" lang="en-GB" sz="1300" b="0" i="0" u="none" strike="noStrike" kern="1200" cap="none" spc="0" normalizeH="0" baseline="0" noProof="0">
                <a:ln>
                  <a:noFill/>
                </a:ln>
                <a:effectLst/>
                <a:uLnTx/>
                <a:uFillTx/>
                <a:latin typeface="DM Sans" pitchFamily="2" charset="0"/>
                <a:ea typeface="Fira Sans" panose="020B0503050000020004" pitchFamily="34" charset="0"/>
              </a:rPr>
              <a:t>Inhibition of melanosome transfer</a:t>
            </a:r>
            <a:r>
              <a:rPr kumimoji="0" lang="en-GB" sz="1300" b="0" i="0" u="none" strike="noStrike" kern="1200" cap="none" spc="0" normalizeH="0" baseline="30000" noProof="0">
                <a:ln>
                  <a:noFill/>
                </a:ln>
                <a:effectLst/>
                <a:uLnTx/>
                <a:uFillTx/>
                <a:latin typeface="DM Sans" pitchFamily="2" charset="0"/>
                <a:ea typeface="Fira Sans" panose="020B0503050000020004" pitchFamily="34" charset="0"/>
              </a:rPr>
              <a:t>2</a:t>
            </a:r>
            <a:r>
              <a:rPr kumimoji="0" lang="en-GB" sz="1300" b="0" i="0" u="none" strike="noStrike" kern="1200" cap="none" spc="0" normalizeH="0" baseline="0" noProof="0">
                <a:ln>
                  <a:noFill/>
                </a:ln>
                <a:effectLst/>
                <a:uLnTx/>
                <a:uFillTx/>
                <a:latin typeface="DM Sans" pitchFamily="2" charset="0"/>
                <a:ea typeface="Fira Sans" panose="020B0503050000020004" pitchFamily="34" charset="0"/>
              </a:rPr>
              <a:t> </a:t>
            </a:r>
          </a:p>
          <a:p>
            <a:pPr marL="252000" marR="0" lvl="0" indent="-252000" algn="l" defTabSz="914400" rtl="0" eaLnBrk="1" fontAlgn="auto" latinLnBrk="0" hangingPunct="1">
              <a:lnSpc>
                <a:spcPct val="100000"/>
              </a:lnSpc>
              <a:spcBef>
                <a:spcPts val="0"/>
              </a:spcBef>
              <a:spcAft>
                <a:spcPts val="300"/>
              </a:spcAft>
              <a:buSzTx/>
              <a:buFont typeface="Arial" panose="020B0604020202020204" pitchFamily="34" charset="0"/>
              <a:buChar char="•"/>
              <a:tabLst/>
              <a:defRPr/>
            </a:pPr>
            <a:r>
              <a:rPr kumimoji="0" lang="en-GB" sz="1300" b="0" i="0" u="none" strike="noStrike" kern="1200" cap="none" spc="0" normalizeH="0" baseline="0" noProof="0">
                <a:ln>
                  <a:noFill/>
                </a:ln>
                <a:effectLst/>
                <a:uLnTx/>
                <a:uFillTx/>
                <a:latin typeface="DM Sans" pitchFamily="2" charset="0"/>
                <a:ea typeface="Fira Sans" panose="020B0503050000020004" pitchFamily="34" charset="0"/>
              </a:rPr>
              <a:t>Rebalances uneven skin tone</a:t>
            </a:r>
            <a:r>
              <a:rPr kumimoji="0" lang="en-GB" sz="1300" b="0" i="0" u="none" strike="noStrike" kern="1200" cap="none" spc="0" normalizeH="0" baseline="30000" noProof="0">
                <a:ln>
                  <a:noFill/>
                </a:ln>
                <a:effectLst/>
                <a:uLnTx/>
                <a:uFillTx/>
                <a:latin typeface="DM Sans" pitchFamily="2" charset="0"/>
                <a:ea typeface="Fira Sans" panose="020B0503050000020004" pitchFamily="34" charset="0"/>
              </a:rPr>
              <a:t>1,3</a:t>
            </a:r>
            <a:endParaRPr kumimoji="0" lang="en-GB" sz="1300" b="0" i="0" u="none" strike="noStrike" kern="1200" cap="none" spc="0" normalizeH="0" baseline="0" noProof="0">
              <a:ln>
                <a:noFill/>
              </a:ln>
              <a:effectLst/>
              <a:uLnTx/>
              <a:uFillTx/>
              <a:latin typeface="DM Sans" pitchFamily="2" charset="0"/>
              <a:ea typeface="Fira Sans" panose="020B0503050000020004" pitchFamily="34" charset="0"/>
            </a:endParaRPr>
          </a:p>
        </p:txBody>
      </p:sp>
      <p:sp>
        <p:nvSpPr>
          <p:cNvPr id="28" name="TextBox 27">
            <a:extLst>
              <a:ext uri="{FF2B5EF4-FFF2-40B4-BE49-F238E27FC236}">
                <a16:creationId xmlns:a16="http://schemas.microsoft.com/office/drawing/2014/main" id="{D2D0AE21-018B-715B-D869-3BD81365CC0A}"/>
              </a:ext>
            </a:extLst>
          </p:cNvPr>
          <p:cNvSpPr txBox="1"/>
          <p:nvPr/>
        </p:nvSpPr>
        <p:spPr>
          <a:xfrm>
            <a:off x="1270009" y="5237840"/>
            <a:ext cx="5717388" cy="67710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GB" sz="1300" b="1" i="0" u="none" strike="noStrike" kern="1200" cap="none" spc="0" normalizeH="0" baseline="0" noProof="0">
                <a:ln>
                  <a:noFill/>
                </a:ln>
                <a:effectLst/>
                <a:uLnTx/>
                <a:uFillTx/>
                <a:ea typeface="+mn-ea"/>
                <a:cs typeface="+mn-cs"/>
              </a:rPr>
              <a:t>Anti-aging activities</a:t>
            </a:r>
          </a:p>
          <a:p>
            <a:pPr marL="252000" marR="0" lvl="0" indent="-252000" algn="l" defTabSz="914400" rtl="0" eaLnBrk="1" fontAlgn="auto" latinLnBrk="0" hangingPunct="1">
              <a:lnSpc>
                <a:spcPct val="100000"/>
              </a:lnSpc>
              <a:spcBef>
                <a:spcPts val="0"/>
              </a:spcBef>
              <a:spcAft>
                <a:spcPts val="300"/>
              </a:spcAft>
              <a:buSzTx/>
              <a:buFont typeface="Arial" panose="020B0604020202020204" pitchFamily="34" charset="0"/>
              <a:buChar char="•"/>
              <a:tabLst/>
              <a:defRPr/>
            </a:pPr>
            <a:r>
              <a:rPr kumimoji="0" lang="en-GB" sz="1300" b="0" i="0" u="none" strike="noStrike" kern="1200" cap="none" spc="0" normalizeH="0" baseline="0" noProof="0">
                <a:ln>
                  <a:noFill/>
                </a:ln>
                <a:effectLst/>
                <a:uLnTx/>
                <a:uFillTx/>
                <a:ea typeface="Fira Sans" panose="020B0503050000020004" pitchFamily="34" charset="0"/>
                <a:cs typeface="+mn-cs"/>
              </a:rPr>
              <a:t>Stimulates and protects collagen </a:t>
            </a:r>
            <a:r>
              <a:rPr kumimoji="0" lang="en-GB" sz="1300" b="0" i="0" u="none" strike="noStrike" kern="1200" cap="none" spc="0" normalizeH="0" baseline="30000" noProof="0">
                <a:ln>
                  <a:noFill/>
                </a:ln>
                <a:effectLst/>
                <a:uLnTx/>
                <a:uFillTx/>
                <a:ea typeface="Fira Sans" panose="020B0503050000020004" pitchFamily="34" charset="0"/>
                <a:cs typeface="+mn-cs"/>
              </a:rPr>
              <a:t>1,2</a:t>
            </a:r>
            <a:r>
              <a:rPr kumimoji="0" lang="en-GB" sz="1300" b="0" i="0" u="none" strike="noStrike" kern="1200" cap="none" spc="0" normalizeH="0" baseline="0" noProof="0">
                <a:ln>
                  <a:noFill/>
                </a:ln>
                <a:effectLst/>
                <a:uLnTx/>
                <a:uFillTx/>
                <a:ea typeface="Fira Sans" panose="020B0503050000020004" pitchFamily="34" charset="0"/>
                <a:cs typeface="+mn-cs"/>
              </a:rPr>
              <a:t> </a:t>
            </a:r>
            <a:endParaRPr lang="en-GB" sz="1300">
              <a:ea typeface="Fira Sans" panose="020B0503050000020004" pitchFamily="34" charset="0"/>
            </a:endParaRPr>
          </a:p>
          <a:p>
            <a:pPr marL="252000" marR="0" lvl="0" indent="-252000" algn="l" defTabSz="914400" rtl="0" eaLnBrk="1" fontAlgn="auto" latinLnBrk="0" hangingPunct="1">
              <a:lnSpc>
                <a:spcPct val="100000"/>
              </a:lnSpc>
              <a:spcBef>
                <a:spcPts val="0"/>
              </a:spcBef>
              <a:spcAft>
                <a:spcPts val="300"/>
              </a:spcAft>
              <a:buSzTx/>
              <a:buFont typeface="Arial" panose="020B0604020202020204" pitchFamily="34" charset="0"/>
              <a:buChar char="•"/>
              <a:tabLst/>
              <a:defRPr/>
            </a:pPr>
            <a:r>
              <a:rPr kumimoji="0" lang="en-GB" sz="1300" b="0" i="0" u="none" strike="noStrike" kern="1200" cap="none" spc="0" normalizeH="0" baseline="0" noProof="0">
                <a:ln>
                  <a:noFill/>
                </a:ln>
                <a:effectLst/>
                <a:uLnTx/>
                <a:uFillTx/>
                <a:ea typeface="Fira Sans" panose="020B0503050000020004" pitchFamily="34" charset="0"/>
                <a:cs typeface="+mn-cs"/>
              </a:rPr>
              <a:t>Improves the appearance of lines, wrinkles and skin elasticity</a:t>
            </a:r>
            <a:r>
              <a:rPr kumimoji="0" lang="en-GB" sz="1300" b="0" i="0" u="none" strike="noStrike" kern="1200" cap="none" spc="0" normalizeH="0" baseline="30000" noProof="0">
                <a:ln>
                  <a:noFill/>
                </a:ln>
                <a:effectLst/>
                <a:uLnTx/>
                <a:uFillTx/>
                <a:ea typeface="Fira Sans" panose="020B0503050000020004" pitchFamily="34" charset="0"/>
                <a:cs typeface="+mn-cs"/>
              </a:rPr>
              <a:t>1</a:t>
            </a:r>
          </a:p>
        </p:txBody>
      </p:sp>
      <p:sp>
        <p:nvSpPr>
          <p:cNvPr id="10" name="Title 9">
            <a:extLst>
              <a:ext uri="{FF2B5EF4-FFF2-40B4-BE49-F238E27FC236}">
                <a16:creationId xmlns:a16="http://schemas.microsoft.com/office/drawing/2014/main" id="{40DA8990-0DFA-1644-8B6F-C0542FF2CF03}"/>
              </a:ext>
            </a:extLst>
          </p:cNvPr>
          <p:cNvSpPr>
            <a:spLocks noGrp="1"/>
          </p:cNvSpPr>
          <p:nvPr>
            <p:ph type="title"/>
          </p:nvPr>
        </p:nvSpPr>
        <p:spPr/>
        <p:txBody>
          <a:bodyPr/>
          <a:lstStyle/>
          <a:p>
            <a:r>
              <a:rPr lang="en-GB"/>
              <a:t>Niacinamide PC: proven benefits</a:t>
            </a:r>
          </a:p>
        </p:txBody>
      </p:sp>
      <p:sp>
        <p:nvSpPr>
          <p:cNvPr id="8" name="Slide Number Placeholder 2">
            <a:extLst>
              <a:ext uri="{FF2B5EF4-FFF2-40B4-BE49-F238E27FC236}">
                <a16:creationId xmlns:a16="http://schemas.microsoft.com/office/drawing/2014/main" id="{F3E4AB7E-3639-F5D4-BCA6-0CA314E3594B}"/>
              </a:ext>
            </a:extLst>
          </p:cNvPr>
          <p:cNvSpPr>
            <a:spLocks noGrp="1"/>
          </p:cNvSpPr>
          <p:nvPr>
            <p:ph type="sldNum" sz="quarter" idx="10"/>
          </p:nvPr>
        </p:nvSpPr>
        <p:spPr/>
        <p:txBody>
          <a:bodyPr/>
          <a:lstStyle/>
          <a:p>
            <a:fld id="{5BA3E189-2F3A-42E5-B572-3520703B6186}" type="slidenum">
              <a:rPr lang="en-GB" smtClean="0"/>
              <a:pPr/>
              <a:t>8</a:t>
            </a:fld>
            <a:endParaRPr lang="en-GB"/>
          </a:p>
        </p:txBody>
      </p:sp>
      <p:pic>
        <p:nvPicPr>
          <p:cNvPr id="25" name="Picture Placeholder 24" descr="A person with her eyes closed&#10;&#10;Description automatically generated">
            <a:extLst>
              <a:ext uri="{FF2B5EF4-FFF2-40B4-BE49-F238E27FC236}">
                <a16:creationId xmlns:a16="http://schemas.microsoft.com/office/drawing/2014/main" id="{486AEC30-5A79-9B4C-A066-9926FCBB1BD1}"/>
              </a:ext>
            </a:extLst>
          </p:cNvPr>
          <p:cNvPicPr>
            <a:picLocks noGrp="1" noChangeAspect="1"/>
          </p:cNvPicPr>
          <p:nvPr>
            <p:ph type="pic" sz="quarter" idx="21"/>
          </p:nvPr>
        </p:nvPicPr>
        <p:blipFill rotWithShape="1">
          <a:blip r:embed="rId9" cstate="screen">
            <a:extLst>
              <a:ext uri="{28A0092B-C50C-407E-A947-70E740481C1C}">
                <a14:useLocalDpi xmlns:a14="http://schemas.microsoft.com/office/drawing/2010/main"/>
              </a:ext>
            </a:extLst>
          </a:blip>
          <a:srcRect/>
          <a:stretch/>
        </p:blipFill>
        <p:spPr/>
      </p:pic>
      <p:sp>
        <p:nvSpPr>
          <p:cNvPr id="11" name="Subtitle 10">
            <a:extLst>
              <a:ext uri="{FF2B5EF4-FFF2-40B4-BE49-F238E27FC236}">
                <a16:creationId xmlns:a16="http://schemas.microsoft.com/office/drawing/2014/main" id="{178115B3-AF44-4A4F-8D45-C9E703F0075C}"/>
              </a:ext>
            </a:extLst>
          </p:cNvPr>
          <p:cNvSpPr>
            <a:spLocks noGrp="1"/>
          </p:cNvSpPr>
          <p:nvPr>
            <p:ph type="body" idx="11"/>
          </p:nvPr>
        </p:nvSpPr>
        <p:spPr/>
        <p:txBody>
          <a:bodyPr/>
          <a:lstStyle/>
          <a:p>
            <a:r>
              <a:rPr lang="en-GB"/>
              <a:t>Resilient, flawless skin and radiant complexion</a:t>
            </a:r>
          </a:p>
        </p:txBody>
      </p:sp>
      <p:sp>
        <p:nvSpPr>
          <p:cNvPr id="5" name="Text Placeholder 4">
            <a:extLst>
              <a:ext uri="{FF2B5EF4-FFF2-40B4-BE49-F238E27FC236}">
                <a16:creationId xmlns:a16="http://schemas.microsoft.com/office/drawing/2014/main" id="{6253A275-C1B7-B941-8647-3341CE0EB586}"/>
              </a:ext>
            </a:extLst>
          </p:cNvPr>
          <p:cNvSpPr>
            <a:spLocks noGrp="1"/>
          </p:cNvSpPr>
          <p:nvPr>
            <p:ph type="body" sz="quarter" idx="25"/>
          </p:nvPr>
        </p:nvSpPr>
        <p:spPr>
          <a:xfrm>
            <a:off x="302398" y="6177216"/>
            <a:ext cx="3528001" cy="121588"/>
          </a:xfrm>
        </p:spPr>
        <p:txBody>
          <a:bodyPr/>
          <a:lstStyle/>
          <a:p>
            <a:r>
              <a:rPr lang="en-US"/>
              <a:t>1. </a:t>
            </a:r>
            <a:r>
              <a:rPr lang="en-US" i="1"/>
              <a:t>In vivo</a:t>
            </a:r>
            <a:r>
              <a:rPr lang="en-US"/>
              <a:t>. 2. </a:t>
            </a:r>
            <a:r>
              <a:rPr lang="en-US" i="1"/>
              <a:t>In vitro</a:t>
            </a:r>
            <a:r>
              <a:rPr lang="en-US"/>
              <a:t>. 3. </a:t>
            </a:r>
            <a:r>
              <a:rPr lang="en-US" i="1"/>
              <a:t>Ex vivo</a:t>
            </a:r>
          </a:p>
        </p:txBody>
      </p:sp>
      <p:sp>
        <p:nvSpPr>
          <p:cNvPr id="14" name="TextBox 13">
            <a:extLst>
              <a:ext uri="{FF2B5EF4-FFF2-40B4-BE49-F238E27FC236}">
                <a16:creationId xmlns:a16="http://schemas.microsoft.com/office/drawing/2014/main" id="{4B3A9702-16C6-FCCF-68CE-AB5F5C4599BC}"/>
              </a:ext>
            </a:extLst>
          </p:cNvPr>
          <p:cNvSpPr txBox="1"/>
          <p:nvPr/>
        </p:nvSpPr>
        <p:spPr>
          <a:xfrm>
            <a:off x="1270009" y="1214930"/>
            <a:ext cx="5717388" cy="87716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GB" sz="1300" b="1" i="0" u="none" strike="noStrike" kern="1200" cap="none" spc="0" normalizeH="0" baseline="0" noProof="0">
                <a:ln>
                  <a:noFill/>
                </a:ln>
                <a:effectLst/>
                <a:uLnTx/>
                <a:uFillTx/>
                <a:ea typeface="+mn-ea"/>
                <a:cs typeface="+mn-cs"/>
              </a:rPr>
              <a:t>CORNEOCARE</a:t>
            </a:r>
            <a:r>
              <a:rPr kumimoji="0" lang="en-GB" sz="1300" b="1" i="0" u="none" strike="noStrike" kern="1200" cap="none" spc="0" normalizeH="0" baseline="30000" noProof="0">
                <a:ln>
                  <a:noFill/>
                </a:ln>
                <a:effectLst/>
                <a:uLnTx/>
                <a:uFillTx/>
                <a:ea typeface="+mn-ea"/>
                <a:cs typeface="+mn-cs"/>
              </a:rPr>
              <a:t>®</a:t>
            </a:r>
            <a:r>
              <a:rPr kumimoji="0" lang="en-GB" sz="1300" b="1" i="0" u="none" strike="noStrike" kern="1200" cap="none" spc="0" normalizeH="0" baseline="0" noProof="0">
                <a:ln>
                  <a:noFill/>
                </a:ln>
                <a:effectLst/>
                <a:uLnTx/>
                <a:uFillTx/>
                <a:ea typeface="+mn-ea"/>
                <a:cs typeface="+mn-cs"/>
              </a:rPr>
              <a:t> - Skin Resilience</a:t>
            </a:r>
          </a:p>
          <a:p>
            <a:pPr marL="252000" marR="0" lvl="0" indent="-252000" algn="l" defTabSz="914400" rtl="0" eaLnBrk="1" fontAlgn="auto" latinLnBrk="0" hangingPunct="1">
              <a:lnSpc>
                <a:spcPct val="100000"/>
              </a:lnSpc>
              <a:spcBef>
                <a:spcPts val="0"/>
              </a:spcBef>
              <a:spcAft>
                <a:spcPts val="300"/>
              </a:spcAft>
              <a:buSzTx/>
              <a:buFont typeface="Arial" panose="020B0604020202020204" pitchFamily="34" charset="0"/>
              <a:buChar char="•"/>
              <a:tabLst/>
              <a:defRPr/>
            </a:pPr>
            <a:r>
              <a:rPr kumimoji="0" lang="en-GB" sz="1300" b="0" i="0" u="none" strike="noStrike" kern="1200" cap="none" spc="0" normalizeH="0" baseline="0" noProof="0">
                <a:ln>
                  <a:noFill/>
                </a:ln>
                <a:effectLst/>
                <a:uLnTx/>
                <a:uFillTx/>
                <a:latin typeface="DM Sans" pitchFamily="2" charset="0"/>
                <a:ea typeface="Fira Sans" panose="020B0503050000020004" pitchFamily="34" charset="0"/>
              </a:rPr>
              <a:t>Strengthens the skin barrier and stimulates and rebalances ceramides and lipids in stratum corneum</a:t>
            </a:r>
            <a:r>
              <a:rPr kumimoji="0" lang="en-GB" sz="1300" b="0" i="0" u="none" strike="noStrike" kern="1200" cap="none" spc="0" normalizeH="0" baseline="30000" noProof="0">
                <a:ln>
                  <a:noFill/>
                </a:ln>
                <a:effectLst/>
                <a:uLnTx/>
                <a:uFillTx/>
                <a:latin typeface="DM Sans" pitchFamily="2" charset="0"/>
                <a:ea typeface="Fira Sans" panose="020B0503050000020004" pitchFamily="34" charset="0"/>
              </a:rPr>
              <a:t>1</a:t>
            </a:r>
            <a:endParaRPr kumimoji="0" lang="en-GB" sz="1300" b="0" i="0" u="none" strike="noStrike" kern="1200" cap="none" spc="0" normalizeH="0" baseline="0" noProof="0">
              <a:ln>
                <a:noFill/>
              </a:ln>
              <a:effectLst/>
              <a:uLnTx/>
              <a:uFillTx/>
              <a:latin typeface="DM Sans" pitchFamily="2" charset="0"/>
              <a:ea typeface="Fira Sans" panose="020B0503050000020004" pitchFamily="34" charset="0"/>
            </a:endParaRPr>
          </a:p>
          <a:p>
            <a:pPr marL="252000" marR="0" lvl="0" indent="-252000" algn="l" defTabSz="914400" rtl="0" eaLnBrk="1" fontAlgn="auto" latinLnBrk="0" hangingPunct="1">
              <a:lnSpc>
                <a:spcPct val="100000"/>
              </a:lnSpc>
              <a:spcBef>
                <a:spcPts val="0"/>
              </a:spcBef>
              <a:spcAft>
                <a:spcPts val="300"/>
              </a:spcAft>
              <a:buSzTx/>
              <a:buFont typeface="Arial" panose="020B0604020202020204" pitchFamily="34" charset="0"/>
              <a:buChar char="•"/>
              <a:tabLst/>
              <a:defRPr/>
            </a:pPr>
            <a:r>
              <a:rPr kumimoji="0" lang="en-GB" sz="1300" b="0" i="0" u="none" strike="noStrike" kern="1200" cap="none" spc="0" normalizeH="0" baseline="0" noProof="0">
                <a:ln>
                  <a:noFill/>
                </a:ln>
                <a:effectLst/>
                <a:uLnTx/>
                <a:uFillTx/>
                <a:latin typeface="DM Sans" pitchFamily="2" charset="0"/>
                <a:ea typeface="Fira Sans" panose="020B0503050000020004" pitchFamily="34" charset="0"/>
              </a:rPr>
              <a:t>Increases key skin barrier proteins: </a:t>
            </a:r>
            <a:r>
              <a:rPr kumimoji="0" lang="en-GB" sz="1300" b="0" i="0" u="none" strike="noStrike" kern="1200" cap="none" spc="0" normalizeH="0" baseline="0" noProof="0" err="1">
                <a:ln>
                  <a:noFill/>
                </a:ln>
                <a:effectLst/>
                <a:uLnTx/>
                <a:uFillTx/>
                <a:latin typeface="DM Sans" pitchFamily="2" charset="0"/>
                <a:ea typeface="Fira Sans" panose="020B0503050000020004" pitchFamily="34" charset="0"/>
              </a:rPr>
              <a:t>involucrin</a:t>
            </a:r>
            <a:r>
              <a:rPr kumimoji="0" lang="en-GB" sz="1300" b="0" i="0" u="none" strike="noStrike" kern="1200" cap="none" spc="0" normalizeH="0" baseline="0" noProof="0">
                <a:ln>
                  <a:noFill/>
                </a:ln>
                <a:effectLst/>
                <a:uLnTx/>
                <a:uFillTx/>
                <a:latin typeface="DM Sans" pitchFamily="2" charset="0"/>
                <a:ea typeface="Fira Sans" panose="020B0503050000020004" pitchFamily="34" charset="0"/>
              </a:rPr>
              <a:t>, filaggrin, keratin</a:t>
            </a:r>
            <a:r>
              <a:rPr kumimoji="0" lang="en-GB" sz="1300" b="0" i="0" u="none" strike="noStrike" kern="1200" cap="none" spc="0" normalizeH="0" baseline="30000" noProof="0">
                <a:ln>
                  <a:noFill/>
                </a:ln>
                <a:effectLst/>
                <a:uLnTx/>
                <a:uFillTx/>
                <a:latin typeface="DM Sans" pitchFamily="2" charset="0"/>
                <a:ea typeface="Fira Sans" panose="020B0503050000020004" pitchFamily="34" charset="0"/>
              </a:rPr>
              <a:t>2</a:t>
            </a:r>
            <a:endParaRPr kumimoji="0" lang="en-GB" sz="1300" b="0" i="0" u="none" strike="noStrike" kern="1200" cap="none" spc="0" normalizeH="0" baseline="30000" noProof="0">
              <a:ln>
                <a:noFill/>
              </a:ln>
              <a:effectLst/>
              <a:uLnTx/>
              <a:uFillTx/>
              <a:latin typeface="Fira Sans" panose="020B0503050000020004" pitchFamily="34" charset="0"/>
              <a:ea typeface="Fira Sans" panose="020B0503050000020004" pitchFamily="34" charset="0"/>
              <a:cs typeface="+mn-cs"/>
            </a:endParaRPr>
          </a:p>
        </p:txBody>
      </p:sp>
      <p:sp>
        <p:nvSpPr>
          <p:cNvPr id="15" name="TextBox 14">
            <a:extLst>
              <a:ext uri="{FF2B5EF4-FFF2-40B4-BE49-F238E27FC236}">
                <a16:creationId xmlns:a16="http://schemas.microsoft.com/office/drawing/2014/main" id="{34C21474-AE93-5C29-F84E-40D8B82B24E3}"/>
              </a:ext>
            </a:extLst>
          </p:cNvPr>
          <p:cNvSpPr txBox="1"/>
          <p:nvPr/>
        </p:nvSpPr>
        <p:spPr>
          <a:xfrm>
            <a:off x="1270009" y="2365753"/>
            <a:ext cx="5717388" cy="87716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GB" sz="1300" b="1" i="0" u="none" strike="noStrike" kern="1200" cap="none" spc="0" normalizeH="0" baseline="0" noProof="0">
                <a:ln>
                  <a:noFill/>
                </a:ln>
                <a:effectLst/>
                <a:uLnTx/>
                <a:uFillTx/>
                <a:ea typeface="+mn-ea"/>
                <a:cs typeface="+mn-cs"/>
              </a:rPr>
              <a:t>Environmental stress protection</a:t>
            </a:r>
          </a:p>
          <a:p>
            <a:pPr marL="252000" marR="0" lvl="0" indent="-252000" algn="l" defTabSz="914400" rtl="0" eaLnBrk="1" fontAlgn="auto" latinLnBrk="0" hangingPunct="1">
              <a:lnSpc>
                <a:spcPct val="100000"/>
              </a:lnSpc>
              <a:spcBef>
                <a:spcPts val="0"/>
              </a:spcBef>
              <a:spcAft>
                <a:spcPts val="300"/>
              </a:spcAft>
              <a:buSzTx/>
              <a:buFont typeface="Arial" panose="020B0604020202020204" pitchFamily="34" charset="0"/>
              <a:buChar char="•"/>
              <a:tabLst/>
              <a:defRPr/>
            </a:pPr>
            <a:r>
              <a:rPr kumimoji="0" lang="en-GB" sz="1300" b="0" i="0" u="none" strike="noStrike" kern="1200" cap="none" spc="0" normalizeH="0" baseline="0" noProof="0">
                <a:ln>
                  <a:noFill/>
                </a:ln>
                <a:effectLst/>
                <a:uLnTx/>
                <a:uFillTx/>
                <a:ea typeface="Fira Sans" panose="020B0503050000020004" pitchFamily="34" charset="0"/>
                <a:cs typeface="+mn-cs"/>
              </a:rPr>
              <a:t>Boost cell energy production and repair (UV induced DNA damage)</a:t>
            </a:r>
            <a:r>
              <a:rPr kumimoji="0" lang="en-GB" sz="1300" b="0" i="0" u="none" strike="noStrike" kern="1200" cap="none" spc="0" normalizeH="0" baseline="30000" noProof="0">
                <a:ln>
                  <a:noFill/>
                </a:ln>
                <a:effectLst/>
                <a:uLnTx/>
                <a:uFillTx/>
                <a:ea typeface="Fira Sans" panose="020B0503050000020004" pitchFamily="34" charset="0"/>
                <a:cs typeface="+mn-cs"/>
              </a:rPr>
              <a:t>2,3</a:t>
            </a:r>
          </a:p>
          <a:p>
            <a:pPr marL="252000" marR="0" lvl="0" indent="-252000" algn="l" defTabSz="914400" rtl="0" eaLnBrk="1" fontAlgn="auto" latinLnBrk="0" hangingPunct="1">
              <a:lnSpc>
                <a:spcPct val="100000"/>
              </a:lnSpc>
              <a:spcBef>
                <a:spcPts val="0"/>
              </a:spcBef>
              <a:spcAft>
                <a:spcPts val="300"/>
              </a:spcAft>
              <a:buSzTx/>
              <a:buFont typeface="Arial" panose="020B0604020202020204" pitchFamily="34" charset="0"/>
              <a:buChar char="•"/>
              <a:tabLst/>
              <a:defRPr/>
            </a:pPr>
            <a:r>
              <a:rPr kumimoji="0" lang="en-GB" sz="1300" b="0" i="0" u="none" strike="noStrike" kern="1200" cap="none" spc="0" normalizeH="0" baseline="0" noProof="0">
                <a:ln>
                  <a:noFill/>
                </a:ln>
                <a:effectLst/>
                <a:uLnTx/>
                <a:uFillTx/>
                <a:ea typeface="Fira Sans" panose="020B0503050000020004" pitchFamily="34" charset="0"/>
                <a:cs typeface="+mn-cs"/>
              </a:rPr>
              <a:t>Protection against urban pollutants, UV and blue light related premature aging damage</a:t>
            </a:r>
            <a:r>
              <a:rPr kumimoji="0" lang="en-GB" sz="1300" b="0" i="0" u="none" strike="noStrike" kern="1200" cap="none" spc="0" normalizeH="0" baseline="30000" noProof="0">
                <a:ln>
                  <a:noFill/>
                </a:ln>
                <a:effectLst/>
                <a:uLnTx/>
                <a:uFillTx/>
                <a:ea typeface="Fira Sans" panose="020B0503050000020004" pitchFamily="34" charset="0"/>
                <a:cs typeface="+mn-cs"/>
              </a:rPr>
              <a:t>1,2,3</a:t>
            </a:r>
            <a:endParaRPr kumimoji="0" lang="en-GB" sz="1300" b="1" i="0" u="none" strike="noStrike" kern="1200" cap="none" spc="0" normalizeH="0" baseline="0" noProof="0">
              <a:ln>
                <a:noFill/>
              </a:ln>
              <a:effectLst/>
              <a:uLnTx/>
              <a:uFillTx/>
              <a:ea typeface="+mn-ea"/>
              <a:cs typeface="+mn-cs"/>
            </a:endParaRPr>
          </a:p>
        </p:txBody>
      </p:sp>
      <p:sp>
        <p:nvSpPr>
          <p:cNvPr id="23" name="TextBox 22">
            <a:extLst>
              <a:ext uri="{FF2B5EF4-FFF2-40B4-BE49-F238E27FC236}">
                <a16:creationId xmlns:a16="http://schemas.microsoft.com/office/drawing/2014/main" id="{848B641B-71F6-5E34-321A-1ED12F5E630C}"/>
              </a:ext>
            </a:extLst>
          </p:cNvPr>
          <p:cNvSpPr txBox="1"/>
          <p:nvPr/>
        </p:nvSpPr>
        <p:spPr>
          <a:xfrm>
            <a:off x="1270009" y="4347164"/>
            <a:ext cx="5717388" cy="67710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GB" sz="1300" b="1" i="0" u="none" strike="noStrike" kern="1200" cap="none" spc="0" normalizeH="0" baseline="0" noProof="0">
                <a:ln>
                  <a:noFill/>
                </a:ln>
                <a:effectLst/>
                <a:uLnTx/>
                <a:uFillTx/>
                <a:ea typeface="+mn-ea"/>
                <a:cs typeface="+mn-cs"/>
              </a:rPr>
              <a:t>Blemish Care</a:t>
            </a:r>
          </a:p>
          <a:p>
            <a:pPr marL="252000" marR="0" lvl="0" indent="-252000" algn="l" defTabSz="914400" rtl="0" eaLnBrk="1" fontAlgn="auto" latinLnBrk="0" hangingPunct="1">
              <a:lnSpc>
                <a:spcPct val="100000"/>
              </a:lnSpc>
              <a:spcBef>
                <a:spcPts val="0"/>
              </a:spcBef>
              <a:spcAft>
                <a:spcPts val="300"/>
              </a:spcAft>
              <a:buSzTx/>
              <a:buFont typeface="Arial" panose="020B0604020202020204" pitchFamily="34" charset="0"/>
              <a:buChar char="•"/>
              <a:tabLst/>
              <a:defRPr/>
            </a:pPr>
            <a:r>
              <a:rPr kumimoji="0" lang="en-GB" sz="1300" b="0" i="0" u="none" strike="noStrike" kern="1200" cap="none" spc="0" normalizeH="0" baseline="0" noProof="0">
                <a:ln>
                  <a:noFill/>
                </a:ln>
                <a:effectLst/>
                <a:uLnTx/>
                <a:uFillTx/>
                <a:ea typeface="Fira Sans" panose="020B0503050000020004" pitchFamily="34" charset="0"/>
                <a:cs typeface="+mn-cs"/>
              </a:rPr>
              <a:t>Reduces the appearance of acne</a:t>
            </a:r>
            <a:r>
              <a:rPr kumimoji="0" lang="en-GB" sz="1300" b="0" i="0" u="none" strike="noStrike" kern="1200" cap="none" spc="0" normalizeH="0" baseline="30000" noProof="0">
                <a:ln>
                  <a:noFill/>
                </a:ln>
                <a:effectLst/>
                <a:uLnTx/>
                <a:uFillTx/>
                <a:ea typeface="Fira Sans" panose="020B0503050000020004" pitchFamily="34" charset="0"/>
                <a:cs typeface="+mn-cs"/>
              </a:rPr>
              <a:t>1</a:t>
            </a:r>
            <a:endParaRPr lang="en-GB" sz="1300">
              <a:ea typeface="Fira Sans" panose="020B0503050000020004" pitchFamily="34" charset="0"/>
            </a:endParaRPr>
          </a:p>
          <a:p>
            <a:pPr marL="252000" marR="0" lvl="0" indent="-252000" algn="l" defTabSz="914400" rtl="0" eaLnBrk="1" fontAlgn="auto" latinLnBrk="0" hangingPunct="1">
              <a:lnSpc>
                <a:spcPct val="100000"/>
              </a:lnSpc>
              <a:spcBef>
                <a:spcPts val="0"/>
              </a:spcBef>
              <a:spcAft>
                <a:spcPts val="300"/>
              </a:spcAft>
              <a:buSzTx/>
              <a:buFont typeface="Arial" panose="020B0604020202020204" pitchFamily="34" charset="0"/>
              <a:buChar char="•"/>
              <a:tabLst/>
              <a:defRPr/>
            </a:pPr>
            <a:r>
              <a:rPr kumimoji="0" lang="en-GB" sz="1300" b="0" i="0" u="none" strike="noStrike" kern="1200" cap="none" spc="0" normalizeH="0" baseline="0" noProof="0">
                <a:ln>
                  <a:noFill/>
                </a:ln>
                <a:effectLst/>
                <a:uLnTx/>
                <a:uFillTx/>
                <a:ea typeface="Fira Sans" panose="020B0503050000020004" pitchFamily="34" charset="0"/>
                <a:cs typeface="+mn-cs"/>
              </a:rPr>
              <a:t>Helps to reduce sebum level</a:t>
            </a:r>
            <a:r>
              <a:rPr kumimoji="0" lang="en-GB" sz="1300" b="0" i="0" u="none" strike="noStrike" kern="1200" cap="none" spc="0" normalizeH="0" baseline="30000" noProof="0">
                <a:ln>
                  <a:noFill/>
                </a:ln>
                <a:effectLst/>
                <a:uLnTx/>
                <a:uFillTx/>
                <a:ea typeface="Fira Sans" panose="020B0503050000020004" pitchFamily="34" charset="0"/>
                <a:cs typeface="+mn-cs"/>
              </a:rPr>
              <a:t>1</a:t>
            </a:r>
            <a:endParaRPr kumimoji="0" lang="en-GB" sz="1300" b="0" i="0" u="none" strike="noStrike" kern="1200" cap="none" spc="0" normalizeH="0" baseline="0" noProof="0">
              <a:ln>
                <a:noFill/>
              </a:ln>
              <a:effectLst/>
              <a:uLnTx/>
              <a:uFillTx/>
              <a:ea typeface="Fira Sans" panose="020B0503050000020004" pitchFamily="34" charset="0"/>
              <a:cs typeface="+mn-cs"/>
            </a:endParaRPr>
          </a:p>
        </p:txBody>
      </p:sp>
      <p:pic>
        <p:nvPicPr>
          <p:cNvPr id="6" name="Graphic 5">
            <a:extLst>
              <a:ext uri="{FF2B5EF4-FFF2-40B4-BE49-F238E27FC236}">
                <a16:creationId xmlns:a16="http://schemas.microsoft.com/office/drawing/2014/main" id="{B665A60E-D513-C24B-870D-D8FEA0F4ED58}"/>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88000" y="4284140"/>
            <a:ext cx="720000" cy="720000"/>
          </a:xfrm>
          <a:prstGeom prst="rect">
            <a:avLst/>
          </a:prstGeom>
        </p:spPr>
      </p:pic>
      <p:pic>
        <p:nvPicPr>
          <p:cNvPr id="17" name="Graphic 16">
            <a:extLst>
              <a:ext uri="{FF2B5EF4-FFF2-40B4-BE49-F238E27FC236}">
                <a16:creationId xmlns:a16="http://schemas.microsoft.com/office/drawing/2014/main" id="{7911A06B-46D9-BE4E-8DC9-D9AA23A54A8F}"/>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88000" y="3375979"/>
            <a:ext cx="720000" cy="720000"/>
          </a:xfrm>
          <a:prstGeom prst="rect">
            <a:avLst/>
          </a:prstGeom>
        </p:spPr>
      </p:pic>
    </p:spTree>
    <p:extLst>
      <p:ext uri="{BB962C8B-B14F-4D97-AF65-F5344CB8AC3E}">
        <p14:creationId xmlns:p14="http://schemas.microsoft.com/office/powerpoint/2010/main" val="1214245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3D6FD-B460-9130-46DC-A664704FE46F}"/>
              </a:ext>
            </a:extLst>
          </p:cNvPr>
          <p:cNvSpPr>
            <a:spLocks noGrp="1"/>
          </p:cNvSpPr>
          <p:nvPr>
            <p:ph type="title"/>
          </p:nvPr>
        </p:nvSpPr>
        <p:spPr>
          <a:xfrm>
            <a:off x="302398" y="654062"/>
            <a:ext cx="6537671" cy="303211"/>
          </a:xfrm>
        </p:spPr>
        <p:txBody>
          <a:bodyPr>
            <a:noAutofit/>
          </a:bodyPr>
          <a:lstStyle/>
          <a:p>
            <a:r>
              <a:rPr lang="en-US" sz="1800"/>
              <a:t>The multi-functional vitamin for menopausal skin changes </a:t>
            </a:r>
            <a:endParaRPr lang="en-NL" sz="1800"/>
          </a:p>
        </p:txBody>
      </p:sp>
      <p:sp>
        <p:nvSpPr>
          <p:cNvPr id="3" name="Slide Number Placeholder 2">
            <a:extLst>
              <a:ext uri="{FF2B5EF4-FFF2-40B4-BE49-F238E27FC236}">
                <a16:creationId xmlns:a16="http://schemas.microsoft.com/office/drawing/2014/main" id="{7DBFD091-D82D-C00D-38B0-B6C1627015B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8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8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3293ACDA-E86A-4341-BBD3-FCB26E322D8C}"/>
              </a:ext>
            </a:extLst>
          </p:cNvPr>
          <p:cNvSpPr>
            <a:spLocks noGrp="1"/>
          </p:cNvSpPr>
          <p:nvPr>
            <p:ph type="body" sz="quarter" idx="12"/>
          </p:nvPr>
        </p:nvSpPr>
        <p:spPr>
          <a:xfrm>
            <a:off x="302398" y="1715494"/>
            <a:ext cx="6537670" cy="4593539"/>
          </a:xfrm>
          <a:ln>
            <a:noFill/>
          </a:ln>
        </p:spPr>
        <p:txBody>
          <a:bodyPr vert="horz" wrap="square" lIns="0" tIns="0" rIns="0" bIns="0" rtlCol="0" anchor="t">
            <a:noAutofit/>
          </a:bodyPr>
          <a:lstStyle/>
          <a:p>
            <a:pPr algn="just"/>
            <a:r>
              <a:rPr lang="en-US" sz="1400" dirty="0"/>
              <a:t>The multi-change stage of menopausal skin aligns well with the multi-benefit properties of </a:t>
            </a:r>
            <a:r>
              <a:rPr lang="en-US" sz="1400" b="1" dirty="0"/>
              <a:t>Niacinamide</a:t>
            </a:r>
            <a:r>
              <a:rPr lang="en-US" sz="1400" dirty="0"/>
              <a:t>, making it </a:t>
            </a:r>
            <a:r>
              <a:rPr lang="en-US" sz="1400" b="1" dirty="0"/>
              <a:t>an excellent ingredient for counteracting the skin effects of menopausal hormonal changes.</a:t>
            </a:r>
          </a:p>
          <a:p>
            <a:pPr algn="just"/>
            <a:endParaRPr lang="en-US" sz="1400" b="1" dirty="0">
              <a:highlight>
                <a:srgbClr val="FFFF00"/>
              </a:highlight>
            </a:endParaRPr>
          </a:p>
          <a:p>
            <a:pPr algn="just"/>
            <a:endParaRPr lang="en-US" sz="1400" dirty="0"/>
          </a:p>
          <a:p>
            <a:pPr algn="just"/>
            <a:r>
              <a:rPr lang="en-US" sz="1400" dirty="0"/>
              <a:t>The new </a:t>
            </a:r>
            <a:r>
              <a:rPr lang="en-US" sz="1400" i="1" dirty="0"/>
              <a:t>in vivo </a:t>
            </a:r>
            <a:r>
              <a:rPr lang="en-US" sz="1400" dirty="0"/>
              <a:t>study from </a:t>
            </a:r>
            <a:r>
              <a:rPr lang="en-US" sz="1400" dirty="0" err="1"/>
              <a:t>dsm-firmenich</a:t>
            </a:r>
            <a:r>
              <a:rPr lang="en-US" sz="1400" dirty="0"/>
              <a:t> shows that Niacinamide PC is an </a:t>
            </a:r>
            <a:r>
              <a:rPr lang="en-US" sz="1400" b="1" dirty="0"/>
              <a:t>effective solution for menopausal skin concerns. </a:t>
            </a:r>
            <a:r>
              <a:rPr lang="en-US" sz="1400" dirty="0"/>
              <a:t>It addresses issues such as dryness, sensitivity, fine lines, wrinkles by strengthening the skin barrier and protecting against collagen degradation. Its DNA repair properties and ability to fade hyperpigmentation make Niacinamide PC ideal for menopausal women skincare routines, enhancing overall skin health and resilience during this multi-change period.</a:t>
            </a:r>
          </a:p>
          <a:p>
            <a:pPr algn="just"/>
            <a:endParaRPr lang="en-US" sz="1400" dirty="0"/>
          </a:p>
          <a:p>
            <a:pPr algn="just"/>
            <a:endParaRPr lang="en-US" sz="1400" dirty="0"/>
          </a:p>
          <a:p>
            <a:pPr algn="just"/>
            <a:r>
              <a:rPr lang="en-US" sz="1400" b="1" dirty="0"/>
              <a:t>Niacinamide PC strengthen the scalp barrier</a:t>
            </a:r>
            <a:r>
              <a:rPr lang="en-US" sz="1400" dirty="0"/>
              <a:t> while keeping it hydrated, providing comprehensive care for scalp and healthy hair. </a:t>
            </a:r>
          </a:p>
          <a:p>
            <a:pPr algn="just"/>
            <a:endParaRPr lang="en-US" sz="1400" dirty="0"/>
          </a:p>
          <a:p>
            <a:pPr algn="just"/>
            <a:endParaRPr lang="en-US" sz="1100" b="1" dirty="0">
              <a:highlight>
                <a:srgbClr val="FFFF00"/>
              </a:highlight>
            </a:endParaRPr>
          </a:p>
        </p:txBody>
      </p:sp>
      <p:pic>
        <p:nvPicPr>
          <p:cNvPr id="12" name="Picture Placeholder 11">
            <a:extLst>
              <a:ext uri="{FF2B5EF4-FFF2-40B4-BE49-F238E27FC236}">
                <a16:creationId xmlns:a16="http://schemas.microsoft.com/office/drawing/2014/main" id="{5F1B5F79-4D74-B5F7-B0A0-2DEB05E2F00F}"/>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p:blipFill>
        <p:spPr>
          <a:xfrm>
            <a:off x="7337427" y="2"/>
            <a:ext cx="4854573" cy="6857998"/>
          </a:xfrm>
        </p:spPr>
      </p:pic>
      <p:sp>
        <p:nvSpPr>
          <p:cNvPr id="6" name="Text Placeholder 5">
            <a:extLst>
              <a:ext uri="{FF2B5EF4-FFF2-40B4-BE49-F238E27FC236}">
                <a16:creationId xmlns:a16="http://schemas.microsoft.com/office/drawing/2014/main" id="{B94403FF-8097-E796-1771-D0B9E46FBE61}"/>
              </a:ext>
            </a:extLst>
          </p:cNvPr>
          <p:cNvSpPr>
            <a:spLocks noGrp="1"/>
          </p:cNvSpPr>
          <p:nvPr>
            <p:ph type="body" idx="11"/>
          </p:nvPr>
        </p:nvSpPr>
        <p:spPr>
          <a:xfrm>
            <a:off x="302398" y="298133"/>
            <a:ext cx="6537671" cy="288767"/>
          </a:xfrm>
        </p:spPr>
        <p:txBody>
          <a:bodyPr/>
          <a:lstStyle/>
          <a:p>
            <a:r>
              <a:rPr lang="en-US" sz="2000"/>
              <a:t>Niacinamide PC</a:t>
            </a:r>
            <a:endParaRPr lang="en-NL" sz="2000"/>
          </a:p>
        </p:txBody>
      </p:sp>
    </p:spTree>
    <p:extLst>
      <p:ext uri="{BB962C8B-B14F-4D97-AF65-F5344CB8AC3E}">
        <p14:creationId xmlns:p14="http://schemas.microsoft.com/office/powerpoint/2010/main" val="274998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A1304-9587-27E5-FAF5-B23F159CDDB1}"/>
              </a:ext>
            </a:extLst>
          </p:cNvPr>
          <p:cNvSpPr>
            <a:spLocks noGrp="1"/>
          </p:cNvSpPr>
          <p:nvPr>
            <p:ph type="title"/>
          </p:nvPr>
        </p:nvSpPr>
        <p:spPr/>
        <p:txBody>
          <a:bodyPr/>
          <a:lstStyle/>
          <a:p>
            <a:endParaRPr lang="en-GB"/>
          </a:p>
        </p:txBody>
      </p:sp>
      <p:sp>
        <p:nvSpPr>
          <p:cNvPr id="3" name="Slide Number Placeholder 2">
            <a:extLst>
              <a:ext uri="{FF2B5EF4-FFF2-40B4-BE49-F238E27FC236}">
                <a16:creationId xmlns:a16="http://schemas.microsoft.com/office/drawing/2014/main" id="{95B5B5DB-4E2F-0720-E1F3-A9AA2D5AA0CE}"/>
              </a:ext>
            </a:extLst>
          </p:cNvPr>
          <p:cNvSpPr>
            <a:spLocks noGrp="1"/>
          </p:cNvSpPr>
          <p:nvPr>
            <p:ph type="sldNum" sz="quarter" idx="10"/>
          </p:nvPr>
        </p:nvSpPr>
        <p:spPr/>
        <p:txBody>
          <a:bodyPr/>
          <a:lstStyle/>
          <a:p>
            <a:fld id="{5BA3E189-2F3A-42E5-B572-3520703B6186}" type="slidenum">
              <a:rPr lang="en-GB" smtClean="0"/>
              <a:pPr/>
              <a:t>10</a:t>
            </a:fld>
            <a:endParaRPr lang="en-GB"/>
          </a:p>
        </p:txBody>
      </p:sp>
      <p:sp>
        <p:nvSpPr>
          <p:cNvPr id="4" name="Text Placeholder 3">
            <a:extLst>
              <a:ext uri="{FF2B5EF4-FFF2-40B4-BE49-F238E27FC236}">
                <a16:creationId xmlns:a16="http://schemas.microsoft.com/office/drawing/2014/main" id="{DC72138C-DA8E-CE4E-0024-945CC72E7E86}"/>
              </a:ext>
            </a:extLst>
          </p:cNvPr>
          <p:cNvSpPr>
            <a:spLocks noGrp="1"/>
          </p:cNvSpPr>
          <p:nvPr>
            <p:ph type="body" idx="11"/>
          </p:nvPr>
        </p:nvSpPr>
        <p:spPr/>
        <p:txBody>
          <a:bodyPr/>
          <a:lstStyle/>
          <a:p>
            <a:endParaRPr lang="en-GB"/>
          </a:p>
        </p:txBody>
      </p:sp>
      <p:sp>
        <p:nvSpPr>
          <p:cNvPr id="5" name="Text Placeholder 4">
            <a:extLst>
              <a:ext uri="{FF2B5EF4-FFF2-40B4-BE49-F238E27FC236}">
                <a16:creationId xmlns:a16="http://schemas.microsoft.com/office/drawing/2014/main" id="{BC552C53-445E-3B7C-1C4E-C4230CF27789}"/>
              </a:ext>
            </a:extLst>
          </p:cNvPr>
          <p:cNvSpPr>
            <a:spLocks noGrp="1"/>
          </p:cNvSpPr>
          <p:nvPr>
            <p:ph type="body" sz="quarter" idx="23"/>
          </p:nvPr>
        </p:nvSpPr>
        <p:spPr/>
        <p:txBody>
          <a:bodyPr/>
          <a:lstStyle/>
          <a:p>
            <a:endParaRPr lang="en-GB"/>
          </a:p>
        </p:txBody>
      </p:sp>
      <p:sp>
        <p:nvSpPr>
          <p:cNvPr id="6" name="Text Placeholder 5">
            <a:extLst>
              <a:ext uri="{FF2B5EF4-FFF2-40B4-BE49-F238E27FC236}">
                <a16:creationId xmlns:a16="http://schemas.microsoft.com/office/drawing/2014/main" id="{1DF5EB2D-FDE9-1B9F-6841-42C0D499FCBF}"/>
              </a:ext>
            </a:extLst>
          </p:cNvPr>
          <p:cNvSpPr>
            <a:spLocks noGrp="1"/>
          </p:cNvSpPr>
          <p:nvPr>
            <p:ph type="body" sz="quarter" idx="24"/>
          </p:nvPr>
        </p:nvSpPr>
        <p:spPr/>
        <p:txBody>
          <a:bodyPr/>
          <a:lstStyle/>
          <a:p>
            <a:endParaRPr lang="en-GB"/>
          </a:p>
        </p:txBody>
      </p:sp>
      <p:pic>
        <p:nvPicPr>
          <p:cNvPr id="8" name="Picture 7" descr="A screenshot of a computer">
            <a:extLst>
              <a:ext uri="{FF2B5EF4-FFF2-40B4-BE49-F238E27FC236}">
                <a16:creationId xmlns:a16="http://schemas.microsoft.com/office/drawing/2014/main" id="{F1D66A06-9C29-FF71-13DC-C002CB702A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83" y="0"/>
            <a:ext cx="12147233" cy="6858000"/>
          </a:xfrm>
          <a:prstGeom prst="rect">
            <a:avLst/>
          </a:prstGeom>
        </p:spPr>
      </p:pic>
    </p:spTree>
    <p:extLst>
      <p:ext uri="{BB962C8B-B14F-4D97-AF65-F5344CB8AC3E}">
        <p14:creationId xmlns:p14="http://schemas.microsoft.com/office/powerpoint/2010/main" val="2323823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3E1EA-6F3E-AA09-339C-438EEB83BDDE}"/>
            </a:ext>
          </a:extLst>
        </p:cNvPr>
        <p:cNvGrpSpPr/>
        <p:nvPr/>
      </p:nvGrpSpPr>
      <p:grpSpPr>
        <a:xfrm>
          <a:off x="0" y="0"/>
          <a:ext cx="0" cy="0"/>
          <a:chOff x="0" y="0"/>
          <a:chExt cx="0" cy="0"/>
        </a:xfrm>
      </p:grpSpPr>
      <p:pic>
        <p:nvPicPr>
          <p:cNvPr id="12" name="Picture Placeholder 11" descr="A close-up of a liquid pouring into a glass&#10;&#10;Description automatically generated">
            <a:extLst>
              <a:ext uri="{FF2B5EF4-FFF2-40B4-BE49-F238E27FC236}">
                <a16:creationId xmlns:a16="http://schemas.microsoft.com/office/drawing/2014/main" id="{C5F53DE7-EDB7-3BCD-008C-27625E673B12}"/>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7" name="Title 6">
            <a:extLst>
              <a:ext uri="{FF2B5EF4-FFF2-40B4-BE49-F238E27FC236}">
                <a16:creationId xmlns:a16="http://schemas.microsoft.com/office/drawing/2014/main" id="{1B322D98-0A5F-A7AA-4822-3D793F40A9AC}"/>
              </a:ext>
            </a:extLst>
          </p:cNvPr>
          <p:cNvSpPr>
            <a:spLocks noGrp="1"/>
          </p:cNvSpPr>
          <p:nvPr>
            <p:ph type="title"/>
          </p:nvPr>
        </p:nvSpPr>
        <p:spPr>
          <a:xfrm>
            <a:off x="302401" y="302400"/>
            <a:ext cx="1249952" cy="900111"/>
          </a:xfrm>
        </p:spPr>
        <p:txBody>
          <a:bodyPr/>
          <a:lstStyle/>
          <a:p>
            <a:r>
              <a:rPr lang="en-US"/>
              <a:t>03</a:t>
            </a:r>
          </a:p>
        </p:txBody>
      </p:sp>
      <p:sp>
        <p:nvSpPr>
          <p:cNvPr id="8" name="Text Placeholder 7">
            <a:extLst>
              <a:ext uri="{FF2B5EF4-FFF2-40B4-BE49-F238E27FC236}">
                <a16:creationId xmlns:a16="http://schemas.microsoft.com/office/drawing/2014/main" id="{3E46E623-0445-8564-EA18-057E5948C61B}"/>
              </a:ext>
            </a:extLst>
          </p:cNvPr>
          <p:cNvSpPr>
            <a:spLocks noGrp="1"/>
          </p:cNvSpPr>
          <p:nvPr>
            <p:ph type="body" sz="quarter" idx="20"/>
          </p:nvPr>
        </p:nvSpPr>
        <p:spPr>
          <a:xfrm>
            <a:off x="302402" y="1240142"/>
            <a:ext cx="6784198" cy="2380768"/>
          </a:xfrm>
        </p:spPr>
        <p:txBody>
          <a:bodyPr vert="horz" wrap="square" lIns="0" tIns="0" rIns="0" bIns="0" rtlCol="0" anchor="t">
            <a:noAutofit/>
          </a:bodyPr>
          <a:lstStyle/>
          <a:p>
            <a:r>
              <a:rPr lang="en-US" sz="4000" b="1"/>
              <a:t>New science behind Niacinamide PC for post-menopausal skin</a:t>
            </a:r>
          </a:p>
        </p:txBody>
      </p:sp>
      <p:grpSp>
        <p:nvGrpSpPr>
          <p:cNvPr id="14" name="Group 13">
            <a:extLst>
              <a:ext uri="{FF2B5EF4-FFF2-40B4-BE49-F238E27FC236}">
                <a16:creationId xmlns:a16="http://schemas.microsoft.com/office/drawing/2014/main" id="{D74A0A03-4571-4BE0-E1FF-7A5856DFBF03}"/>
              </a:ext>
            </a:extLst>
          </p:cNvPr>
          <p:cNvGrpSpPr/>
          <p:nvPr/>
        </p:nvGrpSpPr>
        <p:grpSpPr>
          <a:xfrm>
            <a:off x="0" y="3620910"/>
            <a:ext cx="12192000" cy="1759643"/>
            <a:chOff x="0" y="594000"/>
            <a:chExt cx="35675181" cy="5148915"/>
          </a:xfrm>
          <a:solidFill>
            <a:schemeClr val="accent6"/>
          </a:solidFill>
        </p:grpSpPr>
        <p:sp>
          <p:nvSpPr>
            <p:cNvPr id="15" name="Oval 14">
              <a:extLst>
                <a:ext uri="{FF2B5EF4-FFF2-40B4-BE49-F238E27FC236}">
                  <a16:creationId xmlns:a16="http://schemas.microsoft.com/office/drawing/2014/main" id="{39A34057-0EDB-8076-AFED-54B0DFCDDFDA}"/>
                </a:ext>
              </a:extLst>
            </p:cNvPr>
            <p:cNvSpPr>
              <a:spLocks noChangeAspect="1"/>
            </p:cNvSpPr>
            <p:nvPr/>
          </p:nvSpPr>
          <p:spPr>
            <a:xfrm>
              <a:off x="771328" y="594000"/>
              <a:ext cx="5148000" cy="5148000"/>
            </a:xfrm>
            <a:prstGeom prst="ellipse">
              <a:avLst/>
            </a:pr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4">
              <a:extLst>
                <a:ext uri="{FF2B5EF4-FFF2-40B4-BE49-F238E27FC236}">
                  <a16:creationId xmlns:a16="http://schemas.microsoft.com/office/drawing/2014/main" id="{37377F4E-9A18-E2C9-A401-3259F68DDA51}"/>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Freeform: Shape 6">
              <a:extLst>
                <a:ext uri="{FF2B5EF4-FFF2-40B4-BE49-F238E27FC236}">
                  <a16:creationId xmlns:a16="http://schemas.microsoft.com/office/drawing/2014/main" id="{8D724A31-F259-7F05-AF78-C729B6F8191F}"/>
                </a:ext>
              </a:extLst>
            </p:cNvPr>
            <p:cNvSpPr>
              <a:spLocks noChangeAspect="1"/>
            </p:cNvSpPr>
            <p:nvPr/>
          </p:nvSpPr>
          <p:spPr>
            <a:xfrm>
              <a:off x="31934481" y="594916"/>
              <a:ext cx="3740700" cy="5147999"/>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Tree>
    <p:extLst>
      <p:ext uri="{BB962C8B-B14F-4D97-AF65-F5344CB8AC3E}">
        <p14:creationId xmlns:p14="http://schemas.microsoft.com/office/powerpoint/2010/main" val="1779789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050681E7-FD82-2D70-5567-BC4081F3F9D3}"/>
              </a:ext>
            </a:extLst>
          </p:cNvPr>
          <p:cNvSpPr/>
          <p:nvPr/>
        </p:nvSpPr>
        <p:spPr>
          <a:xfrm>
            <a:off x="6081326" y="-27405"/>
            <a:ext cx="6110674" cy="6885406"/>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Slide Number Placeholder 2">
            <a:extLst>
              <a:ext uri="{FF2B5EF4-FFF2-40B4-BE49-F238E27FC236}">
                <a16:creationId xmlns:a16="http://schemas.microsoft.com/office/drawing/2014/main" id="{9CB9F944-0E0A-8C2B-41F8-CB67BF470360}"/>
              </a:ext>
            </a:extLst>
          </p:cNvPr>
          <p:cNvSpPr>
            <a:spLocks noGrp="1"/>
          </p:cNvSpPr>
          <p:nvPr>
            <p:ph type="sldNum" sz="quarter" idx="10"/>
          </p:nvPr>
        </p:nvSpPr>
        <p:spPr/>
        <p:txBody>
          <a:bodyPr/>
          <a:lstStyle/>
          <a:p>
            <a:fld id="{5BA3E189-2F3A-42E5-B572-3520703B6186}" type="slidenum">
              <a:rPr lang="en-GB" smtClean="0"/>
              <a:pPr/>
              <a:t>12</a:t>
            </a:fld>
            <a:endParaRPr lang="en-GB"/>
          </a:p>
        </p:txBody>
      </p:sp>
      <p:sp>
        <p:nvSpPr>
          <p:cNvPr id="9" name="Text Placeholder 8">
            <a:extLst>
              <a:ext uri="{FF2B5EF4-FFF2-40B4-BE49-F238E27FC236}">
                <a16:creationId xmlns:a16="http://schemas.microsoft.com/office/drawing/2014/main" id="{3B8FE3A2-FCD1-D576-944A-5A8305A9E4B1}"/>
              </a:ext>
            </a:extLst>
          </p:cNvPr>
          <p:cNvSpPr>
            <a:spLocks noGrp="1"/>
          </p:cNvSpPr>
          <p:nvPr>
            <p:ph type="body" sz="quarter" idx="27"/>
          </p:nvPr>
        </p:nvSpPr>
        <p:spPr>
          <a:xfrm>
            <a:off x="767347" y="6202126"/>
            <a:ext cx="4552176" cy="303210"/>
          </a:xfrm>
        </p:spPr>
        <p:txBody>
          <a:bodyPr/>
          <a:lstStyle/>
          <a:p>
            <a:r>
              <a:rPr lang="en-US" sz="800" i="1"/>
              <a:t>*Pre-menopausal was deﬁned by whether menstrual cycles were regular and Post-menopausal by the last menstrual period that occurred at least 12 months ago. Perimenopausal individuals were excluded from this study.</a:t>
            </a:r>
          </a:p>
          <a:p>
            <a:endParaRPr lang="en-NL"/>
          </a:p>
          <a:p>
            <a:endParaRPr lang="en-US"/>
          </a:p>
        </p:txBody>
      </p:sp>
      <p:sp>
        <p:nvSpPr>
          <p:cNvPr id="10" name="Title 1">
            <a:extLst>
              <a:ext uri="{FF2B5EF4-FFF2-40B4-BE49-F238E27FC236}">
                <a16:creationId xmlns:a16="http://schemas.microsoft.com/office/drawing/2014/main" id="{106DF91E-60D7-76F4-3BB9-1BCBD69B9140}"/>
              </a:ext>
            </a:extLst>
          </p:cNvPr>
          <p:cNvSpPr>
            <a:spLocks noGrp="1"/>
          </p:cNvSpPr>
          <p:nvPr>
            <p:ph type="title"/>
          </p:nvPr>
        </p:nvSpPr>
        <p:spPr>
          <a:xfrm>
            <a:off x="302401" y="302400"/>
            <a:ext cx="5113662" cy="303211"/>
          </a:xfrm>
        </p:spPr>
        <p:txBody>
          <a:bodyPr/>
          <a:lstStyle/>
          <a:p>
            <a:r>
              <a:rPr lang="en-US"/>
              <a:t>Niacinamide PC – new clinical data</a:t>
            </a:r>
          </a:p>
        </p:txBody>
      </p:sp>
      <p:sp>
        <p:nvSpPr>
          <p:cNvPr id="11" name="Text Placeholder 3">
            <a:extLst>
              <a:ext uri="{FF2B5EF4-FFF2-40B4-BE49-F238E27FC236}">
                <a16:creationId xmlns:a16="http://schemas.microsoft.com/office/drawing/2014/main" id="{DB74F91D-6763-924B-1949-4AA3E48FC45C}"/>
              </a:ext>
            </a:extLst>
          </p:cNvPr>
          <p:cNvSpPr txBox="1">
            <a:spLocks/>
          </p:cNvSpPr>
          <p:nvPr/>
        </p:nvSpPr>
        <p:spPr>
          <a:xfrm>
            <a:off x="302401" y="1385528"/>
            <a:ext cx="5101356" cy="4724898"/>
          </a:xfrm>
          <a:prstGeom prst="rect">
            <a:avLst/>
          </a:prstGeom>
        </p:spPr>
        <p:txBody>
          <a:bodyPr lIns="91440" tIns="45720" rIns="91440" bIns="4572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a:t>Participants: </a:t>
            </a:r>
            <a:r>
              <a:rPr lang="en-US" sz="1600"/>
              <a:t>healthy, Caucasian female volunteers*</a:t>
            </a:r>
          </a:p>
          <a:p>
            <a:endParaRPr lang="en-US" sz="1600"/>
          </a:p>
          <a:p>
            <a:r>
              <a:rPr lang="en-US" sz="1600" b="1"/>
              <a:t>Age: </a:t>
            </a:r>
            <a:r>
              <a:rPr lang="en-US" sz="1600"/>
              <a:t>48–65</a:t>
            </a:r>
          </a:p>
          <a:p>
            <a:endParaRPr lang="en-US" sz="1600"/>
          </a:p>
          <a:p>
            <a:r>
              <a:rPr lang="en-US" sz="1600" b="1"/>
              <a:t>Length of the study: </a:t>
            </a:r>
            <a:r>
              <a:rPr lang="en-US" sz="1600"/>
              <a:t>1 month</a:t>
            </a:r>
          </a:p>
          <a:p>
            <a:endParaRPr lang="en-US" sz="1600"/>
          </a:p>
          <a:p>
            <a:r>
              <a:rPr lang="en-US" sz="1600" b="1"/>
              <a:t>Application: </a:t>
            </a:r>
            <a:r>
              <a:rPr lang="en-US" sz="1600"/>
              <a:t>Twice a day</a:t>
            </a:r>
          </a:p>
          <a:p>
            <a:endParaRPr lang="en-US" sz="1600"/>
          </a:p>
          <a:p>
            <a:r>
              <a:rPr lang="en-US" sz="1600" b="1"/>
              <a:t>Tested Skin Parameters:</a:t>
            </a:r>
            <a:endParaRPr lang="en-US" sz="1600"/>
          </a:p>
          <a:p>
            <a:pPr marL="285750" indent="-285750">
              <a:buFont typeface="Arial" panose="020B0604020202020204" pitchFamily="34" charset="0"/>
              <a:buChar char="•"/>
            </a:pPr>
            <a:r>
              <a:rPr lang="en-US" sz="1600"/>
              <a:t>TWEL (</a:t>
            </a:r>
            <a:r>
              <a:rPr lang="en-US" sz="1600" err="1"/>
              <a:t>tewameter</a:t>
            </a:r>
            <a:r>
              <a:rPr lang="en-US" sz="1600"/>
              <a:t>)/hydration (</a:t>
            </a:r>
            <a:r>
              <a:rPr lang="en-US" sz="1600" err="1"/>
              <a:t>corneometer</a:t>
            </a:r>
            <a:r>
              <a:rPr lang="en-US" sz="1600"/>
              <a:t>)</a:t>
            </a:r>
          </a:p>
          <a:p>
            <a:endParaRPr lang="en-US" sz="1600"/>
          </a:p>
          <a:p>
            <a:r>
              <a:rPr lang="en-US" sz="1600" b="1"/>
              <a:t>Omics Technologies (on D-</a:t>
            </a:r>
            <a:r>
              <a:rPr lang="en-US" sz="1600" b="1" err="1"/>
              <a:t>Squame</a:t>
            </a:r>
            <a:r>
              <a:rPr lang="en-US" sz="1600" b="1"/>
              <a:t> tape strips): </a:t>
            </a:r>
          </a:p>
          <a:p>
            <a:pPr marL="285750" indent="-285750">
              <a:buFont typeface="Arial" panose="020B0604020202020204" pitchFamily="34" charset="0"/>
              <a:buChar char="•"/>
            </a:pPr>
            <a:r>
              <a:rPr lang="en-US" sz="1600"/>
              <a:t>Metabolomics</a:t>
            </a:r>
          </a:p>
          <a:p>
            <a:pPr marL="285750" indent="-285750">
              <a:buFont typeface="Arial" panose="020B0604020202020204" pitchFamily="34" charset="0"/>
              <a:buChar char="•"/>
            </a:pPr>
            <a:r>
              <a:rPr lang="en-US" sz="1600" err="1"/>
              <a:t>Lipidomics</a:t>
            </a:r>
            <a:r>
              <a:rPr lang="en-US" sz="1600"/>
              <a:t> (Ceramides)</a:t>
            </a:r>
          </a:p>
          <a:p>
            <a:endParaRPr lang="en-US" sz="1600"/>
          </a:p>
          <a:p>
            <a:r>
              <a:rPr lang="en-US" sz="1600"/>
              <a:t>                     Research listed at Top 10 finalists for</a:t>
            </a:r>
          </a:p>
          <a:p>
            <a:r>
              <a:rPr lang="en-US" sz="1600"/>
              <a:t>                     the Basic Research Award at IFSCC</a:t>
            </a:r>
            <a:endParaRPr lang="en-US"/>
          </a:p>
          <a:p>
            <a:r>
              <a:rPr lang="en-US" sz="1600"/>
              <a:t>                     Conference.</a:t>
            </a:r>
            <a:endParaRPr lang="en-US"/>
          </a:p>
        </p:txBody>
      </p:sp>
      <p:sp>
        <p:nvSpPr>
          <p:cNvPr id="12" name="Text Placeholder 5">
            <a:extLst>
              <a:ext uri="{FF2B5EF4-FFF2-40B4-BE49-F238E27FC236}">
                <a16:creationId xmlns:a16="http://schemas.microsoft.com/office/drawing/2014/main" id="{FE14D5FC-5C2C-8B6A-7FAD-C46D4D459469}"/>
              </a:ext>
            </a:extLst>
          </p:cNvPr>
          <p:cNvSpPr>
            <a:spLocks noGrp="1"/>
          </p:cNvSpPr>
          <p:nvPr>
            <p:ph type="body" idx="11"/>
          </p:nvPr>
        </p:nvSpPr>
        <p:spPr>
          <a:xfrm>
            <a:off x="302401" y="605611"/>
            <a:ext cx="5113662" cy="288767"/>
          </a:xfrm>
        </p:spPr>
        <p:txBody>
          <a:bodyPr/>
          <a:lstStyle/>
          <a:p>
            <a:r>
              <a:rPr lang="en-US"/>
              <a:t>Study Design</a:t>
            </a:r>
            <a:endParaRPr lang="en-NL"/>
          </a:p>
        </p:txBody>
      </p:sp>
      <p:sp>
        <p:nvSpPr>
          <p:cNvPr id="52" name="TextBox 51">
            <a:extLst>
              <a:ext uri="{FF2B5EF4-FFF2-40B4-BE49-F238E27FC236}">
                <a16:creationId xmlns:a16="http://schemas.microsoft.com/office/drawing/2014/main" id="{EEB225DD-22FA-D390-34FA-2BCE980A6EB6}"/>
              </a:ext>
            </a:extLst>
          </p:cNvPr>
          <p:cNvSpPr txBox="1"/>
          <p:nvPr/>
        </p:nvSpPr>
        <p:spPr>
          <a:xfrm>
            <a:off x="6621730" y="4407041"/>
            <a:ext cx="2282223" cy="15388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prstClr val="black"/>
                </a:solidFill>
                <a:latin typeface="DM Sans"/>
              </a:rPr>
              <a:t>Tape strips 1 to 6 taken from cheek</a:t>
            </a:r>
            <a:endParaRPr kumimoji="0" lang="en-US" sz="1000" b="1" i="0" u="none" strike="noStrike" kern="1200" cap="none" spc="0" normalizeH="0" baseline="0" noProof="0">
              <a:ln>
                <a:noFill/>
              </a:ln>
              <a:solidFill>
                <a:prstClr val="black"/>
              </a:solidFill>
              <a:effectLst/>
              <a:uLnTx/>
              <a:uFillTx/>
              <a:latin typeface="DM Sans"/>
              <a:ea typeface="+mn-ea"/>
              <a:cs typeface="+mn-cs"/>
            </a:endParaRPr>
          </a:p>
        </p:txBody>
      </p:sp>
      <p:sp>
        <p:nvSpPr>
          <p:cNvPr id="55" name="TextBox 54">
            <a:extLst>
              <a:ext uri="{FF2B5EF4-FFF2-40B4-BE49-F238E27FC236}">
                <a16:creationId xmlns:a16="http://schemas.microsoft.com/office/drawing/2014/main" id="{B526295C-468D-0F57-896E-CBA98B21A802}"/>
              </a:ext>
            </a:extLst>
          </p:cNvPr>
          <p:cNvSpPr txBox="1"/>
          <p:nvPr/>
        </p:nvSpPr>
        <p:spPr>
          <a:xfrm>
            <a:off x="6617863" y="6188328"/>
            <a:ext cx="2506722" cy="61555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prstClr val="black"/>
                </a:solidFill>
                <a:latin typeface="DM Sans"/>
              </a:rPr>
              <a:t>Figure 1. Six D-</a:t>
            </a:r>
            <a:r>
              <a:rPr lang="en-US" sz="800" err="1">
                <a:solidFill>
                  <a:prstClr val="black"/>
                </a:solidFill>
                <a:latin typeface="DM Sans"/>
              </a:rPr>
              <a:t>Squame</a:t>
            </a:r>
            <a:r>
              <a:rPr lang="en-US" sz="800">
                <a:solidFill>
                  <a:prstClr val="black"/>
                </a:solidFill>
                <a:latin typeface="DM Sans"/>
              </a:rPr>
              <a:t> tape strips were taken from the same spot on the cheek.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a:ln>
                  <a:noFill/>
                </a:ln>
                <a:solidFill>
                  <a:prstClr val="black"/>
                </a:solidFill>
                <a:effectLst/>
                <a:uLnTx/>
                <a:uFillTx/>
                <a:latin typeface="DM Sans"/>
                <a:ea typeface="+mn-ea"/>
                <a:cs typeface="+mn-cs"/>
              </a:rPr>
              <a:t>N.1</a:t>
            </a:r>
            <a:r>
              <a:rPr lang="en-US" sz="800">
                <a:solidFill>
                  <a:prstClr val="black"/>
                </a:solidFill>
                <a:latin typeface="DM Sans"/>
              </a:rPr>
              <a:t> used for microbe analysis (no clear conclusion </a:t>
            </a:r>
            <a:r>
              <a:rPr lang="en-US" sz="800">
                <a:ea typeface="Calibri"/>
                <a:cs typeface="Calibri"/>
              </a:rPr>
              <a:t>due to variability of the group)</a:t>
            </a:r>
            <a:r>
              <a:rPr lang="en-US" sz="800">
                <a:solidFill>
                  <a:prstClr val="black"/>
                </a:solidFill>
                <a:latin typeface="DM Sans"/>
              </a:rPr>
              <a:t>, n.3 and n.4 for metabolomics and n,6 for </a:t>
            </a:r>
            <a:r>
              <a:rPr lang="en-US" sz="800" err="1">
                <a:solidFill>
                  <a:prstClr val="black"/>
                </a:solidFill>
                <a:latin typeface="DM Sans"/>
              </a:rPr>
              <a:t>lipidomics</a:t>
            </a:r>
            <a:r>
              <a:rPr lang="en-US" sz="800">
                <a:solidFill>
                  <a:prstClr val="black"/>
                </a:solidFill>
                <a:latin typeface="DM Sans"/>
              </a:rPr>
              <a:t>.</a:t>
            </a:r>
            <a:endParaRPr kumimoji="0" lang="en-US" sz="800" i="0" u="none" strike="noStrike" kern="1200" cap="none" spc="0" normalizeH="0" baseline="0" noProof="0">
              <a:ln>
                <a:noFill/>
              </a:ln>
              <a:solidFill>
                <a:prstClr val="black"/>
              </a:solidFill>
              <a:effectLst/>
              <a:uLnTx/>
              <a:uFillTx/>
              <a:latin typeface="DM Sans"/>
              <a:ea typeface="+mn-ea"/>
              <a:cs typeface="+mn-cs"/>
            </a:endParaRPr>
          </a:p>
        </p:txBody>
      </p:sp>
      <p:sp>
        <p:nvSpPr>
          <p:cNvPr id="58" name="Oval 57">
            <a:extLst>
              <a:ext uri="{FF2B5EF4-FFF2-40B4-BE49-F238E27FC236}">
                <a16:creationId xmlns:a16="http://schemas.microsoft.com/office/drawing/2014/main" id="{16447FEA-B248-F716-D6AF-A46ADFB2067D}"/>
              </a:ext>
            </a:extLst>
          </p:cNvPr>
          <p:cNvSpPr/>
          <p:nvPr/>
        </p:nvSpPr>
        <p:spPr>
          <a:xfrm>
            <a:off x="9117354" y="4730521"/>
            <a:ext cx="290725" cy="290725"/>
          </a:xfrm>
          <a:prstGeom prst="ellipse">
            <a:avLst/>
          </a:prstGeom>
          <a:solidFill>
            <a:srgbClr val="B39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5</a:t>
            </a:r>
          </a:p>
        </p:txBody>
      </p:sp>
      <p:sp>
        <p:nvSpPr>
          <p:cNvPr id="61" name="Oval 60">
            <a:extLst>
              <a:ext uri="{FF2B5EF4-FFF2-40B4-BE49-F238E27FC236}">
                <a16:creationId xmlns:a16="http://schemas.microsoft.com/office/drawing/2014/main" id="{84C90B0D-9370-0344-E344-12DE864424C3}"/>
              </a:ext>
            </a:extLst>
          </p:cNvPr>
          <p:cNvSpPr/>
          <p:nvPr/>
        </p:nvSpPr>
        <p:spPr>
          <a:xfrm>
            <a:off x="10530763" y="4730521"/>
            <a:ext cx="290725" cy="290725"/>
          </a:xfrm>
          <a:prstGeom prst="ellipse">
            <a:avLst/>
          </a:prstGeom>
          <a:solidFill>
            <a:srgbClr val="B3978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800"/>
              <a:t>2</a:t>
            </a:r>
          </a:p>
        </p:txBody>
      </p:sp>
      <p:grpSp>
        <p:nvGrpSpPr>
          <p:cNvPr id="81" name="Group 80">
            <a:extLst>
              <a:ext uri="{FF2B5EF4-FFF2-40B4-BE49-F238E27FC236}">
                <a16:creationId xmlns:a16="http://schemas.microsoft.com/office/drawing/2014/main" id="{7A437FA8-45E4-1B33-408B-711769040474}"/>
              </a:ext>
            </a:extLst>
          </p:cNvPr>
          <p:cNvGrpSpPr/>
          <p:nvPr/>
        </p:nvGrpSpPr>
        <p:grpSpPr>
          <a:xfrm>
            <a:off x="8289639" y="4730521"/>
            <a:ext cx="700459" cy="923438"/>
            <a:chOff x="8408361" y="4624637"/>
            <a:chExt cx="700459" cy="923438"/>
          </a:xfrm>
        </p:grpSpPr>
        <p:sp>
          <p:nvSpPr>
            <p:cNvPr id="57" name="Oval 56">
              <a:extLst>
                <a:ext uri="{FF2B5EF4-FFF2-40B4-BE49-F238E27FC236}">
                  <a16:creationId xmlns:a16="http://schemas.microsoft.com/office/drawing/2014/main" id="{A94787B9-5130-7D4D-3F4D-5713D304F848}"/>
                </a:ext>
              </a:extLst>
            </p:cNvPr>
            <p:cNvSpPr/>
            <p:nvPr/>
          </p:nvSpPr>
          <p:spPr>
            <a:xfrm>
              <a:off x="8613228" y="4624637"/>
              <a:ext cx="290725" cy="290725"/>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6</a:t>
              </a:r>
            </a:p>
          </p:txBody>
        </p:sp>
        <p:sp>
          <p:nvSpPr>
            <p:cNvPr id="63" name="Right Arrow 62">
              <a:extLst>
                <a:ext uri="{FF2B5EF4-FFF2-40B4-BE49-F238E27FC236}">
                  <a16:creationId xmlns:a16="http://schemas.microsoft.com/office/drawing/2014/main" id="{A019276A-B881-9384-8C7C-F668B34CE802}"/>
                </a:ext>
              </a:extLst>
            </p:cNvPr>
            <p:cNvSpPr/>
            <p:nvPr/>
          </p:nvSpPr>
          <p:spPr>
            <a:xfrm rot="5400000">
              <a:off x="8651782" y="5027186"/>
              <a:ext cx="213617" cy="203281"/>
            </a:xfrm>
            <a:prstGeom prst="rightArrow">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46122AF2-B439-F99E-ABC6-B7DC664A0E14}"/>
                </a:ext>
              </a:extLst>
            </p:cNvPr>
            <p:cNvSpPr txBox="1"/>
            <p:nvPr/>
          </p:nvSpPr>
          <p:spPr>
            <a:xfrm>
              <a:off x="8408361" y="5301854"/>
              <a:ext cx="700459"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a:solidFill>
                    <a:prstClr val="black"/>
                  </a:solidFill>
                  <a:latin typeface="DM Sans"/>
                </a:rPr>
                <a:t>Strip 6 for </a:t>
              </a:r>
              <a:r>
                <a:rPr lang="en-US" sz="800" b="1" err="1">
                  <a:solidFill>
                    <a:prstClr val="black"/>
                  </a:solidFill>
                  <a:latin typeface="DM Sans"/>
                </a:rPr>
                <a:t>lipidomics</a:t>
              </a:r>
              <a:endParaRPr kumimoji="0" lang="en-US" sz="8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80" name="Group 79">
            <a:extLst>
              <a:ext uri="{FF2B5EF4-FFF2-40B4-BE49-F238E27FC236}">
                <a16:creationId xmlns:a16="http://schemas.microsoft.com/office/drawing/2014/main" id="{C32C7676-55A3-BB5D-B037-54441FD4C4CA}"/>
              </a:ext>
            </a:extLst>
          </p:cNvPr>
          <p:cNvGrpSpPr/>
          <p:nvPr/>
        </p:nvGrpSpPr>
        <p:grpSpPr>
          <a:xfrm>
            <a:off x="9535335" y="4730521"/>
            <a:ext cx="868172" cy="1046549"/>
            <a:chOff x="9388783" y="4624637"/>
            <a:chExt cx="868172" cy="1046549"/>
          </a:xfrm>
        </p:grpSpPr>
        <p:grpSp>
          <p:nvGrpSpPr>
            <p:cNvPr id="78" name="Group 77">
              <a:extLst>
                <a:ext uri="{FF2B5EF4-FFF2-40B4-BE49-F238E27FC236}">
                  <a16:creationId xmlns:a16="http://schemas.microsoft.com/office/drawing/2014/main" id="{4237A974-5B2C-3376-2516-FCF71BAC2D3E}"/>
                </a:ext>
              </a:extLst>
            </p:cNvPr>
            <p:cNvGrpSpPr/>
            <p:nvPr/>
          </p:nvGrpSpPr>
          <p:grpSpPr>
            <a:xfrm>
              <a:off x="9568782" y="4624637"/>
              <a:ext cx="508174" cy="290725"/>
              <a:chOff x="9961881" y="4624637"/>
              <a:chExt cx="508174" cy="290725"/>
            </a:xfrm>
          </p:grpSpPr>
          <p:sp>
            <p:nvSpPr>
              <p:cNvPr id="59" name="Oval 58">
                <a:extLst>
                  <a:ext uri="{FF2B5EF4-FFF2-40B4-BE49-F238E27FC236}">
                    <a16:creationId xmlns:a16="http://schemas.microsoft.com/office/drawing/2014/main" id="{CD35AE6C-9AD8-69C8-D677-5023146E23A7}"/>
                  </a:ext>
                </a:extLst>
              </p:cNvPr>
              <p:cNvSpPr/>
              <p:nvPr/>
            </p:nvSpPr>
            <p:spPr>
              <a:xfrm>
                <a:off x="9961881" y="4624637"/>
                <a:ext cx="290725" cy="290725"/>
              </a:xfrm>
              <a:prstGeom prst="ellipse">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4</a:t>
                </a:r>
              </a:p>
            </p:txBody>
          </p:sp>
          <p:sp>
            <p:nvSpPr>
              <p:cNvPr id="60" name="Oval 59">
                <a:extLst>
                  <a:ext uri="{FF2B5EF4-FFF2-40B4-BE49-F238E27FC236}">
                    <a16:creationId xmlns:a16="http://schemas.microsoft.com/office/drawing/2014/main" id="{DA5B5467-9242-4267-9D17-299BAB32C820}"/>
                  </a:ext>
                </a:extLst>
              </p:cNvPr>
              <p:cNvSpPr/>
              <p:nvPr/>
            </p:nvSpPr>
            <p:spPr>
              <a:xfrm>
                <a:off x="10179330" y="4624637"/>
                <a:ext cx="290725" cy="290725"/>
              </a:xfrm>
              <a:prstGeom prst="ellipse">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3</a:t>
                </a:r>
              </a:p>
            </p:txBody>
          </p:sp>
        </p:grpSp>
        <p:sp>
          <p:nvSpPr>
            <p:cNvPr id="64" name="Right Arrow 63">
              <a:extLst>
                <a:ext uri="{FF2B5EF4-FFF2-40B4-BE49-F238E27FC236}">
                  <a16:creationId xmlns:a16="http://schemas.microsoft.com/office/drawing/2014/main" id="{E00346E8-61DA-2432-AF12-F0A55A1E7E0F}"/>
                </a:ext>
              </a:extLst>
            </p:cNvPr>
            <p:cNvSpPr/>
            <p:nvPr/>
          </p:nvSpPr>
          <p:spPr>
            <a:xfrm rot="5400000">
              <a:off x="9716061" y="5027186"/>
              <a:ext cx="213617" cy="203281"/>
            </a:xfrm>
            <a:prstGeom prst="rightArrow">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0834429C-B8EC-7492-0FF5-15B17FA2F774}"/>
                </a:ext>
              </a:extLst>
            </p:cNvPr>
            <p:cNvSpPr txBox="1"/>
            <p:nvPr/>
          </p:nvSpPr>
          <p:spPr>
            <a:xfrm>
              <a:off x="9388783" y="5301854"/>
              <a:ext cx="868172" cy="369332"/>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a:solidFill>
                    <a:prstClr val="black"/>
                  </a:solidFill>
                  <a:latin typeface="DM Sans"/>
                </a:rPr>
                <a:t>Strip 3 and 4 </a:t>
              </a:r>
              <a:br>
                <a:rPr lang="en-US" sz="800" b="1">
                  <a:latin typeface="DM Sans"/>
                </a:rPr>
              </a:br>
              <a:r>
                <a:rPr lang="en-US" sz="800" b="1">
                  <a:solidFill>
                    <a:prstClr val="black"/>
                  </a:solidFill>
                  <a:latin typeface="DM Sans"/>
                </a:rPr>
                <a:t>for general metabolomics</a:t>
              </a:r>
              <a:endParaRPr kumimoji="0" lang="en-US" sz="8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79" name="Group 78">
            <a:extLst>
              <a:ext uri="{FF2B5EF4-FFF2-40B4-BE49-F238E27FC236}">
                <a16:creationId xmlns:a16="http://schemas.microsoft.com/office/drawing/2014/main" id="{868356BD-A0BB-2DBF-0DA5-705D8A0333D1}"/>
              </a:ext>
            </a:extLst>
          </p:cNvPr>
          <p:cNvGrpSpPr/>
          <p:nvPr/>
        </p:nvGrpSpPr>
        <p:grpSpPr>
          <a:xfrm>
            <a:off x="10951155" y="4730521"/>
            <a:ext cx="938444" cy="923438"/>
            <a:chOff x="10948745" y="4624637"/>
            <a:chExt cx="938444" cy="923438"/>
          </a:xfrm>
        </p:grpSpPr>
        <p:sp>
          <p:nvSpPr>
            <p:cNvPr id="62" name="Oval 61">
              <a:extLst>
                <a:ext uri="{FF2B5EF4-FFF2-40B4-BE49-F238E27FC236}">
                  <a16:creationId xmlns:a16="http://schemas.microsoft.com/office/drawing/2014/main" id="{EF18CD62-EB5C-D786-F3FE-106EED85F025}"/>
                </a:ext>
              </a:extLst>
            </p:cNvPr>
            <p:cNvSpPr/>
            <p:nvPr/>
          </p:nvSpPr>
          <p:spPr>
            <a:xfrm>
              <a:off x="11272605" y="4624637"/>
              <a:ext cx="290725" cy="290725"/>
            </a:xfrm>
            <a:prstGeom prst="ellipse">
              <a:avLst/>
            </a:prstGeom>
            <a:solidFill>
              <a:srgbClr val="B2B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1</a:t>
              </a:r>
            </a:p>
          </p:txBody>
        </p:sp>
        <p:sp>
          <p:nvSpPr>
            <p:cNvPr id="65" name="Right Arrow 64">
              <a:extLst>
                <a:ext uri="{FF2B5EF4-FFF2-40B4-BE49-F238E27FC236}">
                  <a16:creationId xmlns:a16="http://schemas.microsoft.com/office/drawing/2014/main" id="{5454C7AE-3CBB-D4D9-295A-24100EC985F6}"/>
                </a:ext>
              </a:extLst>
            </p:cNvPr>
            <p:cNvSpPr/>
            <p:nvPr/>
          </p:nvSpPr>
          <p:spPr>
            <a:xfrm rot="5400000">
              <a:off x="11311159" y="5027186"/>
              <a:ext cx="213617" cy="203281"/>
            </a:xfrm>
            <a:prstGeom prst="rightArrow">
              <a:avLst/>
            </a:prstGeom>
            <a:solidFill>
              <a:srgbClr val="B2B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13C64E2E-BDBC-BFE8-2DD4-4D84280D5883}"/>
                </a:ext>
              </a:extLst>
            </p:cNvPr>
            <p:cNvSpPr txBox="1"/>
            <p:nvPr/>
          </p:nvSpPr>
          <p:spPr>
            <a:xfrm>
              <a:off x="10948745" y="5301854"/>
              <a:ext cx="938444"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a:solidFill>
                    <a:prstClr val="black"/>
                  </a:solidFill>
                  <a:latin typeface="DM Sans"/>
                </a:rPr>
                <a:t>Strip 1 for the microbiome</a:t>
              </a:r>
              <a:endParaRPr kumimoji="0" lang="en-US" sz="8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 name="Group 1">
            <a:extLst>
              <a:ext uri="{FF2B5EF4-FFF2-40B4-BE49-F238E27FC236}">
                <a16:creationId xmlns:a16="http://schemas.microsoft.com/office/drawing/2014/main" id="{BF3FD475-B42A-1409-135E-A0F55E9B2E74}"/>
              </a:ext>
            </a:extLst>
          </p:cNvPr>
          <p:cNvGrpSpPr/>
          <p:nvPr/>
        </p:nvGrpSpPr>
        <p:grpSpPr>
          <a:xfrm>
            <a:off x="10276114" y="248180"/>
            <a:ext cx="1915886" cy="962765"/>
            <a:chOff x="10276115" y="685037"/>
            <a:chExt cx="1915886" cy="962765"/>
          </a:xfrm>
        </p:grpSpPr>
        <p:sp>
          <p:nvSpPr>
            <p:cNvPr id="4" name="TextBox 3">
              <a:extLst>
                <a:ext uri="{FF2B5EF4-FFF2-40B4-BE49-F238E27FC236}">
                  <a16:creationId xmlns:a16="http://schemas.microsoft.com/office/drawing/2014/main" id="{5D19B733-6B41-2966-9C2F-64D973877C73}"/>
                </a:ext>
              </a:extLst>
            </p:cNvPr>
            <p:cNvSpPr txBox="1"/>
            <p:nvPr/>
          </p:nvSpPr>
          <p:spPr>
            <a:xfrm>
              <a:off x="10276115" y="685037"/>
              <a:ext cx="1915885" cy="338554"/>
            </a:xfrm>
            <a:prstGeom prst="rect">
              <a:avLst/>
            </a:prstGeom>
            <a:solidFill>
              <a:schemeClr val="accent3"/>
            </a:solidFill>
          </p:spPr>
          <p:txBody>
            <a:bodyPr wrap="square">
              <a:spAutoFit/>
            </a:bodyPr>
            <a:lstStyle/>
            <a:p>
              <a:r>
                <a:rPr lang="en-US" sz="1600" i="1">
                  <a:solidFill>
                    <a:schemeClr val="bg1"/>
                  </a:solidFill>
                </a:rPr>
                <a:t>New in vivo </a:t>
              </a:r>
              <a:r>
                <a:rPr lang="en-US" sz="1600">
                  <a:solidFill>
                    <a:schemeClr val="bg1"/>
                  </a:solidFill>
                </a:rPr>
                <a:t>study</a:t>
              </a:r>
              <a:endParaRPr lang="en-US" sz="1600" baseline="30000">
                <a:solidFill>
                  <a:schemeClr val="bg1"/>
                </a:solidFill>
              </a:endParaRPr>
            </a:p>
          </p:txBody>
        </p:sp>
        <p:pic>
          <p:nvPicPr>
            <p:cNvPr id="5" name="Graphic 4">
              <a:extLst>
                <a:ext uri="{FF2B5EF4-FFF2-40B4-BE49-F238E27FC236}">
                  <a16:creationId xmlns:a16="http://schemas.microsoft.com/office/drawing/2014/main" id="{609F6C1E-4BA9-37F2-756A-E43288EF15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92259" y="1061696"/>
              <a:ext cx="1499742" cy="586106"/>
            </a:xfrm>
            <a:prstGeom prst="rect">
              <a:avLst/>
            </a:prstGeom>
          </p:spPr>
        </p:pic>
      </p:grpSp>
      <p:grpSp>
        <p:nvGrpSpPr>
          <p:cNvPr id="7" name="Group 6">
            <a:extLst>
              <a:ext uri="{FF2B5EF4-FFF2-40B4-BE49-F238E27FC236}">
                <a16:creationId xmlns:a16="http://schemas.microsoft.com/office/drawing/2014/main" id="{79C1628B-FC96-0F32-4046-DD5F995CB52B}"/>
              </a:ext>
            </a:extLst>
          </p:cNvPr>
          <p:cNvGrpSpPr/>
          <p:nvPr/>
        </p:nvGrpSpPr>
        <p:grpSpPr>
          <a:xfrm>
            <a:off x="6621730" y="1433591"/>
            <a:ext cx="1642934" cy="2484981"/>
            <a:chOff x="5388515" y="1366202"/>
            <a:chExt cx="1642934" cy="2484981"/>
          </a:xfrm>
        </p:grpSpPr>
        <p:sp>
          <p:nvSpPr>
            <p:cNvPr id="46" name="Right Arrow 45">
              <a:extLst>
                <a:ext uri="{FF2B5EF4-FFF2-40B4-BE49-F238E27FC236}">
                  <a16:creationId xmlns:a16="http://schemas.microsoft.com/office/drawing/2014/main" id="{E079C0E0-6E82-FA4C-2A26-32E0F4ED644C}"/>
                </a:ext>
              </a:extLst>
            </p:cNvPr>
            <p:cNvSpPr/>
            <p:nvPr/>
          </p:nvSpPr>
          <p:spPr>
            <a:xfrm rot="5400000">
              <a:off x="5983041" y="3185649"/>
              <a:ext cx="397267" cy="378045"/>
            </a:xfrm>
            <a:prstGeom prst="right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559C8FC1-A894-04C9-62D3-40B0BF348069}"/>
                </a:ext>
              </a:extLst>
            </p:cNvPr>
            <p:cNvSpPr txBox="1"/>
            <p:nvPr/>
          </p:nvSpPr>
          <p:spPr>
            <a:xfrm>
              <a:off x="5484020" y="3620351"/>
              <a:ext cx="1392005"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prstClr val="black"/>
                  </a:solidFill>
                  <a:latin typeface="DM Sans"/>
                </a:rPr>
                <a:t>Metabolism of young</a:t>
              </a:r>
              <a:endParaRPr kumimoji="0" lang="en-US" sz="900" b="1" i="0" u="none" strike="noStrike" kern="1200" cap="none" spc="0" normalizeH="0" baseline="0" noProof="0">
                <a:ln>
                  <a:noFill/>
                </a:ln>
                <a:solidFill>
                  <a:prstClr val="black"/>
                </a:solidFill>
                <a:effectLst/>
                <a:uLnTx/>
                <a:uFillTx/>
                <a:latin typeface="DM Sans"/>
                <a:ea typeface="+mn-ea"/>
                <a:cs typeface="+mn-cs"/>
              </a:endParaRPr>
            </a:p>
          </p:txBody>
        </p:sp>
        <p:sp>
          <p:nvSpPr>
            <p:cNvPr id="6" name="Rectangle 5">
              <a:extLst>
                <a:ext uri="{FF2B5EF4-FFF2-40B4-BE49-F238E27FC236}">
                  <a16:creationId xmlns:a16="http://schemas.microsoft.com/office/drawing/2014/main" id="{C3615EB2-C7B0-D4F1-B5D8-56394E463632}"/>
                </a:ext>
              </a:extLst>
            </p:cNvPr>
            <p:cNvSpPr/>
            <p:nvPr/>
          </p:nvSpPr>
          <p:spPr>
            <a:xfrm>
              <a:off x="5388515" y="1366202"/>
              <a:ext cx="1642934" cy="191243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A2366A36-D982-CE32-E90D-2262F96BCE54}"/>
                </a:ext>
              </a:extLst>
            </p:cNvPr>
            <p:cNvGrpSpPr/>
            <p:nvPr/>
          </p:nvGrpSpPr>
          <p:grpSpPr>
            <a:xfrm>
              <a:off x="5661546" y="1974877"/>
              <a:ext cx="1040256" cy="544800"/>
              <a:chOff x="6428963" y="1483611"/>
              <a:chExt cx="1040256" cy="544800"/>
            </a:xfrm>
            <a:solidFill>
              <a:schemeClr val="bg1"/>
            </a:solidFill>
          </p:grpSpPr>
          <p:pic>
            <p:nvPicPr>
              <p:cNvPr id="8" name="Graphic 7">
                <a:extLst>
                  <a:ext uri="{FF2B5EF4-FFF2-40B4-BE49-F238E27FC236}">
                    <a16:creationId xmlns:a16="http://schemas.microsoft.com/office/drawing/2014/main" id="{5A25A4D4-AFD3-6C0F-BBF3-41231266B2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28963" y="1483611"/>
                <a:ext cx="544800" cy="544800"/>
              </a:xfrm>
              <a:prstGeom prst="rect">
                <a:avLst/>
              </a:prstGeom>
            </p:spPr>
          </p:pic>
          <p:pic>
            <p:nvPicPr>
              <p:cNvPr id="29" name="Graphic 28">
                <a:extLst>
                  <a:ext uri="{FF2B5EF4-FFF2-40B4-BE49-F238E27FC236}">
                    <a16:creationId xmlns:a16="http://schemas.microsoft.com/office/drawing/2014/main" id="{6E878DDA-B4B9-F475-B9B9-6CF45854E3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88202" y="1483611"/>
                <a:ext cx="544800" cy="544800"/>
              </a:xfrm>
              <a:prstGeom prst="rect">
                <a:avLst/>
              </a:prstGeom>
            </p:spPr>
          </p:pic>
          <p:pic>
            <p:nvPicPr>
              <p:cNvPr id="30" name="Graphic 29">
                <a:extLst>
                  <a:ext uri="{FF2B5EF4-FFF2-40B4-BE49-F238E27FC236}">
                    <a16:creationId xmlns:a16="http://schemas.microsoft.com/office/drawing/2014/main" id="{C301D19C-F8D1-114C-A027-6C9CB307847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47440" y="1483611"/>
                <a:ext cx="521779" cy="544800"/>
              </a:xfrm>
              <a:prstGeom prst="rect">
                <a:avLst/>
              </a:prstGeom>
            </p:spPr>
          </p:pic>
        </p:grpSp>
        <p:sp>
          <p:nvSpPr>
            <p:cNvPr id="40" name="TextBox 39">
              <a:extLst>
                <a:ext uri="{FF2B5EF4-FFF2-40B4-BE49-F238E27FC236}">
                  <a16:creationId xmlns:a16="http://schemas.microsoft.com/office/drawing/2014/main" id="{715D60A1-08EA-1344-CBA1-426A9671ADE0}"/>
                </a:ext>
              </a:extLst>
            </p:cNvPr>
            <p:cNvSpPr txBox="1"/>
            <p:nvPr/>
          </p:nvSpPr>
          <p:spPr>
            <a:xfrm>
              <a:off x="5571961" y="1473319"/>
              <a:ext cx="1042340" cy="4154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err="1">
                  <a:ln>
                    <a:noFill/>
                  </a:ln>
                  <a:solidFill>
                    <a:schemeClr val="bg1"/>
                  </a:solidFill>
                  <a:effectLst/>
                  <a:uLnTx/>
                  <a:uFillTx/>
                  <a:latin typeface="DM Sans"/>
                  <a:ea typeface="+mn-ea"/>
                  <a:cs typeface="+mn-cs"/>
                </a:rPr>
                <a:t>PreM</a:t>
              </a:r>
              <a:r>
                <a:rPr kumimoji="0" lang="en-US" sz="900" b="1" i="0" u="none" strike="noStrike" kern="1200" cap="none" spc="0" normalizeH="0" baseline="0" noProof="0">
                  <a:ln>
                    <a:noFill/>
                  </a:ln>
                  <a:solidFill>
                    <a:schemeClr val="bg1"/>
                  </a:solidFill>
                  <a:effectLst/>
                  <a:uLnTx/>
                  <a:uFillTx/>
                  <a:latin typeface="DM Sans"/>
                  <a:ea typeface="+mn-ea"/>
                  <a:cs typeface="+mn-cs"/>
                </a:rPr>
                <a:t> Placebo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DM Sans"/>
                </a:rPr>
                <a:t>Age 48,9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bg1"/>
                  </a:solidFill>
                  <a:effectLst/>
                  <a:uLnTx/>
                  <a:uFillTx/>
                  <a:latin typeface="DM Sans"/>
                  <a:ea typeface="+mn-ea"/>
                  <a:cs typeface="+mn-cs"/>
                </a:rPr>
                <a:t>N.:30</a:t>
              </a:r>
            </a:p>
          </p:txBody>
        </p:sp>
        <p:sp>
          <p:nvSpPr>
            <p:cNvPr id="43" name="TextBox 42">
              <a:extLst>
                <a:ext uri="{FF2B5EF4-FFF2-40B4-BE49-F238E27FC236}">
                  <a16:creationId xmlns:a16="http://schemas.microsoft.com/office/drawing/2014/main" id="{3BD2FDFE-CD71-DC2A-6AB2-FA6C35ED6B3C}"/>
                </a:ext>
              </a:extLst>
            </p:cNvPr>
            <p:cNvSpPr txBox="1"/>
            <p:nvPr/>
          </p:nvSpPr>
          <p:spPr>
            <a:xfrm>
              <a:off x="5571961" y="2671059"/>
              <a:ext cx="1392005" cy="4154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DM Sans"/>
                  <a:ea typeface="+mn-ea"/>
                  <a:cs typeface="+mn-cs"/>
                </a:rPr>
                <a:t>Pre-menopausal control group = “young group phenotype”</a:t>
              </a:r>
            </a:p>
          </p:txBody>
        </p:sp>
      </p:grpSp>
      <p:grpSp>
        <p:nvGrpSpPr>
          <p:cNvPr id="16" name="Group 15">
            <a:extLst>
              <a:ext uri="{FF2B5EF4-FFF2-40B4-BE49-F238E27FC236}">
                <a16:creationId xmlns:a16="http://schemas.microsoft.com/office/drawing/2014/main" id="{6FC987BB-C3BD-F2E7-7813-782B1A96F771}"/>
              </a:ext>
            </a:extLst>
          </p:cNvPr>
          <p:cNvGrpSpPr/>
          <p:nvPr/>
        </p:nvGrpSpPr>
        <p:grpSpPr>
          <a:xfrm>
            <a:off x="8306754" y="1433591"/>
            <a:ext cx="1642934" cy="2484981"/>
            <a:chOff x="5388515" y="1366202"/>
            <a:chExt cx="1642934" cy="2484981"/>
          </a:xfrm>
        </p:grpSpPr>
        <p:sp>
          <p:nvSpPr>
            <p:cNvPr id="17" name="Right Arrow 16">
              <a:extLst>
                <a:ext uri="{FF2B5EF4-FFF2-40B4-BE49-F238E27FC236}">
                  <a16:creationId xmlns:a16="http://schemas.microsoft.com/office/drawing/2014/main" id="{1D5AB489-537B-5D8E-4013-9462E7A42BF4}"/>
                </a:ext>
              </a:extLst>
            </p:cNvPr>
            <p:cNvSpPr/>
            <p:nvPr/>
          </p:nvSpPr>
          <p:spPr>
            <a:xfrm rot="5400000">
              <a:off x="5983041" y="3185649"/>
              <a:ext cx="397267" cy="378045"/>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0114D30-F085-97AD-3D1C-E7B56377B121}"/>
                </a:ext>
              </a:extLst>
            </p:cNvPr>
            <p:cNvSpPr txBox="1"/>
            <p:nvPr/>
          </p:nvSpPr>
          <p:spPr>
            <a:xfrm>
              <a:off x="5484020" y="3620351"/>
              <a:ext cx="1392005"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a:solidFill>
                    <a:prstClr val="black"/>
                  </a:solidFill>
                  <a:latin typeface="DM Sans"/>
                </a:rPr>
                <a:t>Metabolism of aged</a:t>
              </a:r>
              <a:endParaRPr kumimoji="0" lang="en-US" sz="900" b="1" i="0" u="none" strike="noStrike" kern="1200" cap="none" spc="0" normalizeH="0" baseline="0" noProof="0">
                <a:ln>
                  <a:noFill/>
                </a:ln>
                <a:solidFill>
                  <a:prstClr val="black"/>
                </a:solidFill>
                <a:effectLst/>
                <a:uLnTx/>
                <a:uFillTx/>
                <a:latin typeface="DM Sans"/>
                <a:ea typeface="+mn-ea"/>
                <a:cs typeface="+mn-cs"/>
              </a:endParaRPr>
            </a:p>
          </p:txBody>
        </p:sp>
        <p:sp>
          <p:nvSpPr>
            <p:cNvPr id="19" name="Rectangle 18">
              <a:extLst>
                <a:ext uri="{FF2B5EF4-FFF2-40B4-BE49-F238E27FC236}">
                  <a16:creationId xmlns:a16="http://schemas.microsoft.com/office/drawing/2014/main" id="{89EC6B67-8557-E0B9-706F-486C818672A9}"/>
                </a:ext>
              </a:extLst>
            </p:cNvPr>
            <p:cNvSpPr/>
            <p:nvPr/>
          </p:nvSpPr>
          <p:spPr>
            <a:xfrm>
              <a:off x="5388515" y="1366202"/>
              <a:ext cx="1642934" cy="191243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8AAC42AB-E077-E432-C0A2-3323E2327F3A}"/>
                </a:ext>
              </a:extLst>
            </p:cNvPr>
            <p:cNvGrpSpPr/>
            <p:nvPr/>
          </p:nvGrpSpPr>
          <p:grpSpPr>
            <a:xfrm>
              <a:off x="5661546" y="1974877"/>
              <a:ext cx="1040256" cy="544800"/>
              <a:chOff x="6428963" y="1483611"/>
              <a:chExt cx="1040256" cy="544800"/>
            </a:xfrm>
            <a:solidFill>
              <a:schemeClr val="bg1"/>
            </a:solidFill>
          </p:grpSpPr>
          <p:pic>
            <p:nvPicPr>
              <p:cNvPr id="23" name="Graphic 22">
                <a:extLst>
                  <a:ext uri="{FF2B5EF4-FFF2-40B4-BE49-F238E27FC236}">
                    <a16:creationId xmlns:a16="http://schemas.microsoft.com/office/drawing/2014/main" id="{EDC9F38E-7B7C-D3D4-6AED-DF2788A5F96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28963" y="1483611"/>
                <a:ext cx="544800" cy="544800"/>
              </a:xfrm>
              <a:prstGeom prst="rect">
                <a:avLst/>
              </a:prstGeom>
            </p:spPr>
          </p:pic>
          <p:pic>
            <p:nvPicPr>
              <p:cNvPr id="24" name="Graphic 23">
                <a:extLst>
                  <a:ext uri="{FF2B5EF4-FFF2-40B4-BE49-F238E27FC236}">
                    <a16:creationId xmlns:a16="http://schemas.microsoft.com/office/drawing/2014/main" id="{04FAED49-C6B2-0A97-6A21-9D1B3E5EEE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88202" y="1483611"/>
                <a:ext cx="544800" cy="544800"/>
              </a:xfrm>
              <a:prstGeom prst="rect">
                <a:avLst/>
              </a:prstGeom>
            </p:spPr>
          </p:pic>
          <p:pic>
            <p:nvPicPr>
              <p:cNvPr id="25" name="Graphic 24">
                <a:extLst>
                  <a:ext uri="{FF2B5EF4-FFF2-40B4-BE49-F238E27FC236}">
                    <a16:creationId xmlns:a16="http://schemas.microsoft.com/office/drawing/2014/main" id="{1219C2A4-D99F-29EE-ED7E-6AF6AAEF26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47440" y="1483611"/>
                <a:ext cx="521779" cy="544800"/>
              </a:xfrm>
              <a:prstGeom prst="rect">
                <a:avLst/>
              </a:prstGeom>
            </p:spPr>
          </p:pic>
        </p:grpSp>
        <p:sp>
          <p:nvSpPr>
            <p:cNvPr id="21" name="TextBox 20">
              <a:extLst>
                <a:ext uri="{FF2B5EF4-FFF2-40B4-BE49-F238E27FC236}">
                  <a16:creationId xmlns:a16="http://schemas.microsoft.com/office/drawing/2014/main" id="{5E0F46FD-2CEB-5E35-BCC0-3FBDC4D19FC9}"/>
                </a:ext>
              </a:extLst>
            </p:cNvPr>
            <p:cNvSpPr txBox="1"/>
            <p:nvPr/>
          </p:nvSpPr>
          <p:spPr>
            <a:xfrm>
              <a:off x="5571961" y="1473319"/>
              <a:ext cx="1042340" cy="4154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err="1">
                  <a:ln>
                    <a:noFill/>
                  </a:ln>
                  <a:solidFill>
                    <a:schemeClr val="bg1"/>
                  </a:solidFill>
                  <a:effectLst/>
                  <a:uLnTx/>
                  <a:uFillTx/>
                  <a:latin typeface="DM Sans"/>
                  <a:ea typeface="+mn-ea"/>
                  <a:cs typeface="+mn-cs"/>
                </a:rPr>
                <a:t>PoM</a:t>
              </a:r>
              <a:r>
                <a:rPr kumimoji="0" lang="en-US" sz="900" b="1" i="0" u="none" strike="noStrike" kern="1200" cap="none" spc="0" normalizeH="0" baseline="0" noProof="0">
                  <a:ln>
                    <a:noFill/>
                  </a:ln>
                  <a:solidFill>
                    <a:schemeClr val="bg1"/>
                  </a:solidFill>
                  <a:effectLst/>
                  <a:uLnTx/>
                  <a:uFillTx/>
                  <a:latin typeface="DM Sans"/>
                  <a:ea typeface="+mn-ea"/>
                  <a:cs typeface="+mn-cs"/>
                </a:rPr>
                <a:t> Placebo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DM Sans"/>
                </a:rPr>
                <a:t>Age 59,6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bg1"/>
                  </a:solidFill>
                  <a:effectLst/>
                  <a:uLnTx/>
                  <a:uFillTx/>
                  <a:latin typeface="DM Sans"/>
                  <a:ea typeface="+mn-ea"/>
                  <a:cs typeface="+mn-cs"/>
                </a:rPr>
                <a:t>N.:32</a:t>
              </a:r>
            </a:p>
          </p:txBody>
        </p:sp>
        <p:sp>
          <p:nvSpPr>
            <p:cNvPr id="22" name="TextBox 21">
              <a:extLst>
                <a:ext uri="{FF2B5EF4-FFF2-40B4-BE49-F238E27FC236}">
                  <a16:creationId xmlns:a16="http://schemas.microsoft.com/office/drawing/2014/main" id="{434071F6-C17B-8F6A-B010-1F14F96E4E6A}"/>
                </a:ext>
              </a:extLst>
            </p:cNvPr>
            <p:cNvSpPr txBox="1"/>
            <p:nvPr/>
          </p:nvSpPr>
          <p:spPr>
            <a:xfrm>
              <a:off x="5571961" y="2671059"/>
              <a:ext cx="1392005" cy="4154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DM Sans"/>
                  <a:ea typeface="+mn-ea"/>
                  <a:cs typeface="+mn-cs"/>
                </a:rPr>
                <a:t>Post-menopausal placebo group = “aged group”</a:t>
              </a:r>
            </a:p>
          </p:txBody>
        </p:sp>
      </p:grpSp>
      <p:grpSp>
        <p:nvGrpSpPr>
          <p:cNvPr id="26" name="Group 25">
            <a:extLst>
              <a:ext uri="{FF2B5EF4-FFF2-40B4-BE49-F238E27FC236}">
                <a16:creationId xmlns:a16="http://schemas.microsoft.com/office/drawing/2014/main" id="{0D33E70C-5EC7-6290-F0FE-25A9595237CA}"/>
              </a:ext>
            </a:extLst>
          </p:cNvPr>
          <p:cNvGrpSpPr/>
          <p:nvPr/>
        </p:nvGrpSpPr>
        <p:grpSpPr>
          <a:xfrm>
            <a:off x="10000446" y="1433591"/>
            <a:ext cx="1745239" cy="2484981"/>
            <a:chOff x="5388515" y="1366202"/>
            <a:chExt cx="1745239" cy="2484981"/>
          </a:xfrm>
        </p:grpSpPr>
        <p:sp>
          <p:nvSpPr>
            <p:cNvPr id="27" name="Right Arrow 26">
              <a:extLst>
                <a:ext uri="{FF2B5EF4-FFF2-40B4-BE49-F238E27FC236}">
                  <a16:creationId xmlns:a16="http://schemas.microsoft.com/office/drawing/2014/main" id="{5AB6411D-3B6D-C828-FFC9-B883DAD8C133}"/>
                </a:ext>
              </a:extLst>
            </p:cNvPr>
            <p:cNvSpPr/>
            <p:nvPr/>
          </p:nvSpPr>
          <p:spPr>
            <a:xfrm rot="5400000">
              <a:off x="5983041" y="3185649"/>
              <a:ext cx="397267" cy="378045"/>
            </a:xfrm>
            <a:prstGeom prst="rightArrow">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4A3ADDC2-B587-779F-4201-F50EDBBD64F1}"/>
                </a:ext>
              </a:extLst>
            </p:cNvPr>
            <p:cNvSpPr txBox="1"/>
            <p:nvPr/>
          </p:nvSpPr>
          <p:spPr>
            <a:xfrm>
              <a:off x="5388515" y="3620351"/>
              <a:ext cx="1745239"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prstClr val="black"/>
                  </a:solidFill>
                  <a:latin typeface="DM Sans"/>
                </a:rPr>
                <a:t>Metabolism back to young</a:t>
              </a:r>
              <a:endParaRPr kumimoji="0" lang="en-US" sz="900" b="1" i="0" u="none" strike="noStrike" kern="1200" cap="none" spc="0" normalizeH="0" baseline="0" noProof="0">
                <a:ln>
                  <a:noFill/>
                </a:ln>
                <a:solidFill>
                  <a:prstClr val="black"/>
                </a:solidFill>
                <a:effectLst/>
                <a:uLnTx/>
                <a:uFillTx/>
                <a:latin typeface="DM Sans"/>
                <a:ea typeface="+mn-ea"/>
                <a:cs typeface="+mn-cs"/>
              </a:endParaRPr>
            </a:p>
          </p:txBody>
        </p:sp>
        <p:sp>
          <p:nvSpPr>
            <p:cNvPr id="54" name="Rectangle 53">
              <a:extLst>
                <a:ext uri="{FF2B5EF4-FFF2-40B4-BE49-F238E27FC236}">
                  <a16:creationId xmlns:a16="http://schemas.microsoft.com/office/drawing/2014/main" id="{8E5E69B4-76A9-4A6D-443D-432D177B5781}"/>
                </a:ext>
              </a:extLst>
            </p:cNvPr>
            <p:cNvSpPr/>
            <p:nvPr/>
          </p:nvSpPr>
          <p:spPr>
            <a:xfrm>
              <a:off x="5388515" y="1366202"/>
              <a:ext cx="1642934" cy="1912431"/>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55">
              <a:extLst>
                <a:ext uri="{FF2B5EF4-FFF2-40B4-BE49-F238E27FC236}">
                  <a16:creationId xmlns:a16="http://schemas.microsoft.com/office/drawing/2014/main" id="{FE4836E0-0D35-A8CD-C07C-7BC7EC4E32CD}"/>
                </a:ext>
              </a:extLst>
            </p:cNvPr>
            <p:cNvGrpSpPr/>
            <p:nvPr/>
          </p:nvGrpSpPr>
          <p:grpSpPr>
            <a:xfrm>
              <a:off x="5661546" y="1974877"/>
              <a:ext cx="1040256" cy="544800"/>
              <a:chOff x="6428963" y="1483611"/>
              <a:chExt cx="1040256" cy="544800"/>
            </a:xfrm>
            <a:solidFill>
              <a:schemeClr val="bg1"/>
            </a:solidFill>
          </p:grpSpPr>
          <p:pic>
            <p:nvPicPr>
              <p:cNvPr id="71" name="Graphic 70">
                <a:extLst>
                  <a:ext uri="{FF2B5EF4-FFF2-40B4-BE49-F238E27FC236}">
                    <a16:creationId xmlns:a16="http://schemas.microsoft.com/office/drawing/2014/main" id="{4DDF618B-C7DB-7DF0-FEA6-F51B61856B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28963" y="1483611"/>
                <a:ext cx="544800" cy="544800"/>
              </a:xfrm>
              <a:prstGeom prst="rect">
                <a:avLst/>
              </a:prstGeom>
            </p:spPr>
          </p:pic>
          <p:pic>
            <p:nvPicPr>
              <p:cNvPr id="72" name="Graphic 71">
                <a:extLst>
                  <a:ext uri="{FF2B5EF4-FFF2-40B4-BE49-F238E27FC236}">
                    <a16:creationId xmlns:a16="http://schemas.microsoft.com/office/drawing/2014/main" id="{E3621319-5C8B-2AF6-6913-F5C351B6D67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88202" y="1483611"/>
                <a:ext cx="544800" cy="544800"/>
              </a:xfrm>
              <a:prstGeom prst="rect">
                <a:avLst/>
              </a:prstGeom>
            </p:spPr>
          </p:pic>
          <p:pic>
            <p:nvPicPr>
              <p:cNvPr id="73" name="Graphic 72">
                <a:extLst>
                  <a:ext uri="{FF2B5EF4-FFF2-40B4-BE49-F238E27FC236}">
                    <a16:creationId xmlns:a16="http://schemas.microsoft.com/office/drawing/2014/main" id="{CAA880B5-B7B4-73BD-2731-07C1D12C5D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47440" y="1483611"/>
                <a:ext cx="521779" cy="544800"/>
              </a:xfrm>
              <a:prstGeom prst="rect">
                <a:avLst/>
              </a:prstGeom>
            </p:spPr>
          </p:pic>
        </p:grpSp>
        <p:sp>
          <p:nvSpPr>
            <p:cNvPr id="68" name="TextBox 67">
              <a:extLst>
                <a:ext uri="{FF2B5EF4-FFF2-40B4-BE49-F238E27FC236}">
                  <a16:creationId xmlns:a16="http://schemas.microsoft.com/office/drawing/2014/main" id="{B5088D73-1A5D-097E-71A2-1DEC682964D8}"/>
                </a:ext>
              </a:extLst>
            </p:cNvPr>
            <p:cNvSpPr txBox="1"/>
            <p:nvPr/>
          </p:nvSpPr>
          <p:spPr>
            <a:xfrm>
              <a:off x="5571961" y="1473319"/>
              <a:ext cx="1042340" cy="4154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err="1">
                  <a:ln>
                    <a:noFill/>
                  </a:ln>
                  <a:solidFill>
                    <a:schemeClr val="bg1"/>
                  </a:solidFill>
                  <a:effectLst/>
                  <a:uLnTx/>
                  <a:uFillTx/>
                  <a:latin typeface="DM Sans"/>
                  <a:ea typeface="+mn-ea"/>
                  <a:cs typeface="+mn-cs"/>
                </a:rPr>
                <a:t>PoM</a:t>
              </a:r>
              <a:r>
                <a:rPr kumimoji="0" lang="en-US" sz="900" b="1" i="0" u="none" strike="noStrike" kern="1200" cap="none" spc="0" normalizeH="0" baseline="0" noProof="0">
                  <a:ln>
                    <a:noFill/>
                  </a:ln>
                  <a:solidFill>
                    <a:schemeClr val="bg1"/>
                  </a:solidFill>
                  <a:effectLst/>
                  <a:uLnTx/>
                  <a:uFillTx/>
                  <a:latin typeface="DM Sans"/>
                  <a:ea typeface="+mn-ea"/>
                  <a:cs typeface="+mn-cs"/>
                </a:rPr>
                <a:t> Treated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DM Sans"/>
                </a:rPr>
                <a:t>Age 58,1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bg1"/>
                  </a:solidFill>
                  <a:effectLst/>
                  <a:uLnTx/>
                  <a:uFillTx/>
                  <a:latin typeface="DM Sans"/>
                  <a:ea typeface="+mn-ea"/>
                  <a:cs typeface="+mn-cs"/>
                </a:rPr>
                <a:t>N.:32</a:t>
              </a:r>
            </a:p>
          </p:txBody>
        </p:sp>
        <p:sp>
          <p:nvSpPr>
            <p:cNvPr id="70" name="TextBox 69">
              <a:extLst>
                <a:ext uri="{FF2B5EF4-FFF2-40B4-BE49-F238E27FC236}">
                  <a16:creationId xmlns:a16="http://schemas.microsoft.com/office/drawing/2014/main" id="{A48A209B-A15F-1AF5-FA96-627604DD5C64}"/>
                </a:ext>
              </a:extLst>
            </p:cNvPr>
            <p:cNvSpPr txBox="1"/>
            <p:nvPr/>
          </p:nvSpPr>
          <p:spPr>
            <a:xfrm>
              <a:off x="5571961" y="2671059"/>
              <a:ext cx="1392005" cy="4154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DM Sans"/>
                  <a:ea typeface="+mn-ea"/>
                  <a:cs typeface="+mn-cs"/>
                </a:rPr>
                <a:t>Post-menopausal Vit B3 group = “treated group with 5% Niacinamide”</a:t>
              </a:r>
            </a:p>
          </p:txBody>
        </p:sp>
      </p:grpSp>
      <p:pic>
        <p:nvPicPr>
          <p:cNvPr id="77" name="Picture 76" descr="Close-up of a person's face&#10;&#10;Description automatically generated">
            <a:extLst>
              <a:ext uri="{FF2B5EF4-FFF2-40B4-BE49-F238E27FC236}">
                <a16:creationId xmlns:a16="http://schemas.microsoft.com/office/drawing/2014/main" id="{56753521-C703-EBF7-9B83-EF6203557903}"/>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flipH="1">
            <a:off x="6629485" y="4711913"/>
            <a:ext cx="1567503" cy="1045594"/>
          </a:xfrm>
          <a:prstGeom prst="rect">
            <a:avLst/>
          </a:prstGeom>
        </p:spPr>
      </p:pic>
      <p:sp>
        <p:nvSpPr>
          <p:cNvPr id="82" name="Right Arrow 81">
            <a:extLst>
              <a:ext uri="{FF2B5EF4-FFF2-40B4-BE49-F238E27FC236}">
                <a16:creationId xmlns:a16="http://schemas.microsoft.com/office/drawing/2014/main" id="{D47EE454-9FD1-B279-CC9D-ABD7768EDB87}"/>
              </a:ext>
            </a:extLst>
          </p:cNvPr>
          <p:cNvSpPr/>
          <p:nvPr/>
        </p:nvSpPr>
        <p:spPr>
          <a:xfrm>
            <a:off x="7622603" y="4742786"/>
            <a:ext cx="812712" cy="277389"/>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white circle with a bird and text&#10;&#10;Description automatically generated">
            <a:extLst>
              <a:ext uri="{FF2B5EF4-FFF2-40B4-BE49-F238E27FC236}">
                <a16:creationId xmlns:a16="http://schemas.microsoft.com/office/drawing/2014/main" id="{EFFFCFDB-CB67-A2C1-2E89-AE7645FB490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02400" y="4983848"/>
            <a:ext cx="1150479" cy="977248"/>
          </a:xfrm>
          <a:prstGeom prst="rect">
            <a:avLst/>
          </a:prstGeom>
        </p:spPr>
      </p:pic>
      <p:pic>
        <p:nvPicPr>
          <p:cNvPr id="14" name="Picture 13">
            <a:extLst>
              <a:ext uri="{FF2B5EF4-FFF2-40B4-BE49-F238E27FC236}">
                <a16:creationId xmlns:a16="http://schemas.microsoft.com/office/drawing/2014/main" id="{DC71F6A8-C131-2DF7-062E-2CB1E7171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615882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id="{3957F4F1-B1B5-198D-79AF-3D017E80197E}"/>
              </a:ext>
            </a:extLst>
          </p:cNvPr>
          <p:cNvSpPr txBox="1">
            <a:spLocks/>
          </p:cNvSpPr>
          <p:nvPr/>
        </p:nvSpPr>
        <p:spPr>
          <a:xfrm>
            <a:off x="302400" y="302400"/>
            <a:ext cx="11591925" cy="303211"/>
          </a:xfrm>
          <a:prstGeom prst="rect">
            <a:avLst/>
          </a:prstGeom>
        </p:spPr>
        <p:txBody>
          <a:bodyPr anchor="t">
            <a:noAutofit/>
          </a:bodyPr>
          <a:lstStyle>
            <a:lvl1pPr algn="l" defTabSz="914400" rtl="0" eaLnBrk="1" latinLnBrk="0" hangingPunct="1">
              <a:lnSpc>
                <a:spcPct val="85000"/>
              </a:lnSpc>
              <a:spcBef>
                <a:spcPct val="0"/>
              </a:spcBef>
              <a:buNone/>
              <a:defRPr sz="5700" kern="1200">
                <a:solidFill>
                  <a:schemeClr val="tx1"/>
                </a:solidFill>
                <a:latin typeface="+mj-lt"/>
                <a:ea typeface="+mj-ea"/>
                <a:cs typeface="+mj-cs"/>
              </a:defRPr>
            </a:lvl1pPr>
          </a:lstStyle>
          <a:p>
            <a:r>
              <a:rPr lang="en-GB" sz="2000" b="1" dirty="0">
                <a:latin typeface="DM Sans" pitchFamily="2" charset="77"/>
              </a:rPr>
              <a:t>Multipurpose vitamin for multiple skin changes during menopause</a:t>
            </a:r>
          </a:p>
        </p:txBody>
      </p:sp>
      <p:sp>
        <p:nvSpPr>
          <p:cNvPr id="24" name="Text Placeholder 83">
            <a:extLst>
              <a:ext uri="{FF2B5EF4-FFF2-40B4-BE49-F238E27FC236}">
                <a16:creationId xmlns:a16="http://schemas.microsoft.com/office/drawing/2014/main" id="{C07069A1-A581-EC5E-94C6-671446B61169}"/>
              </a:ext>
            </a:extLst>
          </p:cNvPr>
          <p:cNvSpPr txBox="1">
            <a:spLocks/>
          </p:cNvSpPr>
          <p:nvPr/>
        </p:nvSpPr>
        <p:spPr>
          <a:xfrm>
            <a:off x="301625" y="604838"/>
            <a:ext cx="11588750" cy="288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solidFill>
                  <a:schemeClr val="tx1"/>
                </a:solidFill>
                <a:latin typeface="DM Sans" pitchFamily="2" charset="77"/>
              </a:rPr>
              <a:t>Niacinamide:  the versatile vitamin</a:t>
            </a:r>
          </a:p>
        </p:txBody>
      </p:sp>
      <p:sp>
        <p:nvSpPr>
          <p:cNvPr id="3" name="Rectangle 2">
            <a:extLst>
              <a:ext uri="{FF2B5EF4-FFF2-40B4-BE49-F238E27FC236}">
                <a16:creationId xmlns:a16="http://schemas.microsoft.com/office/drawing/2014/main" id="{40AC1B6D-5BBC-241A-7635-BA5130CF935C}"/>
              </a:ext>
            </a:extLst>
          </p:cNvPr>
          <p:cNvSpPr/>
          <p:nvPr/>
        </p:nvSpPr>
        <p:spPr>
          <a:xfrm>
            <a:off x="7860525" y="1425050"/>
            <a:ext cx="3924301" cy="4782074"/>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1853C145-A398-1CA1-CDD4-C0A5A54520EC}"/>
              </a:ext>
            </a:extLst>
          </p:cNvPr>
          <p:cNvSpPr/>
          <p:nvPr/>
        </p:nvSpPr>
        <p:spPr>
          <a:xfrm>
            <a:off x="301623" y="1425050"/>
            <a:ext cx="3924301" cy="4782074"/>
          </a:xfrm>
          <a:prstGeom prst="rect">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 Placeholder 6">
            <a:extLst>
              <a:ext uri="{FF2B5EF4-FFF2-40B4-BE49-F238E27FC236}">
                <a16:creationId xmlns:a16="http://schemas.microsoft.com/office/drawing/2014/main" id="{A7510E95-780E-C58F-91A7-EEB53F13B4BA}"/>
              </a:ext>
            </a:extLst>
          </p:cNvPr>
          <p:cNvSpPr txBox="1">
            <a:spLocks/>
          </p:cNvSpPr>
          <p:nvPr/>
        </p:nvSpPr>
        <p:spPr>
          <a:xfrm>
            <a:off x="791026" y="1008491"/>
            <a:ext cx="5009440" cy="498425"/>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2800" b="1" i="0" u="none" strike="noStrike" kern="0" cap="none" spc="0" normalizeH="0" baseline="0" noProof="0" dirty="0">
              <a:ln>
                <a:noFill/>
              </a:ln>
              <a:solidFill>
                <a:srgbClr val="48A2CF"/>
              </a:solidFill>
              <a:effectLst/>
              <a:uLnTx/>
              <a:uFillTx/>
              <a:latin typeface="DM Sans"/>
              <a:ea typeface="+mn-ea"/>
              <a:cs typeface="+mn-cs"/>
            </a:endParaRPr>
          </a:p>
        </p:txBody>
      </p:sp>
      <p:cxnSp>
        <p:nvCxnSpPr>
          <p:cNvPr id="22" name="Straight Connector 21">
            <a:extLst>
              <a:ext uri="{FF2B5EF4-FFF2-40B4-BE49-F238E27FC236}">
                <a16:creationId xmlns:a16="http://schemas.microsoft.com/office/drawing/2014/main" id="{0A8E60CD-FED9-53AB-33C3-56B40A7C09B5}"/>
              </a:ext>
            </a:extLst>
          </p:cNvPr>
          <p:cNvCxnSpPr>
            <a:cxnSpLocks/>
          </p:cNvCxnSpPr>
          <p:nvPr/>
        </p:nvCxnSpPr>
        <p:spPr>
          <a:xfrm>
            <a:off x="301625" y="3167620"/>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1E3CF94-F203-A67C-889D-F536F130331C}"/>
              </a:ext>
            </a:extLst>
          </p:cNvPr>
          <p:cNvCxnSpPr>
            <a:cxnSpLocks/>
          </p:cNvCxnSpPr>
          <p:nvPr/>
        </p:nvCxnSpPr>
        <p:spPr>
          <a:xfrm>
            <a:off x="302399" y="2549796"/>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A361E9-0C8B-0E86-7D43-03D02C809D11}"/>
              </a:ext>
            </a:extLst>
          </p:cNvPr>
          <p:cNvCxnSpPr>
            <a:cxnSpLocks/>
          </p:cNvCxnSpPr>
          <p:nvPr/>
        </p:nvCxnSpPr>
        <p:spPr>
          <a:xfrm>
            <a:off x="302399" y="5434994"/>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B7ECDD7-0157-D174-AED3-FC55D7EF9BD9}"/>
              </a:ext>
            </a:extLst>
          </p:cNvPr>
          <p:cNvCxnSpPr>
            <a:cxnSpLocks/>
          </p:cNvCxnSpPr>
          <p:nvPr/>
        </p:nvCxnSpPr>
        <p:spPr>
          <a:xfrm>
            <a:off x="302399" y="3712871"/>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879B5D2-FC46-CF6D-562F-AB7D9F495247}"/>
              </a:ext>
            </a:extLst>
          </p:cNvPr>
          <p:cNvCxnSpPr>
            <a:cxnSpLocks/>
          </p:cNvCxnSpPr>
          <p:nvPr/>
        </p:nvCxnSpPr>
        <p:spPr>
          <a:xfrm>
            <a:off x="302399" y="4419564"/>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1EC381AB-AABA-ECCD-727B-FAE3A67F74FD}"/>
              </a:ext>
            </a:extLst>
          </p:cNvPr>
          <p:cNvSpPr txBox="1"/>
          <p:nvPr/>
        </p:nvSpPr>
        <p:spPr>
          <a:xfrm>
            <a:off x="4442617" y="5422294"/>
            <a:ext cx="3112477" cy="646331"/>
          </a:xfrm>
          <a:prstGeom prst="rect">
            <a:avLst/>
          </a:prstGeom>
          <a:noFill/>
        </p:spPr>
        <p:txBody>
          <a:bodyPr wrap="square" lIns="91440" tIns="45720" rIns="91440" bIns="45720" rtlCol="0" anchor="t">
            <a:spAutoFit/>
          </a:bodyPr>
          <a:lstStyle/>
          <a:p>
            <a:pPr algn="ctr">
              <a:spcAft>
                <a:spcPts val="300"/>
              </a:spcAft>
            </a:pPr>
            <a:r>
              <a:rPr lang="en-GB" sz="1200" dirty="0">
                <a:ea typeface="+mn-lt"/>
                <a:cs typeface="+mn-lt"/>
              </a:rPr>
              <a:t>Upregulating histidine degradation (marker of skin homeostasis disruption): release of markers of UV skin damage </a:t>
            </a:r>
          </a:p>
        </p:txBody>
      </p:sp>
      <p:sp>
        <p:nvSpPr>
          <p:cNvPr id="68" name="TextBox 67">
            <a:extLst>
              <a:ext uri="{FF2B5EF4-FFF2-40B4-BE49-F238E27FC236}">
                <a16:creationId xmlns:a16="http://schemas.microsoft.com/office/drawing/2014/main" id="{726749DB-C8D3-5AB1-C0E8-A736C8EC45BA}"/>
              </a:ext>
            </a:extLst>
          </p:cNvPr>
          <p:cNvSpPr txBox="1"/>
          <p:nvPr/>
        </p:nvSpPr>
        <p:spPr>
          <a:xfrm>
            <a:off x="590340" y="3324779"/>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Reduced energy availability</a:t>
            </a:r>
          </a:p>
        </p:txBody>
      </p:sp>
      <p:sp>
        <p:nvSpPr>
          <p:cNvPr id="69" name="TextBox 68">
            <a:extLst>
              <a:ext uri="{FF2B5EF4-FFF2-40B4-BE49-F238E27FC236}">
                <a16:creationId xmlns:a16="http://schemas.microsoft.com/office/drawing/2014/main" id="{841D9ADF-E03C-5CBF-7C04-3D90A198115D}"/>
              </a:ext>
            </a:extLst>
          </p:cNvPr>
          <p:cNvSpPr txBox="1"/>
          <p:nvPr/>
        </p:nvSpPr>
        <p:spPr>
          <a:xfrm>
            <a:off x="4596884" y="3324779"/>
            <a:ext cx="2803942" cy="276999"/>
          </a:xfrm>
          <a:prstGeom prst="rect">
            <a:avLst/>
          </a:prstGeom>
          <a:noFill/>
        </p:spPr>
        <p:txBody>
          <a:bodyPr wrap="square" rtlCol="0">
            <a:spAutoFit/>
          </a:bodyPr>
          <a:lstStyle/>
          <a:p>
            <a:pPr algn="ctr"/>
            <a:r>
              <a:rPr lang="en-GB" sz="1200" dirty="0"/>
              <a:t>NAD+</a:t>
            </a:r>
            <a:r>
              <a:rPr lang="en-GB" sz="1200" baseline="30000" dirty="0"/>
              <a:t>1</a:t>
            </a:r>
          </a:p>
        </p:txBody>
      </p:sp>
      <p:sp>
        <p:nvSpPr>
          <p:cNvPr id="70" name="TextBox 69">
            <a:extLst>
              <a:ext uri="{FF2B5EF4-FFF2-40B4-BE49-F238E27FC236}">
                <a16:creationId xmlns:a16="http://schemas.microsoft.com/office/drawing/2014/main" id="{EC8935D9-7927-8B75-0082-586ECB698A19}"/>
              </a:ext>
            </a:extLst>
          </p:cNvPr>
          <p:cNvSpPr txBox="1"/>
          <p:nvPr/>
        </p:nvSpPr>
        <p:spPr>
          <a:xfrm>
            <a:off x="8420704" y="3324779"/>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Supports cellular energy metabolism </a:t>
            </a:r>
          </a:p>
        </p:txBody>
      </p:sp>
      <p:sp>
        <p:nvSpPr>
          <p:cNvPr id="71" name="TextBox 70">
            <a:extLst>
              <a:ext uri="{FF2B5EF4-FFF2-40B4-BE49-F238E27FC236}">
                <a16:creationId xmlns:a16="http://schemas.microsoft.com/office/drawing/2014/main" id="{34CFE3DF-C00D-AC0C-5738-C0DEFB349BF7}"/>
              </a:ext>
            </a:extLst>
          </p:cNvPr>
          <p:cNvSpPr txBox="1"/>
          <p:nvPr/>
        </p:nvSpPr>
        <p:spPr>
          <a:xfrm>
            <a:off x="590340" y="3935284"/>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Slower skin repair ability</a:t>
            </a:r>
          </a:p>
        </p:txBody>
      </p:sp>
      <p:sp>
        <p:nvSpPr>
          <p:cNvPr id="72" name="TextBox 71">
            <a:extLst>
              <a:ext uri="{FF2B5EF4-FFF2-40B4-BE49-F238E27FC236}">
                <a16:creationId xmlns:a16="http://schemas.microsoft.com/office/drawing/2014/main" id="{C5A762E8-71A1-1A1C-363F-8FD570B229C5}"/>
              </a:ext>
            </a:extLst>
          </p:cNvPr>
          <p:cNvSpPr txBox="1"/>
          <p:nvPr/>
        </p:nvSpPr>
        <p:spPr>
          <a:xfrm>
            <a:off x="4596884" y="3823715"/>
            <a:ext cx="2803942" cy="500137"/>
          </a:xfrm>
          <a:prstGeom prst="rect">
            <a:avLst/>
          </a:prstGeom>
          <a:noFill/>
        </p:spPr>
        <p:txBody>
          <a:bodyPr wrap="square" rtlCol="0">
            <a:spAutoFit/>
          </a:bodyPr>
          <a:lstStyle/>
          <a:p>
            <a:pPr algn="ctr">
              <a:spcAft>
                <a:spcPts val="300"/>
              </a:spcAft>
            </a:pPr>
            <a:r>
              <a:rPr lang="en-GB" sz="1200" dirty="0"/>
              <a:t>DNA protection and repair</a:t>
            </a:r>
          </a:p>
          <a:p>
            <a:pPr algn="ctr"/>
            <a:r>
              <a:rPr lang="en-GB" sz="1200" dirty="0"/>
              <a:t>Cytosine level </a:t>
            </a:r>
            <a:r>
              <a:rPr lang="en-GB" sz="800" dirty="0"/>
              <a:t>(marker of DNA protection)</a:t>
            </a:r>
          </a:p>
        </p:txBody>
      </p:sp>
      <p:sp>
        <p:nvSpPr>
          <p:cNvPr id="73" name="TextBox 72">
            <a:extLst>
              <a:ext uri="{FF2B5EF4-FFF2-40B4-BE49-F238E27FC236}">
                <a16:creationId xmlns:a16="http://schemas.microsoft.com/office/drawing/2014/main" id="{9286C9D3-0F4E-A6A9-2511-5CEC97FCC80F}"/>
              </a:ext>
            </a:extLst>
          </p:cNvPr>
          <p:cNvSpPr txBox="1"/>
          <p:nvPr/>
        </p:nvSpPr>
        <p:spPr>
          <a:xfrm>
            <a:off x="8420704" y="3935284"/>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Enhances skin repair</a:t>
            </a:r>
          </a:p>
        </p:txBody>
      </p:sp>
      <p:sp>
        <p:nvSpPr>
          <p:cNvPr id="74" name="TextBox 73">
            <a:extLst>
              <a:ext uri="{FF2B5EF4-FFF2-40B4-BE49-F238E27FC236}">
                <a16:creationId xmlns:a16="http://schemas.microsoft.com/office/drawing/2014/main" id="{24C1B2DA-C450-2415-793C-2DE0C89BC7AA}"/>
              </a:ext>
            </a:extLst>
          </p:cNvPr>
          <p:cNvSpPr txBox="1"/>
          <p:nvPr/>
        </p:nvSpPr>
        <p:spPr>
          <a:xfrm>
            <a:off x="590340" y="1549771"/>
            <a:ext cx="2803942"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Epidermal barrier dysfunction</a:t>
            </a:r>
          </a:p>
          <a:p>
            <a:pPr algn="ctr">
              <a:defRPr/>
            </a:pPr>
            <a:endParaRPr lang="en-GB" sz="1200" dirty="0">
              <a:latin typeface="DM Sans"/>
            </a:endParaRPr>
          </a:p>
          <a:p>
            <a:pPr algn="ctr">
              <a:defRPr/>
            </a:pPr>
            <a:endParaRPr lang="en-GB" sz="1200" dirty="0">
              <a:latin typeface="DM Sans"/>
            </a:endParaRPr>
          </a:p>
          <a:p>
            <a:pPr marL="0" marR="0" lvl="0" indent="0" algn="ctr" defTabSz="914400">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Loss of hydration</a:t>
            </a:r>
            <a:endParaRPr lang="en-GB" dirty="0">
              <a:ea typeface="+mn-ea"/>
              <a:cs typeface="+mn-cs"/>
            </a:endParaRPr>
          </a:p>
        </p:txBody>
      </p:sp>
      <p:sp>
        <p:nvSpPr>
          <p:cNvPr id="75" name="TextBox 74">
            <a:extLst>
              <a:ext uri="{FF2B5EF4-FFF2-40B4-BE49-F238E27FC236}">
                <a16:creationId xmlns:a16="http://schemas.microsoft.com/office/drawing/2014/main" id="{50B52FD0-B39F-A2DC-F62C-C567979B4C3D}"/>
              </a:ext>
            </a:extLst>
          </p:cNvPr>
          <p:cNvSpPr txBox="1"/>
          <p:nvPr/>
        </p:nvSpPr>
        <p:spPr>
          <a:xfrm>
            <a:off x="4596884" y="1549771"/>
            <a:ext cx="2803942" cy="946413"/>
          </a:xfrm>
          <a:prstGeom prst="rect">
            <a:avLst/>
          </a:prstGeom>
          <a:noFill/>
        </p:spPr>
        <p:txBody>
          <a:bodyPr wrap="square" lIns="91440" tIns="45720" rIns="91440" bIns="45720" rtlCol="0" anchor="t">
            <a:spAutoFit/>
          </a:bodyPr>
          <a:lstStyle/>
          <a:p>
            <a:pPr algn="ctr">
              <a:spcAft>
                <a:spcPts val="300"/>
              </a:spcAft>
            </a:pPr>
            <a:r>
              <a:rPr lang="en-GB" sz="1200" dirty="0"/>
              <a:t>Different distribution of Ceramides </a:t>
            </a:r>
          </a:p>
          <a:p>
            <a:pPr algn="ctr">
              <a:spcAft>
                <a:spcPts val="300"/>
              </a:spcAft>
            </a:pPr>
            <a:endParaRPr lang="en-GB" sz="1200" dirty="0"/>
          </a:p>
          <a:p>
            <a:pPr algn="ctr">
              <a:spcAft>
                <a:spcPts val="300"/>
              </a:spcAft>
            </a:pPr>
            <a:r>
              <a:rPr lang="en-GB" sz="1200" dirty="0"/>
              <a:t>Hydration</a:t>
            </a:r>
          </a:p>
          <a:p>
            <a:pPr algn="ctr"/>
            <a:r>
              <a:rPr lang="en-GB" sz="1200" dirty="0"/>
              <a:t>TEWL</a:t>
            </a:r>
          </a:p>
        </p:txBody>
      </p:sp>
      <p:sp>
        <p:nvSpPr>
          <p:cNvPr id="76" name="TextBox 75">
            <a:extLst>
              <a:ext uri="{FF2B5EF4-FFF2-40B4-BE49-F238E27FC236}">
                <a16:creationId xmlns:a16="http://schemas.microsoft.com/office/drawing/2014/main" id="{0108E02C-6E82-C2FA-E0FD-35168FE60ED9}"/>
              </a:ext>
            </a:extLst>
          </p:cNvPr>
          <p:cNvSpPr txBox="1"/>
          <p:nvPr/>
        </p:nvSpPr>
        <p:spPr>
          <a:xfrm>
            <a:off x="8420704" y="1549771"/>
            <a:ext cx="280394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Re-balance ceramides composition to pre-menopausal level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Restores hydration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Reinforces Epidermal barrier</a:t>
            </a:r>
          </a:p>
        </p:txBody>
      </p:sp>
      <p:sp>
        <p:nvSpPr>
          <p:cNvPr id="77" name="TextBox 76">
            <a:extLst>
              <a:ext uri="{FF2B5EF4-FFF2-40B4-BE49-F238E27FC236}">
                <a16:creationId xmlns:a16="http://schemas.microsoft.com/office/drawing/2014/main" id="{3E6E31CF-EF44-AE3D-5E96-EB86BBA3F7DB}"/>
              </a:ext>
            </a:extLst>
          </p:cNvPr>
          <p:cNvSpPr txBox="1"/>
          <p:nvPr/>
        </p:nvSpPr>
        <p:spPr>
          <a:xfrm>
            <a:off x="590340" y="2733510"/>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Sensitive skin</a:t>
            </a:r>
          </a:p>
        </p:txBody>
      </p:sp>
      <p:sp>
        <p:nvSpPr>
          <p:cNvPr id="78" name="TextBox 77">
            <a:extLst>
              <a:ext uri="{FF2B5EF4-FFF2-40B4-BE49-F238E27FC236}">
                <a16:creationId xmlns:a16="http://schemas.microsoft.com/office/drawing/2014/main" id="{4976CDF5-D55D-37E3-3C92-8E4C810B495B}"/>
              </a:ext>
            </a:extLst>
          </p:cNvPr>
          <p:cNvSpPr txBox="1"/>
          <p:nvPr/>
        </p:nvSpPr>
        <p:spPr>
          <a:xfrm>
            <a:off x="4627986" y="2578973"/>
            <a:ext cx="2803942" cy="646331"/>
          </a:xfrm>
          <a:prstGeom prst="rect">
            <a:avLst/>
          </a:prstGeom>
          <a:noFill/>
        </p:spPr>
        <p:txBody>
          <a:bodyPr wrap="square" lIns="91440" tIns="45720" rIns="91440" bIns="45720" rtlCol="0" anchor="t">
            <a:spAutoFit/>
          </a:bodyPr>
          <a:lstStyle/>
          <a:p>
            <a:pPr algn="ctr"/>
            <a:r>
              <a:rPr lang="en-GB" sz="1200" dirty="0"/>
              <a:t>Skin homeostasis and NMF disruption: release of imidazole compounds </a:t>
            </a:r>
          </a:p>
        </p:txBody>
      </p:sp>
      <p:sp>
        <p:nvSpPr>
          <p:cNvPr id="79" name="TextBox 78">
            <a:extLst>
              <a:ext uri="{FF2B5EF4-FFF2-40B4-BE49-F238E27FC236}">
                <a16:creationId xmlns:a16="http://schemas.microsoft.com/office/drawing/2014/main" id="{942AA837-9764-D1C3-4067-3DF199280BD1}"/>
              </a:ext>
            </a:extLst>
          </p:cNvPr>
          <p:cNvSpPr txBox="1"/>
          <p:nvPr/>
        </p:nvSpPr>
        <p:spPr>
          <a:xfrm>
            <a:off x="8420704" y="2733510"/>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Helps to relieve sensitive skin</a:t>
            </a:r>
          </a:p>
        </p:txBody>
      </p:sp>
      <p:sp>
        <p:nvSpPr>
          <p:cNvPr id="80" name="TextBox 79">
            <a:extLst>
              <a:ext uri="{FF2B5EF4-FFF2-40B4-BE49-F238E27FC236}">
                <a16:creationId xmlns:a16="http://schemas.microsoft.com/office/drawing/2014/main" id="{30E24CB8-78E2-CE76-401C-984751FEE1B1}"/>
              </a:ext>
            </a:extLst>
          </p:cNvPr>
          <p:cNvSpPr txBox="1"/>
          <p:nvPr/>
        </p:nvSpPr>
        <p:spPr>
          <a:xfrm>
            <a:off x="590340" y="4704470"/>
            <a:ext cx="28039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Reduced skin elasticity,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promotes wrinkles</a:t>
            </a:r>
          </a:p>
        </p:txBody>
      </p:sp>
      <p:sp>
        <p:nvSpPr>
          <p:cNvPr id="81" name="TextBox 80">
            <a:extLst>
              <a:ext uri="{FF2B5EF4-FFF2-40B4-BE49-F238E27FC236}">
                <a16:creationId xmlns:a16="http://schemas.microsoft.com/office/drawing/2014/main" id="{20110577-B689-2F86-48AA-3F0CC2793AB8}"/>
              </a:ext>
            </a:extLst>
          </p:cNvPr>
          <p:cNvSpPr txBox="1"/>
          <p:nvPr/>
        </p:nvSpPr>
        <p:spPr>
          <a:xfrm>
            <a:off x="4596884" y="4573665"/>
            <a:ext cx="2803942" cy="723275"/>
          </a:xfrm>
          <a:prstGeom prst="rect">
            <a:avLst/>
          </a:prstGeom>
          <a:noFill/>
        </p:spPr>
        <p:txBody>
          <a:bodyPr wrap="square" rtlCol="0">
            <a:spAutoFit/>
          </a:bodyPr>
          <a:lstStyle/>
          <a:p>
            <a:pPr algn="ctr">
              <a:spcAft>
                <a:spcPts val="300"/>
              </a:spcAft>
            </a:pPr>
            <a:r>
              <a:rPr lang="en-GB" sz="1200" dirty="0"/>
              <a:t>Collagen protection</a:t>
            </a:r>
          </a:p>
          <a:p>
            <a:pPr algn="ctr">
              <a:spcAft>
                <a:spcPts val="300"/>
              </a:spcAft>
            </a:pPr>
            <a:r>
              <a:rPr lang="en-GB" sz="1200" dirty="0"/>
              <a:t>Free proline </a:t>
            </a:r>
            <a:r>
              <a:rPr lang="en-GB" sz="800" dirty="0"/>
              <a:t>(marker of collagen degradation)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t>Collagen production</a:t>
            </a:r>
          </a:p>
        </p:txBody>
      </p:sp>
      <p:sp>
        <p:nvSpPr>
          <p:cNvPr id="82" name="TextBox 81">
            <a:extLst>
              <a:ext uri="{FF2B5EF4-FFF2-40B4-BE49-F238E27FC236}">
                <a16:creationId xmlns:a16="http://schemas.microsoft.com/office/drawing/2014/main" id="{C21721D8-2C98-173E-21A1-61AF40FF69EF}"/>
              </a:ext>
            </a:extLst>
          </p:cNvPr>
          <p:cNvSpPr txBox="1"/>
          <p:nvPr/>
        </p:nvSpPr>
        <p:spPr>
          <a:xfrm>
            <a:off x="8420704" y="4704470"/>
            <a:ext cx="28039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Boosts skin elasticity,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latin typeface="DM Sans" pitchFamily="2" charset="0"/>
              </a:rPr>
              <a:t>r</a:t>
            </a:r>
            <a:r>
              <a:rPr kumimoji="0" lang="en-GB" sz="1200" b="0" i="0" u="none" strike="noStrike" kern="1200" cap="none" spc="0" normalizeH="0" baseline="0" noProof="0" dirty="0">
                <a:ln>
                  <a:noFill/>
                </a:ln>
                <a:effectLst/>
                <a:uLnTx/>
                <a:uFillTx/>
                <a:latin typeface="DM Sans" pitchFamily="2" charset="0"/>
                <a:ea typeface="+mn-ea"/>
                <a:cs typeface="+mn-cs"/>
              </a:rPr>
              <a:t>educed wrinkles</a:t>
            </a:r>
          </a:p>
        </p:txBody>
      </p:sp>
      <p:sp>
        <p:nvSpPr>
          <p:cNvPr id="83" name="TextBox 82">
            <a:extLst>
              <a:ext uri="{FF2B5EF4-FFF2-40B4-BE49-F238E27FC236}">
                <a16:creationId xmlns:a16="http://schemas.microsoft.com/office/drawing/2014/main" id="{0FC90175-AE4C-6827-CA46-EEB2753277F2}"/>
              </a:ext>
            </a:extLst>
          </p:cNvPr>
          <p:cNvSpPr txBox="1"/>
          <p:nvPr/>
        </p:nvSpPr>
        <p:spPr>
          <a:xfrm>
            <a:off x="590340" y="5583877"/>
            <a:ext cx="28039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a:ea typeface="+mn-ea"/>
                <a:cs typeface="+mn-cs"/>
              </a:rPr>
              <a:t>Increased UV induced  skin damage and photoaging effects</a:t>
            </a:r>
          </a:p>
        </p:txBody>
      </p:sp>
      <p:sp>
        <p:nvSpPr>
          <p:cNvPr id="84" name="TextBox 83">
            <a:extLst>
              <a:ext uri="{FF2B5EF4-FFF2-40B4-BE49-F238E27FC236}">
                <a16:creationId xmlns:a16="http://schemas.microsoft.com/office/drawing/2014/main" id="{ECC93A9F-24C1-49DE-AC50-508A49C62B8C}"/>
              </a:ext>
            </a:extLst>
          </p:cNvPr>
          <p:cNvSpPr txBox="1"/>
          <p:nvPr/>
        </p:nvSpPr>
        <p:spPr>
          <a:xfrm>
            <a:off x="8420704" y="5583877"/>
            <a:ext cx="28039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DM Sans" pitchFamily="2" charset="0"/>
                <a:ea typeface="+mn-ea"/>
                <a:cs typeface="+mn-cs"/>
              </a:rPr>
              <a:t>Protects against UV-induced skin damage and photoaging</a:t>
            </a:r>
          </a:p>
        </p:txBody>
      </p:sp>
      <p:grpSp>
        <p:nvGrpSpPr>
          <p:cNvPr id="85" name="Group 84">
            <a:extLst>
              <a:ext uri="{FF2B5EF4-FFF2-40B4-BE49-F238E27FC236}">
                <a16:creationId xmlns:a16="http://schemas.microsoft.com/office/drawing/2014/main" id="{2E190CE1-3011-5F3E-8728-73569B46A167}"/>
              </a:ext>
            </a:extLst>
          </p:cNvPr>
          <p:cNvGrpSpPr/>
          <p:nvPr/>
        </p:nvGrpSpPr>
        <p:grpSpPr>
          <a:xfrm>
            <a:off x="4284147" y="1523436"/>
            <a:ext cx="203281" cy="4559865"/>
            <a:chOff x="4480841" y="1523436"/>
            <a:chExt cx="203281" cy="4559865"/>
          </a:xfrm>
        </p:grpSpPr>
        <p:sp>
          <p:nvSpPr>
            <p:cNvPr id="86" name="Right Arrow 85">
              <a:extLst>
                <a:ext uri="{FF2B5EF4-FFF2-40B4-BE49-F238E27FC236}">
                  <a16:creationId xmlns:a16="http://schemas.microsoft.com/office/drawing/2014/main" id="{5E8EB1A1-F22D-1A80-7784-71C0ABE2E7A3}"/>
                </a:ext>
              </a:extLst>
            </p:cNvPr>
            <p:cNvSpPr/>
            <p:nvPr/>
          </p:nvSpPr>
          <p:spPr>
            <a:xfrm rot="5400000">
              <a:off x="4475673" y="3361638"/>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7" name="Right Arrow 86">
              <a:extLst>
                <a:ext uri="{FF2B5EF4-FFF2-40B4-BE49-F238E27FC236}">
                  <a16:creationId xmlns:a16="http://schemas.microsoft.com/office/drawing/2014/main" id="{73A64353-656B-8AFB-7F70-F5EEDD79DC98}"/>
                </a:ext>
              </a:extLst>
            </p:cNvPr>
            <p:cNvSpPr/>
            <p:nvPr/>
          </p:nvSpPr>
          <p:spPr>
            <a:xfrm rot="5400000">
              <a:off x="4475673" y="3837541"/>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8" name="Right Arrow 87">
              <a:extLst>
                <a:ext uri="{FF2B5EF4-FFF2-40B4-BE49-F238E27FC236}">
                  <a16:creationId xmlns:a16="http://schemas.microsoft.com/office/drawing/2014/main" id="{6442B0DD-39DA-FA9A-4148-A90B6E8FEC4D}"/>
                </a:ext>
              </a:extLst>
            </p:cNvPr>
            <p:cNvSpPr/>
            <p:nvPr/>
          </p:nvSpPr>
          <p:spPr>
            <a:xfrm rot="5400000">
              <a:off x="4475673" y="4106744"/>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9" name="Right Arrow 88">
              <a:extLst>
                <a:ext uri="{FF2B5EF4-FFF2-40B4-BE49-F238E27FC236}">
                  <a16:creationId xmlns:a16="http://schemas.microsoft.com/office/drawing/2014/main" id="{D8BFAD38-F3CA-903E-984E-C03E55F20FC5}"/>
                </a:ext>
              </a:extLst>
            </p:cNvPr>
            <p:cNvSpPr/>
            <p:nvPr/>
          </p:nvSpPr>
          <p:spPr>
            <a:xfrm rot="5400000">
              <a:off x="4475673" y="1528604"/>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0" name="Right Arrow 89">
              <a:extLst>
                <a:ext uri="{FF2B5EF4-FFF2-40B4-BE49-F238E27FC236}">
                  <a16:creationId xmlns:a16="http://schemas.microsoft.com/office/drawing/2014/main" id="{03CC1F2B-13D6-8357-AAAC-2305866D2F6A}"/>
                </a:ext>
              </a:extLst>
            </p:cNvPr>
            <p:cNvSpPr/>
            <p:nvPr/>
          </p:nvSpPr>
          <p:spPr>
            <a:xfrm rot="5400000">
              <a:off x="4475673" y="1919850"/>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1" name="Right Arrow 90">
              <a:extLst>
                <a:ext uri="{FF2B5EF4-FFF2-40B4-BE49-F238E27FC236}">
                  <a16:creationId xmlns:a16="http://schemas.microsoft.com/office/drawing/2014/main" id="{121A20F1-A322-5112-F33E-F482A1E5756C}"/>
                </a:ext>
              </a:extLst>
            </p:cNvPr>
            <p:cNvSpPr/>
            <p:nvPr/>
          </p:nvSpPr>
          <p:spPr>
            <a:xfrm rot="16200000">
              <a:off x="4475673" y="2183574"/>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2" name="Right Arrow 91">
              <a:extLst>
                <a:ext uri="{FF2B5EF4-FFF2-40B4-BE49-F238E27FC236}">
                  <a16:creationId xmlns:a16="http://schemas.microsoft.com/office/drawing/2014/main" id="{F152D5A0-3988-3FA7-866A-C7E2E2F87C94}"/>
                </a:ext>
              </a:extLst>
            </p:cNvPr>
            <p:cNvSpPr/>
            <p:nvPr/>
          </p:nvSpPr>
          <p:spPr>
            <a:xfrm rot="16200000">
              <a:off x="4475673" y="2770368"/>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3" name="Right Arrow 92">
              <a:extLst>
                <a:ext uri="{FF2B5EF4-FFF2-40B4-BE49-F238E27FC236}">
                  <a16:creationId xmlns:a16="http://schemas.microsoft.com/office/drawing/2014/main" id="{FE0DB479-503B-B8A6-2475-B96A45F97734}"/>
                </a:ext>
              </a:extLst>
            </p:cNvPr>
            <p:cNvSpPr/>
            <p:nvPr/>
          </p:nvSpPr>
          <p:spPr>
            <a:xfrm rot="5400000">
              <a:off x="4475673" y="4550957"/>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4" name="Right Arrow 93">
              <a:extLst>
                <a:ext uri="{FF2B5EF4-FFF2-40B4-BE49-F238E27FC236}">
                  <a16:creationId xmlns:a16="http://schemas.microsoft.com/office/drawing/2014/main" id="{95042883-C971-11D6-A63D-691AC8D6996B}"/>
                </a:ext>
              </a:extLst>
            </p:cNvPr>
            <p:cNvSpPr/>
            <p:nvPr/>
          </p:nvSpPr>
          <p:spPr>
            <a:xfrm rot="5400000">
              <a:off x="4475673" y="5115731"/>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5" name="Right Arrow 94">
              <a:extLst>
                <a:ext uri="{FF2B5EF4-FFF2-40B4-BE49-F238E27FC236}">
                  <a16:creationId xmlns:a16="http://schemas.microsoft.com/office/drawing/2014/main" id="{5101B30D-7857-4D8C-5A3E-FF8C575BFA11}"/>
                </a:ext>
              </a:extLst>
            </p:cNvPr>
            <p:cNvSpPr/>
            <p:nvPr/>
          </p:nvSpPr>
          <p:spPr>
            <a:xfrm rot="16200000">
              <a:off x="4475673" y="4833662"/>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6" name="Right Arrow 95">
              <a:extLst>
                <a:ext uri="{FF2B5EF4-FFF2-40B4-BE49-F238E27FC236}">
                  <a16:creationId xmlns:a16="http://schemas.microsoft.com/office/drawing/2014/main" id="{A2CEC574-373F-2B6D-66CC-560C2F4AA32A}"/>
                </a:ext>
              </a:extLst>
            </p:cNvPr>
            <p:cNvSpPr/>
            <p:nvPr/>
          </p:nvSpPr>
          <p:spPr>
            <a:xfrm rot="16200000">
              <a:off x="4475673" y="5551285"/>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7" name="Right Arrow 96">
              <a:extLst>
                <a:ext uri="{FF2B5EF4-FFF2-40B4-BE49-F238E27FC236}">
                  <a16:creationId xmlns:a16="http://schemas.microsoft.com/office/drawing/2014/main" id="{C19D7885-5A0F-5BFC-638D-ED0E9CB55491}"/>
                </a:ext>
              </a:extLst>
            </p:cNvPr>
            <p:cNvSpPr/>
            <p:nvPr/>
          </p:nvSpPr>
          <p:spPr>
            <a:xfrm rot="16200000">
              <a:off x="4475673" y="5874852"/>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98" name="Group 97">
            <a:extLst>
              <a:ext uri="{FF2B5EF4-FFF2-40B4-BE49-F238E27FC236}">
                <a16:creationId xmlns:a16="http://schemas.microsoft.com/office/drawing/2014/main" id="{61276F43-B362-ADC8-66EF-F9D9BF053BC5}"/>
              </a:ext>
            </a:extLst>
          </p:cNvPr>
          <p:cNvGrpSpPr/>
          <p:nvPr/>
        </p:nvGrpSpPr>
        <p:grpSpPr>
          <a:xfrm>
            <a:off x="7605441" y="1523436"/>
            <a:ext cx="203281" cy="4559865"/>
            <a:chOff x="7759224" y="1523436"/>
            <a:chExt cx="203281" cy="4559865"/>
          </a:xfrm>
        </p:grpSpPr>
        <p:sp>
          <p:nvSpPr>
            <p:cNvPr id="99" name="Right Arrow 98">
              <a:extLst>
                <a:ext uri="{FF2B5EF4-FFF2-40B4-BE49-F238E27FC236}">
                  <a16:creationId xmlns:a16="http://schemas.microsoft.com/office/drawing/2014/main" id="{064FD5B0-344C-0EA8-91B2-1ABB8F5B4DF8}"/>
                </a:ext>
              </a:extLst>
            </p:cNvPr>
            <p:cNvSpPr/>
            <p:nvPr/>
          </p:nvSpPr>
          <p:spPr>
            <a:xfrm rot="16200000">
              <a:off x="7754056" y="3361638"/>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0" name="Right Arrow 99">
              <a:extLst>
                <a:ext uri="{FF2B5EF4-FFF2-40B4-BE49-F238E27FC236}">
                  <a16:creationId xmlns:a16="http://schemas.microsoft.com/office/drawing/2014/main" id="{C3DBF153-8372-1514-135A-FAD28BE08503}"/>
                </a:ext>
              </a:extLst>
            </p:cNvPr>
            <p:cNvSpPr/>
            <p:nvPr/>
          </p:nvSpPr>
          <p:spPr>
            <a:xfrm rot="16200000">
              <a:off x="7754056" y="3837541"/>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1" name="Right Arrow 100">
              <a:extLst>
                <a:ext uri="{FF2B5EF4-FFF2-40B4-BE49-F238E27FC236}">
                  <a16:creationId xmlns:a16="http://schemas.microsoft.com/office/drawing/2014/main" id="{1CDA6DD8-8D3D-BC8A-CBDB-69D22B19F20C}"/>
                </a:ext>
              </a:extLst>
            </p:cNvPr>
            <p:cNvSpPr/>
            <p:nvPr/>
          </p:nvSpPr>
          <p:spPr>
            <a:xfrm rot="16200000">
              <a:off x="7754056" y="4106744"/>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2" name="Right Arrow 101">
              <a:extLst>
                <a:ext uri="{FF2B5EF4-FFF2-40B4-BE49-F238E27FC236}">
                  <a16:creationId xmlns:a16="http://schemas.microsoft.com/office/drawing/2014/main" id="{BCED2AFA-051A-C76A-A1EF-FCCEDBD15EB4}"/>
                </a:ext>
              </a:extLst>
            </p:cNvPr>
            <p:cNvSpPr/>
            <p:nvPr/>
          </p:nvSpPr>
          <p:spPr>
            <a:xfrm rot="16200000">
              <a:off x="7754056" y="1528604"/>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3" name="Right Arrow 102">
              <a:extLst>
                <a:ext uri="{FF2B5EF4-FFF2-40B4-BE49-F238E27FC236}">
                  <a16:creationId xmlns:a16="http://schemas.microsoft.com/office/drawing/2014/main" id="{16150F6E-0D71-4F04-F46C-73BC2C3B1F1A}"/>
                </a:ext>
              </a:extLst>
            </p:cNvPr>
            <p:cNvSpPr/>
            <p:nvPr/>
          </p:nvSpPr>
          <p:spPr>
            <a:xfrm rot="16200000">
              <a:off x="7754056" y="1919850"/>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4" name="Right Arrow 103">
              <a:extLst>
                <a:ext uri="{FF2B5EF4-FFF2-40B4-BE49-F238E27FC236}">
                  <a16:creationId xmlns:a16="http://schemas.microsoft.com/office/drawing/2014/main" id="{0A7504A2-C01D-C221-2846-40604DC9308C}"/>
                </a:ext>
              </a:extLst>
            </p:cNvPr>
            <p:cNvSpPr/>
            <p:nvPr/>
          </p:nvSpPr>
          <p:spPr>
            <a:xfrm rot="5400000">
              <a:off x="7754056" y="2199125"/>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5" name="Right Arrow 104">
              <a:extLst>
                <a:ext uri="{FF2B5EF4-FFF2-40B4-BE49-F238E27FC236}">
                  <a16:creationId xmlns:a16="http://schemas.microsoft.com/office/drawing/2014/main" id="{FB8A91A4-AC04-9664-DD0F-AD3F1748B2CD}"/>
                </a:ext>
              </a:extLst>
            </p:cNvPr>
            <p:cNvSpPr/>
            <p:nvPr/>
          </p:nvSpPr>
          <p:spPr>
            <a:xfrm rot="5400000">
              <a:off x="7754056" y="2770369"/>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6" name="Right Arrow 105">
              <a:extLst>
                <a:ext uri="{FF2B5EF4-FFF2-40B4-BE49-F238E27FC236}">
                  <a16:creationId xmlns:a16="http://schemas.microsoft.com/office/drawing/2014/main" id="{629BB794-98E3-1307-AEA0-29D96B7FABA1}"/>
                </a:ext>
              </a:extLst>
            </p:cNvPr>
            <p:cNvSpPr/>
            <p:nvPr/>
          </p:nvSpPr>
          <p:spPr>
            <a:xfrm rot="16200000">
              <a:off x="7754056" y="4550957"/>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7" name="Right Arrow 106">
              <a:extLst>
                <a:ext uri="{FF2B5EF4-FFF2-40B4-BE49-F238E27FC236}">
                  <a16:creationId xmlns:a16="http://schemas.microsoft.com/office/drawing/2014/main" id="{A2369985-ED1D-BBE0-555A-6828CB76732B}"/>
                </a:ext>
              </a:extLst>
            </p:cNvPr>
            <p:cNvSpPr/>
            <p:nvPr/>
          </p:nvSpPr>
          <p:spPr>
            <a:xfrm rot="16200000">
              <a:off x="7754056" y="5115731"/>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8" name="Right Arrow 107">
              <a:extLst>
                <a:ext uri="{FF2B5EF4-FFF2-40B4-BE49-F238E27FC236}">
                  <a16:creationId xmlns:a16="http://schemas.microsoft.com/office/drawing/2014/main" id="{BCEE1CA4-2C30-6983-23C2-D9F9D30D6DA3}"/>
                </a:ext>
              </a:extLst>
            </p:cNvPr>
            <p:cNvSpPr/>
            <p:nvPr/>
          </p:nvSpPr>
          <p:spPr>
            <a:xfrm rot="5400000">
              <a:off x="7754056" y="4833662"/>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9" name="Right Arrow 108">
              <a:extLst>
                <a:ext uri="{FF2B5EF4-FFF2-40B4-BE49-F238E27FC236}">
                  <a16:creationId xmlns:a16="http://schemas.microsoft.com/office/drawing/2014/main" id="{C7A8514C-4949-8EC4-C7ED-E7A172391856}"/>
                </a:ext>
              </a:extLst>
            </p:cNvPr>
            <p:cNvSpPr/>
            <p:nvPr/>
          </p:nvSpPr>
          <p:spPr>
            <a:xfrm rot="5400000">
              <a:off x="7754056" y="5551285"/>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0" name="Right Arrow 109">
              <a:extLst>
                <a:ext uri="{FF2B5EF4-FFF2-40B4-BE49-F238E27FC236}">
                  <a16:creationId xmlns:a16="http://schemas.microsoft.com/office/drawing/2014/main" id="{16F2040D-4EBB-AB52-8B55-B4E8FAD9FF31}"/>
                </a:ext>
              </a:extLst>
            </p:cNvPr>
            <p:cNvSpPr/>
            <p:nvPr/>
          </p:nvSpPr>
          <p:spPr>
            <a:xfrm rot="5400000">
              <a:off x="7754056" y="5874852"/>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1" name="Pentagon 110">
            <a:extLst>
              <a:ext uri="{FF2B5EF4-FFF2-40B4-BE49-F238E27FC236}">
                <a16:creationId xmlns:a16="http://schemas.microsoft.com/office/drawing/2014/main" id="{DCF98443-534A-0F8F-D4D0-88CF9B7D6B5B}"/>
              </a:ext>
            </a:extLst>
          </p:cNvPr>
          <p:cNvSpPr/>
          <p:nvPr/>
        </p:nvSpPr>
        <p:spPr>
          <a:xfrm>
            <a:off x="3999622" y="1012842"/>
            <a:ext cx="3899778" cy="416559"/>
          </a:xfrm>
          <a:prstGeom prst="homePlate">
            <a:avLst>
              <a:gd name="adj" fmla="val 0"/>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2" name="TextBox 111">
            <a:extLst>
              <a:ext uri="{FF2B5EF4-FFF2-40B4-BE49-F238E27FC236}">
                <a16:creationId xmlns:a16="http://schemas.microsoft.com/office/drawing/2014/main" id="{365A6C68-53FD-2D0A-67C7-4857E7C5F3B3}"/>
              </a:ext>
            </a:extLst>
          </p:cNvPr>
          <p:cNvSpPr txBox="1"/>
          <p:nvPr/>
        </p:nvSpPr>
        <p:spPr>
          <a:xfrm>
            <a:off x="4266193" y="1097649"/>
            <a:ext cx="3465325" cy="246221"/>
          </a:xfrm>
          <a:prstGeom prst="rect">
            <a:avLst/>
          </a:prstGeom>
          <a:noFill/>
        </p:spPr>
        <p:txBody>
          <a:bodyPr wrap="squar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DM Sans"/>
                <a:ea typeface="+mn-ea"/>
                <a:cs typeface="+mn-cs"/>
              </a:rPr>
              <a:t>What happens in the skin</a:t>
            </a:r>
          </a:p>
        </p:txBody>
      </p:sp>
      <p:sp>
        <p:nvSpPr>
          <p:cNvPr id="113" name="Pentagon 112">
            <a:extLst>
              <a:ext uri="{FF2B5EF4-FFF2-40B4-BE49-F238E27FC236}">
                <a16:creationId xmlns:a16="http://schemas.microsoft.com/office/drawing/2014/main" id="{E50A31A1-BF55-2DAC-DFDB-3BFF63C88496}"/>
              </a:ext>
            </a:extLst>
          </p:cNvPr>
          <p:cNvSpPr/>
          <p:nvPr/>
        </p:nvSpPr>
        <p:spPr>
          <a:xfrm>
            <a:off x="301623" y="1012842"/>
            <a:ext cx="3924301" cy="416559"/>
          </a:xfrm>
          <a:prstGeom prst="homePlate">
            <a:avLst>
              <a:gd name="adj" fmla="val 0"/>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4" name="TextBox 113">
            <a:extLst>
              <a:ext uri="{FF2B5EF4-FFF2-40B4-BE49-F238E27FC236}">
                <a16:creationId xmlns:a16="http://schemas.microsoft.com/office/drawing/2014/main" id="{18464A63-6FCC-7115-3DD3-D0131B67B346}"/>
              </a:ext>
            </a:extLst>
          </p:cNvPr>
          <p:cNvSpPr txBox="1"/>
          <p:nvPr/>
        </p:nvSpPr>
        <p:spPr>
          <a:xfrm>
            <a:off x="590340" y="1097649"/>
            <a:ext cx="3412261" cy="246221"/>
          </a:xfrm>
          <a:prstGeom prst="rect">
            <a:avLst/>
          </a:prstGeom>
          <a:noFill/>
        </p:spPr>
        <p:txBody>
          <a:bodyPr wrap="squar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DM Sans"/>
                <a:ea typeface="+mn-ea"/>
                <a:cs typeface="+mn-cs"/>
              </a:rPr>
              <a:t>Menopause skin changes</a:t>
            </a:r>
          </a:p>
        </p:txBody>
      </p:sp>
      <p:sp>
        <p:nvSpPr>
          <p:cNvPr id="2" name="Pentagon 1">
            <a:extLst>
              <a:ext uri="{FF2B5EF4-FFF2-40B4-BE49-F238E27FC236}">
                <a16:creationId xmlns:a16="http://schemas.microsoft.com/office/drawing/2014/main" id="{777114A8-509E-1426-E092-9800D76A5F40}"/>
              </a:ext>
            </a:extLst>
          </p:cNvPr>
          <p:cNvSpPr/>
          <p:nvPr/>
        </p:nvSpPr>
        <p:spPr>
          <a:xfrm>
            <a:off x="7860525" y="1012842"/>
            <a:ext cx="3924301" cy="416559"/>
          </a:xfrm>
          <a:prstGeom prst="homePlate">
            <a:avLst>
              <a:gd name="adj"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5" name="TextBox 64">
            <a:extLst>
              <a:ext uri="{FF2B5EF4-FFF2-40B4-BE49-F238E27FC236}">
                <a16:creationId xmlns:a16="http://schemas.microsoft.com/office/drawing/2014/main" id="{B335FD9C-57B7-5B4C-FCF2-435A36C7D8DE}"/>
              </a:ext>
            </a:extLst>
          </p:cNvPr>
          <p:cNvSpPr txBox="1"/>
          <p:nvPr/>
        </p:nvSpPr>
        <p:spPr>
          <a:xfrm>
            <a:off x="8420704" y="1097649"/>
            <a:ext cx="2803942" cy="246221"/>
          </a:xfrm>
          <a:prstGeom prst="rect">
            <a:avLst/>
          </a:prstGeom>
          <a:noFill/>
        </p:spPr>
        <p:txBody>
          <a:bodyPr wrap="squar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DM Sans"/>
                <a:ea typeface="+mn-ea"/>
                <a:cs typeface="+mn-cs"/>
              </a:rPr>
              <a:t>Niacinamide Treatment</a:t>
            </a:r>
          </a:p>
        </p:txBody>
      </p:sp>
      <p:sp>
        <p:nvSpPr>
          <p:cNvPr id="7" name="TextBox 6">
            <a:extLst>
              <a:ext uri="{FF2B5EF4-FFF2-40B4-BE49-F238E27FC236}">
                <a16:creationId xmlns:a16="http://schemas.microsoft.com/office/drawing/2014/main" id="{BE05FE46-EA2C-AF2D-4B25-665B3A48DA49}"/>
              </a:ext>
            </a:extLst>
          </p:cNvPr>
          <p:cNvSpPr txBox="1"/>
          <p:nvPr/>
        </p:nvSpPr>
        <p:spPr>
          <a:xfrm>
            <a:off x="347068" y="6301983"/>
            <a:ext cx="609442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1" u="none" strike="noStrike" kern="0" cap="none" spc="0" normalizeH="0" baseline="0" noProof="0" dirty="0">
                <a:ln>
                  <a:noFill/>
                </a:ln>
                <a:solidFill>
                  <a:prstClr val="black"/>
                </a:solidFill>
                <a:effectLst/>
                <a:uLnTx/>
                <a:uFillTx/>
                <a:latin typeface="DM Sans"/>
                <a:ea typeface="Calibri" panose="020F0502020204030204" pitchFamily="34" charset="0"/>
                <a:cs typeface="Times New Roman" panose="02020603050405020304" pitchFamily="18" charset="0"/>
              </a:rPr>
              <a:t>1: NAD+ oxidized form of Nicotinamide Adenine Dinucleotide</a:t>
            </a:r>
          </a:p>
        </p:txBody>
      </p:sp>
    </p:spTree>
    <p:extLst>
      <p:ext uri="{BB962C8B-B14F-4D97-AF65-F5344CB8AC3E}">
        <p14:creationId xmlns:p14="http://schemas.microsoft.com/office/powerpoint/2010/main" val="1664867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66114C4E-B5CD-6EC1-5CC7-ADFFE35AD048}"/>
              </a:ext>
            </a:extLst>
          </p:cNvPr>
          <p:cNvSpPr>
            <a:spLocks noGrp="1"/>
          </p:cNvSpPr>
          <p:nvPr>
            <p:ph type="title"/>
          </p:nvPr>
        </p:nvSpPr>
        <p:spPr/>
        <p:txBody>
          <a:bodyPr/>
          <a:lstStyle/>
          <a:p>
            <a:r>
              <a:rPr lang="en-GB" dirty="0"/>
              <a:t>Niacinamide PC re-balances ceramides composition</a:t>
            </a:r>
            <a:br>
              <a:rPr lang="en-GB" dirty="0"/>
            </a:br>
            <a:endParaRPr lang="en-GB" dirty="0"/>
          </a:p>
        </p:txBody>
      </p:sp>
      <p:sp>
        <p:nvSpPr>
          <p:cNvPr id="21" name="Text Placeholder 20">
            <a:extLst>
              <a:ext uri="{FF2B5EF4-FFF2-40B4-BE49-F238E27FC236}">
                <a16:creationId xmlns:a16="http://schemas.microsoft.com/office/drawing/2014/main" id="{F06F0A1E-F92C-5D3B-D7D1-C3000A3C1BC3}"/>
              </a:ext>
            </a:extLst>
          </p:cNvPr>
          <p:cNvSpPr>
            <a:spLocks noGrp="1"/>
          </p:cNvSpPr>
          <p:nvPr>
            <p:ph type="body" sz="quarter" idx="12"/>
          </p:nvPr>
        </p:nvSpPr>
        <p:spPr>
          <a:xfrm>
            <a:off x="302401" y="1092625"/>
            <a:ext cx="6825248" cy="5057350"/>
          </a:xfrm>
        </p:spPr>
        <p:txBody>
          <a:bodyPr vert="horz" wrap="square" lIns="0" tIns="0" rIns="0" bIns="0" rtlCol="0" anchor="t">
            <a:noAutofit/>
          </a:bodyPr>
          <a:lstStyle/>
          <a:p>
            <a:pPr>
              <a:lnSpc>
                <a:spcPts val="1800"/>
              </a:lnSpc>
              <a:spcBef>
                <a:spcPts val="800"/>
              </a:spcBef>
            </a:pPr>
            <a:r>
              <a:rPr lang="en-GB" sz="1500" b="1" dirty="0"/>
              <a:t>Menopause leads to changes in ceramide composition:</a:t>
            </a:r>
          </a:p>
          <a:p>
            <a:pPr>
              <a:lnSpc>
                <a:spcPts val="1800"/>
              </a:lnSpc>
            </a:pPr>
            <a:r>
              <a:rPr lang="en-GB" sz="1500" dirty="0"/>
              <a:t>The stratum corneum has a high diversity of ceramides, with over 12 main classes and various subspecies of different chain lengths. </a:t>
            </a:r>
            <a:br>
              <a:rPr lang="en-GB" sz="1500" dirty="0"/>
            </a:br>
            <a:r>
              <a:rPr lang="en-GB" sz="1500" dirty="0"/>
              <a:t>Post-menopause skin shows a depletion of ceramides, especially NS, AS, EOS, EOH, and EO leading to: </a:t>
            </a:r>
          </a:p>
          <a:p>
            <a:pPr marL="285750" indent="-285750">
              <a:lnSpc>
                <a:spcPts val="1800"/>
              </a:lnSpc>
              <a:buClr>
                <a:srgbClr val="307297"/>
              </a:buClr>
              <a:buFont typeface="Arial" panose="020B0604020202020204" pitchFamily="34" charset="0"/>
              <a:buChar char="•"/>
            </a:pPr>
            <a:r>
              <a:rPr lang="en-GB" sz="1500" dirty="0"/>
              <a:t>Compromised skin barrier function</a:t>
            </a:r>
          </a:p>
          <a:p>
            <a:pPr marL="285750" indent="-285750">
              <a:lnSpc>
                <a:spcPts val="1800"/>
              </a:lnSpc>
              <a:buClr>
                <a:srgbClr val="307297"/>
              </a:buClr>
              <a:buFont typeface="Arial" panose="020B0604020202020204" pitchFamily="34" charset="0"/>
              <a:buChar char="•"/>
            </a:pPr>
            <a:r>
              <a:rPr lang="en-GB" sz="1500" dirty="0"/>
              <a:t>Increased dryness and sensitivity</a:t>
            </a:r>
          </a:p>
          <a:p>
            <a:pPr marL="285750" indent="-285750">
              <a:lnSpc>
                <a:spcPts val="1800"/>
              </a:lnSpc>
              <a:buClr>
                <a:srgbClr val="307297"/>
              </a:buClr>
              <a:buFont typeface="Arial" panose="020B0604020202020204" pitchFamily="34" charset="0"/>
              <a:buChar char="•"/>
            </a:pPr>
            <a:r>
              <a:rPr lang="en-GB" sz="1500" dirty="0"/>
              <a:t>Reduced elasticity</a:t>
            </a:r>
          </a:p>
          <a:p>
            <a:pPr marL="285750" indent="-285750">
              <a:lnSpc>
                <a:spcPts val="1800"/>
              </a:lnSpc>
              <a:buClr>
                <a:srgbClr val="307297"/>
              </a:buClr>
              <a:buFont typeface="Arial" panose="020B0604020202020204" pitchFamily="34" charset="0"/>
              <a:buChar char="•"/>
            </a:pPr>
            <a:r>
              <a:rPr lang="en-GB" sz="1500" dirty="0"/>
              <a:t>Susceptibility to environmental damage</a:t>
            </a:r>
          </a:p>
          <a:p>
            <a:pPr>
              <a:lnSpc>
                <a:spcPts val="1800"/>
              </a:lnSpc>
            </a:pPr>
            <a:endParaRPr lang="en-GB" sz="1500" dirty="0"/>
          </a:p>
          <a:p>
            <a:pPr>
              <a:lnSpc>
                <a:spcPts val="1800"/>
              </a:lnSpc>
            </a:pPr>
            <a:endParaRPr lang="en-GB" sz="1500" b="1" dirty="0"/>
          </a:p>
          <a:p>
            <a:pPr>
              <a:lnSpc>
                <a:spcPts val="1800"/>
              </a:lnSpc>
              <a:spcBef>
                <a:spcPts val="800"/>
              </a:spcBef>
            </a:pPr>
            <a:r>
              <a:rPr lang="en-GB" sz="1500" b="1" dirty="0"/>
              <a:t>Niacinamide PC boosts Ceramides from within:</a:t>
            </a:r>
          </a:p>
          <a:p>
            <a:pPr>
              <a:lnSpc>
                <a:spcPts val="1800"/>
              </a:lnSpc>
            </a:pPr>
            <a:r>
              <a:rPr lang="en-GB" sz="1500" dirty="0"/>
              <a:t>Treatment with Niacinamide PC boosts the endogenous ceramides production by 30%, restoring the native distribution of ceramide composition to pre-menopausal levels. </a:t>
            </a:r>
          </a:p>
          <a:p>
            <a:pPr>
              <a:lnSpc>
                <a:spcPts val="1800"/>
              </a:lnSpc>
            </a:pPr>
            <a:endParaRPr lang="en-GB" sz="1500" dirty="0"/>
          </a:p>
          <a:p>
            <a:pPr>
              <a:lnSpc>
                <a:spcPts val="1800"/>
              </a:lnSpc>
            </a:pPr>
            <a:r>
              <a:rPr lang="en-GB" sz="1500" dirty="0"/>
              <a:t>Unlike topical application of ceramides, which may not replicate the complex ceramide profile of the skin, Niacinamide supports a balanced and diverse ceramide composition profile for an healthy skin.</a:t>
            </a:r>
          </a:p>
          <a:p>
            <a:pPr>
              <a:lnSpc>
                <a:spcPts val="1800"/>
              </a:lnSpc>
            </a:pPr>
            <a:endParaRPr lang="en-GB" sz="1500" dirty="0"/>
          </a:p>
          <a:p>
            <a:endParaRPr lang="en-GB" sz="1500" dirty="0"/>
          </a:p>
        </p:txBody>
      </p:sp>
      <p:sp>
        <p:nvSpPr>
          <p:cNvPr id="27" name="Slide Number Placeholder 2">
            <a:extLst>
              <a:ext uri="{FF2B5EF4-FFF2-40B4-BE49-F238E27FC236}">
                <a16:creationId xmlns:a16="http://schemas.microsoft.com/office/drawing/2014/main" id="{E2BAC108-19AD-B28D-8D63-E5163399ACC8}"/>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a:t>
            </a:fld>
            <a:endParaRPr lang="en-GB" dirty="0"/>
          </a:p>
        </p:txBody>
      </p:sp>
      <p:grpSp>
        <p:nvGrpSpPr>
          <p:cNvPr id="5" name="Group 4">
            <a:extLst>
              <a:ext uri="{FF2B5EF4-FFF2-40B4-BE49-F238E27FC236}">
                <a16:creationId xmlns:a16="http://schemas.microsoft.com/office/drawing/2014/main" id="{BD0AA0EC-45E4-C9FF-B776-89AC31A6FB99}"/>
              </a:ext>
            </a:extLst>
          </p:cNvPr>
          <p:cNvGrpSpPr/>
          <p:nvPr/>
        </p:nvGrpSpPr>
        <p:grpSpPr>
          <a:xfrm>
            <a:off x="9624447" y="605611"/>
            <a:ext cx="2567554" cy="1340717"/>
            <a:chOff x="9624447" y="307085"/>
            <a:chExt cx="2567554" cy="1340717"/>
          </a:xfrm>
        </p:grpSpPr>
        <p:sp>
          <p:nvSpPr>
            <p:cNvPr id="2" name="TextBox 1">
              <a:extLst>
                <a:ext uri="{FF2B5EF4-FFF2-40B4-BE49-F238E27FC236}">
                  <a16:creationId xmlns:a16="http://schemas.microsoft.com/office/drawing/2014/main" id="{42E4D435-7FC1-0504-924E-83D61B9C08FA}"/>
                </a:ext>
              </a:extLst>
            </p:cNvPr>
            <p:cNvSpPr txBox="1"/>
            <p:nvPr/>
          </p:nvSpPr>
          <p:spPr>
            <a:xfrm>
              <a:off x="9624447" y="307085"/>
              <a:ext cx="2567554" cy="369332"/>
            </a:xfrm>
            <a:prstGeom prst="rect">
              <a:avLst/>
            </a:prstGeom>
            <a:solidFill>
              <a:schemeClr val="accent3"/>
            </a:solidFill>
          </p:spPr>
          <p:txBody>
            <a:bodyPr wrap="square">
              <a:spAutoFit/>
            </a:bodyPr>
            <a:lstStyle/>
            <a:p>
              <a:r>
                <a:rPr kumimoji="0" lang="en-GB" sz="1800" u="none" strike="noStrike" kern="1200" cap="none" spc="0" normalizeH="0" baseline="0" noProof="0">
                  <a:ln>
                    <a:noFill/>
                  </a:ln>
                  <a:solidFill>
                    <a:srgbClr val="FFFFFF"/>
                  </a:solidFill>
                  <a:effectLst/>
                  <a:uLnTx/>
                  <a:uFillTx/>
                </a:rPr>
                <a:t>New</a:t>
              </a:r>
            </a:p>
          </p:txBody>
        </p:sp>
        <p:sp>
          <p:nvSpPr>
            <p:cNvPr id="3" name="TextBox 2">
              <a:extLst>
                <a:ext uri="{FF2B5EF4-FFF2-40B4-BE49-F238E27FC236}">
                  <a16:creationId xmlns:a16="http://schemas.microsoft.com/office/drawing/2014/main" id="{09C2AB02-148A-7EE9-78AC-6DAB863D43FC}"/>
                </a:ext>
              </a:extLst>
            </p:cNvPr>
            <p:cNvSpPr txBox="1"/>
            <p:nvPr/>
          </p:nvSpPr>
          <p:spPr>
            <a:xfrm>
              <a:off x="9624447" y="685037"/>
              <a:ext cx="2567553" cy="369332"/>
            </a:xfrm>
            <a:prstGeom prst="rect">
              <a:avLst/>
            </a:prstGeom>
            <a:solidFill>
              <a:schemeClr val="accent3"/>
            </a:solidFill>
          </p:spPr>
          <p:txBody>
            <a:bodyPr wrap="square">
              <a:spAutoFit/>
            </a:bodyPr>
            <a:lstStyle/>
            <a:p>
              <a:r>
                <a:rPr lang="en-US" i="1">
                  <a:solidFill>
                    <a:schemeClr val="bg1"/>
                  </a:solidFill>
                </a:rPr>
                <a:t>in vivo </a:t>
              </a:r>
              <a:r>
                <a:rPr lang="en-US">
                  <a:solidFill>
                    <a:schemeClr val="bg1"/>
                  </a:solidFill>
                </a:rPr>
                <a:t>study</a:t>
              </a:r>
              <a:endParaRPr lang="en-US" baseline="30000">
                <a:solidFill>
                  <a:schemeClr val="bg1"/>
                </a:solidFill>
              </a:endParaRPr>
            </a:p>
          </p:txBody>
        </p:sp>
        <p:pic>
          <p:nvPicPr>
            <p:cNvPr id="4" name="Graphic 3">
              <a:extLst>
                <a:ext uri="{FF2B5EF4-FFF2-40B4-BE49-F238E27FC236}">
                  <a16:creationId xmlns:a16="http://schemas.microsoft.com/office/drawing/2014/main" id="{D950347E-3C30-1B44-C97E-A7D2CE26B2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92259" y="1061696"/>
              <a:ext cx="1499742" cy="586106"/>
            </a:xfrm>
            <a:prstGeom prst="rect">
              <a:avLst/>
            </a:prstGeom>
          </p:spPr>
        </p:pic>
      </p:grpSp>
      <p:sp>
        <p:nvSpPr>
          <p:cNvPr id="6" name="Title 1">
            <a:extLst>
              <a:ext uri="{FF2B5EF4-FFF2-40B4-BE49-F238E27FC236}">
                <a16:creationId xmlns:a16="http://schemas.microsoft.com/office/drawing/2014/main" id="{2550B491-8014-E636-CB45-13A6A95CAF63}"/>
              </a:ext>
            </a:extLst>
          </p:cNvPr>
          <p:cNvSpPr txBox="1">
            <a:spLocks/>
          </p:cNvSpPr>
          <p:nvPr/>
        </p:nvSpPr>
        <p:spPr>
          <a:xfrm>
            <a:off x="8982739" y="280128"/>
            <a:ext cx="3419039" cy="28876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GB" sz="1600" err="1">
                <a:solidFill>
                  <a:schemeClr val="bg1"/>
                </a:solidFill>
              </a:rPr>
              <a:t>Corneocare</a:t>
            </a:r>
            <a:r>
              <a:rPr lang="en-GB" sz="1600">
                <a:solidFill>
                  <a:schemeClr val="bg1"/>
                </a:solidFill>
              </a:rPr>
              <a:t> and Skin Resilience</a:t>
            </a:r>
            <a:endParaRPr lang="en-NL" sz="1600">
              <a:solidFill>
                <a:schemeClr val="bg1"/>
              </a:solidFill>
            </a:endParaRPr>
          </a:p>
        </p:txBody>
      </p:sp>
      <p:pic>
        <p:nvPicPr>
          <p:cNvPr id="10" name="Picture Placeholder 9">
            <a:extLst>
              <a:ext uri="{FF2B5EF4-FFF2-40B4-BE49-F238E27FC236}">
                <a16:creationId xmlns:a16="http://schemas.microsoft.com/office/drawing/2014/main" id="{A4A4036E-524B-5DC1-B7A2-7FDF963DD327}"/>
              </a:ext>
            </a:extLst>
          </p:cNvPr>
          <p:cNvPicPr>
            <a:picLocks noGrp="1" noChangeAspect="1"/>
          </p:cNvPicPr>
          <p:nvPr>
            <p:ph type="pic" sz="quarter" idx="21"/>
          </p:nvPr>
        </p:nvPicPr>
        <p:blipFill>
          <a:blip r:embed="rId5" cstate="print">
            <a:extLst>
              <a:ext uri="{28A0092B-C50C-407E-A947-70E740481C1C}">
                <a14:useLocalDpi xmlns:a14="http://schemas.microsoft.com/office/drawing/2010/main"/>
              </a:ext>
            </a:extLst>
          </a:blip>
          <a:srcRect/>
          <a:stretch/>
        </p:blipFill>
        <p:spPr/>
      </p:pic>
      <p:cxnSp>
        <p:nvCxnSpPr>
          <p:cNvPr id="16" name="Straight Connector 15">
            <a:extLst>
              <a:ext uri="{FF2B5EF4-FFF2-40B4-BE49-F238E27FC236}">
                <a16:creationId xmlns:a16="http://schemas.microsoft.com/office/drawing/2014/main" id="{51A0E102-EFE3-A740-32FC-55AA7901D3ED}"/>
              </a:ext>
            </a:extLst>
          </p:cNvPr>
          <p:cNvCxnSpPr>
            <a:cxnSpLocks/>
          </p:cNvCxnSpPr>
          <p:nvPr/>
        </p:nvCxnSpPr>
        <p:spPr>
          <a:xfrm>
            <a:off x="302400" y="3466893"/>
            <a:ext cx="6655613"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A76D7F85-3DE7-3235-94CF-74B77C1BABBF}"/>
              </a:ext>
            </a:extLst>
          </p:cNvPr>
          <p:cNvSpPr txBox="1"/>
          <p:nvPr/>
        </p:nvSpPr>
        <p:spPr>
          <a:xfrm>
            <a:off x="10231967" y="679007"/>
            <a:ext cx="1960032" cy="338554"/>
          </a:xfrm>
          <a:prstGeom prst="rect">
            <a:avLst/>
          </a:prstGeom>
          <a:solidFill>
            <a:schemeClr val="accent3"/>
          </a:solidFill>
        </p:spPr>
        <p:txBody>
          <a:bodyPr wrap="square">
            <a:spAutoFit/>
          </a:bodyPr>
          <a:lstStyle/>
          <a:p>
            <a:r>
              <a:rPr lang="en-US" sz="1600" b="1">
                <a:solidFill>
                  <a:schemeClr val="bg1"/>
                </a:solidFill>
              </a:rPr>
              <a:t>NEW: </a:t>
            </a:r>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pic>
        <p:nvPicPr>
          <p:cNvPr id="25" name="Graphic 24">
            <a:extLst>
              <a:ext uri="{FF2B5EF4-FFF2-40B4-BE49-F238E27FC236}">
                <a16:creationId xmlns:a16="http://schemas.microsoft.com/office/drawing/2014/main" id="{6A0F00F4-EA05-8EEB-0FF7-EC94AB61934F}"/>
              </a:ext>
            </a:extLst>
          </p:cNvPr>
          <p:cNvPicPr>
            <a:picLocks noChangeAspect="1"/>
          </p:cNvPicPr>
          <p:nvPr/>
        </p:nvPicPr>
        <p:blipFill>
          <a:blip r:embed="rId3">
            <a:extLst>
              <a:ext uri="{96DAC541-7B7A-43D3-8B79-37D633B846F1}">
                <asvg:svgBlip xmlns:asvg="http://schemas.microsoft.com/office/drawing/2016/SVG/main" r:embed="rId6"/>
              </a:ext>
            </a:extLst>
          </a:blip>
          <a:stretch>
            <a:fillRect/>
          </a:stretch>
        </p:blipFill>
        <p:spPr>
          <a:xfrm>
            <a:off x="10692258" y="1055614"/>
            <a:ext cx="1499742" cy="586106"/>
          </a:xfrm>
          <a:prstGeom prst="rect">
            <a:avLst/>
          </a:prstGeom>
        </p:spPr>
      </p:pic>
      <p:sp>
        <p:nvSpPr>
          <p:cNvPr id="26" name="TextBox 25">
            <a:extLst>
              <a:ext uri="{FF2B5EF4-FFF2-40B4-BE49-F238E27FC236}">
                <a16:creationId xmlns:a16="http://schemas.microsoft.com/office/drawing/2014/main" id="{46B16D05-61F2-7F7A-4008-31621F7F0B0C}"/>
              </a:ext>
            </a:extLst>
          </p:cNvPr>
          <p:cNvSpPr txBox="1"/>
          <p:nvPr/>
        </p:nvSpPr>
        <p:spPr>
          <a:xfrm>
            <a:off x="10380132" y="302400"/>
            <a:ext cx="1811867" cy="338554"/>
          </a:xfrm>
          <a:prstGeom prst="rect">
            <a:avLst/>
          </a:prstGeom>
          <a:solidFill>
            <a:schemeClr val="accent6"/>
          </a:solidFill>
        </p:spPr>
        <p:txBody>
          <a:bodyPr wrap="square">
            <a:spAutoFit/>
          </a:bodyPr>
          <a:lstStyle/>
          <a:p>
            <a:pPr marL="0" marR="0" lvl="0" indent="0" algn="r" defTabSz="914400" rtl="0" eaLnBrk="1" fontAlgn="auto" latinLnBrk="0" hangingPunct="1">
              <a:lnSpc>
                <a:spcPct val="100000"/>
              </a:lnSpc>
              <a:spcBef>
                <a:spcPts val="0"/>
              </a:spcBef>
              <a:spcAft>
                <a:spcPts val="300"/>
              </a:spcAft>
              <a:buSzTx/>
              <a:buFontTx/>
              <a:buNone/>
              <a:tabLst/>
              <a:defRPr/>
            </a:pPr>
            <a:r>
              <a:rPr lang="en-GB" sz="1600" b="1">
                <a:solidFill>
                  <a:schemeClr val="bg1"/>
                </a:solidFill>
                <a:latin typeface="+mj-lt"/>
              </a:rPr>
              <a:t>Skin Resilience</a:t>
            </a:r>
          </a:p>
        </p:txBody>
      </p:sp>
    </p:spTree>
    <p:extLst>
      <p:ext uri="{BB962C8B-B14F-4D97-AF65-F5344CB8AC3E}">
        <p14:creationId xmlns:p14="http://schemas.microsoft.com/office/powerpoint/2010/main" val="1360137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EFDE9DFE-FB3D-0F0D-9E6E-6709530F7E55}"/>
              </a:ext>
            </a:extLst>
          </p:cNvPr>
          <p:cNvSpPr>
            <a:spLocks noGrp="1"/>
          </p:cNvSpPr>
          <p:nvPr>
            <p:ph type="title"/>
          </p:nvPr>
        </p:nvSpPr>
        <p:spPr/>
        <p:txBody>
          <a:bodyPr/>
          <a:lstStyle/>
          <a:p>
            <a:r>
              <a:rPr lang="en-GB"/>
              <a:t>Ceramides in the skin (backup slides)</a:t>
            </a:r>
            <a:endParaRPr lang="en-US"/>
          </a:p>
        </p:txBody>
      </p:sp>
      <p:sp>
        <p:nvSpPr>
          <p:cNvPr id="3" name="Slide Number Placeholder 2">
            <a:extLst>
              <a:ext uri="{FF2B5EF4-FFF2-40B4-BE49-F238E27FC236}">
                <a16:creationId xmlns:a16="http://schemas.microsoft.com/office/drawing/2014/main" id="{A06A03E9-5676-E1D6-0D0D-AF609D02B23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9" name="Text Placeholder 18">
            <a:extLst>
              <a:ext uri="{FF2B5EF4-FFF2-40B4-BE49-F238E27FC236}">
                <a16:creationId xmlns:a16="http://schemas.microsoft.com/office/drawing/2014/main" id="{93FC9C9F-3C49-B515-7A02-E1D3D89B87B2}"/>
              </a:ext>
            </a:extLst>
          </p:cNvPr>
          <p:cNvSpPr>
            <a:spLocks noGrp="1"/>
          </p:cNvSpPr>
          <p:nvPr>
            <p:ph type="body" idx="11"/>
          </p:nvPr>
        </p:nvSpPr>
        <p:spPr/>
        <p:txBody>
          <a:bodyPr/>
          <a:lstStyle/>
          <a:p>
            <a:r>
              <a:rPr lang="en-US"/>
              <a:t>Diversity of ceramides</a:t>
            </a:r>
          </a:p>
        </p:txBody>
      </p:sp>
      <p:sp>
        <p:nvSpPr>
          <p:cNvPr id="20" name="Text Placeholder 19">
            <a:extLst>
              <a:ext uri="{FF2B5EF4-FFF2-40B4-BE49-F238E27FC236}">
                <a16:creationId xmlns:a16="http://schemas.microsoft.com/office/drawing/2014/main" id="{0ED72ECC-BCEF-5FD6-5148-C867D4E8DACF}"/>
              </a:ext>
            </a:extLst>
          </p:cNvPr>
          <p:cNvSpPr>
            <a:spLocks noGrp="1"/>
          </p:cNvSpPr>
          <p:nvPr>
            <p:ph type="body" sz="quarter" idx="14"/>
          </p:nvPr>
        </p:nvSpPr>
        <p:spPr>
          <a:xfrm>
            <a:off x="302398" y="4823766"/>
            <a:ext cx="5246753" cy="968149"/>
          </a:xfrm>
        </p:spPr>
        <p:txBody>
          <a:bodyPr anchor="t"/>
          <a:lstStyle/>
          <a:p>
            <a:r>
              <a:rPr lang="en-US" sz="1400"/>
              <a:t>The stratum corneum has 12 main ceramide classes, but also many subspecies with different chain lengths, making its ceramide diversity very high.</a:t>
            </a:r>
          </a:p>
        </p:txBody>
      </p:sp>
      <p:sp>
        <p:nvSpPr>
          <p:cNvPr id="21" name="Text Placeholder 20">
            <a:extLst>
              <a:ext uri="{FF2B5EF4-FFF2-40B4-BE49-F238E27FC236}">
                <a16:creationId xmlns:a16="http://schemas.microsoft.com/office/drawing/2014/main" id="{02F35667-D45A-F15B-E188-31FC9AB1260D}"/>
              </a:ext>
            </a:extLst>
          </p:cNvPr>
          <p:cNvSpPr>
            <a:spLocks noGrp="1"/>
          </p:cNvSpPr>
          <p:nvPr>
            <p:ph type="body" sz="quarter" idx="15"/>
          </p:nvPr>
        </p:nvSpPr>
        <p:spPr>
          <a:xfrm>
            <a:off x="6262030" y="4824248"/>
            <a:ext cx="5393942" cy="1545923"/>
          </a:xfrm>
        </p:spPr>
        <p:txBody>
          <a:bodyPr anchor="t"/>
          <a:lstStyle/>
          <a:p>
            <a:r>
              <a:rPr lang="en-US" sz="1400"/>
              <a:t>This is a typical ceramide profile of the relative abundance in the stratum corneum of human skin (</a:t>
            </a:r>
            <a:r>
              <a:rPr lang="en-US" sz="1400" i="1"/>
              <a:t>Moore and Rawlings, 2017</a:t>
            </a:r>
            <a:r>
              <a:rPr lang="en-US" sz="1400"/>
              <a:t>).</a:t>
            </a:r>
            <a:endParaRPr lang="en-US" sz="1400" b="1"/>
          </a:p>
          <a:p>
            <a:endParaRPr lang="en-US" sz="1400" b="1"/>
          </a:p>
          <a:p>
            <a:r>
              <a:rPr lang="en-US" sz="1400" b="1"/>
              <a:t>Generally, ceramides NS, AH, and NH are the most abundant, </a:t>
            </a:r>
            <a:r>
              <a:rPr lang="en-US" sz="1400"/>
              <a:t>while EOP and </a:t>
            </a:r>
            <a:r>
              <a:rPr lang="en-US" sz="1400" err="1"/>
              <a:t>EOdS</a:t>
            </a:r>
            <a:r>
              <a:rPr lang="en-US" sz="1400"/>
              <a:t> were much less present (based on our in vivo study).</a:t>
            </a:r>
          </a:p>
          <a:p>
            <a:endParaRPr lang="en-US" sz="1400"/>
          </a:p>
          <a:p>
            <a:endParaRPr lang="en-US" sz="1400"/>
          </a:p>
        </p:txBody>
      </p:sp>
      <p:pic>
        <p:nvPicPr>
          <p:cNvPr id="26" name="Picture 25">
            <a:extLst>
              <a:ext uri="{FF2B5EF4-FFF2-40B4-BE49-F238E27FC236}">
                <a16:creationId xmlns:a16="http://schemas.microsoft.com/office/drawing/2014/main" id="{22F07F9D-3E6E-33B8-062E-31D27F9572ED}"/>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302398" y="1160810"/>
            <a:ext cx="5246753" cy="3396524"/>
          </a:xfrm>
          <a:prstGeom prst="rect">
            <a:avLst/>
          </a:prstGeom>
          <a:noFill/>
          <a:ln>
            <a:noFill/>
          </a:ln>
        </p:spPr>
      </p:pic>
      <p:pic>
        <p:nvPicPr>
          <p:cNvPr id="28" name="Picture 27">
            <a:extLst>
              <a:ext uri="{FF2B5EF4-FFF2-40B4-BE49-F238E27FC236}">
                <a16:creationId xmlns:a16="http://schemas.microsoft.com/office/drawing/2014/main" id="{C5CAC25B-F66E-67A2-1510-93DF4BDFF29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262030" y="1263709"/>
            <a:ext cx="4991101" cy="3299202"/>
          </a:xfrm>
          <a:prstGeom prst="rect">
            <a:avLst/>
          </a:prstGeom>
        </p:spPr>
      </p:pic>
      <p:cxnSp>
        <p:nvCxnSpPr>
          <p:cNvPr id="5" name="Straight Connector 4">
            <a:extLst>
              <a:ext uri="{FF2B5EF4-FFF2-40B4-BE49-F238E27FC236}">
                <a16:creationId xmlns:a16="http://schemas.microsoft.com/office/drawing/2014/main" id="{8F857FF2-9937-45CC-2324-9CF9283D8C9E}"/>
              </a:ext>
            </a:extLst>
          </p:cNvPr>
          <p:cNvCxnSpPr/>
          <p:nvPr/>
        </p:nvCxnSpPr>
        <p:spPr>
          <a:xfrm>
            <a:off x="5854262" y="1160810"/>
            <a:ext cx="0" cy="50548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53532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
            <a:extLst>
              <a:ext uri="{FF2B5EF4-FFF2-40B4-BE49-F238E27FC236}">
                <a16:creationId xmlns:a16="http://schemas.microsoft.com/office/drawing/2014/main" id="{9C088305-0FAD-8ADF-09DE-7A630D3C1E5E}"/>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8" name="Text Placeholder 37">
            <a:extLst>
              <a:ext uri="{FF2B5EF4-FFF2-40B4-BE49-F238E27FC236}">
                <a16:creationId xmlns:a16="http://schemas.microsoft.com/office/drawing/2014/main" id="{1D300BED-4880-55E2-8D62-E3A39FC03B42}"/>
              </a:ext>
            </a:extLst>
          </p:cNvPr>
          <p:cNvSpPr>
            <a:spLocks noGrp="1"/>
          </p:cNvSpPr>
          <p:nvPr>
            <p:ph type="body" sz="quarter" idx="12"/>
          </p:nvPr>
        </p:nvSpPr>
        <p:spPr>
          <a:xfrm>
            <a:off x="302400" y="1336945"/>
            <a:ext cx="4650600" cy="4895708"/>
          </a:xfrm>
        </p:spPr>
        <p:txBody>
          <a:bodyPr>
            <a:normAutofit/>
          </a:bodyPr>
          <a:lstStyle/>
          <a:p>
            <a:pPr>
              <a:lnSpc>
                <a:spcPts val="1600"/>
              </a:lnSpc>
            </a:pPr>
            <a:r>
              <a:rPr lang="en-US" sz="1200" b="1"/>
              <a:t>Ceramide Composition Changes:</a:t>
            </a:r>
          </a:p>
          <a:p>
            <a:pPr marL="285750" indent="-285750">
              <a:lnSpc>
                <a:spcPts val="1600"/>
              </a:lnSpc>
              <a:buFont typeface="Arial" panose="020B0604020202020204" pitchFamily="34" charset="0"/>
              <a:buChar char="•"/>
            </a:pPr>
            <a:r>
              <a:rPr lang="en-US" sz="1200"/>
              <a:t>Postmenopausal skin shows a tendency in reduction in ceramides NS (-10%), AS (-5%), EOS (-5%), and EOH (-6%).</a:t>
            </a:r>
          </a:p>
          <a:p>
            <a:pPr marL="285750" indent="-285750">
              <a:lnSpc>
                <a:spcPts val="1600"/>
              </a:lnSpc>
              <a:buFont typeface="Arial" panose="020B0604020202020204" pitchFamily="34" charset="0"/>
              <a:buChar char="•"/>
            </a:pPr>
            <a:r>
              <a:rPr lang="en-US" sz="1200"/>
              <a:t>There is a significant (p&lt;0,05) increase in ceramides AP (+25%), NP (+17%), and </a:t>
            </a:r>
            <a:r>
              <a:rPr lang="en-US" sz="1200" err="1"/>
              <a:t>AdS</a:t>
            </a:r>
            <a:r>
              <a:rPr lang="en-US" sz="1200"/>
              <a:t> (+17%).</a:t>
            </a:r>
          </a:p>
          <a:p>
            <a:pPr>
              <a:lnSpc>
                <a:spcPts val="1600"/>
              </a:lnSpc>
            </a:pPr>
            <a:endParaRPr lang="en-US" sz="1200"/>
          </a:p>
          <a:p>
            <a:pPr>
              <a:lnSpc>
                <a:spcPts val="1600"/>
              </a:lnSpc>
            </a:pPr>
            <a:r>
              <a:rPr lang="en-US" sz="1200" b="1"/>
              <a:t>Niacinamide Treatment Effects:</a:t>
            </a:r>
          </a:p>
          <a:p>
            <a:pPr marL="285750" indent="-285750">
              <a:lnSpc>
                <a:spcPts val="1600"/>
              </a:lnSpc>
              <a:buFont typeface="Arial" panose="020B0604020202020204" pitchFamily="34" charset="0"/>
              <a:buChar char="•"/>
            </a:pPr>
            <a:r>
              <a:rPr kumimoji="0" lang="en-US" sz="1200" i="0" u="none" strike="noStrike" kern="1200" cap="none" spc="0" normalizeH="0" baseline="0" noProof="0">
                <a:ln>
                  <a:noFill/>
                </a:ln>
                <a:effectLst/>
                <a:uLnTx/>
                <a:uFillTx/>
                <a:latin typeface="DM Sans"/>
                <a:ea typeface="+mn-ea"/>
                <a:cs typeface="+mn-cs"/>
              </a:rPr>
              <a:t>Niacinamide upregulates ceramides vs placebo </a:t>
            </a:r>
            <a:r>
              <a:rPr kumimoji="0" lang="en-US" sz="1200" b="0" i="0" u="none" strike="noStrike" kern="1200" cap="none" spc="0" normalizeH="0" baseline="0" noProof="0">
                <a:ln>
                  <a:noFill/>
                </a:ln>
                <a:effectLst/>
                <a:uLnTx/>
                <a:uFillTx/>
                <a:latin typeface="DM Sans"/>
                <a:ea typeface="+mn-ea"/>
                <a:cs typeface="+mn-cs"/>
              </a:rPr>
              <a:t>with highest increases around 30% significant for </a:t>
            </a:r>
            <a:r>
              <a:rPr lang="en-US" sz="1200"/>
              <a:t>NS, </a:t>
            </a:r>
            <a:r>
              <a:rPr lang="en-US" sz="1200" err="1"/>
              <a:t>NdS</a:t>
            </a:r>
            <a:r>
              <a:rPr lang="en-US" sz="1200"/>
              <a:t>, and AS.</a:t>
            </a:r>
          </a:p>
          <a:p>
            <a:pPr marL="285750" indent="-285750">
              <a:lnSpc>
                <a:spcPts val="1600"/>
              </a:lnSpc>
              <a:buFont typeface="Arial" panose="020B0604020202020204" pitchFamily="34" charset="0"/>
              <a:buChar char="•"/>
            </a:pPr>
            <a:r>
              <a:rPr lang="en-US" sz="1200"/>
              <a:t>It also decreases NP, </a:t>
            </a:r>
            <a:r>
              <a:rPr lang="en-US" sz="1200" err="1"/>
              <a:t>AdS</a:t>
            </a:r>
            <a:r>
              <a:rPr lang="en-US" sz="1200"/>
              <a:t>, and AP levels, helping to rebalance ceramide distribution.</a:t>
            </a:r>
          </a:p>
          <a:p>
            <a:pPr marL="285750" indent="-285750">
              <a:lnSpc>
                <a:spcPts val="1600"/>
              </a:lnSpc>
              <a:buFont typeface="Arial" panose="020B0604020202020204" pitchFamily="34" charset="0"/>
              <a:buChar char="•"/>
            </a:pPr>
            <a:r>
              <a:rPr lang="en-US" sz="1200"/>
              <a:t>Treatment with Niacinamide PC restores a ceramide composition similar to premenopausal skin.</a:t>
            </a:r>
          </a:p>
          <a:p>
            <a:pPr>
              <a:lnSpc>
                <a:spcPts val="1600"/>
              </a:lnSpc>
            </a:pPr>
            <a:endParaRPr lang="en-US" sz="1200"/>
          </a:p>
          <a:p>
            <a:pPr>
              <a:lnSpc>
                <a:spcPts val="1600"/>
              </a:lnSpc>
            </a:pPr>
            <a:r>
              <a:rPr lang="en-US" sz="1200" b="1"/>
              <a:t>Advantages of Niacinamide:</a:t>
            </a:r>
            <a:endParaRPr lang="en-US" sz="1200"/>
          </a:p>
          <a:p>
            <a:pPr marL="285750" indent="-285750">
              <a:lnSpc>
                <a:spcPts val="1600"/>
              </a:lnSpc>
              <a:buFont typeface="Arial" panose="020B0604020202020204" pitchFamily="34" charset="0"/>
              <a:buChar char="•"/>
            </a:pPr>
            <a:r>
              <a:rPr kumimoji="0" lang="en-US" sz="1200" b="0" i="0" u="none" strike="noStrike" kern="0" cap="none" spc="0" normalizeH="0" baseline="0" noProof="0">
                <a:ln>
                  <a:noFill/>
                </a:ln>
                <a:effectLst/>
                <a:uLnTx/>
                <a:uFillTx/>
                <a:latin typeface="DM Sans"/>
                <a:ea typeface="+mn-ea"/>
                <a:cs typeface="+mn-cs"/>
              </a:rPr>
              <a:t>Niacinamide PC treatment restores the natural and highly diverse ceramide composition in the skin barrier.</a:t>
            </a:r>
            <a:endParaRPr lang="en-US" sz="1200"/>
          </a:p>
          <a:p>
            <a:pPr marL="285750" indent="-285750">
              <a:lnSpc>
                <a:spcPts val="1600"/>
              </a:lnSpc>
              <a:buFont typeface="Arial" panose="020B0604020202020204" pitchFamily="34" charset="0"/>
              <a:buChar char="•"/>
            </a:pPr>
            <a:r>
              <a:rPr lang="en-US" sz="1200"/>
              <a:t>This approach appears to be more advantageous compared to using limited commercially available ceramides (mostly NP, AP, EOP, NS, and AS), which may increase the ceramide imbalance in post-menopausal skin.</a:t>
            </a:r>
          </a:p>
        </p:txBody>
      </p:sp>
      <p:sp>
        <p:nvSpPr>
          <p:cNvPr id="25" name="Title 24">
            <a:extLst>
              <a:ext uri="{FF2B5EF4-FFF2-40B4-BE49-F238E27FC236}">
                <a16:creationId xmlns:a16="http://schemas.microsoft.com/office/drawing/2014/main" id="{7B45B749-47CA-9864-8488-6ED2E3C321FF}"/>
              </a:ext>
            </a:extLst>
          </p:cNvPr>
          <p:cNvSpPr>
            <a:spLocks noGrp="1"/>
          </p:cNvSpPr>
          <p:nvPr>
            <p:ph type="title"/>
          </p:nvPr>
        </p:nvSpPr>
        <p:spPr>
          <a:xfrm>
            <a:off x="302400" y="315890"/>
            <a:ext cx="10240252" cy="662009"/>
          </a:xfrm>
        </p:spPr>
        <p:txBody>
          <a:bodyPr/>
          <a:lstStyle/>
          <a:p>
            <a:r>
              <a:rPr lang="en-GB" sz="1800" noProof="0"/>
              <a:t>Niacinamide PC: </a:t>
            </a:r>
            <a:br>
              <a:rPr lang="en-GB" sz="1800" noProof="0"/>
            </a:br>
            <a:r>
              <a:rPr lang="en-GB" sz="1800" noProof="0"/>
              <a:t>re-balancing ceramides composition </a:t>
            </a:r>
            <a:endParaRPr lang="en-US" sz="1800"/>
          </a:p>
        </p:txBody>
      </p:sp>
      <p:sp>
        <p:nvSpPr>
          <p:cNvPr id="6" name="TextBox 5">
            <a:extLst>
              <a:ext uri="{FF2B5EF4-FFF2-40B4-BE49-F238E27FC236}">
                <a16:creationId xmlns:a16="http://schemas.microsoft.com/office/drawing/2014/main" id="{F37938CF-9FB0-0FD7-A1FC-8FEDC0BDBE70}"/>
              </a:ext>
            </a:extLst>
          </p:cNvPr>
          <p:cNvSpPr txBox="1"/>
          <p:nvPr/>
        </p:nvSpPr>
        <p:spPr>
          <a:xfrm>
            <a:off x="5551371" y="6413085"/>
            <a:ext cx="2883630" cy="1538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NS; AP, NP : ceramide commercially available</a:t>
            </a:r>
          </a:p>
        </p:txBody>
      </p:sp>
      <p:sp>
        <p:nvSpPr>
          <p:cNvPr id="8" name="TextBox 7">
            <a:extLst>
              <a:ext uri="{FF2B5EF4-FFF2-40B4-BE49-F238E27FC236}">
                <a16:creationId xmlns:a16="http://schemas.microsoft.com/office/drawing/2014/main" id="{341AA0F5-F082-4163-4681-3D7D500D5178}"/>
              </a:ext>
            </a:extLst>
          </p:cNvPr>
          <p:cNvSpPr txBox="1"/>
          <p:nvPr/>
        </p:nvSpPr>
        <p:spPr>
          <a:xfrm>
            <a:off x="5551371" y="3718854"/>
            <a:ext cx="439087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prstClr val="black"/>
                </a:solidFill>
                <a:effectLst/>
                <a:uLnTx/>
                <a:uFillTx/>
                <a:latin typeface="DM Sans" pitchFamily="2" charset="77"/>
                <a:ea typeface="+mn-ea"/>
                <a:cs typeface="+mn-cs"/>
              </a:rPr>
              <a:t>Relative distribution of ceramide on the total of ceramides</a:t>
            </a:r>
          </a:p>
        </p:txBody>
      </p:sp>
      <p:pic>
        <p:nvPicPr>
          <p:cNvPr id="11" name="Picture 29">
            <a:extLst>
              <a:ext uri="{FF2B5EF4-FFF2-40B4-BE49-F238E27FC236}">
                <a16:creationId xmlns:a16="http://schemas.microsoft.com/office/drawing/2014/main" id="{2470640A-E604-4CEF-19FF-349C834622CD}"/>
              </a:ext>
            </a:extLst>
          </p:cNvPr>
          <p:cNvPicPr>
            <a:picLocks noChangeAspect="1"/>
          </p:cNvPicPr>
          <p:nvPr/>
        </p:nvPicPr>
        <p:blipFill>
          <a:blip r:embed="rId3">
            <a:extLst>
              <a:ext uri="{96DAC541-7B7A-43D3-8B79-37D633B846F1}">
                <asvg:svgBlip xmlns:asvg="http://schemas.microsoft.com/office/drawing/2016/SVG/main" r:embed="rId4"/>
              </a:ext>
            </a:extLst>
          </a:blip>
          <a:srcRect l="-226" r="6530"/>
          <a:stretch/>
        </p:blipFill>
        <p:spPr>
          <a:xfrm>
            <a:off x="5551371" y="3850196"/>
            <a:ext cx="5154743" cy="2663127"/>
          </a:xfrm>
          <a:prstGeom prst="rect">
            <a:avLst/>
          </a:prstGeom>
        </p:spPr>
      </p:pic>
      <p:cxnSp>
        <p:nvCxnSpPr>
          <p:cNvPr id="12" name="Straight Connector 11">
            <a:extLst>
              <a:ext uri="{FF2B5EF4-FFF2-40B4-BE49-F238E27FC236}">
                <a16:creationId xmlns:a16="http://schemas.microsoft.com/office/drawing/2014/main" id="{4D2BF1EA-A30B-1C94-DBB6-6AAF0CDE5627}"/>
              </a:ext>
            </a:extLst>
          </p:cNvPr>
          <p:cNvCxnSpPr>
            <a:cxnSpLocks/>
          </p:cNvCxnSpPr>
          <p:nvPr/>
        </p:nvCxnSpPr>
        <p:spPr>
          <a:xfrm>
            <a:off x="5551371" y="3579627"/>
            <a:ext cx="5154743" cy="10114"/>
          </a:xfrm>
          <a:prstGeom prst="line">
            <a:avLst/>
          </a:prstGeom>
        </p:spPr>
        <p:style>
          <a:lnRef idx="1">
            <a:schemeClr val="dk1"/>
          </a:lnRef>
          <a:fillRef idx="0">
            <a:schemeClr val="dk1"/>
          </a:fillRef>
          <a:effectRef idx="0">
            <a:schemeClr val="dk1"/>
          </a:effectRef>
          <a:fontRef idx="minor">
            <a:schemeClr val="tx1"/>
          </a:fontRef>
        </p:style>
      </p:cxnSp>
      <p:pic>
        <p:nvPicPr>
          <p:cNvPr id="13" name="Picture 2">
            <a:extLst>
              <a:ext uri="{FF2B5EF4-FFF2-40B4-BE49-F238E27FC236}">
                <a16:creationId xmlns:a16="http://schemas.microsoft.com/office/drawing/2014/main" id="{03EF456B-BE80-9F98-D7BB-74F6BA3FCA4F}"/>
              </a:ext>
            </a:extLst>
          </p:cNvPr>
          <p:cNvPicPr>
            <a:picLocks noChangeAspect="1" noChangeArrowheads="1"/>
          </p:cNvPicPr>
          <p:nvPr/>
        </p:nvPicPr>
        <p:blipFill>
          <a:blip r:embed="rId5">
            <a:extLst>
              <a:ext uri="{96DAC541-7B7A-43D3-8B79-37D633B846F1}">
                <asvg:svgBlip xmlns:asvg="http://schemas.microsoft.com/office/drawing/2016/SVG/main" r:embed="rId6"/>
              </a:ext>
            </a:extLst>
          </a:blip>
          <a:srcRect/>
          <a:stretch/>
        </p:blipFill>
        <p:spPr bwMode="auto">
          <a:xfrm>
            <a:off x="5551371" y="1120412"/>
            <a:ext cx="5140888" cy="246932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3">
            <a:extLst>
              <a:ext uri="{FF2B5EF4-FFF2-40B4-BE49-F238E27FC236}">
                <a16:creationId xmlns:a16="http://schemas.microsoft.com/office/drawing/2014/main" id="{9D19C485-5ED1-2C3F-9BFB-08B02E351EB8}"/>
              </a:ext>
            </a:extLst>
          </p:cNvPr>
          <p:cNvSpPr txBox="1"/>
          <p:nvPr/>
        </p:nvSpPr>
        <p:spPr>
          <a:xfrm>
            <a:off x="5551371" y="738697"/>
            <a:ext cx="3968532" cy="307777"/>
          </a:xfrm>
          <a:prstGeom prst="rect">
            <a:avLst/>
          </a:prstGeom>
          <a:noFill/>
        </p:spPr>
        <p:txBody>
          <a:bodyPr wrap="square" lIns="0" tIns="0" rIns="0" bIns="0">
            <a:spAutoFit/>
          </a:bodyPr>
          <a:ls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000" b="1">
                <a:solidFill>
                  <a:prstClr val="black"/>
                </a:solidFill>
                <a:latin typeface="DM Sans" pitchFamily="2" charset="77"/>
              </a:rPr>
              <a:t>Change in percentage share of total ceramides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prstClr val="black"/>
                </a:solidFill>
                <a:latin typeface="DM Sans" pitchFamily="2" charset="77"/>
              </a:rPr>
              <a:t>R</a:t>
            </a:r>
            <a:r>
              <a:rPr kumimoji="0" lang="en-US" sz="1000" b="1" u="none" strike="noStrike" kern="1200" cap="none" spc="0" normalizeH="0" baseline="0" noProof="0">
                <a:ln>
                  <a:noFill/>
                </a:ln>
                <a:solidFill>
                  <a:prstClr val="black"/>
                </a:solidFill>
                <a:effectLst/>
                <a:uLnTx/>
                <a:uFillTx/>
                <a:latin typeface="DM Sans" pitchFamily="2" charset="77"/>
                <a:ea typeface="+mn-ea"/>
                <a:cs typeface="+mn-cs"/>
              </a:rPr>
              <a:t>elative content of ceramides on total ceramides content</a:t>
            </a:r>
          </a:p>
        </p:txBody>
      </p:sp>
      <p:grpSp>
        <p:nvGrpSpPr>
          <p:cNvPr id="10" name="Group 9">
            <a:extLst>
              <a:ext uri="{FF2B5EF4-FFF2-40B4-BE49-F238E27FC236}">
                <a16:creationId xmlns:a16="http://schemas.microsoft.com/office/drawing/2014/main" id="{5AB9D1B6-9EC9-5E10-CF5B-FC9D489ABF85}"/>
              </a:ext>
            </a:extLst>
          </p:cNvPr>
          <p:cNvGrpSpPr/>
          <p:nvPr/>
        </p:nvGrpSpPr>
        <p:grpSpPr>
          <a:xfrm>
            <a:off x="10231967" y="314811"/>
            <a:ext cx="1960033" cy="962713"/>
            <a:chOff x="10231967" y="679007"/>
            <a:chExt cx="1960033" cy="962713"/>
          </a:xfrm>
        </p:grpSpPr>
        <p:sp>
          <p:nvSpPr>
            <p:cNvPr id="15" name="TextBox 14">
              <a:extLst>
                <a:ext uri="{FF2B5EF4-FFF2-40B4-BE49-F238E27FC236}">
                  <a16:creationId xmlns:a16="http://schemas.microsoft.com/office/drawing/2014/main" id="{54868AFE-D1B7-82F4-AA43-62D43404E7D6}"/>
                </a:ext>
              </a:extLst>
            </p:cNvPr>
            <p:cNvSpPr txBox="1"/>
            <p:nvPr/>
          </p:nvSpPr>
          <p:spPr>
            <a:xfrm>
              <a:off x="10231967" y="679007"/>
              <a:ext cx="1960032" cy="338554"/>
            </a:xfrm>
            <a:prstGeom prst="rect">
              <a:avLst/>
            </a:prstGeom>
            <a:solidFill>
              <a:schemeClr val="accent3"/>
            </a:solidFill>
          </p:spPr>
          <p:txBody>
            <a:bodyPr wrap="square">
              <a:spAutoFit/>
            </a:bodyPr>
            <a:lstStyle/>
            <a:p>
              <a:r>
                <a:rPr lang="en-US" sz="1600" b="1">
                  <a:solidFill>
                    <a:schemeClr val="bg1"/>
                  </a:solidFill>
                </a:rPr>
                <a:t>NEW: </a:t>
              </a:r>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pic>
          <p:nvPicPr>
            <p:cNvPr id="16" name="Graphic 15">
              <a:extLst>
                <a:ext uri="{FF2B5EF4-FFF2-40B4-BE49-F238E27FC236}">
                  <a16:creationId xmlns:a16="http://schemas.microsoft.com/office/drawing/2014/main" id="{BFE6B6A2-AAE4-F045-22CA-4CCDF5A0E4B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92258" y="1055614"/>
              <a:ext cx="1499742" cy="586106"/>
            </a:xfrm>
            <a:prstGeom prst="rect">
              <a:avLst/>
            </a:prstGeom>
          </p:spPr>
        </p:pic>
      </p:grpSp>
      <p:sp>
        <p:nvSpPr>
          <p:cNvPr id="3" name="TextBox 2">
            <a:extLst>
              <a:ext uri="{FF2B5EF4-FFF2-40B4-BE49-F238E27FC236}">
                <a16:creationId xmlns:a16="http://schemas.microsoft.com/office/drawing/2014/main" id="{967E4AEA-9F9C-9621-C378-8DFEA740A645}"/>
              </a:ext>
            </a:extLst>
          </p:cNvPr>
          <p:cNvSpPr txBox="1"/>
          <p:nvPr/>
        </p:nvSpPr>
        <p:spPr>
          <a:xfrm>
            <a:off x="9519903" y="3688824"/>
            <a:ext cx="114478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 : p value &lt;0.05</a:t>
            </a:r>
            <a:endParaRPr kumimoji="0" lang="en-NL" sz="8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Box 3">
            <a:extLst>
              <a:ext uri="{FF2B5EF4-FFF2-40B4-BE49-F238E27FC236}">
                <a16:creationId xmlns:a16="http://schemas.microsoft.com/office/drawing/2014/main" id="{EDD25398-1088-8B58-4ECC-05A14FDD0E07}"/>
              </a:ext>
            </a:extLst>
          </p:cNvPr>
          <p:cNvSpPr txBox="1"/>
          <p:nvPr/>
        </p:nvSpPr>
        <p:spPr>
          <a:xfrm>
            <a:off x="9840749" y="3850196"/>
            <a:ext cx="25154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a:t>
            </a:r>
            <a:endParaRPr kumimoji="0" lang="en-NL" sz="8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Box 4">
            <a:extLst>
              <a:ext uri="{FF2B5EF4-FFF2-40B4-BE49-F238E27FC236}">
                <a16:creationId xmlns:a16="http://schemas.microsoft.com/office/drawing/2014/main" id="{C069E50F-37B4-42B4-64B7-F3C19BB47A25}"/>
              </a:ext>
            </a:extLst>
          </p:cNvPr>
          <p:cNvSpPr txBox="1"/>
          <p:nvPr/>
        </p:nvSpPr>
        <p:spPr>
          <a:xfrm>
            <a:off x="7164183" y="3879522"/>
            <a:ext cx="25154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a:t>
            </a:r>
            <a:endParaRPr kumimoji="0" lang="en-NL" sz="800" b="0" i="0" u="none" strike="noStrike" kern="1200" cap="none" spc="0" normalizeH="0" baseline="0" noProof="0">
              <a:ln>
                <a:noFill/>
              </a:ln>
              <a:solidFill>
                <a:prstClr val="black"/>
              </a:solidFill>
              <a:effectLst/>
              <a:uLnTx/>
              <a:uFillTx/>
              <a:latin typeface="DM Sans"/>
              <a:ea typeface="+mn-ea"/>
              <a:cs typeface="+mn-cs"/>
            </a:endParaRPr>
          </a:p>
        </p:txBody>
      </p:sp>
      <p:sp>
        <p:nvSpPr>
          <p:cNvPr id="7" name="TextBox 6">
            <a:extLst>
              <a:ext uri="{FF2B5EF4-FFF2-40B4-BE49-F238E27FC236}">
                <a16:creationId xmlns:a16="http://schemas.microsoft.com/office/drawing/2014/main" id="{5E312F91-280A-1A94-51CE-4354DD9D4A2C}"/>
              </a:ext>
            </a:extLst>
          </p:cNvPr>
          <p:cNvSpPr txBox="1"/>
          <p:nvPr/>
        </p:nvSpPr>
        <p:spPr>
          <a:xfrm>
            <a:off x="6278838" y="3888131"/>
            <a:ext cx="25154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a:t>
            </a:r>
            <a:endParaRPr kumimoji="0" lang="en-NL" sz="8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878678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C4B40530-74BC-9D94-1425-77E91BD3C964}"/>
              </a:ext>
            </a:extLst>
          </p:cNvPr>
          <p:cNvSpPr>
            <a:spLocks noGrp="1"/>
          </p:cNvSpPr>
          <p:nvPr>
            <p:ph type="title"/>
          </p:nvPr>
        </p:nvSpPr>
        <p:spPr>
          <a:xfrm>
            <a:off x="302399" y="302399"/>
            <a:ext cx="5384026" cy="850121"/>
          </a:xfrm>
        </p:spPr>
        <p:txBody>
          <a:bodyPr>
            <a:normAutofit/>
          </a:bodyPr>
          <a:lstStyle/>
          <a:p>
            <a:r>
              <a:rPr lang="en-US" b="1" kern="0" spc="0" baseline="0">
                <a:latin typeface="+mn-lt"/>
                <a:ea typeface="+mn-ea"/>
                <a:cs typeface="+mn-cs"/>
              </a:rPr>
              <a:t>Niacinamide PC promotes skin regeneration at cellular level</a:t>
            </a:r>
            <a:endParaRPr lang="en-US">
              <a:solidFill>
                <a:srgbClr val="FF0000"/>
              </a:solidFill>
            </a:endParaRPr>
          </a:p>
        </p:txBody>
      </p:sp>
      <p:pic>
        <p:nvPicPr>
          <p:cNvPr id="41" name="Picture Placeholder 40">
            <a:extLst>
              <a:ext uri="{FF2B5EF4-FFF2-40B4-BE49-F238E27FC236}">
                <a16:creationId xmlns:a16="http://schemas.microsoft.com/office/drawing/2014/main" id="{12E91C8B-B600-1F1B-3A1D-E69635168766}"/>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a:xfrm>
            <a:off x="6096000" y="0"/>
            <a:ext cx="6096000" cy="6858000"/>
          </a:xfrm>
          <a:noFill/>
        </p:spPr>
      </p:pic>
      <p:sp>
        <p:nvSpPr>
          <p:cNvPr id="20" name="Text Placeholder 19">
            <a:extLst>
              <a:ext uri="{FF2B5EF4-FFF2-40B4-BE49-F238E27FC236}">
                <a16:creationId xmlns:a16="http://schemas.microsoft.com/office/drawing/2014/main" id="{D71A7B75-4633-2374-FCA4-27CF6FED7A65}"/>
              </a:ext>
            </a:extLst>
          </p:cNvPr>
          <p:cNvSpPr>
            <a:spLocks noGrp="1"/>
          </p:cNvSpPr>
          <p:nvPr>
            <p:ph type="body" sz="quarter" idx="24"/>
          </p:nvPr>
        </p:nvSpPr>
        <p:spPr>
          <a:xfrm>
            <a:off x="302398" y="1641719"/>
            <a:ext cx="5583823" cy="4630493"/>
          </a:xfrm>
        </p:spPr>
        <p:txBody>
          <a:bodyPr/>
          <a:lstStyle/>
          <a:p>
            <a:pPr>
              <a:lnSpc>
                <a:spcPts val="1800"/>
              </a:lnSpc>
              <a:spcBef>
                <a:spcPts val="800"/>
              </a:spcBef>
              <a:buClr>
                <a:srgbClr val="307297"/>
              </a:buClr>
            </a:pPr>
            <a:r>
              <a:rPr lang="en-US" sz="1500" b="1">
                <a:latin typeface="+mj-lt"/>
              </a:rPr>
              <a:t>Postmenopausal skin is more prone </a:t>
            </a:r>
            <a:br>
              <a:rPr lang="en-US" sz="1500" b="1">
                <a:latin typeface="+mj-lt"/>
              </a:rPr>
            </a:br>
            <a:r>
              <a:rPr lang="en-US" sz="1500" b="1">
                <a:latin typeface="+mj-lt"/>
              </a:rPr>
              <a:t>to UV-induced DNA damage:</a:t>
            </a:r>
          </a:p>
          <a:p>
            <a:pPr marL="285750" indent="-285750">
              <a:lnSpc>
                <a:spcPts val="1800"/>
              </a:lnSpc>
              <a:spcAft>
                <a:spcPts val="600"/>
              </a:spcAft>
              <a:buClr>
                <a:srgbClr val="307297"/>
              </a:buClr>
              <a:buFont typeface="Arial" panose="020B0604020202020204" pitchFamily="34" charset="0"/>
              <a:buChar char="•"/>
            </a:pPr>
            <a:r>
              <a:rPr lang="en-US" sz="1500">
                <a:latin typeface="+mj-lt"/>
              </a:rPr>
              <a:t>Aged skin has lower NAD+ levels and reduced cytosine </a:t>
            </a:r>
            <a:br>
              <a:rPr lang="en-US" sz="1500">
                <a:latin typeface="+mj-lt"/>
              </a:rPr>
            </a:br>
            <a:r>
              <a:rPr lang="en-US" sz="1500">
                <a:latin typeface="+mj-lt"/>
              </a:rPr>
              <a:t>and methyl-cytosine, indicating increased DNA damages.</a:t>
            </a:r>
          </a:p>
          <a:p>
            <a:pPr>
              <a:lnSpc>
                <a:spcPts val="1800"/>
              </a:lnSpc>
              <a:spcBef>
                <a:spcPts val="800"/>
              </a:spcBef>
              <a:buClr>
                <a:srgbClr val="307297"/>
              </a:buClr>
            </a:pPr>
            <a:endParaRPr lang="en-US" sz="1500" b="1">
              <a:latin typeface="+mj-lt"/>
            </a:endParaRPr>
          </a:p>
          <a:p>
            <a:pPr>
              <a:lnSpc>
                <a:spcPts val="1800"/>
              </a:lnSpc>
              <a:spcBef>
                <a:spcPts val="800"/>
              </a:spcBef>
              <a:buClr>
                <a:srgbClr val="307297"/>
              </a:buClr>
            </a:pPr>
            <a:r>
              <a:rPr lang="en-US" sz="1500" b="1">
                <a:latin typeface="+mj-lt"/>
              </a:rPr>
              <a:t>Niacinamide increases NAD+ levels, boosting cell energy and enabling DNA repair (skin enzymes that repair DNA require high NAD+ levels):</a:t>
            </a:r>
          </a:p>
          <a:p>
            <a:pPr>
              <a:lnSpc>
                <a:spcPts val="1800"/>
              </a:lnSpc>
              <a:spcBef>
                <a:spcPts val="800"/>
              </a:spcBef>
              <a:buClr>
                <a:srgbClr val="307297"/>
              </a:buClr>
            </a:pPr>
            <a:endParaRPr lang="en-US" sz="1500" b="1">
              <a:latin typeface="+mj-lt"/>
            </a:endParaRPr>
          </a:p>
          <a:p>
            <a:pPr marL="285750" indent="-285750">
              <a:lnSpc>
                <a:spcPts val="1800"/>
              </a:lnSpc>
              <a:spcAft>
                <a:spcPts val="500"/>
              </a:spcAft>
              <a:buClr>
                <a:srgbClr val="307297"/>
              </a:buClr>
              <a:buFont typeface="Arial" panose="020B0604020202020204" pitchFamily="34" charset="0"/>
              <a:buChar char="•"/>
            </a:pPr>
            <a:r>
              <a:rPr lang="en-US" sz="1500" b="1">
                <a:latin typeface="+mj-lt"/>
              </a:rPr>
              <a:t>DNA repair: </a:t>
            </a:r>
            <a:r>
              <a:rPr lang="en-US" sz="1500">
                <a:latin typeface="+mj-lt"/>
              </a:rPr>
              <a:t>+244% cytosine level vs placebo (</a:t>
            </a:r>
            <a:r>
              <a:rPr lang="en-US" sz="1500" i="1">
                <a:latin typeface="+mj-lt"/>
              </a:rPr>
              <a:t>in vivo)</a:t>
            </a:r>
            <a:r>
              <a:rPr lang="en-US" sz="1500">
                <a:latin typeface="+mj-lt"/>
              </a:rPr>
              <a:t>.</a:t>
            </a:r>
          </a:p>
          <a:p>
            <a:pPr marL="285750" indent="-285750">
              <a:lnSpc>
                <a:spcPts val="1800"/>
              </a:lnSpc>
              <a:spcAft>
                <a:spcPts val="500"/>
              </a:spcAft>
              <a:buClr>
                <a:srgbClr val="307297"/>
              </a:buClr>
              <a:buFont typeface="Arial" panose="020B0604020202020204" pitchFamily="34" charset="0"/>
              <a:buChar char="•"/>
            </a:pPr>
            <a:r>
              <a:rPr lang="en-US" sz="1500" b="1">
                <a:latin typeface="+mj-lt"/>
              </a:rPr>
              <a:t>Energy boosting: </a:t>
            </a:r>
            <a:r>
              <a:rPr lang="en-US" sz="1500">
                <a:latin typeface="+mj-lt"/>
              </a:rPr>
              <a:t>Niacinamide protects cells from ATP depletion after UV stress.</a:t>
            </a:r>
          </a:p>
          <a:p>
            <a:pPr>
              <a:lnSpc>
                <a:spcPts val="2000"/>
              </a:lnSpc>
            </a:pPr>
            <a:endParaRPr lang="en-US" sz="1500"/>
          </a:p>
        </p:txBody>
      </p:sp>
      <p:cxnSp>
        <p:nvCxnSpPr>
          <p:cNvPr id="9" name="Straight Connector 8">
            <a:extLst>
              <a:ext uri="{FF2B5EF4-FFF2-40B4-BE49-F238E27FC236}">
                <a16:creationId xmlns:a16="http://schemas.microsoft.com/office/drawing/2014/main" id="{A2FA227C-58E0-B51A-D2F4-AEC21DA1C534}"/>
              </a:ext>
            </a:extLst>
          </p:cNvPr>
          <p:cNvCxnSpPr>
            <a:cxnSpLocks/>
          </p:cNvCxnSpPr>
          <p:nvPr/>
        </p:nvCxnSpPr>
        <p:spPr>
          <a:xfrm>
            <a:off x="302400" y="2761460"/>
            <a:ext cx="53840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AAAAC771-A510-B42F-9C05-B29087AF30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92258" y="1055614"/>
            <a:ext cx="1499742" cy="586106"/>
          </a:xfrm>
          <a:prstGeom prst="rect">
            <a:avLst/>
          </a:prstGeom>
        </p:spPr>
      </p:pic>
      <p:sp>
        <p:nvSpPr>
          <p:cNvPr id="15" name="TextBox 14">
            <a:extLst>
              <a:ext uri="{FF2B5EF4-FFF2-40B4-BE49-F238E27FC236}">
                <a16:creationId xmlns:a16="http://schemas.microsoft.com/office/drawing/2014/main" id="{9432B015-FEFD-DECF-E099-B7F1C93226CE}"/>
              </a:ext>
            </a:extLst>
          </p:cNvPr>
          <p:cNvSpPr txBox="1"/>
          <p:nvPr/>
        </p:nvSpPr>
        <p:spPr>
          <a:xfrm>
            <a:off x="8772960" y="302400"/>
            <a:ext cx="3419040" cy="338554"/>
          </a:xfrm>
          <a:prstGeom prst="rect">
            <a:avLst/>
          </a:prstGeom>
          <a:solidFill>
            <a:schemeClr val="accent6"/>
          </a:solidFill>
        </p:spPr>
        <p:txBody>
          <a:bodyPr wrap="square">
            <a:spAutoFit/>
          </a:bodyPr>
          <a:lstStyle/>
          <a:p>
            <a:pPr algn="r"/>
            <a:r>
              <a:rPr lang="en-US" sz="1600" b="1">
                <a:solidFill>
                  <a:schemeClr val="bg1"/>
                </a:solidFill>
              </a:rPr>
              <a:t>Environmental stress protection</a:t>
            </a:r>
            <a:endParaRPr lang="en-NL" sz="1600" b="1">
              <a:solidFill>
                <a:schemeClr val="bg1"/>
              </a:solidFill>
            </a:endParaRPr>
          </a:p>
        </p:txBody>
      </p:sp>
      <p:sp>
        <p:nvSpPr>
          <p:cNvPr id="2" name="TextBox 1">
            <a:extLst>
              <a:ext uri="{FF2B5EF4-FFF2-40B4-BE49-F238E27FC236}">
                <a16:creationId xmlns:a16="http://schemas.microsoft.com/office/drawing/2014/main" id="{FEC540FA-4C18-E419-FADD-910DE75630FC}"/>
              </a:ext>
            </a:extLst>
          </p:cNvPr>
          <p:cNvSpPr txBox="1"/>
          <p:nvPr/>
        </p:nvSpPr>
        <p:spPr>
          <a:xfrm>
            <a:off x="10231967" y="679007"/>
            <a:ext cx="1960032" cy="338554"/>
          </a:xfrm>
          <a:prstGeom prst="rect">
            <a:avLst/>
          </a:prstGeom>
          <a:solidFill>
            <a:schemeClr val="accent3"/>
          </a:solidFill>
        </p:spPr>
        <p:txBody>
          <a:bodyPr wrap="square">
            <a:spAutoFit/>
          </a:bodyPr>
          <a:lstStyle/>
          <a:p>
            <a:r>
              <a:rPr lang="en-US" sz="1600" b="1">
                <a:solidFill>
                  <a:schemeClr val="bg1"/>
                </a:solidFill>
              </a:rPr>
              <a:t>NEW: </a:t>
            </a:r>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spTree>
    <p:extLst>
      <p:ext uri="{BB962C8B-B14F-4D97-AF65-F5344CB8AC3E}">
        <p14:creationId xmlns:p14="http://schemas.microsoft.com/office/powerpoint/2010/main" val="3689055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Curved Up 6">
            <a:extLst>
              <a:ext uri="{FF2B5EF4-FFF2-40B4-BE49-F238E27FC236}">
                <a16:creationId xmlns:a16="http://schemas.microsoft.com/office/drawing/2014/main" id="{A008F10C-86B0-EEC5-4C81-771F3FF66207}"/>
              </a:ext>
            </a:extLst>
          </p:cNvPr>
          <p:cNvSpPr/>
          <p:nvPr/>
        </p:nvSpPr>
        <p:spPr>
          <a:xfrm>
            <a:off x="2475723" y="4773533"/>
            <a:ext cx="5946710" cy="1082677"/>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2" name="Text Placeholder 11">
            <a:extLst>
              <a:ext uri="{FF2B5EF4-FFF2-40B4-BE49-F238E27FC236}">
                <a16:creationId xmlns:a16="http://schemas.microsoft.com/office/drawing/2014/main" id="{D90EE0CE-A3AC-5378-A0D6-81464A6687A3}"/>
              </a:ext>
            </a:extLst>
          </p:cNvPr>
          <p:cNvSpPr>
            <a:spLocks noGrp="1"/>
          </p:cNvSpPr>
          <p:nvPr>
            <p:ph type="body" sz="quarter" idx="12"/>
          </p:nvPr>
        </p:nvSpPr>
        <p:spPr>
          <a:xfrm>
            <a:off x="255144" y="660018"/>
            <a:ext cx="5443307" cy="613600"/>
          </a:xfrm>
        </p:spPr>
        <p:txBody>
          <a:bodyPr/>
          <a:lstStyle/>
          <a:p>
            <a:pPr>
              <a:lnSpc>
                <a:spcPts val="2000"/>
              </a:lnSpc>
              <a:buClr>
                <a:srgbClr val="307297"/>
              </a:buClr>
            </a:pPr>
            <a:r>
              <a:rPr lang="en-GB" sz="1400" dirty="0"/>
              <a:t>Cellular NAD+ pools are known to be lower in aged skin and treatment with nicotinamide helps restore these levels.</a:t>
            </a:r>
          </a:p>
        </p:txBody>
      </p:sp>
      <p:sp>
        <p:nvSpPr>
          <p:cNvPr id="10" name="Title 9">
            <a:extLst>
              <a:ext uri="{FF2B5EF4-FFF2-40B4-BE49-F238E27FC236}">
                <a16:creationId xmlns:a16="http://schemas.microsoft.com/office/drawing/2014/main" id="{64E98EFD-AF78-EFF5-90E8-6985721CD402}"/>
              </a:ext>
            </a:extLst>
          </p:cNvPr>
          <p:cNvSpPr>
            <a:spLocks noGrp="1"/>
          </p:cNvSpPr>
          <p:nvPr>
            <p:ph type="title"/>
          </p:nvPr>
        </p:nvSpPr>
        <p:spPr>
          <a:xfrm>
            <a:off x="302400" y="302400"/>
            <a:ext cx="8950781" cy="288767"/>
          </a:xfrm>
        </p:spPr>
        <p:txBody>
          <a:bodyPr/>
          <a:lstStyle/>
          <a:p>
            <a:r>
              <a:rPr lang="en-GB" dirty="0"/>
              <a:t>NAD+ precursor in two key pathways: energy production and DNA repair</a:t>
            </a:r>
          </a:p>
        </p:txBody>
      </p:sp>
      <p:sp>
        <p:nvSpPr>
          <p:cNvPr id="13" name="Text Placeholder 12">
            <a:extLst>
              <a:ext uri="{FF2B5EF4-FFF2-40B4-BE49-F238E27FC236}">
                <a16:creationId xmlns:a16="http://schemas.microsoft.com/office/drawing/2014/main" id="{F831FC16-A913-C6C7-D3A6-0A1D3CC24867}"/>
              </a:ext>
            </a:extLst>
          </p:cNvPr>
          <p:cNvSpPr>
            <a:spLocks noGrp="1"/>
          </p:cNvSpPr>
          <p:nvPr>
            <p:ph type="body" sz="quarter" idx="23"/>
          </p:nvPr>
        </p:nvSpPr>
        <p:spPr>
          <a:xfrm>
            <a:off x="115472" y="6504891"/>
            <a:ext cx="7520081" cy="261611"/>
          </a:xfrm>
        </p:spPr>
        <p:txBody>
          <a:bodyPr anchor="b"/>
          <a:lstStyle/>
          <a:p>
            <a:pPr lvl="0">
              <a:tabLst>
                <a:tab pos="457200" algn="l"/>
              </a:tabLst>
            </a:pPr>
            <a:r>
              <a:rPr lang="en-GB" i="1" dirty="0">
                <a:effectLst/>
                <a:latin typeface="+mn-lt"/>
                <a:ea typeface="Calibri" panose="020F0502020204030204" pitchFamily="34" charset="0"/>
                <a:cs typeface="Times New Roman" panose="02020603050405020304" pitchFamily="18" charset="0"/>
              </a:rPr>
              <a:t>Source: Oblong J.E et al.., </a:t>
            </a:r>
            <a:r>
              <a:rPr lang="en-GB" i="1" dirty="0">
                <a:latin typeface="+mn-lt"/>
                <a:ea typeface="Calibri" panose="020F0502020204030204" pitchFamily="34" charset="0"/>
                <a:cs typeface="Times New Roman" panose="02020603050405020304" pitchFamily="18" charset="0"/>
              </a:rPr>
              <a:t>Metabolic dysfunction in human skin: Restoration of mitochondrial integrity and metabolic output by nicotinamide (niacinamide) in primary dermal fibroblasts from older aged donors</a:t>
            </a:r>
            <a:r>
              <a:rPr lang="en-GB" i="1" dirty="0">
                <a:effectLst/>
                <a:latin typeface="+mn-lt"/>
                <a:ea typeface="Calibri" panose="020F0502020204030204" pitchFamily="34" charset="0"/>
                <a:cs typeface="Times New Roman" panose="02020603050405020304" pitchFamily="18" charset="0"/>
              </a:rPr>
              <a:t>, </a:t>
            </a:r>
            <a:r>
              <a:rPr lang="en-GB" i="1" dirty="0" err="1">
                <a:effectLst/>
                <a:latin typeface="+mn-lt"/>
                <a:ea typeface="Calibri" panose="020F0502020204030204" pitchFamily="34" charset="0"/>
                <a:cs typeface="Times New Roman" panose="02020603050405020304" pitchFamily="18" charset="0"/>
              </a:rPr>
              <a:t>Âging</a:t>
            </a:r>
            <a:r>
              <a:rPr lang="en-GB" i="1" dirty="0">
                <a:effectLst/>
                <a:latin typeface="+mn-lt"/>
                <a:ea typeface="Calibri" panose="020F0502020204030204" pitchFamily="34" charset="0"/>
                <a:cs typeface="Times New Roman" panose="02020603050405020304" pitchFamily="18" charset="0"/>
              </a:rPr>
              <a:t> Cell, 2020, 19 (10) , 59-63</a:t>
            </a:r>
            <a:endParaRPr lang="en-GB" dirty="0">
              <a:effectLst/>
              <a:latin typeface="+mn-lt"/>
              <a:ea typeface="Calibri" panose="020F050202020403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69536ABE-9F63-6C75-E15B-8E132C48DE34}"/>
              </a:ext>
            </a:extLst>
          </p:cNvPr>
          <p:cNvSpPr txBox="1"/>
          <p:nvPr/>
        </p:nvSpPr>
        <p:spPr>
          <a:xfrm>
            <a:off x="4130867" y="4733135"/>
            <a:ext cx="2786743" cy="923330"/>
          </a:xfrm>
          <a:prstGeom prst="rect">
            <a:avLst/>
          </a:prstGeom>
          <a:noFill/>
        </p:spPr>
        <p:txBody>
          <a:bodyPr wrap="square" lIns="0" tIns="0" rIns="0" bIns="0" rtlCol="0" anchor="t" anchorCtr="0">
            <a:spAutoFit/>
          </a:bodyPr>
          <a:lstStyle/>
          <a:p>
            <a:pPr marR="0" lvl="0" algn="l" defTabSz="914400" rtl="0" eaLnBrk="1" fontAlgn="auto" latinLnBrk="0" hangingPunct="1">
              <a:lnSpc>
                <a:spcPct val="100000"/>
              </a:lnSpc>
              <a:spcBef>
                <a:spcPts val="0"/>
              </a:spcBef>
              <a:spcAft>
                <a:spcPts val="600"/>
              </a:spcAft>
              <a:buClr>
                <a:srgbClr val="007E4B"/>
              </a:buClr>
              <a:buSzTx/>
              <a:tabLst/>
              <a:defRPr/>
            </a:pPr>
            <a:r>
              <a:rPr kumimoji="0" lang="en-GB" sz="1100" i="0" u="none" strike="noStrike" kern="1200" cap="none" spc="0" normalizeH="0" baseline="0" dirty="0">
                <a:ln>
                  <a:noFill/>
                </a:ln>
                <a:solidFill>
                  <a:prstClr val="black"/>
                </a:solidFill>
                <a:effectLst/>
                <a:uLnTx/>
                <a:uFillTx/>
                <a:latin typeface="DM Sans" pitchFamily="2" charset="77"/>
                <a:ea typeface="+mn-ea"/>
                <a:cs typeface="+mn-cs"/>
              </a:rPr>
              <a:t>NAD+ is a substrate for poly </a:t>
            </a:r>
            <a:br>
              <a:rPr kumimoji="0" lang="en-GB" sz="1100" i="0" u="none" strike="noStrike" kern="1200" cap="none" spc="0" normalizeH="0" baseline="0" dirty="0">
                <a:ln>
                  <a:noFill/>
                </a:ln>
                <a:solidFill>
                  <a:prstClr val="black"/>
                </a:solidFill>
                <a:effectLst/>
                <a:uLnTx/>
                <a:uFillTx/>
                <a:latin typeface="DM Sans" pitchFamily="2" charset="77"/>
                <a:ea typeface="+mn-ea"/>
                <a:cs typeface="+mn-cs"/>
              </a:rPr>
            </a:br>
            <a:r>
              <a:rPr kumimoji="0" lang="en-GB" sz="1100" i="0" u="none" strike="noStrike" kern="1200" cap="none" spc="0" normalizeH="0" baseline="0" dirty="0">
                <a:ln>
                  <a:noFill/>
                </a:ln>
                <a:solidFill>
                  <a:prstClr val="black"/>
                </a:solidFill>
                <a:effectLst/>
                <a:uLnTx/>
                <a:uFillTx/>
                <a:latin typeface="DM Sans" pitchFamily="2" charset="77"/>
                <a:ea typeface="+mn-ea"/>
                <a:cs typeface="+mn-cs"/>
              </a:rPr>
              <a:t>(ADP-ribose) polymerases (PARP).</a:t>
            </a:r>
          </a:p>
          <a:p>
            <a:pPr marR="0" lvl="0" algn="l" defTabSz="914400" rtl="0" eaLnBrk="1" fontAlgn="auto" latinLnBrk="0" hangingPunct="1">
              <a:lnSpc>
                <a:spcPct val="100000"/>
              </a:lnSpc>
              <a:spcBef>
                <a:spcPts val="0"/>
              </a:spcBef>
              <a:spcAft>
                <a:spcPts val="600"/>
              </a:spcAft>
              <a:buClr>
                <a:srgbClr val="007E4B"/>
              </a:buClr>
              <a:buSzTx/>
              <a:tabLst/>
              <a:defRPr/>
            </a:pPr>
            <a:r>
              <a:rPr kumimoji="0" lang="en-GB" sz="1100" i="0" u="none" strike="noStrike" kern="1200" cap="none" spc="0" normalizeH="0" baseline="0" dirty="0">
                <a:ln>
                  <a:noFill/>
                </a:ln>
                <a:solidFill>
                  <a:prstClr val="black"/>
                </a:solidFill>
                <a:effectLst/>
                <a:uLnTx/>
                <a:uFillTx/>
                <a:latin typeface="DM Sans" pitchFamily="2" charset="77"/>
                <a:ea typeface="+mn-ea"/>
                <a:cs typeface="+mn-cs"/>
              </a:rPr>
              <a:t>Enzyme PARP plays multiple roles in DNA damage responses including DNA repair and maintenance of genomic stability.</a:t>
            </a:r>
          </a:p>
        </p:txBody>
      </p:sp>
      <p:grpSp>
        <p:nvGrpSpPr>
          <p:cNvPr id="5" name="Group 4">
            <a:extLst>
              <a:ext uri="{FF2B5EF4-FFF2-40B4-BE49-F238E27FC236}">
                <a16:creationId xmlns:a16="http://schemas.microsoft.com/office/drawing/2014/main" id="{C806A7A6-029E-BDF1-D438-7351E2179EC8}"/>
              </a:ext>
            </a:extLst>
          </p:cNvPr>
          <p:cNvGrpSpPr/>
          <p:nvPr/>
        </p:nvGrpSpPr>
        <p:grpSpPr>
          <a:xfrm>
            <a:off x="5959296" y="1448140"/>
            <a:ext cx="5259293" cy="3011140"/>
            <a:chOff x="3410927" y="1490030"/>
            <a:chExt cx="5259293" cy="3011140"/>
          </a:xfrm>
        </p:grpSpPr>
        <p:sp>
          <p:nvSpPr>
            <p:cNvPr id="25" name="TextBox 24">
              <a:extLst>
                <a:ext uri="{FF2B5EF4-FFF2-40B4-BE49-F238E27FC236}">
                  <a16:creationId xmlns:a16="http://schemas.microsoft.com/office/drawing/2014/main" id="{CE781F45-5339-BFF5-DA4F-F4A80A9F7F4C}"/>
                </a:ext>
              </a:extLst>
            </p:cNvPr>
            <p:cNvSpPr txBox="1"/>
            <p:nvPr/>
          </p:nvSpPr>
          <p:spPr>
            <a:xfrm>
              <a:off x="3821218" y="1490030"/>
              <a:ext cx="4217607" cy="430887"/>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300"/>
                </a:spcAft>
                <a:buClr>
                  <a:srgbClr val="007E4B"/>
                </a:buClr>
                <a:buSzTx/>
                <a:buFontTx/>
                <a:buNone/>
                <a:tabLst/>
                <a:defRPr/>
              </a:pPr>
              <a:r>
                <a:rPr kumimoji="0" lang="en-GB" sz="1400" b="1" i="0" u="none" strike="noStrike" kern="1200" cap="none" spc="0" normalizeH="0" baseline="0" dirty="0">
                  <a:ln>
                    <a:noFill/>
                  </a:ln>
                  <a:solidFill>
                    <a:prstClr val="black"/>
                  </a:solidFill>
                  <a:effectLst/>
                  <a:uLnTx/>
                  <a:uFillTx/>
                  <a:latin typeface="DM Sans" pitchFamily="2" charset="77"/>
                  <a:ea typeface="+mn-ea"/>
                  <a:cs typeface="+mn-cs"/>
                </a:rPr>
                <a:t>Simplified pathway of cellular energy production (ATP production) with niacinamide and NAD+</a:t>
              </a:r>
            </a:p>
          </p:txBody>
        </p:sp>
        <p:pic>
          <p:nvPicPr>
            <p:cNvPr id="4" name="Graphic 21">
              <a:extLst>
                <a:ext uri="{FF2B5EF4-FFF2-40B4-BE49-F238E27FC236}">
                  <a16:creationId xmlns:a16="http://schemas.microsoft.com/office/drawing/2014/main" id="{FEDDFF63-3965-3E15-CFC3-7D65EC7C29D8}"/>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3410927" y="2181414"/>
              <a:ext cx="5259293" cy="2319756"/>
            </a:xfrm>
            <a:prstGeom prst="rect">
              <a:avLst/>
            </a:prstGeom>
          </p:spPr>
        </p:pic>
      </p:grpSp>
      <p:grpSp>
        <p:nvGrpSpPr>
          <p:cNvPr id="6" name="Group 5">
            <a:extLst>
              <a:ext uri="{FF2B5EF4-FFF2-40B4-BE49-F238E27FC236}">
                <a16:creationId xmlns:a16="http://schemas.microsoft.com/office/drawing/2014/main" id="{BE111F35-0B76-FECB-794A-A170A7E07BC6}"/>
              </a:ext>
            </a:extLst>
          </p:cNvPr>
          <p:cNvGrpSpPr/>
          <p:nvPr/>
        </p:nvGrpSpPr>
        <p:grpSpPr>
          <a:xfrm>
            <a:off x="1123717" y="1824949"/>
            <a:ext cx="3007150" cy="2731123"/>
            <a:chOff x="8759911" y="3269925"/>
            <a:chExt cx="3007150" cy="2731123"/>
          </a:xfrm>
        </p:grpSpPr>
        <p:grpSp>
          <p:nvGrpSpPr>
            <p:cNvPr id="16" name="Group 15">
              <a:extLst>
                <a:ext uri="{FF2B5EF4-FFF2-40B4-BE49-F238E27FC236}">
                  <a16:creationId xmlns:a16="http://schemas.microsoft.com/office/drawing/2014/main" id="{E2C17FFB-7125-9550-190C-254548B90B4C}"/>
                </a:ext>
              </a:extLst>
            </p:cNvPr>
            <p:cNvGrpSpPr/>
            <p:nvPr/>
          </p:nvGrpSpPr>
          <p:grpSpPr>
            <a:xfrm>
              <a:off x="9253181" y="3269925"/>
              <a:ext cx="2241427" cy="2362518"/>
              <a:chOff x="302398" y="2551420"/>
              <a:chExt cx="1847092" cy="2074706"/>
            </a:xfrm>
          </p:grpSpPr>
          <p:pic>
            <p:nvPicPr>
              <p:cNvPr id="17" name="Picture 2" descr="undefined">
                <a:extLst>
                  <a:ext uri="{FF2B5EF4-FFF2-40B4-BE49-F238E27FC236}">
                    <a16:creationId xmlns:a16="http://schemas.microsoft.com/office/drawing/2014/main" id="{E7F834D6-FEAC-991B-5F16-02436C24C93A}"/>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02398" y="2551420"/>
                <a:ext cx="1254614" cy="175515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A9B7393-48D2-D711-8D26-4EE6F310A985}"/>
                  </a:ext>
                </a:extLst>
              </p:cNvPr>
              <p:cNvSpPr txBox="1"/>
              <p:nvPr/>
            </p:nvSpPr>
            <p:spPr>
              <a:xfrm>
                <a:off x="302398" y="4396386"/>
                <a:ext cx="1847092" cy="2297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dirty="0">
                    <a:ln>
                      <a:noFill/>
                    </a:ln>
                    <a:solidFill>
                      <a:prstClr val="black"/>
                    </a:solidFill>
                    <a:effectLst/>
                    <a:uLnTx/>
                    <a:uFillTx/>
                    <a:latin typeface="DM Sans"/>
                    <a:ea typeface="+mn-ea"/>
                    <a:cs typeface="+mn-cs"/>
                  </a:rPr>
                  <a:t>Niacinamide is part of NAD+</a:t>
                </a:r>
              </a:p>
            </p:txBody>
          </p:sp>
        </p:grpSp>
        <p:sp>
          <p:nvSpPr>
            <p:cNvPr id="2" name="TextBox 1">
              <a:extLst>
                <a:ext uri="{FF2B5EF4-FFF2-40B4-BE49-F238E27FC236}">
                  <a16:creationId xmlns:a16="http://schemas.microsoft.com/office/drawing/2014/main" id="{74FC39DD-91C6-A36B-363B-B02C3ECDF176}"/>
                </a:ext>
              </a:extLst>
            </p:cNvPr>
            <p:cNvSpPr txBox="1"/>
            <p:nvPr/>
          </p:nvSpPr>
          <p:spPr>
            <a:xfrm>
              <a:off x="8759911" y="5662494"/>
              <a:ext cx="3007150" cy="338554"/>
            </a:xfrm>
            <a:prstGeom prst="rect">
              <a:avLst/>
            </a:prstGeom>
            <a:noFill/>
          </p:spPr>
          <p:txBody>
            <a:bodyPr wrap="square" rtlCol="0">
              <a:spAutoFit/>
            </a:bodyPr>
            <a:lstStyle/>
            <a:p>
              <a:r>
                <a:rPr lang="en-GB" sz="800" i="1" kern="0" dirty="0">
                  <a:ea typeface="Calibri" panose="020F0502020204030204" pitchFamily="34" charset="0"/>
                  <a:cs typeface="Times New Roman" panose="02020603050405020304" pitchFamily="18" charset="0"/>
                </a:rPr>
                <a:t>NAD+: oxidized form of Nicotinamide Adenine Dinucleotide</a:t>
              </a:r>
            </a:p>
            <a:p>
              <a:r>
                <a:rPr lang="en-GB" sz="800" i="1" kern="0" dirty="0">
                  <a:ea typeface="Calibri" panose="020F0502020204030204" pitchFamily="34" charset="0"/>
                  <a:cs typeface="Times New Roman" panose="02020603050405020304" pitchFamily="18" charset="0"/>
                </a:rPr>
                <a:t>PARP: Poly (ADP-ribose) polymerase:</a:t>
              </a:r>
            </a:p>
          </p:txBody>
        </p:sp>
      </p:grpSp>
    </p:spTree>
    <p:extLst>
      <p:ext uri="{BB962C8B-B14F-4D97-AF65-F5344CB8AC3E}">
        <p14:creationId xmlns:p14="http://schemas.microsoft.com/office/powerpoint/2010/main" val="3746528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ABD6C-7CA0-60A0-1221-BCC8C37D38DA}"/>
            </a:ext>
          </a:extLst>
        </p:cNvPr>
        <p:cNvGrpSpPr/>
        <p:nvPr/>
      </p:nvGrpSpPr>
      <p:grpSpPr>
        <a:xfrm>
          <a:off x="0" y="0"/>
          <a:ext cx="0" cy="0"/>
          <a:chOff x="0" y="0"/>
          <a:chExt cx="0" cy="0"/>
        </a:xfrm>
      </p:grpSpPr>
      <p:grpSp>
        <p:nvGrpSpPr>
          <p:cNvPr id="45" name="Group 44">
            <a:extLst>
              <a:ext uri="{FF2B5EF4-FFF2-40B4-BE49-F238E27FC236}">
                <a16:creationId xmlns:a16="http://schemas.microsoft.com/office/drawing/2014/main" id="{C132D7B7-E19C-4155-D5ED-BDF437BC5B36}"/>
              </a:ext>
            </a:extLst>
          </p:cNvPr>
          <p:cNvGrpSpPr/>
          <p:nvPr/>
        </p:nvGrpSpPr>
        <p:grpSpPr>
          <a:xfrm>
            <a:off x="1903444" y="4559683"/>
            <a:ext cx="2327084" cy="1387034"/>
            <a:chOff x="3561512" y="4829196"/>
            <a:chExt cx="1785129" cy="1052287"/>
          </a:xfrm>
        </p:grpSpPr>
        <p:pic>
          <p:nvPicPr>
            <p:cNvPr id="42" name="Picture 41">
              <a:extLst>
                <a:ext uri="{FF2B5EF4-FFF2-40B4-BE49-F238E27FC236}">
                  <a16:creationId xmlns:a16="http://schemas.microsoft.com/office/drawing/2014/main" id="{F6D39649-D8F5-D0AF-71FC-E507BD01E5A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776988" y="5399927"/>
              <a:ext cx="1385372" cy="481556"/>
            </a:xfrm>
            <a:prstGeom prst="rect">
              <a:avLst/>
            </a:prstGeom>
          </p:spPr>
        </p:pic>
        <p:pic>
          <p:nvPicPr>
            <p:cNvPr id="44" name="Picture 43">
              <a:extLst>
                <a:ext uri="{FF2B5EF4-FFF2-40B4-BE49-F238E27FC236}">
                  <a16:creationId xmlns:a16="http://schemas.microsoft.com/office/drawing/2014/main" id="{0AA8C1BE-1022-2BF1-0D53-9EE192D8E3A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61512" y="4829196"/>
              <a:ext cx="1785129" cy="549014"/>
            </a:xfrm>
            <a:prstGeom prst="rect">
              <a:avLst/>
            </a:prstGeom>
          </p:spPr>
        </p:pic>
      </p:grpSp>
      <p:sp>
        <p:nvSpPr>
          <p:cNvPr id="3" name="Slide Number Placeholder 2">
            <a:extLst>
              <a:ext uri="{FF2B5EF4-FFF2-40B4-BE49-F238E27FC236}">
                <a16:creationId xmlns:a16="http://schemas.microsoft.com/office/drawing/2014/main" id="{53EC5554-18D4-5BDD-F0A3-569481E07F97}"/>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0" name="Text Placeholder 29">
            <a:extLst>
              <a:ext uri="{FF2B5EF4-FFF2-40B4-BE49-F238E27FC236}">
                <a16:creationId xmlns:a16="http://schemas.microsoft.com/office/drawing/2014/main" id="{FE5469A9-14F5-6C2F-3A8F-7CC8B6948EF1}"/>
              </a:ext>
            </a:extLst>
          </p:cNvPr>
          <p:cNvSpPr>
            <a:spLocks noGrp="1"/>
          </p:cNvSpPr>
          <p:nvPr>
            <p:ph type="body" sz="quarter" idx="12"/>
          </p:nvPr>
        </p:nvSpPr>
        <p:spPr>
          <a:xfrm>
            <a:off x="302400" y="1193370"/>
            <a:ext cx="5875116" cy="2614416"/>
          </a:xfrm>
        </p:spPr>
        <p:txBody>
          <a:bodyPr vert="horz" wrap="square" lIns="0" tIns="0" rIns="0" bIns="0" rtlCol="0" anchor="t">
            <a:noAutofit/>
          </a:bodyPr>
          <a:lstStyle/>
          <a:p>
            <a:pPr>
              <a:lnSpc>
                <a:spcPts val="1600"/>
              </a:lnSpc>
            </a:pPr>
            <a:r>
              <a:rPr lang="en-US" sz="1200"/>
              <a:t>UV from sunlight can induce DNA damage in skin leading to a change in DNA sequence. This molecular lesion results in a depletion of Cytosine, a building base of DNA and RNA.</a:t>
            </a:r>
            <a:br>
              <a:rPr lang="en-US" sz="1200"/>
            </a:br>
            <a:r>
              <a:rPr lang="en-US" sz="1200"/>
              <a:t>C-T mutations are highly prevalent in sequenced skin melanoma genomes</a:t>
            </a:r>
            <a:r>
              <a:rPr kumimoji="0" lang="en-US" sz="1200" i="0" u="none" strike="noStrike" kern="1200" cap="none" spc="0" normalizeH="0" baseline="30000" noProof="0">
                <a:ln>
                  <a:noFill/>
                </a:ln>
                <a:solidFill>
                  <a:prstClr val="black"/>
                </a:solidFill>
                <a:effectLst/>
                <a:uLnTx/>
                <a:uFillTx/>
                <a:latin typeface="DM Sans"/>
                <a:ea typeface="+mn-ea"/>
                <a:cs typeface="+mn-cs"/>
              </a:rPr>
              <a:t>1</a:t>
            </a:r>
            <a:r>
              <a:rPr lang="en-US" sz="1200"/>
              <a:t>.</a:t>
            </a:r>
          </a:p>
          <a:p>
            <a:pPr>
              <a:lnSpc>
                <a:spcPts val="1600"/>
              </a:lnSpc>
            </a:pPr>
            <a:endParaRPr lang="en-US" sz="1200"/>
          </a:p>
          <a:p>
            <a:pPr marL="171450" indent="-171450">
              <a:lnSpc>
                <a:spcPts val="1600"/>
              </a:lnSpc>
              <a:buFont typeface="Arial" panose="020B0604020202020204" pitchFamily="34" charset="0"/>
              <a:buChar char="•"/>
            </a:pPr>
            <a:r>
              <a:rPr lang="en-US" sz="1200"/>
              <a:t>Significant reduction of cytosine (-55%) was observed in post-menopausal skin </a:t>
            </a:r>
          </a:p>
          <a:p>
            <a:pPr marL="171450" indent="-171450">
              <a:lnSpc>
                <a:spcPts val="1600"/>
              </a:lnSpc>
              <a:buFont typeface="Arial" panose="020B0604020202020204" pitchFamily="34" charset="0"/>
              <a:buChar char="•"/>
            </a:pPr>
            <a:r>
              <a:rPr lang="en-US" sz="1200"/>
              <a:t>vs pre-menopausal skin as indirect indicator of increased DNA mutations.</a:t>
            </a:r>
          </a:p>
          <a:p>
            <a:pPr marL="171450" indent="-171450">
              <a:lnSpc>
                <a:spcPts val="1600"/>
              </a:lnSpc>
              <a:buFont typeface="Arial" panose="020B0604020202020204" pitchFamily="34" charset="0"/>
              <a:buChar char="•"/>
            </a:pPr>
            <a:endParaRPr lang="en-US" sz="1200"/>
          </a:p>
          <a:p>
            <a:pPr marL="171450" indent="-171450">
              <a:lnSpc>
                <a:spcPts val="1600"/>
              </a:lnSpc>
              <a:buFont typeface="Arial" panose="020B0604020202020204" pitchFamily="34" charset="0"/>
              <a:buChar char="•"/>
            </a:pPr>
            <a:r>
              <a:rPr lang="en-US" sz="1200" b="1"/>
              <a:t>Impressive significant recovery of cytosine levels (+244% vs placebo </a:t>
            </a:r>
            <a:r>
              <a:rPr lang="en-US" sz="1200"/>
              <a:t>after</a:t>
            </a:r>
            <a:br>
              <a:rPr lang="en-US" sz="1200"/>
            </a:br>
            <a:r>
              <a:rPr lang="en-US" sz="1200"/>
              <a:t>28 days, even above basal level) after treatment with 5% Niacinamide PC. Confirming </a:t>
            </a:r>
            <a:r>
              <a:rPr lang="en-US" sz="1200" i="1"/>
              <a:t>in vivo </a:t>
            </a:r>
            <a:r>
              <a:rPr lang="en-US" sz="1200"/>
              <a:t>the high efficacy of </a:t>
            </a:r>
            <a:r>
              <a:rPr lang="en-US" sz="1200" b="1"/>
              <a:t>Niacinamide to enhance DNA repair</a:t>
            </a:r>
            <a:r>
              <a:rPr lang="en-US" sz="1200" b="1" baseline="30000"/>
              <a:t>2</a:t>
            </a:r>
            <a:r>
              <a:rPr lang="en-US" sz="1200"/>
              <a:t>.</a:t>
            </a:r>
          </a:p>
          <a:p>
            <a:pPr>
              <a:lnSpc>
                <a:spcPts val="1600"/>
              </a:lnSpc>
            </a:pPr>
            <a:endParaRPr lang="en-US" sz="1200"/>
          </a:p>
          <a:p>
            <a:pPr>
              <a:lnSpc>
                <a:spcPts val="1600"/>
              </a:lnSpc>
            </a:pPr>
            <a:endParaRPr lang="en-US" sz="1200"/>
          </a:p>
          <a:p>
            <a:pPr>
              <a:lnSpc>
                <a:spcPts val="1600"/>
              </a:lnSpc>
            </a:pPr>
            <a:endParaRPr lang="en-US" sz="1200"/>
          </a:p>
        </p:txBody>
      </p:sp>
      <p:sp>
        <p:nvSpPr>
          <p:cNvPr id="28" name="Title 27">
            <a:extLst>
              <a:ext uri="{FF2B5EF4-FFF2-40B4-BE49-F238E27FC236}">
                <a16:creationId xmlns:a16="http://schemas.microsoft.com/office/drawing/2014/main" id="{EA27FD3C-F7D6-2523-64D8-34EF337C75F9}"/>
              </a:ext>
            </a:extLst>
          </p:cNvPr>
          <p:cNvSpPr>
            <a:spLocks noGrp="1"/>
          </p:cNvSpPr>
          <p:nvPr>
            <p:ph type="title"/>
          </p:nvPr>
        </p:nvSpPr>
        <p:spPr>
          <a:xfrm>
            <a:off x="302401" y="302400"/>
            <a:ext cx="8064500" cy="586106"/>
          </a:xfrm>
        </p:spPr>
        <p:txBody>
          <a:bodyPr/>
          <a:lstStyle/>
          <a:p>
            <a:r>
              <a:rPr lang="en-US"/>
              <a:t>S</a:t>
            </a:r>
            <a:r>
              <a:rPr lang="en-US" sz="2000"/>
              <a:t>ignificant recovery of cytosine levels </a:t>
            </a:r>
            <a:br>
              <a:rPr lang="en-US" sz="2000"/>
            </a:br>
            <a:r>
              <a:rPr lang="en-US" sz="2000"/>
              <a:t>after treatment with 5% </a:t>
            </a:r>
            <a:r>
              <a:rPr lang="en-US"/>
              <a:t>Niacinamide PC</a:t>
            </a:r>
          </a:p>
        </p:txBody>
      </p:sp>
      <p:sp>
        <p:nvSpPr>
          <p:cNvPr id="37" name="Text Placeholder 36">
            <a:extLst>
              <a:ext uri="{FF2B5EF4-FFF2-40B4-BE49-F238E27FC236}">
                <a16:creationId xmlns:a16="http://schemas.microsoft.com/office/drawing/2014/main" id="{3ABBAD96-9196-F0DA-AD00-6E439E06010D}"/>
              </a:ext>
            </a:extLst>
          </p:cNvPr>
          <p:cNvSpPr>
            <a:spLocks noGrp="1"/>
          </p:cNvSpPr>
          <p:nvPr>
            <p:ph type="body" sz="quarter" idx="24"/>
          </p:nvPr>
        </p:nvSpPr>
        <p:spPr>
          <a:xfrm>
            <a:off x="631303" y="6409367"/>
            <a:ext cx="8378226" cy="341060"/>
          </a:xfrm>
        </p:spPr>
        <p:txBody>
          <a:bodyPr/>
          <a:lstStyle/>
          <a:p>
            <a:r>
              <a:rPr lang="en-US"/>
              <a:t>1: Pfeifer G.P.,  Mechanisms of induced mutations and skin cancer, Genome </a:t>
            </a:r>
            <a:r>
              <a:rPr lang="en-US" err="1"/>
              <a:t>Instab</a:t>
            </a:r>
            <a:r>
              <a:rPr lang="en-US"/>
              <a:t> Dis. ,2020, 183), 99-113</a:t>
            </a:r>
          </a:p>
          <a:p>
            <a:r>
              <a:rPr lang="en-US"/>
              <a:t>2: </a:t>
            </a:r>
            <a:r>
              <a:rPr lang="en-US" sz="800" err="1"/>
              <a:t>Surjana</a:t>
            </a:r>
            <a:r>
              <a:rPr lang="en-US" sz="800"/>
              <a:t> et al, Nicotinamide enhances repair of ultraviolet radiation-induced DNA damage in human keratinocytes and </a:t>
            </a:r>
            <a:r>
              <a:rPr lang="en-US" sz="800" i="1"/>
              <a:t>ex vivo </a:t>
            </a:r>
            <a:r>
              <a:rPr lang="en-US" sz="800"/>
              <a:t>skin,  Carcinogenesis 2013, 234 (5), 1144-1149</a:t>
            </a:r>
            <a:endParaRPr lang="en-US"/>
          </a:p>
          <a:p>
            <a:endParaRPr lang="en-US"/>
          </a:p>
        </p:txBody>
      </p:sp>
      <p:sp>
        <p:nvSpPr>
          <p:cNvPr id="39" name="TextBox 38">
            <a:extLst>
              <a:ext uri="{FF2B5EF4-FFF2-40B4-BE49-F238E27FC236}">
                <a16:creationId xmlns:a16="http://schemas.microsoft.com/office/drawing/2014/main" id="{F8315C09-4773-AFC9-4C1B-CD181B9BB5C5}"/>
              </a:ext>
            </a:extLst>
          </p:cNvPr>
          <p:cNvSpPr txBox="1"/>
          <p:nvPr/>
        </p:nvSpPr>
        <p:spPr>
          <a:xfrm>
            <a:off x="7166399" y="1785025"/>
            <a:ext cx="3893474"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Cytosine level before and after treatment</a:t>
            </a:r>
          </a:p>
        </p:txBody>
      </p:sp>
      <p:sp>
        <p:nvSpPr>
          <p:cNvPr id="43" name="TextBox 42">
            <a:extLst>
              <a:ext uri="{FF2B5EF4-FFF2-40B4-BE49-F238E27FC236}">
                <a16:creationId xmlns:a16="http://schemas.microsoft.com/office/drawing/2014/main" id="{37B1E53F-21C4-044C-E3AA-6E8BDEE3F4AA}"/>
              </a:ext>
            </a:extLst>
          </p:cNvPr>
          <p:cNvSpPr txBox="1"/>
          <p:nvPr/>
        </p:nvSpPr>
        <p:spPr>
          <a:xfrm>
            <a:off x="1619999" y="4120350"/>
            <a:ext cx="3239918" cy="33855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prstClr val="black"/>
                </a:solidFill>
                <a:effectLst/>
                <a:uLnTx/>
                <a:uFillTx/>
                <a:latin typeface="DM Sans"/>
                <a:ea typeface="+mn-ea"/>
                <a:cs typeface="+mn-cs"/>
              </a:rPr>
              <a:t>DNA mutation induced by UV, resulting to a depletion of Cytosine, converted to Thymine</a:t>
            </a:r>
            <a:r>
              <a:rPr kumimoji="0" lang="en-US" sz="1100" i="0" u="none" strike="noStrike" kern="1200" cap="none" spc="0" normalizeH="0" baseline="30000" noProof="0">
                <a:ln>
                  <a:noFill/>
                </a:ln>
                <a:solidFill>
                  <a:prstClr val="black"/>
                </a:solidFill>
                <a:effectLst/>
                <a:uLnTx/>
                <a:uFillTx/>
                <a:latin typeface="DM Sans"/>
                <a:ea typeface="+mn-ea"/>
                <a:cs typeface="+mn-cs"/>
              </a:rPr>
              <a:t>1.</a:t>
            </a:r>
          </a:p>
        </p:txBody>
      </p:sp>
      <p:pic>
        <p:nvPicPr>
          <p:cNvPr id="5" name="Picture 4">
            <a:extLst>
              <a:ext uri="{FF2B5EF4-FFF2-40B4-BE49-F238E27FC236}">
                <a16:creationId xmlns:a16="http://schemas.microsoft.com/office/drawing/2014/main" id="{E40CCC40-CEBD-3973-380F-83735E67C264}"/>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6749632" y="2210672"/>
            <a:ext cx="5037127" cy="3562845"/>
          </a:xfrm>
          <a:prstGeom prst="rect">
            <a:avLst/>
          </a:prstGeom>
        </p:spPr>
      </p:pic>
      <p:grpSp>
        <p:nvGrpSpPr>
          <p:cNvPr id="7" name="Group 6">
            <a:extLst>
              <a:ext uri="{FF2B5EF4-FFF2-40B4-BE49-F238E27FC236}">
                <a16:creationId xmlns:a16="http://schemas.microsoft.com/office/drawing/2014/main" id="{C34BF03E-CC83-1E0B-6177-ED044141D5C9}"/>
              </a:ext>
            </a:extLst>
          </p:cNvPr>
          <p:cNvGrpSpPr/>
          <p:nvPr/>
        </p:nvGrpSpPr>
        <p:grpSpPr>
          <a:xfrm>
            <a:off x="10231967" y="314811"/>
            <a:ext cx="1960033" cy="962713"/>
            <a:chOff x="10231967" y="679007"/>
            <a:chExt cx="1960033" cy="962713"/>
          </a:xfrm>
        </p:grpSpPr>
        <p:sp>
          <p:nvSpPr>
            <p:cNvPr id="8" name="TextBox 7">
              <a:extLst>
                <a:ext uri="{FF2B5EF4-FFF2-40B4-BE49-F238E27FC236}">
                  <a16:creationId xmlns:a16="http://schemas.microsoft.com/office/drawing/2014/main" id="{8762F24E-6DB2-12F2-D458-6B618DA6CAAC}"/>
                </a:ext>
              </a:extLst>
            </p:cNvPr>
            <p:cNvSpPr txBox="1"/>
            <p:nvPr/>
          </p:nvSpPr>
          <p:spPr>
            <a:xfrm>
              <a:off x="10231967" y="679007"/>
              <a:ext cx="1960032" cy="338554"/>
            </a:xfrm>
            <a:prstGeom prst="rect">
              <a:avLst/>
            </a:prstGeom>
            <a:solidFill>
              <a:schemeClr val="accent3"/>
            </a:solidFill>
          </p:spPr>
          <p:txBody>
            <a:bodyPr wrap="square">
              <a:spAutoFit/>
            </a:bodyPr>
            <a:lstStyle/>
            <a:p>
              <a:r>
                <a:rPr lang="en-US" sz="1600" b="1">
                  <a:solidFill>
                    <a:schemeClr val="bg1"/>
                  </a:solidFill>
                </a:rPr>
                <a:t>NEW: </a:t>
              </a:r>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pic>
          <p:nvPicPr>
            <p:cNvPr id="9" name="Graphic 8">
              <a:extLst>
                <a:ext uri="{FF2B5EF4-FFF2-40B4-BE49-F238E27FC236}">
                  <a16:creationId xmlns:a16="http://schemas.microsoft.com/office/drawing/2014/main" id="{F94635EF-4AE8-AC1C-BD76-56907760EF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92258" y="1055614"/>
              <a:ext cx="1499742" cy="586106"/>
            </a:xfrm>
            <a:prstGeom prst="rect">
              <a:avLst/>
            </a:prstGeom>
          </p:spPr>
        </p:pic>
      </p:grpSp>
      <p:sp>
        <p:nvSpPr>
          <p:cNvPr id="2" name="TextBox 1">
            <a:extLst>
              <a:ext uri="{FF2B5EF4-FFF2-40B4-BE49-F238E27FC236}">
                <a16:creationId xmlns:a16="http://schemas.microsoft.com/office/drawing/2014/main" id="{BB859CAD-A80F-032A-5C41-BF1D564EDD2B}"/>
              </a:ext>
            </a:extLst>
          </p:cNvPr>
          <p:cNvSpPr txBox="1"/>
          <p:nvPr/>
        </p:nvSpPr>
        <p:spPr>
          <a:xfrm>
            <a:off x="7105230" y="5875998"/>
            <a:ext cx="114478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 : p value &lt;0.05</a:t>
            </a:r>
            <a:endParaRPr kumimoji="0" lang="en-NL" sz="8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Box 3">
            <a:extLst>
              <a:ext uri="{FF2B5EF4-FFF2-40B4-BE49-F238E27FC236}">
                <a16:creationId xmlns:a16="http://schemas.microsoft.com/office/drawing/2014/main" id="{43F9045E-AE47-8960-4F80-DBB9EDC6CA7D}"/>
              </a:ext>
            </a:extLst>
          </p:cNvPr>
          <p:cNvSpPr txBox="1"/>
          <p:nvPr/>
        </p:nvSpPr>
        <p:spPr>
          <a:xfrm>
            <a:off x="7055954" y="6034960"/>
            <a:ext cx="114478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 : p value &lt;0.01</a:t>
            </a:r>
            <a:endParaRPr kumimoji="0" lang="en-NL" sz="8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4292941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6C929-FA6B-6F2A-961D-74A4901F0BE9}"/>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01C78352-D5DA-A63B-72E9-03E8D109953C}"/>
              </a:ext>
            </a:extLst>
          </p:cNvPr>
          <p:cNvSpPr>
            <a:spLocks noGrp="1"/>
          </p:cNvSpPr>
          <p:nvPr>
            <p:ph type="title"/>
          </p:nvPr>
        </p:nvSpPr>
        <p:spPr>
          <a:xfrm>
            <a:off x="302400" y="302400"/>
            <a:ext cx="6537671" cy="843228"/>
          </a:xfrm>
        </p:spPr>
        <p:txBody>
          <a:bodyPr/>
          <a:lstStyle/>
          <a:p>
            <a:r>
              <a:rPr lang="en-GB" sz="2000" dirty="0"/>
              <a:t>Niacinamide PC </a:t>
            </a:r>
            <a:r>
              <a:rPr lang="en-GB" dirty="0"/>
              <a:t>reduces skin sensitivity and counteracts the effects of photo-aging in </a:t>
            </a:r>
            <a:br>
              <a:rPr lang="en-GB" dirty="0"/>
            </a:br>
            <a:r>
              <a:rPr lang="en-GB" dirty="0"/>
              <a:t>post-menopausal skin</a:t>
            </a:r>
            <a:br>
              <a:rPr lang="en-GB" sz="2000" dirty="0"/>
            </a:br>
            <a:endParaRPr lang="en-GB" dirty="0"/>
          </a:p>
        </p:txBody>
      </p:sp>
      <p:sp>
        <p:nvSpPr>
          <p:cNvPr id="3" name="Slide Number Placeholder 2">
            <a:extLst>
              <a:ext uri="{FF2B5EF4-FFF2-40B4-BE49-F238E27FC236}">
                <a16:creationId xmlns:a16="http://schemas.microsoft.com/office/drawing/2014/main" id="{569A1103-F673-22AB-6809-A1A48468EB06}"/>
              </a:ext>
            </a:extLst>
          </p:cNvPr>
          <p:cNvSpPr>
            <a:spLocks noGrp="1"/>
          </p:cNvSpPr>
          <p:nvPr>
            <p:ph type="sldNum" sz="quarter" idx="10"/>
          </p:nvPr>
        </p:nvSpPr>
        <p:spPr>
          <a:xfrm>
            <a:off x="302400" y="6450806"/>
            <a:ext cx="1040625" cy="109061"/>
          </a:xfrm>
        </p:spPr>
        <p:txBody>
          <a:bodyPr/>
          <a:lstStyle/>
          <a:p>
            <a:pPr lvl="0"/>
            <a:fld id="{5BA3E189-2F3A-42E5-B572-3520703B6186}" type="slidenum">
              <a:rPr lang="en-GB" smtClean="0"/>
              <a:pPr lvl="0"/>
              <a:t>20</a:t>
            </a:fld>
            <a:endParaRPr lang="en-GB" dirty="0"/>
          </a:p>
        </p:txBody>
      </p:sp>
      <p:sp>
        <p:nvSpPr>
          <p:cNvPr id="24" name="Text Placeholder 23">
            <a:extLst>
              <a:ext uri="{FF2B5EF4-FFF2-40B4-BE49-F238E27FC236}">
                <a16:creationId xmlns:a16="http://schemas.microsoft.com/office/drawing/2014/main" id="{E0B8B499-C432-FA57-6371-966C09489E9C}"/>
              </a:ext>
            </a:extLst>
          </p:cNvPr>
          <p:cNvSpPr>
            <a:spLocks noGrp="1"/>
          </p:cNvSpPr>
          <p:nvPr>
            <p:ph type="body" sz="quarter" idx="12"/>
          </p:nvPr>
        </p:nvSpPr>
        <p:spPr>
          <a:xfrm>
            <a:off x="302400" y="1641720"/>
            <a:ext cx="6655613" cy="4429896"/>
          </a:xfrm>
        </p:spPr>
        <p:txBody>
          <a:bodyPr/>
          <a:lstStyle/>
          <a:p>
            <a:pPr>
              <a:lnSpc>
                <a:spcPts val="1800"/>
              </a:lnSpc>
              <a:spcBef>
                <a:spcPts val="800"/>
              </a:spcBef>
              <a:buClr>
                <a:srgbClr val="307297"/>
              </a:buClr>
            </a:pPr>
            <a:r>
              <a:rPr lang="en-GB" sz="1400" b="1" dirty="0">
                <a:latin typeface="+mj-lt"/>
              </a:rPr>
              <a:t>Post-menopausal skin is more fragile and prone to UV-induced damage</a:t>
            </a:r>
            <a:r>
              <a:rPr lang="en-GB" sz="1400" b="1" strike="sngStrike" dirty="0">
                <a:latin typeface="+mj-lt"/>
              </a:rPr>
              <a:t>:</a:t>
            </a:r>
          </a:p>
          <a:p>
            <a:pPr marL="285750" indent="-285750">
              <a:lnSpc>
                <a:spcPts val="1800"/>
              </a:lnSpc>
              <a:spcAft>
                <a:spcPts val="600"/>
              </a:spcAft>
              <a:buClr>
                <a:srgbClr val="307297"/>
              </a:buClr>
              <a:buFont typeface="Arial" panose="020B0604020202020204" pitchFamily="34" charset="0"/>
              <a:buChar char="•"/>
            </a:pPr>
            <a:r>
              <a:rPr lang="en-GB" sz="1400" dirty="0">
                <a:latin typeface="+mj-lt"/>
              </a:rPr>
              <a:t>Histidine is up-regulated with age and during menopause, which </a:t>
            </a:r>
            <a:r>
              <a:rPr lang="en-GB" sz="1400" b="1" dirty="0">
                <a:latin typeface="+mj-lt"/>
              </a:rPr>
              <a:t>unbalances skin homeostasis </a:t>
            </a:r>
            <a:r>
              <a:rPr lang="en-GB" sz="1400" dirty="0">
                <a:latin typeface="+mj-lt"/>
              </a:rPr>
              <a:t>and Natural Moisturizing Factor (NMF); </a:t>
            </a:r>
          </a:p>
          <a:p>
            <a:pPr marL="285750" indent="-285750">
              <a:lnSpc>
                <a:spcPts val="1800"/>
              </a:lnSpc>
              <a:spcAft>
                <a:spcPts val="600"/>
              </a:spcAft>
              <a:buClr>
                <a:srgbClr val="307297"/>
              </a:buClr>
              <a:buFont typeface="Arial" panose="020B0604020202020204" pitchFamily="34" charset="0"/>
              <a:buChar char="•"/>
            </a:pPr>
            <a:r>
              <a:rPr lang="en-GB" sz="1400" dirty="0">
                <a:latin typeface="+mj-lt"/>
              </a:rPr>
              <a:t>High levels of imidazole acetaldehyde (catabolic intermediate of histidine) lead to </a:t>
            </a:r>
            <a:r>
              <a:rPr lang="en-GB" sz="1400" b="1" dirty="0">
                <a:latin typeface="+mj-lt"/>
              </a:rPr>
              <a:t>skin sensitivity, itchiness and redness.</a:t>
            </a:r>
          </a:p>
          <a:p>
            <a:pPr marL="285750" indent="-285750">
              <a:lnSpc>
                <a:spcPts val="1800"/>
              </a:lnSpc>
              <a:spcAft>
                <a:spcPts val="600"/>
              </a:spcAft>
              <a:buClr>
                <a:srgbClr val="307297"/>
              </a:buClr>
              <a:buFont typeface="Arial" panose="020B0604020202020204" pitchFamily="34" charset="0"/>
              <a:buChar char="•"/>
            </a:pPr>
            <a:r>
              <a:rPr lang="en-GB" sz="1400" dirty="0">
                <a:latin typeface="+mj-lt"/>
              </a:rPr>
              <a:t>High level of cis-urocanic acid (catabolic intermediate of histidine) in post-menopausal skin suggest </a:t>
            </a:r>
            <a:r>
              <a:rPr lang="en-GB" sz="1400" b="1" dirty="0">
                <a:latin typeface="+mj-lt"/>
              </a:rPr>
              <a:t>less UV protection</a:t>
            </a:r>
          </a:p>
          <a:p>
            <a:pPr>
              <a:lnSpc>
                <a:spcPts val="1800"/>
              </a:lnSpc>
              <a:buClr>
                <a:srgbClr val="307297"/>
              </a:buClr>
            </a:pPr>
            <a:endParaRPr lang="en-GB" sz="1400" b="1" dirty="0">
              <a:latin typeface="+mj-lt"/>
            </a:endParaRPr>
          </a:p>
          <a:p>
            <a:pPr>
              <a:lnSpc>
                <a:spcPts val="1800"/>
              </a:lnSpc>
              <a:buClr>
                <a:srgbClr val="307297"/>
              </a:buClr>
            </a:pPr>
            <a:endParaRPr lang="en-GB" sz="1400" b="1" dirty="0">
              <a:latin typeface="+mj-lt"/>
            </a:endParaRPr>
          </a:p>
          <a:p>
            <a:pPr>
              <a:lnSpc>
                <a:spcPts val="1800"/>
              </a:lnSpc>
              <a:spcBef>
                <a:spcPts val="800"/>
              </a:spcBef>
              <a:buClr>
                <a:srgbClr val="307297"/>
              </a:buClr>
            </a:pPr>
            <a:r>
              <a:rPr lang="en-GB" sz="1400" b="1" dirty="0">
                <a:latin typeface="+mj-lt"/>
              </a:rPr>
              <a:t>Niacinamide PC helps reducing the symptoms of sensitive skin (redness and itching) and counteracts photo-aging in post-menopausal skin:</a:t>
            </a:r>
          </a:p>
          <a:p>
            <a:pPr marL="285750" indent="-285750">
              <a:lnSpc>
                <a:spcPts val="1800"/>
              </a:lnSpc>
              <a:spcAft>
                <a:spcPts val="600"/>
              </a:spcAft>
              <a:buClr>
                <a:srgbClr val="307297"/>
              </a:buClr>
              <a:buFont typeface="Arial" panose="020B0604020202020204" pitchFamily="34" charset="0"/>
              <a:buChar char="•"/>
            </a:pPr>
            <a:r>
              <a:rPr lang="en-GB" sz="1400" dirty="0">
                <a:latin typeface="+mj-lt"/>
              </a:rPr>
              <a:t>-36% significant reduction of Imidazole acetaldehyde</a:t>
            </a:r>
          </a:p>
          <a:p>
            <a:pPr marL="285750" indent="-285750">
              <a:lnSpc>
                <a:spcPts val="1800"/>
              </a:lnSpc>
              <a:spcAft>
                <a:spcPts val="600"/>
              </a:spcAft>
              <a:buClr>
                <a:srgbClr val="307297"/>
              </a:buClr>
              <a:buFont typeface="Arial" panose="020B0604020202020204" pitchFamily="34" charset="0"/>
              <a:buChar char="•"/>
            </a:pPr>
            <a:r>
              <a:rPr lang="en-GB" sz="1400" dirty="0">
                <a:latin typeface="+mj-lt"/>
              </a:rPr>
              <a:t>-28% decrease of cis-urocanic acid form, maintaining the levels of trans form (a photo-protection marker).</a:t>
            </a:r>
          </a:p>
        </p:txBody>
      </p:sp>
      <p:pic>
        <p:nvPicPr>
          <p:cNvPr id="8" name="Picture Placeholder 7">
            <a:extLst>
              <a:ext uri="{FF2B5EF4-FFF2-40B4-BE49-F238E27FC236}">
                <a16:creationId xmlns:a16="http://schemas.microsoft.com/office/drawing/2014/main" id="{F2925DCA-6592-9A3B-7518-96D72AC695E4}"/>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p:blipFill>
        <p:spPr>
          <a:xfrm>
            <a:off x="7337425" y="0"/>
            <a:ext cx="4854575" cy="6858000"/>
          </a:xfrm>
        </p:spPr>
      </p:pic>
      <p:cxnSp>
        <p:nvCxnSpPr>
          <p:cNvPr id="7" name="Straight Connector 6">
            <a:extLst>
              <a:ext uri="{FF2B5EF4-FFF2-40B4-BE49-F238E27FC236}">
                <a16:creationId xmlns:a16="http://schemas.microsoft.com/office/drawing/2014/main" id="{F09C6A9F-51E2-D4FE-3F79-07EAE0E25F46}"/>
              </a:ext>
            </a:extLst>
          </p:cNvPr>
          <p:cNvCxnSpPr>
            <a:cxnSpLocks/>
          </p:cNvCxnSpPr>
          <p:nvPr/>
        </p:nvCxnSpPr>
        <p:spPr>
          <a:xfrm>
            <a:off x="302400" y="3726352"/>
            <a:ext cx="6655613"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80D73C12-8424-912F-948E-6961170B32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92258" y="1055614"/>
            <a:ext cx="1499742" cy="586106"/>
          </a:xfrm>
          <a:prstGeom prst="rect">
            <a:avLst/>
          </a:prstGeom>
        </p:spPr>
      </p:pic>
      <p:sp>
        <p:nvSpPr>
          <p:cNvPr id="16" name="TextBox 15">
            <a:extLst>
              <a:ext uri="{FF2B5EF4-FFF2-40B4-BE49-F238E27FC236}">
                <a16:creationId xmlns:a16="http://schemas.microsoft.com/office/drawing/2014/main" id="{A92B414E-E7B5-3C44-28BB-8F21DEF1485F}"/>
              </a:ext>
            </a:extLst>
          </p:cNvPr>
          <p:cNvSpPr txBox="1"/>
          <p:nvPr/>
        </p:nvSpPr>
        <p:spPr>
          <a:xfrm>
            <a:off x="9624446" y="302400"/>
            <a:ext cx="2567553" cy="338554"/>
          </a:xfrm>
          <a:prstGeom prst="rect">
            <a:avLst/>
          </a:prstGeom>
          <a:solidFill>
            <a:schemeClr val="accent6"/>
          </a:solidFill>
        </p:spPr>
        <p:txBody>
          <a:bodyPr wrap="square">
            <a:spAutoFit/>
          </a:bodyPr>
          <a:lstStyle/>
          <a:p>
            <a:pPr algn="r"/>
            <a:r>
              <a:rPr kumimoji="0" lang="en-GB" sz="1600" b="1" i="0" u="none" strike="noStrike" kern="1200" cap="none" spc="0" normalizeH="0" baseline="0" noProof="0">
                <a:ln>
                  <a:noFill/>
                </a:ln>
                <a:solidFill>
                  <a:schemeClr val="bg1"/>
                </a:solidFill>
                <a:effectLst/>
                <a:uLnTx/>
                <a:uFillTx/>
                <a:ea typeface="+mn-ea"/>
                <a:cs typeface="+mn-cs"/>
              </a:rPr>
              <a:t>Photo-aging</a:t>
            </a:r>
            <a:endParaRPr lang="en-NL" sz="1600">
              <a:solidFill>
                <a:schemeClr val="bg1"/>
              </a:solidFill>
            </a:endParaRPr>
          </a:p>
        </p:txBody>
      </p:sp>
      <p:sp>
        <p:nvSpPr>
          <p:cNvPr id="2" name="TextBox 1">
            <a:extLst>
              <a:ext uri="{FF2B5EF4-FFF2-40B4-BE49-F238E27FC236}">
                <a16:creationId xmlns:a16="http://schemas.microsoft.com/office/drawing/2014/main" id="{877CA424-276D-167E-8EEF-846373753F6E}"/>
              </a:ext>
            </a:extLst>
          </p:cNvPr>
          <p:cNvSpPr txBox="1"/>
          <p:nvPr/>
        </p:nvSpPr>
        <p:spPr>
          <a:xfrm>
            <a:off x="10231967" y="679007"/>
            <a:ext cx="1960032" cy="338554"/>
          </a:xfrm>
          <a:prstGeom prst="rect">
            <a:avLst/>
          </a:prstGeom>
          <a:solidFill>
            <a:schemeClr val="accent3"/>
          </a:solidFill>
        </p:spPr>
        <p:txBody>
          <a:bodyPr wrap="square">
            <a:spAutoFit/>
          </a:bodyPr>
          <a:lstStyle/>
          <a:p>
            <a:r>
              <a:rPr lang="en-US" sz="1600" b="1">
                <a:solidFill>
                  <a:schemeClr val="bg1"/>
                </a:solidFill>
              </a:rPr>
              <a:t>NEW: </a:t>
            </a:r>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spTree>
    <p:extLst>
      <p:ext uri="{BB962C8B-B14F-4D97-AF65-F5344CB8AC3E}">
        <p14:creationId xmlns:p14="http://schemas.microsoft.com/office/powerpoint/2010/main" val="1850318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088F4-A9FE-19AF-E97D-1D2798537E23}"/>
            </a:ext>
          </a:extLst>
        </p:cNvPr>
        <p:cNvGrpSpPr/>
        <p:nvPr/>
      </p:nvGrpSpPr>
      <p:grpSpPr>
        <a:xfrm>
          <a:off x="0" y="0"/>
          <a:ext cx="0" cy="0"/>
          <a:chOff x="0" y="0"/>
          <a:chExt cx="0" cy="0"/>
        </a:xfrm>
      </p:grpSpPr>
      <p:sp>
        <p:nvSpPr>
          <p:cNvPr id="28" name="Text Placeholder 27">
            <a:extLst>
              <a:ext uri="{FF2B5EF4-FFF2-40B4-BE49-F238E27FC236}">
                <a16:creationId xmlns:a16="http://schemas.microsoft.com/office/drawing/2014/main" id="{1B04D2E2-49B1-7A57-0D84-AA038FDBF7D3}"/>
              </a:ext>
            </a:extLst>
          </p:cNvPr>
          <p:cNvSpPr>
            <a:spLocks noGrp="1"/>
          </p:cNvSpPr>
          <p:nvPr>
            <p:ph type="body" idx="11"/>
          </p:nvPr>
        </p:nvSpPr>
        <p:spPr/>
        <p:txBody>
          <a:bodyPr/>
          <a:lstStyle/>
          <a:p>
            <a:r>
              <a:rPr lang="en-GB" kern="1200" dirty="0">
                <a:solidFill>
                  <a:prstClr val="black"/>
                </a:solidFill>
                <a:latin typeface="DM Sans"/>
                <a:ea typeface="+mj-ea"/>
                <a:cs typeface="+mj-cs"/>
              </a:rPr>
              <a:t>Stressed skin and its metabolites</a:t>
            </a:r>
            <a:endParaRPr lang="en-GB" dirty="0">
              <a:solidFill>
                <a:prstClr val="black"/>
              </a:solidFill>
            </a:endParaRPr>
          </a:p>
        </p:txBody>
      </p:sp>
      <p:sp>
        <p:nvSpPr>
          <p:cNvPr id="27" name="Title 26">
            <a:extLst>
              <a:ext uri="{FF2B5EF4-FFF2-40B4-BE49-F238E27FC236}">
                <a16:creationId xmlns:a16="http://schemas.microsoft.com/office/drawing/2014/main" id="{372F16F1-8461-6A27-0FC4-5FD473299A51}"/>
              </a:ext>
            </a:extLst>
          </p:cNvPr>
          <p:cNvSpPr>
            <a:spLocks noGrp="1"/>
          </p:cNvSpPr>
          <p:nvPr>
            <p:ph type="title"/>
          </p:nvPr>
        </p:nvSpPr>
        <p:spPr/>
        <p:txBody>
          <a:bodyPr/>
          <a:lstStyle/>
          <a:p>
            <a:r>
              <a:rPr kumimoji="0" lang="en-GB" sz="2000" b="1" i="0" u="none" strike="noStrike" kern="1200" cap="none" spc="0" normalizeH="0" baseline="0" noProof="0" dirty="0">
                <a:ln>
                  <a:noFill/>
                </a:ln>
                <a:solidFill>
                  <a:prstClr val="black"/>
                </a:solidFill>
                <a:effectLst/>
                <a:uLnTx/>
                <a:uFillTx/>
                <a:latin typeface="DM Sans"/>
                <a:ea typeface="+mj-ea"/>
                <a:cs typeface="+mj-cs"/>
              </a:rPr>
              <a:t>Histidine pathway</a:t>
            </a:r>
            <a:endParaRPr lang="en-GB" dirty="0"/>
          </a:p>
        </p:txBody>
      </p:sp>
      <p:grpSp>
        <p:nvGrpSpPr>
          <p:cNvPr id="8" name="Group 7">
            <a:extLst>
              <a:ext uri="{FF2B5EF4-FFF2-40B4-BE49-F238E27FC236}">
                <a16:creationId xmlns:a16="http://schemas.microsoft.com/office/drawing/2014/main" id="{8752D8A2-1345-A496-31CB-88B992437DEC}"/>
              </a:ext>
            </a:extLst>
          </p:cNvPr>
          <p:cNvGrpSpPr/>
          <p:nvPr/>
        </p:nvGrpSpPr>
        <p:grpSpPr>
          <a:xfrm>
            <a:off x="339587" y="1120397"/>
            <a:ext cx="7008915" cy="5297897"/>
            <a:chOff x="5240791" y="1278270"/>
            <a:chExt cx="5303780" cy="4490553"/>
          </a:xfrm>
        </p:grpSpPr>
        <p:sp>
          <p:nvSpPr>
            <p:cNvPr id="33" name="Arrow: Down 1099">
              <a:extLst>
                <a:ext uri="{FF2B5EF4-FFF2-40B4-BE49-F238E27FC236}">
                  <a16:creationId xmlns:a16="http://schemas.microsoft.com/office/drawing/2014/main" id="{86710A45-FDFE-1D5F-9F49-FFA6669A3361}"/>
                </a:ext>
              </a:extLst>
            </p:cNvPr>
            <p:cNvSpPr/>
            <p:nvPr/>
          </p:nvSpPr>
          <p:spPr>
            <a:xfrm flipV="1">
              <a:off x="5800450" y="5029463"/>
              <a:ext cx="145867" cy="257323"/>
            </a:xfrm>
            <a:prstGeom prst="downArrow">
              <a:avLst/>
            </a:prstGeom>
            <a:solidFill>
              <a:schemeClr val="accent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34" name="TextBox 33">
              <a:extLst>
                <a:ext uri="{FF2B5EF4-FFF2-40B4-BE49-F238E27FC236}">
                  <a16:creationId xmlns:a16="http://schemas.microsoft.com/office/drawing/2014/main" id="{B318FDF8-A229-6CE7-8426-E2F3F2A861C3}"/>
                </a:ext>
              </a:extLst>
            </p:cNvPr>
            <p:cNvSpPr txBox="1"/>
            <p:nvPr/>
          </p:nvSpPr>
          <p:spPr>
            <a:xfrm>
              <a:off x="6057378" y="5023830"/>
              <a:ext cx="4487193" cy="65218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mn-ea"/>
                  <a:cs typeface="+mn-cs"/>
                </a:rPr>
                <a:t>Metabolite has been detected at lower/higher levels in post-menopausal panel compared to the pre-menopausal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mn-ea"/>
                  <a:cs typeface="+mn-cs"/>
                </a:rPr>
                <a:t>Metabolite has been detected at lower/higher levels after four weeks of B3 treatment compared to placebo post menopausal</a:t>
              </a:r>
            </a:p>
          </p:txBody>
        </p:sp>
        <p:sp>
          <p:nvSpPr>
            <p:cNvPr id="35" name="Arrow: Down 1101">
              <a:extLst>
                <a:ext uri="{FF2B5EF4-FFF2-40B4-BE49-F238E27FC236}">
                  <a16:creationId xmlns:a16="http://schemas.microsoft.com/office/drawing/2014/main" id="{4761D01F-9CF9-020E-34C6-4D7DDD140272}"/>
                </a:ext>
              </a:extLst>
            </p:cNvPr>
            <p:cNvSpPr/>
            <p:nvPr/>
          </p:nvSpPr>
          <p:spPr>
            <a:xfrm rot="10800000" flipV="1">
              <a:off x="5547855" y="5065321"/>
              <a:ext cx="145867" cy="257323"/>
            </a:xfrm>
            <a:prstGeom prst="downArrow">
              <a:avLst/>
            </a:prstGeom>
            <a:solidFill>
              <a:schemeClr val="accent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114" name="TextBox 1113">
              <a:extLst>
                <a:ext uri="{FF2B5EF4-FFF2-40B4-BE49-F238E27FC236}">
                  <a16:creationId xmlns:a16="http://schemas.microsoft.com/office/drawing/2014/main" id="{BBAC27B8-7494-7A53-F2D1-B927403DD10E}"/>
                </a:ext>
              </a:extLst>
            </p:cNvPr>
            <p:cNvSpPr txBox="1"/>
            <p:nvPr/>
          </p:nvSpPr>
          <p:spPr>
            <a:xfrm>
              <a:off x="5240791" y="1278270"/>
              <a:ext cx="5296542" cy="130437"/>
            </a:xfrm>
            <a:prstGeom prst="rect">
              <a:avLst/>
            </a:prstGeom>
            <a:noFill/>
          </p:spPr>
          <p:txBody>
            <a:bodyPr wrap="square" lIns="0" tIns="0" rIns="0" bIns="0" anchor="t">
              <a:spAutoFit/>
            </a:bodyPr>
            <a:lstStyle/>
            <a:p>
              <a:pPr>
                <a:defRPr/>
              </a:pPr>
              <a:r>
                <a:rPr kumimoji="0" lang="en-GB" sz="1000" b="1" i="0" u="none" strike="noStrike" kern="1200" cap="none" spc="0" normalizeH="0" baseline="0" noProof="0" dirty="0">
                  <a:ln>
                    <a:noFill/>
                  </a:ln>
                  <a:solidFill>
                    <a:prstClr val="black"/>
                  </a:solidFill>
                  <a:effectLst/>
                  <a:uLnTx/>
                  <a:uFillTx/>
                  <a:ea typeface="+mn-lt"/>
                  <a:cs typeface="+mn-lt"/>
                </a:rPr>
                <a:t>Histidine catabolic pathway in post-menopausal skin</a:t>
              </a:r>
              <a:r>
                <a:rPr lang="en-GB" sz="1000" b="1" dirty="0">
                  <a:solidFill>
                    <a:prstClr val="black"/>
                  </a:solidFill>
                  <a:ea typeface="+mn-lt"/>
                  <a:cs typeface="+mn-lt"/>
                </a:rPr>
                <a:t> at D28, with and without niacinamide treatment</a:t>
              </a:r>
              <a:endParaRPr lang="en-GB" b="1" dirty="0">
                <a:solidFill>
                  <a:prstClr val="black"/>
                </a:solidFill>
                <a:ea typeface="+mn-ea"/>
                <a:cs typeface="+mn-cs"/>
              </a:endParaRPr>
            </a:p>
          </p:txBody>
        </p:sp>
        <p:sp>
          <p:nvSpPr>
            <p:cNvPr id="1148" name="TextBox 1147">
              <a:extLst>
                <a:ext uri="{FF2B5EF4-FFF2-40B4-BE49-F238E27FC236}">
                  <a16:creationId xmlns:a16="http://schemas.microsoft.com/office/drawing/2014/main" id="{94DA15D9-BA0E-890A-EDC0-4E7BA54624C6}"/>
                </a:ext>
              </a:extLst>
            </p:cNvPr>
            <p:cNvSpPr txBox="1"/>
            <p:nvPr/>
          </p:nvSpPr>
          <p:spPr>
            <a:xfrm>
              <a:off x="9096505" y="4357035"/>
              <a:ext cx="1224045"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prstClr val="black"/>
                  </a:solidFill>
                  <a:effectLst/>
                  <a:uLnTx/>
                  <a:uFillTx/>
                  <a:latin typeface="Aptos" panose="02110004020202020204"/>
                  <a:ea typeface="+mn-ea"/>
                  <a:cs typeface="+mn-cs"/>
                </a:rPr>
                <a:t>Formimino</a:t>
              </a: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-tetrahydro-folate</a:t>
              </a:r>
            </a:p>
          </p:txBody>
        </p:sp>
        <p:sp>
          <p:nvSpPr>
            <p:cNvPr id="1149" name="Rectangle 1148">
              <a:extLst>
                <a:ext uri="{FF2B5EF4-FFF2-40B4-BE49-F238E27FC236}">
                  <a16:creationId xmlns:a16="http://schemas.microsoft.com/office/drawing/2014/main" id="{212053A1-BE9A-34E8-9C40-08CF5FAFADDE}"/>
                </a:ext>
              </a:extLst>
            </p:cNvPr>
            <p:cNvSpPr/>
            <p:nvPr/>
          </p:nvSpPr>
          <p:spPr>
            <a:xfrm>
              <a:off x="7433833" y="2486930"/>
              <a:ext cx="1008297" cy="201829"/>
            </a:xfrm>
            <a:prstGeom prst="rect">
              <a:avLst/>
            </a:prstGeom>
            <a:solidFill>
              <a:srgbClr val="156082"/>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white"/>
                  </a:solidFill>
                  <a:effectLst/>
                  <a:uLnTx/>
                  <a:uFillTx/>
                  <a:latin typeface="Aptos" panose="02110004020202020204"/>
                  <a:ea typeface="+mn-ea"/>
                  <a:cs typeface="+mn-cs"/>
                </a:rPr>
                <a:t>Histidine</a:t>
              </a:r>
            </a:p>
          </p:txBody>
        </p:sp>
        <p:sp>
          <p:nvSpPr>
            <p:cNvPr id="1150" name="TextBox 1149">
              <a:extLst>
                <a:ext uri="{FF2B5EF4-FFF2-40B4-BE49-F238E27FC236}">
                  <a16:creationId xmlns:a16="http://schemas.microsoft.com/office/drawing/2014/main" id="{91050B75-AA98-48CE-6694-195BCC0FB7F1}"/>
                </a:ext>
              </a:extLst>
            </p:cNvPr>
            <p:cNvSpPr txBox="1"/>
            <p:nvPr/>
          </p:nvSpPr>
          <p:spPr>
            <a:xfrm>
              <a:off x="5683397" y="2430475"/>
              <a:ext cx="861577" cy="2869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Imidazole pyruvic acid</a:t>
              </a:r>
            </a:p>
          </p:txBody>
        </p:sp>
        <p:sp>
          <p:nvSpPr>
            <p:cNvPr id="1151" name="TextBox 1150">
              <a:extLst>
                <a:ext uri="{FF2B5EF4-FFF2-40B4-BE49-F238E27FC236}">
                  <a16:creationId xmlns:a16="http://schemas.microsoft.com/office/drawing/2014/main" id="{99DDE7B4-FC20-CE4F-B99A-412502D73600}"/>
                </a:ext>
              </a:extLst>
            </p:cNvPr>
            <p:cNvSpPr txBox="1"/>
            <p:nvPr/>
          </p:nvSpPr>
          <p:spPr>
            <a:xfrm>
              <a:off x="6481440" y="2440842"/>
              <a:ext cx="1224045"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Transaminase</a:t>
              </a:r>
            </a:p>
          </p:txBody>
        </p:sp>
        <p:sp>
          <p:nvSpPr>
            <p:cNvPr id="1152" name="TextBox 1151">
              <a:extLst>
                <a:ext uri="{FF2B5EF4-FFF2-40B4-BE49-F238E27FC236}">
                  <a16:creationId xmlns:a16="http://schemas.microsoft.com/office/drawing/2014/main" id="{49D90AFA-70B6-1E28-D9F2-72DC0B51A8F3}"/>
                </a:ext>
              </a:extLst>
            </p:cNvPr>
            <p:cNvSpPr txBox="1"/>
            <p:nvPr/>
          </p:nvSpPr>
          <p:spPr>
            <a:xfrm>
              <a:off x="6548286" y="3570508"/>
              <a:ext cx="867817"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Histamine</a:t>
              </a:r>
            </a:p>
          </p:txBody>
        </p:sp>
        <p:sp>
          <p:nvSpPr>
            <p:cNvPr id="1153" name="TextBox 1152">
              <a:extLst>
                <a:ext uri="{FF2B5EF4-FFF2-40B4-BE49-F238E27FC236}">
                  <a16:creationId xmlns:a16="http://schemas.microsoft.com/office/drawing/2014/main" id="{1046606E-14B3-07A7-A32E-8997809495D0}"/>
                </a:ext>
              </a:extLst>
            </p:cNvPr>
            <p:cNvSpPr txBox="1"/>
            <p:nvPr/>
          </p:nvSpPr>
          <p:spPr>
            <a:xfrm>
              <a:off x="9169030" y="2350089"/>
              <a:ext cx="849159"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Trans-Urocanic acid</a:t>
              </a:r>
            </a:p>
          </p:txBody>
        </p:sp>
        <p:sp>
          <p:nvSpPr>
            <p:cNvPr id="1154" name="TextBox 1153">
              <a:extLst>
                <a:ext uri="{FF2B5EF4-FFF2-40B4-BE49-F238E27FC236}">
                  <a16:creationId xmlns:a16="http://schemas.microsoft.com/office/drawing/2014/main" id="{4BBD3BCA-B24F-7B53-67BE-ED9E978AE5BE}"/>
                </a:ext>
              </a:extLst>
            </p:cNvPr>
            <p:cNvSpPr txBox="1"/>
            <p:nvPr/>
          </p:nvSpPr>
          <p:spPr>
            <a:xfrm>
              <a:off x="8737414" y="3703673"/>
              <a:ext cx="1224045"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TH-folate</a:t>
              </a:r>
            </a:p>
          </p:txBody>
        </p:sp>
        <p:sp>
          <p:nvSpPr>
            <p:cNvPr id="1155" name="TextBox 1154">
              <a:extLst>
                <a:ext uri="{FF2B5EF4-FFF2-40B4-BE49-F238E27FC236}">
                  <a16:creationId xmlns:a16="http://schemas.microsoft.com/office/drawing/2014/main" id="{F8429AC1-C0AA-60E5-6931-E499F9AF9401}"/>
                </a:ext>
              </a:extLst>
            </p:cNvPr>
            <p:cNvSpPr txBox="1"/>
            <p:nvPr/>
          </p:nvSpPr>
          <p:spPr>
            <a:xfrm>
              <a:off x="5721405" y="3201359"/>
              <a:ext cx="876065"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Imidazole lactic acid</a:t>
              </a:r>
            </a:p>
          </p:txBody>
        </p:sp>
        <p:sp>
          <p:nvSpPr>
            <p:cNvPr id="1156" name="TextBox 1155">
              <a:extLst>
                <a:ext uri="{FF2B5EF4-FFF2-40B4-BE49-F238E27FC236}">
                  <a16:creationId xmlns:a16="http://schemas.microsoft.com/office/drawing/2014/main" id="{4C6A75DD-7BAB-4A4F-24A3-21A87840F2A2}"/>
                </a:ext>
              </a:extLst>
            </p:cNvPr>
            <p:cNvSpPr txBox="1"/>
            <p:nvPr/>
          </p:nvSpPr>
          <p:spPr>
            <a:xfrm>
              <a:off x="5621978" y="4123668"/>
              <a:ext cx="1224045"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Imidazole acetaldehyde</a:t>
              </a:r>
            </a:p>
          </p:txBody>
        </p:sp>
        <p:sp>
          <p:nvSpPr>
            <p:cNvPr id="1157" name="TextBox 1156">
              <a:extLst>
                <a:ext uri="{FF2B5EF4-FFF2-40B4-BE49-F238E27FC236}">
                  <a16:creationId xmlns:a16="http://schemas.microsoft.com/office/drawing/2014/main" id="{D5CF50B4-EDAF-AA71-50EA-49E2A50BD18C}"/>
                </a:ext>
              </a:extLst>
            </p:cNvPr>
            <p:cNvSpPr txBox="1"/>
            <p:nvPr/>
          </p:nvSpPr>
          <p:spPr>
            <a:xfrm>
              <a:off x="9082446" y="2951957"/>
              <a:ext cx="936048" cy="2869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Imidazole propionic acid</a:t>
              </a:r>
            </a:p>
          </p:txBody>
        </p:sp>
        <p:sp>
          <p:nvSpPr>
            <p:cNvPr id="1158" name="TextBox 1157">
              <a:extLst>
                <a:ext uri="{FF2B5EF4-FFF2-40B4-BE49-F238E27FC236}">
                  <a16:creationId xmlns:a16="http://schemas.microsoft.com/office/drawing/2014/main" id="{33B052FB-E43F-88B9-25C5-56EA59663428}"/>
                </a:ext>
              </a:extLst>
            </p:cNvPr>
            <p:cNvSpPr txBox="1"/>
            <p:nvPr/>
          </p:nvSpPr>
          <p:spPr>
            <a:xfrm>
              <a:off x="8602577" y="4177728"/>
              <a:ext cx="1224045"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L-Glutamate</a:t>
              </a:r>
            </a:p>
          </p:txBody>
        </p:sp>
        <p:sp>
          <p:nvSpPr>
            <p:cNvPr id="1159" name="TextBox 1158">
              <a:extLst>
                <a:ext uri="{FF2B5EF4-FFF2-40B4-BE49-F238E27FC236}">
                  <a16:creationId xmlns:a16="http://schemas.microsoft.com/office/drawing/2014/main" id="{71F08222-E7B6-C6F2-33E8-7406E18787D9}"/>
                </a:ext>
              </a:extLst>
            </p:cNvPr>
            <p:cNvSpPr txBox="1"/>
            <p:nvPr/>
          </p:nvSpPr>
          <p:spPr>
            <a:xfrm>
              <a:off x="7650361" y="1765318"/>
              <a:ext cx="1224045"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Filaggrin</a:t>
              </a:r>
            </a:p>
          </p:txBody>
        </p:sp>
        <p:cxnSp>
          <p:nvCxnSpPr>
            <p:cNvPr id="1160" name="Straight Arrow Connector 1159">
              <a:extLst>
                <a:ext uri="{FF2B5EF4-FFF2-40B4-BE49-F238E27FC236}">
                  <a16:creationId xmlns:a16="http://schemas.microsoft.com/office/drawing/2014/main" id="{BD2D2708-BDCB-2678-37FC-9B56E97A0261}"/>
                </a:ext>
              </a:extLst>
            </p:cNvPr>
            <p:cNvCxnSpPr/>
            <p:nvPr/>
          </p:nvCxnSpPr>
          <p:spPr>
            <a:xfrm flipH="1">
              <a:off x="6403458" y="2608970"/>
              <a:ext cx="918929" cy="0"/>
            </a:xfrm>
            <a:prstGeom prst="straightConnector1">
              <a:avLst/>
            </a:prstGeom>
            <a:noFill/>
            <a:ln w="19050" cap="flat" cmpd="sng" algn="ctr">
              <a:solidFill>
                <a:sysClr val="windowText" lastClr="000000"/>
              </a:solidFill>
              <a:prstDash val="solid"/>
              <a:miter lim="800000"/>
              <a:tailEnd type="triangle"/>
            </a:ln>
            <a:effectLst/>
          </p:spPr>
        </p:cxnSp>
        <p:sp>
          <p:nvSpPr>
            <p:cNvPr id="1161" name="TextBox 1160">
              <a:extLst>
                <a:ext uri="{FF2B5EF4-FFF2-40B4-BE49-F238E27FC236}">
                  <a16:creationId xmlns:a16="http://schemas.microsoft.com/office/drawing/2014/main" id="{51004F9C-8F26-D821-4FB6-E4C97D965786}"/>
                </a:ext>
              </a:extLst>
            </p:cNvPr>
            <p:cNvSpPr txBox="1"/>
            <p:nvPr/>
          </p:nvSpPr>
          <p:spPr>
            <a:xfrm>
              <a:off x="8163371" y="2951957"/>
              <a:ext cx="1224045"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Symbol" panose="05050102010706020507" pitchFamily="18" charset="2"/>
                  <a:ea typeface="+mn-ea"/>
                  <a:cs typeface="+mn-cs"/>
                </a:rPr>
                <a:t>b</a:t>
              </a: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-alanine</a:t>
              </a:r>
            </a:p>
          </p:txBody>
        </p:sp>
        <p:sp>
          <p:nvSpPr>
            <p:cNvPr id="1162" name="TextBox 1161">
              <a:extLst>
                <a:ext uri="{FF2B5EF4-FFF2-40B4-BE49-F238E27FC236}">
                  <a16:creationId xmlns:a16="http://schemas.microsoft.com/office/drawing/2014/main" id="{FCC4F817-BF1B-7EF1-61D7-CF96204C23B9}"/>
                </a:ext>
              </a:extLst>
            </p:cNvPr>
            <p:cNvSpPr txBox="1"/>
            <p:nvPr/>
          </p:nvSpPr>
          <p:spPr>
            <a:xfrm>
              <a:off x="7681536" y="3477855"/>
              <a:ext cx="1224045"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carnosine</a:t>
              </a:r>
            </a:p>
          </p:txBody>
        </p:sp>
        <p:cxnSp>
          <p:nvCxnSpPr>
            <p:cNvPr id="1163" name="Straight Arrow Connector 1162">
              <a:extLst>
                <a:ext uri="{FF2B5EF4-FFF2-40B4-BE49-F238E27FC236}">
                  <a16:creationId xmlns:a16="http://schemas.microsoft.com/office/drawing/2014/main" id="{B613B635-9A99-3BEE-AE5C-1091A63FACDF}"/>
                </a:ext>
              </a:extLst>
            </p:cNvPr>
            <p:cNvCxnSpPr>
              <a:cxnSpLocks/>
            </p:cNvCxnSpPr>
            <p:nvPr/>
          </p:nvCxnSpPr>
          <p:spPr>
            <a:xfrm>
              <a:off x="6045897" y="2768235"/>
              <a:ext cx="0" cy="426560"/>
            </a:xfrm>
            <a:prstGeom prst="straightConnector1">
              <a:avLst/>
            </a:prstGeom>
            <a:noFill/>
            <a:ln w="19050" cap="flat" cmpd="sng" algn="ctr">
              <a:solidFill>
                <a:sysClr val="windowText" lastClr="000000"/>
              </a:solidFill>
              <a:prstDash val="solid"/>
              <a:miter lim="800000"/>
              <a:tailEnd type="triangle"/>
            </a:ln>
            <a:effectLst/>
          </p:spPr>
        </p:cxnSp>
        <p:cxnSp>
          <p:nvCxnSpPr>
            <p:cNvPr id="1164" name="Straight Arrow Connector 1163">
              <a:extLst>
                <a:ext uri="{FF2B5EF4-FFF2-40B4-BE49-F238E27FC236}">
                  <a16:creationId xmlns:a16="http://schemas.microsoft.com/office/drawing/2014/main" id="{48F0E6F1-7D34-336C-BF45-BEF9CDF11BF9}"/>
                </a:ext>
              </a:extLst>
            </p:cNvPr>
            <p:cNvCxnSpPr>
              <a:cxnSpLocks/>
            </p:cNvCxnSpPr>
            <p:nvPr/>
          </p:nvCxnSpPr>
          <p:spPr>
            <a:xfrm>
              <a:off x="7936801" y="1963561"/>
              <a:ext cx="0" cy="426560"/>
            </a:xfrm>
            <a:prstGeom prst="straightConnector1">
              <a:avLst/>
            </a:prstGeom>
            <a:noFill/>
            <a:ln w="19050" cap="flat" cmpd="sng" algn="ctr">
              <a:solidFill>
                <a:sysClr val="windowText" lastClr="000000"/>
              </a:solidFill>
              <a:prstDash val="solid"/>
              <a:miter lim="800000"/>
              <a:tailEnd type="triangle"/>
            </a:ln>
            <a:effectLst/>
          </p:spPr>
        </p:cxnSp>
        <p:cxnSp>
          <p:nvCxnSpPr>
            <p:cNvPr id="1165" name="Straight Arrow Connector 1164">
              <a:extLst>
                <a:ext uri="{FF2B5EF4-FFF2-40B4-BE49-F238E27FC236}">
                  <a16:creationId xmlns:a16="http://schemas.microsoft.com/office/drawing/2014/main" id="{F6272E16-6473-912A-681B-364FFED5800A}"/>
                </a:ext>
              </a:extLst>
            </p:cNvPr>
            <p:cNvCxnSpPr>
              <a:cxnSpLocks/>
            </p:cNvCxnSpPr>
            <p:nvPr/>
          </p:nvCxnSpPr>
          <p:spPr>
            <a:xfrm>
              <a:off x="8548333" y="2608970"/>
              <a:ext cx="666268" cy="0"/>
            </a:xfrm>
            <a:prstGeom prst="straightConnector1">
              <a:avLst/>
            </a:prstGeom>
            <a:noFill/>
            <a:ln w="19050" cap="flat" cmpd="sng" algn="ctr">
              <a:solidFill>
                <a:sysClr val="windowText" lastClr="000000"/>
              </a:solidFill>
              <a:prstDash val="solid"/>
              <a:miter lim="800000"/>
              <a:tailEnd type="triangle"/>
            </a:ln>
            <a:effectLst/>
          </p:spPr>
        </p:cxnSp>
        <p:cxnSp>
          <p:nvCxnSpPr>
            <p:cNvPr id="1166" name="Straight Arrow Connector 1165">
              <a:extLst>
                <a:ext uri="{FF2B5EF4-FFF2-40B4-BE49-F238E27FC236}">
                  <a16:creationId xmlns:a16="http://schemas.microsoft.com/office/drawing/2014/main" id="{3AFE0355-5FF8-0447-5064-C719103A8189}"/>
                </a:ext>
              </a:extLst>
            </p:cNvPr>
            <p:cNvCxnSpPr>
              <a:cxnSpLocks/>
            </p:cNvCxnSpPr>
            <p:nvPr/>
          </p:nvCxnSpPr>
          <p:spPr>
            <a:xfrm>
              <a:off x="9467072" y="2688759"/>
              <a:ext cx="0" cy="278391"/>
            </a:xfrm>
            <a:prstGeom prst="straightConnector1">
              <a:avLst/>
            </a:prstGeom>
            <a:noFill/>
            <a:ln w="19050" cap="flat" cmpd="sng" algn="ctr">
              <a:solidFill>
                <a:sysClr val="windowText" lastClr="000000"/>
              </a:solidFill>
              <a:prstDash val="solid"/>
              <a:miter lim="800000"/>
              <a:tailEnd type="triangle"/>
            </a:ln>
            <a:effectLst/>
          </p:spPr>
        </p:cxnSp>
        <p:sp>
          <p:nvSpPr>
            <p:cNvPr id="1167" name="Arc 1166">
              <a:extLst>
                <a:ext uri="{FF2B5EF4-FFF2-40B4-BE49-F238E27FC236}">
                  <a16:creationId xmlns:a16="http://schemas.microsoft.com/office/drawing/2014/main" id="{1DE99030-3F19-7E5F-5871-B9F81A773D51}"/>
                </a:ext>
              </a:extLst>
            </p:cNvPr>
            <p:cNvSpPr/>
            <p:nvPr/>
          </p:nvSpPr>
          <p:spPr>
            <a:xfrm rot="19543150">
              <a:off x="6702252" y="2620153"/>
              <a:ext cx="561563" cy="705835"/>
            </a:xfrm>
            <a:prstGeom prst="arc">
              <a:avLst>
                <a:gd name="adj1" fmla="val 14250623"/>
                <a:gd name="adj2" fmla="val 0"/>
              </a:avLst>
            </a:prstGeom>
            <a:noFill/>
            <a:ln w="19050" cap="flat" cmpd="sng" algn="ctr">
              <a:solidFill>
                <a:srgbClr val="CCBCB8"/>
              </a:solidFill>
              <a:prstDash val="solid"/>
              <a:miter lim="800000"/>
              <a:headEnd type="triangl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168" name="Arc 1167">
              <a:extLst>
                <a:ext uri="{FF2B5EF4-FFF2-40B4-BE49-F238E27FC236}">
                  <a16:creationId xmlns:a16="http://schemas.microsoft.com/office/drawing/2014/main" id="{7D2521B4-6635-85D1-D7C1-806662D8C63E}"/>
                </a:ext>
              </a:extLst>
            </p:cNvPr>
            <p:cNvSpPr/>
            <p:nvPr/>
          </p:nvSpPr>
          <p:spPr>
            <a:xfrm rot="17944078">
              <a:off x="8018639" y="2866103"/>
              <a:ext cx="388368" cy="479881"/>
            </a:xfrm>
            <a:prstGeom prst="arc">
              <a:avLst>
                <a:gd name="adj1" fmla="val 14250623"/>
                <a:gd name="adj2" fmla="val 0"/>
              </a:avLst>
            </a:prstGeom>
            <a:noFill/>
            <a:ln w="19050" cap="flat" cmpd="sng" algn="ctr">
              <a:solidFill>
                <a:srgbClr val="CCBCB8"/>
              </a:solidFill>
              <a:prstDash val="solid"/>
              <a:miter lim="800000"/>
              <a:headEnd type="triangl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cxnSp>
          <p:nvCxnSpPr>
            <p:cNvPr id="1169" name="Straight Arrow Connector 1168">
              <a:extLst>
                <a:ext uri="{FF2B5EF4-FFF2-40B4-BE49-F238E27FC236}">
                  <a16:creationId xmlns:a16="http://schemas.microsoft.com/office/drawing/2014/main" id="{82FF0F7E-C762-9A71-2368-5CEDC1303CEE}"/>
                </a:ext>
              </a:extLst>
            </p:cNvPr>
            <p:cNvCxnSpPr>
              <a:cxnSpLocks/>
            </p:cNvCxnSpPr>
            <p:nvPr/>
          </p:nvCxnSpPr>
          <p:spPr>
            <a:xfrm>
              <a:off x="7936801" y="2776916"/>
              <a:ext cx="1180" cy="645917"/>
            </a:xfrm>
            <a:prstGeom prst="straightConnector1">
              <a:avLst/>
            </a:prstGeom>
            <a:noFill/>
            <a:ln w="19050" cap="flat" cmpd="sng" algn="ctr">
              <a:solidFill>
                <a:sysClr val="windowText" lastClr="000000"/>
              </a:solidFill>
              <a:prstDash val="solid"/>
              <a:miter lim="800000"/>
              <a:tailEnd type="triangle"/>
            </a:ln>
            <a:effectLst/>
          </p:spPr>
        </p:cxnSp>
        <p:cxnSp>
          <p:nvCxnSpPr>
            <p:cNvPr id="1170" name="Straight Arrow Connector 1169">
              <a:extLst>
                <a:ext uri="{FF2B5EF4-FFF2-40B4-BE49-F238E27FC236}">
                  <a16:creationId xmlns:a16="http://schemas.microsoft.com/office/drawing/2014/main" id="{1819732D-87D8-7324-D7B2-625E544D6FC2}"/>
                </a:ext>
              </a:extLst>
            </p:cNvPr>
            <p:cNvCxnSpPr>
              <a:cxnSpLocks/>
            </p:cNvCxnSpPr>
            <p:nvPr/>
          </p:nvCxnSpPr>
          <p:spPr>
            <a:xfrm>
              <a:off x="9463677" y="3267820"/>
              <a:ext cx="0" cy="426560"/>
            </a:xfrm>
            <a:prstGeom prst="straightConnector1">
              <a:avLst/>
            </a:prstGeom>
            <a:noFill/>
            <a:ln w="19050" cap="flat" cmpd="sng" algn="ctr">
              <a:solidFill>
                <a:sysClr val="windowText" lastClr="000000"/>
              </a:solidFill>
              <a:prstDash val="solid"/>
              <a:miter lim="800000"/>
              <a:tailEnd type="triangle"/>
            </a:ln>
            <a:effectLst/>
          </p:spPr>
        </p:cxnSp>
        <p:cxnSp>
          <p:nvCxnSpPr>
            <p:cNvPr id="1171" name="Straight Arrow Connector 1170">
              <a:extLst>
                <a:ext uri="{FF2B5EF4-FFF2-40B4-BE49-F238E27FC236}">
                  <a16:creationId xmlns:a16="http://schemas.microsoft.com/office/drawing/2014/main" id="{12F1CBB7-D0E4-431B-8704-71973545286E}"/>
                </a:ext>
              </a:extLst>
            </p:cNvPr>
            <p:cNvCxnSpPr>
              <a:cxnSpLocks/>
            </p:cNvCxnSpPr>
            <p:nvPr/>
          </p:nvCxnSpPr>
          <p:spPr>
            <a:xfrm>
              <a:off x="9463677" y="3870371"/>
              <a:ext cx="0" cy="498415"/>
            </a:xfrm>
            <a:prstGeom prst="straightConnector1">
              <a:avLst/>
            </a:prstGeom>
            <a:noFill/>
            <a:ln w="19050" cap="flat" cmpd="sng" algn="ctr">
              <a:solidFill>
                <a:sysClr val="windowText" lastClr="000000"/>
              </a:solidFill>
              <a:prstDash val="solid"/>
              <a:miter lim="800000"/>
              <a:tailEnd type="triangle"/>
            </a:ln>
            <a:effectLst/>
          </p:spPr>
        </p:cxnSp>
        <p:sp>
          <p:nvSpPr>
            <p:cNvPr id="1172" name="Arc 1171">
              <a:extLst>
                <a:ext uri="{FF2B5EF4-FFF2-40B4-BE49-F238E27FC236}">
                  <a16:creationId xmlns:a16="http://schemas.microsoft.com/office/drawing/2014/main" id="{44B42938-A177-93A2-8A85-B08FEA6F4963}"/>
                </a:ext>
              </a:extLst>
            </p:cNvPr>
            <p:cNvSpPr/>
            <p:nvPr/>
          </p:nvSpPr>
          <p:spPr>
            <a:xfrm rot="3199921">
              <a:off x="8933923" y="3800658"/>
              <a:ext cx="444620" cy="630858"/>
            </a:xfrm>
            <a:prstGeom prst="arc">
              <a:avLst>
                <a:gd name="adj1" fmla="val 14250623"/>
                <a:gd name="adj2" fmla="val 0"/>
              </a:avLst>
            </a:prstGeom>
            <a:noFill/>
            <a:ln w="19050" cap="flat" cmpd="sng" algn="ctr">
              <a:solidFill>
                <a:srgbClr val="CCBCB8"/>
              </a:solidFill>
              <a:prstDash val="solid"/>
              <a:miter lim="800000"/>
              <a:headEnd type="none"/>
              <a:tailEnd type="triangl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cxnSp>
          <p:nvCxnSpPr>
            <p:cNvPr id="1173" name="Straight Arrow Connector 1172">
              <a:extLst>
                <a:ext uri="{FF2B5EF4-FFF2-40B4-BE49-F238E27FC236}">
                  <a16:creationId xmlns:a16="http://schemas.microsoft.com/office/drawing/2014/main" id="{EAC7E7CD-2353-80B2-F2BC-869D7856837F}"/>
                </a:ext>
              </a:extLst>
            </p:cNvPr>
            <p:cNvCxnSpPr>
              <a:cxnSpLocks/>
            </p:cNvCxnSpPr>
            <p:nvPr/>
          </p:nvCxnSpPr>
          <p:spPr>
            <a:xfrm flipH="1">
              <a:off x="6926437" y="2841984"/>
              <a:ext cx="740824" cy="763426"/>
            </a:xfrm>
            <a:prstGeom prst="straightConnector1">
              <a:avLst/>
            </a:prstGeom>
            <a:noFill/>
            <a:ln w="19050" cap="flat" cmpd="sng" algn="ctr">
              <a:solidFill>
                <a:sysClr val="windowText" lastClr="000000"/>
              </a:solidFill>
              <a:prstDash val="solid"/>
              <a:miter lim="800000"/>
              <a:tailEnd type="triangle"/>
            </a:ln>
            <a:effectLst/>
          </p:spPr>
        </p:cxnSp>
        <p:cxnSp>
          <p:nvCxnSpPr>
            <p:cNvPr id="1174" name="Straight Arrow Connector 1173">
              <a:extLst>
                <a:ext uri="{FF2B5EF4-FFF2-40B4-BE49-F238E27FC236}">
                  <a16:creationId xmlns:a16="http://schemas.microsoft.com/office/drawing/2014/main" id="{8D7981D8-ACF9-759E-83EB-20359E59EE57}"/>
                </a:ext>
              </a:extLst>
            </p:cNvPr>
            <p:cNvCxnSpPr>
              <a:cxnSpLocks/>
            </p:cNvCxnSpPr>
            <p:nvPr/>
          </p:nvCxnSpPr>
          <p:spPr>
            <a:xfrm flipH="1">
              <a:off x="6314530" y="3764262"/>
              <a:ext cx="414962" cy="333392"/>
            </a:xfrm>
            <a:prstGeom prst="straightConnector1">
              <a:avLst/>
            </a:prstGeom>
            <a:noFill/>
            <a:ln w="19050" cap="flat" cmpd="sng" algn="ctr">
              <a:solidFill>
                <a:sysClr val="windowText" lastClr="000000"/>
              </a:solidFill>
              <a:prstDash val="solid"/>
              <a:miter lim="800000"/>
              <a:tailEnd type="triangle"/>
            </a:ln>
            <a:effectLst/>
          </p:spPr>
        </p:cxnSp>
        <p:cxnSp>
          <p:nvCxnSpPr>
            <p:cNvPr id="1175" name="Straight Arrow Connector 1174">
              <a:extLst>
                <a:ext uri="{FF2B5EF4-FFF2-40B4-BE49-F238E27FC236}">
                  <a16:creationId xmlns:a16="http://schemas.microsoft.com/office/drawing/2014/main" id="{FE251574-089D-22D8-DAA9-D9AF0D488796}"/>
                </a:ext>
              </a:extLst>
            </p:cNvPr>
            <p:cNvCxnSpPr>
              <a:cxnSpLocks/>
            </p:cNvCxnSpPr>
            <p:nvPr/>
          </p:nvCxnSpPr>
          <p:spPr>
            <a:xfrm flipV="1">
              <a:off x="5998280" y="3537313"/>
              <a:ext cx="9139" cy="387763"/>
            </a:xfrm>
            <a:prstGeom prst="straightConnector1">
              <a:avLst/>
            </a:prstGeom>
            <a:noFill/>
            <a:ln w="19050" cap="flat" cmpd="sng" algn="ctr">
              <a:solidFill>
                <a:sysClr val="windowText" lastClr="000000"/>
              </a:solidFill>
              <a:prstDash val="solid"/>
              <a:miter lim="800000"/>
              <a:tailEnd type="triangle"/>
            </a:ln>
            <a:effectLst/>
          </p:spPr>
        </p:cxnSp>
        <p:sp>
          <p:nvSpPr>
            <p:cNvPr id="1176" name="TextBox 1175">
              <a:extLst>
                <a:ext uri="{FF2B5EF4-FFF2-40B4-BE49-F238E27FC236}">
                  <a16:creationId xmlns:a16="http://schemas.microsoft.com/office/drawing/2014/main" id="{E19395CA-1889-4D47-F903-720225E5C34E}"/>
                </a:ext>
              </a:extLst>
            </p:cNvPr>
            <p:cNvSpPr txBox="1"/>
            <p:nvPr/>
          </p:nvSpPr>
          <p:spPr>
            <a:xfrm>
              <a:off x="8498000" y="2381457"/>
              <a:ext cx="756064"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prstClr val="black"/>
                  </a:solidFill>
                  <a:effectLst/>
                  <a:uLnTx/>
                  <a:uFillTx/>
                  <a:latin typeface="Aptos" panose="02110004020202020204"/>
                  <a:ea typeface="+mn-ea"/>
                  <a:cs typeface="+mn-cs"/>
                </a:rPr>
                <a:t>Histidase</a:t>
              </a: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177" name="TextBox 1176">
              <a:extLst>
                <a:ext uri="{FF2B5EF4-FFF2-40B4-BE49-F238E27FC236}">
                  <a16:creationId xmlns:a16="http://schemas.microsoft.com/office/drawing/2014/main" id="{9C06AFF9-204C-45B0-983D-DD8CF234B12B}"/>
                </a:ext>
              </a:extLst>
            </p:cNvPr>
            <p:cNvSpPr txBox="1"/>
            <p:nvPr/>
          </p:nvSpPr>
          <p:spPr>
            <a:xfrm>
              <a:off x="6436795" y="2801438"/>
              <a:ext cx="596287"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Alanine</a:t>
              </a:r>
            </a:p>
          </p:txBody>
        </p:sp>
        <p:sp>
          <p:nvSpPr>
            <p:cNvPr id="1178" name="TextBox 1177">
              <a:extLst>
                <a:ext uri="{FF2B5EF4-FFF2-40B4-BE49-F238E27FC236}">
                  <a16:creationId xmlns:a16="http://schemas.microsoft.com/office/drawing/2014/main" id="{DA462721-C267-5172-32EF-63D7E4405D23}"/>
                </a:ext>
              </a:extLst>
            </p:cNvPr>
            <p:cNvSpPr txBox="1"/>
            <p:nvPr/>
          </p:nvSpPr>
          <p:spPr>
            <a:xfrm>
              <a:off x="9056312" y="1769392"/>
              <a:ext cx="849159"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cis Urocanic acid</a:t>
              </a:r>
            </a:p>
          </p:txBody>
        </p:sp>
        <p:cxnSp>
          <p:nvCxnSpPr>
            <p:cNvPr id="1179" name="Straight Arrow Connector 1178">
              <a:extLst>
                <a:ext uri="{FF2B5EF4-FFF2-40B4-BE49-F238E27FC236}">
                  <a16:creationId xmlns:a16="http://schemas.microsoft.com/office/drawing/2014/main" id="{F23481BF-C6F7-59B0-7517-377AE1B914E5}"/>
                </a:ext>
              </a:extLst>
            </p:cNvPr>
            <p:cNvCxnSpPr>
              <a:cxnSpLocks/>
            </p:cNvCxnSpPr>
            <p:nvPr/>
          </p:nvCxnSpPr>
          <p:spPr>
            <a:xfrm flipV="1">
              <a:off x="9463677" y="1995006"/>
              <a:ext cx="0" cy="342875"/>
            </a:xfrm>
            <a:prstGeom prst="straightConnector1">
              <a:avLst/>
            </a:prstGeom>
            <a:noFill/>
            <a:ln w="19050" cap="flat" cmpd="sng" algn="ctr">
              <a:solidFill>
                <a:sysClr val="windowText" lastClr="000000"/>
              </a:solidFill>
              <a:prstDash val="solid"/>
              <a:miter lim="800000"/>
              <a:tailEnd type="triangle"/>
            </a:ln>
            <a:effectLst/>
          </p:spPr>
        </p:cxnSp>
        <p:sp>
          <p:nvSpPr>
            <p:cNvPr id="1180" name="TextBox 1179">
              <a:extLst>
                <a:ext uri="{FF2B5EF4-FFF2-40B4-BE49-F238E27FC236}">
                  <a16:creationId xmlns:a16="http://schemas.microsoft.com/office/drawing/2014/main" id="{6D96781A-9674-57DF-C118-7BCD5643A3D1}"/>
                </a:ext>
              </a:extLst>
            </p:cNvPr>
            <p:cNvSpPr txBox="1"/>
            <p:nvPr/>
          </p:nvSpPr>
          <p:spPr>
            <a:xfrm>
              <a:off x="9423119" y="2071377"/>
              <a:ext cx="428628"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UV</a:t>
              </a:r>
            </a:p>
          </p:txBody>
        </p:sp>
        <p:sp>
          <p:nvSpPr>
            <p:cNvPr id="1181" name="TextBox 1180">
              <a:extLst>
                <a:ext uri="{FF2B5EF4-FFF2-40B4-BE49-F238E27FC236}">
                  <a16:creationId xmlns:a16="http://schemas.microsoft.com/office/drawing/2014/main" id="{60F0FC89-7AD7-1FB9-E64D-2527F33297DF}"/>
                </a:ext>
              </a:extLst>
            </p:cNvPr>
            <p:cNvSpPr txBox="1"/>
            <p:nvPr/>
          </p:nvSpPr>
          <p:spPr>
            <a:xfrm>
              <a:off x="6954656" y="2790694"/>
              <a:ext cx="596287"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Pyruvate</a:t>
              </a:r>
            </a:p>
          </p:txBody>
        </p:sp>
        <p:sp>
          <p:nvSpPr>
            <p:cNvPr id="1182" name="TextBox 1181">
              <a:extLst>
                <a:ext uri="{FF2B5EF4-FFF2-40B4-BE49-F238E27FC236}">
                  <a16:creationId xmlns:a16="http://schemas.microsoft.com/office/drawing/2014/main" id="{235F3F39-A893-2166-A6F4-14D9388A4096}"/>
                </a:ext>
              </a:extLst>
            </p:cNvPr>
            <p:cNvSpPr txBox="1"/>
            <p:nvPr/>
          </p:nvSpPr>
          <p:spPr>
            <a:xfrm rot="18835296">
              <a:off x="6969929" y="3058185"/>
              <a:ext cx="1224045" cy="1630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Histidine decarboxylase</a:t>
              </a:r>
            </a:p>
          </p:txBody>
        </p:sp>
        <p:sp>
          <p:nvSpPr>
            <p:cNvPr id="1183" name="TextBox 1182">
              <a:extLst>
                <a:ext uri="{FF2B5EF4-FFF2-40B4-BE49-F238E27FC236}">
                  <a16:creationId xmlns:a16="http://schemas.microsoft.com/office/drawing/2014/main" id="{8C30E1E3-7E9A-F37D-2B35-7AF077FB4D1A}"/>
                </a:ext>
              </a:extLst>
            </p:cNvPr>
            <p:cNvSpPr txBox="1"/>
            <p:nvPr/>
          </p:nvSpPr>
          <p:spPr>
            <a:xfrm rot="19270869">
              <a:off x="6338792" y="3802010"/>
              <a:ext cx="867817"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Diamine oxidase</a:t>
              </a:r>
            </a:p>
          </p:txBody>
        </p:sp>
        <p:sp>
          <p:nvSpPr>
            <p:cNvPr id="1184" name="TextBox 1183">
              <a:extLst>
                <a:ext uri="{FF2B5EF4-FFF2-40B4-BE49-F238E27FC236}">
                  <a16:creationId xmlns:a16="http://schemas.microsoft.com/office/drawing/2014/main" id="{D6289680-5C52-5BFA-B12A-127577743D97}"/>
                </a:ext>
              </a:extLst>
            </p:cNvPr>
            <p:cNvSpPr txBox="1"/>
            <p:nvPr/>
          </p:nvSpPr>
          <p:spPr>
            <a:xfrm>
              <a:off x="7706820" y="4394253"/>
              <a:ext cx="867817" cy="2869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Histamine Dinucleotide</a:t>
              </a:r>
            </a:p>
          </p:txBody>
        </p:sp>
        <p:cxnSp>
          <p:nvCxnSpPr>
            <p:cNvPr id="1185" name="Straight Arrow Connector 1184">
              <a:extLst>
                <a:ext uri="{FF2B5EF4-FFF2-40B4-BE49-F238E27FC236}">
                  <a16:creationId xmlns:a16="http://schemas.microsoft.com/office/drawing/2014/main" id="{96338297-5E49-A78C-7D4E-5F202F504579}"/>
                </a:ext>
              </a:extLst>
            </p:cNvPr>
            <p:cNvCxnSpPr>
              <a:cxnSpLocks/>
            </p:cNvCxnSpPr>
            <p:nvPr/>
          </p:nvCxnSpPr>
          <p:spPr>
            <a:xfrm>
              <a:off x="7029263" y="3896686"/>
              <a:ext cx="849832" cy="514201"/>
            </a:xfrm>
            <a:prstGeom prst="straightConnector1">
              <a:avLst/>
            </a:prstGeom>
            <a:noFill/>
            <a:ln w="19050" cap="flat" cmpd="sng" algn="ctr">
              <a:solidFill>
                <a:sysClr val="windowText" lastClr="000000"/>
              </a:solidFill>
              <a:prstDash val="solid"/>
              <a:miter lim="800000"/>
              <a:tailEnd type="triangle"/>
            </a:ln>
            <a:effectLst/>
          </p:spPr>
        </p:cxnSp>
        <p:sp>
          <p:nvSpPr>
            <p:cNvPr id="1186" name="TextBox 1185">
              <a:extLst>
                <a:ext uri="{FF2B5EF4-FFF2-40B4-BE49-F238E27FC236}">
                  <a16:creationId xmlns:a16="http://schemas.microsoft.com/office/drawing/2014/main" id="{5B4FAE71-E925-FEAC-ED6F-C42D6063729A}"/>
                </a:ext>
              </a:extLst>
            </p:cNvPr>
            <p:cNvSpPr txBox="1"/>
            <p:nvPr/>
          </p:nvSpPr>
          <p:spPr>
            <a:xfrm>
              <a:off x="6603349" y="4242161"/>
              <a:ext cx="867817" cy="1826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Niacinamide</a:t>
              </a:r>
            </a:p>
          </p:txBody>
        </p:sp>
        <p:sp>
          <p:nvSpPr>
            <p:cNvPr id="1187" name="Arc 1186">
              <a:extLst>
                <a:ext uri="{FF2B5EF4-FFF2-40B4-BE49-F238E27FC236}">
                  <a16:creationId xmlns:a16="http://schemas.microsoft.com/office/drawing/2014/main" id="{5059BA21-C696-1F07-963A-D13A84F410D9}"/>
                </a:ext>
              </a:extLst>
            </p:cNvPr>
            <p:cNvSpPr/>
            <p:nvPr/>
          </p:nvSpPr>
          <p:spPr>
            <a:xfrm rot="9296928" flipV="1">
              <a:off x="7053064" y="4083535"/>
              <a:ext cx="406998" cy="478900"/>
            </a:xfrm>
            <a:prstGeom prst="arc">
              <a:avLst>
                <a:gd name="adj1" fmla="val 12943836"/>
                <a:gd name="adj2" fmla="val 19456714"/>
              </a:avLst>
            </a:prstGeom>
            <a:noFill/>
            <a:ln w="19050" cap="flat" cmpd="sng" algn="ctr">
              <a:solidFill>
                <a:sysClr val="window" lastClr="FFFFFF">
                  <a:lumMod val="50000"/>
                </a:sysClr>
              </a:solidFill>
              <a:prstDash val="solid"/>
              <a:miter lim="800000"/>
              <a:headEnd type="triangle"/>
              <a:tailEnd type="non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188" name="Arrow: Down 1159">
              <a:extLst>
                <a:ext uri="{FF2B5EF4-FFF2-40B4-BE49-F238E27FC236}">
                  <a16:creationId xmlns:a16="http://schemas.microsoft.com/office/drawing/2014/main" id="{58AF6378-C98B-32C6-1A7C-0B76A03A9705}"/>
                </a:ext>
              </a:extLst>
            </p:cNvPr>
            <p:cNvSpPr/>
            <p:nvPr/>
          </p:nvSpPr>
          <p:spPr>
            <a:xfrm rot="10800000">
              <a:off x="7343381" y="4217578"/>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89" name="Arrow: Down 1160">
              <a:extLst>
                <a:ext uri="{FF2B5EF4-FFF2-40B4-BE49-F238E27FC236}">
                  <a16:creationId xmlns:a16="http://schemas.microsoft.com/office/drawing/2014/main" id="{87F09CE3-B2EA-13EA-925F-8AA3A1A1CA6D}"/>
                </a:ext>
              </a:extLst>
            </p:cNvPr>
            <p:cNvSpPr/>
            <p:nvPr/>
          </p:nvSpPr>
          <p:spPr>
            <a:xfrm>
              <a:off x="5495722" y="3243141"/>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0" name="Arrow: Down 1161">
              <a:extLst>
                <a:ext uri="{FF2B5EF4-FFF2-40B4-BE49-F238E27FC236}">
                  <a16:creationId xmlns:a16="http://schemas.microsoft.com/office/drawing/2014/main" id="{F690E350-CE50-F9C7-7F72-35C737AF70EC}"/>
                </a:ext>
              </a:extLst>
            </p:cNvPr>
            <p:cNvSpPr/>
            <p:nvPr/>
          </p:nvSpPr>
          <p:spPr>
            <a:xfrm rot="10800000">
              <a:off x="5639587" y="3159137"/>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1" name="Arrow: Down 1162">
              <a:extLst>
                <a:ext uri="{FF2B5EF4-FFF2-40B4-BE49-F238E27FC236}">
                  <a16:creationId xmlns:a16="http://schemas.microsoft.com/office/drawing/2014/main" id="{BBF75A4A-7118-59E5-D1ED-21F9687C1BB7}"/>
                </a:ext>
              </a:extLst>
            </p:cNvPr>
            <p:cNvSpPr/>
            <p:nvPr/>
          </p:nvSpPr>
          <p:spPr>
            <a:xfrm>
              <a:off x="5392116" y="4021953"/>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2" name="Arrow: Down 1163">
              <a:extLst>
                <a:ext uri="{FF2B5EF4-FFF2-40B4-BE49-F238E27FC236}">
                  <a16:creationId xmlns:a16="http://schemas.microsoft.com/office/drawing/2014/main" id="{887175DA-39E4-4B03-7BBA-68BECF4EBFE3}"/>
                </a:ext>
              </a:extLst>
            </p:cNvPr>
            <p:cNvSpPr/>
            <p:nvPr/>
          </p:nvSpPr>
          <p:spPr>
            <a:xfrm rot="10800000">
              <a:off x="5535981" y="3937948"/>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3" name="Arrow: Down 1164">
              <a:extLst>
                <a:ext uri="{FF2B5EF4-FFF2-40B4-BE49-F238E27FC236}">
                  <a16:creationId xmlns:a16="http://schemas.microsoft.com/office/drawing/2014/main" id="{93676B10-4141-3F8E-70DB-96127F72A8FD}"/>
                </a:ext>
              </a:extLst>
            </p:cNvPr>
            <p:cNvSpPr/>
            <p:nvPr/>
          </p:nvSpPr>
          <p:spPr>
            <a:xfrm rot="10800000">
              <a:off x="6385248" y="2768235"/>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4" name="Arrow: Down 1165">
              <a:extLst>
                <a:ext uri="{FF2B5EF4-FFF2-40B4-BE49-F238E27FC236}">
                  <a16:creationId xmlns:a16="http://schemas.microsoft.com/office/drawing/2014/main" id="{7999A249-7375-9974-D2B8-B8F62E9205AE}"/>
                </a:ext>
              </a:extLst>
            </p:cNvPr>
            <p:cNvSpPr/>
            <p:nvPr/>
          </p:nvSpPr>
          <p:spPr>
            <a:xfrm rot="10800000">
              <a:off x="8662424" y="2896552"/>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5" name="Arrow: Down 1166">
              <a:extLst>
                <a:ext uri="{FF2B5EF4-FFF2-40B4-BE49-F238E27FC236}">
                  <a16:creationId xmlns:a16="http://schemas.microsoft.com/office/drawing/2014/main" id="{82659ECF-7524-8622-64FC-076ECD202289}"/>
                </a:ext>
              </a:extLst>
            </p:cNvPr>
            <p:cNvSpPr/>
            <p:nvPr/>
          </p:nvSpPr>
          <p:spPr>
            <a:xfrm rot="10800000">
              <a:off x="8792887" y="4330930"/>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6" name="Arrow: Down 1167">
              <a:extLst>
                <a:ext uri="{FF2B5EF4-FFF2-40B4-BE49-F238E27FC236}">
                  <a16:creationId xmlns:a16="http://schemas.microsoft.com/office/drawing/2014/main" id="{A168B183-C73A-4D24-AF60-22ED4DD5A09F}"/>
                </a:ext>
              </a:extLst>
            </p:cNvPr>
            <p:cNvSpPr/>
            <p:nvPr/>
          </p:nvSpPr>
          <p:spPr>
            <a:xfrm rot="10800000">
              <a:off x="9719180" y="1732996"/>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7" name="Arrow: Down 1168">
              <a:extLst>
                <a:ext uri="{FF2B5EF4-FFF2-40B4-BE49-F238E27FC236}">
                  <a16:creationId xmlns:a16="http://schemas.microsoft.com/office/drawing/2014/main" id="{5D513840-D64E-4FE5-2BF5-18C7B9CDC4E8}"/>
                </a:ext>
              </a:extLst>
            </p:cNvPr>
            <p:cNvSpPr/>
            <p:nvPr/>
          </p:nvSpPr>
          <p:spPr>
            <a:xfrm rot="10800000">
              <a:off x="8217680" y="2365849"/>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8" name="Arrow: Down 1169">
              <a:extLst>
                <a:ext uri="{FF2B5EF4-FFF2-40B4-BE49-F238E27FC236}">
                  <a16:creationId xmlns:a16="http://schemas.microsoft.com/office/drawing/2014/main" id="{85AF91F7-EA37-F9CB-A1E4-D35FEFDE74C7}"/>
                </a:ext>
              </a:extLst>
            </p:cNvPr>
            <p:cNvSpPr/>
            <p:nvPr/>
          </p:nvSpPr>
          <p:spPr>
            <a:xfrm>
              <a:off x="9921393" y="2392095"/>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9" name="Arrow: Down 1170">
              <a:extLst>
                <a:ext uri="{FF2B5EF4-FFF2-40B4-BE49-F238E27FC236}">
                  <a16:creationId xmlns:a16="http://schemas.microsoft.com/office/drawing/2014/main" id="{D1370A98-E123-BA1A-46E0-3270ADA6DF55}"/>
                </a:ext>
              </a:extLst>
            </p:cNvPr>
            <p:cNvSpPr/>
            <p:nvPr/>
          </p:nvSpPr>
          <p:spPr>
            <a:xfrm>
              <a:off x="9871043" y="1812246"/>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200" name="Arrow: Down 1171">
              <a:extLst>
                <a:ext uri="{FF2B5EF4-FFF2-40B4-BE49-F238E27FC236}">
                  <a16:creationId xmlns:a16="http://schemas.microsoft.com/office/drawing/2014/main" id="{664D85F4-08DF-8944-4EDB-90EF577DAA1A}"/>
                </a:ext>
              </a:extLst>
            </p:cNvPr>
            <p:cNvSpPr/>
            <p:nvPr/>
          </p:nvSpPr>
          <p:spPr>
            <a:xfrm>
              <a:off x="8655894" y="4419713"/>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201" name="Arrow: Down 1172">
              <a:extLst>
                <a:ext uri="{FF2B5EF4-FFF2-40B4-BE49-F238E27FC236}">
                  <a16:creationId xmlns:a16="http://schemas.microsoft.com/office/drawing/2014/main" id="{A0F19365-5563-AAC5-8126-9AAFEB031A1D}"/>
                </a:ext>
              </a:extLst>
            </p:cNvPr>
            <p:cNvSpPr/>
            <p:nvPr/>
          </p:nvSpPr>
          <p:spPr>
            <a:xfrm rot="10800000">
              <a:off x="9858185" y="2972740"/>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6" name="Arrow: Down 1099">
              <a:extLst>
                <a:ext uri="{FF2B5EF4-FFF2-40B4-BE49-F238E27FC236}">
                  <a16:creationId xmlns:a16="http://schemas.microsoft.com/office/drawing/2014/main" id="{8F81C267-2D4B-FE53-E532-506ACE6BC8F4}"/>
                </a:ext>
              </a:extLst>
            </p:cNvPr>
            <p:cNvSpPr/>
            <p:nvPr/>
          </p:nvSpPr>
          <p:spPr>
            <a:xfrm rot="10800000" flipV="1">
              <a:off x="5803257" y="5511500"/>
              <a:ext cx="145867" cy="257323"/>
            </a:xfrm>
            <a:prstGeom prst="downArrow">
              <a:avLst/>
            </a:prstGeom>
            <a:solidFill>
              <a:srgbClr val="CBD938"/>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7" name="Arrow: Down 1101">
              <a:extLst>
                <a:ext uri="{FF2B5EF4-FFF2-40B4-BE49-F238E27FC236}">
                  <a16:creationId xmlns:a16="http://schemas.microsoft.com/office/drawing/2014/main" id="{8257BAA3-8C11-E7DD-9E08-A4E0F694FACE}"/>
                </a:ext>
              </a:extLst>
            </p:cNvPr>
            <p:cNvSpPr/>
            <p:nvPr/>
          </p:nvSpPr>
          <p:spPr>
            <a:xfrm flipV="1">
              <a:off x="5550662" y="5511498"/>
              <a:ext cx="145867" cy="257323"/>
            </a:xfrm>
            <a:prstGeom prst="downArrow">
              <a:avLst/>
            </a:prstGeom>
            <a:solidFill>
              <a:srgbClr val="CBD938"/>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2" name="Rectangle 1">
              <a:extLst>
                <a:ext uri="{FF2B5EF4-FFF2-40B4-BE49-F238E27FC236}">
                  <a16:creationId xmlns:a16="http://schemas.microsoft.com/office/drawing/2014/main" id="{02ADE68E-B26C-91F9-98EC-E76BE25F1156}"/>
                </a:ext>
              </a:extLst>
            </p:cNvPr>
            <p:cNvSpPr/>
            <p:nvPr/>
          </p:nvSpPr>
          <p:spPr>
            <a:xfrm>
              <a:off x="5280301" y="1619647"/>
              <a:ext cx="5264270" cy="317946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grpSp>
      <p:grpSp>
        <p:nvGrpSpPr>
          <p:cNvPr id="9" name="Group 8">
            <a:extLst>
              <a:ext uri="{FF2B5EF4-FFF2-40B4-BE49-F238E27FC236}">
                <a16:creationId xmlns:a16="http://schemas.microsoft.com/office/drawing/2014/main" id="{D0595249-C971-7335-C6A8-ED9F6F602DCF}"/>
              </a:ext>
            </a:extLst>
          </p:cNvPr>
          <p:cNvGrpSpPr/>
          <p:nvPr/>
        </p:nvGrpSpPr>
        <p:grpSpPr>
          <a:xfrm>
            <a:off x="10231967" y="314811"/>
            <a:ext cx="1960033" cy="962713"/>
            <a:chOff x="10231967" y="679007"/>
            <a:chExt cx="1960033" cy="962713"/>
          </a:xfrm>
        </p:grpSpPr>
        <p:sp>
          <p:nvSpPr>
            <p:cNvPr id="10" name="TextBox 9">
              <a:extLst>
                <a:ext uri="{FF2B5EF4-FFF2-40B4-BE49-F238E27FC236}">
                  <a16:creationId xmlns:a16="http://schemas.microsoft.com/office/drawing/2014/main" id="{21E2EEEB-C7F9-45B3-B2F9-18589A795C31}"/>
                </a:ext>
              </a:extLst>
            </p:cNvPr>
            <p:cNvSpPr txBox="1"/>
            <p:nvPr/>
          </p:nvSpPr>
          <p:spPr>
            <a:xfrm>
              <a:off x="10231967" y="679007"/>
              <a:ext cx="1960032" cy="338554"/>
            </a:xfrm>
            <a:prstGeom prst="rect">
              <a:avLst/>
            </a:prstGeom>
            <a:solidFill>
              <a:schemeClr val="accent3"/>
            </a:solidFill>
          </p:spPr>
          <p:txBody>
            <a:bodyPr wrap="square">
              <a:spAutoFit/>
            </a:bodyPr>
            <a:lstStyle/>
            <a:p>
              <a:r>
                <a:rPr lang="en-GB" sz="1600" b="1" dirty="0">
                  <a:solidFill>
                    <a:schemeClr val="bg1"/>
                  </a:solidFill>
                </a:rPr>
                <a:t>NEW: </a:t>
              </a:r>
              <a:r>
                <a:rPr lang="en-GB" sz="1600" i="1" dirty="0">
                  <a:solidFill>
                    <a:schemeClr val="bg1"/>
                  </a:solidFill>
                </a:rPr>
                <a:t>in vivo </a:t>
              </a:r>
              <a:r>
                <a:rPr lang="en-GB" sz="1600" dirty="0">
                  <a:solidFill>
                    <a:schemeClr val="bg1"/>
                  </a:solidFill>
                </a:rPr>
                <a:t>study</a:t>
              </a:r>
              <a:endParaRPr lang="en-GB" sz="1600" baseline="30000" dirty="0">
                <a:solidFill>
                  <a:schemeClr val="bg1"/>
                </a:solidFill>
              </a:endParaRPr>
            </a:p>
          </p:txBody>
        </p:sp>
        <p:pic>
          <p:nvPicPr>
            <p:cNvPr id="12" name="Graphic 11">
              <a:extLst>
                <a:ext uri="{FF2B5EF4-FFF2-40B4-BE49-F238E27FC236}">
                  <a16:creationId xmlns:a16="http://schemas.microsoft.com/office/drawing/2014/main" id="{3A99453A-F2DD-2E40-5278-5292E7C4C2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92258" y="1055614"/>
              <a:ext cx="1499742" cy="586106"/>
            </a:xfrm>
            <a:prstGeom prst="rect">
              <a:avLst/>
            </a:prstGeom>
          </p:spPr>
        </p:pic>
      </p:grpSp>
      <p:sp>
        <p:nvSpPr>
          <p:cNvPr id="5" name="TextBox 4">
            <a:extLst>
              <a:ext uri="{FF2B5EF4-FFF2-40B4-BE49-F238E27FC236}">
                <a16:creationId xmlns:a16="http://schemas.microsoft.com/office/drawing/2014/main" id="{DFA4CF38-7FA0-98BE-C13D-F507FA8CF616}"/>
              </a:ext>
            </a:extLst>
          </p:cNvPr>
          <p:cNvSpPr txBox="1"/>
          <p:nvPr/>
        </p:nvSpPr>
        <p:spPr>
          <a:xfrm>
            <a:off x="7801934" y="1830437"/>
            <a:ext cx="3861986" cy="3310265"/>
          </a:xfrm>
          <a:prstGeom prst="rect">
            <a:avLst/>
          </a:prstGeom>
          <a:noFill/>
        </p:spPr>
        <p:txBody>
          <a:bodyPr wrap="square">
            <a:spAutoFit/>
          </a:bodyPr>
          <a:lstStyle/>
          <a:p>
            <a:pPr marL="0" indent="0">
              <a:lnSpc>
                <a:spcPts val="1800"/>
              </a:lnSpc>
              <a:buClr>
                <a:srgbClr val="307297"/>
              </a:buClr>
              <a:buFont typeface="Arial" panose="020B0604020202020204" pitchFamily="34" charset="0"/>
              <a:buNone/>
            </a:pPr>
            <a:r>
              <a:rPr lang="en-GB" sz="1200" dirty="0">
                <a:latin typeface="DM Sans" pitchFamily="2" charset="77"/>
              </a:rPr>
              <a:t>Histidine is a key amino acid, a building block of Filaggrin, a skin protein which is crucial for the Natural Moisture Factor (NMF).</a:t>
            </a:r>
          </a:p>
          <a:p>
            <a:pPr marL="0" indent="0">
              <a:lnSpc>
                <a:spcPts val="1800"/>
              </a:lnSpc>
              <a:buClr>
                <a:srgbClr val="307297"/>
              </a:buClr>
              <a:buFont typeface="Arial" panose="020B0604020202020204" pitchFamily="34" charset="0"/>
              <a:buNone/>
            </a:pPr>
            <a:endParaRPr lang="en-GB" sz="1200" dirty="0">
              <a:latin typeface="DM Sans" pitchFamily="2" charset="77"/>
            </a:endParaRPr>
          </a:p>
          <a:p>
            <a:pPr marL="0" indent="0">
              <a:lnSpc>
                <a:spcPts val="1800"/>
              </a:lnSpc>
              <a:buClr>
                <a:srgbClr val="307297"/>
              </a:buClr>
              <a:buFont typeface="Arial" panose="020B0604020202020204" pitchFamily="34" charset="0"/>
              <a:buNone/>
            </a:pPr>
            <a:r>
              <a:rPr lang="en-GB" sz="1200" dirty="0">
                <a:latin typeface="DM Sans" pitchFamily="2" charset="77"/>
              </a:rPr>
              <a:t>The degradation of histidine leads to catabolic compounds, such as cis-urocanic acid, histamine, which are damaging the skin health:</a:t>
            </a:r>
          </a:p>
          <a:p>
            <a:pPr marL="285750" indent="-285750">
              <a:lnSpc>
                <a:spcPts val="1800"/>
              </a:lnSpc>
              <a:buClr>
                <a:srgbClr val="307297"/>
              </a:buClr>
              <a:buFont typeface="Arial" panose="020B0604020202020204" pitchFamily="34" charset="0"/>
              <a:buChar char="•"/>
            </a:pPr>
            <a:r>
              <a:rPr lang="en-GB" sz="1200" dirty="0">
                <a:latin typeface="DM Sans" pitchFamily="2" charset="77"/>
              </a:rPr>
              <a:t>Trans-urocanic acid, a natural sunscreen, accumulates in the epidermis and converts to cis-urocanic acid under UV exposure.</a:t>
            </a:r>
          </a:p>
          <a:p>
            <a:pPr marL="285750" indent="-285750">
              <a:lnSpc>
                <a:spcPts val="1800"/>
              </a:lnSpc>
              <a:buClr>
                <a:srgbClr val="307297"/>
              </a:buClr>
              <a:buFont typeface="Arial" panose="020B0604020202020204" pitchFamily="34" charset="0"/>
              <a:buChar char="•"/>
            </a:pPr>
            <a:r>
              <a:rPr lang="en-GB" sz="1200" dirty="0">
                <a:latin typeface="DM Sans" pitchFamily="2" charset="77"/>
              </a:rPr>
              <a:t>Histidine catabolism produces histamine and its metabolites (imidazole acetaldehyde and imidazole lactic acid), leading to skin sensitivity, itchiness, and redness.</a:t>
            </a:r>
          </a:p>
        </p:txBody>
      </p:sp>
    </p:spTree>
    <p:extLst>
      <p:ext uri="{BB962C8B-B14F-4D97-AF65-F5344CB8AC3E}">
        <p14:creationId xmlns:p14="http://schemas.microsoft.com/office/powerpoint/2010/main" val="2623814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088F4-A9FE-19AF-E97D-1D2798537E23}"/>
            </a:ext>
          </a:extLst>
        </p:cNvPr>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DC0E544C-EC72-17B8-C1E7-416EEF5A0AEA}"/>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GB" sz="1300" b="0" i="0" u="none" strike="noStrike" kern="1200" cap="none" spc="0" normalizeH="0" baseline="0" dirty="0">
              <a:ln>
                <a:noFill/>
              </a:ln>
              <a:solidFill>
                <a:prstClr val="black"/>
              </a:solidFill>
              <a:effectLst/>
              <a:uLnTx/>
              <a:uFillTx/>
              <a:latin typeface="DM Sans"/>
              <a:ea typeface="+mn-ea"/>
              <a:cs typeface="+mn-cs"/>
            </a:endParaRPr>
          </a:p>
        </p:txBody>
      </p:sp>
      <p:sp>
        <p:nvSpPr>
          <p:cNvPr id="29" name="Text Placeholder 28">
            <a:extLst>
              <a:ext uri="{FF2B5EF4-FFF2-40B4-BE49-F238E27FC236}">
                <a16:creationId xmlns:a16="http://schemas.microsoft.com/office/drawing/2014/main" id="{9BF890A9-1EA9-C0F1-D708-2E49152A840C}"/>
              </a:ext>
            </a:extLst>
          </p:cNvPr>
          <p:cNvSpPr>
            <a:spLocks noGrp="1"/>
          </p:cNvSpPr>
          <p:nvPr>
            <p:ph type="body" sz="quarter" idx="12"/>
          </p:nvPr>
        </p:nvSpPr>
        <p:spPr>
          <a:xfrm>
            <a:off x="1093077" y="1844528"/>
            <a:ext cx="4309431" cy="1198198"/>
          </a:xfrm>
        </p:spPr>
        <p:txBody>
          <a:bodyPr vert="horz" wrap="square" lIns="0" tIns="0" rIns="0" bIns="0" rtlCol="0" anchor="t">
            <a:normAutofit fontScale="92500" lnSpcReduction="20000"/>
          </a:bodyPr>
          <a:lstStyle/>
          <a:p>
            <a:pPr marL="171450" indent="-171450">
              <a:spcAft>
                <a:spcPts val="600"/>
              </a:spcAft>
              <a:buClr>
                <a:srgbClr val="307297"/>
              </a:buClr>
              <a:buFont typeface="Arial" panose="020B0604020202020204" pitchFamily="34" charset="0"/>
              <a:buChar char="•"/>
              <a:defRPr/>
            </a:pPr>
            <a:r>
              <a:rPr lang="en-GB" sz="1200" kern="1200" dirty="0">
                <a:solidFill>
                  <a:prstClr val="black"/>
                </a:solidFill>
                <a:latin typeface="+mj-lt"/>
              </a:rPr>
              <a:t>Elevated imidazole acetaldehyde levels explain increased skin sensitivity, itching, redness, and discomfort in postmenopausal skin.</a:t>
            </a:r>
          </a:p>
          <a:p>
            <a:pPr marL="171450" indent="-171450">
              <a:spcAft>
                <a:spcPts val="600"/>
              </a:spcAft>
              <a:buClr>
                <a:srgbClr val="307297"/>
              </a:buClr>
              <a:buFont typeface="Arial" panose="020B0604020202020204" pitchFamily="34" charset="0"/>
              <a:buChar char="•"/>
              <a:defRPr/>
            </a:pPr>
            <a:r>
              <a:rPr lang="en-GB" sz="1200" kern="1200" dirty="0">
                <a:solidFill>
                  <a:prstClr val="black"/>
                </a:solidFill>
                <a:latin typeface="+mj-lt"/>
              </a:rPr>
              <a:t>Niacinamide PC significantly downregulates imidazole-acetaldehyde by 36% vs baseline, and 25% vs placebo, indicating reduced histamine activity suggesting improvement on sensitive skin symptoms.</a:t>
            </a:r>
          </a:p>
          <a:p>
            <a:pPr>
              <a:spcAft>
                <a:spcPts val="600"/>
              </a:spcAft>
              <a:buClr>
                <a:srgbClr val="307297"/>
              </a:buClr>
              <a:defRPr/>
            </a:pPr>
            <a:endParaRPr lang="en-GB" sz="1200" b="1" kern="1200" dirty="0">
              <a:solidFill>
                <a:prstClr val="black"/>
              </a:solidFill>
              <a:latin typeface="+mj-lt"/>
            </a:endParaRPr>
          </a:p>
          <a:p>
            <a:pPr marL="171450" indent="-171450">
              <a:spcAft>
                <a:spcPts val="600"/>
              </a:spcAft>
              <a:buClr>
                <a:srgbClr val="307297"/>
              </a:buClr>
              <a:buFont typeface="Arial" panose="020B0604020202020204" pitchFamily="34" charset="0"/>
              <a:buChar char="•"/>
              <a:defRPr/>
            </a:pPr>
            <a:endParaRPr lang="en-GB" sz="1200" kern="1200" dirty="0">
              <a:solidFill>
                <a:prstClr val="black"/>
              </a:solidFill>
              <a:latin typeface="+mj-lt"/>
            </a:endParaRPr>
          </a:p>
        </p:txBody>
      </p:sp>
      <p:sp>
        <p:nvSpPr>
          <p:cNvPr id="27" name="Title 26">
            <a:extLst>
              <a:ext uri="{FF2B5EF4-FFF2-40B4-BE49-F238E27FC236}">
                <a16:creationId xmlns:a16="http://schemas.microsoft.com/office/drawing/2014/main" id="{372F16F1-8461-6A27-0FC4-5FD473299A51}"/>
              </a:ext>
            </a:extLst>
          </p:cNvPr>
          <p:cNvSpPr>
            <a:spLocks noGrp="1"/>
          </p:cNvSpPr>
          <p:nvPr>
            <p:ph type="title"/>
          </p:nvPr>
        </p:nvSpPr>
        <p:spPr>
          <a:xfrm>
            <a:off x="302401" y="302400"/>
            <a:ext cx="9777264" cy="389018"/>
          </a:xfrm>
        </p:spPr>
        <p:txBody>
          <a:bodyPr/>
          <a:lstStyle/>
          <a:p>
            <a:r>
              <a:rPr lang="en-GB" sz="1800" b="1" baseline="0" dirty="0">
                <a:latin typeface="DM Sans"/>
              </a:rPr>
              <a:t>Niacinamide PC </a:t>
            </a:r>
            <a:r>
              <a:rPr lang="en-GB" sz="1800" dirty="0">
                <a:latin typeface="DM Sans"/>
              </a:rPr>
              <a:t>r</a:t>
            </a:r>
            <a:r>
              <a:rPr lang="en-GB" sz="1800" b="1" baseline="0" dirty="0">
                <a:latin typeface="DM Sans"/>
              </a:rPr>
              <a:t>ebalances histidine pathway </a:t>
            </a:r>
            <a:br>
              <a:rPr lang="en-GB" sz="1800" b="1" baseline="0" dirty="0">
                <a:latin typeface="DM Sans"/>
              </a:rPr>
            </a:br>
            <a:r>
              <a:rPr lang="en-GB" sz="1800" b="1" baseline="0" dirty="0">
                <a:latin typeface="DM Sans"/>
              </a:rPr>
              <a:t>counteracting the effect of UV stress and menopause</a:t>
            </a:r>
            <a:endParaRPr lang="en-GB" dirty="0">
              <a:solidFill>
                <a:prstClr val="black"/>
              </a:solidFill>
            </a:endParaRPr>
          </a:p>
        </p:txBody>
      </p:sp>
      <p:sp>
        <p:nvSpPr>
          <p:cNvPr id="3" name="TextBox 2">
            <a:extLst>
              <a:ext uri="{FF2B5EF4-FFF2-40B4-BE49-F238E27FC236}">
                <a16:creationId xmlns:a16="http://schemas.microsoft.com/office/drawing/2014/main" id="{00D8008C-17F8-77E6-94DA-608C05E48119}"/>
              </a:ext>
            </a:extLst>
          </p:cNvPr>
          <p:cNvSpPr txBox="1"/>
          <p:nvPr/>
        </p:nvSpPr>
        <p:spPr>
          <a:xfrm>
            <a:off x="1571778" y="5977844"/>
            <a:ext cx="114478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dirty="0">
                <a:ln>
                  <a:noFill/>
                </a:ln>
                <a:solidFill>
                  <a:prstClr val="black"/>
                </a:solidFill>
                <a:effectLst/>
                <a:uLnTx/>
                <a:uFillTx/>
                <a:latin typeface="DM Sans"/>
                <a:ea typeface="+mn-ea"/>
                <a:cs typeface="+mn-cs"/>
              </a:rPr>
              <a:t>* : p value &lt;0.05</a:t>
            </a:r>
          </a:p>
        </p:txBody>
      </p:sp>
      <p:pic>
        <p:nvPicPr>
          <p:cNvPr id="13" name="Picture 6">
            <a:extLst>
              <a:ext uri="{FF2B5EF4-FFF2-40B4-BE49-F238E27FC236}">
                <a16:creationId xmlns:a16="http://schemas.microsoft.com/office/drawing/2014/main" id="{EDEABA30-1600-592E-D16A-5B0D4180367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862682" y="3123198"/>
            <a:ext cx="3658418" cy="2829177"/>
          </a:xfrm>
          <a:prstGeom prst="rect">
            <a:avLst/>
          </a:prstGeom>
        </p:spPr>
      </p:pic>
      <p:pic>
        <p:nvPicPr>
          <p:cNvPr id="11" name="Picture 6">
            <a:extLst>
              <a:ext uri="{FF2B5EF4-FFF2-40B4-BE49-F238E27FC236}">
                <a16:creationId xmlns:a16="http://schemas.microsoft.com/office/drawing/2014/main" id="{6EA6C5A1-B82D-EA40-040F-13CD2EC394E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427512" y="3145494"/>
            <a:ext cx="3658418" cy="2829177"/>
          </a:xfrm>
          <a:prstGeom prst="rect">
            <a:avLst/>
          </a:prstGeom>
        </p:spPr>
      </p:pic>
      <p:grpSp>
        <p:nvGrpSpPr>
          <p:cNvPr id="9" name="Group 8">
            <a:extLst>
              <a:ext uri="{FF2B5EF4-FFF2-40B4-BE49-F238E27FC236}">
                <a16:creationId xmlns:a16="http://schemas.microsoft.com/office/drawing/2014/main" id="{D0595249-C971-7335-C6A8-ED9F6F602DCF}"/>
              </a:ext>
            </a:extLst>
          </p:cNvPr>
          <p:cNvGrpSpPr/>
          <p:nvPr/>
        </p:nvGrpSpPr>
        <p:grpSpPr>
          <a:xfrm>
            <a:off x="10231967" y="314811"/>
            <a:ext cx="1960033" cy="962713"/>
            <a:chOff x="10231967" y="679007"/>
            <a:chExt cx="1960033" cy="962713"/>
          </a:xfrm>
        </p:grpSpPr>
        <p:sp>
          <p:nvSpPr>
            <p:cNvPr id="10" name="TextBox 9">
              <a:extLst>
                <a:ext uri="{FF2B5EF4-FFF2-40B4-BE49-F238E27FC236}">
                  <a16:creationId xmlns:a16="http://schemas.microsoft.com/office/drawing/2014/main" id="{21E2EEEB-C7F9-45B3-B2F9-18589A795C31}"/>
                </a:ext>
              </a:extLst>
            </p:cNvPr>
            <p:cNvSpPr txBox="1"/>
            <p:nvPr/>
          </p:nvSpPr>
          <p:spPr>
            <a:xfrm>
              <a:off x="10231967" y="679007"/>
              <a:ext cx="1960032" cy="338554"/>
            </a:xfrm>
            <a:prstGeom prst="rect">
              <a:avLst/>
            </a:prstGeom>
            <a:solidFill>
              <a:schemeClr val="accent3"/>
            </a:solidFill>
          </p:spPr>
          <p:txBody>
            <a:bodyPr wrap="square">
              <a:spAutoFit/>
            </a:bodyPr>
            <a:lstStyle/>
            <a:p>
              <a:r>
                <a:rPr lang="en-GB" sz="1600" b="1" dirty="0">
                  <a:solidFill>
                    <a:schemeClr val="bg1"/>
                  </a:solidFill>
                </a:rPr>
                <a:t>NEW: </a:t>
              </a:r>
              <a:r>
                <a:rPr lang="en-GB" sz="1600" i="1" dirty="0">
                  <a:solidFill>
                    <a:schemeClr val="bg1"/>
                  </a:solidFill>
                </a:rPr>
                <a:t>in vivo </a:t>
              </a:r>
              <a:r>
                <a:rPr lang="en-GB" sz="1600" dirty="0">
                  <a:solidFill>
                    <a:schemeClr val="bg1"/>
                  </a:solidFill>
                </a:rPr>
                <a:t>study</a:t>
              </a:r>
              <a:endParaRPr lang="en-GB" sz="1600" baseline="30000" dirty="0">
                <a:solidFill>
                  <a:schemeClr val="bg1"/>
                </a:solidFill>
              </a:endParaRPr>
            </a:p>
          </p:txBody>
        </p:sp>
        <p:pic>
          <p:nvPicPr>
            <p:cNvPr id="12" name="Graphic 11">
              <a:extLst>
                <a:ext uri="{FF2B5EF4-FFF2-40B4-BE49-F238E27FC236}">
                  <a16:creationId xmlns:a16="http://schemas.microsoft.com/office/drawing/2014/main" id="{3A99453A-F2DD-2E40-5278-5292E7C4C2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92258" y="1055614"/>
              <a:ext cx="1499742" cy="586106"/>
            </a:xfrm>
            <a:prstGeom prst="rect">
              <a:avLst/>
            </a:prstGeom>
          </p:spPr>
        </p:pic>
      </p:grpSp>
      <p:sp>
        <p:nvSpPr>
          <p:cNvPr id="18" name="TextBox 17">
            <a:extLst>
              <a:ext uri="{FF2B5EF4-FFF2-40B4-BE49-F238E27FC236}">
                <a16:creationId xmlns:a16="http://schemas.microsoft.com/office/drawing/2014/main" id="{CCF6CDFC-82D2-779F-4369-1CB48A00B345}"/>
              </a:ext>
            </a:extLst>
          </p:cNvPr>
          <p:cNvSpPr txBox="1"/>
          <p:nvPr/>
        </p:nvSpPr>
        <p:spPr>
          <a:xfrm>
            <a:off x="6556385" y="1743338"/>
            <a:ext cx="4271011" cy="1107996"/>
          </a:xfrm>
          <a:prstGeom prst="rect">
            <a:avLst/>
          </a:prstGeom>
          <a:noFill/>
        </p:spPr>
        <p:txBody>
          <a:bodyPr wrap="square" lIns="91440" tIns="45720" rIns="91440" bIns="45720" anchor="t">
            <a:spAutoFit/>
          </a:bodyPr>
          <a:lstStyle/>
          <a:p>
            <a:pPr marL="171450" indent="-171450">
              <a:buFont typeface="Arial" panose="020B0604020202020204" pitchFamily="34" charset="0"/>
              <a:buChar char="•"/>
              <a:defRPr/>
            </a:pPr>
            <a:r>
              <a:rPr lang="en-GB" sz="1100" dirty="0">
                <a:solidFill>
                  <a:prstClr val="black"/>
                </a:solidFill>
                <a:latin typeface="+mj-lt"/>
              </a:rPr>
              <a:t>High cis-urocanic acid levels in postmenopausal skin suggest reduced UV protection.</a:t>
            </a:r>
          </a:p>
          <a:p>
            <a:pPr marL="171450" indent="-171450">
              <a:buFont typeface="Arial,Sans-Serif" panose="020B0604020202020204" pitchFamily="34" charset="0"/>
              <a:buChar char="•"/>
              <a:defRPr/>
            </a:pPr>
            <a:r>
              <a:rPr lang="en-GB" sz="1100" dirty="0">
                <a:solidFill>
                  <a:prstClr val="black"/>
                </a:solidFill>
                <a:latin typeface="+mj-lt"/>
              </a:rPr>
              <a:t>Treatment with Niacinamide PC show a decrease of 23% in cis-urocanic acid content vs T0. </a:t>
            </a:r>
          </a:p>
          <a:p>
            <a:pPr marL="171450" indent="-171450">
              <a:buFont typeface="Arial" panose="020B0604020202020204" pitchFamily="34" charset="0"/>
              <a:buChar char="•"/>
              <a:defRPr/>
            </a:pPr>
            <a:r>
              <a:rPr lang="en-GB" sz="1100" dirty="0">
                <a:solidFill>
                  <a:prstClr val="black"/>
                </a:solidFill>
                <a:latin typeface="+mj-lt"/>
              </a:rPr>
              <a:t>Niacinamide PC rebalances UV-stress markers such as cis-urocanic acid counteracting photo-aging.</a:t>
            </a:r>
          </a:p>
        </p:txBody>
      </p:sp>
      <p:sp>
        <p:nvSpPr>
          <p:cNvPr id="5" name="TextBox 4">
            <a:extLst>
              <a:ext uri="{FF2B5EF4-FFF2-40B4-BE49-F238E27FC236}">
                <a16:creationId xmlns:a16="http://schemas.microsoft.com/office/drawing/2014/main" id="{E998C54D-75A9-B00A-330C-0B2CC407F02E}"/>
              </a:ext>
            </a:extLst>
          </p:cNvPr>
          <p:cNvSpPr txBox="1"/>
          <p:nvPr/>
        </p:nvSpPr>
        <p:spPr>
          <a:xfrm>
            <a:off x="282469" y="994421"/>
            <a:ext cx="10328824" cy="646331"/>
          </a:xfrm>
          <a:prstGeom prst="rect">
            <a:avLst/>
          </a:prstGeom>
          <a:noFill/>
        </p:spPr>
        <p:txBody>
          <a:bodyPr wrap="square">
            <a:spAutoFit/>
          </a:bodyPr>
          <a:lstStyle/>
          <a:p>
            <a:r>
              <a:rPr lang="en-GB" dirty="0"/>
              <a:t>Menopause disrupts skin homeostasis and NMF, </a:t>
            </a:r>
          </a:p>
          <a:p>
            <a:r>
              <a:rPr lang="en-GB" dirty="0"/>
              <a:t>upregulating histidine and its catabolic intermediates.</a:t>
            </a:r>
          </a:p>
        </p:txBody>
      </p:sp>
      <p:sp>
        <p:nvSpPr>
          <p:cNvPr id="6" name="TextBox 5">
            <a:extLst>
              <a:ext uri="{FF2B5EF4-FFF2-40B4-BE49-F238E27FC236}">
                <a16:creationId xmlns:a16="http://schemas.microsoft.com/office/drawing/2014/main" id="{8DEC1A25-8E14-FF0D-7568-CA8418C04035}"/>
              </a:ext>
            </a:extLst>
          </p:cNvPr>
          <p:cNvSpPr txBox="1"/>
          <p:nvPr/>
        </p:nvSpPr>
        <p:spPr>
          <a:xfrm>
            <a:off x="6912369" y="5952375"/>
            <a:ext cx="1779521" cy="215444"/>
          </a:xfrm>
          <a:prstGeom prst="rect">
            <a:avLst/>
          </a:prstGeom>
          <a:noFill/>
        </p:spPr>
        <p:txBody>
          <a:bodyPr wrap="square">
            <a:spAutoFit/>
          </a:bodyPr>
          <a:lstStyle/>
          <a:p>
            <a:pPr>
              <a:defRPr/>
            </a:pPr>
            <a:r>
              <a:rPr lang="en-GB" sz="800" dirty="0">
                <a:solidFill>
                  <a:prstClr val="black"/>
                </a:solidFill>
                <a:latin typeface="DM Sans"/>
              </a:rPr>
              <a:t>Results show clear tendency (ns).</a:t>
            </a:r>
          </a:p>
        </p:txBody>
      </p:sp>
    </p:spTree>
    <p:extLst>
      <p:ext uri="{BB962C8B-B14F-4D97-AF65-F5344CB8AC3E}">
        <p14:creationId xmlns:p14="http://schemas.microsoft.com/office/powerpoint/2010/main" val="643285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41ECC-2C08-7864-CCB7-577611ECC3A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F5F4530-DCF2-6519-EBB5-E8972471F0E2}"/>
              </a:ext>
            </a:extLst>
          </p:cNvPr>
          <p:cNvSpPr/>
          <p:nvPr/>
        </p:nvSpPr>
        <p:spPr>
          <a:xfrm>
            <a:off x="9358759" y="6211320"/>
            <a:ext cx="2667000" cy="478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8">
            <a:extLst>
              <a:ext uri="{FF2B5EF4-FFF2-40B4-BE49-F238E27FC236}">
                <a16:creationId xmlns:a16="http://schemas.microsoft.com/office/drawing/2014/main" id="{E0658948-F47B-F03E-1A7D-64FCE5F8CCA6}"/>
              </a:ext>
            </a:extLst>
          </p:cNvPr>
          <p:cNvSpPr>
            <a:spLocks noGrp="1"/>
          </p:cNvSpPr>
          <p:nvPr>
            <p:ph type="title"/>
          </p:nvPr>
        </p:nvSpPr>
        <p:spPr>
          <a:xfrm>
            <a:off x="302400" y="302400"/>
            <a:ext cx="7211583" cy="288767"/>
          </a:xfrm>
        </p:spPr>
        <p:txBody>
          <a:bodyPr/>
          <a:lstStyle/>
          <a:p>
            <a:r>
              <a:rPr lang="en-US" dirty="0"/>
              <a:t>Niacinamide protects and stimulates collagen production</a:t>
            </a:r>
            <a:br>
              <a:rPr lang="en-US" dirty="0"/>
            </a:br>
            <a:endParaRPr lang="en-US" dirty="0"/>
          </a:p>
        </p:txBody>
      </p:sp>
      <p:sp>
        <p:nvSpPr>
          <p:cNvPr id="21" name="Text Placeholder 20">
            <a:extLst>
              <a:ext uri="{FF2B5EF4-FFF2-40B4-BE49-F238E27FC236}">
                <a16:creationId xmlns:a16="http://schemas.microsoft.com/office/drawing/2014/main" id="{0ADC7FEF-3239-21B3-94B0-375E50DC9159}"/>
              </a:ext>
            </a:extLst>
          </p:cNvPr>
          <p:cNvSpPr>
            <a:spLocks noGrp="1"/>
          </p:cNvSpPr>
          <p:nvPr>
            <p:ph type="body" sz="quarter" idx="12"/>
          </p:nvPr>
        </p:nvSpPr>
        <p:spPr>
          <a:xfrm>
            <a:off x="302400" y="1342799"/>
            <a:ext cx="6537671" cy="4700191"/>
          </a:xfrm>
        </p:spPr>
        <p:txBody>
          <a:bodyPr/>
          <a:lstStyle/>
          <a:p>
            <a:pPr>
              <a:lnSpc>
                <a:spcPts val="1800"/>
              </a:lnSpc>
              <a:spcBef>
                <a:spcPts val="800"/>
              </a:spcBef>
              <a:buClr>
                <a:srgbClr val="307297"/>
              </a:buClr>
            </a:pPr>
            <a:r>
              <a:rPr lang="en-US" sz="1500" b="1">
                <a:latin typeface="+mj-lt"/>
              </a:rPr>
              <a:t>Menopause causes loss in collagen levels in the skin:  </a:t>
            </a:r>
          </a:p>
          <a:p>
            <a:pPr marL="285750" indent="-285750">
              <a:lnSpc>
                <a:spcPts val="1800"/>
              </a:lnSpc>
              <a:spcAft>
                <a:spcPts val="600"/>
              </a:spcAft>
              <a:buClr>
                <a:srgbClr val="307297"/>
              </a:buClr>
              <a:buFont typeface="Arial" panose="020B0604020202020204" pitchFamily="34" charset="0"/>
              <a:buChar char="•"/>
            </a:pPr>
            <a:r>
              <a:rPr lang="en-US" sz="1500">
                <a:latin typeface="+mj-lt"/>
              </a:rPr>
              <a:t>Menopause causes a significant decline in estrogen, which reduced collagen production and a </a:t>
            </a:r>
            <a:r>
              <a:rPr lang="en-US" sz="1500" b="1">
                <a:latin typeface="+mj-lt"/>
              </a:rPr>
              <a:t>rapid drop of collagen levels </a:t>
            </a:r>
            <a:r>
              <a:rPr lang="en-US" sz="1500">
                <a:latin typeface="+mj-lt"/>
              </a:rPr>
              <a:t>in the skin:</a:t>
            </a:r>
          </a:p>
          <a:p>
            <a:pPr marL="285750" indent="-285750">
              <a:lnSpc>
                <a:spcPts val="1800"/>
              </a:lnSpc>
              <a:spcAft>
                <a:spcPts val="600"/>
              </a:spcAft>
              <a:buClr>
                <a:srgbClr val="307297"/>
              </a:buClr>
              <a:buFont typeface="Arial" panose="020B0604020202020204" pitchFamily="34" charset="0"/>
              <a:buChar char="•"/>
            </a:pPr>
            <a:r>
              <a:rPr lang="en-US" sz="1500">
                <a:latin typeface="+mj-lt"/>
              </a:rPr>
              <a:t>~30% decrease in the first 5 years after menopause.</a:t>
            </a:r>
          </a:p>
          <a:p>
            <a:pPr marL="285750" indent="-285750">
              <a:lnSpc>
                <a:spcPts val="1800"/>
              </a:lnSpc>
              <a:spcAft>
                <a:spcPts val="600"/>
              </a:spcAft>
              <a:buClr>
                <a:srgbClr val="307297"/>
              </a:buClr>
              <a:buFont typeface="Arial" panose="020B0604020202020204" pitchFamily="34" charset="0"/>
              <a:buChar char="•"/>
            </a:pPr>
            <a:r>
              <a:rPr lang="en-US" sz="1500">
                <a:latin typeface="+mj-lt"/>
              </a:rPr>
              <a:t>Ongoing depletion of ~2% per year for the next 15 years.</a:t>
            </a:r>
          </a:p>
          <a:p>
            <a:pPr marL="285750" indent="-285750">
              <a:lnSpc>
                <a:spcPts val="1800"/>
              </a:lnSpc>
              <a:spcAft>
                <a:spcPts val="600"/>
              </a:spcAft>
              <a:buClr>
                <a:srgbClr val="307297"/>
              </a:buClr>
              <a:buFont typeface="Arial" panose="020B0604020202020204" pitchFamily="34" charset="0"/>
              <a:buChar char="•"/>
            </a:pPr>
            <a:r>
              <a:rPr lang="en-US" sz="1500">
                <a:latin typeface="+mj-lt"/>
              </a:rPr>
              <a:t>Additionally, menopausal skin shows elevated levels of </a:t>
            </a:r>
            <a:r>
              <a:rPr lang="en-US" sz="1500" b="1">
                <a:latin typeface="+mj-lt"/>
              </a:rPr>
              <a:t>free amino acids like proline and its derivatives</a:t>
            </a:r>
            <a:r>
              <a:rPr lang="en-US" sz="1500">
                <a:latin typeface="+mj-lt"/>
              </a:rPr>
              <a:t>, which are </a:t>
            </a:r>
            <a:r>
              <a:rPr lang="en-US" sz="1500" b="1">
                <a:latin typeface="+mj-lt"/>
              </a:rPr>
              <a:t>collagen degradation markers</a:t>
            </a:r>
            <a:r>
              <a:rPr lang="en-US" sz="1500">
                <a:latin typeface="+mj-lt"/>
              </a:rPr>
              <a:t>, highlighting age-related processes.  </a:t>
            </a:r>
          </a:p>
          <a:p>
            <a:pPr>
              <a:lnSpc>
                <a:spcPts val="1800"/>
              </a:lnSpc>
              <a:buClr>
                <a:srgbClr val="307297"/>
              </a:buClr>
            </a:pPr>
            <a:endParaRPr lang="en-US" sz="1500">
              <a:latin typeface="+mj-lt"/>
            </a:endParaRPr>
          </a:p>
          <a:p>
            <a:pPr>
              <a:lnSpc>
                <a:spcPts val="1800"/>
              </a:lnSpc>
              <a:buClr>
                <a:srgbClr val="307297"/>
              </a:buClr>
            </a:pPr>
            <a:endParaRPr lang="en-US" sz="1500" b="1">
              <a:latin typeface="+mj-lt"/>
            </a:endParaRPr>
          </a:p>
          <a:p>
            <a:pPr>
              <a:lnSpc>
                <a:spcPts val="1800"/>
              </a:lnSpc>
              <a:spcBef>
                <a:spcPts val="800"/>
              </a:spcBef>
              <a:buClr>
                <a:srgbClr val="307297"/>
              </a:buClr>
            </a:pPr>
            <a:r>
              <a:rPr lang="en-US" sz="1500" b="1">
                <a:latin typeface="+mj-lt"/>
              </a:rPr>
              <a:t>Niacinamide counteracts collagen degradation:</a:t>
            </a:r>
          </a:p>
          <a:p>
            <a:pPr marL="285750" indent="-285750">
              <a:lnSpc>
                <a:spcPts val="1800"/>
              </a:lnSpc>
              <a:spcAft>
                <a:spcPts val="600"/>
              </a:spcAft>
              <a:buClr>
                <a:srgbClr val="307297"/>
              </a:buClr>
              <a:buFont typeface="Arial" panose="020B0604020202020204" pitchFamily="34" charset="0"/>
              <a:buChar char="•"/>
            </a:pPr>
            <a:r>
              <a:rPr lang="en-US" sz="1500">
                <a:latin typeface="+mj-lt"/>
              </a:rPr>
              <a:t>Niacinamide treatment effectively addresses collagen degradation. </a:t>
            </a:r>
            <a:br>
              <a:rPr lang="en-US" sz="1500">
                <a:latin typeface="+mj-lt"/>
              </a:rPr>
            </a:br>
            <a:r>
              <a:rPr lang="en-US" sz="1500" i="1">
                <a:latin typeface="+mj-lt"/>
              </a:rPr>
              <a:t>In vivo: </a:t>
            </a:r>
            <a:r>
              <a:rPr lang="en-US" sz="1500" b="1">
                <a:latin typeface="+mj-lt"/>
              </a:rPr>
              <a:t>Reduces free proline and acetyl-proline levels.</a:t>
            </a:r>
          </a:p>
          <a:p>
            <a:pPr marL="285750" indent="-285750">
              <a:lnSpc>
                <a:spcPts val="1800"/>
              </a:lnSpc>
              <a:spcAft>
                <a:spcPts val="600"/>
              </a:spcAft>
              <a:buClr>
                <a:srgbClr val="307297"/>
              </a:buClr>
              <a:buFont typeface="Arial" panose="020B0604020202020204" pitchFamily="34" charset="0"/>
              <a:buChar char="•"/>
            </a:pPr>
            <a:r>
              <a:rPr lang="en-US" sz="1500" i="1">
                <a:latin typeface="+mj-lt"/>
              </a:rPr>
              <a:t>In vitro: </a:t>
            </a:r>
            <a:r>
              <a:rPr lang="en-US" sz="1500" b="1">
                <a:latin typeface="+mj-lt"/>
              </a:rPr>
              <a:t>Stimulates collagen production.</a:t>
            </a:r>
          </a:p>
          <a:p>
            <a:pPr marL="285750" indent="-285750">
              <a:lnSpc>
                <a:spcPts val="1800"/>
              </a:lnSpc>
              <a:spcAft>
                <a:spcPts val="600"/>
              </a:spcAft>
              <a:buClr>
                <a:srgbClr val="307297"/>
              </a:buClr>
              <a:buFont typeface="Arial" panose="020B0604020202020204" pitchFamily="34" charset="0"/>
              <a:buChar char="•"/>
            </a:pPr>
            <a:r>
              <a:rPr lang="en-US" sz="1500">
                <a:latin typeface="+mj-lt"/>
              </a:rPr>
              <a:t>Niacinamide improves skin health during menopause by counteracting collagen degradation and stimulating its production.</a:t>
            </a:r>
            <a:endParaRPr lang="en-NL" sz="1500">
              <a:latin typeface="+mj-lt"/>
            </a:endParaRPr>
          </a:p>
          <a:p>
            <a:pPr>
              <a:lnSpc>
                <a:spcPts val="1800"/>
              </a:lnSpc>
              <a:spcAft>
                <a:spcPts val="800"/>
              </a:spcAft>
            </a:pPr>
            <a:endParaRPr lang="en-US" sz="1500"/>
          </a:p>
        </p:txBody>
      </p:sp>
      <p:sp>
        <p:nvSpPr>
          <p:cNvPr id="25" name="Slide Number Placeholder 2">
            <a:extLst>
              <a:ext uri="{FF2B5EF4-FFF2-40B4-BE49-F238E27FC236}">
                <a16:creationId xmlns:a16="http://schemas.microsoft.com/office/drawing/2014/main" id="{F4BFB18B-6904-99BE-36EB-98E8051EC8CC}"/>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cxnSp>
        <p:nvCxnSpPr>
          <p:cNvPr id="7" name="Straight Connector 6">
            <a:extLst>
              <a:ext uri="{FF2B5EF4-FFF2-40B4-BE49-F238E27FC236}">
                <a16:creationId xmlns:a16="http://schemas.microsoft.com/office/drawing/2014/main" id="{0744729A-4102-23A1-0D75-41FA2486A437}"/>
              </a:ext>
            </a:extLst>
          </p:cNvPr>
          <p:cNvCxnSpPr>
            <a:cxnSpLocks/>
          </p:cNvCxnSpPr>
          <p:nvPr/>
        </p:nvCxnSpPr>
        <p:spPr>
          <a:xfrm>
            <a:off x="302400" y="3724826"/>
            <a:ext cx="6655613"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79A1DBBB-2E12-ED48-CCC1-A9ED6663E1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92258" y="1055614"/>
            <a:ext cx="1499742" cy="586106"/>
          </a:xfrm>
          <a:prstGeom prst="rect">
            <a:avLst/>
          </a:prstGeom>
        </p:spPr>
      </p:pic>
      <p:sp>
        <p:nvSpPr>
          <p:cNvPr id="10" name="TextBox 9">
            <a:extLst>
              <a:ext uri="{FF2B5EF4-FFF2-40B4-BE49-F238E27FC236}">
                <a16:creationId xmlns:a16="http://schemas.microsoft.com/office/drawing/2014/main" id="{FB7DC1B5-C131-7D6F-FFCA-72A905C104B1}"/>
              </a:ext>
            </a:extLst>
          </p:cNvPr>
          <p:cNvSpPr txBox="1"/>
          <p:nvPr/>
        </p:nvSpPr>
        <p:spPr>
          <a:xfrm>
            <a:off x="9935570" y="302400"/>
            <a:ext cx="2256429" cy="338554"/>
          </a:xfrm>
          <a:prstGeom prst="rect">
            <a:avLst/>
          </a:prstGeom>
          <a:solidFill>
            <a:schemeClr val="accent6"/>
          </a:solidFill>
        </p:spPr>
        <p:txBody>
          <a:bodyPr wrap="square">
            <a:spAutoFit/>
          </a:bodyPr>
          <a:lstStyle/>
          <a:p>
            <a:pPr algn="r"/>
            <a:r>
              <a:rPr lang="en-GB" sz="1600" b="1">
                <a:solidFill>
                  <a:schemeClr val="bg1"/>
                </a:solidFill>
              </a:rPr>
              <a:t>Anti-aging Activities</a:t>
            </a:r>
            <a:endParaRPr lang="en-US" sz="1600" b="1">
              <a:solidFill>
                <a:schemeClr val="bg1"/>
              </a:solidFill>
            </a:endParaRPr>
          </a:p>
        </p:txBody>
      </p:sp>
      <p:sp>
        <p:nvSpPr>
          <p:cNvPr id="3" name="TextBox 2">
            <a:extLst>
              <a:ext uri="{FF2B5EF4-FFF2-40B4-BE49-F238E27FC236}">
                <a16:creationId xmlns:a16="http://schemas.microsoft.com/office/drawing/2014/main" id="{44C9DB9C-B3C3-B949-B64D-B013744DA82F}"/>
              </a:ext>
            </a:extLst>
          </p:cNvPr>
          <p:cNvSpPr txBox="1"/>
          <p:nvPr/>
        </p:nvSpPr>
        <p:spPr>
          <a:xfrm>
            <a:off x="10231967" y="679007"/>
            <a:ext cx="1960032" cy="338554"/>
          </a:xfrm>
          <a:prstGeom prst="rect">
            <a:avLst/>
          </a:prstGeom>
          <a:solidFill>
            <a:schemeClr val="accent3"/>
          </a:solidFill>
        </p:spPr>
        <p:txBody>
          <a:bodyPr wrap="square">
            <a:spAutoFit/>
          </a:bodyPr>
          <a:lstStyle/>
          <a:p>
            <a:r>
              <a:rPr lang="en-US" sz="1600" b="1">
                <a:solidFill>
                  <a:schemeClr val="bg1"/>
                </a:solidFill>
              </a:rPr>
              <a:t>NEW: </a:t>
            </a:r>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pic>
        <p:nvPicPr>
          <p:cNvPr id="8" name="Picture Placeholder 7" descr="A person smiling with her hand on her face&#10;&#10;Description automatically generated">
            <a:extLst>
              <a:ext uri="{FF2B5EF4-FFF2-40B4-BE49-F238E27FC236}">
                <a16:creationId xmlns:a16="http://schemas.microsoft.com/office/drawing/2014/main" id="{4D972F3B-CF75-DDF1-D4F7-908B09ED645E}"/>
              </a:ext>
            </a:extLst>
          </p:cNvPr>
          <p:cNvPicPr>
            <a:picLocks noGrp="1" noChangeAspect="1"/>
          </p:cNvPicPr>
          <p:nvPr>
            <p:ph type="pic" sz="quarter" idx="21"/>
          </p:nvPr>
        </p:nvPicPr>
        <p:blipFill>
          <a:blip r:embed="rId4" cstate="print">
            <a:extLst>
              <a:ext uri="{28A0092B-C50C-407E-A947-70E740481C1C}">
                <a14:useLocalDpi xmlns:a14="http://schemas.microsoft.com/office/drawing/2010/main"/>
              </a:ext>
            </a:extLst>
          </a:blip>
          <a:srcRect/>
          <a:stretch/>
        </p:blipFill>
        <p:spPr>
          <a:xfrm>
            <a:off x="7337427" y="2"/>
            <a:ext cx="4854573" cy="6857998"/>
          </a:xfrm>
        </p:spPr>
      </p:pic>
      <p:sp>
        <p:nvSpPr>
          <p:cNvPr id="5" name="TextBox 4">
            <a:extLst>
              <a:ext uri="{FF2B5EF4-FFF2-40B4-BE49-F238E27FC236}">
                <a16:creationId xmlns:a16="http://schemas.microsoft.com/office/drawing/2014/main" id="{C66E8DDA-3A72-C86E-981C-5DFC4DDE3C7E}"/>
              </a:ext>
            </a:extLst>
          </p:cNvPr>
          <p:cNvSpPr txBox="1"/>
          <p:nvPr/>
        </p:nvSpPr>
        <p:spPr>
          <a:xfrm>
            <a:off x="9938677" y="215345"/>
            <a:ext cx="2256429" cy="338554"/>
          </a:xfrm>
          <a:prstGeom prst="rect">
            <a:avLst/>
          </a:prstGeom>
          <a:solidFill>
            <a:schemeClr val="accent6"/>
          </a:solidFill>
        </p:spPr>
        <p:txBody>
          <a:bodyPr wrap="square">
            <a:spAutoFit/>
          </a:bodyPr>
          <a:lstStyle/>
          <a:p>
            <a:pPr algn="r"/>
            <a:r>
              <a:rPr lang="en-GB" sz="1600" b="1">
                <a:solidFill>
                  <a:schemeClr val="bg1"/>
                </a:solidFill>
              </a:rPr>
              <a:t>Anti-aging Activities</a:t>
            </a:r>
            <a:endParaRPr lang="en-US" sz="1600" b="1">
              <a:solidFill>
                <a:schemeClr val="bg1"/>
              </a:solidFill>
            </a:endParaRPr>
          </a:p>
        </p:txBody>
      </p:sp>
      <p:sp>
        <p:nvSpPr>
          <p:cNvPr id="11" name="TextBox 10">
            <a:extLst>
              <a:ext uri="{FF2B5EF4-FFF2-40B4-BE49-F238E27FC236}">
                <a16:creationId xmlns:a16="http://schemas.microsoft.com/office/drawing/2014/main" id="{67CA79D2-F4E8-33F4-A8B8-B79108D74347}"/>
              </a:ext>
            </a:extLst>
          </p:cNvPr>
          <p:cNvSpPr txBox="1"/>
          <p:nvPr/>
        </p:nvSpPr>
        <p:spPr>
          <a:xfrm>
            <a:off x="10235074" y="616837"/>
            <a:ext cx="1960032" cy="338554"/>
          </a:xfrm>
          <a:prstGeom prst="rect">
            <a:avLst/>
          </a:prstGeom>
          <a:solidFill>
            <a:schemeClr val="accent3"/>
          </a:solidFill>
        </p:spPr>
        <p:txBody>
          <a:bodyPr wrap="square">
            <a:spAutoFit/>
          </a:bodyPr>
          <a:lstStyle/>
          <a:p>
            <a:r>
              <a:rPr lang="en-US" sz="1600" b="1">
                <a:solidFill>
                  <a:schemeClr val="bg1"/>
                </a:solidFill>
              </a:rPr>
              <a:t>NEW: </a:t>
            </a:r>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pic>
        <p:nvPicPr>
          <p:cNvPr id="13" name="Graphic 12">
            <a:extLst>
              <a:ext uri="{FF2B5EF4-FFF2-40B4-BE49-F238E27FC236}">
                <a16:creationId xmlns:a16="http://schemas.microsoft.com/office/drawing/2014/main" id="{23BAF09C-6EF1-047D-8F60-627EA86CE27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95365" y="993444"/>
            <a:ext cx="1499742" cy="586106"/>
          </a:xfrm>
          <a:prstGeom prst="rect">
            <a:avLst/>
          </a:prstGeom>
        </p:spPr>
      </p:pic>
    </p:spTree>
    <p:extLst>
      <p:ext uri="{BB962C8B-B14F-4D97-AF65-F5344CB8AC3E}">
        <p14:creationId xmlns:p14="http://schemas.microsoft.com/office/powerpoint/2010/main" val="3406294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B61FA-34E8-1FBC-3917-C180C560D964}"/>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830CEA46-4E69-DA15-789B-B16D07B1F231}"/>
              </a:ext>
            </a:extLst>
          </p:cNvPr>
          <p:cNvSpPr>
            <a:spLocks noGrp="1"/>
          </p:cNvSpPr>
          <p:nvPr>
            <p:ph type="title"/>
          </p:nvPr>
        </p:nvSpPr>
        <p:spPr>
          <a:xfrm>
            <a:off x="302400" y="302400"/>
            <a:ext cx="11591925" cy="303211"/>
          </a:xfrm>
        </p:spPr>
        <p:txBody>
          <a:bodyPr/>
          <a:lstStyle/>
          <a:p>
            <a:r>
              <a:rPr lang="en-US"/>
              <a:t>Menopause</a:t>
            </a:r>
          </a:p>
        </p:txBody>
      </p:sp>
      <p:sp>
        <p:nvSpPr>
          <p:cNvPr id="24" name="Text Placeholder 23">
            <a:extLst>
              <a:ext uri="{FF2B5EF4-FFF2-40B4-BE49-F238E27FC236}">
                <a16:creationId xmlns:a16="http://schemas.microsoft.com/office/drawing/2014/main" id="{34B0FC0E-C85F-F8B7-6EEE-CDD81A0265DA}"/>
              </a:ext>
            </a:extLst>
          </p:cNvPr>
          <p:cNvSpPr>
            <a:spLocks noGrp="1"/>
          </p:cNvSpPr>
          <p:nvPr>
            <p:ph type="body" idx="11"/>
          </p:nvPr>
        </p:nvSpPr>
        <p:spPr>
          <a:xfrm>
            <a:off x="302400" y="605611"/>
            <a:ext cx="11587200" cy="288767"/>
          </a:xfrm>
        </p:spPr>
        <p:txBody>
          <a:bodyPr/>
          <a:lstStyle/>
          <a:p>
            <a:r>
              <a:rPr lang="en-US"/>
              <a:t>Focus on skin changes</a:t>
            </a:r>
          </a:p>
        </p:txBody>
      </p:sp>
      <p:sp>
        <p:nvSpPr>
          <p:cNvPr id="35" name="Right Arrow 34">
            <a:extLst>
              <a:ext uri="{FF2B5EF4-FFF2-40B4-BE49-F238E27FC236}">
                <a16:creationId xmlns:a16="http://schemas.microsoft.com/office/drawing/2014/main" id="{5E74F99B-72F0-602E-D9B9-8112329FE630}"/>
              </a:ext>
            </a:extLst>
          </p:cNvPr>
          <p:cNvSpPr/>
          <p:nvPr/>
        </p:nvSpPr>
        <p:spPr>
          <a:xfrm>
            <a:off x="861198" y="1151830"/>
            <a:ext cx="10691784" cy="627587"/>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6" name="Rectangle 35">
            <a:extLst>
              <a:ext uri="{FF2B5EF4-FFF2-40B4-BE49-F238E27FC236}">
                <a16:creationId xmlns:a16="http://schemas.microsoft.com/office/drawing/2014/main" id="{CF581B93-C87C-DC52-A75A-B5D448C57481}"/>
              </a:ext>
            </a:extLst>
          </p:cNvPr>
          <p:cNvSpPr/>
          <p:nvPr/>
        </p:nvSpPr>
        <p:spPr>
          <a:xfrm>
            <a:off x="861198" y="1303623"/>
            <a:ext cx="2365946" cy="324000"/>
          </a:xfrm>
          <a:prstGeom prst="rect">
            <a:avLst/>
          </a:prstGeom>
          <a:solidFill>
            <a:srgbClr val="89C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mn-ea"/>
                <a:cs typeface="+mn-cs"/>
              </a:rPr>
              <a:t>20s</a:t>
            </a:r>
          </a:p>
        </p:txBody>
      </p:sp>
      <p:sp>
        <p:nvSpPr>
          <p:cNvPr id="37" name="Rectangle 36">
            <a:extLst>
              <a:ext uri="{FF2B5EF4-FFF2-40B4-BE49-F238E27FC236}">
                <a16:creationId xmlns:a16="http://schemas.microsoft.com/office/drawing/2014/main" id="{E1E10258-A046-B486-9589-DFB0F9BDC68E}"/>
              </a:ext>
            </a:extLst>
          </p:cNvPr>
          <p:cNvSpPr/>
          <p:nvPr/>
        </p:nvSpPr>
        <p:spPr>
          <a:xfrm>
            <a:off x="3227769" y="1303623"/>
            <a:ext cx="4032000" cy="324000"/>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mn-ea"/>
                <a:cs typeface="+mn-cs"/>
              </a:rPr>
              <a:t>40s (pre-menopause)</a:t>
            </a:r>
          </a:p>
        </p:txBody>
      </p:sp>
      <p:sp>
        <p:nvSpPr>
          <p:cNvPr id="38" name="Rectangle 37">
            <a:extLst>
              <a:ext uri="{FF2B5EF4-FFF2-40B4-BE49-F238E27FC236}">
                <a16:creationId xmlns:a16="http://schemas.microsoft.com/office/drawing/2014/main" id="{DD01E1AB-6D27-55D6-75CA-A3C653807BCD}"/>
              </a:ext>
            </a:extLst>
          </p:cNvPr>
          <p:cNvSpPr/>
          <p:nvPr/>
        </p:nvSpPr>
        <p:spPr>
          <a:xfrm>
            <a:off x="7260048" y="1303623"/>
            <a:ext cx="4032000" cy="32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mn-ea"/>
                <a:cs typeface="+mn-cs"/>
              </a:rPr>
              <a:t>50s+ (post-menopause)</a:t>
            </a:r>
          </a:p>
        </p:txBody>
      </p:sp>
      <p:sp>
        <p:nvSpPr>
          <p:cNvPr id="52" name="Slide Number Placeholder 2">
            <a:extLst>
              <a:ext uri="{FF2B5EF4-FFF2-40B4-BE49-F238E27FC236}">
                <a16:creationId xmlns:a16="http://schemas.microsoft.com/office/drawing/2014/main" id="{E2DA1060-59B8-4149-5C0D-CD65994C81FF}"/>
              </a:ext>
            </a:extLst>
          </p:cNvPr>
          <p:cNvSpPr>
            <a:spLocks noGrp="1"/>
          </p:cNvSpPr>
          <p:nvPr>
            <p:ph type="sldNum" sz="quarter" idx="10"/>
          </p:nvPr>
        </p:nvSpPr>
        <p:spPr>
          <a:xfrm>
            <a:off x="302400" y="6356389"/>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grpSp>
        <p:nvGrpSpPr>
          <p:cNvPr id="3" name="Group 2">
            <a:extLst>
              <a:ext uri="{FF2B5EF4-FFF2-40B4-BE49-F238E27FC236}">
                <a16:creationId xmlns:a16="http://schemas.microsoft.com/office/drawing/2014/main" id="{F82E64C4-72F6-A9E8-ABBC-A0F0BD57FA72}"/>
              </a:ext>
            </a:extLst>
          </p:cNvPr>
          <p:cNvGrpSpPr/>
          <p:nvPr/>
        </p:nvGrpSpPr>
        <p:grpSpPr>
          <a:xfrm>
            <a:off x="1528035" y="2422482"/>
            <a:ext cx="8858970" cy="3228463"/>
            <a:chOff x="969235" y="2928725"/>
            <a:chExt cx="8858970" cy="3228463"/>
          </a:xfrm>
        </p:grpSpPr>
        <p:pic>
          <p:nvPicPr>
            <p:cNvPr id="4" name="Picture 62">
              <a:extLst>
                <a:ext uri="{FF2B5EF4-FFF2-40B4-BE49-F238E27FC236}">
                  <a16:creationId xmlns:a16="http://schemas.microsoft.com/office/drawing/2014/main" id="{F886C49D-221D-808F-078E-5A70A632A9B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69235" y="2928725"/>
              <a:ext cx="8858970" cy="2952990"/>
            </a:xfrm>
            <a:prstGeom prst="rect">
              <a:avLst/>
            </a:prstGeom>
          </p:spPr>
        </p:pic>
        <p:sp>
          <p:nvSpPr>
            <p:cNvPr id="5" name="TextBox 8">
              <a:extLst>
                <a:ext uri="{FF2B5EF4-FFF2-40B4-BE49-F238E27FC236}">
                  <a16:creationId xmlns:a16="http://schemas.microsoft.com/office/drawing/2014/main" id="{14D15198-3CD5-4A3F-8E78-33A66D3B72D3}"/>
                </a:ext>
              </a:extLst>
            </p:cNvPr>
            <p:cNvSpPr txBox="1"/>
            <p:nvPr/>
          </p:nvSpPr>
          <p:spPr>
            <a:xfrm>
              <a:off x="1098847" y="5941744"/>
              <a:ext cx="8387629" cy="215444"/>
            </a:xfrm>
            <a:prstGeom prst="rect">
              <a:avLst/>
            </a:prstGeom>
            <a:noFill/>
          </p:spPr>
          <p:txBody>
            <a:bodyPr wrap="square" lIns="108000" tIns="0" rIns="108000" bIns="0" rtlCol="0" anchor="t">
              <a:spAutoFit/>
            </a:bodyPr>
            <a:lstStyle/>
            <a:p>
              <a:pPr algn="ctr">
                <a:defRPr/>
              </a:pPr>
              <a:r>
                <a:rPr kumimoji="0" lang="en-US" sz="14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Major drop in collagen I and III levels</a:t>
              </a:r>
              <a:r>
                <a:rPr lang="en-US" sz="1400" b="1">
                  <a:solidFill>
                    <a:prstClr val="black"/>
                  </a:solidFill>
                  <a:latin typeface="DM Sans"/>
                  <a:ea typeface="Fira Sans" panose="020B0503050000020004" pitchFamily="34" charset="0"/>
                </a:rPr>
                <a:t> </a:t>
              </a:r>
              <a:r>
                <a:rPr kumimoji="0" lang="en-US" sz="14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during menopause</a:t>
              </a:r>
            </a:p>
          </p:txBody>
        </p:sp>
      </p:grpSp>
      <p:cxnSp>
        <p:nvCxnSpPr>
          <p:cNvPr id="8" name="Straight Arrow Connector 7">
            <a:extLst>
              <a:ext uri="{FF2B5EF4-FFF2-40B4-BE49-F238E27FC236}">
                <a16:creationId xmlns:a16="http://schemas.microsoft.com/office/drawing/2014/main" id="{17B1DAFC-AF18-BD81-0162-6A489CFDCF12}"/>
              </a:ext>
            </a:extLst>
          </p:cNvPr>
          <p:cNvCxnSpPr>
            <a:cxnSpLocks/>
          </p:cNvCxnSpPr>
          <p:nvPr/>
        </p:nvCxnSpPr>
        <p:spPr>
          <a:xfrm flipV="1">
            <a:off x="7259769" y="1738577"/>
            <a:ext cx="0" cy="518476"/>
          </a:xfrm>
          <a:prstGeom prst="straightConnector1">
            <a:avLst/>
          </a:prstGeom>
          <a:ln w="25400">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9" name="Left Bracket 8">
            <a:extLst>
              <a:ext uri="{FF2B5EF4-FFF2-40B4-BE49-F238E27FC236}">
                <a16:creationId xmlns:a16="http://schemas.microsoft.com/office/drawing/2014/main" id="{C7005C53-490D-E0A8-51CA-D2F2D58DEAC5}"/>
              </a:ext>
            </a:extLst>
          </p:cNvPr>
          <p:cNvSpPr/>
          <p:nvPr/>
        </p:nvSpPr>
        <p:spPr>
          <a:xfrm rot="5400000">
            <a:off x="5862935" y="-2736283"/>
            <a:ext cx="324000" cy="10327535"/>
          </a:xfrm>
          <a:prstGeom prst="leftBracket">
            <a:avLst>
              <a:gd name="adj" fmla="val 0"/>
            </a:avLst>
          </a:prstGeom>
          <a:ln w="254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914516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07933-DF15-4300-AD93-8431C14718B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C1B0BAB-4390-2699-1438-2FFBDC2B3407}"/>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21" name="Text Placeholder 20">
            <a:extLst>
              <a:ext uri="{FF2B5EF4-FFF2-40B4-BE49-F238E27FC236}">
                <a16:creationId xmlns:a16="http://schemas.microsoft.com/office/drawing/2014/main" id="{C6314D0F-474C-DB32-42C7-50E3209A7842}"/>
              </a:ext>
            </a:extLst>
          </p:cNvPr>
          <p:cNvSpPr>
            <a:spLocks noGrp="1"/>
          </p:cNvSpPr>
          <p:nvPr>
            <p:ph type="body" sz="quarter" idx="12"/>
          </p:nvPr>
        </p:nvSpPr>
        <p:spPr>
          <a:xfrm>
            <a:off x="759655" y="1218135"/>
            <a:ext cx="5509821" cy="1319377"/>
          </a:xfrm>
        </p:spPr>
        <p:txBody>
          <a:bodyPr vert="horz" wrap="square" lIns="0" tIns="0" rIns="0" bIns="0" rtlCol="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effectLst/>
                <a:uLnTx/>
                <a:uFillTx/>
                <a:latin typeface="DM Sans"/>
                <a:ea typeface="+mn-ea"/>
                <a:cs typeface="+mn-cs"/>
              </a:rPr>
              <a:t>In vivo </a:t>
            </a:r>
            <a:r>
              <a:rPr kumimoji="0" lang="en-US" sz="1400" b="1" i="0" u="none" strike="noStrike" kern="1200" cap="none" spc="0" normalizeH="0" baseline="0" noProof="0">
                <a:ln>
                  <a:noFill/>
                </a:ln>
                <a:effectLst/>
                <a:uLnTx/>
                <a:uFillTx/>
                <a:latin typeface="DM Sans"/>
                <a:ea typeface="+mn-ea"/>
                <a:cs typeface="+mn-cs"/>
              </a:rPr>
              <a:t>study: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effectLst/>
              <a:uLnTx/>
              <a:uFillTx/>
              <a:latin typeface="DM Sans"/>
              <a:ea typeface="+mn-ea"/>
              <a:cs typeface="+mn-cs"/>
            </a:endParaRPr>
          </a:p>
          <a:p>
            <a:pPr marL="285750" lvl="0" indent="-285750">
              <a:buClr>
                <a:srgbClr val="307297"/>
              </a:buClr>
              <a:buFont typeface="Arial" panose="020B0604020202020204" pitchFamily="34" charset="0"/>
              <a:buChar char="•"/>
              <a:defRPr/>
            </a:pPr>
            <a:r>
              <a:rPr kumimoji="0" lang="en-US" sz="1400" b="0" i="0" u="none" strike="noStrike" kern="1200" cap="none" spc="0" normalizeH="0" baseline="0" noProof="0">
                <a:ln>
                  <a:noFill/>
                </a:ln>
                <a:effectLst/>
                <a:uLnTx/>
                <a:uFillTx/>
                <a:latin typeface="DM Sans"/>
                <a:ea typeface="+mn-ea"/>
                <a:cs typeface="+mn-cs"/>
              </a:rPr>
              <a:t>Significant increase </a:t>
            </a:r>
            <a:r>
              <a:rPr lang="en-US" sz="1400" kern="1200"/>
              <a:t>in post-menopausal vs pre-menopausal skin of </a:t>
            </a:r>
            <a:r>
              <a:rPr kumimoji="0" lang="en-US" sz="1400" b="0" i="0" u="none" strike="noStrike" kern="1200" cap="none" spc="0" normalizeH="0" baseline="0" noProof="0">
                <a:ln>
                  <a:noFill/>
                </a:ln>
                <a:effectLst/>
                <a:uLnTx/>
                <a:uFillTx/>
                <a:latin typeface="DM Sans"/>
                <a:ea typeface="+mn-ea"/>
                <a:cs typeface="+mn-cs"/>
              </a:rPr>
              <a:t>free proline (+80%) and acetyl-proline (+100%), indicators of collagen degradation.</a:t>
            </a:r>
            <a:endParaRPr lang="en-US" sz="1400" b="0" i="0" u="none" strike="noStrike" kern="1200" cap="none" spc="0" normalizeH="0" baseline="0" noProof="0">
              <a:ln>
                <a:noFill/>
              </a:ln>
              <a:effectLst/>
              <a:uLnTx/>
              <a:uFillTx/>
              <a:latin typeface="DM Sans"/>
            </a:endParaRPr>
          </a:p>
          <a:p>
            <a:pPr marR="0" lvl="0" algn="l" defTabSz="914400" rtl="0" eaLnBrk="1" fontAlgn="auto" latinLnBrk="0" hangingPunct="1">
              <a:lnSpc>
                <a:spcPct val="100000"/>
              </a:lnSpc>
              <a:spcBef>
                <a:spcPts val="0"/>
              </a:spcBef>
              <a:spcAft>
                <a:spcPts val="0"/>
              </a:spcAft>
              <a:buClr>
                <a:srgbClr val="307297"/>
              </a:buClr>
              <a:buSzTx/>
              <a:tabLst/>
              <a:defRPr/>
            </a:pPr>
            <a:endParaRPr kumimoji="0" lang="en-US" sz="1400" b="0" i="0" u="none" strike="noStrike" kern="1200" cap="none" spc="0" normalizeH="0" baseline="0" noProof="0">
              <a:ln>
                <a:noFill/>
              </a:ln>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
                <a:srgbClr val="307297"/>
              </a:buClr>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DM Sans"/>
                <a:ea typeface="+mn-ea"/>
                <a:cs typeface="+mn-cs"/>
              </a:rPr>
              <a:t>Significant reduction with Niacinamide PC after 28 days vs placebo </a:t>
            </a:r>
            <a:br>
              <a:rPr lang="en-US" sz="1400" b="0" i="0" u="none" strike="noStrike" kern="1200" cap="none" spc="0" normalizeH="0" baseline="0" noProof="0">
                <a:ln>
                  <a:noFill/>
                </a:ln>
                <a:effectLst/>
                <a:uLnTx/>
                <a:uFillTx/>
                <a:latin typeface="DM Sans"/>
              </a:rPr>
            </a:br>
            <a:r>
              <a:rPr kumimoji="0" lang="en-US" sz="1400" b="0" i="0" u="none" strike="noStrike" kern="1200" cap="none" spc="0" normalizeH="0" baseline="0" noProof="0">
                <a:ln>
                  <a:noFill/>
                </a:ln>
                <a:effectLst/>
                <a:uLnTx/>
                <a:uFillTx/>
                <a:latin typeface="DM Sans"/>
                <a:ea typeface="+mn-ea"/>
                <a:cs typeface="+mn-cs"/>
              </a:rPr>
              <a:t>of acetyl-proline (-</a:t>
            </a:r>
            <a:r>
              <a:rPr lang="en-US" sz="1400" kern="1200">
                <a:latin typeface="DM Sans"/>
              </a:rPr>
              <a:t>28</a:t>
            </a:r>
            <a:r>
              <a:rPr kumimoji="0" lang="en-US" sz="1400" b="0" i="0" u="none" strike="noStrike" kern="1200" cap="none" spc="0" normalizeH="0" baseline="0" noProof="0">
                <a:ln>
                  <a:noFill/>
                </a:ln>
                <a:effectLst/>
                <a:uLnTx/>
                <a:uFillTx/>
                <a:latin typeface="DM Sans"/>
                <a:ea typeface="+mn-ea"/>
                <a:cs typeface="+mn-cs"/>
              </a:rPr>
              <a:t>%) and proline (-23%)</a:t>
            </a:r>
            <a:endParaRPr lang="en-US" sz="1400" b="0" i="0" u="none" strike="noStrike" kern="1200" cap="none" spc="0" normalizeH="0" baseline="0" noProof="0">
              <a:ln>
                <a:noFill/>
              </a:ln>
              <a:effectLst/>
              <a:uLnTx/>
              <a:uFillTx/>
              <a:latin typeface="DM Sans"/>
            </a:endParaRPr>
          </a:p>
          <a:p>
            <a:endParaRPr lang="en-US" sz="1400"/>
          </a:p>
        </p:txBody>
      </p:sp>
      <p:sp>
        <p:nvSpPr>
          <p:cNvPr id="17" name="Title 16">
            <a:extLst>
              <a:ext uri="{FF2B5EF4-FFF2-40B4-BE49-F238E27FC236}">
                <a16:creationId xmlns:a16="http://schemas.microsoft.com/office/drawing/2014/main" id="{D102AE07-A4F1-97AD-3A87-77E65DD070DA}"/>
              </a:ext>
            </a:extLst>
          </p:cNvPr>
          <p:cNvSpPr>
            <a:spLocks noGrp="1"/>
          </p:cNvSpPr>
          <p:nvPr>
            <p:ph type="title"/>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DM Sans"/>
                <a:ea typeface="+mj-ea"/>
                <a:cs typeface="+mj-cs"/>
              </a:rPr>
              <a:t>Niacinamide PC </a:t>
            </a:r>
            <a:r>
              <a:rPr lang="en-GB" dirty="0">
                <a:solidFill>
                  <a:prstClr val="black"/>
                </a:solidFill>
                <a:latin typeface="DM Sans"/>
              </a:rPr>
              <a:t>p</a:t>
            </a:r>
            <a:r>
              <a:rPr kumimoji="0" lang="en-GB" sz="2000" b="1" i="0" u="none" strike="noStrike" kern="1200" cap="none" spc="0" normalizeH="0" baseline="0" noProof="0" dirty="0" err="1">
                <a:ln>
                  <a:noFill/>
                </a:ln>
                <a:solidFill>
                  <a:prstClr val="black"/>
                </a:solidFill>
                <a:effectLst/>
                <a:uLnTx/>
                <a:uFillTx/>
                <a:latin typeface="DM Sans"/>
                <a:ea typeface="+mj-ea"/>
                <a:cs typeface="+mj-cs"/>
              </a:rPr>
              <a:t>rotects</a:t>
            </a:r>
            <a:r>
              <a:rPr kumimoji="0" lang="en-GB" sz="2000" b="1" i="0" u="none" strike="noStrike" kern="1200" cap="none" spc="0" normalizeH="0" baseline="0" noProof="0" dirty="0">
                <a:ln>
                  <a:noFill/>
                </a:ln>
                <a:solidFill>
                  <a:prstClr val="black"/>
                </a:solidFill>
                <a:effectLst/>
                <a:uLnTx/>
                <a:uFillTx/>
                <a:latin typeface="DM Sans"/>
                <a:ea typeface="+mj-ea"/>
                <a:cs typeface="+mj-cs"/>
              </a:rPr>
              <a:t> and stimulates collagen production</a:t>
            </a:r>
          </a:p>
        </p:txBody>
      </p:sp>
      <p:sp>
        <p:nvSpPr>
          <p:cNvPr id="23" name="Text Placeholder 22">
            <a:extLst>
              <a:ext uri="{FF2B5EF4-FFF2-40B4-BE49-F238E27FC236}">
                <a16:creationId xmlns:a16="http://schemas.microsoft.com/office/drawing/2014/main" id="{E86E3FFA-261E-8C18-F5F0-0D9EB958A023}"/>
              </a:ext>
            </a:extLst>
          </p:cNvPr>
          <p:cNvSpPr>
            <a:spLocks noGrp="1"/>
          </p:cNvSpPr>
          <p:nvPr>
            <p:ph type="body" sz="quarter" idx="24"/>
          </p:nvPr>
        </p:nvSpPr>
        <p:spPr>
          <a:xfrm>
            <a:off x="302398" y="6214539"/>
            <a:ext cx="5172427" cy="165111"/>
          </a:xfrm>
        </p:spPr>
        <p:txBody>
          <a:bodyPr anchor="b"/>
          <a:lstStyle/>
          <a:p>
            <a:r>
              <a:rPr kumimoji="0" lang="en-US" sz="800" b="0" i="0" u="none" strike="noStrike" kern="1200" cap="none" spc="0" normalizeH="0" baseline="0" noProof="0">
                <a:ln>
                  <a:noFill/>
                </a:ln>
                <a:solidFill>
                  <a:prstClr val="black"/>
                </a:solidFill>
                <a:effectLst/>
                <a:uLnTx/>
                <a:uFillTx/>
                <a:latin typeface="DM Sans"/>
                <a:ea typeface="+mn-ea"/>
                <a:cs typeface="+mn-cs"/>
              </a:rPr>
              <a:t>Note: as this is based on a dermal effect it might need more time than 4 weeks to become significant</a:t>
            </a:r>
          </a:p>
        </p:txBody>
      </p:sp>
      <p:pic>
        <p:nvPicPr>
          <p:cNvPr id="31" name="Picture 30">
            <a:extLst>
              <a:ext uri="{FF2B5EF4-FFF2-40B4-BE49-F238E27FC236}">
                <a16:creationId xmlns:a16="http://schemas.microsoft.com/office/drawing/2014/main" id="{0265FB1A-33E8-839E-1977-163883D58FF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366901" y="3071839"/>
            <a:ext cx="3081617" cy="2295490"/>
          </a:xfrm>
          <a:prstGeom prst="rect">
            <a:avLst/>
          </a:prstGeom>
        </p:spPr>
      </p:pic>
      <p:pic>
        <p:nvPicPr>
          <p:cNvPr id="28" name="Picture 27">
            <a:extLst>
              <a:ext uri="{FF2B5EF4-FFF2-40B4-BE49-F238E27FC236}">
                <a16:creationId xmlns:a16="http://schemas.microsoft.com/office/drawing/2014/main" id="{6787F9B4-7B3D-402B-5C37-524B7DEA46D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797123" y="2960414"/>
            <a:ext cx="3507158" cy="2630368"/>
          </a:xfrm>
          <a:prstGeom prst="rect">
            <a:avLst/>
          </a:prstGeom>
        </p:spPr>
      </p:pic>
      <p:pic>
        <p:nvPicPr>
          <p:cNvPr id="4" name="Picture 28">
            <a:extLst>
              <a:ext uri="{FF2B5EF4-FFF2-40B4-BE49-F238E27FC236}">
                <a16:creationId xmlns:a16="http://schemas.microsoft.com/office/drawing/2014/main" id="{0C8704D7-9186-D606-AE8E-1265A1FF6972}"/>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95129" y="2907864"/>
            <a:ext cx="3312806" cy="2598057"/>
          </a:xfrm>
          <a:prstGeom prst="rect">
            <a:avLst/>
          </a:prstGeom>
        </p:spPr>
      </p:pic>
      <p:sp>
        <p:nvSpPr>
          <p:cNvPr id="5" name="Text Placeholder 20">
            <a:extLst>
              <a:ext uri="{FF2B5EF4-FFF2-40B4-BE49-F238E27FC236}">
                <a16:creationId xmlns:a16="http://schemas.microsoft.com/office/drawing/2014/main" id="{B136F469-A86B-42E2-DCFD-9C0DD4AA7EB9}"/>
              </a:ext>
            </a:extLst>
          </p:cNvPr>
          <p:cNvSpPr txBox="1">
            <a:spLocks/>
          </p:cNvSpPr>
          <p:nvPr/>
        </p:nvSpPr>
        <p:spPr>
          <a:xfrm>
            <a:off x="7956330" y="1590666"/>
            <a:ext cx="3842211" cy="1319377"/>
          </a:xfrm>
          <a:prstGeom prst="rect">
            <a:avLst/>
          </a:prstGeom>
        </p:spPr>
        <p:txBody>
          <a:bodyPr vert="horz" wrap="square" lIns="0" tIns="0" rIns="0" bIns="0" rtlCol="0">
            <a:norm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FontTx/>
              <a:buNone/>
              <a:defRPr/>
            </a:pPr>
            <a:r>
              <a:rPr lang="en-US" sz="1300" b="1" i="1" kern="1200">
                <a:latin typeface="DM Sans"/>
              </a:rPr>
              <a:t>In vitro </a:t>
            </a:r>
            <a:r>
              <a:rPr lang="en-US" sz="1300" b="1" kern="1200">
                <a:latin typeface="DM Sans"/>
              </a:rPr>
              <a:t>study:</a:t>
            </a:r>
          </a:p>
          <a:p>
            <a:pPr>
              <a:buFontTx/>
              <a:buNone/>
              <a:defRPr/>
            </a:pPr>
            <a:endParaRPr lang="en-US" sz="1300"/>
          </a:p>
          <a:p>
            <a:pPr marL="285750" indent="-285750">
              <a:buFont typeface="Arial" panose="020B0604020202020204" pitchFamily="34" charset="0"/>
              <a:buChar char="•"/>
              <a:defRPr/>
            </a:pPr>
            <a:r>
              <a:rPr kumimoji="0" lang="en-US" sz="1300" b="0" i="0" u="none" strike="noStrike" kern="1200" cap="none" spc="0" normalizeH="0" baseline="0" noProof="0">
                <a:ln>
                  <a:noFill/>
                </a:ln>
                <a:solidFill>
                  <a:prstClr val="black"/>
                </a:solidFill>
                <a:effectLst/>
                <a:uLnTx/>
                <a:uFillTx/>
                <a:latin typeface="DM Sans"/>
                <a:ea typeface="+mn-ea"/>
                <a:cs typeface="+mn-cs"/>
              </a:rPr>
              <a:t>Niacinamide PC positive effect on stimulation of collagen I synthesis (+138%) in human dermal fibroblasts.</a:t>
            </a:r>
          </a:p>
          <a:p>
            <a:pPr>
              <a:buFontTx/>
              <a:buNone/>
              <a:defRPr/>
            </a:pPr>
            <a:endParaRPr lang="en-US" sz="1300"/>
          </a:p>
        </p:txBody>
      </p:sp>
      <p:cxnSp>
        <p:nvCxnSpPr>
          <p:cNvPr id="7" name="Straight Connector 6">
            <a:extLst>
              <a:ext uri="{FF2B5EF4-FFF2-40B4-BE49-F238E27FC236}">
                <a16:creationId xmlns:a16="http://schemas.microsoft.com/office/drawing/2014/main" id="{65EA9AAE-BFE3-1366-CAEE-BE788D4A829D}"/>
              </a:ext>
            </a:extLst>
          </p:cNvPr>
          <p:cNvCxnSpPr/>
          <p:nvPr/>
        </p:nvCxnSpPr>
        <p:spPr>
          <a:xfrm>
            <a:off x="7541819" y="1650124"/>
            <a:ext cx="0" cy="4361793"/>
          </a:xfrm>
          <a:prstGeom prst="line">
            <a:avLst/>
          </a:prstGeom>
        </p:spPr>
        <p:style>
          <a:lnRef idx="1">
            <a:schemeClr val="dk1"/>
          </a:lnRef>
          <a:fillRef idx="0">
            <a:schemeClr val="dk1"/>
          </a:fillRef>
          <a:effectRef idx="0">
            <a:schemeClr val="dk1"/>
          </a:effectRef>
          <a:fontRef idx="minor">
            <a:schemeClr val="tx1"/>
          </a:fontRef>
        </p:style>
      </p:cxnSp>
      <p:grpSp>
        <p:nvGrpSpPr>
          <p:cNvPr id="9" name="Group 8">
            <a:extLst>
              <a:ext uri="{FF2B5EF4-FFF2-40B4-BE49-F238E27FC236}">
                <a16:creationId xmlns:a16="http://schemas.microsoft.com/office/drawing/2014/main" id="{EA83679D-7038-1A57-E3EF-4368ECA01098}"/>
              </a:ext>
            </a:extLst>
          </p:cNvPr>
          <p:cNvGrpSpPr/>
          <p:nvPr/>
        </p:nvGrpSpPr>
        <p:grpSpPr>
          <a:xfrm>
            <a:off x="10231967" y="314811"/>
            <a:ext cx="1960033" cy="962713"/>
            <a:chOff x="10231967" y="679007"/>
            <a:chExt cx="1960033" cy="962713"/>
          </a:xfrm>
        </p:grpSpPr>
        <p:sp>
          <p:nvSpPr>
            <p:cNvPr id="10" name="TextBox 9">
              <a:extLst>
                <a:ext uri="{FF2B5EF4-FFF2-40B4-BE49-F238E27FC236}">
                  <a16:creationId xmlns:a16="http://schemas.microsoft.com/office/drawing/2014/main" id="{123E0909-9773-0F95-BAD6-2AE6DD4484B0}"/>
                </a:ext>
              </a:extLst>
            </p:cNvPr>
            <p:cNvSpPr txBox="1"/>
            <p:nvPr/>
          </p:nvSpPr>
          <p:spPr>
            <a:xfrm>
              <a:off x="10231967" y="679007"/>
              <a:ext cx="1960032" cy="338554"/>
            </a:xfrm>
            <a:prstGeom prst="rect">
              <a:avLst/>
            </a:prstGeom>
            <a:solidFill>
              <a:schemeClr val="accent3"/>
            </a:solidFill>
          </p:spPr>
          <p:txBody>
            <a:bodyPr wrap="square">
              <a:spAutoFit/>
            </a:bodyPr>
            <a:lstStyle/>
            <a:p>
              <a:r>
                <a:rPr lang="en-US" sz="1600" b="1">
                  <a:solidFill>
                    <a:schemeClr val="bg1"/>
                  </a:solidFill>
                </a:rPr>
                <a:t>NEW: </a:t>
              </a:r>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pic>
          <p:nvPicPr>
            <p:cNvPr id="11" name="Graphic 10">
              <a:extLst>
                <a:ext uri="{FF2B5EF4-FFF2-40B4-BE49-F238E27FC236}">
                  <a16:creationId xmlns:a16="http://schemas.microsoft.com/office/drawing/2014/main" id="{95C2C42A-BA67-E62B-369E-D1EB9AE238B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692258" y="1055614"/>
              <a:ext cx="1499742" cy="586106"/>
            </a:xfrm>
            <a:prstGeom prst="rect">
              <a:avLst/>
            </a:prstGeom>
          </p:spPr>
        </p:pic>
      </p:grpSp>
      <p:sp>
        <p:nvSpPr>
          <p:cNvPr id="6" name="Text Placeholder 22">
            <a:extLst>
              <a:ext uri="{FF2B5EF4-FFF2-40B4-BE49-F238E27FC236}">
                <a16:creationId xmlns:a16="http://schemas.microsoft.com/office/drawing/2014/main" id="{62A4CDF5-AAA8-309C-0076-9B5575B42360}"/>
              </a:ext>
            </a:extLst>
          </p:cNvPr>
          <p:cNvSpPr txBox="1">
            <a:spLocks/>
          </p:cNvSpPr>
          <p:nvPr/>
        </p:nvSpPr>
        <p:spPr>
          <a:xfrm>
            <a:off x="8366901" y="5669383"/>
            <a:ext cx="950536" cy="165111"/>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kern="1200">
                <a:solidFill>
                  <a:prstClr val="black"/>
                </a:solidFill>
                <a:latin typeface="DM Sans"/>
              </a:rPr>
              <a:t>*** p &lt; 0.001 </a:t>
            </a:r>
          </a:p>
        </p:txBody>
      </p:sp>
      <p:sp>
        <p:nvSpPr>
          <p:cNvPr id="12" name="Text Placeholder 22">
            <a:extLst>
              <a:ext uri="{FF2B5EF4-FFF2-40B4-BE49-F238E27FC236}">
                <a16:creationId xmlns:a16="http://schemas.microsoft.com/office/drawing/2014/main" id="{7775CD0D-B7EB-AF57-8C8E-5415D777302B}"/>
              </a:ext>
            </a:extLst>
          </p:cNvPr>
          <p:cNvSpPr txBox="1">
            <a:spLocks/>
          </p:cNvSpPr>
          <p:nvPr/>
        </p:nvSpPr>
        <p:spPr>
          <a:xfrm>
            <a:off x="9093248" y="4089046"/>
            <a:ext cx="305238" cy="178841"/>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900" kern="1200">
                <a:solidFill>
                  <a:prstClr val="black"/>
                </a:solidFill>
                <a:latin typeface="DM Sans"/>
              </a:rPr>
              <a:t>***</a:t>
            </a:r>
          </a:p>
        </p:txBody>
      </p:sp>
      <p:sp>
        <p:nvSpPr>
          <p:cNvPr id="13" name="Text Placeholder 22">
            <a:extLst>
              <a:ext uri="{FF2B5EF4-FFF2-40B4-BE49-F238E27FC236}">
                <a16:creationId xmlns:a16="http://schemas.microsoft.com/office/drawing/2014/main" id="{E9D58BF5-D56E-7A2D-B298-B9AFD40F547E}"/>
              </a:ext>
            </a:extLst>
          </p:cNvPr>
          <p:cNvSpPr txBox="1">
            <a:spLocks/>
          </p:cNvSpPr>
          <p:nvPr/>
        </p:nvSpPr>
        <p:spPr>
          <a:xfrm>
            <a:off x="9638944" y="3582640"/>
            <a:ext cx="305238" cy="178841"/>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900" kern="1200">
                <a:solidFill>
                  <a:prstClr val="black"/>
                </a:solidFill>
                <a:latin typeface="DM Sans"/>
              </a:rPr>
              <a:t>***</a:t>
            </a:r>
          </a:p>
        </p:txBody>
      </p:sp>
      <p:sp>
        <p:nvSpPr>
          <p:cNvPr id="14" name="Text Placeholder 22">
            <a:extLst>
              <a:ext uri="{FF2B5EF4-FFF2-40B4-BE49-F238E27FC236}">
                <a16:creationId xmlns:a16="http://schemas.microsoft.com/office/drawing/2014/main" id="{0CB37D12-E51D-56AB-8D21-E0322D5FDEAE}"/>
              </a:ext>
            </a:extLst>
          </p:cNvPr>
          <p:cNvSpPr txBox="1">
            <a:spLocks/>
          </p:cNvSpPr>
          <p:nvPr/>
        </p:nvSpPr>
        <p:spPr>
          <a:xfrm>
            <a:off x="10356722" y="3493220"/>
            <a:ext cx="305238" cy="178841"/>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900" kern="1200">
                <a:solidFill>
                  <a:prstClr val="black"/>
                </a:solidFill>
                <a:latin typeface="DM Sans"/>
              </a:rPr>
              <a:t>***</a:t>
            </a:r>
          </a:p>
        </p:txBody>
      </p:sp>
      <p:sp>
        <p:nvSpPr>
          <p:cNvPr id="15" name="Text Placeholder 22">
            <a:extLst>
              <a:ext uri="{FF2B5EF4-FFF2-40B4-BE49-F238E27FC236}">
                <a16:creationId xmlns:a16="http://schemas.microsoft.com/office/drawing/2014/main" id="{238BA525-FD5A-605B-9DC9-FAE4107F4DB1}"/>
              </a:ext>
            </a:extLst>
          </p:cNvPr>
          <p:cNvSpPr txBox="1">
            <a:spLocks/>
          </p:cNvSpPr>
          <p:nvPr/>
        </p:nvSpPr>
        <p:spPr>
          <a:xfrm>
            <a:off x="11046800" y="3359419"/>
            <a:ext cx="305238" cy="178841"/>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900" kern="1200">
                <a:solidFill>
                  <a:prstClr val="black"/>
                </a:solidFill>
                <a:latin typeface="DM Sans"/>
              </a:rPr>
              <a:t>***</a:t>
            </a:r>
          </a:p>
        </p:txBody>
      </p:sp>
    </p:spTree>
    <p:extLst>
      <p:ext uri="{BB962C8B-B14F-4D97-AF65-F5344CB8AC3E}">
        <p14:creationId xmlns:p14="http://schemas.microsoft.com/office/powerpoint/2010/main" val="3662209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41ECC-2C08-7864-CCB7-577611ECC3A1}"/>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61A84A36-2C72-B478-BD29-C7B58204B3B4}"/>
              </a:ext>
            </a:extLst>
          </p:cNvPr>
          <p:cNvSpPr>
            <a:spLocks noGrp="1"/>
          </p:cNvSpPr>
          <p:nvPr>
            <p:ph type="title"/>
          </p:nvPr>
        </p:nvSpPr>
        <p:spPr>
          <a:xfrm>
            <a:off x="302398" y="302400"/>
            <a:ext cx="5323701" cy="298671"/>
          </a:xfrm>
        </p:spPr>
        <p:txBody>
          <a:bodyPr/>
          <a:lstStyle/>
          <a:p>
            <a:r>
              <a:rPr lang="en-GB" sz="2000"/>
              <a:t>Niacinamide PC improves skin hydration </a:t>
            </a:r>
            <a:br>
              <a:rPr lang="en-NL" sz="2000"/>
            </a:br>
            <a:endParaRPr lang="en-US"/>
          </a:p>
        </p:txBody>
      </p:sp>
      <p:pic>
        <p:nvPicPr>
          <p:cNvPr id="6" name="Picture Placeholder 5" descr="A person splashing water in the sun&#10;&#10;Description automatically generated">
            <a:extLst>
              <a:ext uri="{FF2B5EF4-FFF2-40B4-BE49-F238E27FC236}">
                <a16:creationId xmlns:a16="http://schemas.microsoft.com/office/drawing/2014/main" id="{7093FE7F-ECE0-5A07-56E1-B7DC15689814}"/>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a:xfrm>
            <a:off x="6096000" y="0"/>
            <a:ext cx="6096000" cy="6858000"/>
          </a:xfrm>
          <a:noFill/>
        </p:spPr>
      </p:pic>
      <p:sp>
        <p:nvSpPr>
          <p:cNvPr id="23" name="Text Placeholder 22">
            <a:extLst>
              <a:ext uri="{FF2B5EF4-FFF2-40B4-BE49-F238E27FC236}">
                <a16:creationId xmlns:a16="http://schemas.microsoft.com/office/drawing/2014/main" id="{A96F245C-D21A-E4B6-975E-0C8F270E645F}"/>
              </a:ext>
            </a:extLst>
          </p:cNvPr>
          <p:cNvSpPr>
            <a:spLocks noGrp="1"/>
          </p:cNvSpPr>
          <p:nvPr>
            <p:ph type="body" sz="quarter" idx="24"/>
          </p:nvPr>
        </p:nvSpPr>
        <p:spPr>
          <a:xfrm>
            <a:off x="302397" y="974943"/>
            <a:ext cx="5615803" cy="4101960"/>
          </a:xfrm>
        </p:spPr>
        <p:txBody>
          <a:bodyPr/>
          <a:lstStyle/>
          <a:p>
            <a:pPr>
              <a:lnSpc>
                <a:spcPts val="1800"/>
              </a:lnSpc>
              <a:spcAft>
                <a:spcPts val="600"/>
              </a:spcAft>
              <a:buClr>
                <a:srgbClr val="307297"/>
              </a:buClr>
            </a:pPr>
            <a:r>
              <a:rPr lang="en-US" sz="1450" b="1">
                <a:latin typeface="+mj-lt"/>
              </a:rPr>
              <a:t>Menopause can lead to reduced skin hydration:</a:t>
            </a:r>
            <a:br>
              <a:rPr lang="en-US" sz="1450" b="1">
                <a:latin typeface="+mj-lt"/>
              </a:rPr>
            </a:br>
            <a:r>
              <a:rPr lang="en-US" sz="1450">
                <a:latin typeface="+mj-lt"/>
              </a:rPr>
              <a:t>Menopause can increase trans-epidermal water loss (TEWL) </a:t>
            </a:r>
            <a:br>
              <a:rPr lang="en-US" sz="1450">
                <a:latin typeface="+mj-lt"/>
              </a:rPr>
            </a:br>
            <a:r>
              <a:rPr lang="en-US" sz="1450">
                <a:latin typeface="+mj-lt"/>
              </a:rPr>
              <a:t>and consequently, reduce skin hydration, contributing </a:t>
            </a:r>
            <a:br>
              <a:rPr lang="en-US" sz="1450">
                <a:latin typeface="+mj-lt"/>
              </a:rPr>
            </a:br>
            <a:r>
              <a:rPr lang="en-US" sz="1450">
                <a:latin typeface="+mj-lt"/>
              </a:rPr>
              <a:t>to dryness and compromised skin health.  </a:t>
            </a:r>
          </a:p>
          <a:p>
            <a:pPr>
              <a:lnSpc>
                <a:spcPts val="1800"/>
              </a:lnSpc>
              <a:spcAft>
                <a:spcPts val="600"/>
              </a:spcAft>
              <a:buClr>
                <a:srgbClr val="307297"/>
              </a:buClr>
            </a:pPr>
            <a:endParaRPr lang="en-US" sz="1450">
              <a:latin typeface="+mj-lt"/>
            </a:endParaRPr>
          </a:p>
          <a:p>
            <a:pPr>
              <a:lnSpc>
                <a:spcPts val="1800"/>
              </a:lnSpc>
              <a:spcAft>
                <a:spcPts val="600"/>
              </a:spcAft>
              <a:buClr>
                <a:srgbClr val="307297"/>
              </a:buClr>
            </a:pPr>
            <a:endParaRPr lang="en-US" sz="1450" b="1">
              <a:latin typeface="+mj-lt"/>
            </a:endParaRPr>
          </a:p>
          <a:p>
            <a:pPr>
              <a:lnSpc>
                <a:spcPts val="1800"/>
              </a:lnSpc>
              <a:spcAft>
                <a:spcPts val="600"/>
              </a:spcAft>
              <a:buClr>
                <a:srgbClr val="307297"/>
              </a:buClr>
            </a:pPr>
            <a:r>
              <a:rPr lang="en-US" sz="1450" b="1">
                <a:latin typeface="+mj-lt"/>
              </a:rPr>
              <a:t>Niacinamide PC increases skin hydration:</a:t>
            </a:r>
            <a:br>
              <a:rPr lang="en-US" sz="1450" b="1">
                <a:latin typeface="+mj-lt"/>
              </a:rPr>
            </a:br>
            <a:r>
              <a:rPr lang="en-US" sz="1450" i="1">
                <a:latin typeface="+mj-lt"/>
              </a:rPr>
              <a:t>In vivo </a:t>
            </a:r>
            <a:r>
              <a:rPr lang="en-US" sz="1450">
                <a:latin typeface="+mj-lt"/>
              </a:rPr>
              <a:t>study confirms that Niacinamide easily penetrates the skin barrier. After topical application, its derived metabolites can be observed in the skin, such as methyl nicotinamide and amino nicotinic acid derivatives, contributing to increase skin health.</a:t>
            </a:r>
          </a:p>
          <a:p>
            <a:pPr>
              <a:lnSpc>
                <a:spcPts val="1800"/>
              </a:lnSpc>
              <a:spcAft>
                <a:spcPts val="600"/>
              </a:spcAft>
              <a:buClr>
                <a:srgbClr val="307297"/>
              </a:buClr>
            </a:pPr>
            <a:r>
              <a:rPr lang="en-US" sz="1450">
                <a:latin typeface="+mj-lt"/>
              </a:rPr>
              <a:t>High level of Niacinamide is correlated with reduced water </a:t>
            </a:r>
            <a:br>
              <a:rPr lang="en-US" sz="1450">
                <a:latin typeface="+mj-lt"/>
              </a:rPr>
            </a:br>
            <a:r>
              <a:rPr lang="en-US" sz="1450">
                <a:latin typeface="+mj-lt"/>
              </a:rPr>
              <a:t>loss (TEWL) and consequent increase of skin hydration.</a:t>
            </a:r>
          </a:p>
          <a:p>
            <a:pPr>
              <a:lnSpc>
                <a:spcPts val="1800"/>
              </a:lnSpc>
              <a:spcAft>
                <a:spcPts val="600"/>
              </a:spcAft>
              <a:buClr>
                <a:srgbClr val="307297"/>
              </a:buClr>
            </a:pPr>
            <a:r>
              <a:rPr lang="en-US" sz="1450">
                <a:latin typeface="+mj-lt"/>
              </a:rPr>
              <a:t>Clinical results show that, compared to T0, treatment </a:t>
            </a:r>
            <a:br>
              <a:rPr lang="en-US" sz="1450">
                <a:latin typeface="+mj-lt"/>
              </a:rPr>
            </a:br>
            <a:r>
              <a:rPr lang="en-US" sz="1450">
                <a:latin typeface="+mj-lt"/>
              </a:rPr>
              <a:t>with 5% Niacinamide PC for 28 days led to:</a:t>
            </a:r>
          </a:p>
          <a:p>
            <a:pPr marL="285750" indent="-285750">
              <a:lnSpc>
                <a:spcPts val="1800"/>
              </a:lnSpc>
              <a:spcAft>
                <a:spcPts val="600"/>
              </a:spcAft>
              <a:buClr>
                <a:srgbClr val="307297"/>
              </a:buClr>
              <a:buFont typeface="Arial" panose="020B0604020202020204" pitchFamily="34" charset="0"/>
              <a:buChar char="•"/>
            </a:pPr>
            <a:r>
              <a:rPr lang="en-US" sz="1450">
                <a:latin typeface="+mj-lt"/>
              </a:rPr>
              <a:t>+23% increase in skin hydration</a:t>
            </a:r>
          </a:p>
          <a:p>
            <a:pPr marL="285750" indent="-285750">
              <a:lnSpc>
                <a:spcPts val="1800"/>
              </a:lnSpc>
              <a:spcAft>
                <a:spcPts val="600"/>
              </a:spcAft>
              <a:buClr>
                <a:srgbClr val="307297"/>
              </a:buClr>
              <a:buFont typeface="Arial" panose="020B0604020202020204" pitchFamily="34" charset="0"/>
              <a:buChar char="•"/>
            </a:pPr>
            <a:r>
              <a:rPr lang="en-US" sz="1450">
                <a:latin typeface="+mj-lt"/>
              </a:rPr>
              <a:t>- 19% reduction in TEWL </a:t>
            </a:r>
          </a:p>
          <a:p>
            <a:pPr>
              <a:lnSpc>
                <a:spcPts val="1800"/>
              </a:lnSpc>
              <a:spcAft>
                <a:spcPts val="600"/>
              </a:spcAft>
              <a:buClr>
                <a:srgbClr val="307297"/>
              </a:buClr>
            </a:pPr>
            <a:r>
              <a:rPr lang="en-US" sz="1450">
                <a:latin typeface="+mj-lt"/>
              </a:rPr>
              <a:t>Niacinamide PC effectively improves skin hydration </a:t>
            </a:r>
            <a:br>
              <a:rPr lang="en-US" sz="1450">
                <a:latin typeface="+mj-lt"/>
              </a:rPr>
            </a:br>
            <a:r>
              <a:rPr lang="en-US" sz="1450">
                <a:latin typeface="+mj-lt"/>
              </a:rPr>
              <a:t>and skin barrier function.  </a:t>
            </a:r>
            <a:endParaRPr lang="en-US" sz="1450" kern="0"/>
          </a:p>
          <a:p>
            <a:pPr>
              <a:lnSpc>
                <a:spcPts val="1800"/>
              </a:lnSpc>
            </a:pPr>
            <a:endParaRPr lang="en-US" sz="1450"/>
          </a:p>
        </p:txBody>
      </p:sp>
      <p:sp>
        <p:nvSpPr>
          <p:cNvPr id="26" name="Slide Number Placeholder 2">
            <a:extLst>
              <a:ext uri="{FF2B5EF4-FFF2-40B4-BE49-F238E27FC236}">
                <a16:creationId xmlns:a16="http://schemas.microsoft.com/office/drawing/2014/main" id="{D5FF3264-B6AE-6E07-1045-9BD221F90D3E}"/>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cxnSp>
        <p:nvCxnSpPr>
          <p:cNvPr id="16" name="Straight Connector 15">
            <a:extLst>
              <a:ext uri="{FF2B5EF4-FFF2-40B4-BE49-F238E27FC236}">
                <a16:creationId xmlns:a16="http://schemas.microsoft.com/office/drawing/2014/main" id="{260D4564-DDE1-F470-6364-918D5FF0BBDD}"/>
              </a:ext>
            </a:extLst>
          </p:cNvPr>
          <p:cNvCxnSpPr>
            <a:cxnSpLocks/>
          </p:cNvCxnSpPr>
          <p:nvPr/>
        </p:nvCxnSpPr>
        <p:spPr>
          <a:xfrm>
            <a:off x="302400" y="2238099"/>
            <a:ext cx="53840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8" name="Graphic 17">
            <a:extLst>
              <a:ext uri="{FF2B5EF4-FFF2-40B4-BE49-F238E27FC236}">
                <a16:creationId xmlns:a16="http://schemas.microsoft.com/office/drawing/2014/main" id="{FA5B6852-9F61-D81B-B439-1D503C2EBF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92258" y="1055614"/>
            <a:ext cx="1499742" cy="586106"/>
          </a:xfrm>
          <a:prstGeom prst="rect">
            <a:avLst/>
          </a:prstGeom>
        </p:spPr>
      </p:pic>
      <p:sp>
        <p:nvSpPr>
          <p:cNvPr id="19" name="TextBox 18">
            <a:extLst>
              <a:ext uri="{FF2B5EF4-FFF2-40B4-BE49-F238E27FC236}">
                <a16:creationId xmlns:a16="http://schemas.microsoft.com/office/drawing/2014/main" id="{7C732B5A-AED3-2EC6-F02E-E11BB256BB13}"/>
              </a:ext>
            </a:extLst>
          </p:cNvPr>
          <p:cNvSpPr txBox="1"/>
          <p:nvPr/>
        </p:nvSpPr>
        <p:spPr>
          <a:xfrm>
            <a:off x="10050780" y="302400"/>
            <a:ext cx="2141219" cy="338554"/>
          </a:xfrm>
          <a:prstGeom prst="rect">
            <a:avLst/>
          </a:prstGeom>
          <a:solidFill>
            <a:schemeClr val="accent6"/>
          </a:solidFill>
        </p:spPr>
        <p:txBody>
          <a:bodyPr wrap="square">
            <a:spAutoFit/>
          </a:bodyPr>
          <a:lstStyle/>
          <a:p>
            <a:pPr algn="r"/>
            <a:r>
              <a:rPr lang="en-GB" sz="1600" b="1">
                <a:solidFill>
                  <a:schemeClr val="bg1"/>
                </a:solidFill>
              </a:rPr>
              <a:t>Healthy skin barrier</a:t>
            </a:r>
            <a:endParaRPr lang="en-NL" sz="1600" b="1">
              <a:solidFill>
                <a:schemeClr val="bg1"/>
              </a:solidFill>
            </a:endParaRPr>
          </a:p>
        </p:txBody>
      </p:sp>
      <p:sp>
        <p:nvSpPr>
          <p:cNvPr id="2" name="TextBox 1">
            <a:extLst>
              <a:ext uri="{FF2B5EF4-FFF2-40B4-BE49-F238E27FC236}">
                <a16:creationId xmlns:a16="http://schemas.microsoft.com/office/drawing/2014/main" id="{0E01C7B1-8F7D-561F-A55A-70CA810745F7}"/>
              </a:ext>
            </a:extLst>
          </p:cNvPr>
          <p:cNvSpPr txBox="1"/>
          <p:nvPr/>
        </p:nvSpPr>
        <p:spPr>
          <a:xfrm>
            <a:off x="10231967" y="679007"/>
            <a:ext cx="1960032" cy="338554"/>
          </a:xfrm>
          <a:prstGeom prst="rect">
            <a:avLst/>
          </a:prstGeom>
          <a:solidFill>
            <a:schemeClr val="accent3"/>
          </a:solidFill>
        </p:spPr>
        <p:txBody>
          <a:bodyPr wrap="square">
            <a:spAutoFit/>
          </a:bodyPr>
          <a:lstStyle/>
          <a:p>
            <a:r>
              <a:rPr lang="en-US" sz="1600" b="1">
                <a:solidFill>
                  <a:schemeClr val="bg1"/>
                </a:solidFill>
              </a:rPr>
              <a:t>NEW: </a:t>
            </a:r>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spTree>
    <p:extLst>
      <p:ext uri="{BB962C8B-B14F-4D97-AF65-F5344CB8AC3E}">
        <p14:creationId xmlns:p14="http://schemas.microsoft.com/office/powerpoint/2010/main" val="224606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0BF7A-FF44-9EE9-8C19-6D9A7179747A}"/>
            </a:ext>
          </a:extLst>
        </p:cNvPr>
        <p:cNvGrpSpPr/>
        <p:nvPr/>
      </p:nvGrpSpPr>
      <p:grpSpPr>
        <a:xfrm>
          <a:off x="0" y="0"/>
          <a:ext cx="0" cy="0"/>
          <a:chOff x="0" y="0"/>
          <a:chExt cx="0" cy="0"/>
        </a:xfrm>
      </p:grpSpPr>
      <p:sp>
        <p:nvSpPr>
          <p:cNvPr id="21" name="Title 20">
            <a:extLst>
              <a:ext uri="{FF2B5EF4-FFF2-40B4-BE49-F238E27FC236}">
                <a16:creationId xmlns:a16="http://schemas.microsoft.com/office/drawing/2014/main" id="{2C11C71F-4773-12AD-7B7C-C00F07B11BB9}"/>
              </a:ext>
            </a:extLst>
          </p:cNvPr>
          <p:cNvSpPr>
            <a:spLocks noGrp="1"/>
          </p:cNvSpPr>
          <p:nvPr>
            <p:ph type="title"/>
          </p:nvPr>
        </p:nvSpPr>
        <p:spPr>
          <a:xfrm>
            <a:off x="302400" y="302400"/>
            <a:ext cx="11591925" cy="303211"/>
          </a:xfrm>
        </p:spPr>
        <p:txBody>
          <a:bodyPr/>
          <a:lstStyle/>
          <a:p>
            <a:r>
              <a:rPr kumimoji="0" lang="en-GB" sz="2000" b="1" i="0" u="none" strike="noStrike" kern="1200" cap="none" spc="0" normalizeH="0" baseline="0" noProof="0" dirty="0">
                <a:ln>
                  <a:noFill/>
                </a:ln>
                <a:solidFill>
                  <a:prstClr val="black"/>
                </a:solidFill>
                <a:effectLst/>
                <a:uLnTx/>
                <a:uFillTx/>
                <a:latin typeface="DM Sans"/>
                <a:ea typeface="+mj-ea"/>
                <a:cs typeface="+mj-cs"/>
              </a:rPr>
              <a:t>Niacinamide PC </a:t>
            </a:r>
            <a:r>
              <a:rPr lang="en-GB" dirty="0">
                <a:solidFill>
                  <a:prstClr val="black"/>
                </a:solidFill>
                <a:latin typeface="DM Sans"/>
              </a:rPr>
              <a:t>r</a:t>
            </a:r>
            <a:r>
              <a:rPr kumimoji="0" lang="en-GB" sz="2000" b="1" i="0" u="none" strike="noStrike" kern="1200" cap="none" spc="0" normalizeH="0" baseline="0" noProof="0" dirty="0" err="1">
                <a:ln>
                  <a:noFill/>
                </a:ln>
                <a:solidFill>
                  <a:prstClr val="black"/>
                </a:solidFill>
                <a:effectLst/>
                <a:uLnTx/>
                <a:uFillTx/>
                <a:latin typeface="DM Sans"/>
                <a:ea typeface="+mj-ea"/>
                <a:cs typeface="+mj-cs"/>
              </a:rPr>
              <a:t>einforces</a:t>
            </a:r>
            <a:r>
              <a:rPr kumimoji="0" lang="en-GB" sz="2000" b="1" i="0" u="none" strike="noStrike" kern="1200" cap="none" spc="0" normalizeH="0" baseline="0" noProof="0" dirty="0">
                <a:ln>
                  <a:noFill/>
                </a:ln>
                <a:solidFill>
                  <a:prstClr val="black"/>
                </a:solidFill>
                <a:effectLst/>
                <a:uLnTx/>
                <a:uFillTx/>
                <a:latin typeface="DM Sans"/>
                <a:ea typeface="+mj-ea"/>
                <a:cs typeface="+mj-cs"/>
              </a:rPr>
              <a:t> skin barrier </a:t>
            </a:r>
            <a:endParaRPr lang="en-US" dirty="0"/>
          </a:p>
        </p:txBody>
      </p:sp>
      <p:sp>
        <p:nvSpPr>
          <p:cNvPr id="3" name="Slide Number Placeholder 2">
            <a:extLst>
              <a:ext uri="{FF2B5EF4-FFF2-40B4-BE49-F238E27FC236}">
                <a16:creationId xmlns:a16="http://schemas.microsoft.com/office/drawing/2014/main" id="{FB591D51-AED1-9BF9-38F9-C9A55ED7EF1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2" name="Title 2">
            <a:extLst>
              <a:ext uri="{FF2B5EF4-FFF2-40B4-BE49-F238E27FC236}">
                <a16:creationId xmlns:a16="http://schemas.microsoft.com/office/drawing/2014/main" id="{9F05C0EA-376B-8744-39B8-95E1195450AD}"/>
              </a:ext>
            </a:extLst>
          </p:cNvPr>
          <p:cNvSpPr txBox="1">
            <a:spLocks/>
          </p:cNvSpPr>
          <p:nvPr/>
        </p:nvSpPr>
        <p:spPr>
          <a:xfrm>
            <a:off x="302400" y="911198"/>
            <a:ext cx="7356355" cy="44319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DM Sans"/>
                <a:ea typeface="+mj-ea"/>
                <a:cs typeface="+mj-cs"/>
              </a:rPr>
              <a:t>TEWL and Hydration graphs:</a:t>
            </a:r>
          </a:p>
          <a:p>
            <a:pPr marL="342900" marR="0" lvl="0" indent="-342900" algn="l" defTabSz="914400" rtl="0" eaLnBrk="1" fontAlgn="auto" latinLnBrk="0" hangingPunct="1">
              <a:lnSpc>
                <a:spcPct val="90000"/>
              </a:lnSpc>
              <a:spcBef>
                <a:spcPct val="0"/>
              </a:spcBef>
              <a:spcAft>
                <a:spcPts val="0"/>
              </a:spcAft>
              <a:buClrTx/>
              <a:buSzTx/>
              <a:buFontTx/>
              <a:buChar char="-"/>
              <a:tabLst/>
              <a:defRPr/>
            </a:pPr>
            <a:r>
              <a:rPr kumimoji="0" lang="en-GB" sz="1600" b="0" i="0" u="none" strike="noStrike" kern="1200" cap="none" spc="0" normalizeH="0" baseline="0" noProof="0">
                <a:ln>
                  <a:noFill/>
                </a:ln>
                <a:solidFill>
                  <a:prstClr val="black"/>
                </a:solidFill>
                <a:effectLst/>
                <a:uLnTx/>
                <a:uFillTx/>
                <a:latin typeface="DM Sans"/>
                <a:ea typeface="+mj-ea"/>
                <a:cs typeface="+mj-cs"/>
              </a:rPr>
              <a:t>Pre vs post menopause</a:t>
            </a:r>
          </a:p>
          <a:p>
            <a:pPr marL="342900" marR="0" lvl="0" indent="-342900" algn="l" defTabSz="914400" rtl="0" eaLnBrk="1" fontAlgn="auto" latinLnBrk="0" hangingPunct="1">
              <a:lnSpc>
                <a:spcPct val="90000"/>
              </a:lnSpc>
              <a:spcBef>
                <a:spcPct val="0"/>
              </a:spcBef>
              <a:spcAft>
                <a:spcPts val="0"/>
              </a:spcAft>
              <a:buClrTx/>
              <a:buSzTx/>
              <a:buFontTx/>
              <a:buChar char="-"/>
              <a:tabLst/>
              <a:defRPr/>
            </a:pPr>
            <a:r>
              <a:rPr kumimoji="0" lang="en-GB" sz="1600" b="0" i="0" u="none" strike="noStrike" kern="1200" cap="none" spc="0" normalizeH="0" baseline="0" noProof="0">
                <a:ln>
                  <a:noFill/>
                </a:ln>
                <a:solidFill>
                  <a:prstClr val="black"/>
                </a:solidFill>
                <a:effectLst/>
                <a:uLnTx/>
                <a:uFillTx/>
                <a:latin typeface="DM Sans"/>
                <a:ea typeface="+mj-ea"/>
                <a:cs typeface="+mj-cs"/>
              </a:rPr>
              <a:t>Pre vs pre/post menopause after treatment with Niacinamide</a:t>
            </a:r>
          </a:p>
        </p:txBody>
      </p:sp>
      <p:sp>
        <p:nvSpPr>
          <p:cNvPr id="33" name="TextBox 32">
            <a:extLst>
              <a:ext uri="{FF2B5EF4-FFF2-40B4-BE49-F238E27FC236}">
                <a16:creationId xmlns:a16="http://schemas.microsoft.com/office/drawing/2014/main" id="{BA83D18A-B06B-51BB-5E99-85FCFC6BF89A}"/>
              </a:ext>
            </a:extLst>
          </p:cNvPr>
          <p:cNvSpPr txBox="1"/>
          <p:nvPr/>
        </p:nvSpPr>
        <p:spPr>
          <a:xfrm>
            <a:off x="7832904" y="2060527"/>
            <a:ext cx="3848522" cy="14157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572C3"/>
                </a:solidFill>
                <a:effectLst/>
                <a:uLnTx/>
                <a:uFillTx/>
                <a:latin typeface="DM Sans"/>
                <a:ea typeface="+mn-ea"/>
                <a:cs typeface="+mn-cs"/>
              </a:rPr>
              <a:t>Hydration: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T0 no difference between pre- and post-menopausal group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+23% </a:t>
            </a:r>
            <a:r>
              <a:rPr kumimoji="0" lang="en-US" sz="1400" b="0" i="0" u="none" strike="noStrike" kern="1200" cap="none" spc="0" normalizeH="0" baseline="0" noProof="0">
                <a:ln>
                  <a:noFill/>
                </a:ln>
                <a:solidFill>
                  <a:prstClr val="black"/>
                </a:solidFill>
                <a:effectLst/>
                <a:uLnTx/>
                <a:uFillTx/>
                <a:latin typeface="DM Sans"/>
                <a:ea typeface="+mn-ea"/>
                <a:cs typeface="+mn-cs"/>
              </a:rPr>
              <a:t>significant increase with 5% Niacinamide after 4 weeks on post-menopausal group vs T0 and vs placebo</a:t>
            </a:r>
          </a:p>
        </p:txBody>
      </p:sp>
      <p:sp>
        <p:nvSpPr>
          <p:cNvPr id="34" name="TextBox 33">
            <a:extLst>
              <a:ext uri="{FF2B5EF4-FFF2-40B4-BE49-F238E27FC236}">
                <a16:creationId xmlns:a16="http://schemas.microsoft.com/office/drawing/2014/main" id="{F2BEAA71-6223-60B7-AF9A-E0F9A907EBD9}"/>
              </a:ext>
            </a:extLst>
          </p:cNvPr>
          <p:cNvSpPr txBox="1"/>
          <p:nvPr/>
        </p:nvSpPr>
        <p:spPr>
          <a:xfrm>
            <a:off x="7832904" y="3782716"/>
            <a:ext cx="3848522" cy="14157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58136"/>
                </a:solidFill>
                <a:effectLst/>
                <a:uLnTx/>
                <a:uFillTx/>
                <a:latin typeface="DM Sans"/>
                <a:ea typeface="+mn-ea"/>
                <a:cs typeface="+mn-cs"/>
              </a:rPr>
              <a:t>TEWL: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T0 slight difference between pre- and post-menopausal group (+5%)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effectLst/>
                <a:uLnTx/>
                <a:uFillTx/>
                <a:latin typeface="DM Sans"/>
                <a:ea typeface="+mn-ea"/>
                <a:cs typeface="+mn-cs"/>
              </a:rPr>
              <a:t>-19% </a:t>
            </a:r>
            <a:r>
              <a:rPr kumimoji="0" lang="en-US" sz="1400" b="0" i="0" u="none" strike="noStrike" kern="1200" cap="none" spc="0" normalizeH="0" baseline="0" noProof="0">
                <a:ln>
                  <a:noFill/>
                </a:ln>
                <a:solidFill>
                  <a:prstClr val="black"/>
                </a:solidFill>
                <a:effectLst/>
                <a:uLnTx/>
                <a:uFillTx/>
                <a:latin typeface="DM Sans"/>
                <a:ea typeface="+mn-ea"/>
                <a:cs typeface="+mn-cs"/>
              </a:rPr>
              <a:t>significant drop with 5% Niacinamide after 4 weeks on post-menopausal group vs T0 and vs placebo</a:t>
            </a:r>
          </a:p>
        </p:txBody>
      </p:sp>
      <p:sp>
        <p:nvSpPr>
          <p:cNvPr id="35" name="TextBox 34">
            <a:extLst>
              <a:ext uri="{FF2B5EF4-FFF2-40B4-BE49-F238E27FC236}">
                <a16:creationId xmlns:a16="http://schemas.microsoft.com/office/drawing/2014/main" id="{0DD0CF0E-EF9F-B6E0-FFBF-BC44D508710C}"/>
              </a:ext>
            </a:extLst>
          </p:cNvPr>
          <p:cNvSpPr txBox="1"/>
          <p:nvPr/>
        </p:nvSpPr>
        <p:spPr>
          <a:xfrm>
            <a:off x="302400" y="5465735"/>
            <a:ext cx="7530503" cy="627992"/>
          </a:xfrm>
          <a:prstGeom prst="rect">
            <a:avLst/>
          </a:prstGeom>
          <a:noFill/>
        </p:spPr>
        <p:txBody>
          <a:bodyPr wrap="square" lIns="0" tIns="0" rIns="0" bIns="0">
            <a:spAutoFit/>
          </a:bodyPr>
          <a:lstStyle/>
          <a:p>
            <a:pPr marL="0" marR="0" lvl="0" indent="0" algn="ctr" defTabSz="914400" rtl="0" eaLnBrk="1" fontAlgn="auto" latinLnBrk="0" hangingPunct="1">
              <a:lnSpc>
                <a:spcPct val="115000"/>
              </a:lnSpc>
              <a:spcBef>
                <a:spcPts val="0"/>
              </a:spcBef>
              <a:spcAft>
                <a:spcPts val="6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Calibri" panose="020F0502020204030204" pitchFamily="34" charset="0"/>
                <a:cs typeface="Times New Roman" panose="02020603050405020304" pitchFamily="18" charset="0"/>
              </a:rPr>
              <a:t>Skin measurements of the premenopausal group (</a:t>
            </a:r>
            <a:r>
              <a:rPr kumimoji="0" lang="en-US" sz="1200" b="1" i="0" u="none" strike="noStrike" kern="1200" cap="none" spc="0" normalizeH="0" baseline="0" noProof="0" err="1">
                <a:ln>
                  <a:noFill/>
                </a:ln>
                <a:solidFill>
                  <a:prstClr val="black"/>
                </a:solidFill>
                <a:effectLst/>
                <a:uLnTx/>
                <a:uFillTx/>
                <a:latin typeface="DM Sans"/>
                <a:ea typeface="Calibri" panose="020F0502020204030204" pitchFamily="34" charset="0"/>
                <a:cs typeface="Times New Roman" panose="02020603050405020304" pitchFamily="18" charset="0"/>
              </a:rPr>
              <a:t>preM</a:t>
            </a:r>
            <a:r>
              <a:rPr kumimoji="0" lang="en-US" sz="1200" b="1" i="0" u="none" strike="noStrike" kern="1200" cap="none" spc="0" normalizeH="0" baseline="0" noProof="0">
                <a:ln>
                  <a:noFill/>
                </a:ln>
                <a:solidFill>
                  <a:prstClr val="black"/>
                </a:solidFill>
                <a:effectLst/>
                <a:uLnTx/>
                <a:uFillTx/>
                <a:latin typeface="DM Sans"/>
                <a:ea typeface="Calibri" panose="020F0502020204030204" pitchFamily="34" charset="0"/>
                <a:cs typeface="Times New Roman" panose="02020603050405020304" pitchFamily="18" charset="0"/>
              </a:rPr>
              <a:t>) and postmenopausal groups (</a:t>
            </a:r>
            <a:r>
              <a:rPr kumimoji="0" lang="en-US" sz="1200" b="1" i="0" u="none" strike="noStrike" kern="1200" cap="none" spc="0" normalizeH="0" baseline="0" noProof="0" err="1">
                <a:ln>
                  <a:noFill/>
                </a:ln>
                <a:solidFill>
                  <a:prstClr val="black"/>
                </a:solidFill>
                <a:effectLst/>
                <a:uLnTx/>
                <a:uFillTx/>
                <a:latin typeface="DM Sans"/>
                <a:ea typeface="Calibri" panose="020F0502020204030204" pitchFamily="34" charset="0"/>
                <a:cs typeface="Times New Roman" panose="02020603050405020304" pitchFamily="18" charset="0"/>
              </a:rPr>
              <a:t>poM</a:t>
            </a:r>
            <a:r>
              <a:rPr kumimoji="0" lang="en-US" sz="1200" b="1" i="0" u="none" strike="noStrike" kern="1200" cap="none" spc="0" normalizeH="0" baseline="0" noProof="0">
                <a:ln>
                  <a:noFill/>
                </a:ln>
                <a:solidFill>
                  <a:prstClr val="black"/>
                </a:solidFill>
                <a:effectLst/>
                <a:uLnTx/>
                <a:uFillTx/>
                <a:latin typeface="DM Sans"/>
                <a:ea typeface="Calibri" panose="020F0502020204030204" pitchFamily="34" charset="0"/>
                <a:cs typeface="Times New Roman" panose="02020603050405020304" pitchFamily="18" charset="0"/>
              </a:rPr>
              <a:t>) before day0 (left column) and after treatment day28 (right column). NA =5% niacinamide formulation. Absolute measured values are shown for </a:t>
            </a:r>
            <a:r>
              <a:rPr kumimoji="0" lang="en-US" sz="1200" b="1" i="0" u="none" strike="noStrike" kern="1200" cap="none" spc="0" normalizeH="0" baseline="0" noProof="0" err="1">
                <a:ln>
                  <a:noFill/>
                </a:ln>
                <a:solidFill>
                  <a:prstClr val="black"/>
                </a:solidFill>
                <a:effectLst/>
                <a:uLnTx/>
                <a:uFillTx/>
                <a:latin typeface="DM Sans"/>
                <a:ea typeface="Calibri" panose="020F0502020204030204" pitchFamily="34" charset="0"/>
                <a:cs typeface="Times New Roman" panose="02020603050405020304" pitchFamily="18" charset="0"/>
              </a:rPr>
              <a:t>Corneometer</a:t>
            </a:r>
            <a:r>
              <a:rPr kumimoji="0" lang="en-US" sz="1200" b="1" i="0" u="none" strike="noStrike" kern="1200" cap="none" spc="0" normalizeH="0" baseline="0" noProof="0">
                <a:ln>
                  <a:noFill/>
                </a:ln>
                <a:solidFill>
                  <a:prstClr val="black"/>
                </a:solidFill>
                <a:effectLst/>
                <a:uLnTx/>
                <a:uFillTx/>
                <a:latin typeface="DM Sans"/>
                <a:ea typeface="Calibri" panose="020F0502020204030204" pitchFamily="34" charset="0"/>
                <a:cs typeface="Times New Roman" panose="02020603050405020304" pitchFamily="18" charset="0"/>
              </a:rPr>
              <a:t> and TEWL. </a:t>
            </a:r>
          </a:p>
        </p:txBody>
      </p:sp>
      <p:pic>
        <p:nvPicPr>
          <p:cNvPr id="37" name="Picture 36">
            <a:extLst>
              <a:ext uri="{FF2B5EF4-FFF2-40B4-BE49-F238E27FC236}">
                <a16:creationId xmlns:a16="http://schemas.microsoft.com/office/drawing/2014/main" id="{72341AAA-6096-BDCE-BFA8-99A465C33DE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011017" y="2105361"/>
            <a:ext cx="3664454" cy="2617467"/>
          </a:xfrm>
          <a:prstGeom prst="rect">
            <a:avLst/>
          </a:prstGeom>
        </p:spPr>
      </p:pic>
      <p:grpSp>
        <p:nvGrpSpPr>
          <p:cNvPr id="7" name="Group 6">
            <a:extLst>
              <a:ext uri="{FF2B5EF4-FFF2-40B4-BE49-F238E27FC236}">
                <a16:creationId xmlns:a16="http://schemas.microsoft.com/office/drawing/2014/main" id="{2E85EDE0-8E54-5CDE-632D-0E43EE3FB998}"/>
              </a:ext>
            </a:extLst>
          </p:cNvPr>
          <p:cNvGrpSpPr/>
          <p:nvPr/>
        </p:nvGrpSpPr>
        <p:grpSpPr>
          <a:xfrm>
            <a:off x="10231967" y="314811"/>
            <a:ext cx="1960033" cy="962713"/>
            <a:chOff x="10231967" y="679007"/>
            <a:chExt cx="1960033" cy="962713"/>
          </a:xfrm>
        </p:grpSpPr>
        <p:sp>
          <p:nvSpPr>
            <p:cNvPr id="8" name="TextBox 7">
              <a:extLst>
                <a:ext uri="{FF2B5EF4-FFF2-40B4-BE49-F238E27FC236}">
                  <a16:creationId xmlns:a16="http://schemas.microsoft.com/office/drawing/2014/main" id="{E8B6ED69-F7E4-F243-BD94-9FA3A073FBF8}"/>
                </a:ext>
              </a:extLst>
            </p:cNvPr>
            <p:cNvSpPr txBox="1"/>
            <p:nvPr/>
          </p:nvSpPr>
          <p:spPr>
            <a:xfrm>
              <a:off x="10231967" y="679007"/>
              <a:ext cx="1960032" cy="338554"/>
            </a:xfrm>
            <a:prstGeom prst="rect">
              <a:avLst/>
            </a:prstGeom>
            <a:solidFill>
              <a:schemeClr val="accent3"/>
            </a:solidFill>
          </p:spPr>
          <p:txBody>
            <a:bodyPr wrap="square">
              <a:spAutoFit/>
            </a:bodyPr>
            <a:lstStyle/>
            <a:p>
              <a:r>
                <a:rPr lang="en-US" sz="1600" b="1">
                  <a:solidFill>
                    <a:schemeClr val="bg1"/>
                  </a:solidFill>
                </a:rPr>
                <a:t>NEW: </a:t>
              </a:r>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pic>
          <p:nvPicPr>
            <p:cNvPr id="9" name="Graphic 8">
              <a:extLst>
                <a:ext uri="{FF2B5EF4-FFF2-40B4-BE49-F238E27FC236}">
                  <a16:creationId xmlns:a16="http://schemas.microsoft.com/office/drawing/2014/main" id="{7F8A9EC0-BEC2-8605-4F8C-EDAAF639C9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92258" y="1055614"/>
              <a:ext cx="1499742" cy="586106"/>
            </a:xfrm>
            <a:prstGeom prst="rect">
              <a:avLst/>
            </a:prstGeom>
          </p:spPr>
        </p:pic>
      </p:grpSp>
      <p:sp>
        <p:nvSpPr>
          <p:cNvPr id="2" name="TextBox 1">
            <a:extLst>
              <a:ext uri="{FF2B5EF4-FFF2-40B4-BE49-F238E27FC236}">
                <a16:creationId xmlns:a16="http://schemas.microsoft.com/office/drawing/2014/main" id="{51B34AF5-4019-755B-000A-135F08198037}"/>
              </a:ext>
            </a:extLst>
          </p:cNvPr>
          <p:cNvSpPr txBox="1"/>
          <p:nvPr/>
        </p:nvSpPr>
        <p:spPr>
          <a:xfrm>
            <a:off x="1401771" y="1853705"/>
            <a:ext cx="2045617" cy="276999"/>
          </a:xfrm>
          <a:prstGeom prst="rect">
            <a:avLst/>
          </a:prstGeom>
          <a:noFill/>
        </p:spPr>
        <p:txBody>
          <a:bodyPr wrap="square" rtlCol="0">
            <a:spAutoFit/>
          </a:bodyPr>
          <a:lstStyle/>
          <a:p>
            <a:r>
              <a:rPr lang="en-US" sz="1200" b="1"/>
              <a:t>Skin Hydration</a:t>
            </a:r>
          </a:p>
        </p:txBody>
      </p:sp>
      <p:sp>
        <p:nvSpPr>
          <p:cNvPr id="5" name="TextBox 4">
            <a:extLst>
              <a:ext uri="{FF2B5EF4-FFF2-40B4-BE49-F238E27FC236}">
                <a16:creationId xmlns:a16="http://schemas.microsoft.com/office/drawing/2014/main" id="{1705B39E-9DEF-8F58-1CB1-D582A80A254E}"/>
              </a:ext>
            </a:extLst>
          </p:cNvPr>
          <p:cNvSpPr txBox="1"/>
          <p:nvPr/>
        </p:nvSpPr>
        <p:spPr>
          <a:xfrm>
            <a:off x="5843244" y="1866439"/>
            <a:ext cx="617980" cy="276999"/>
          </a:xfrm>
          <a:prstGeom prst="rect">
            <a:avLst/>
          </a:prstGeom>
          <a:noFill/>
        </p:spPr>
        <p:txBody>
          <a:bodyPr wrap="square" rtlCol="0">
            <a:spAutoFit/>
          </a:bodyPr>
          <a:lstStyle/>
          <a:p>
            <a:r>
              <a:rPr lang="en-US" sz="1200" b="1"/>
              <a:t>TEWL</a:t>
            </a:r>
          </a:p>
        </p:txBody>
      </p:sp>
      <p:pic>
        <p:nvPicPr>
          <p:cNvPr id="10" name="Picture 31">
            <a:extLst>
              <a:ext uri="{FF2B5EF4-FFF2-40B4-BE49-F238E27FC236}">
                <a16:creationId xmlns:a16="http://schemas.microsoft.com/office/drawing/2014/main" id="{55093D06-8A01-FC3C-2B7C-E7AEDDBC7672}"/>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302400" y="2046305"/>
            <a:ext cx="3596094" cy="2790280"/>
          </a:xfrm>
          <a:prstGeom prst="rect">
            <a:avLst/>
          </a:prstGeom>
        </p:spPr>
      </p:pic>
      <p:grpSp>
        <p:nvGrpSpPr>
          <p:cNvPr id="11" name="Group 10">
            <a:extLst>
              <a:ext uri="{FF2B5EF4-FFF2-40B4-BE49-F238E27FC236}">
                <a16:creationId xmlns:a16="http://schemas.microsoft.com/office/drawing/2014/main" id="{8541D762-4D95-C3E1-EF81-1BF04B1B2FA8}"/>
              </a:ext>
            </a:extLst>
          </p:cNvPr>
          <p:cNvGrpSpPr/>
          <p:nvPr/>
        </p:nvGrpSpPr>
        <p:grpSpPr>
          <a:xfrm>
            <a:off x="499624" y="4790412"/>
            <a:ext cx="1004347" cy="318244"/>
            <a:chOff x="499624" y="4790412"/>
            <a:chExt cx="1004347" cy="318244"/>
          </a:xfrm>
        </p:grpSpPr>
        <p:sp>
          <p:nvSpPr>
            <p:cNvPr id="4" name="Text Placeholder 22">
              <a:extLst>
                <a:ext uri="{FF2B5EF4-FFF2-40B4-BE49-F238E27FC236}">
                  <a16:creationId xmlns:a16="http://schemas.microsoft.com/office/drawing/2014/main" id="{CEB20E56-38B7-5A9C-7C19-2F71ED231981}"/>
                </a:ext>
              </a:extLst>
            </p:cNvPr>
            <p:cNvSpPr txBox="1">
              <a:spLocks/>
            </p:cNvSpPr>
            <p:nvPr/>
          </p:nvSpPr>
          <p:spPr>
            <a:xfrm>
              <a:off x="553435" y="4790412"/>
              <a:ext cx="950536" cy="165111"/>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kern="1200">
                  <a:solidFill>
                    <a:prstClr val="black"/>
                  </a:solidFill>
                  <a:latin typeface="DM Sans"/>
                </a:rPr>
                <a:t>** p &lt; 0.001 </a:t>
              </a:r>
            </a:p>
          </p:txBody>
        </p:sp>
        <p:sp>
          <p:nvSpPr>
            <p:cNvPr id="6" name="Text Placeholder 22">
              <a:extLst>
                <a:ext uri="{FF2B5EF4-FFF2-40B4-BE49-F238E27FC236}">
                  <a16:creationId xmlns:a16="http://schemas.microsoft.com/office/drawing/2014/main" id="{DC0F1F42-EBA7-AB0A-8CA0-5A2AAA580AD3}"/>
                </a:ext>
              </a:extLst>
            </p:cNvPr>
            <p:cNvSpPr txBox="1">
              <a:spLocks/>
            </p:cNvSpPr>
            <p:nvPr/>
          </p:nvSpPr>
          <p:spPr>
            <a:xfrm>
              <a:off x="499624" y="4943545"/>
              <a:ext cx="950536" cy="165111"/>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kern="1200">
                  <a:solidFill>
                    <a:prstClr val="black"/>
                  </a:solidFill>
                  <a:latin typeface="DM Sans"/>
                </a:rPr>
                <a:t>*** p &lt; 0.0001 </a:t>
              </a:r>
            </a:p>
          </p:txBody>
        </p:sp>
      </p:grpSp>
      <p:grpSp>
        <p:nvGrpSpPr>
          <p:cNvPr id="12" name="Group 11">
            <a:extLst>
              <a:ext uri="{FF2B5EF4-FFF2-40B4-BE49-F238E27FC236}">
                <a16:creationId xmlns:a16="http://schemas.microsoft.com/office/drawing/2014/main" id="{8844F085-D63C-5DC3-C37D-9DB9C1D0C7CB}"/>
              </a:ext>
            </a:extLst>
          </p:cNvPr>
          <p:cNvGrpSpPr/>
          <p:nvPr/>
        </p:nvGrpSpPr>
        <p:grpSpPr>
          <a:xfrm>
            <a:off x="4380223" y="4762852"/>
            <a:ext cx="1004347" cy="318244"/>
            <a:chOff x="499624" y="4790412"/>
            <a:chExt cx="1004347" cy="318244"/>
          </a:xfrm>
        </p:grpSpPr>
        <p:sp>
          <p:nvSpPr>
            <p:cNvPr id="13" name="Text Placeholder 22">
              <a:extLst>
                <a:ext uri="{FF2B5EF4-FFF2-40B4-BE49-F238E27FC236}">
                  <a16:creationId xmlns:a16="http://schemas.microsoft.com/office/drawing/2014/main" id="{65917E71-8823-0664-F377-DDFFC1BD07F6}"/>
                </a:ext>
              </a:extLst>
            </p:cNvPr>
            <p:cNvSpPr txBox="1">
              <a:spLocks/>
            </p:cNvSpPr>
            <p:nvPr/>
          </p:nvSpPr>
          <p:spPr>
            <a:xfrm>
              <a:off x="553435" y="4790412"/>
              <a:ext cx="950536" cy="165111"/>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kern="1200">
                  <a:solidFill>
                    <a:prstClr val="black"/>
                  </a:solidFill>
                  <a:latin typeface="DM Sans"/>
                </a:rPr>
                <a:t>** p &lt; 0.001 </a:t>
              </a:r>
            </a:p>
          </p:txBody>
        </p:sp>
        <p:sp>
          <p:nvSpPr>
            <p:cNvPr id="14" name="Text Placeholder 22">
              <a:extLst>
                <a:ext uri="{FF2B5EF4-FFF2-40B4-BE49-F238E27FC236}">
                  <a16:creationId xmlns:a16="http://schemas.microsoft.com/office/drawing/2014/main" id="{CF736CDA-929F-DEE3-23A8-D7FDF5243487}"/>
                </a:ext>
              </a:extLst>
            </p:cNvPr>
            <p:cNvSpPr txBox="1">
              <a:spLocks/>
            </p:cNvSpPr>
            <p:nvPr/>
          </p:nvSpPr>
          <p:spPr>
            <a:xfrm>
              <a:off x="499624" y="4943545"/>
              <a:ext cx="950536" cy="165111"/>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kern="1200">
                  <a:solidFill>
                    <a:prstClr val="black"/>
                  </a:solidFill>
                  <a:latin typeface="DM Sans"/>
                </a:rPr>
                <a:t>*** p &lt; 0.0001 </a:t>
              </a:r>
            </a:p>
          </p:txBody>
        </p:sp>
      </p:grpSp>
    </p:spTree>
    <p:extLst>
      <p:ext uri="{BB962C8B-B14F-4D97-AF65-F5344CB8AC3E}">
        <p14:creationId xmlns:p14="http://schemas.microsoft.com/office/powerpoint/2010/main" val="3741621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2BFD5478-9654-5FE7-A1F1-3736C94F0A3D}"/>
              </a:ext>
            </a:extLst>
          </p:cNvPr>
          <p:cNvSpPr>
            <a:spLocks noGrp="1"/>
          </p:cNvSpPr>
          <p:nvPr>
            <p:ph type="title"/>
          </p:nvPr>
        </p:nvSpPr>
        <p:spPr>
          <a:xfrm>
            <a:off x="248739" y="313132"/>
            <a:ext cx="9735220" cy="592986"/>
          </a:xfrm>
        </p:spPr>
        <p:txBody>
          <a:bodyPr/>
          <a:lstStyle/>
          <a:p>
            <a:r>
              <a:rPr lang="en-GB">
                <a:ea typeface="+mj-lt"/>
                <a:cs typeface="+mj-lt"/>
              </a:rPr>
              <a:t>Topical application of Niacinamide PC drastically boosts </a:t>
            </a:r>
            <a:r>
              <a:rPr kumimoji="0" lang="en-GB" i="0" u="none" strike="noStrike" kern="1200" cap="none" spc="0" normalizeH="0" baseline="0" noProof="0">
                <a:ln>
                  <a:noFill/>
                </a:ln>
                <a:effectLst/>
                <a:uLnTx/>
                <a:uFillTx/>
                <a:ea typeface="+mj-lt"/>
                <a:cs typeface="+mj-lt"/>
              </a:rPr>
              <a:t>Niacinamide </a:t>
            </a:r>
            <a:r>
              <a:rPr lang="en-GB">
                <a:ea typeface="+mj-lt"/>
                <a:cs typeface="+mj-lt"/>
              </a:rPr>
              <a:t>and its metabolites in the skin</a:t>
            </a:r>
            <a:endParaRPr lang="en-US">
              <a:ea typeface="+mj-lt"/>
              <a:cs typeface="+mj-lt"/>
            </a:endParaRPr>
          </a:p>
        </p:txBody>
      </p:sp>
      <p:sp>
        <p:nvSpPr>
          <p:cNvPr id="3" name="Slide Number Placeholder 2">
            <a:extLst>
              <a:ext uri="{FF2B5EF4-FFF2-40B4-BE49-F238E27FC236}">
                <a16:creationId xmlns:a16="http://schemas.microsoft.com/office/drawing/2014/main" id="{8612D5BB-9A69-E38E-9F85-8E94EC8B619F}"/>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28" name="Title 2">
            <a:extLst>
              <a:ext uri="{FF2B5EF4-FFF2-40B4-BE49-F238E27FC236}">
                <a16:creationId xmlns:a16="http://schemas.microsoft.com/office/drawing/2014/main" id="{DB911F5F-655D-7478-EDB8-384C97A9642F}"/>
              </a:ext>
            </a:extLst>
          </p:cNvPr>
          <p:cNvSpPr txBox="1">
            <a:spLocks/>
          </p:cNvSpPr>
          <p:nvPr/>
        </p:nvSpPr>
        <p:spPr>
          <a:xfrm>
            <a:off x="677178" y="1542378"/>
            <a:ext cx="6697815" cy="488112"/>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DM Sans"/>
                <a:ea typeface="+mj-ea"/>
                <a:cs typeface="+mj-cs"/>
              </a:rPr>
              <a:t>Niacinamide (X8) and Methyl niacinamide (x12) </a:t>
            </a:r>
            <a:r>
              <a:rPr lang="en-GB" sz="1600" b="0" dirty="0">
                <a:solidFill>
                  <a:prstClr val="black"/>
                </a:solidFill>
                <a:latin typeface="DM Sans"/>
              </a:rPr>
              <a:t>show</a:t>
            </a:r>
            <a:r>
              <a:rPr kumimoji="0" lang="en-GB" sz="1600" b="0" i="0" u="none" strike="noStrike" kern="1200" cap="none" spc="0" normalizeH="0" baseline="0" noProof="0" dirty="0">
                <a:ln>
                  <a:noFill/>
                </a:ln>
                <a:solidFill>
                  <a:prstClr val="black"/>
                </a:solidFill>
                <a:effectLst/>
                <a:uLnTx/>
                <a:uFillTx/>
                <a:latin typeface="DM Sans"/>
                <a:ea typeface="+mj-ea"/>
                <a:cs typeface="+mj-cs"/>
              </a:rPr>
              <a:t> </a:t>
            </a:r>
            <a:r>
              <a:rPr lang="en-GB" sz="1600" i="1" dirty="0">
                <a:solidFill>
                  <a:prstClr val="black"/>
                </a:solidFill>
                <a:latin typeface="DM Sans"/>
              </a:rPr>
              <a:t>significant</a:t>
            </a:r>
            <a:r>
              <a:rPr kumimoji="0" lang="en-GB" sz="1600" b="0" i="0" u="none" strike="noStrike" kern="1200" cap="none" spc="0" normalizeH="0" baseline="0" noProof="0" dirty="0">
                <a:ln>
                  <a:noFill/>
                </a:ln>
                <a:solidFill>
                  <a:prstClr val="black"/>
                </a:solidFill>
                <a:effectLst/>
                <a:uLnTx/>
                <a:uFillTx/>
                <a:latin typeface="DM Sans"/>
                <a:ea typeface="+mj-ea"/>
                <a:cs typeface="+mj-cs"/>
              </a:rPr>
              <a:t> </a:t>
            </a:r>
            <a:r>
              <a:rPr lang="en-GB" sz="1600" b="0">
                <a:solidFill>
                  <a:prstClr val="black"/>
                </a:solidFill>
                <a:latin typeface="DM Sans"/>
              </a:rPr>
              <a:t>increase</a:t>
            </a:r>
            <a:r>
              <a:rPr kumimoji="0" lang="en-GB" sz="1600" b="0" i="0" u="none" strike="noStrike" kern="1200" cap="none" spc="0" normalizeH="0" baseline="0" noProof="0">
                <a:ln>
                  <a:noFill/>
                </a:ln>
                <a:solidFill>
                  <a:prstClr val="black"/>
                </a:solidFill>
                <a:effectLst/>
                <a:uLnTx/>
                <a:uFillTx/>
                <a:latin typeface="DM Sans"/>
                <a:ea typeface="+mj-ea"/>
                <a:cs typeface="+mj-cs"/>
              </a:rPr>
              <a:t> after 4 weeks treatment with 5% niacinamide vs placebo.</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DM Sans"/>
              <a:ea typeface="+mj-ea"/>
              <a:cs typeface="+mj-cs"/>
            </a:endParaRPr>
          </a:p>
        </p:txBody>
      </p:sp>
      <p:pic>
        <p:nvPicPr>
          <p:cNvPr id="29" name="Picture 28">
            <a:extLst>
              <a:ext uri="{FF2B5EF4-FFF2-40B4-BE49-F238E27FC236}">
                <a16:creationId xmlns:a16="http://schemas.microsoft.com/office/drawing/2014/main" id="{B19DD780-FE58-0390-52F9-8814442DBC3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73468" y="2348799"/>
            <a:ext cx="3258306" cy="3406411"/>
          </a:xfrm>
          <a:prstGeom prst="rect">
            <a:avLst/>
          </a:prstGeom>
        </p:spPr>
      </p:pic>
      <p:pic>
        <p:nvPicPr>
          <p:cNvPr id="30" name="Picture 29">
            <a:extLst>
              <a:ext uri="{FF2B5EF4-FFF2-40B4-BE49-F238E27FC236}">
                <a16:creationId xmlns:a16="http://schemas.microsoft.com/office/drawing/2014/main" id="{340F0F2A-0ABE-5C34-3D83-5A0420CAA5A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803001" y="2367370"/>
            <a:ext cx="3236094" cy="3369267"/>
          </a:xfrm>
          <a:prstGeom prst="rect">
            <a:avLst/>
          </a:prstGeom>
        </p:spPr>
      </p:pic>
      <p:sp>
        <p:nvSpPr>
          <p:cNvPr id="35" name="TextBox 34">
            <a:extLst>
              <a:ext uri="{FF2B5EF4-FFF2-40B4-BE49-F238E27FC236}">
                <a16:creationId xmlns:a16="http://schemas.microsoft.com/office/drawing/2014/main" id="{28F5252D-FFB4-72B1-B0A7-04615B979791}"/>
              </a:ext>
            </a:extLst>
          </p:cNvPr>
          <p:cNvSpPr txBox="1"/>
          <p:nvPr/>
        </p:nvSpPr>
        <p:spPr>
          <a:xfrm>
            <a:off x="8242894" y="1689636"/>
            <a:ext cx="3482129" cy="492443"/>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prstClr val="black"/>
                </a:solidFill>
                <a:latin typeface="DM Sans"/>
                <a:ea typeface="+mj-ea"/>
                <a:cs typeface="+mj-cs"/>
              </a:rPr>
              <a:t>High level of Niacinamide in skin </a:t>
            </a:r>
            <a:br>
              <a:rPr lang="en-US" sz="1600">
                <a:solidFill>
                  <a:prstClr val="black"/>
                </a:solidFill>
                <a:latin typeface="DM Sans"/>
                <a:ea typeface="+mj-ea"/>
                <a:cs typeface="+mj-cs"/>
              </a:rPr>
            </a:br>
            <a:r>
              <a:rPr lang="en-US" sz="1600">
                <a:solidFill>
                  <a:prstClr val="black"/>
                </a:solidFill>
                <a:latin typeface="DM Sans"/>
                <a:ea typeface="+mj-ea"/>
                <a:cs typeface="+mj-cs"/>
              </a:rPr>
              <a:t>is clearly correlated to lower TEWL. </a:t>
            </a:r>
          </a:p>
        </p:txBody>
      </p:sp>
      <p:pic>
        <p:nvPicPr>
          <p:cNvPr id="36" name="Picture 35">
            <a:extLst>
              <a:ext uri="{FF2B5EF4-FFF2-40B4-BE49-F238E27FC236}">
                <a16:creationId xmlns:a16="http://schemas.microsoft.com/office/drawing/2014/main" id="{17A20CD6-66CB-9FD7-2C10-905AF65DF0CD}"/>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016509" y="2582318"/>
            <a:ext cx="3482131" cy="2575823"/>
          </a:xfrm>
          <a:prstGeom prst="rect">
            <a:avLst/>
          </a:prstGeom>
        </p:spPr>
      </p:pic>
      <p:sp>
        <p:nvSpPr>
          <p:cNvPr id="37" name="TextBox 36">
            <a:extLst>
              <a:ext uri="{FF2B5EF4-FFF2-40B4-BE49-F238E27FC236}">
                <a16:creationId xmlns:a16="http://schemas.microsoft.com/office/drawing/2014/main" id="{6E4D89F7-FF21-D9D0-A40D-E4A0437BED20}"/>
              </a:ext>
            </a:extLst>
          </p:cNvPr>
          <p:cNvSpPr txBox="1"/>
          <p:nvPr/>
        </p:nvSpPr>
        <p:spPr>
          <a:xfrm>
            <a:off x="7830792" y="5582749"/>
            <a:ext cx="4366715"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1" u="none" strike="noStrike" kern="1200" cap="none" spc="0" normalizeH="0" baseline="0" noProof="0">
                <a:ln>
                  <a:noFill/>
                </a:ln>
                <a:solidFill>
                  <a:prstClr val="black"/>
                </a:solidFill>
                <a:effectLst/>
                <a:uLnTx/>
                <a:uFillTx/>
                <a:latin typeface="DM Sans" pitchFamily="2" charset="77"/>
                <a:ea typeface="+mn-ea"/>
                <a:cs typeface="Arial"/>
              </a:rPr>
              <a:t>The Pearson correlation coefficient is –0.76 and the p value 0.0002​</a:t>
            </a:r>
          </a:p>
        </p:txBody>
      </p:sp>
      <p:cxnSp>
        <p:nvCxnSpPr>
          <p:cNvPr id="12" name="Straight Connector 11">
            <a:extLst>
              <a:ext uri="{FF2B5EF4-FFF2-40B4-BE49-F238E27FC236}">
                <a16:creationId xmlns:a16="http://schemas.microsoft.com/office/drawing/2014/main" id="{5067A472-F98F-A191-D218-013B51A5C01E}"/>
              </a:ext>
            </a:extLst>
          </p:cNvPr>
          <p:cNvCxnSpPr>
            <a:cxnSpLocks/>
          </p:cNvCxnSpPr>
          <p:nvPr/>
        </p:nvCxnSpPr>
        <p:spPr>
          <a:xfrm>
            <a:off x="7497145" y="1542378"/>
            <a:ext cx="0" cy="42128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7B31318-B857-1237-980A-8943DF3247F6}"/>
              </a:ext>
            </a:extLst>
          </p:cNvPr>
          <p:cNvGrpSpPr/>
          <p:nvPr/>
        </p:nvGrpSpPr>
        <p:grpSpPr>
          <a:xfrm>
            <a:off x="10231967" y="314811"/>
            <a:ext cx="1960033" cy="962713"/>
            <a:chOff x="10231967" y="679007"/>
            <a:chExt cx="1960033" cy="962713"/>
          </a:xfrm>
        </p:grpSpPr>
        <p:sp>
          <p:nvSpPr>
            <p:cNvPr id="7" name="TextBox 6">
              <a:extLst>
                <a:ext uri="{FF2B5EF4-FFF2-40B4-BE49-F238E27FC236}">
                  <a16:creationId xmlns:a16="http://schemas.microsoft.com/office/drawing/2014/main" id="{7CA9895E-C645-988A-45C9-B9E9A65BA6C2}"/>
                </a:ext>
              </a:extLst>
            </p:cNvPr>
            <p:cNvSpPr txBox="1"/>
            <p:nvPr/>
          </p:nvSpPr>
          <p:spPr>
            <a:xfrm>
              <a:off x="10231967" y="679007"/>
              <a:ext cx="1960032" cy="338554"/>
            </a:xfrm>
            <a:prstGeom prst="rect">
              <a:avLst/>
            </a:prstGeom>
            <a:solidFill>
              <a:schemeClr val="accent3"/>
            </a:solidFill>
          </p:spPr>
          <p:txBody>
            <a:bodyPr wrap="square">
              <a:spAutoFit/>
            </a:bodyPr>
            <a:lstStyle/>
            <a:p>
              <a:r>
                <a:rPr lang="en-US" sz="1600" b="1">
                  <a:solidFill>
                    <a:schemeClr val="bg1"/>
                  </a:solidFill>
                </a:rPr>
                <a:t>NEW: </a:t>
              </a:r>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pic>
          <p:nvPicPr>
            <p:cNvPr id="8" name="Graphic 7">
              <a:extLst>
                <a:ext uri="{FF2B5EF4-FFF2-40B4-BE49-F238E27FC236}">
                  <a16:creationId xmlns:a16="http://schemas.microsoft.com/office/drawing/2014/main" id="{0BF1BF21-24E2-BDCF-717D-A805EE44515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692258" y="1055614"/>
              <a:ext cx="1499742" cy="586106"/>
            </a:xfrm>
            <a:prstGeom prst="rect">
              <a:avLst/>
            </a:prstGeom>
          </p:spPr>
        </p:pic>
      </p:grpSp>
    </p:spTree>
    <p:extLst>
      <p:ext uri="{BB962C8B-B14F-4D97-AF65-F5344CB8AC3E}">
        <p14:creationId xmlns:p14="http://schemas.microsoft.com/office/powerpoint/2010/main" val="3514525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FC82A-2B5E-C368-48BF-7F81D29E278D}"/>
            </a:ext>
          </a:extLst>
        </p:cNvPr>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86C1444F-8010-5BAD-F25A-76FA86E9CBCE}"/>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p:blipFill>
        <p:spPr/>
      </p:pic>
      <p:sp>
        <p:nvSpPr>
          <p:cNvPr id="7" name="Title 6">
            <a:extLst>
              <a:ext uri="{FF2B5EF4-FFF2-40B4-BE49-F238E27FC236}">
                <a16:creationId xmlns:a16="http://schemas.microsoft.com/office/drawing/2014/main" id="{09FA0314-1B20-C6E5-190A-E4A9ED0CEFD9}"/>
              </a:ext>
            </a:extLst>
          </p:cNvPr>
          <p:cNvSpPr>
            <a:spLocks noGrp="1"/>
          </p:cNvSpPr>
          <p:nvPr>
            <p:ph type="title"/>
          </p:nvPr>
        </p:nvSpPr>
        <p:spPr>
          <a:xfrm>
            <a:off x="302401" y="302400"/>
            <a:ext cx="1249952" cy="900111"/>
          </a:xfrm>
        </p:spPr>
        <p:txBody>
          <a:bodyPr/>
          <a:lstStyle/>
          <a:p>
            <a:r>
              <a:rPr lang="en-US"/>
              <a:t>04</a:t>
            </a:r>
          </a:p>
        </p:txBody>
      </p:sp>
      <p:sp>
        <p:nvSpPr>
          <p:cNvPr id="8" name="Text Placeholder 7">
            <a:extLst>
              <a:ext uri="{FF2B5EF4-FFF2-40B4-BE49-F238E27FC236}">
                <a16:creationId xmlns:a16="http://schemas.microsoft.com/office/drawing/2014/main" id="{9D64943E-1CEE-C5ED-9250-CBAB92098748}"/>
              </a:ext>
            </a:extLst>
          </p:cNvPr>
          <p:cNvSpPr>
            <a:spLocks noGrp="1"/>
          </p:cNvSpPr>
          <p:nvPr>
            <p:ph type="body" sz="quarter" idx="20"/>
          </p:nvPr>
        </p:nvSpPr>
        <p:spPr>
          <a:xfrm>
            <a:off x="302401" y="1240142"/>
            <a:ext cx="7427137" cy="2774646"/>
          </a:xfrm>
        </p:spPr>
        <p:txBody>
          <a:bodyPr/>
          <a:lstStyle/>
          <a:p>
            <a:r>
              <a:rPr lang="en-US" sz="4000" b="1"/>
              <a:t>Combination of Niacinamide PC </a:t>
            </a:r>
            <a:br>
              <a:rPr lang="en-US" sz="4000" b="1"/>
            </a:br>
            <a:r>
              <a:rPr lang="en-US" sz="4000" b="1"/>
              <a:t>and key </a:t>
            </a:r>
            <a:r>
              <a:rPr lang="en-US" sz="4000" b="1" err="1"/>
              <a:t>bioactives</a:t>
            </a:r>
            <a:r>
              <a:rPr lang="en-US" sz="4000" b="1"/>
              <a:t> for hyperpigmentation </a:t>
            </a:r>
            <a:br>
              <a:rPr lang="en-US" sz="4000" b="1"/>
            </a:br>
            <a:r>
              <a:rPr lang="en-US" sz="4000" b="1"/>
              <a:t>control</a:t>
            </a:r>
          </a:p>
        </p:txBody>
      </p:sp>
      <p:grpSp>
        <p:nvGrpSpPr>
          <p:cNvPr id="14" name="Group 13">
            <a:extLst>
              <a:ext uri="{FF2B5EF4-FFF2-40B4-BE49-F238E27FC236}">
                <a16:creationId xmlns:a16="http://schemas.microsoft.com/office/drawing/2014/main" id="{E6DDA4D7-787A-1BBF-22F0-0F0A32354398}"/>
              </a:ext>
            </a:extLst>
          </p:cNvPr>
          <p:cNvGrpSpPr/>
          <p:nvPr/>
        </p:nvGrpSpPr>
        <p:grpSpPr>
          <a:xfrm>
            <a:off x="0" y="4333465"/>
            <a:ext cx="12192000" cy="1759643"/>
            <a:chOff x="0" y="594000"/>
            <a:chExt cx="35675181" cy="5148915"/>
          </a:xfrm>
          <a:solidFill>
            <a:schemeClr val="accent6"/>
          </a:solidFill>
        </p:grpSpPr>
        <p:sp>
          <p:nvSpPr>
            <p:cNvPr id="15" name="Oval 14">
              <a:extLst>
                <a:ext uri="{FF2B5EF4-FFF2-40B4-BE49-F238E27FC236}">
                  <a16:creationId xmlns:a16="http://schemas.microsoft.com/office/drawing/2014/main" id="{2788042B-601F-F8EA-8BC3-CB2558285E84}"/>
                </a:ext>
              </a:extLst>
            </p:cNvPr>
            <p:cNvSpPr>
              <a:spLocks noChangeAspect="1"/>
            </p:cNvSpPr>
            <p:nvPr/>
          </p:nvSpPr>
          <p:spPr>
            <a:xfrm>
              <a:off x="771328" y="594000"/>
              <a:ext cx="5148000" cy="5148000"/>
            </a:xfrm>
            <a:prstGeom prst="ellipse">
              <a:avLst/>
            </a:pr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4">
              <a:extLst>
                <a:ext uri="{FF2B5EF4-FFF2-40B4-BE49-F238E27FC236}">
                  <a16:creationId xmlns:a16="http://schemas.microsoft.com/office/drawing/2014/main" id="{01C83D59-3CB5-A6CB-0436-556385120BCD}"/>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Freeform: Shape 6">
              <a:extLst>
                <a:ext uri="{FF2B5EF4-FFF2-40B4-BE49-F238E27FC236}">
                  <a16:creationId xmlns:a16="http://schemas.microsoft.com/office/drawing/2014/main" id="{94B8F788-24FB-D11F-5D17-0D1826138073}"/>
                </a:ext>
              </a:extLst>
            </p:cNvPr>
            <p:cNvSpPr>
              <a:spLocks noChangeAspect="1"/>
            </p:cNvSpPr>
            <p:nvPr/>
          </p:nvSpPr>
          <p:spPr>
            <a:xfrm>
              <a:off x="31934481" y="594916"/>
              <a:ext cx="3740700" cy="5147999"/>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Tree>
    <p:extLst>
      <p:ext uri="{BB962C8B-B14F-4D97-AF65-F5344CB8AC3E}">
        <p14:creationId xmlns:p14="http://schemas.microsoft.com/office/powerpoint/2010/main" val="3681401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404806-F0AA-EA46-B11C-531428D81E11}"/>
              </a:ext>
            </a:extLst>
          </p:cNvPr>
          <p:cNvSpPr>
            <a:spLocks noGrp="1"/>
          </p:cNvSpPr>
          <p:nvPr>
            <p:ph type="title"/>
          </p:nvPr>
        </p:nvSpPr>
        <p:spPr>
          <a:xfrm>
            <a:off x="302400" y="302400"/>
            <a:ext cx="2541536" cy="565108"/>
          </a:xfrm>
        </p:spPr>
        <p:txBody>
          <a:bodyPr/>
          <a:lstStyle/>
          <a:p>
            <a:r>
              <a:rPr lang="en-US"/>
              <a:t>Hyperpigmentation Solutions</a:t>
            </a:r>
          </a:p>
        </p:txBody>
      </p:sp>
      <p:sp>
        <p:nvSpPr>
          <p:cNvPr id="11" name="Slide Number Placeholder 5">
            <a:extLst>
              <a:ext uri="{FF2B5EF4-FFF2-40B4-BE49-F238E27FC236}">
                <a16:creationId xmlns:a16="http://schemas.microsoft.com/office/drawing/2014/main" id="{51C1F20D-3552-9565-C3D5-0CF74014656E}"/>
              </a:ext>
            </a:extLst>
          </p:cNvPr>
          <p:cNvSpPr>
            <a:spLocks noGrp="1"/>
          </p:cNvSpPr>
          <p:nvPr>
            <p:ph type="sldNum" sz="quarter" idx="10"/>
          </p:nvPr>
        </p:nvSpPr>
        <p:spPr>
          <a:xfrm>
            <a:off x="302400" y="6450806"/>
            <a:ext cx="1040625" cy="109061"/>
          </a:xfrm>
        </p:spPr>
        <p:txBody>
          <a:bodyPr vert="horz" lIns="0" tIns="0" rIns="0" bIns="0" rtlCol="0" anchor="ctr">
            <a:noAutofit/>
          </a:bodyPr>
          <a:lstStyle>
            <a:lvl1pPr algn="l">
              <a:defRPr sz="900" b="0" i="0">
                <a:solidFill>
                  <a:schemeClr val="tx1"/>
                </a:solidFill>
                <a:latin typeface="DM Sans" pitchFamily="2" charset="77"/>
              </a:defRPr>
            </a:lvl1pPr>
          </a:lstStyle>
          <a:p>
            <a:pPr lvl="0"/>
            <a:fld id="{5BA3E189-2F3A-42E5-B572-3520703B6186}" type="slidenum">
              <a:rPr lang="en-GB" noProof="0" smtClean="0"/>
              <a:pPr lvl="0"/>
              <a:t>30</a:t>
            </a:fld>
            <a:endParaRPr lang="en-GB" noProof="0"/>
          </a:p>
        </p:txBody>
      </p:sp>
      <p:sp>
        <p:nvSpPr>
          <p:cNvPr id="47" name="Text Placeholder 46">
            <a:extLst>
              <a:ext uri="{FF2B5EF4-FFF2-40B4-BE49-F238E27FC236}">
                <a16:creationId xmlns:a16="http://schemas.microsoft.com/office/drawing/2014/main" id="{9F8E275A-79F2-4200-D7B6-259D56F465B0}"/>
              </a:ext>
            </a:extLst>
          </p:cNvPr>
          <p:cNvSpPr>
            <a:spLocks noGrp="1"/>
          </p:cNvSpPr>
          <p:nvPr>
            <p:ph type="body" sz="quarter" idx="22"/>
          </p:nvPr>
        </p:nvSpPr>
        <p:spPr>
          <a:xfrm>
            <a:off x="302399" y="1342800"/>
            <a:ext cx="2541538" cy="288767"/>
          </a:xfrm>
        </p:spPr>
        <p:txBody>
          <a:bodyPr/>
          <a:lstStyle/>
          <a:p>
            <a:r>
              <a:rPr lang="en-US"/>
              <a:t>The approach</a:t>
            </a:r>
          </a:p>
        </p:txBody>
      </p:sp>
      <p:sp>
        <p:nvSpPr>
          <p:cNvPr id="53" name="Text Placeholder 52">
            <a:extLst>
              <a:ext uri="{FF2B5EF4-FFF2-40B4-BE49-F238E27FC236}">
                <a16:creationId xmlns:a16="http://schemas.microsoft.com/office/drawing/2014/main" id="{AB5F4442-95EA-B3B0-ABFE-6588AC57163C}"/>
              </a:ext>
            </a:extLst>
          </p:cNvPr>
          <p:cNvSpPr>
            <a:spLocks noGrp="1"/>
          </p:cNvSpPr>
          <p:nvPr>
            <p:ph type="body" sz="quarter" idx="23"/>
          </p:nvPr>
        </p:nvSpPr>
        <p:spPr>
          <a:xfrm>
            <a:off x="302400" y="1797803"/>
            <a:ext cx="3135744" cy="3840996"/>
          </a:xfrm>
        </p:spPr>
        <p:txBody>
          <a:bodyPr/>
          <a:lstStyle/>
          <a:p>
            <a:pPr marL="285750" indent="-285750">
              <a:spcAft>
                <a:spcPts val="1200"/>
              </a:spcAft>
              <a:buFont typeface="Arial" panose="020B0604020202020204" pitchFamily="34" charset="0"/>
              <a:buChar char="•"/>
              <a:defRPr/>
            </a:pPr>
            <a:r>
              <a:rPr lang="en-US" sz="1600">
                <a:solidFill>
                  <a:prstClr val="black"/>
                </a:solidFill>
              </a:rPr>
              <a:t>Carefully selecting the </a:t>
            </a:r>
            <a:br>
              <a:rPr lang="en-US" sz="1600">
                <a:solidFill>
                  <a:prstClr val="black"/>
                </a:solidFill>
              </a:rPr>
            </a:br>
            <a:r>
              <a:rPr lang="en-US" sz="1600">
                <a:solidFill>
                  <a:prstClr val="black"/>
                </a:solidFill>
              </a:rPr>
              <a:t>best combination of active ingredients to design the </a:t>
            </a:r>
            <a:br>
              <a:rPr lang="en-US" sz="1600">
                <a:solidFill>
                  <a:prstClr val="black"/>
                </a:solidFill>
              </a:rPr>
            </a:br>
            <a:r>
              <a:rPr lang="en-US" sz="1600">
                <a:solidFill>
                  <a:prstClr val="black"/>
                </a:solidFill>
              </a:rPr>
              <a:t>best solution to target the pigmentation problematic </a:t>
            </a:r>
          </a:p>
          <a:p>
            <a:pPr marL="285750" indent="-285750">
              <a:spcAft>
                <a:spcPts val="1200"/>
              </a:spcAft>
              <a:buFont typeface="Arial" panose="020B0604020202020204" pitchFamily="34" charset="0"/>
              <a:buChar char="•"/>
              <a:defRPr/>
            </a:pPr>
            <a:r>
              <a:rPr lang="en-US" sz="1600">
                <a:solidFill>
                  <a:prstClr val="black"/>
                </a:solidFill>
              </a:rPr>
              <a:t>It combines tried and true science-backed ingredients and heritage ingredients</a:t>
            </a:r>
          </a:p>
          <a:p>
            <a:pPr marL="285750" indent="-285750">
              <a:spcAft>
                <a:spcPts val="1200"/>
              </a:spcAft>
              <a:buFont typeface="Arial" panose="020B0604020202020204" pitchFamily="34" charset="0"/>
              <a:buChar char="•"/>
              <a:defRPr/>
            </a:pPr>
            <a:r>
              <a:rPr lang="en-US" sz="1600">
                <a:solidFill>
                  <a:prstClr val="black"/>
                </a:solidFill>
              </a:rPr>
              <a:t>Targeting different key mode of actions contributing to increased efficacy </a:t>
            </a:r>
          </a:p>
          <a:p>
            <a:endParaRPr lang="en-US" sz="1600"/>
          </a:p>
        </p:txBody>
      </p:sp>
      <p:pic>
        <p:nvPicPr>
          <p:cNvPr id="5" name="Graphic 4">
            <a:extLst>
              <a:ext uri="{FF2B5EF4-FFF2-40B4-BE49-F238E27FC236}">
                <a16:creationId xmlns:a16="http://schemas.microsoft.com/office/drawing/2014/main" id="{377C7513-9619-9C2A-C795-45D6E22B08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2399" y="5013475"/>
            <a:ext cx="1574800" cy="1199848"/>
          </a:xfrm>
          <a:prstGeom prst="rect">
            <a:avLst/>
          </a:prstGeom>
        </p:spPr>
      </p:pic>
      <p:pic>
        <p:nvPicPr>
          <p:cNvPr id="7" name="Picture Placeholder 6" descr="A person wearing a white robe and a towel on her head&#10;&#10;Description automatically generated">
            <a:extLst>
              <a:ext uri="{FF2B5EF4-FFF2-40B4-BE49-F238E27FC236}">
                <a16:creationId xmlns:a16="http://schemas.microsoft.com/office/drawing/2014/main" id="{179511FE-1703-1E5A-6D83-02C19E15B937}"/>
              </a:ext>
            </a:extLst>
          </p:cNvPr>
          <p:cNvPicPr>
            <a:picLocks noGrp="1" noChangeAspect="1"/>
          </p:cNvPicPr>
          <p:nvPr>
            <p:ph type="pic" sz="quarter" idx="21"/>
          </p:nvPr>
        </p:nvPicPr>
        <p:blipFill>
          <a:blip r:embed="rId4" cstate="print">
            <a:extLst>
              <a:ext uri="{28A0092B-C50C-407E-A947-70E740481C1C}">
                <a14:useLocalDpi xmlns:a14="http://schemas.microsoft.com/office/drawing/2010/main"/>
              </a:ext>
            </a:extLst>
          </a:blip>
          <a:srcRect/>
          <a:stretch/>
        </p:blipFill>
        <p:spPr>
          <a:xfrm>
            <a:off x="3827462" y="0"/>
            <a:ext cx="8364538" cy="6857998"/>
          </a:xfrm>
        </p:spPr>
      </p:pic>
    </p:spTree>
    <p:extLst>
      <p:ext uri="{BB962C8B-B14F-4D97-AF65-F5344CB8AC3E}">
        <p14:creationId xmlns:p14="http://schemas.microsoft.com/office/powerpoint/2010/main" val="3064190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59599D1-00B7-EEAB-7FC1-4B6E4D0A60C5}"/>
              </a:ext>
            </a:extLst>
          </p:cNvPr>
          <p:cNvSpPr/>
          <p:nvPr/>
        </p:nvSpPr>
        <p:spPr>
          <a:xfrm>
            <a:off x="9528313" y="5976046"/>
            <a:ext cx="2464904" cy="5963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B404806-F0AA-EA46-B11C-531428D81E11}"/>
              </a:ext>
            </a:extLst>
          </p:cNvPr>
          <p:cNvSpPr>
            <a:spLocks noGrp="1"/>
          </p:cNvSpPr>
          <p:nvPr>
            <p:ph type="title"/>
          </p:nvPr>
        </p:nvSpPr>
        <p:spPr>
          <a:xfrm>
            <a:off x="302400" y="302400"/>
            <a:ext cx="6537671" cy="303211"/>
          </a:xfrm>
        </p:spPr>
        <p:txBody>
          <a:bodyPr/>
          <a:lstStyle/>
          <a:p>
            <a:r>
              <a:rPr lang="en-US"/>
              <a:t>DOUBLE ACTIVE (1)</a:t>
            </a:r>
          </a:p>
        </p:txBody>
      </p:sp>
      <p:sp>
        <p:nvSpPr>
          <p:cNvPr id="11" name="Slide Number Placeholder 5">
            <a:extLst>
              <a:ext uri="{FF2B5EF4-FFF2-40B4-BE49-F238E27FC236}">
                <a16:creationId xmlns:a16="http://schemas.microsoft.com/office/drawing/2014/main" id="{51C1F20D-3552-9565-C3D5-0CF74014656E}"/>
              </a:ext>
            </a:extLst>
          </p:cNvPr>
          <p:cNvSpPr>
            <a:spLocks noGrp="1"/>
          </p:cNvSpPr>
          <p:nvPr>
            <p:ph type="sldNum" sz="quarter" idx="10"/>
          </p:nvPr>
        </p:nvSpPr>
        <p:spPr>
          <a:xfrm>
            <a:off x="302400" y="6450806"/>
            <a:ext cx="1040625" cy="109061"/>
          </a:xfrm>
        </p:spPr>
        <p:txBody>
          <a:bodyPr vert="horz" lIns="0" tIns="0" rIns="0" bIns="0" rtlCol="0" anchor="ctr">
            <a:noAutofit/>
          </a:bodyPr>
          <a:lstStyle>
            <a:lvl1pPr algn="l">
              <a:defRPr sz="900" b="0" i="0">
                <a:solidFill>
                  <a:schemeClr val="tx1"/>
                </a:solidFill>
                <a:latin typeface="DM Sans" pitchFamily="2" charset="77"/>
              </a:defRPr>
            </a:lvl1pPr>
          </a:lstStyle>
          <a:p>
            <a:pPr lvl="0"/>
            <a:fld id="{5BA3E189-2F3A-42E5-B572-3520703B6186}" type="slidenum">
              <a:rPr lang="en-GB" noProof="0" smtClean="0"/>
              <a:pPr lvl="0"/>
              <a:t>31</a:t>
            </a:fld>
            <a:endParaRPr lang="en-GB" noProof="0"/>
          </a:p>
        </p:txBody>
      </p:sp>
      <p:sp>
        <p:nvSpPr>
          <p:cNvPr id="20" name="Text Placeholder 19">
            <a:extLst>
              <a:ext uri="{FF2B5EF4-FFF2-40B4-BE49-F238E27FC236}">
                <a16:creationId xmlns:a16="http://schemas.microsoft.com/office/drawing/2014/main" id="{28D519CB-FFE2-67DE-6950-6A67D51D2D59}"/>
              </a:ext>
            </a:extLst>
          </p:cNvPr>
          <p:cNvSpPr>
            <a:spLocks noGrp="1"/>
          </p:cNvSpPr>
          <p:nvPr>
            <p:ph type="body" sz="quarter" idx="12"/>
          </p:nvPr>
        </p:nvSpPr>
        <p:spPr>
          <a:xfrm>
            <a:off x="302400" y="1342800"/>
            <a:ext cx="6781151" cy="1632048"/>
          </a:xfrm>
        </p:spPr>
        <p:txBody>
          <a:bodyPr/>
          <a:lstStyle/>
          <a:p>
            <a:r>
              <a:rPr lang="en-US" sz="1400" b="1"/>
              <a:t>Mode of actions: </a:t>
            </a:r>
          </a:p>
          <a:p>
            <a:pPr marL="285750" indent="-285750">
              <a:buFont typeface="Arial" panose="020B0604020202020204" pitchFamily="34" charset="0"/>
              <a:buChar char="•"/>
            </a:pPr>
            <a:r>
              <a:rPr lang="en-US" sz="1400"/>
              <a:t>Inhibits melanosome transfer from </a:t>
            </a:r>
            <a:br>
              <a:rPr lang="en-US" sz="1400"/>
            </a:br>
            <a:r>
              <a:rPr lang="en-US" sz="1400"/>
              <a:t>melanocytes to surrounding keratinocytes</a:t>
            </a:r>
            <a:r>
              <a:rPr lang="en-US" sz="1400" baseline="30000"/>
              <a:t>1</a:t>
            </a:r>
          </a:p>
          <a:p>
            <a:pPr marL="285750" indent="-285750">
              <a:buFont typeface="Arial" panose="020B0604020202020204" pitchFamily="34" charset="0"/>
              <a:buChar char="•"/>
            </a:pPr>
            <a:r>
              <a:rPr lang="en-US" sz="1400"/>
              <a:t>Directly inhibiting the tyrosinase enzyme</a:t>
            </a:r>
            <a:r>
              <a:rPr lang="en-US" sz="1400" baseline="30000"/>
              <a:t>2</a:t>
            </a:r>
          </a:p>
          <a:p>
            <a:endParaRPr lang="en-US" sz="1400" b="1"/>
          </a:p>
          <a:p>
            <a:r>
              <a:rPr lang="en-US" sz="1400" b="1"/>
              <a:t>Tested on reconstituted tanned human skin (Fitzpatrick skin type V)</a:t>
            </a:r>
          </a:p>
          <a:p>
            <a:pPr marL="285750" indent="-285750">
              <a:buFont typeface="Arial" panose="020B0604020202020204" pitchFamily="34" charset="0"/>
              <a:buChar char="•"/>
            </a:pPr>
            <a:r>
              <a:rPr lang="en-US" sz="1400"/>
              <a:t>Skin lightening was measured with Chromameter</a:t>
            </a:r>
          </a:p>
          <a:p>
            <a:r>
              <a:rPr lang="en-US" sz="1400"/>
              <a:t> </a:t>
            </a:r>
          </a:p>
          <a:p>
            <a:endParaRPr lang="en-US" sz="1400"/>
          </a:p>
        </p:txBody>
      </p:sp>
      <p:sp>
        <p:nvSpPr>
          <p:cNvPr id="19" name="Text Placeholder 18">
            <a:extLst>
              <a:ext uri="{FF2B5EF4-FFF2-40B4-BE49-F238E27FC236}">
                <a16:creationId xmlns:a16="http://schemas.microsoft.com/office/drawing/2014/main" id="{C7A908FD-B160-BDD8-7F53-D4766F80346D}"/>
              </a:ext>
            </a:extLst>
          </p:cNvPr>
          <p:cNvSpPr>
            <a:spLocks noGrp="1"/>
          </p:cNvSpPr>
          <p:nvPr>
            <p:ph type="body" idx="11"/>
          </p:nvPr>
        </p:nvSpPr>
        <p:spPr/>
        <p:txBody>
          <a:bodyPr/>
          <a:lstStyle/>
          <a:p>
            <a:br>
              <a:rPr lang="en-US"/>
            </a:br>
            <a:r>
              <a:rPr lang="en-US"/>
              <a:t>Niacinamide PC plus ALPHA-ARBUTIN </a:t>
            </a:r>
          </a:p>
        </p:txBody>
      </p:sp>
      <p:sp>
        <p:nvSpPr>
          <p:cNvPr id="23" name="Text Placeholder 22">
            <a:extLst>
              <a:ext uri="{FF2B5EF4-FFF2-40B4-BE49-F238E27FC236}">
                <a16:creationId xmlns:a16="http://schemas.microsoft.com/office/drawing/2014/main" id="{321CF600-3BCB-38FD-B003-BDB868A4CC4B}"/>
              </a:ext>
            </a:extLst>
          </p:cNvPr>
          <p:cNvSpPr>
            <a:spLocks noGrp="1"/>
          </p:cNvSpPr>
          <p:nvPr>
            <p:ph type="body" sz="quarter" idx="25"/>
          </p:nvPr>
        </p:nvSpPr>
        <p:spPr>
          <a:xfrm>
            <a:off x="769571" y="6450806"/>
            <a:ext cx="3528001" cy="121588"/>
          </a:xfrm>
        </p:spPr>
        <p:txBody>
          <a:bodyPr/>
          <a:lstStyle/>
          <a:p>
            <a:r>
              <a:rPr kumimoji="0" lang="en-US" sz="800" b="0" i="0" u="none" strike="noStrike" kern="0" cap="none" spc="0" normalizeH="0" baseline="30000" noProof="0">
                <a:ln>
                  <a:noFill/>
                </a:ln>
                <a:solidFill>
                  <a:prstClr val="black"/>
                </a:solidFill>
                <a:effectLst/>
                <a:uLnTx/>
                <a:uFillTx/>
                <a:latin typeface="DM Sans"/>
                <a:ea typeface="+mn-ea"/>
                <a:cs typeface="+mn-cs"/>
              </a:rPr>
              <a:t>1</a:t>
            </a:r>
            <a:r>
              <a:rPr kumimoji="0" lang="en-US" sz="800" b="0" i="0" u="none" strike="noStrike" kern="0" cap="none" spc="0" normalizeH="0" baseline="0" noProof="0">
                <a:ln>
                  <a:noFill/>
                </a:ln>
                <a:solidFill>
                  <a:prstClr val="black"/>
                </a:solidFill>
                <a:effectLst/>
                <a:uLnTx/>
                <a:uFillTx/>
                <a:latin typeface="DM Sans"/>
                <a:ea typeface="+mn-ea"/>
                <a:cs typeface="+mn-cs"/>
              </a:rPr>
              <a:t> NIACINAMIDE PC, </a:t>
            </a:r>
            <a:r>
              <a:rPr kumimoji="0" lang="en-US" sz="800" b="0" i="0" u="none" strike="noStrike" kern="0" cap="none" spc="0" normalizeH="0" baseline="30000" noProof="0">
                <a:ln>
                  <a:noFill/>
                </a:ln>
                <a:solidFill>
                  <a:prstClr val="black"/>
                </a:solidFill>
                <a:effectLst/>
                <a:uLnTx/>
                <a:uFillTx/>
                <a:latin typeface="DM Sans"/>
                <a:ea typeface="+mn-ea"/>
                <a:cs typeface="+mn-cs"/>
              </a:rPr>
              <a:t>2</a:t>
            </a:r>
            <a:r>
              <a:rPr kumimoji="0" lang="en-US" sz="800" b="0" i="0" u="none" strike="noStrike" kern="0" cap="none" spc="0" normalizeH="0" baseline="0" noProof="0">
                <a:ln>
                  <a:noFill/>
                </a:ln>
                <a:solidFill>
                  <a:prstClr val="black"/>
                </a:solidFill>
                <a:effectLst/>
                <a:uLnTx/>
                <a:uFillTx/>
                <a:latin typeface="DM Sans"/>
                <a:ea typeface="+mn-ea"/>
                <a:cs typeface="+mn-cs"/>
              </a:rPr>
              <a:t> ALPHA-ARBUTIN</a:t>
            </a:r>
            <a:endParaRPr lang="en-CH" sz="800"/>
          </a:p>
          <a:p>
            <a:endParaRPr lang="en-US"/>
          </a:p>
        </p:txBody>
      </p:sp>
      <p:grpSp>
        <p:nvGrpSpPr>
          <p:cNvPr id="2" name="Group 1">
            <a:extLst>
              <a:ext uri="{FF2B5EF4-FFF2-40B4-BE49-F238E27FC236}">
                <a16:creationId xmlns:a16="http://schemas.microsoft.com/office/drawing/2014/main" id="{08A76DEF-E11F-B4E7-0315-267C4F1BB0F1}"/>
              </a:ext>
            </a:extLst>
          </p:cNvPr>
          <p:cNvGrpSpPr/>
          <p:nvPr/>
        </p:nvGrpSpPr>
        <p:grpSpPr>
          <a:xfrm>
            <a:off x="1444032" y="4914654"/>
            <a:ext cx="4006332" cy="502852"/>
            <a:chOff x="1444032" y="4868934"/>
            <a:chExt cx="4006332" cy="502852"/>
          </a:xfrm>
        </p:grpSpPr>
        <p:pic>
          <p:nvPicPr>
            <p:cNvPr id="4" name="Picture 3" descr="A white plate with a round center&#10;&#10;Description automatically generated">
              <a:extLst>
                <a:ext uri="{FF2B5EF4-FFF2-40B4-BE49-F238E27FC236}">
                  <a16:creationId xmlns:a16="http://schemas.microsoft.com/office/drawing/2014/main" id="{E42048FE-AD75-4C97-C0BE-9972AF6CF2A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444032" y="4868934"/>
              <a:ext cx="502852" cy="502852"/>
            </a:xfrm>
            <a:prstGeom prst="rect">
              <a:avLst/>
            </a:prstGeom>
          </p:spPr>
        </p:pic>
        <p:pic>
          <p:nvPicPr>
            <p:cNvPr id="5" name="Picture 4" descr="A white plate with a round center&#10;&#10;Description automatically generated">
              <a:extLst>
                <a:ext uri="{FF2B5EF4-FFF2-40B4-BE49-F238E27FC236}">
                  <a16:creationId xmlns:a16="http://schemas.microsoft.com/office/drawing/2014/main" id="{F0ECD11A-F2D8-910E-1E18-42AA77910D4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592520" y="4868934"/>
              <a:ext cx="502852" cy="502852"/>
            </a:xfrm>
            <a:prstGeom prst="rect">
              <a:avLst/>
            </a:prstGeom>
          </p:spPr>
        </p:pic>
        <p:pic>
          <p:nvPicPr>
            <p:cNvPr id="7" name="Picture 6" descr="A white plate with a round center&#10;&#10;Description automatically generated">
              <a:extLst>
                <a:ext uri="{FF2B5EF4-FFF2-40B4-BE49-F238E27FC236}">
                  <a16:creationId xmlns:a16="http://schemas.microsoft.com/office/drawing/2014/main" id="{C09B833F-C8E0-D68A-62CF-8CD2186D924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794720" y="4868934"/>
              <a:ext cx="502852" cy="502852"/>
            </a:xfrm>
            <a:prstGeom prst="rect">
              <a:avLst/>
            </a:prstGeom>
          </p:spPr>
        </p:pic>
        <p:pic>
          <p:nvPicPr>
            <p:cNvPr id="8" name="Picture 7" descr="A white plate with a black background&#10;&#10;Description automatically generated">
              <a:extLst>
                <a:ext uri="{FF2B5EF4-FFF2-40B4-BE49-F238E27FC236}">
                  <a16:creationId xmlns:a16="http://schemas.microsoft.com/office/drawing/2014/main" id="{D7DD2025-FC7C-259E-30E7-905141ED12B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47512" y="4868934"/>
              <a:ext cx="502852" cy="502852"/>
            </a:xfrm>
            <a:prstGeom prst="rect">
              <a:avLst/>
            </a:prstGeom>
          </p:spPr>
        </p:pic>
      </p:grpSp>
      <p:pic>
        <p:nvPicPr>
          <p:cNvPr id="9" name="Graphic 8">
            <a:extLst>
              <a:ext uri="{FF2B5EF4-FFF2-40B4-BE49-F238E27FC236}">
                <a16:creationId xmlns:a16="http://schemas.microsoft.com/office/drawing/2014/main" id="{1FFA9C1A-5B4B-D5DD-5F72-A2A9620C8BA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19100" y="2836923"/>
            <a:ext cx="5676900" cy="2108200"/>
          </a:xfrm>
          <a:prstGeom prst="rect">
            <a:avLst/>
          </a:prstGeom>
        </p:spPr>
      </p:pic>
      <p:sp>
        <p:nvSpPr>
          <p:cNvPr id="10" name="Text Placeholder 19">
            <a:extLst>
              <a:ext uri="{FF2B5EF4-FFF2-40B4-BE49-F238E27FC236}">
                <a16:creationId xmlns:a16="http://schemas.microsoft.com/office/drawing/2014/main" id="{C01A2628-809F-5235-BAAA-CAB0C2690FD0}"/>
              </a:ext>
            </a:extLst>
          </p:cNvPr>
          <p:cNvSpPr txBox="1">
            <a:spLocks/>
          </p:cNvSpPr>
          <p:nvPr/>
        </p:nvSpPr>
        <p:spPr>
          <a:xfrm>
            <a:off x="302400" y="5522514"/>
            <a:ext cx="7156019" cy="70968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85750" indent="-285750">
              <a:buClr>
                <a:schemeClr val="tx1"/>
              </a:buClr>
              <a:buFont typeface="Arial" panose="020B0604020202020204" pitchFamily="34" charset="0"/>
              <a:buChar char="•"/>
              <a:defRPr/>
            </a:pPr>
            <a:r>
              <a:rPr lang="en-GB" sz="1350">
                <a:latin typeface="DM Sans"/>
              </a:rPr>
              <a:t>Visible results</a:t>
            </a:r>
          </a:p>
          <a:p>
            <a:pPr marL="285750" indent="-285750">
              <a:buClr>
                <a:schemeClr val="tx1"/>
              </a:buClr>
              <a:buFont typeface="Arial" panose="020B0604020202020204" pitchFamily="34" charset="0"/>
              <a:buChar char="•"/>
              <a:defRPr/>
            </a:pPr>
            <a:r>
              <a:rPr lang="en-GB" sz="1350">
                <a:latin typeface="DM Sans"/>
              </a:rPr>
              <a:t>Significant skin lightening improvement </a:t>
            </a:r>
            <a:br>
              <a:rPr lang="en-GB" sz="1350">
                <a:latin typeface="DM Sans"/>
              </a:rPr>
            </a:br>
            <a:r>
              <a:rPr lang="en-GB" sz="1350">
                <a:latin typeface="DM Sans"/>
              </a:rPr>
              <a:t>by ALPHA-ARBUTIN (0.1%) and NIACINAMIDE PC (5%)</a:t>
            </a:r>
          </a:p>
        </p:txBody>
      </p:sp>
      <p:sp>
        <p:nvSpPr>
          <p:cNvPr id="12" name="TextBox 11">
            <a:extLst>
              <a:ext uri="{FF2B5EF4-FFF2-40B4-BE49-F238E27FC236}">
                <a16:creationId xmlns:a16="http://schemas.microsoft.com/office/drawing/2014/main" id="{1620FB80-17C9-AE67-4987-382CEDB7C4BD}"/>
              </a:ext>
            </a:extLst>
          </p:cNvPr>
          <p:cNvSpPr txBox="1"/>
          <p:nvPr/>
        </p:nvSpPr>
        <p:spPr>
          <a:xfrm>
            <a:off x="2640235" y="3511462"/>
            <a:ext cx="772439" cy="261610"/>
          </a:xfrm>
          <a:prstGeom prst="rect">
            <a:avLst/>
          </a:prstGeom>
          <a:noFill/>
        </p:spPr>
        <p:txBody>
          <a:bodyPr wrap="square">
            <a:spAutoFit/>
          </a:bodyPr>
          <a:lstStyle/>
          <a:p>
            <a:r>
              <a:rPr lang="en-US" sz="1100" b="1" kern="0">
                <a:solidFill>
                  <a:prstClr val="black"/>
                </a:solidFill>
                <a:latin typeface="DM Sans"/>
              </a:rPr>
              <a:t>89%</a:t>
            </a:r>
            <a:endParaRPr lang="en-CH" sz="1100"/>
          </a:p>
        </p:txBody>
      </p:sp>
      <p:sp>
        <p:nvSpPr>
          <p:cNvPr id="13" name="TextBox 12">
            <a:extLst>
              <a:ext uri="{FF2B5EF4-FFF2-40B4-BE49-F238E27FC236}">
                <a16:creationId xmlns:a16="http://schemas.microsoft.com/office/drawing/2014/main" id="{1737CA57-60EF-CFBB-20D3-E526315F768E}"/>
              </a:ext>
            </a:extLst>
          </p:cNvPr>
          <p:cNvSpPr txBox="1"/>
          <p:nvPr/>
        </p:nvSpPr>
        <p:spPr>
          <a:xfrm>
            <a:off x="5016390" y="3728589"/>
            <a:ext cx="570587" cy="261610"/>
          </a:xfrm>
          <a:prstGeom prst="rect">
            <a:avLst/>
          </a:prstGeom>
          <a:noFill/>
        </p:spPr>
        <p:txBody>
          <a:bodyPr wrap="square">
            <a:spAutoFit/>
          </a:bodyPr>
          <a:lstStyle/>
          <a:p>
            <a:r>
              <a:rPr lang="en-US" sz="1100" b="1" kern="0">
                <a:solidFill>
                  <a:prstClr val="black"/>
                </a:solidFill>
                <a:latin typeface="DM Sans"/>
              </a:rPr>
              <a:t>84%</a:t>
            </a:r>
            <a:endParaRPr lang="en-CH" sz="1100"/>
          </a:p>
        </p:txBody>
      </p:sp>
      <p:sp>
        <p:nvSpPr>
          <p:cNvPr id="14" name="TextBox 13">
            <a:extLst>
              <a:ext uri="{FF2B5EF4-FFF2-40B4-BE49-F238E27FC236}">
                <a16:creationId xmlns:a16="http://schemas.microsoft.com/office/drawing/2014/main" id="{30987A73-E9CF-E174-E43D-8391AA3B47A8}"/>
              </a:ext>
            </a:extLst>
          </p:cNvPr>
          <p:cNvSpPr txBox="1"/>
          <p:nvPr/>
        </p:nvSpPr>
        <p:spPr>
          <a:xfrm>
            <a:off x="3628983" y="3190047"/>
            <a:ext cx="668589" cy="261610"/>
          </a:xfrm>
          <a:prstGeom prst="rect">
            <a:avLst/>
          </a:prstGeom>
          <a:noFill/>
        </p:spPr>
        <p:txBody>
          <a:bodyPr wrap="square">
            <a:spAutoFit/>
          </a:bodyPr>
          <a:lstStyle/>
          <a:p>
            <a:r>
              <a:rPr lang="en-US" sz="1100" b="1" kern="0">
                <a:solidFill>
                  <a:prstClr val="black"/>
                </a:solidFill>
                <a:latin typeface="DM Sans"/>
              </a:rPr>
              <a:t>98%</a:t>
            </a:r>
            <a:endParaRPr lang="en-CH" sz="1100"/>
          </a:p>
        </p:txBody>
      </p:sp>
      <p:pic>
        <p:nvPicPr>
          <p:cNvPr id="18" name="Picture Placeholder 17" descr="A person in a white robe&#10;&#10;Description automatically generated">
            <a:extLst>
              <a:ext uri="{FF2B5EF4-FFF2-40B4-BE49-F238E27FC236}">
                <a16:creationId xmlns:a16="http://schemas.microsoft.com/office/drawing/2014/main" id="{96D71A61-E94D-895F-1105-2D474625A74A}"/>
              </a:ext>
            </a:extLst>
          </p:cNvPr>
          <p:cNvPicPr>
            <a:picLocks noGrp="1" noChangeAspect="1"/>
          </p:cNvPicPr>
          <p:nvPr>
            <p:ph type="pic" sz="quarter" idx="21"/>
          </p:nvPr>
        </p:nvPicPr>
        <p:blipFill>
          <a:blip r:embed="rId8" cstate="print">
            <a:extLst>
              <a:ext uri="{28A0092B-C50C-407E-A947-70E740481C1C}">
                <a14:useLocalDpi xmlns:a14="http://schemas.microsoft.com/office/drawing/2010/main"/>
              </a:ext>
            </a:extLst>
          </a:blip>
          <a:srcRect/>
          <a:stretch/>
        </p:blipFill>
        <p:spPr>
          <a:xfrm>
            <a:off x="7337427" y="2"/>
            <a:ext cx="4854573" cy="6857998"/>
          </a:xfrm>
        </p:spPr>
      </p:pic>
    </p:spTree>
    <p:extLst>
      <p:ext uri="{BB962C8B-B14F-4D97-AF65-F5344CB8AC3E}">
        <p14:creationId xmlns:p14="http://schemas.microsoft.com/office/powerpoint/2010/main" val="38747671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404806-F0AA-EA46-B11C-531428D81E11}"/>
              </a:ext>
            </a:extLst>
          </p:cNvPr>
          <p:cNvSpPr>
            <a:spLocks noGrp="1"/>
          </p:cNvSpPr>
          <p:nvPr>
            <p:ph type="title"/>
          </p:nvPr>
        </p:nvSpPr>
        <p:spPr>
          <a:xfrm>
            <a:off x="302399" y="302400"/>
            <a:ext cx="4552176" cy="303211"/>
          </a:xfrm>
        </p:spPr>
        <p:txBody>
          <a:bodyPr/>
          <a:lstStyle/>
          <a:p>
            <a:r>
              <a:rPr lang="en-US"/>
              <a:t>DOUBLE ACTIVE (2)</a:t>
            </a:r>
          </a:p>
        </p:txBody>
      </p:sp>
      <p:sp>
        <p:nvSpPr>
          <p:cNvPr id="11" name="Slide Number Placeholder 5">
            <a:extLst>
              <a:ext uri="{FF2B5EF4-FFF2-40B4-BE49-F238E27FC236}">
                <a16:creationId xmlns:a16="http://schemas.microsoft.com/office/drawing/2014/main" id="{51C1F20D-3552-9565-C3D5-0CF74014656E}"/>
              </a:ext>
            </a:extLst>
          </p:cNvPr>
          <p:cNvSpPr>
            <a:spLocks noGrp="1"/>
          </p:cNvSpPr>
          <p:nvPr>
            <p:ph type="sldNum" sz="quarter" idx="10"/>
          </p:nvPr>
        </p:nvSpPr>
        <p:spPr>
          <a:xfrm>
            <a:off x="302400" y="6450806"/>
            <a:ext cx="1040625" cy="109061"/>
          </a:xfrm>
        </p:spPr>
        <p:txBody>
          <a:bodyPr vert="horz" lIns="0" tIns="0" rIns="0" bIns="0" rtlCol="0" anchor="ctr">
            <a:noAutofit/>
          </a:bodyPr>
          <a:lstStyle>
            <a:lvl1pPr algn="l">
              <a:defRPr sz="900" b="0" i="0">
                <a:solidFill>
                  <a:schemeClr val="tx1"/>
                </a:solidFill>
                <a:latin typeface="DM Sans" pitchFamily="2" charset="77"/>
              </a:defRPr>
            </a:lvl1pPr>
          </a:lstStyle>
          <a:p>
            <a:pPr lvl="0"/>
            <a:fld id="{5BA3E189-2F3A-42E5-B572-3520703B6186}" type="slidenum">
              <a:rPr lang="en-GB" noProof="0" smtClean="0"/>
              <a:pPr lvl="0"/>
              <a:t>32</a:t>
            </a:fld>
            <a:endParaRPr lang="en-GB" noProof="0"/>
          </a:p>
        </p:txBody>
      </p:sp>
      <p:sp>
        <p:nvSpPr>
          <p:cNvPr id="23" name="Text Placeholder 22">
            <a:extLst>
              <a:ext uri="{FF2B5EF4-FFF2-40B4-BE49-F238E27FC236}">
                <a16:creationId xmlns:a16="http://schemas.microsoft.com/office/drawing/2014/main" id="{7B52426E-9CE1-095D-5B7C-6368AF555473}"/>
              </a:ext>
            </a:extLst>
          </p:cNvPr>
          <p:cNvSpPr>
            <a:spLocks noGrp="1"/>
          </p:cNvSpPr>
          <p:nvPr>
            <p:ph type="body" idx="11"/>
          </p:nvPr>
        </p:nvSpPr>
        <p:spPr>
          <a:xfrm>
            <a:off x="301625" y="604838"/>
            <a:ext cx="4552950" cy="288925"/>
          </a:xfrm>
        </p:spPr>
        <p:txBody>
          <a:bodyPr/>
          <a:lstStyle/>
          <a:p>
            <a:r>
              <a:rPr lang="en-US"/>
              <a:t>Niacinamide PC plus OXY 229 CB </a:t>
            </a:r>
          </a:p>
        </p:txBody>
      </p:sp>
      <p:sp>
        <p:nvSpPr>
          <p:cNvPr id="38" name="Text Placeholder 37">
            <a:extLst>
              <a:ext uri="{FF2B5EF4-FFF2-40B4-BE49-F238E27FC236}">
                <a16:creationId xmlns:a16="http://schemas.microsoft.com/office/drawing/2014/main" id="{FECE9AFD-A50E-CA37-1E8F-30426D0A9233}"/>
              </a:ext>
            </a:extLst>
          </p:cNvPr>
          <p:cNvSpPr>
            <a:spLocks noGrp="1"/>
          </p:cNvSpPr>
          <p:nvPr>
            <p:ph type="body" sz="quarter" idx="27"/>
          </p:nvPr>
        </p:nvSpPr>
        <p:spPr/>
        <p:txBody>
          <a:bodyPr/>
          <a:lstStyle/>
          <a:p>
            <a:r>
              <a:rPr lang="en-US" noProof="0"/>
              <a:t>1 NIACINAMIDE PC, 2 OXY 229 CB</a:t>
            </a:r>
            <a:endParaRPr lang="en-CH"/>
          </a:p>
        </p:txBody>
      </p:sp>
      <p:sp>
        <p:nvSpPr>
          <p:cNvPr id="48" name="Text Placeholder 47">
            <a:extLst>
              <a:ext uri="{FF2B5EF4-FFF2-40B4-BE49-F238E27FC236}">
                <a16:creationId xmlns:a16="http://schemas.microsoft.com/office/drawing/2014/main" id="{FE59BEA3-69E1-0225-ECFA-49D548B18312}"/>
              </a:ext>
            </a:extLst>
          </p:cNvPr>
          <p:cNvSpPr>
            <a:spLocks noGrp="1"/>
          </p:cNvSpPr>
          <p:nvPr>
            <p:ph type="body" sz="quarter" idx="24"/>
          </p:nvPr>
        </p:nvSpPr>
        <p:spPr>
          <a:xfrm>
            <a:off x="302399" y="1342800"/>
            <a:ext cx="4976738" cy="3749408"/>
          </a:xfrm>
        </p:spPr>
        <p:txBody>
          <a:bodyPr/>
          <a:lstStyle/>
          <a:p>
            <a:pPr marR="0" lvl="0" defTabSz="914400" eaLnBrk="1" fontAlgn="auto" latinLnBrk="0" hangingPunct="1">
              <a:lnSpc>
                <a:spcPct val="100000"/>
              </a:lnSpc>
              <a:spcBef>
                <a:spcPts val="0"/>
              </a:spcBef>
              <a:spcAft>
                <a:spcPts val="0"/>
              </a:spcAft>
              <a:buClrTx/>
              <a:buSzTx/>
              <a:tabLst/>
              <a:defRPr/>
            </a:pPr>
            <a:r>
              <a:rPr lang="en-US" b="1" kern="0">
                <a:solidFill>
                  <a:prstClr val="black"/>
                </a:solidFill>
              </a:rPr>
              <a:t>M</a:t>
            </a:r>
            <a:r>
              <a:rPr kumimoji="0" lang="en-US" b="1" i="0" u="none" strike="noStrike" kern="0" cap="none" spc="0" normalizeH="0" baseline="0" noProof="0">
                <a:ln>
                  <a:noFill/>
                </a:ln>
                <a:solidFill>
                  <a:prstClr val="black"/>
                </a:solidFill>
                <a:effectLst/>
                <a:uLnTx/>
                <a:uFillTx/>
              </a:rPr>
              <a:t>ode of action:  </a:t>
            </a:r>
            <a:endParaRPr lang="en-US" b="1" kern="0">
              <a:solidFill>
                <a:prstClr val="black"/>
              </a:solidFill>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i="0" u="none" strike="noStrike" kern="0" cap="none" spc="0" normalizeH="0" baseline="0" noProof="0">
                <a:ln>
                  <a:noFill/>
                </a:ln>
                <a:solidFill>
                  <a:prstClr val="black"/>
                </a:solidFill>
                <a:effectLst/>
                <a:uLnTx/>
                <a:uFillTx/>
              </a:rPr>
              <a:t>Helps to minimize redness</a:t>
            </a:r>
            <a:r>
              <a:rPr kumimoji="0" lang="en-US" i="0" u="none" strike="noStrike" kern="0" cap="none" spc="0" normalizeH="0" baseline="30000" noProof="0">
                <a:ln>
                  <a:noFill/>
                </a:ln>
                <a:solidFill>
                  <a:prstClr val="black"/>
                </a:solidFill>
                <a:effectLst/>
                <a:uLnTx/>
                <a:uFillTx/>
              </a:rPr>
              <a:t>1,2</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i="0" u="none" strike="noStrike" kern="0" cap="none" spc="0" normalizeH="0" baseline="0" noProof="0">
                <a:ln>
                  <a:noFill/>
                </a:ln>
                <a:solidFill>
                  <a:prstClr val="black"/>
                </a:solidFill>
                <a:effectLst/>
                <a:uLnTx/>
                <a:uFillTx/>
              </a:rPr>
              <a:t>Inhibits melanosome transfer from melanocytes to surrounding keratinocytes</a:t>
            </a:r>
            <a:r>
              <a:rPr kumimoji="0" lang="en-US" i="0" u="none" strike="noStrike" kern="0" cap="none" spc="0" normalizeH="0" baseline="30000" noProof="0">
                <a:ln>
                  <a:noFill/>
                </a:ln>
                <a:solidFill>
                  <a:prstClr val="black"/>
                </a:solidFill>
                <a:effectLst/>
                <a:uLnTx/>
                <a:uFillTx/>
              </a:rPr>
              <a:t>1</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kern="0">
                <a:solidFill>
                  <a:prstClr val="black"/>
                </a:solidFill>
              </a:rPr>
              <a:t>Favoring epidermal turnover and the removal of pigmented cells</a:t>
            </a:r>
            <a:r>
              <a:rPr lang="en-US" kern="0" baseline="30000">
                <a:solidFill>
                  <a:prstClr val="black"/>
                </a:solidFill>
              </a:rPr>
              <a:t>2</a:t>
            </a:r>
            <a:endParaRPr kumimoji="0" lang="en-US" b="0" i="0" u="none" strike="noStrike" kern="0" cap="none" spc="0" normalizeH="0" baseline="30000" noProof="0">
              <a:ln>
                <a:noFill/>
              </a:ln>
              <a:solidFill>
                <a:prstClr val="black"/>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0" cap="none" spc="0" normalizeH="0" baseline="0" noProof="0">
              <a:ln>
                <a:noFill/>
              </a:ln>
              <a:solidFill>
                <a:prstClr val="black"/>
              </a:solidFill>
              <a:effectLst/>
              <a:uLnTx/>
              <a:uFillTx/>
            </a:endParaRPr>
          </a:p>
          <a:p>
            <a:pPr marR="0" lvl="0" defTabSz="914400" eaLnBrk="1" fontAlgn="auto" latinLnBrk="0" hangingPunct="1">
              <a:lnSpc>
                <a:spcPct val="100000"/>
              </a:lnSpc>
              <a:spcBef>
                <a:spcPts val="0"/>
              </a:spcBef>
              <a:spcAft>
                <a:spcPts val="0"/>
              </a:spcAft>
              <a:buClrTx/>
              <a:buSzTx/>
              <a:tabLst/>
              <a:defRPr/>
            </a:pPr>
            <a:r>
              <a:rPr kumimoji="0" lang="en-US" b="1" i="0" u="none" strike="noStrike" kern="0" cap="none" spc="0" normalizeH="0" baseline="0" noProof="0">
                <a:ln>
                  <a:noFill/>
                </a:ln>
                <a:solidFill>
                  <a:prstClr val="black"/>
                </a:solidFill>
                <a:effectLst/>
                <a:uLnTx/>
                <a:uFillTx/>
              </a:rPr>
              <a:t>Dermatologically tested in China</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a:ln>
                  <a:noFill/>
                </a:ln>
                <a:solidFill>
                  <a:prstClr val="black"/>
                </a:solidFill>
                <a:effectLst/>
                <a:uLnTx/>
                <a:uFillTx/>
              </a:rPr>
              <a:t>According NMPA (National Medical Products Administration) skin whitening standard test (I) in China </a:t>
            </a:r>
          </a:p>
          <a:p>
            <a:endParaRPr lang="en-US"/>
          </a:p>
          <a:p>
            <a:endParaRPr lang="en-US"/>
          </a:p>
        </p:txBody>
      </p:sp>
      <p:pic>
        <p:nvPicPr>
          <p:cNvPr id="7" name="Picture Placeholder 6" descr="A person with her eyes closed holding her face&#10;&#10;Description automatically generated">
            <a:extLst>
              <a:ext uri="{FF2B5EF4-FFF2-40B4-BE49-F238E27FC236}">
                <a16:creationId xmlns:a16="http://schemas.microsoft.com/office/drawing/2014/main" id="{21721722-109A-30BA-6327-0E0D7239ED26}"/>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a:xfrm>
            <a:off x="6096000" y="2"/>
            <a:ext cx="6096000" cy="6857998"/>
          </a:xfrm>
        </p:spPr>
      </p:pic>
    </p:spTree>
    <p:extLst>
      <p:ext uri="{BB962C8B-B14F-4D97-AF65-F5344CB8AC3E}">
        <p14:creationId xmlns:p14="http://schemas.microsoft.com/office/powerpoint/2010/main" val="2879253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798FC2-2011-D877-11F7-399B6157CE48}"/>
              </a:ext>
            </a:extLst>
          </p:cNvPr>
          <p:cNvSpPr>
            <a:spLocks noGrp="1"/>
          </p:cNvSpPr>
          <p:nvPr>
            <p:ph type="title"/>
          </p:nvPr>
        </p:nvSpPr>
        <p:spPr/>
        <p:txBody>
          <a:bodyPr/>
          <a:lstStyle/>
          <a:p>
            <a:r>
              <a:rPr lang="en-US"/>
              <a:t>DOUBLE ACTIVE</a:t>
            </a:r>
            <a:br>
              <a:rPr lang="en-US" b="0"/>
            </a:br>
            <a:br>
              <a:rPr lang="en-US" b="0"/>
            </a:br>
            <a:endParaRPr lang="en-US" b="0"/>
          </a:p>
        </p:txBody>
      </p:sp>
      <p:sp>
        <p:nvSpPr>
          <p:cNvPr id="5" name="Text Placeholder 4">
            <a:extLst>
              <a:ext uri="{FF2B5EF4-FFF2-40B4-BE49-F238E27FC236}">
                <a16:creationId xmlns:a16="http://schemas.microsoft.com/office/drawing/2014/main" id="{0AE6722A-CAF0-97F4-D8CA-BF770B645B19}"/>
              </a:ext>
            </a:extLst>
          </p:cNvPr>
          <p:cNvSpPr>
            <a:spLocks noGrp="1"/>
          </p:cNvSpPr>
          <p:nvPr>
            <p:ph type="body" idx="11"/>
          </p:nvPr>
        </p:nvSpPr>
        <p:spPr/>
        <p:txBody>
          <a:bodyPr/>
          <a:lstStyle/>
          <a:p>
            <a:r>
              <a:rPr lang="en-US"/>
              <a:t>NIACINAMIDE PC plus OXY 229 CB</a:t>
            </a:r>
          </a:p>
        </p:txBody>
      </p:sp>
      <p:sp>
        <p:nvSpPr>
          <p:cNvPr id="6" name="Rectangle: Rounded Corners 5">
            <a:extLst>
              <a:ext uri="{FF2B5EF4-FFF2-40B4-BE49-F238E27FC236}">
                <a16:creationId xmlns:a16="http://schemas.microsoft.com/office/drawing/2014/main" id="{8B434440-1D70-8510-7A39-B12BD5059251}"/>
              </a:ext>
            </a:extLst>
          </p:cNvPr>
          <p:cNvSpPr/>
          <p:nvPr/>
        </p:nvSpPr>
        <p:spPr>
          <a:xfrm>
            <a:off x="241144" y="1504949"/>
            <a:ext cx="3105150" cy="4305301"/>
          </a:xfrm>
          <a:prstGeom prst="roundRect">
            <a:avLst>
              <a:gd name="adj" fmla="val 0"/>
            </a:avLst>
          </a:prstGeom>
          <a:solidFill>
            <a:schemeClr val="accent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err="1">
              <a:ln>
                <a:noFill/>
              </a:ln>
              <a:solidFill>
                <a:srgbClr val="808080"/>
              </a:solidFill>
              <a:effectLst/>
              <a:uLnTx/>
              <a:uFillTx/>
              <a:latin typeface="Fira Sans"/>
              <a:ea typeface="+mn-ea"/>
              <a:cs typeface="+mn-cs"/>
            </a:endParaRPr>
          </a:p>
        </p:txBody>
      </p:sp>
      <p:graphicFrame>
        <p:nvGraphicFramePr>
          <p:cNvPr id="49" name="Table 48">
            <a:extLst>
              <a:ext uri="{FF2B5EF4-FFF2-40B4-BE49-F238E27FC236}">
                <a16:creationId xmlns:a16="http://schemas.microsoft.com/office/drawing/2014/main" id="{E6F04244-3F6D-2EB4-93D2-49D1758F373A}"/>
              </a:ext>
            </a:extLst>
          </p:cNvPr>
          <p:cNvGraphicFramePr>
            <a:graphicFrameLocks noGrp="1"/>
          </p:cNvGraphicFramePr>
          <p:nvPr/>
        </p:nvGraphicFramePr>
        <p:xfrm>
          <a:off x="3657599" y="1504949"/>
          <a:ext cx="8111719" cy="2447902"/>
        </p:xfrm>
        <a:graphic>
          <a:graphicData uri="http://schemas.openxmlformats.org/drawingml/2006/table">
            <a:tbl>
              <a:tblPr firstRow="1" bandRow="1">
                <a:tableStyleId>{5C22544A-7EE6-4342-B048-85BDC9FD1C3A}</a:tableStyleId>
              </a:tblPr>
              <a:tblGrid>
                <a:gridCol w="1484186">
                  <a:extLst>
                    <a:ext uri="{9D8B030D-6E8A-4147-A177-3AD203B41FA5}">
                      <a16:colId xmlns:a16="http://schemas.microsoft.com/office/drawing/2014/main" val="1072040399"/>
                    </a:ext>
                  </a:extLst>
                </a:gridCol>
                <a:gridCol w="953308">
                  <a:extLst>
                    <a:ext uri="{9D8B030D-6E8A-4147-A177-3AD203B41FA5}">
                      <a16:colId xmlns:a16="http://schemas.microsoft.com/office/drawing/2014/main" val="3756547701"/>
                    </a:ext>
                  </a:extLst>
                </a:gridCol>
                <a:gridCol w="1134845">
                  <a:extLst>
                    <a:ext uri="{9D8B030D-6E8A-4147-A177-3AD203B41FA5}">
                      <a16:colId xmlns:a16="http://schemas.microsoft.com/office/drawing/2014/main" val="554905694"/>
                    </a:ext>
                  </a:extLst>
                </a:gridCol>
                <a:gridCol w="1134845">
                  <a:extLst>
                    <a:ext uri="{9D8B030D-6E8A-4147-A177-3AD203B41FA5}">
                      <a16:colId xmlns:a16="http://schemas.microsoft.com/office/drawing/2014/main" val="2252022098"/>
                    </a:ext>
                  </a:extLst>
                </a:gridCol>
                <a:gridCol w="1134845">
                  <a:extLst>
                    <a:ext uri="{9D8B030D-6E8A-4147-A177-3AD203B41FA5}">
                      <a16:colId xmlns:a16="http://schemas.microsoft.com/office/drawing/2014/main" val="3492470577"/>
                    </a:ext>
                  </a:extLst>
                </a:gridCol>
                <a:gridCol w="1134845">
                  <a:extLst>
                    <a:ext uri="{9D8B030D-6E8A-4147-A177-3AD203B41FA5}">
                      <a16:colId xmlns:a16="http://schemas.microsoft.com/office/drawing/2014/main" val="1450926146"/>
                    </a:ext>
                  </a:extLst>
                </a:gridCol>
                <a:gridCol w="1134845">
                  <a:extLst>
                    <a:ext uri="{9D8B030D-6E8A-4147-A177-3AD203B41FA5}">
                      <a16:colId xmlns:a16="http://schemas.microsoft.com/office/drawing/2014/main" val="730821789"/>
                    </a:ext>
                  </a:extLst>
                </a:gridCol>
              </a:tblGrid>
              <a:tr h="538151">
                <a:tc>
                  <a:txBody>
                    <a:bodyPr/>
                    <a:lstStyle/>
                    <a:p>
                      <a:pPr algn="ctr"/>
                      <a:endParaRPr lang="en-CH"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200"/>
                        <a:t>4 Days</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D0</a:t>
                      </a:r>
                      <a:endParaRPr lang="en-CH" sz="1200" b="1" kern="1200">
                        <a:solidFill>
                          <a:schemeClr val="lt1"/>
                        </a:solidFill>
                        <a:latin typeface="+mn-lt"/>
                        <a:ea typeface="+mn-ea"/>
                        <a:cs typeface="+mn-cs"/>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1</a:t>
                      </a:r>
                      <a:endParaRPr lang="en-CH" sz="1200" b="1" kern="1200">
                        <a:solidFill>
                          <a:schemeClr val="lt1"/>
                        </a:solidFill>
                        <a:latin typeface="+mn-lt"/>
                        <a:ea typeface="+mn-ea"/>
                        <a:cs typeface="+mn-cs"/>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2</a:t>
                      </a:r>
                      <a:endParaRPr lang="en-CH" sz="1200" b="1" kern="1200">
                        <a:solidFill>
                          <a:schemeClr val="lt1"/>
                        </a:solidFill>
                        <a:latin typeface="+mn-lt"/>
                        <a:ea typeface="+mn-ea"/>
                        <a:cs typeface="+mn-cs"/>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3</a:t>
                      </a:r>
                      <a:endParaRPr lang="en-CH" sz="1200" b="1" kern="1200">
                        <a:solidFill>
                          <a:schemeClr val="lt1"/>
                        </a:solidFill>
                        <a:latin typeface="+mn-lt"/>
                        <a:ea typeface="+mn-ea"/>
                        <a:cs typeface="+mn-cs"/>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3</a:t>
                      </a:r>
                      <a:endParaRPr lang="en-CH" sz="1200" b="1" kern="1200">
                        <a:solidFill>
                          <a:schemeClr val="lt1"/>
                        </a:solidFill>
                        <a:latin typeface="+mn-lt"/>
                        <a:ea typeface="+mn-ea"/>
                        <a:cs typeface="+mn-cs"/>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15975821"/>
                  </a:ext>
                </a:extLst>
              </a:tr>
              <a:tr h="384393">
                <a:tc>
                  <a:txBody>
                    <a:bodyPr/>
                    <a:lstStyle/>
                    <a:p>
                      <a:pPr algn="l"/>
                      <a:r>
                        <a:rPr lang="en-US" sz="1200"/>
                        <a:t>UV</a:t>
                      </a:r>
                    </a:p>
                    <a:p>
                      <a:pPr algn="l"/>
                      <a:r>
                        <a:rPr lang="en-US" sz="1200"/>
                        <a:t>stress</a:t>
                      </a:r>
                      <a:r>
                        <a:rPr lang="en-US" sz="1200" baseline="30000"/>
                        <a:t>1</a:t>
                      </a:r>
                      <a:endParaRPr lang="en-CH" sz="12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X</a:t>
                      </a:r>
                      <a:endParaRPr lang="en-CH" sz="1200" b="1"/>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a:t>
                      </a:r>
                      <a:endParaRPr lang="en-CH" sz="1200" b="1"/>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a:t>
                      </a:r>
                      <a:endParaRPr lang="en-CH" sz="1200" b="1"/>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a:t>
                      </a:r>
                      <a:endParaRPr lang="en-CH" sz="1200" b="1"/>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a:t>
                      </a:r>
                      <a:endParaRPr lang="en-CH" sz="1200" b="1"/>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a:t>
                      </a:r>
                      <a:endParaRPr lang="en-CH" sz="1200" b="1"/>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48742882"/>
                  </a:ext>
                </a:extLst>
              </a:tr>
              <a:tr h="384393">
                <a:tc>
                  <a:txBody>
                    <a:bodyPr/>
                    <a:lstStyle/>
                    <a:p>
                      <a:r>
                        <a:rPr lang="en-US" sz="1200"/>
                        <a:t>Product</a:t>
                      </a:r>
                    </a:p>
                    <a:p>
                      <a:r>
                        <a:rPr lang="en-US" sz="1200"/>
                        <a:t>application</a:t>
                      </a:r>
                      <a:r>
                        <a:rPr lang="en-US" sz="1200" baseline="30000"/>
                        <a:t>2</a:t>
                      </a:r>
                      <a:endParaRPr lang="en-CH" sz="12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1400919005"/>
                  </a:ext>
                </a:extLst>
              </a:tr>
              <a:tr h="538151">
                <a:tc>
                  <a:txBody>
                    <a:bodyPr/>
                    <a:lstStyle/>
                    <a:p>
                      <a:r>
                        <a:rPr lang="en-US" sz="1200"/>
                        <a:t>Skin ITA° measurement</a:t>
                      </a:r>
                      <a:r>
                        <a:rPr lang="en-US" sz="1200" baseline="30000"/>
                        <a:t>3</a:t>
                      </a:r>
                      <a:endParaRPr lang="en-US" sz="12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6435404"/>
                  </a:ext>
                </a:extLst>
              </a:tr>
              <a:tr h="438507">
                <a:tc>
                  <a:txBody>
                    <a:bodyPr/>
                    <a:lstStyle/>
                    <a:p>
                      <a:r>
                        <a:rPr lang="en-US" sz="1200"/>
                        <a:t>Melanin index (MI) measurement</a:t>
                      </a:r>
                      <a:r>
                        <a:rPr lang="en-US" sz="1200" baseline="30000"/>
                        <a:t>4</a:t>
                      </a:r>
                      <a:endParaRPr lang="en-US" sz="12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algn="ctr"/>
                      <a:r>
                        <a:rPr lang="en-US" sz="1200" b="1"/>
                        <a:t>X</a:t>
                      </a:r>
                      <a:endParaRPr lang="en-CH" sz="1200" b="1"/>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2323714190"/>
                  </a:ext>
                </a:extLst>
              </a:tr>
            </a:tbl>
          </a:graphicData>
        </a:graphic>
      </p:graphicFrame>
      <p:sp>
        <p:nvSpPr>
          <p:cNvPr id="7" name="Slide Number Placeholder 5">
            <a:extLst>
              <a:ext uri="{FF2B5EF4-FFF2-40B4-BE49-F238E27FC236}">
                <a16:creationId xmlns:a16="http://schemas.microsoft.com/office/drawing/2014/main" id="{B1AED3FF-4371-B0B1-CFD9-365C76AD434D}"/>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 name="TextBox 1">
            <a:extLst>
              <a:ext uri="{FF2B5EF4-FFF2-40B4-BE49-F238E27FC236}">
                <a16:creationId xmlns:a16="http://schemas.microsoft.com/office/drawing/2014/main" id="{F46AEB6A-F356-4AEA-7CC6-D8B7E886F41B}"/>
              </a:ext>
            </a:extLst>
          </p:cNvPr>
          <p:cNvSpPr txBox="1"/>
          <p:nvPr/>
        </p:nvSpPr>
        <p:spPr>
          <a:xfrm>
            <a:off x="957414" y="1670647"/>
            <a:ext cx="2251552" cy="553998"/>
          </a:xfrm>
          <a:prstGeom prst="rect">
            <a:avLst/>
          </a:prstGeom>
          <a:noFill/>
        </p:spPr>
        <p:txBody>
          <a:bodyPr wrap="square" lIns="0" tIns="0" rIns="0" bIns="0">
            <a:spAutoFit/>
          </a:bodyPr>
          <a:lstStyle/>
          <a:p>
            <a:r>
              <a:rPr lang="en-US" sz="1200" b="1">
                <a:solidFill>
                  <a:schemeClr val="bg1"/>
                </a:solidFill>
                <a:latin typeface="DM Sans"/>
                <a:ea typeface="+mj-ea"/>
                <a:cs typeface="+mj-cs"/>
              </a:rPr>
              <a:t>Study design                              </a:t>
            </a:r>
            <a:r>
              <a:rPr lang="en-US" sz="1200">
                <a:solidFill>
                  <a:schemeClr val="bg1"/>
                </a:solidFill>
                <a:latin typeface="DM Sans"/>
                <a:ea typeface="+mj-ea"/>
                <a:cs typeface="+mj-cs"/>
              </a:rPr>
              <a:t>according NMPA China skin whitening standard test (I)</a:t>
            </a:r>
            <a:endParaRPr lang="en-CH" sz="1200">
              <a:solidFill>
                <a:schemeClr val="bg1"/>
              </a:solidFill>
              <a:latin typeface="DM Sans"/>
              <a:ea typeface="+mj-ea"/>
              <a:cs typeface="+mj-cs"/>
            </a:endParaRPr>
          </a:p>
        </p:txBody>
      </p:sp>
      <p:sp>
        <p:nvSpPr>
          <p:cNvPr id="25" name="TextBox 24">
            <a:extLst>
              <a:ext uri="{FF2B5EF4-FFF2-40B4-BE49-F238E27FC236}">
                <a16:creationId xmlns:a16="http://schemas.microsoft.com/office/drawing/2014/main" id="{C2C9BFCA-BBCB-774A-89EE-BA0B1B948624}"/>
              </a:ext>
            </a:extLst>
          </p:cNvPr>
          <p:cNvSpPr txBox="1"/>
          <p:nvPr/>
        </p:nvSpPr>
        <p:spPr>
          <a:xfrm>
            <a:off x="957414" y="2397315"/>
            <a:ext cx="2157745" cy="3077766"/>
          </a:xfrm>
          <a:prstGeom prst="rect">
            <a:avLst/>
          </a:prstGeom>
          <a:noFill/>
        </p:spPr>
        <p:txBody>
          <a:bodyPr wrap="square" lIns="0" tIns="0" rIns="0" bIns="0" rtlCol="0">
            <a:spAutoFit/>
          </a:bodyPr>
          <a:lstStyle/>
          <a:p>
            <a:pPr fontAlgn="t">
              <a:defRPr/>
            </a:pPr>
            <a:r>
              <a:rPr lang="en-US" sz="1000">
                <a:solidFill>
                  <a:schemeClr val="bg1"/>
                </a:solidFill>
                <a:ea typeface="Fira Sans" panose="020B0503050000020004" pitchFamily="34" charset="0"/>
              </a:rPr>
              <a:t>C</a:t>
            </a:r>
            <a:r>
              <a:rPr lang="en-US" sz="1000" b="0">
                <a:solidFill>
                  <a:schemeClr val="bg1"/>
                </a:solidFill>
                <a:ea typeface="Fira Sans" panose="020B0503050000020004" pitchFamily="34" charset="0"/>
              </a:rPr>
              <a:t>omparative (benchmark), randomized clinical study performed in China</a:t>
            </a:r>
          </a:p>
          <a:p>
            <a:pPr fontAlgn="t">
              <a:defRPr/>
            </a:pPr>
            <a:endParaRPr lang="en-US" sz="1000" b="0">
              <a:solidFill>
                <a:schemeClr val="bg1"/>
              </a:solidFill>
              <a:ea typeface="Fira Sans" panose="020B0503050000020004" pitchFamily="34" charset="0"/>
            </a:endParaRPr>
          </a:p>
          <a:p>
            <a:pPr marL="0" marR="0" lvl="0" indent="0" defTabSz="914400" eaLnBrk="1" fontAlgn="t"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chemeClr val="bg1"/>
              </a:solidFill>
              <a:effectLst/>
              <a:uLnTx/>
              <a:uFillTx/>
              <a:ea typeface="Fira Sans" panose="020B0503050000020004" pitchFamily="34" charset="0"/>
            </a:endParaRP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chemeClr val="bg1"/>
                </a:solidFill>
                <a:effectLst/>
                <a:uLnTx/>
                <a:uFillTx/>
                <a:ea typeface="Fira Sans" panose="020B0503050000020004" pitchFamily="34" charset="0"/>
              </a:rPr>
              <a:t>30 Chinese subjects</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chemeClr val="bg1"/>
                </a:solidFill>
                <a:effectLst/>
                <a:uLnTx/>
                <a:uFillTx/>
                <a:ea typeface="Fira Sans" panose="020B0503050000020004" pitchFamily="34" charset="0"/>
              </a:rPr>
              <a:t>7 males and 23 females                              aged from 26 – 60 years old</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chemeClr val="bg1"/>
                </a:solidFill>
                <a:effectLst/>
                <a:uLnTx/>
                <a:uFillTx/>
                <a:ea typeface="Fira Sans" panose="020B0503050000020004" pitchFamily="34" charset="0"/>
              </a:rPr>
              <a:t>Test area: thigh</a:t>
            </a:r>
          </a:p>
          <a:p>
            <a:pPr fontAlgn="t">
              <a:defRPr/>
            </a:pPr>
            <a:endParaRPr lang="en-US" sz="1000" kern="0">
              <a:solidFill>
                <a:schemeClr val="bg1"/>
              </a:solidFill>
              <a:ea typeface="Fira Sans" panose="020B0503050000020004" pitchFamily="34" charset="0"/>
            </a:endParaRPr>
          </a:p>
          <a:p>
            <a:pPr fontAlgn="t">
              <a:defRPr/>
            </a:pPr>
            <a:endParaRPr lang="en-US" sz="1000" kern="0">
              <a:solidFill>
                <a:schemeClr val="bg1"/>
              </a:solidFill>
              <a:ea typeface="Fira Sans" panose="020B0503050000020004" pitchFamily="34" charset="0"/>
            </a:endParaRPr>
          </a:p>
          <a:p>
            <a:pPr marL="171450" indent="-171450" fontAlgn="t">
              <a:buFont typeface="Arial" panose="020B0604020202020204" pitchFamily="34" charset="0"/>
              <a:buChar char="•"/>
              <a:defRPr/>
            </a:pPr>
            <a:r>
              <a:rPr lang="en-US" sz="1000" kern="0">
                <a:solidFill>
                  <a:schemeClr val="bg1"/>
                </a:solidFill>
                <a:ea typeface="Fira Sans" panose="020B0503050000020004" pitchFamily="34" charset="0"/>
              </a:rPr>
              <a:t>Formulation with 7% Ascorbic acid</a:t>
            </a:r>
          </a:p>
          <a:p>
            <a:pPr marL="171450" indent="-171450" fontAlgn="t">
              <a:buFont typeface="Arial" panose="020B0604020202020204" pitchFamily="34" charset="0"/>
              <a:buChar char="•"/>
              <a:defRPr/>
            </a:pPr>
            <a:r>
              <a:rPr lang="en-US" sz="1000" kern="0">
                <a:solidFill>
                  <a:schemeClr val="bg1"/>
                </a:solidFill>
                <a:ea typeface="Fira Sans" panose="020B0503050000020004" pitchFamily="34" charset="0"/>
              </a:rPr>
              <a:t>Formulation with</a:t>
            </a:r>
            <a:br>
              <a:rPr lang="en-US" sz="1000" kern="0">
                <a:solidFill>
                  <a:schemeClr val="bg1"/>
                </a:solidFill>
                <a:ea typeface="Fira Sans" panose="020B0503050000020004" pitchFamily="34" charset="0"/>
              </a:rPr>
            </a:br>
            <a:r>
              <a:rPr kumimoji="0" lang="en-US" sz="1000" b="0" i="0" u="none" strike="noStrike" kern="0" cap="none" spc="0" normalizeH="0" baseline="0" noProof="0">
                <a:ln>
                  <a:noFill/>
                </a:ln>
                <a:solidFill>
                  <a:schemeClr val="bg1"/>
                </a:solidFill>
                <a:effectLst/>
                <a:uLnTx/>
                <a:uFillTx/>
                <a:ea typeface="Fira Sans" panose="020B0503050000020004" pitchFamily="34" charset="0"/>
              </a:rPr>
              <a:t>3% NIACINAMIDE PC                                        2% OXY 229 CB</a:t>
            </a:r>
            <a:endParaRPr lang="en-US" sz="1000" kern="0">
              <a:solidFill>
                <a:schemeClr val="bg1"/>
              </a:solidFill>
              <a:ea typeface="Fira Sans" panose="020B05030500000200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chemeClr val="bg1"/>
              </a:solidFill>
              <a:effectLst/>
              <a:uLnTx/>
              <a:uFillTx/>
              <a:ea typeface="Fira Sans" panose="020B05030500000200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chemeClr val="bg1"/>
              </a:solidFill>
              <a:effectLst/>
              <a:uLnTx/>
              <a:uFillTx/>
              <a:ea typeface="Fira Sans" panose="020B05030500000200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000" kern="0">
                <a:solidFill>
                  <a:schemeClr val="bg1"/>
                </a:solidFill>
                <a:ea typeface="Fira Sans" panose="020B0503050000020004" pitchFamily="34" charset="0"/>
              </a:rPr>
              <a:t>Measuring time points: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solidFill>
                <a:effectLst/>
                <a:uLnTx/>
                <a:uFillTx/>
                <a:ea typeface="Fira Sans" panose="020B0503050000020004" pitchFamily="34" charset="0"/>
              </a:rPr>
              <a:t>D0, Week 1, Week 2, Week 3, Week 4</a:t>
            </a:r>
          </a:p>
        </p:txBody>
      </p:sp>
      <p:sp>
        <p:nvSpPr>
          <p:cNvPr id="3" name="TextBox 2">
            <a:extLst>
              <a:ext uri="{FF2B5EF4-FFF2-40B4-BE49-F238E27FC236}">
                <a16:creationId xmlns:a16="http://schemas.microsoft.com/office/drawing/2014/main" id="{AC7E8504-2906-684B-6CF5-BE472E1F31BC}"/>
              </a:ext>
            </a:extLst>
          </p:cNvPr>
          <p:cNvSpPr txBox="1"/>
          <p:nvPr/>
        </p:nvSpPr>
        <p:spPr>
          <a:xfrm>
            <a:off x="3657599" y="4162075"/>
            <a:ext cx="8111719" cy="137730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a:pPr>
            <a:r>
              <a:rPr lang="en-US" sz="1200" baseline="30000"/>
              <a:t>1 </a:t>
            </a:r>
            <a:r>
              <a:rPr lang="en-US" sz="1200">
                <a:solidFill>
                  <a:prstClr val="black"/>
                </a:solidFill>
                <a:latin typeface="+mj-lt"/>
                <a:ea typeface="Fira Sans" panose="020B0503050000020004" pitchFamily="34" charset="0"/>
              </a:rPr>
              <a:t>Each test area was irradiated with a xenon arc lamp daylight simulator (with UVA+UVB wavelengths) at 0.75 times the MED dose once a day for 4 consecutive days.</a:t>
            </a:r>
          </a:p>
          <a:p>
            <a:pPr marL="0" marR="0" lvl="0" indent="0" algn="l" defTabSz="914400" rtl="0" eaLnBrk="1" fontAlgn="auto" latinLnBrk="0" hangingPunct="1">
              <a:lnSpc>
                <a:spcPct val="100000"/>
              </a:lnSpc>
              <a:spcBef>
                <a:spcPts val="0"/>
              </a:spcBef>
              <a:spcAft>
                <a:spcPts val="700"/>
              </a:spcAft>
              <a:buClrTx/>
              <a:buSzTx/>
              <a:buFontTx/>
              <a:buNone/>
              <a:tabLst/>
              <a:defRPr/>
            </a:pPr>
            <a:r>
              <a:rPr lang="en-US" sz="1200" baseline="30000"/>
              <a:t>2 </a:t>
            </a:r>
            <a:r>
              <a:rPr lang="en-US" sz="1200">
                <a:solidFill>
                  <a:prstClr val="black"/>
                </a:solidFill>
                <a:latin typeface="+mj-lt"/>
                <a:ea typeface="Fira Sans" panose="020B0503050000020004" pitchFamily="34" charset="0"/>
              </a:rPr>
              <a:t>Product application: twice a day  </a:t>
            </a:r>
          </a:p>
          <a:p>
            <a:pPr marL="0" marR="0" lvl="0" indent="0" algn="l" defTabSz="914400" rtl="0" eaLnBrk="1" fontAlgn="auto" latinLnBrk="0" hangingPunct="1">
              <a:lnSpc>
                <a:spcPct val="100000"/>
              </a:lnSpc>
              <a:spcBef>
                <a:spcPts val="0"/>
              </a:spcBef>
              <a:spcAft>
                <a:spcPts val="700"/>
              </a:spcAft>
              <a:buClrTx/>
              <a:buSzTx/>
              <a:buFontTx/>
              <a:buNone/>
              <a:tabLst/>
              <a:defRPr/>
            </a:pPr>
            <a:r>
              <a:rPr lang="en-US" sz="1200" baseline="30000"/>
              <a:t>3 </a:t>
            </a:r>
            <a:r>
              <a:rPr lang="en-GB" altLang="en-US" sz="1200">
                <a:solidFill>
                  <a:prstClr val="black"/>
                </a:solidFill>
                <a:latin typeface="+mj-lt"/>
                <a:ea typeface="Fira Sans" panose="020B0503050000020004" pitchFamily="34" charset="0"/>
              </a:rPr>
              <a:t>Skin ITA° (lightening) </a:t>
            </a:r>
            <a:r>
              <a:rPr lang="en-US" sz="1200"/>
              <a:t>characterizes human skin color by measuring skin L*a*b* data with a skin colorimeter</a:t>
            </a:r>
            <a:endParaRPr lang="en-GB" altLang="en-US" sz="1200">
              <a:solidFill>
                <a:prstClr val="black"/>
              </a:solidFill>
              <a:latin typeface="+mj-lt"/>
              <a:ea typeface="Fira Sans" panose="020B0503050000020004" pitchFamily="34" charset="0"/>
            </a:endParaRPr>
          </a:p>
          <a:p>
            <a:pPr>
              <a:spcAft>
                <a:spcPts val="700"/>
              </a:spcAft>
              <a:defRPr/>
            </a:pPr>
            <a:r>
              <a:rPr lang="en-US" altLang="en-US" sz="1200" baseline="30000">
                <a:solidFill>
                  <a:prstClr val="black"/>
                </a:solidFill>
                <a:latin typeface="+mj-lt"/>
                <a:ea typeface="Fira Sans" panose="020B0503050000020004" pitchFamily="34" charset="0"/>
              </a:rPr>
              <a:t>4 </a:t>
            </a:r>
            <a:r>
              <a:rPr lang="en-US" altLang="en-US" sz="1200">
                <a:solidFill>
                  <a:prstClr val="black"/>
                </a:solidFill>
                <a:latin typeface="+mj-lt"/>
                <a:ea typeface="Fira Sans" panose="020B0503050000020004" pitchFamily="34" charset="0"/>
              </a:rPr>
              <a:t>Melanin index (MI) is an optical skin parameter related to the melanin content in the tissue. It can be measured by spectrophotometry (Melanin meter). </a:t>
            </a:r>
          </a:p>
        </p:txBody>
      </p:sp>
      <p:pic>
        <p:nvPicPr>
          <p:cNvPr id="12" name="Graphic 11">
            <a:extLst>
              <a:ext uri="{FF2B5EF4-FFF2-40B4-BE49-F238E27FC236}">
                <a16:creationId xmlns:a16="http://schemas.microsoft.com/office/drawing/2014/main" id="{1C482883-8F35-8E38-2D64-1F825B6A7F0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2430" y="4074494"/>
            <a:ext cx="509970" cy="509970"/>
          </a:xfrm>
          <a:prstGeom prst="rect">
            <a:avLst/>
          </a:prstGeom>
        </p:spPr>
      </p:pic>
      <p:pic>
        <p:nvPicPr>
          <p:cNvPr id="17" name="Graphic 16">
            <a:extLst>
              <a:ext uri="{FF2B5EF4-FFF2-40B4-BE49-F238E27FC236}">
                <a16:creationId xmlns:a16="http://schemas.microsoft.com/office/drawing/2014/main" id="{A578982E-2F08-3FCE-B112-211ECFECA9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2430" y="3123155"/>
            <a:ext cx="509970" cy="509970"/>
          </a:xfrm>
          <a:prstGeom prst="rect">
            <a:avLst/>
          </a:prstGeom>
        </p:spPr>
      </p:pic>
      <p:pic>
        <p:nvPicPr>
          <p:cNvPr id="19" name="Graphic 18">
            <a:extLst>
              <a:ext uri="{FF2B5EF4-FFF2-40B4-BE49-F238E27FC236}">
                <a16:creationId xmlns:a16="http://schemas.microsoft.com/office/drawing/2014/main" id="{4501BE8F-15D0-A835-C1BB-F7CDD7DF30B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2430" y="2382953"/>
            <a:ext cx="509970" cy="509970"/>
          </a:xfrm>
          <a:prstGeom prst="rect">
            <a:avLst/>
          </a:prstGeom>
        </p:spPr>
      </p:pic>
    </p:spTree>
    <p:extLst>
      <p:ext uri="{BB962C8B-B14F-4D97-AF65-F5344CB8AC3E}">
        <p14:creationId xmlns:p14="http://schemas.microsoft.com/office/powerpoint/2010/main" val="1113887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a:extLst>
              <a:ext uri="{FF2B5EF4-FFF2-40B4-BE49-F238E27FC236}">
                <a16:creationId xmlns:a16="http://schemas.microsoft.com/office/drawing/2014/main" id="{CED2E7DB-FC97-7A5F-C0C9-E1F9ECF43A48}"/>
              </a:ext>
            </a:extLst>
          </p:cNvPr>
          <p:cNvSpPr>
            <a:spLocks noGrp="1"/>
          </p:cNvSpPr>
          <p:nvPr>
            <p:ph type="body" sz="quarter" idx="12"/>
          </p:nvPr>
        </p:nvSpPr>
        <p:spPr>
          <a:xfrm>
            <a:off x="302400" y="1342800"/>
            <a:ext cx="4155300" cy="4297362"/>
          </a:xfrm>
        </p:spPr>
        <p:txBody>
          <a:bodyPr/>
          <a:lstStyle/>
          <a:p>
            <a:r>
              <a:rPr lang="en-US" sz="1600" b="1"/>
              <a:t>After 1 week</a:t>
            </a:r>
          </a:p>
          <a:p>
            <a:pPr marL="285750" indent="-285750">
              <a:buFont typeface="Arial" panose="020B0604020202020204" pitchFamily="34" charset="0"/>
              <a:buChar char="•"/>
            </a:pPr>
            <a:r>
              <a:rPr lang="en-US" sz="1600"/>
              <a:t>+13% lighter skin</a:t>
            </a:r>
          </a:p>
          <a:p>
            <a:pPr marL="285750" indent="-285750">
              <a:buFont typeface="Arial" panose="020B0604020202020204" pitchFamily="34" charset="0"/>
              <a:buChar char="•"/>
            </a:pPr>
            <a:r>
              <a:rPr lang="en-US" sz="1600"/>
              <a:t>-5% melanin</a:t>
            </a:r>
          </a:p>
          <a:p>
            <a:endParaRPr lang="en-US" sz="1600"/>
          </a:p>
          <a:p>
            <a:r>
              <a:rPr lang="en-US" sz="1600" b="1"/>
              <a:t>After 2 weeks</a:t>
            </a:r>
          </a:p>
          <a:p>
            <a:pPr marL="285750" indent="-285750">
              <a:buFont typeface="Arial" panose="020B0604020202020204" pitchFamily="34" charset="0"/>
              <a:buChar char="•"/>
            </a:pPr>
            <a:r>
              <a:rPr lang="en-US" sz="1600"/>
              <a:t>+19% visibly (ITA° &gt; 3) lighter skin </a:t>
            </a:r>
          </a:p>
          <a:p>
            <a:pPr marL="285750" indent="-285750">
              <a:buFont typeface="Arial" panose="020B0604020202020204" pitchFamily="34" charset="0"/>
              <a:buChar char="•"/>
            </a:pPr>
            <a:r>
              <a:rPr lang="en-US" sz="1600"/>
              <a:t>-7% melanin</a:t>
            </a:r>
          </a:p>
          <a:p>
            <a:endParaRPr lang="en-US" sz="1600"/>
          </a:p>
          <a:p>
            <a:r>
              <a:rPr lang="en-US" sz="1600" b="1"/>
              <a:t>After 4 weeks</a:t>
            </a:r>
          </a:p>
          <a:p>
            <a:r>
              <a:rPr lang="en-US" sz="1600"/>
              <a:t>+33% visibly (ITA° &gt; 3) lighter skin </a:t>
            </a:r>
          </a:p>
          <a:p>
            <a:r>
              <a:rPr lang="en-US" sz="1600"/>
              <a:t>-14% melanin</a:t>
            </a:r>
          </a:p>
          <a:p>
            <a:endParaRPr lang="en-US" sz="1600" b="1"/>
          </a:p>
          <a:p>
            <a:r>
              <a:rPr lang="en-US" sz="1600" b="1"/>
              <a:t>Significant results</a:t>
            </a:r>
          </a:p>
          <a:p>
            <a:r>
              <a:rPr lang="en-US" sz="1600"/>
              <a:t>Similar to the benchmark 7% Ascorbic acid</a:t>
            </a:r>
          </a:p>
        </p:txBody>
      </p:sp>
      <p:sp>
        <p:nvSpPr>
          <p:cNvPr id="17" name="Text Placeholder 16">
            <a:extLst>
              <a:ext uri="{FF2B5EF4-FFF2-40B4-BE49-F238E27FC236}">
                <a16:creationId xmlns:a16="http://schemas.microsoft.com/office/drawing/2014/main" id="{17AD9BFC-DB2F-70B7-11F8-E063CF982F98}"/>
              </a:ext>
            </a:extLst>
          </p:cNvPr>
          <p:cNvSpPr>
            <a:spLocks noGrp="1"/>
          </p:cNvSpPr>
          <p:nvPr>
            <p:ph type="body" idx="11"/>
          </p:nvPr>
        </p:nvSpPr>
        <p:spPr>
          <a:xfrm>
            <a:off x="302400" y="605611"/>
            <a:ext cx="8064500" cy="288767"/>
          </a:xfrm>
        </p:spPr>
        <p:txBody>
          <a:bodyPr/>
          <a:lstStyle/>
          <a:p>
            <a:r>
              <a:rPr lang="en-GB"/>
              <a:t>Significant and visible lighter skin tone</a:t>
            </a:r>
            <a:endParaRPr lang="en-US"/>
          </a:p>
        </p:txBody>
      </p:sp>
      <p:sp>
        <p:nvSpPr>
          <p:cNvPr id="16" name="Title 15">
            <a:extLst>
              <a:ext uri="{FF2B5EF4-FFF2-40B4-BE49-F238E27FC236}">
                <a16:creationId xmlns:a16="http://schemas.microsoft.com/office/drawing/2014/main" id="{F9FF728D-0309-91B1-E9E6-52B625A08FE1}"/>
              </a:ext>
            </a:extLst>
          </p:cNvPr>
          <p:cNvSpPr>
            <a:spLocks noGrp="1"/>
          </p:cNvSpPr>
          <p:nvPr>
            <p:ph type="title"/>
          </p:nvPr>
        </p:nvSpPr>
        <p:spPr>
          <a:xfrm>
            <a:off x="302401" y="302400"/>
            <a:ext cx="8064500" cy="303211"/>
          </a:xfrm>
        </p:spPr>
        <p:txBody>
          <a:bodyPr/>
          <a:lstStyle/>
          <a:p>
            <a:r>
              <a:rPr lang="en-GB"/>
              <a:t>DOUBLE ACTIVE: Niacinamide PC plus OXY 229 CB </a:t>
            </a:r>
          </a:p>
        </p:txBody>
      </p:sp>
      <p:sp>
        <p:nvSpPr>
          <p:cNvPr id="3" name="Slide Number Placeholder 5">
            <a:extLst>
              <a:ext uri="{FF2B5EF4-FFF2-40B4-BE49-F238E27FC236}">
                <a16:creationId xmlns:a16="http://schemas.microsoft.com/office/drawing/2014/main" id="{E9B4B031-9CB3-6ADC-A210-0D4CA6750588}"/>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pic>
        <p:nvPicPr>
          <p:cNvPr id="4" name="Graphic 3">
            <a:extLst>
              <a:ext uri="{FF2B5EF4-FFF2-40B4-BE49-F238E27FC236}">
                <a16:creationId xmlns:a16="http://schemas.microsoft.com/office/drawing/2014/main" id="{47FBCAAA-332E-21E2-63E1-71F72B9837C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634233" y="1011853"/>
            <a:ext cx="6541764" cy="2429380"/>
          </a:xfrm>
          <a:prstGeom prst="rect">
            <a:avLst/>
          </a:prstGeom>
        </p:spPr>
      </p:pic>
      <p:pic>
        <p:nvPicPr>
          <p:cNvPr id="6" name="Graphic 5">
            <a:extLst>
              <a:ext uri="{FF2B5EF4-FFF2-40B4-BE49-F238E27FC236}">
                <a16:creationId xmlns:a16="http://schemas.microsoft.com/office/drawing/2014/main" id="{D1EC4A80-BC48-DAD5-FD55-C75CA61FE4B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634233" y="3755053"/>
            <a:ext cx="6541764" cy="2429379"/>
          </a:xfrm>
          <a:prstGeom prst="rect">
            <a:avLst/>
          </a:prstGeom>
        </p:spPr>
      </p:pic>
      <p:sp>
        <p:nvSpPr>
          <p:cNvPr id="5" name="TextBox 4">
            <a:extLst>
              <a:ext uri="{FF2B5EF4-FFF2-40B4-BE49-F238E27FC236}">
                <a16:creationId xmlns:a16="http://schemas.microsoft.com/office/drawing/2014/main" id="{32D80574-8B00-227B-DCCD-49B5614621A8}"/>
              </a:ext>
            </a:extLst>
          </p:cNvPr>
          <p:cNvSpPr txBox="1"/>
          <p:nvPr/>
        </p:nvSpPr>
        <p:spPr>
          <a:xfrm>
            <a:off x="10138762" y="3255174"/>
            <a:ext cx="685800" cy="230832"/>
          </a:xfrm>
          <a:prstGeom prst="rect">
            <a:avLst/>
          </a:prstGeom>
          <a:noFill/>
        </p:spPr>
        <p:txBody>
          <a:bodyPr wrap="square">
            <a:spAutoFit/>
          </a:bodyPr>
          <a:lstStyle/>
          <a:p>
            <a:r>
              <a:rPr lang="en-US" sz="900" b="1">
                <a:solidFill>
                  <a:srgbClr val="BD69D7"/>
                </a:solidFill>
                <a:latin typeface="DM Sans"/>
              </a:rPr>
              <a:t>3%</a:t>
            </a:r>
            <a:endParaRPr lang="en-GB" sz="900" b="1">
              <a:solidFill>
                <a:srgbClr val="BD69D7"/>
              </a:solidFill>
            </a:endParaRPr>
          </a:p>
        </p:txBody>
      </p:sp>
      <p:sp>
        <p:nvSpPr>
          <p:cNvPr id="7" name="TextBox 6">
            <a:extLst>
              <a:ext uri="{FF2B5EF4-FFF2-40B4-BE49-F238E27FC236}">
                <a16:creationId xmlns:a16="http://schemas.microsoft.com/office/drawing/2014/main" id="{17F23C86-7869-039B-4481-532695EEC396}"/>
              </a:ext>
            </a:extLst>
          </p:cNvPr>
          <p:cNvSpPr txBox="1"/>
          <p:nvPr/>
        </p:nvSpPr>
        <p:spPr>
          <a:xfrm>
            <a:off x="10127812" y="5998771"/>
            <a:ext cx="685800" cy="230832"/>
          </a:xfrm>
          <a:prstGeom prst="rect">
            <a:avLst/>
          </a:prstGeom>
          <a:noFill/>
        </p:spPr>
        <p:txBody>
          <a:bodyPr wrap="square">
            <a:spAutoFit/>
          </a:bodyPr>
          <a:lstStyle/>
          <a:p>
            <a:r>
              <a:rPr lang="en-US" sz="900" b="1">
                <a:solidFill>
                  <a:srgbClr val="BD69D7"/>
                </a:solidFill>
                <a:latin typeface="DM Sans"/>
              </a:rPr>
              <a:t>3%</a:t>
            </a:r>
            <a:endParaRPr lang="en-GB" sz="900" b="1">
              <a:solidFill>
                <a:srgbClr val="BD69D7"/>
              </a:solidFill>
            </a:endParaRPr>
          </a:p>
        </p:txBody>
      </p:sp>
    </p:spTree>
    <p:extLst>
      <p:ext uri="{BB962C8B-B14F-4D97-AF65-F5344CB8AC3E}">
        <p14:creationId xmlns:p14="http://schemas.microsoft.com/office/powerpoint/2010/main" val="42370669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8983BC29-1E79-7A88-5746-F80FF8BD8ECB}"/>
              </a:ext>
            </a:extLst>
          </p:cNvPr>
          <p:cNvSpPr>
            <a:spLocks noGrp="1"/>
          </p:cNvSpPr>
          <p:nvPr>
            <p:ph type="title"/>
          </p:nvPr>
        </p:nvSpPr>
        <p:spPr/>
        <p:txBody>
          <a:bodyPr/>
          <a:lstStyle/>
          <a:p>
            <a:r>
              <a:rPr lang="en-US"/>
              <a:t>TRIPLE ACTIVE</a:t>
            </a:r>
          </a:p>
        </p:txBody>
      </p:sp>
      <p:sp>
        <p:nvSpPr>
          <p:cNvPr id="11" name="Slide Number Placeholder 5">
            <a:extLst>
              <a:ext uri="{FF2B5EF4-FFF2-40B4-BE49-F238E27FC236}">
                <a16:creationId xmlns:a16="http://schemas.microsoft.com/office/drawing/2014/main" id="{51C1F20D-3552-9565-C3D5-0CF74014656E}"/>
              </a:ext>
            </a:extLst>
          </p:cNvPr>
          <p:cNvSpPr>
            <a:spLocks noGrp="1"/>
          </p:cNvSpPr>
          <p:nvPr>
            <p:ph type="sldNum" sz="quarter" idx="10"/>
          </p:nvPr>
        </p:nvSpPr>
        <p:spPr>
          <a:xfrm>
            <a:off x="302400" y="6450806"/>
            <a:ext cx="1040625" cy="109061"/>
          </a:xfrm>
        </p:spPr>
        <p:txBody>
          <a:bodyPr vert="horz" lIns="0" tIns="0" rIns="0" bIns="0" rtlCol="0" anchor="ctr">
            <a:noAutofit/>
          </a:bodyPr>
          <a:lstStyle>
            <a:lvl1pPr algn="l">
              <a:defRPr sz="900" b="0" i="0">
                <a:solidFill>
                  <a:schemeClr val="tx1"/>
                </a:solidFill>
                <a:latin typeface="DM Sans" pitchFamily="2" charset="77"/>
              </a:defRPr>
            </a:lvl1pPr>
          </a:lstStyle>
          <a:p>
            <a:pPr lvl="0"/>
            <a:fld id="{5BA3E189-2F3A-42E5-B572-3520703B6186}" type="slidenum">
              <a:rPr lang="en-GB" noProof="0" smtClean="0"/>
              <a:pPr lvl="0"/>
              <a:t>35</a:t>
            </a:fld>
            <a:endParaRPr lang="en-GB" noProof="0"/>
          </a:p>
        </p:txBody>
      </p:sp>
      <p:sp>
        <p:nvSpPr>
          <p:cNvPr id="29" name="Text Placeholder 28">
            <a:extLst>
              <a:ext uri="{FF2B5EF4-FFF2-40B4-BE49-F238E27FC236}">
                <a16:creationId xmlns:a16="http://schemas.microsoft.com/office/drawing/2014/main" id="{E208F674-D9DE-2639-FB3D-889428E75871}"/>
              </a:ext>
            </a:extLst>
          </p:cNvPr>
          <p:cNvSpPr>
            <a:spLocks noGrp="1"/>
          </p:cNvSpPr>
          <p:nvPr>
            <p:ph type="body" sz="quarter" idx="12"/>
          </p:nvPr>
        </p:nvSpPr>
        <p:spPr>
          <a:xfrm>
            <a:off x="302400" y="1342800"/>
            <a:ext cx="6045237" cy="3131538"/>
          </a:xfrm>
        </p:spPr>
        <p:txBody>
          <a:bodyPr/>
          <a:lstStyle/>
          <a:p>
            <a:pPr marR="0" lvl="0" defTabSz="914400" eaLnBrk="1" fontAlgn="auto" latinLnBrk="0" hangingPunct="1">
              <a:lnSpc>
                <a:spcPct val="100000"/>
              </a:lnSpc>
              <a:spcBef>
                <a:spcPts val="0"/>
              </a:spcBef>
              <a:spcAft>
                <a:spcPts val="0"/>
              </a:spcAft>
              <a:buClrTx/>
              <a:buSzTx/>
              <a:tabLst/>
              <a:defRPr/>
            </a:pPr>
            <a:r>
              <a:rPr kumimoji="0" lang="en-US" sz="1600" b="1" i="0" u="none" strike="noStrike" kern="0" cap="none" spc="0" normalizeH="0" baseline="0" noProof="0">
                <a:ln>
                  <a:noFill/>
                </a:ln>
                <a:solidFill>
                  <a:prstClr val="black"/>
                </a:solidFill>
                <a:effectLst/>
                <a:uLnTx/>
                <a:uFillTx/>
              </a:rPr>
              <a:t>Mode of action:                                                                                                                                </a:t>
            </a:r>
          </a:p>
          <a:p>
            <a:pPr marL="285750" indent="-285750">
              <a:buFont typeface="Arial" panose="020B0604020202020204" pitchFamily="34" charset="0"/>
              <a:buChar char="•"/>
              <a:defRPr/>
            </a:pPr>
            <a:r>
              <a:rPr lang="en-US" sz="1600" kern="0">
                <a:solidFill>
                  <a:prstClr val="black"/>
                </a:solidFill>
              </a:rPr>
              <a:t>Help to minimize redness</a:t>
            </a:r>
            <a:r>
              <a:rPr kumimoji="0" lang="en-US" sz="1600" i="0" u="none" strike="noStrike" kern="0" cap="none" spc="0" normalizeH="0" baseline="30000" noProof="0">
                <a:ln>
                  <a:noFill/>
                </a:ln>
                <a:solidFill>
                  <a:prstClr val="black"/>
                </a:solidFill>
                <a:effectLst/>
                <a:uLnTx/>
                <a:uFillTx/>
              </a:rPr>
              <a:t>1,3</a:t>
            </a:r>
          </a:p>
          <a:p>
            <a:pPr marL="285750" indent="-285750">
              <a:buFont typeface="Arial" panose="020B0604020202020204" pitchFamily="34" charset="0"/>
              <a:buChar char="•"/>
              <a:defRPr/>
            </a:pPr>
            <a:r>
              <a:rPr lang="en-US" sz="1600" kern="0">
                <a:solidFill>
                  <a:prstClr val="black"/>
                </a:solidFill>
              </a:rPr>
              <a:t>Act as a strong antioxidant </a:t>
            </a:r>
            <a:r>
              <a:rPr lang="en-US" sz="1600" kern="0" baseline="30000">
                <a:solidFill>
                  <a:prstClr val="black"/>
                </a:solidFill>
              </a:rPr>
              <a:t>3</a:t>
            </a:r>
            <a:endParaRPr lang="en-US" sz="1600" kern="0">
              <a:solidFill>
                <a:prstClr val="black"/>
              </a:solidFill>
            </a:endParaRPr>
          </a:p>
          <a:p>
            <a:pPr marL="285750" indent="-285750">
              <a:buFont typeface="Arial" panose="020B0604020202020204" pitchFamily="34" charset="0"/>
              <a:buChar char="•"/>
              <a:defRPr/>
            </a:pPr>
            <a:r>
              <a:rPr lang="en-US" sz="1600" kern="0">
                <a:solidFill>
                  <a:prstClr val="black"/>
                </a:solidFill>
              </a:rPr>
              <a:t>Intervening in the pre-melanin synthesis processes</a:t>
            </a:r>
            <a:r>
              <a:rPr kumimoji="0" lang="en-US" sz="1600" i="0" u="none" strike="noStrike" kern="0" cap="none" spc="0" normalizeH="0" baseline="30000" noProof="0">
                <a:ln>
                  <a:noFill/>
                </a:ln>
                <a:solidFill>
                  <a:prstClr val="black"/>
                </a:solidFill>
                <a:effectLst/>
                <a:uLnTx/>
                <a:uFillTx/>
              </a:rPr>
              <a:t>3</a:t>
            </a:r>
            <a:endParaRPr kumimoji="0" lang="en-US" sz="1600" i="0" u="none" strike="noStrike" kern="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lang="en-US" sz="1600" kern="0">
                <a:solidFill>
                  <a:prstClr val="black"/>
                </a:solidFill>
              </a:rPr>
              <a:t>Directly inhibiting the tyrosinase enzyme</a:t>
            </a:r>
            <a:r>
              <a:rPr kumimoji="0" lang="en-US" sz="1600" i="0" u="none" strike="noStrike" kern="0" cap="none" spc="0" normalizeH="0" baseline="30000" noProof="0">
                <a:ln>
                  <a:noFill/>
                </a:ln>
                <a:solidFill>
                  <a:prstClr val="black"/>
                </a:solidFill>
                <a:effectLst/>
                <a:uLnTx/>
                <a:uFillTx/>
              </a:rPr>
              <a:t>2,3</a:t>
            </a:r>
            <a:endParaRPr lang="en-US" sz="1600" kern="0">
              <a:solidFill>
                <a:prstClr val="black"/>
              </a:solidFill>
            </a:endParaRPr>
          </a:p>
          <a:p>
            <a:pPr marL="285750" indent="-285750">
              <a:buFont typeface="Arial" panose="020B0604020202020204" pitchFamily="34" charset="0"/>
              <a:buChar char="•"/>
              <a:defRPr/>
            </a:pPr>
            <a:r>
              <a:rPr lang="en-US" sz="1600" kern="0">
                <a:solidFill>
                  <a:prstClr val="black"/>
                </a:solidFill>
              </a:rPr>
              <a:t>Inhibits melanosome transfer from melanocytes </a:t>
            </a:r>
            <a:br>
              <a:rPr lang="en-US" sz="1600" kern="0">
                <a:solidFill>
                  <a:prstClr val="black"/>
                </a:solidFill>
              </a:rPr>
            </a:br>
            <a:r>
              <a:rPr lang="en-US" sz="1600" kern="0">
                <a:solidFill>
                  <a:prstClr val="black"/>
                </a:solidFill>
              </a:rPr>
              <a:t>to surrounding keratinocytes</a:t>
            </a:r>
            <a:r>
              <a:rPr kumimoji="0" lang="en-US" sz="1600" i="0" u="none" strike="noStrike" kern="0" cap="none" spc="0" normalizeH="0" baseline="30000" noProof="0">
                <a:ln>
                  <a:noFill/>
                </a:ln>
                <a:solidFill>
                  <a:prstClr val="black"/>
                </a:solidFill>
                <a:effectLst/>
                <a:uLnTx/>
                <a:uFillTx/>
              </a:rPr>
              <a:t>1,3</a:t>
            </a:r>
            <a:endParaRPr lang="en-US" sz="1600" kern="0">
              <a:solidFill>
                <a:prstClr val="black"/>
              </a:solidFill>
              <a:highlight>
                <a:srgbClr val="FF0000"/>
              </a:highlight>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a:ln>
                <a:noFill/>
              </a:ln>
              <a:solidFill>
                <a:prstClr val="black"/>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0" cap="none" spc="0" normalizeH="0" baseline="0" noProof="0">
                <a:ln>
                  <a:noFill/>
                </a:ln>
                <a:solidFill>
                  <a:prstClr val="black"/>
                </a:solidFill>
                <a:effectLst/>
                <a:uLnTx/>
                <a:uFillTx/>
              </a:rPr>
              <a:t>Dermatologically tested in China                                                                                                                                </a:t>
            </a:r>
            <a:r>
              <a:rPr kumimoji="0" lang="en-US" sz="1600" b="0" i="0" u="none" strike="noStrike" kern="0" cap="none" spc="0" normalizeH="0" baseline="0" noProof="0">
                <a:ln>
                  <a:noFill/>
                </a:ln>
                <a:solidFill>
                  <a:prstClr val="black"/>
                </a:solidFill>
                <a:effectLst/>
                <a:uLnTx/>
                <a:uFillTx/>
              </a:rPr>
              <a:t>According NMPA (National Medical Products Administration) skin whitening standard test (II) in China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black"/>
                </a:solidFill>
                <a:effectLst/>
                <a:uLnTx/>
                <a:uFillTx/>
              </a:rPr>
              <a:t> </a:t>
            </a:r>
            <a:endParaRPr kumimoji="0" lang="en-CH" sz="1600" b="0" i="0" u="none" strike="noStrike" kern="0" cap="none" spc="0" normalizeH="0" baseline="0" noProof="0">
              <a:ln>
                <a:noFill/>
              </a:ln>
              <a:solidFill>
                <a:prstClr val="black"/>
              </a:solidFill>
              <a:effectLst/>
              <a:uLnTx/>
              <a:uFillTx/>
            </a:endParaRPr>
          </a:p>
          <a:p>
            <a:endParaRPr lang="en-US" sz="1600"/>
          </a:p>
        </p:txBody>
      </p:sp>
      <p:sp>
        <p:nvSpPr>
          <p:cNvPr id="28" name="Text Placeholder 27">
            <a:extLst>
              <a:ext uri="{FF2B5EF4-FFF2-40B4-BE49-F238E27FC236}">
                <a16:creationId xmlns:a16="http://schemas.microsoft.com/office/drawing/2014/main" id="{9EB9BAC5-8407-755D-5F35-58FB01B28601}"/>
              </a:ext>
            </a:extLst>
          </p:cNvPr>
          <p:cNvSpPr>
            <a:spLocks noGrp="1"/>
          </p:cNvSpPr>
          <p:nvPr>
            <p:ph type="body" idx="11"/>
          </p:nvPr>
        </p:nvSpPr>
        <p:spPr/>
        <p:txBody>
          <a:bodyPr/>
          <a:lstStyle/>
          <a:p>
            <a:r>
              <a:rPr lang="en-US"/>
              <a:t>Niacinamide PC plus ALPHA-ARBUTIN plus REGU®-FADE</a:t>
            </a:r>
          </a:p>
        </p:txBody>
      </p:sp>
      <p:sp>
        <p:nvSpPr>
          <p:cNvPr id="33" name="Text Placeholder 32">
            <a:extLst>
              <a:ext uri="{FF2B5EF4-FFF2-40B4-BE49-F238E27FC236}">
                <a16:creationId xmlns:a16="http://schemas.microsoft.com/office/drawing/2014/main" id="{C10107E1-F944-67A7-8AFD-38C38CB62373}"/>
              </a:ext>
            </a:extLst>
          </p:cNvPr>
          <p:cNvSpPr>
            <a:spLocks noGrp="1"/>
          </p:cNvSpPr>
          <p:nvPr>
            <p:ph type="body" sz="quarter" idx="25"/>
          </p:nvPr>
        </p:nvSpPr>
        <p:spPr/>
        <p:txBody>
          <a:bodyPr/>
          <a:lstStyle/>
          <a:p>
            <a:r>
              <a:rPr kumimoji="0" lang="en-US" sz="800" b="0" i="0" u="none" strike="noStrike" kern="0" cap="none" spc="0" normalizeH="0" baseline="30000" noProof="0">
                <a:ln>
                  <a:noFill/>
                </a:ln>
                <a:solidFill>
                  <a:prstClr val="black"/>
                </a:solidFill>
                <a:effectLst/>
                <a:uLnTx/>
                <a:uFillTx/>
                <a:latin typeface="DM Sans"/>
                <a:ea typeface="+mn-ea"/>
                <a:cs typeface="+mn-cs"/>
              </a:rPr>
              <a:t>1</a:t>
            </a:r>
            <a:r>
              <a:rPr kumimoji="0" lang="en-US" sz="800" b="0" i="0" u="none" strike="noStrike" kern="0" cap="none" spc="0" normalizeH="0" baseline="0" noProof="0">
                <a:ln>
                  <a:noFill/>
                </a:ln>
                <a:solidFill>
                  <a:prstClr val="black"/>
                </a:solidFill>
                <a:effectLst/>
                <a:uLnTx/>
                <a:uFillTx/>
                <a:latin typeface="DM Sans"/>
                <a:ea typeface="+mn-ea"/>
                <a:cs typeface="+mn-cs"/>
              </a:rPr>
              <a:t> NIACINAMIDE PC, </a:t>
            </a:r>
            <a:r>
              <a:rPr kumimoji="0" lang="en-US" sz="800" b="0" i="0" u="none" strike="noStrike" kern="0" cap="none" spc="0" normalizeH="0" baseline="30000" noProof="0">
                <a:ln>
                  <a:noFill/>
                </a:ln>
                <a:solidFill>
                  <a:prstClr val="black"/>
                </a:solidFill>
                <a:effectLst/>
                <a:uLnTx/>
                <a:uFillTx/>
                <a:latin typeface="DM Sans"/>
                <a:ea typeface="+mn-ea"/>
                <a:cs typeface="+mn-cs"/>
              </a:rPr>
              <a:t>2</a:t>
            </a:r>
            <a:r>
              <a:rPr kumimoji="0" lang="en-US" sz="800" b="0" i="0" u="none" strike="noStrike" kern="0" cap="none" spc="0" normalizeH="0" baseline="0" noProof="0">
                <a:ln>
                  <a:noFill/>
                </a:ln>
                <a:solidFill>
                  <a:prstClr val="black"/>
                </a:solidFill>
                <a:effectLst/>
                <a:uLnTx/>
                <a:uFillTx/>
                <a:latin typeface="DM Sans"/>
                <a:ea typeface="+mn-ea"/>
                <a:cs typeface="+mn-cs"/>
              </a:rPr>
              <a:t> ALPHA-ARBUTIN, </a:t>
            </a:r>
            <a:r>
              <a:rPr lang="en-US" sz="800" kern="0" baseline="30000">
                <a:solidFill>
                  <a:prstClr val="black"/>
                </a:solidFill>
                <a:latin typeface="DM Sans"/>
              </a:rPr>
              <a:t>3</a:t>
            </a:r>
            <a:r>
              <a:rPr lang="en-US" sz="800" kern="0">
                <a:solidFill>
                  <a:prstClr val="black"/>
                </a:solidFill>
                <a:latin typeface="DM Sans"/>
              </a:rPr>
              <a:t> REGU®-FADE</a:t>
            </a:r>
            <a:endParaRPr lang="en-CH" sz="800"/>
          </a:p>
          <a:p>
            <a:endParaRPr lang="en-US"/>
          </a:p>
        </p:txBody>
      </p:sp>
      <p:pic>
        <p:nvPicPr>
          <p:cNvPr id="6" name="Picture Placeholder 5" descr="A person looking in a mirror&#10;&#10;Description automatically generated">
            <a:extLst>
              <a:ext uri="{FF2B5EF4-FFF2-40B4-BE49-F238E27FC236}">
                <a16:creationId xmlns:a16="http://schemas.microsoft.com/office/drawing/2014/main" id="{B7FDCF63-6B59-1F0F-5D2C-E0DF99A0FA76}"/>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p:blipFill>
        <p:spPr>
          <a:xfrm>
            <a:off x="7337427" y="2"/>
            <a:ext cx="4854573" cy="6857998"/>
          </a:xfrm>
        </p:spPr>
      </p:pic>
    </p:spTree>
    <p:extLst>
      <p:ext uri="{BB962C8B-B14F-4D97-AF65-F5344CB8AC3E}">
        <p14:creationId xmlns:p14="http://schemas.microsoft.com/office/powerpoint/2010/main" val="940663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798FC2-2011-D877-11F7-399B6157CE48}"/>
              </a:ext>
            </a:extLst>
          </p:cNvPr>
          <p:cNvSpPr>
            <a:spLocks noGrp="1"/>
          </p:cNvSpPr>
          <p:nvPr>
            <p:ph type="title"/>
          </p:nvPr>
        </p:nvSpPr>
        <p:spPr>
          <a:xfrm>
            <a:off x="301625" y="301625"/>
            <a:ext cx="11591925" cy="303213"/>
          </a:xfrm>
        </p:spPr>
        <p:txBody>
          <a:bodyPr/>
          <a:lstStyle/>
          <a:p>
            <a:r>
              <a:rPr lang="en-US"/>
              <a:t>TRIPLE ACTIVE</a:t>
            </a:r>
            <a:br>
              <a:rPr lang="en-US"/>
            </a:br>
            <a:endParaRPr lang="en-US"/>
          </a:p>
        </p:txBody>
      </p:sp>
      <p:sp>
        <p:nvSpPr>
          <p:cNvPr id="10" name="Text Placeholder 9">
            <a:extLst>
              <a:ext uri="{FF2B5EF4-FFF2-40B4-BE49-F238E27FC236}">
                <a16:creationId xmlns:a16="http://schemas.microsoft.com/office/drawing/2014/main" id="{7DF6261D-6AAC-738B-081E-7786191A386E}"/>
              </a:ext>
            </a:extLst>
          </p:cNvPr>
          <p:cNvSpPr>
            <a:spLocks noGrp="1"/>
          </p:cNvSpPr>
          <p:nvPr>
            <p:ph type="body" idx="11"/>
          </p:nvPr>
        </p:nvSpPr>
        <p:spPr>
          <a:xfrm>
            <a:off x="302400" y="605611"/>
            <a:ext cx="11587200" cy="288767"/>
          </a:xfrm>
        </p:spPr>
        <p:txBody>
          <a:bodyPr/>
          <a:lstStyle/>
          <a:p>
            <a:r>
              <a:rPr lang="en-US"/>
              <a:t>NIACINAMIDE PC plus ALPHA-ARBUTIN plus REGU®-FADE</a:t>
            </a:r>
          </a:p>
        </p:txBody>
      </p:sp>
      <p:sp>
        <p:nvSpPr>
          <p:cNvPr id="7" name="Slide Number Placeholder 5">
            <a:extLst>
              <a:ext uri="{FF2B5EF4-FFF2-40B4-BE49-F238E27FC236}">
                <a16:creationId xmlns:a16="http://schemas.microsoft.com/office/drawing/2014/main" id="{B1AED3FF-4371-B0B1-CFD9-365C76AD434D}"/>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 name="Rectangle: Rounded Corners 5">
            <a:extLst>
              <a:ext uri="{FF2B5EF4-FFF2-40B4-BE49-F238E27FC236}">
                <a16:creationId xmlns:a16="http://schemas.microsoft.com/office/drawing/2014/main" id="{8D716F8C-4BE7-4A15-9345-122322313C83}"/>
              </a:ext>
            </a:extLst>
          </p:cNvPr>
          <p:cNvSpPr/>
          <p:nvPr/>
        </p:nvSpPr>
        <p:spPr>
          <a:xfrm>
            <a:off x="241144" y="1504949"/>
            <a:ext cx="3105150" cy="4566242"/>
          </a:xfrm>
          <a:prstGeom prst="roundRect">
            <a:avLst>
              <a:gd name="adj" fmla="val 0"/>
            </a:avLst>
          </a:prstGeom>
          <a:solidFill>
            <a:schemeClr val="accent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err="1">
              <a:ln>
                <a:noFill/>
              </a:ln>
              <a:solidFill>
                <a:srgbClr val="808080"/>
              </a:solidFill>
              <a:effectLst/>
              <a:uLnTx/>
              <a:uFillTx/>
              <a:latin typeface="Fira Sans"/>
              <a:ea typeface="+mn-ea"/>
              <a:cs typeface="+mn-cs"/>
            </a:endParaRPr>
          </a:p>
        </p:txBody>
      </p:sp>
      <p:sp>
        <p:nvSpPr>
          <p:cNvPr id="26" name="TextBox 25">
            <a:extLst>
              <a:ext uri="{FF2B5EF4-FFF2-40B4-BE49-F238E27FC236}">
                <a16:creationId xmlns:a16="http://schemas.microsoft.com/office/drawing/2014/main" id="{49D22CCE-8BC9-8EFE-57AF-78FB052EDAC9}"/>
              </a:ext>
            </a:extLst>
          </p:cNvPr>
          <p:cNvSpPr txBox="1"/>
          <p:nvPr/>
        </p:nvSpPr>
        <p:spPr>
          <a:xfrm>
            <a:off x="957414" y="1670647"/>
            <a:ext cx="2251552" cy="553998"/>
          </a:xfrm>
          <a:prstGeom prst="rect">
            <a:avLst/>
          </a:prstGeom>
          <a:noFill/>
        </p:spPr>
        <p:txBody>
          <a:bodyPr wrap="square" lIns="0" tIns="0" rIns="0" bIns="0">
            <a:spAutoFit/>
          </a:bodyPr>
          <a:lstStyle/>
          <a:p>
            <a:r>
              <a:rPr lang="en-US" sz="1200" b="1">
                <a:solidFill>
                  <a:schemeClr val="bg1"/>
                </a:solidFill>
                <a:latin typeface="DM Sans"/>
                <a:ea typeface="+mj-ea"/>
                <a:cs typeface="+mj-cs"/>
              </a:rPr>
              <a:t>Study design </a:t>
            </a:r>
            <a:br>
              <a:rPr lang="en-US" sz="1200" b="1">
                <a:solidFill>
                  <a:schemeClr val="bg1"/>
                </a:solidFill>
                <a:latin typeface="DM Sans"/>
                <a:ea typeface="+mj-ea"/>
                <a:cs typeface="+mj-cs"/>
              </a:rPr>
            </a:br>
            <a:r>
              <a:rPr lang="en-US" sz="1200">
                <a:solidFill>
                  <a:schemeClr val="bg1"/>
                </a:solidFill>
                <a:latin typeface="DM Sans"/>
                <a:ea typeface="+mj-ea"/>
                <a:cs typeface="+mj-cs"/>
              </a:rPr>
              <a:t>according NMPA China</a:t>
            </a:r>
            <a:r>
              <a:rPr lang="en-US" sz="1200" baseline="30000">
                <a:solidFill>
                  <a:schemeClr val="bg1"/>
                </a:solidFill>
                <a:latin typeface="DM Sans"/>
                <a:ea typeface="+mj-ea"/>
                <a:cs typeface="+mj-cs"/>
              </a:rPr>
              <a:t> </a:t>
            </a:r>
            <a:r>
              <a:rPr lang="en-US" sz="1200">
                <a:solidFill>
                  <a:schemeClr val="bg1"/>
                </a:solidFill>
                <a:latin typeface="DM Sans"/>
                <a:ea typeface="+mj-ea"/>
                <a:cs typeface="+mj-cs"/>
              </a:rPr>
              <a:t> skin whitening standard test (II)</a:t>
            </a:r>
            <a:endParaRPr lang="en-CH" sz="1200">
              <a:solidFill>
                <a:schemeClr val="bg1"/>
              </a:solidFill>
              <a:latin typeface="DM Sans"/>
              <a:ea typeface="+mj-ea"/>
              <a:cs typeface="+mj-cs"/>
            </a:endParaRPr>
          </a:p>
        </p:txBody>
      </p:sp>
      <p:sp>
        <p:nvSpPr>
          <p:cNvPr id="28" name="TextBox 27">
            <a:extLst>
              <a:ext uri="{FF2B5EF4-FFF2-40B4-BE49-F238E27FC236}">
                <a16:creationId xmlns:a16="http://schemas.microsoft.com/office/drawing/2014/main" id="{22D5310F-8F0B-6801-035B-87C0FA8E2A6C}"/>
              </a:ext>
            </a:extLst>
          </p:cNvPr>
          <p:cNvSpPr txBox="1"/>
          <p:nvPr/>
        </p:nvSpPr>
        <p:spPr>
          <a:xfrm>
            <a:off x="957414" y="2397315"/>
            <a:ext cx="2157745" cy="3231654"/>
          </a:xfrm>
          <a:prstGeom prst="rect">
            <a:avLst/>
          </a:prstGeom>
          <a:noFill/>
        </p:spPr>
        <p:txBody>
          <a:bodyPr wrap="square" lIns="0" tIns="0" rIns="0" bIns="0" rtlCol="0">
            <a:spAutoFit/>
          </a:bodyPr>
          <a:lstStyle/>
          <a:p>
            <a:pPr fontAlgn="t">
              <a:defRPr/>
            </a:pPr>
            <a:r>
              <a:rPr lang="en-US" sz="1000">
                <a:solidFill>
                  <a:schemeClr val="bg1"/>
                </a:solidFill>
                <a:ea typeface="Fira Sans" panose="020B0503050000020004" pitchFamily="34" charset="0"/>
              </a:rPr>
              <a:t>P</a:t>
            </a:r>
            <a:r>
              <a:rPr lang="en-US" sz="1000" b="0">
                <a:solidFill>
                  <a:schemeClr val="bg1"/>
                </a:solidFill>
                <a:ea typeface="Fira Sans" panose="020B0503050000020004" pitchFamily="34" charset="0"/>
              </a:rPr>
              <a:t>lacebo controlled, randomized clinical study performed in China</a:t>
            </a:r>
          </a:p>
          <a:p>
            <a:pPr fontAlgn="t">
              <a:defRPr/>
            </a:pPr>
            <a:endParaRPr lang="en-US" sz="1000" b="0">
              <a:solidFill>
                <a:schemeClr val="bg1"/>
              </a:solidFill>
              <a:ea typeface="Fira Sans" panose="020B0503050000020004" pitchFamily="34" charset="0"/>
            </a:endParaRPr>
          </a:p>
          <a:p>
            <a:pPr marL="0" marR="0" lvl="0" indent="0" defTabSz="914400" eaLnBrk="1" fontAlgn="t"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chemeClr val="bg1"/>
              </a:solidFill>
              <a:effectLst/>
              <a:uLnTx/>
              <a:uFillTx/>
              <a:ea typeface="Fira Sans" panose="020B0503050000020004" pitchFamily="34" charset="0"/>
            </a:endParaRP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chemeClr val="bg1"/>
                </a:solidFill>
                <a:effectLst/>
                <a:uLnTx/>
                <a:uFillTx/>
                <a:ea typeface="Fira Sans" panose="020B0503050000020004" pitchFamily="34" charset="0"/>
              </a:rPr>
              <a:t>30 Chinese subjects </a:t>
            </a:r>
            <a:br>
              <a:rPr kumimoji="0" lang="en-US" sz="1000" b="0" i="0" u="none" strike="noStrike" kern="0" cap="none" spc="0" normalizeH="0" baseline="0" noProof="0">
                <a:ln>
                  <a:noFill/>
                </a:ln>
                <a:solidFill>
                  <a:schemeClr val="bg1"/>
                </a:solidFill>
                <a:effectLst/>
                <a:uLnTx/>
                <a:uFillTx/>
                <a:ea typeface="Fira Sans" panose="020B0503050000020004" pitchFamily="34" charset="0"/>
              </a:rPr>
            </a:br>
            <a:r>
              <a:rPr kumimoji="0" lang="en-US" sz="1000" b="0" i="0" u="none" strike="noStrike" kern="0" cap="none" spc="0" normalizeH="0" baseline="0" noProof="0">
                <a:ln>
                  <a:noFill/>
                </a:ln>
                <a:solidFill>
                  <a:schemeClr val="bg1"/>
                </a:solidFill>
                <a:effectLst/>
                <a:uLnTx/>
                <a:uFillTx/>
                <a:ea typeface="Fira Sans" panose="020B0503050000020004" pitchFamily="34" charset="0"/>
              </a:rPr>
              <a:t>(test product group)</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chemeClr val="bg1"/>
                </a:solidFill>
                <a:effectLst/>
                <a:uLnTx/>
                <a:uFillTx/>
                <a:ea typeface="Fira Sans" panose="020B0503050000020004" pitchFamily="34" charset="0"/>
              </a:rPr>
              <a:t>30 Chinese subjects</a:t>
            </a:r>
            <a:br>
              <a:rPr kumimoji="0" lang="en-US" sz="1000" b="0" i="0" u="none" strike="noStrike" kern="0" cap="none" spc="0" normalizeH="0" baseline="0" noProof="0">
                <a:ln>
                  <a:noFill/>
                </a:ln>
                <a:solidFill>
                  <a:schemeClr val="bg1"/>
                </a:solidFill>
                <a:effectLst/>
                <a:uLnTx/>
                <a:uFillTx/>
                <a:ea typeface="Fira Sans" panose="020B0503050000020004" pitchFamily="34" charset="0"/>
              </a:rPr>
            </a:br>
            <a:r>
              <a:rPr kumimoji="0" lang="en-US" sz="1000" b="0" i="0" u="none" strike="noStrike" kern="0" cap="none" spc="0" normalizeH="0" baseline="0" noProof="0">
                <a:ln>
                  <a:noFill/>
                </a:ln>
                <a:solidFill>
                  <a:schemeClr val="bg1"/>
                </a:solidFill>
                <a:effectLst/>
                <a:uLnTx/>
                <a:uFillTx/>
                <a:ea typeface="Fira Sans" panose="020B0503050000020004" pitchFamily="34" charset="0"/>
              </a:rPr>
              <a:t>(placebo group)                        aged from 23 – 58 years old </a:t>
            </a:r>
          </a:p>
          <a:p>
            <a:pPr marL="171450" marR="0" lvl="0" indent="-171450" defTabSz="91440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a:ln>
                  <a:noFill/>
                </a:ln>
                <a:solidFill>
                  <a:schemeClr val="bg1"/>
                </a:solidFill>
                <a:effectLst/>
                <a:uLnTx/>
                <a:uFillTx/>
                <a:ea typeface="Fira Sans" panose="020B0503050000020004" pitchFamily="34" charset="0"/>
              </a:rPr>
              <a:t>Test area: facial age spot areas </a:t>
            </a:r>
          </a:p>
          <a:p>
            <a:pPr fontAlgn="t">
              <a:defRPr/>
            </a:pPr>
            <a:endParaRPr lang="en-US" sz="1000" kern="0">
              <a:solidFill>
                <a:schemeClr val="bg1"/>
              </a:solidFill>
              <a:ea typeface="Fira Sans" panose="020B0503050000020004" pitchFamily="34" charset="0"/>
            </a:endParaRPr>
          </a:p>
          <a:p>
            <a:pPr fontAlgn="t">
              <a:defRPr/>
            </a:pPr>
            <a:endParaRPr lang="en-US" sz="1000" kern="0">
              <a:solidFill>
                <a:schemeClr val="bg1"/>
              </a:solidFill>
              <a:ea typeface="Fira Sans" panose="020B0503050000020004" pitchFamily="34" charset="0"/>
            </a:endParaRPr>
          </a:p>
          <a:p>
            <a:pPr marL="171450" indent="-171450" fontAlgn="t">
              <a:buFont typeface="Arial" panose="020B0604020202020204" pitchFamily="34" charset="0"/>
              <a:buChar char="•"/>
              <a:defRPr/>
            </a:pPr>
            <a:r>
              <a:rPr lang="en-US" sz="1000" kern="0">
                <a:solidFill>
                  <a:schemeClr val="bg1"/>
                </a:solidFill>
                <a:ea typeface="Fira Sans" panose="020B0503050000020004" pitchFamily="34" charset="0"/>
              </a:rPr>
              <a:t>Formulation placebo</a:t>
            </a:r>
          </a:p>
          <a:p>
            <a:pPr marL="171450" indent="-171450" fontAlgn="t">
              <a:buFont typeface="Arial" panose="020B0604020202020204" pitchFamily="34" charset="0"/>
              <a:buChar char="•"/>
              <a:defRPr/>
            </a:pPr>
            <a:r>
              <a:rPr lang="en-US" sz="1000" kern="0">
                <a:solidFill>
                  <a:schemeClr val="bg1"/>
                </a:solidFill>
                <a:ea typeface="Fira Sans" panose="020B0503050000020004" pitchFamily="34" charset="0"/>
              </a:rPr>
              <a:t>Formulation with                                           3% NIACINAMIDE PC                                            0.3% ALPHA-ARBUTIN                                     0.05% REGU®-FADE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chemeClr val="bg1"/>
              </a:solidFill>
              <a:effectLst/>
              <a:uLnTx/>
              <a:uFillTx/>
              <a:ea typeface="Fira Sans" panose="020B05030500000200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000" kern="0">
              <a:solidFill>
                <a:schemeClr val="bg1"/>
              </a:solidFill>
              <a:ea typeface="Fira Sans" panose="020B05030500000200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000" kern="0">
                <a:solidFill>
                  <a:srgbClr val="FFFFFF"/>
                </a:solidFill>
                <a:ea typeface="Fira Sans" panose="020B0503050000020004" pitchFamily="34" charset="0"/>
              </a:rPr>
              <a:t>Measuring time points: </a:t>
            </a:r>
          </a:p>
          <a:p>
            <a:pPr marL="0" marR="0" lvl="0" indent="0" defTabSz="914400" eaLnBrk="1" fontAlgn="auto" latinLnBrk="0" hangingPunct="1">
              <a:lnSpc>
                <a:spcPct val="100000"/>
              </a:lnSpc>
              <a:spcBef>
                <a:spcPts val="0"/>
              </a:spcBef>
              <a:spcAft>
                <a:spcPts val="0"/>
              </a:spcAft>
              <a:buClrTx/>
              <a:buSzTx/>
              <a:buFontTx/>
              <a:buNone/>
              <a:tabLst/>
              <a:defRPr/>
            </a:pPr>
            <a:r>
              <a:rPr lang="en-US" sz="1000" kern="0">
                <a:solidFill>
                  <a:srgbClr val="FFFFFF"/>
                </a:solidFill>
                <a:ea typeface="Fira Sans" panose="020B0503050000020004" pitchFamily="34" charset="0"/>
              </a:rPr>
              <a:t>D0, Week 2, Week 4, Week 8</a:t>
            </a:r>
          </a:p>
        </p:txBody>
      </p:sp>
      <p:sp>
        <p:nvSpPr>
          <p:cNvPr id="29" name="TextBox 28">
            <a:extLst>
              <a:ext uri="{FF2B5EF4-FFF2-40B4-BE49-F238E27FC236}">
                <a16:creationId xmlns:a16="http://schemas.microsoft.com/office/drawing/2014/main" id="{5F16B2D2-7861-DD03-33FB-934CA1D2E8B4}"/>
              </a:ext>
            </a:extLst>
          </p:cNvPr>
          <p:cNvSpPr txBox="1"/>
          <p:nvPr/>
        </p:nvSpPr>
        <p:spPr>
          <a:xfrm>
            <a:off x="3657599" y="4162075"/>
            <a:ext cx="8111719" cy="91820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a:pPr>
            <a:r>
              <a:rPr lang="en-US" sz="1200" baseline="30000"/>
              <a:t>1 </a:t>
            </a:r>
            <a:r>
              <a:rPr lang="en-US" sz="1200" b="1">
                <a:solidFill>
                  <a:prstClr val="black"/>
                </a:solidFill>
                <a:latin typeface="+mj-lt"/>
                <a:ea typeface="Fira Sans" panose="020B0503050000020004" pitchFamily="34" charset="0"/>
              </a:rPr>
              <a:t>Product application: twice a day  </a:t>
            </a:r>
          </a:p>
          <a:p>
            <a:pPr marL="0" marR="0" lvl="0" indent="0" algn="l" defTabSz="914400" rtl="0" eaLnBrk="1" fontAlgn="auto" latinLnBrk="0" hangingPunct="1">
              <a:lnSpc>
                <a:spcPct val="100000"/>
              </a:lnSpc>
              <a:spcBef>
                <a:spcPts val="0"/>
              </a:spcBef>
              <a:spcAft>
                <a:spcPts val="700"/>
              </a:spcAft>
              <a:buClrTx/>
              <a:buSzTx/>
              <a:buFontTx/>
              <a:buNone/>
              <a:tabLst/>
              <a:defRPr/>
            </a:pPr>
            <a:r>
              <a:rPr lang="en-US" sz="1200" baseline="30000"/>
              <a:t>2 </a:t>
            </a:r>
            <a:r>
              <a:rPr kumimoji="0" lang="en-GB" alt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Skin ITA° (lightening) </a:t>
            </a:r>
            <a:r>
              <a:rPr kumimoji="0" lang="en-US" sz="1200" b="0" i="0" u="none" strike="noStrike" kern="1200" cap="none" spc="0" normalizeH="0" baseline="0" noProof="0">
                <a:ln>
                  <a:noFill/>
                </a:ln>
                <a:solidFill>
                  <a:prstClr val="black"/>
                </a:solidFill>
                <a:effectLst/>
                <a:uLnTx/>
                <a:uFillTx/>
                <a:latin typeface="DM Sans"/>
                <a:ea typeface="+mn-ea"/>
                <a:cs typeface="+mn-cs"/>
              </a:rPr>
              <a:t>characterizes human skin color by measuring skin L*a*b* data with a skin colorimeter</a:t>
            </a:r>
            <a:endParaRPr lang="en-GB" altLang="en-US" sz="1200">
              <a:solidFill>
                <a:prstClr val="black"/>
              </a:solidFill>
              <a:latin typeface="+mj-lt"/>
              <a:ea typeface="Fira Sans" panose="020B0503050000020004" pitchFamily="34" charset="0"/>
            </a:endParaRPr>
          </a:p>
          <a:p>
            <a:pPr marL="0" marR="0" lvl="0" indent="0" algn="l" defTabSz="914400" rtl="0" eaLnBrk="1" fontAlgn="auto" latinLnBrk="0" hangingPunct="1">
              <a:lnSpc>
                <a:spcPct val="100000"/>
              </a:lnSpc>
              <a:spcBef>
                <a:spcPts val="0"/>
              </a:spcBef>
              <a:spcAft>
                <a:spcPts val="700"/>
              </a:spcAft>
              <a:buClrTx/>
              <a:buSzTx/>
              <a:buFontTx/>
              <a:buNone/>
              <a:tabLst/>
              <a:defRPr/>
            </a:pPr>
            <a:r>
              <a:rPr lang="en-US" altLang="en-US" sz="1200" baseline="30000">
                <a:solidFill>
                  <a:prstClr val="black"/>
                </a:solidFill>
                <a:latin typeface="+mj-lt"/>
                <a:ea typeface="Fira Sans" panose="020B0503050000020004" pitchFamily="34" charset="0"/>
              </a:rPr>
              <a:t>3 </a:t>
            </a:r>
            <a:r>
              <a:rPr lang="en-US" altLang="en-US" sz="1200">
                <a:solidFill>
                  <a:prstClr val="black"/>
                </a:solidFill>
                <a:latin typeface="+mj-lt"/>
                <a:ea typeface="Fira Sans" panose="020B0503050000020004" pitchFamily="34" charset="0"/>
              </a:rPr>
              <a:t>Melanin index (MI) is an optical skin parameter related to the melanin content in the tissue. It can be measured by spectrophotometry (Melanin meter)</a:t>
            </a:r>
          </a:p>
        </p:txBody>
      </p:sp>
      <p:pic>
        <p:nvPicPr>
          <p:cNvPr id="30" name="Graphic 29">
            <a:extLst>
              <a:ext uri="{FF2B5EF4-FFF2-40B4-BE49-F238E27FC236}">
                <a16:creationId xmlns:a16="http://schemas.microsoft.com/office/drawing/2014/main" id="{F1FB6393-DBFE-357D-916B-7A6ADF2E5E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2430" y="4342188"/>
            <a:ext cx="509970" cy="509970"/>
          </a:xfrm>
          <a:prstGeom prst="rect">
            <a:avLst/>
          </a:prstGeom>
        </p:spPr>
      </p:pic>
      <p:pic>
        <p:nvPicPr>
          <p:cNvPr id="31" name="Graphic 30">
            <a:extLst>
              <a:ext uri="{FF2B5EF4-FFF2-40B4-BE49-F238E27FC236}">
                <a16:creationId xmlns:a16="http://schemas.microsoft.com/office/drawing/2014/main" id="{6B644832-5A00-C9A3-B35C-720D3DD8783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2430" y="3123155"/>
            <a:ext cx="509970" cy="509970"/>
          </a:xfrm>
          <a:prstGeom prst="rect">
            <a:avLst/>
          </a:prstGeom>
        </p:spPr>
      </p:pic>
      <p:pic>
        <p:nvPicPr>
          <p:cNvPr id="32" name="Graphic 31">
            <a:extLst>
              <a:ext uri="{FF2B5EF4-FFF2-40B4-BE49-F238E27FC236}">
                <a16:creationId xmlns:a16="http://schemas.microsoft.com/office/drawing/2014/main" id="{3FA57C0C-F935-B53E-F3E4-CE89C27EFA6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2430" y="2382953"/>
            <a:ext cx="509970" cy="509970"/>
          </a:xfrm>
          <a:prstGeom prst="rect">
            <a:avLst/>
          </a:prstGeom>
        </p:spPr>
      </p:pic>
      <p:graphicFrame>
        <p:nvGraphicFramePr>
          <p:cNvPr id="36" name="Table 35">
            <a:extLst>
              <a:ext uri="{FF2B5EF4-FFF2-40B4-BE49-F238E27FC236}">
                <a16:creationId xmlns:a16="http://schemas.microsoft.com/office/drawing/2014/main" id="{B68E8077-C226-1738-948C-4FE0199ED138}"/>
              </a:ext>
            </a:extLst>
          </p:cNvPr>
          <p:cNvGraphicFramePr>
            <a:graphicFrameLocks noGrp="1"/>
          </p:cNvGraphicFramePr>
          <p:nvPr/>
        </p:nvGraphicFramePr>
        <p:xfrm>
          <a:off x="3657599" y="1503291"/>
          <a:ext cx="8111720" cy="2447903"/>
        </p:xfrm>
        <a:graphic>
          <a:graphicData uri="http://schemas.openxmlformats.org/drawingml/2006/table">
            <a:tbl>
              <a:tblPr firstRow="1" bandRow="1">
                <a:tableStyleId>{5C22544A-7EE6-4342-B048-85BDC9FD1C3A}</a:tableStyleId>
              </a:tblPr>
              <a:tblGrid>
                <a:gridCol w="1998700">
                  <a:extLst>
                    <a:ext uri="{9D8B030D-6E8A-4147-A177-3AD203B41FA5}">
                      <a16:colId xmlns:a16="http://schemas.microsoft.com/office/drawing/2014/main" val="1072040399"/>
                    </a:ext>
                  </a:extLst>
                </a:gridCol>
                <a:gridCol w="1528255">
                  <a:extLst>
                    <a:ext uri="{9D8B030D-6E8A-4147-A177-3AD203B41FA5}">
                      <a16:colId xmlns:a16="http://schemas.microsoft.com/office/drawing/2014/main" val="554905694"/>
                    </a:ext>
                  </a:extLst>
                </a:gridCol>
                <a:gridCol w="1528255">
                  <a:extLst>
                    <a:ext uri="{9D8B030D-6E8A-4147-A177-3AD203B41FA5}">
                      <a16:colId xmlns:a16="http://schemas.microsoft.com/office/drawing/2014/main" val="2252022098"/>
                    </a:ext>
                  </a:extLst>
                </a:gridCol>
                <a:gridCol w="1528255">
                  <a:extLst>
                    <a:ext uri="{9D8B030D-6E8A-4147-A177-3AD203B41FA5}">
                      <a16:colId xmlns:a16="http://schemas.microsoft.com/office/drawing/2014/main" val="3492470577"/>
                    </a:ext>
                  </a:extLst>
                </a:gridCol>
                <a:gridCol w="1528255">
                  <a:extLst>
                    <a:ext uri="{9D8B030D-6E8A-4147-A177-3AD203B41FA5}">
                      <a16:colId xmlns:a16="http://schemas.microsoft.com/office/drawing/2014/main" val="1450926146"/>
                    </a:ext>
                  </a:extLst>
                </a:gridCol>
              </a:tblGrid>
              <a:tr h="636169">
                <a:tc>
                  <a:txBody>
                    <a:bodyPr/>
                    <a:lstStyle/>
                    <a:p>
                      <a:pPr algn="ctr"/>
                      <a:endParaRPr lang="en-CH" sz="12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D0</a:t>
                      </a:r>
                      <a:endParaRPr lang="en-CH" sz="1200" b="1" kern="1200">
                        <a:solidFill>
                          <a:schemeClr val="lt1"/>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2</a:t>
                      </a:r>
                      <a:endParaRPr lang="en-CH" sz="1200" b="1" kern="1200">
                        <a:solidFill>
                          <a:schemeClr val="lt1"/>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4</a:t>
                      </a:r>
                      <a:endParaRPr lang="en-CH" sz="1200" b="1" kern="1200">
                        <a:solidFill>
                          <a:schemeClr val="lt1"/>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algn="ctr" defTabSz="914400" rtl="0" eaLnBrk="1" latinLnBrk="0" hangingPunct="1"/>
                      <a:r>
                        <a:rPr lang="en-US" sz="1200" b="1" kern="1200">
                          <a:solidFill>
                            <a:schemeClr val="lt1"/>
                          </a:solidFill>
                          <a:latin typeface="+mn-lt"/>
                          <a:ea typeface="+mn-ea"/>
                          <a:cs typeface="+mn-cs"/>
                        </a:rPr>
                        <a:t>Week 8</a:t>
                      </a:r>
                      <a:endParaRPr lang="en-CH" sz="1200" b="1" kern="1200">
                        <a:solidFill>
                          <a:schemeClr val="lt1"/>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15975821"/>
                  </a:ext>
                </a:extLst>
              </a:tr>
              <a:tr h="539396">
                <a:tc>
                  <a:txBody>
                    <a:bodyPr/>
                    <a:lstStyle/>
                    <a:p>
                      <a:pPr marL="0" algn="l" defTabSz="914400" rtl="0" eaLnBrk="1" latinLnBrk="0" hangingPunct="1"/>
                      <a:r>
                        <a:rPr lang="en-US" sz="1200" kern="1200">
                          <a:solidFill>
                            <a:schemeClr val="dk1"/>
                          </a:solidFill>
                          <a:latin typeface="+mn-lt"/>
                          <a:ea typeface="+mn-ea"/>
                          <a:cs typeface="+mn-cs"/>
                        </a:rPr>
                        <a:t>Product </a:t>
                      </a:r>
                    </a:p>
                    <a:p>
                      <a:pPr marL="0" algn="l" defTabSz="914400" rtl="0" eaLnBrk="1" latinLnBrk="0" hangingPunct="1"/>
                      <a:r>
                        <a:rPr lang="en-US" sz="1200" kern="1200">
                          <a:solidFill>
                            <a:schemeClr val="dk1"/>
                          </a:solidFill>
                          <a:latin typeface="+mn-lt"/>
                          <a:ea typeface="+mn-ea"/>
                          <a:cs typeface="+mn-cs"/>
                        </a:rPr>
                        <a:t>application</a:t>
                      </a:r>
                      <a:r>
                        <a:rPr lang="en-US" sz="1200" kern="1200" baseline="30000">
                          <a:solidFill>
                            <a:schemeClr val="dk1"/>
                          </a:solidFill>
                          <a:latin typeface="+mn-lt"/>
                          <a:ea typeface="+mn-ea"/>
                          <a:cs typeface="+mn-cs"/>
                        </a:rPr>
                        <a:t>1</a:t>
                      </a:r>
                      <a:endParaRPr lang="en-CH" sz="1200" kern="1200">
                        <a:solidFill>
                          <a:schemeClr val="dk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a:t>
                      </a:r>
                      <a:endParaRPr lang="en-CH" sz="1200" b="1" kern="1200">
                        <a:solidFill>
                          <a:schemeClr val="dk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00919005"/>
                  </a:ext>
                </a:extLst>
              </a:tr>
              <a:tr h="636169">
                <a:tc>
                  <a:txBody>
                    <a:bodyPr/>
                    <a:lstStyle/>
                    <a:p>
                      <a:pPr marL="0" algn="l" defTabSz="914400" rtl="0" eaLnBrk="1" latinLnBrk="0" hangingPunct="1"/>
                      <a:r>
                        <a:rPr lang="en-US" sz="1200" kern="1200">
                          <a:solidFill>
                            <a:schemeClr val="dk1"/>
                          </a:solidFill>
                          <a:latin typeface="+mn-lt"/>
                          <a:ea typeface="+mn-ea"/>
                          <a:cs typeface="+mn-cs"/>
                        </a:rPr>
                        <a:t>Skin ITA° measurement</a:t>
                      </a:r>
                      <a:r>
                        <a:rPr lang="en-US" sz="1200" baseline="30000"/>
                        <a:t>2</a:t>
                      </a:r>
                      <a:endParaRPr lang="en-US" sz="1200"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BE7F5"/>
                    </a:solidFill>
                  </a:tcPr>
                </a:tc>
                <a:extLst>
                  <a:ext uri="{0D108BD9-81ED-4DB2-BD59-A6C34878D82A}">
                    <a16:rowId xmlns:a16="http://schemas.microsoft.com/office/drawing/2014/main" val="396435404"/>
                  </a:ext>
                </a:extLst>
              </a:tr>
              <a:tr h="636169">
                <a:tc>
                  <a:txBody>
                    <a:bodyPr/>
                    <a:lstStyle/>
                    <a:p>
                      <a:pPr marL="0" algn="l" defTabSz="914400" rtl="0" eaLnBrk="1" latinLnBrk="0" hangingPunct="1"/>
                      <a:r>
                        <a:rPr lang="en-US" sz="1200" kern="1200">
                          <a:solidFill>
                            <a:schemeClr val="dk1"/>
                          </a:solidFill>
                          <a:latin typeface="+mn-lt"/>
                          <a:ea typeface="+mn-ea"/>
                          <a:cs typeface="+mn-cs"/>
                        </a:rPr>
                        <a:t>Melanin index (MI) measurement</a:t>
                      </a:r>
                      <a:r>
                        <a:rPr lang="en-US" sz="1200" kern="1200" baseline="30000">
                          <a:solidFill>
                            <a:schemeClr val="dk1"/>
                          </a:solidFill>
                          <a:latin typeface="+mn-lt"/>
                          <a:ea typeface="+mn-ea"/>
                          <a:cs typeface="+mn-cs"/>
                        </a:rPr>
                        <a:t>3</a:t>
                      </a:r>
                      <a:endParaRPr lang="en-US" sz="1200"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200" b="1" kern="1200">
                          <a:solidFill>
                            <a:schemeClr val="dk1"/>
                          </a:solidFill>
                          <a:latin typeface="+mn-lt"/>
                          <a:ea typeface="+mn-ea"/>
                          <a:cs typeface="+mn-cs"/>
                        </a:rPr>
                        <a:t>X</a:t>
                      </a:r>
                      <a:endParaRPr lang="en-CH" sz="1200" b="1"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3714190"/>
                  </a:ext>
                </a:extLst>
              </a:tr>
            </a:tbl>
          </a:graphicData>
        </a:graphic>
      </p:graphicFrame>
    </p:spTree>
    <p:extLst>
      <p:ext uri="{BB962C8B-B14F-4D97-AF65-F5344CB8AC3E}">
        <p14:creationId xmlns:p14="http://schemas.microsoft.com/office/powerpoint/2010/main" val="40711274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DE8CECFB-A7C8-00E7-E65E-D7F04EE1B545}"/>
              </a:ext>
            </a:extLst>
          </p:cNvPr>
          <p:cNvSpPr>
            <a:spLocks noGrp="1"/>
          </p:cNvSpPr>
          <p:nvPr>
            <p:ph type="sldNum" sz="quarter" idx="10"/>
          </p:nvPr>
        </p:nvSpPr>
        <p:spPr>
          <a:xfrm>
            <a:off x="302400" y="6450806"/>
            <a:ext cx="1040625" cy="109061"/>
          </a:xfrm>
        </p:spPr>
        <p:txBody>
          <a:bodyPr vert="horz" lIns="0" tIns="0" rIns="0" bIns="0" rtlCol="0" anchor="ctr">
            <a:noAutofit/>
          </a:bodyP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8" name="Text Placeholder 57">
            <a:extLst>
              <a:ext uri="{FF2B5EF4-FFF2-40B4-BE49-F238E27FC236}">
                <a16:creationId xmlns:a16="http://schemas.microsoft.com/office/drawing/2014/main" id="{4F34A91E-8216-C6EB-180B-F57167AAEF9D}"/>
              </a:ext>
            </a:extLst>
          </p:cNvPr>
          <p:cNvSpPr>
            <a:spLocks noGrp="1"/>
          </p:cNvSpPr>
          <p:nvPr>
            <p:ph type="body" sz="quarter" idx="12"/>
          </p:nvPr>
        </p:nvSpPr>
        <p:spPr>
          <a:xfrm>
            <a:off x="302400" y="1342800"/>
            <a:ext cx="4098150" cy="4297362"/>
          </a:xfrm>
        </p:spPr>
        <p:txBody>
          <a:bodyPr/>
          <a:lstStyle/>
          <a:p>
            <a:r>
              <a:rPr lang="en-US" sz="1600" b="1"/>
              <a:t>Significant results</a:t>
            </a:r>
          </a:p>
          <a:p>
            <a:endParaRPr lang="en-US" sz="1600" b="1"/>
          </a:p>
          <a:p>
            <a:r>
              <a:rPr lang="en-US" sz="1600" b="1"/>
              <a:t>After 2 week</a:t>
            </a:r>
          </a:p>
          <a:p>
            <a:pPr marL="285750" indent="-285750">
              <a:buFont typeface="Arial" panose="020B0604020202020204" pitchFamily="34" charset="0"/>
              <a:buChar char="•"/>
            </a:pPr>
            <a:r>
              <a:rPr lang="en-US" sz="1600"/>
              <a:t>+6% lighter age spots</a:t>
            </a:r>
          </a:p>
          <a:p>
            <a:pPr marL="285750" indent="-285750">
              <a:buFont typeface="Arial" panose="020B0604020202020204" pitchFamily="34" charset="0"/>
              <a:buChar char="•"/>
            </a:pPr>
            <a:r>
              <a:rPr lang="en-US" sz="1600"/>
              <a:t>-3% melanin</a:t>
            </a:r>
          </a:p>
          <a:p>
            <a:endParaRPr lang="en-US" sz="1600"/>
          </a:p>
          <a:p>
            <a:r>
              <a:rPr lang="en-US" sz="1600" b="1"/>
              <a:t>After 4 weeks</a:t>
            </a:r>
          </a:p>
          <a:p>
            <a:pPr marL="285750" indent="-285750">
              <a:buFont typeface="Arial" panose="020B0604020202020204" pitchFamily="34" charset="0"/>
              <a:buChar char="•"/>
            </a:pPr>
            <a:r>
              <a:rPr lang="en-US" sz="1600"/>
              <a:t>+23% lighter age spots </a:t>
            </a:r>
          </a:p>
          <a:p>
            <a:pPr marL="285750" indent="-285750">
              <a:buFont typeface="Arial" panose="020B0604020202020204" pitchFamily="34" charset="0"/>
              <a:buChar char="•"/>
            </a:pPr>
            <a:r>
              <a:rPr lang="en-US" sz="1600"/>
              <a:t>-5% melanin</a:t>
            </a:r>
          </a:p>
          <a:p>
            <a:endParaRPr lang="en-US" sz="1600"/>
          </a:p>
          <a:p>
            <a:r>
              <a:rPr lang="en-US" sz="1600" b="1"/>
              <a:t>After 8 weeks</a:t>
            </a:r>
          </a:p>
          <a:p>
            <a:r>
              <a:rPr lang="en-US" sz="1600"/>
              <a:t>+29% lighter age spots </a:t>
            </a:r>
          </a:p>
          <a:p>
            <a:r>
              <a:rPr lang="en-US" sz="1600"/>
              <a:t>-9% melanin</a:t>
            </a:r>
          </a:p>
          <a:p>
            <a:endParaRPr lang="en-US" sz="1600" b="1"/>
          </a:p>
          <a:p>
            <a:endParaRPr lang="en-US" sz="1600"/>
          </a:p>
        </p:txBody>
      </p:sp>
      <p:sp>
        <p:nvSpPr>
          <p:cNvPr id="10" name="Text Placeholder 16">
            <a:extLst>
              <a:ext uri="{FF2B5EF4-FFF2-40B4-BE49-F238E27FC236}">
                <a16:creationId xmlns:a16="http://schemas.microsoft.com/office/drawing/2014/main" id="{74D9ABA6-49A0-ADE0-CF93-4DCB9C168476}"/>
              </a:ext>
            </a:extLst>
          </p:cNvPr>
          <p:cNvSpPr>
            <a:spLocks noGrp="1"/>
          </p:cNvSpPr>
          <p:nvPr>
            <p:ph type="body" idx="11"/>
          </p:nvPr>
        </p:nvSpPr>
        <p:spPr>
          <a:xfrm>
            <a:off x="302400" y="605611"/>
            <a:ext cx="8064500" cy="288767"/>
          </a:xfrm>
        </p:spPr>
        <p:txBody>
          <a:bodyPr/>
          <a:lstStyle/>
          <a:p>
            <a:r>
              <a:rPr lang="en-GB"/>
              <a:t>Significant lighter age spots</a:t>
            </a:r>
            <a:endParaRPr lang="en-US"/>
          </a:p>
        </p:txBody>
      </p:sp>
      <p:sp>
        <p:nvSpPr>
          <p:cNvPr id="4" name="Title 3">
            <a:extLst>
              <a:ext uri="{FF2B5EF4-FFF2-40B4-BE49-F238E27FC236}">
                <a16:creationId xmlns:a16="http://schemas.microsoft.com/office/drawing/2014/main" id="{56CF5168-3F45-AC46-AB65-F46D6A821FF8}"/>
              </a:ext>
            </a:extLst>
          </p:cNvPr>
          <p:cNvSpPr>
            <a:spLocks noGrp="1"/>
          </p:cNvSpPr>
          <p:nvPr>
            <p:ph type="title"/>
          </p:nvPr>
        </p:nvSpPr>
        <p:spPr>
          <a:xfrm>
            <a:off x="301624" y="301625"/>
            <a:ext cx="9226587" cy="346375"/>
          </a:xfrm>
        </p:spPr>
        <p:txBody>
          <a:bodyPr/>
          <a:lstStyle/>
          <a:p>
            <a:r>
              <a:rPr lang="en-US"/>
              <a:t>TRIPLE ACTIVE: NIACINAMIDE PC + ALPHA-ARBUTIN + REGU®-FADE</a:t>
            </a:r>
            <a:br>
              <a:rPr lang="en-US"/>
            </a:br>
            <a:br>
              <a:rPr lang="en-US"/>
            </a:br>
            <a:endParaRPr lang="en-US"/>
          </a:p>
        </p:txBody>
      </p:sp>
      <p:pic>
        <p:nvPicPr>
          <p:cNvPr id="3" name="Graphic 2">
            <a:extLst>
              <a:ext uri="{FF2B5EF4-FFF2-40B4-BE49-F238E27FC236}">
                <a16:creationId xmlns:a16="http://schemas.microsoft.com/office/drawing/2014/main" id="{2E29D863-4E99-1FFB-86A9-C06339291EE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044952" y="920735"/>
            <a:ext cx="6915145" cy="2382399"/>
          </a:xfrm>
          <a:prstGeom prst="rect">
            <a:avLst/>
          </a:prstGeom>
        </p:spPr>
      </p:pic>
      <p:pic>
        <p:nvPicPr>
          <p:cNvPr id="5" name="Graphic 4">
            <a:extLst>
              <a:ext uri="{FF2B5EF4-FFF2-40B4-BE49-F238E27FC236}">
                <a16:creationId xmlns:a16="http://schemas.microsoft.com/office/drawing/2014/main" id="{203C0694-CCD5-50D5-76D9-362B9163DEC2}"/>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044952" y="3575871"/>
            <a:ext cx="6915145" cy="2598980"/>
          </a:xfrm>
          <a:prstGeom prst="rect">
            <a:avLst/>
          </a:prstGeom>
        </p:spPr>
      </p:pic>
    </p:spTree>
    <p:extLst>
      <p:ext uri="{BB962C8B-B14F-4D97-AF65-F5344CB8AC3E}">
        <p14:creationId xmlns:p14="http://schemas.microsoft.com/office/powerpoint/2010/main" val="286053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BF9E7-91DA-BC83-E9D4-69C63B700E19}"/>
            </a:ext>
          </a:extLst>
        </p:cNvPr>
        <p:cNvGrpSpPr/>
        <p:nvPr/>
      </p:nvGrpSpPr>
      <p:grpSpPr>
        <a:xfrm>
          <a:off x="0" y="0"/>
          <a:ext cx="0" cy="0"/>
          <a:chOff x="0" y="0"/>
          <a:chExt cx="0" cy="0"/>
        </a:xfrm>
      </p:grpSpPr>
      <p:pic>
        <p:nvPicPr>
          <p:cNvPr id="6" name="Picture Placeholder 5" descr="A person holding her hair&#10;&#10;Description automatically generated">
            <a:extLst>
              <a:ext uri="{FF2B5EF4-FFF2-40B4-BE49-F238E27FC236}">
                <a16:creationId xmlns:a16="http://schemas.microsoft.com/office/drawing/2014/main" id="{6C2250EA-D4C2-4417-8DEE-DB6D38753248}"/>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p:blipFill>
        <p:spPr>
          <a:xfrm>
            <a:off x="4" y="2"/>
            <a:ext cx="12191997" cy="6857998"/>
          </a:xfrm>
        </p:spPr>
      </p:pic>
      <p:sp>
        <p:nvSpPr>
          <p:cNvPr id="7" name="Title 6">
            <a:extLst>
              <a:ext uri="{FF2B5EF4-FFF2-40B4-BE49-F238E27FC236}">
                <a16:creationId xmlns:a16="http://schemas.microsoft.com/office/drawing/2014/main" id="{B3CBB67C-9E95-22DF-61BD-995E0D20C9FD}"/>
              </a:ext>
            </a:extLst>
          </p:cNvPr>
          <p:cNvSpPr>
            <a:spLocks noGrp="1"/>
          </p:cNvSpPr>
          <p:nvPr>
            <p:ph type="title"/>
          </p:nvPr>
        </p:nvSpPr>
        <p:spPr>
          <a:xfrm>
            <a:off x="302401" y="302400"/>
            <a:ext cx="1249952" cy="900111"/>
          </a:xfrm>
        </p:spPr>
        <p:txBody>
          <a:bodyPr/>
          <a:lstStyle/>
          <a:p>
            <a:r>
              <a:rPr lang="en-US"/>
              <a:t>05</a:t>
            </a:r>
          </a:p>
        </p:txBody>
      </p:sp>
      <p:sp>
        <p:nvSpPr>
          <p:cNvPr id="8" name="Text Placeholder 7">
            <a:extLst>
              <a:ext uri="{FF2B5EF4-FFF2-40B4-BE49-F238E27FC236}">
                <a16:creationId xmlns:a16="http://schemas.microsoft.com/office/drawing/2014/main" id="{D38F90D5-AEAC-C283-5E1F-3C6517704F28}"/>
              </a:ext>
            </a:extLst>
          </p:cNvPr>
          <p:cNvSpPr>
            <a:spLocks noGrp="1"/>
          </p:cNvSpPr>
          <p:nvPr>
            <p:ph type="body" sz="quarter" idx="20"/>
          </p:nvPr>
        </p:nvSpPr>
        <p:spPr>
          <a:xfrm>
            <a:off x="302401" y="1240142"/>
            <a:ext cx="7427137" cy="2774646"/>
          </a:xfrm>
        </p:spPr>
        <p:txBody>
          <a:bodyPr/>
          <a:lstStyle/>
          <a:p>
            <a:r>
              <a:rPr lang="en-US" sz="4000" b="1"/>
              <a:t>Niacinamide PC </a:t>
            </a:r>
            <a:br>
              <a:rPr lang="en-US" sz="4000" b="1"/>
            </a:br>
            <a:r>
              <a:rPr lang="en-US" sz="4000" b="1"/>
              <a:t>in haircare</a:t>
            </a:r>
          </a:p>
        </p:txBody>
      </p:sp>
      <p:grpSp>
        <p:nvGrpSpPr>
          <p:cNvPr id="14" name="Group 13">
            <a:extLst>
              <a:ext uri="{FF2B5EF4-FFF2-40B4-BE49-F238E27FC236}">
                <a16:creationId xmlns:a16="http://schemas.microsoft.com/office/drawing/2014/main" id="{9A810489-207A-96A6-A757-088373A3CF0F}"/>
              </a:ext>
            </a:extLst>
          </p:cNvPr>
          <p:cNvGrpSpPr/>
          <p:nvPr/>
        </p:nvGrpSpPr>
        <p:grpSpPr>
          <a:xfrm>
            <a:off x="0" y="3488014"/>
            <a:ext cx="12192000" cy="1759643"/>
            <a:chOff x="0" y="594000"/>
            <a:chExt cx="35675181" cy="5148915"/>
          </a:xfrm>
          <a:solidFill>
            <a:schemeClr val="accent6"/>
          </a:solidFill>
        </p:grpSpPr>
        <p:sp>
          <p:nvSpPr>
            <p:cNvPr id="15" name="Oval 14">
              <a:extLst>
                <a:ext uri="{FF2B5EF4-FFF2-40B4-BE49-F238E27FC236}">
                  <a16:creationId xmlns:a16="http://schemas.microsoft.com/office/drawing/2014/main" id="{79167278-0D5D-6FD5-ECDA-62388AFB2E5F}"/>
                </a:ext>
              </a:extLst>
            </p:cNvPr>
            <p:cNvSpPr>
              <a:spLocks noChangeAspect="1"/>
            </p:cNvSpPr>
            <p:nvPr/>
          </p:nvSpPr>
          <p:spPr>
            <a:xfrm>
              <a:off x="771328" y="594000"/>
              <a:ext cx="5148000" cy="5148000"/>
            </a:xfrm>
            <a:prstGeom prst="ellipse">
              <a:avLst/>
            </a:pr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4">
              <a:extLst>
                <a:ext uri="{FF2B5EF4-FFF2-40B4-BE49-F238E27FC236}">
                  <a16:creationId xmlns:a16="http://schemas.microsoft.com/office/drawing/2014/main" id="{3D2EF35F-1F3C-88A6-4692-FDB0818F1528}"/>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Freeform: Shape 6">
              <a:extLst>
                <a:ext uri="{FF2B5EF4-FFF2-40B4-BE49-F238E27FC236}">
                  <a16:creationId xmlns:a16="http://schemas.microsoft.com/office/drawing/2014/main" id="{23681CBC-5237-7BDF-B103-4EF89FB47709}"/>
                </a:ext>
              </a:extLst>
            </p:cNvPr>
            <p:cNvSpPr>
              <a:spLocks noChangeAspect="1"/>
            </p:cNvSpPr>
            <p:nvPr/>
          </p:nvSpPr>
          <p:spPr>
            <a:xfrm>
              <a:off x="31934481" y="594916"/>
              <a:ext cx="3740700" cy="5147999"/>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Tree>
    <p:extLst>
      <p:ext uri="{BB962C8B-B14F-4D97-AF65-F5344CB8AC3E}">
        <p14:creationId xmlns:p14="http://schemas.microsoft.com/office/powerpoint/2010/main" val="28959143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41ECC-2C08-7864-CCB7-577611ECC3A1}"/>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61A84A36-2C72-B478-BD29-C7B58204B3B4}"/>
              </a:ext>
            </a:extLst>
          </p:cNvPr>
          <p:cNvSpPr>
            <a:spLocks noGrp="1"/>
          </p:cNvSpPr>
          <p:nvPr>
            <p:ph type="title"/>
          </p:nvPr>
        </p:nvSpPr>
        <p:spPr>
          <a:xfrm>
            <a:off x="302398" y="302400"/>
            <a:ext cx="5323701" cy="298671"/>
          </a:xfrm>
        </p:spPr>
        <p:txBody>
          <a:bodyPr/>
          <a:lstStyle/>
          <a:p>
            <a:r>
              <a:rPr lang="en-GB"/>
              <a:t>Hair changes in menopause</a:t>
            </a:r>
            <a:endParaRPr lang="en-US"/>
          </a:p>
        </p:txBody>
      </p:sp>
      <p:sp>
        <p:nvSpPr>
          <p:cNvPr id="23" name="Text Placeholder 22">
            <a:extLst>
              <a:ext uri="{FF2B5EF4-FFF2-40B4-BE49-F238E27FC236}">
                <a16:creationId xmlns:a16="http://schemas.microsoft.com/office/drawing/2014/main" id="{A96F245C-D21A-E4B6-975E-0C8F270E645F}"/>
              </a:ext>
            </a:extLst>
          </p:cNvPr>
          <p:cNvSpPr>
            <a:spLocks noGrp="1"/>
          </p:cNvSpPr>
          <p:nvPr>
            <p:ph type="body" sz="quarter" idx="24"/>
          </p:nvPr>
        </p:nvSpPr>
        <p:spPr>
          <a:xfrm>
            <a:off x="304217" y="1220886"/>
            <a:ext cx="5575630" cy="4599975"/>
          </a:xfrm>
        </p:spPr>
        <p:txBody>
          <a:bodyPr vert="horz" wrap="square" lIns="0" tIns="0" rIns="0" bIns="0" rtlCol="0" anchor="t">
            <a:noAutofit/>
          </a:bodyPr>
          <a:lstStyle/>
          <a:p>
            <a:r>
              <a:rPr lang="en-US" sz="1400" b="1">
                <a:ea typeface="+mn-lt"/>
                <a:cs typeface="+mn-lt"/>
              </a:rPr>
              <a:t>During menopause, hair grows slower, and follicles continue to shrink leaving hair thinner and thinner. Women can experience as well dry and itchy scalp. </a:t>
            </a:r>
          </a:p>
          <a:p>
            <a:endParaRPr lang="en-US" sz="1400"/>
          </a:p>
          <a:p>
            <a:r>
              <a:rPr lang="en-US" sz="1400">
                <a:ea typeface="+mn-lt"/>
                <a:cs typeface="+mn-lt"/>
              </a:rPr>
              <a:t>The hair concerns related to menopause are very emotional and can lead to a loss of self-confidence and to sadness. </a:t>
            </a:r>
            <a:endParaRPr lang="en-US" sz="1400"/>
          </a:p>
          <a:p>
            <a:endParaRPr lang="en-US" sz="1400">
              <a:ea typeface="+mn-lt"/>
              <a:cs typeface="+mn-lt"/>
            </a:endParaRPr>
          </a:p>
          <a:p>
            <a:r>
              <a:rPr lang="en-US" sz="1400">
                <a:ea typeface="+mn-lt"/>
                <a:cs typeface="+mn-lt"/>
              </a:rPr>
              <a:t>The main hair symptoms related to menopause are hair loss for 29% of the consumers and hair thinning (25% of the consumers) followed by scalp and hair dryness sensation. </a:t>
            </a:r>
            <a:endParaRPr lang="en-US" sz="1400"/>
          </a:p>
          <a:p>
            <a:endParaRPr lang="en-US" sz="1400">
              <a:ea typeface="+mn-lt"/>
              <a:cs typeface="+mn-lt"/>
            </a:endParaRPr>
          </a:p>
          <a:p>
            <a:r>
              <a:rPr lang="en-US" sz="1400" b="1">
                <a:ea typeface="+mn-lt"/>
                <a:cs typeface="+mn-lt"/>
              </a:rPr>
              <a:t>When consumers experience hair concerns related to menopause, they start to look for dedicated solutions to their own symptoms. </a:t>
            </a:r>
          </a:p>
          <a:p>
            <a:endParaRPr lang="en-US" sz="1400">
              <a:ea typeface="+mn-lt"/>
              <a:cs typeface="+mn-lt"/>
            </a:endParaRPr>
          </a:p>
          <a:p>
            <a:r>
              <a:rPr lang="en-US" sz="1400">
                <a:ea typeface="+mn-lt"/>
                <a:cs typeface="+mn-lt"/>
              </a:rPr>
              <a:t>Shampoo is the main preferred product for 58% of the consumers followed by conditioner and leave-on for the scalp.</a:t>
            </a:r>
            <a:endParaRPr lang="en-US" sz="1400"/>
          </a:p>
          <a:p>
            <a:endParaRPr lang="en-US" sz="1400">
              <a:ea typeface="+mn-lt"/>
              <a:cs typeface="+mn-lt"/>
            </a:endParaRPr>
          </a:p>
          <a:p>
            <a:pPr>
              <a:spcAft>
                <a:spcPts val="600"/>
              </a:spcAft>
            </a:pPr>
            <a:r>
              <a:rPr lang="en-US" sz="1400" b="1">
                <a:ea typeface="+mn-lt"/>
                <a:cs typeface="+mn-lt"/>
              </a:rPr>
              <a:t>Menopause is a very personal experience and each women experiments and deserves her own hair care solution. </a:t>
            </a:r>
            <a:endParaRPr lang="en-US" sz="1400" b="1"/>
          </a:p>
        </p:txBody>
      </p:sp>
      <p:grpSp>
        <p:nvGrpSpPr>
          <p:cNvPr id="8" name="Group 7">
            <a:extLst>
              <a:ext uri="{FF2B5EF4-FFF2-40B4-BE49-F238E27FC236}">
                <a16:creationId xmlns:a16="http://schemas.microsoft.com/office/drawing/2014/main" id="{315A5BDA-4B9B-4618-B8BF-5386B31F4597}"/>
              </a:ext>
            </a:extLst>
          </p:cNvPr>
          <p:cNvGrpSpPr/>
          <p:nvPr/>
        </p:nvGrpSpPr>
        <p:grpSpPr>
          <a:xfrm>
            <a:off x="9624447" y="605611"/>
            <a:ext cx="2567554" cy="1340717"/>
            <a:chOff x="9624447" y="307085"/>
            <a:chExt cx="2567554" cy="1340717"/>
          </a:xfrm>
        </p:grpSpPr>
        <p:sp>
          <p:nvSpPr>
            <p:cNvPr id="9" name="TextBox 8">
              <a:extLst>
                <a:ext uri="{FF2B5EF4-FFF2-40B4-BE49-F238E27FC236}">
                  <a16:creationId xmlns:a16="http://schemas.microsoft.com/office/drawing/2014/main" id="{80C10988-C1EC-934D-2DA5-037AECA639AE}"/>
                </a:ext>
              </a:extLst>
            </p:cNvPr>
            <p:cNvSpPr txBox="1"/>
            <p:nvPr/>
          </p:nvSpPr>
          <p:spPr>
            <a:xfrm>
              <a:off x="9624447" y="307085"/>
              <a:ext cx="2567554" cy="369332"/>
            </a:xfrm>
            <a:prstGeom prst="rect">
              <a:avLst/>
            </a:prstGeom>
            <a:solidFill>
              <a:schemeClr val="accent3"/>
            </a:solidFill>
          </p:spPr>
          <p:txBody>
            <a:bodyPr wrap="square">
              <a:spAutoFit/>
            </a:bodyPr>
            <a:lstStyle/>
            <a:p>
              <a:r>
                <a:rPr kumimoji="0" lang="en-GB" sz="1800" u="none" strike="noStrike" kern="1200" cap="none" spc="0" normalizeH="0" baseline="0" noProof="0">
                  <a:ln>
                    <a:noFill/>
                  </a:ln>
                  <a:solidFill>
                    <a:srgbClr val="FFFFFF"/>
                  </a:solidFill>
                  <a:effectLst/>
                  <a:uLnTx/>
                  <a:uFillTx/>
                </a:rPr>
                <a:t>New</a:t>
              </a:r>
            </a:p>
          </p:txBody>
        </p:sp>
        <p:sp>
          <p:nvSpPr>
            <p:cNvPr id="10" name="TextBox 9">
              <a:extLst>
                <a:ext uri="{FF2B5EF4-FFF2-40B4-BE49-F238E27FC236}">
                  <a16:creationId xmlns:a16="http://schemas.microsoft.com/office/drawing/2014/main" id="{9508CA3C-6EE1-BF1B-1CD3-55B186245D65}"/>
                </a:ext>
              </a:extLst>
            </p:cNvPr>
            <p:cNvSpPr txBox="1"/>
            <p:nvPr/>
          </p:nvSpPr>
          <p:spPr>
            <a:xfrm>
              <a:off x="9624447" y="685037"/>
              <a:ext cx="2567553" cy="369332"/>
            </a:xfrm>
            <a:prstGeom prst="rect">
              <a:avLst/>
            </a:prstGeom>
            <a:solidFill>
              <a:schemeClr val="accent3"/>
            </a:solidFill>
          </p:spPr>
          <p:txBody>
            <a:bodyPr wrap="square">
              <a:spAutoFit/>
            </a:bodyPr>
            <a:lstStyle/>
            <a:p>
              <a:r>
                <a:rPr lang="en-US" i="1">
                  <a:solidFill>
                    <a:schemeClr val="bg1"/>
                  </a:solidFill>
                </a:rPr>
                <a:t>in vivo </a:t>
              </a:r>
              <a:r>
                <a:rPr lang="en-US">
                  <a:solidFill>
                    <a:schemeClr val="bg1"/>
                  </a:solidFill>
                </a:rPr>
                <a:t>study</a:t>
              </a:r>
              <a:endParaRPr lang="en-US" baseline="30000">
                <a:solidFill>
                  <a:schemeClr val="bg1"/>
                </a:solidFill>
              </a:endParaRPr>
            </a:p>
          </p:txBody>
        </p:sp>
        <p:pic>
          <p:nvPicPr>
            <p:cNvPr id="11" name="Graphic 10">
              <a:extLst>
                <a:ext uri="{FF2B5EF4-FFF2-40B4-BE49-F238E27FC236}">
                  <a16:creationId xmlns:a16="http://schemas.microsoft.com/office/drawing/2014/main" id="{F94954A5-98AD-AF39-F859-5D305B6CDEE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92259" y="1061696"/>
              <a:ext cx="1499742" cy="586106"/>
            </a:xfrm>
            <a:prstGeom prst="rect">
              <a:avLst/>
            </a:prstGeom>
          </p:spPr>
        </p:pic>
      </p:grpSp>
      <p:sp>
        <p:nvSpPr>
          <p:cNvPr id="12" name="Title 1">
            <a:extLst>
              <a:ext uri="{FF2B5EF4-FFF2-40B4-BE49-F238E27FC236}">
                <a16:creationId xmlns:a16="http://schemas.microsoft.com/office/drawing/2014/main" id="{3D93083D-E6AC-5103-B247-77FC631F0185}"/>
              </a:ext>
            </a:extLst>
          </p:cNvPr>
          <p:cNvSpPr txBox="1">
            <a:spLocks/>
          </p:cNvSpPr>
          <p:nvPr/>
        </p:nvSpPr>
        <p:spPr>
          <a:xfrm>
            <a:off x="9624447" y="280128"/>
            <a:ext cx="2777332" cy="32548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GB" sz="1600">
                <a:solidFill>
                  <a:schemeClr val="bg1"/>
                </a:solidFill>
              </a:rPr>
              <a:t>Healthy skin barrier</a:t>
            </a:r>
            <a:endParaRPr lang="en-NL" sz="1600">
              <a:solidFill>
                <a:schemeClr val="bg1"/>
              </a:solidFill>
            </a:endParaRPr>
          </a:p>
        </p:txBody>
      </p:sp>
      <p:sp>
        <p:nvSpPr>
          <p:cNvPr id="26" name="Slide Number Placeholder 2">
            <a:extLst>
              <a:ext uri="{FF2B5EF4-FFF2-40B4-BE49-F238E27FC236}">
                <a16:creationId xmlns:a16="http://schemas.microsoft.com/office/drawing/2014/main" id="{D5FF3264-B6AE-6E07-1045-9BD221F90D3E}"/>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Picture Placeholder 4">
            <a:extLst>
              <a:ext uri="{FF2B5EF4-FFF2-40B4-BE49-F238E27FC236}">
                <a16:creationId xmlns:a16="http://schemas.microsoft.com/office/drawing/2014/main" id="{4B03E22C-68A4-1117-A3AB-BCE664C7BD0B}"/>
              </a:ext>
            </a:extLst>
          </p:cNvPr>
          <p:cNvSpPr>
            <a:spLocks noGrp="1"/>
          </p:cNvSpPr>
          <p:nvPr>
            <p:ph type="pic" sz="quarter" idx="22"/>
          </p:nvPr>
        </p:nvSpPr>
        <p:spPr/>
        <p:txBody>
          <a:bodyPr/>
          <a:lstStyle/>
          <a:p>
            <a:endParaRPr lang="en-NL"/>
          </a:p>
        </p:txBody>
      </p:sp>
      <p:pic>
        <p:nvPicPr>
          <p:cNvPr id="13" name="Picture Placeholder 26" descr="A picture containing person, hairstyle, skin, long hair">
            <a:extLst>
              <a:ext uri="{FF2B5EF4-FFF2-40B4-BE49-F238E27FC236}">
                <a16:creationId xmlns:a16="http://schemas.microsoft.com/office/drawing/2014/main" id="{1AE72FC6-03C6-DA4F-C076-9693B44ABE6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1162" y="-4836"/>
            <a:ext cx="6096000" cy="6857998"/>
          </a:xfrm>
          <a:prstGeom prst="rect">
            <a:avLst/>
          </a:prstGeom>
        </p:spPr>
      </p:pic>
      <p:sp>
        <p:nvSpPr>
          <p:cNvPr id="3" name="TextBox 2">
            <a:extLst>
              <a:ext uri="{FF2B5EF4-FFF2-40B4-BE49-F238E27FC236}">
                <a16:creationId xmlns:a16="http://schemas.microsoft.com/office/drawing/2014/main" id="{216E4B16-F555-E017-8572-462AFE07060E}"/>
              </a:ext>
            </a:extLst>
          </p:cNvPr>
          <p:cNvSpPr txBox="1"/>
          <p:nvPr/>
        </p:nvSpPr>
        <p:spPr>
          <a:xfrm>
            <a:off x="636104" y="6320670"/>
            <a:ext cx="5245279" cy="369332"/>
          </a:xfrm>
          <a:prstGeom prst="rect">
            <a:avLst/>
          </a:prstGeom>
          <a:noFill/>
        </p:spPr>
        <p:txBody>
          <a:bodyPr wrap="square">
            <a:spAutoFit/>
          </a:bodyPr>
          <a:lstStyle/>
          <a:p>
            <a:pPr algn="r"/>
            <a:r>
              <a:rPr lang="en-US" sz="600">
                <a:ea typeface="+mn-lt"/>
                <a:cs typeface="+mn-lt"/>
              </a:rPr>
              <a:t>Source:  </a:t>
            </a:r>
            <a:r>
              <a:rPr lang="en-US" sz="600" err="1">
                <a:ea typeface="+mn-lt"/>
                <a:cs typeface="+mn-lt"/>
              </a:rPr>
              <a:t>dsm-firmenich</a:t>
            </a:r>
            <a:r>
              <a:rPr lang="en-US" sz="600">
                <a:ea typeface="+mn-lt"/>
                <a:cs typeface="+mn-lt"/>
              </a:rPr>
              <a:t> Consumer Insights Hub survey Q4 2022.</a:t>
            </a:r>
          </a:p>
          <a:p>
            <a:pPr algn="r"/>
            <a:r>
              <a:rPr lang="en-US" sz="600">
                <a:ea typeface="+mn-lt"/>
                <a:cs typeface="+mn-lt"/>
              </a:rPr>
              <a:t>113-115 consumers; Countries: Australia, USA, and UK​</a:t>
            </a:r>
          </a:p>
          <a:p>
            <a:pPr algn="r"/>
            <a:r>
              <a:rPr lang="en-US" sz="600">
                <a:ea typeface="+mn-lt"/>
                <a:cs typeface="+mn-lt"/>
              </a:rPr>
              <a:t>Age: 45 to 60 years old​</a:t>
            </a:r>
          </a:p>
        </p:txBody>
      </p:sp>
    </p:spTree>
    <p:extLst>
      <p:ext uri="{BB962C8B-B14F-4D97-AF65-F5344CB8AC3E}">
        <p14:creationId xmlns:p14="http://schemas.microsoft.com/office/powerpoint/2010/main" val="1308644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1114425" y="301625"/>
            <a:ext cx="10769600" cy="303213"/>
          </a:xfrm>
        </p:spPr>
        <p:txBody>
          <a:bodyPr>
            <a:noAutofit/>
          </a:bodyPr>
          <a:lstStyle/>
          <a:p>
            <a:r>
              <a:rPr lang="en-US"/>
              <a:t>Vitamin B3 (Niacinamide PC)</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a:xfrm>
            <a:off x="302400" y="605611"/>
            <a:ext cx="11587200" cy="288767"/>
          </a:xfrm>
        </p:spPr>
        <p:txBody>
          <a:bodyPr/>
          <a:lstStyle/>
          <a:p>
            <a:r>
              <a:rPr lang="en-US"/>
              <a:t>ID Card</a:t>
            </a:r>
          </a:p>
        </p:txBody>
      </p:sp>
      <p:sp>
        <p:nvSpPr>
          <p:cNvPr id="18" name="Text Placeholder 17">
            <a:extLst>
              <a:ext uri="{FF2B5EF4-FFF2-40B4-BE49-F238E27FC236}">
                <a16:creationId xmlns:a16="http://schemas.microsoft.com/office/drawing/2014/main" id="{B996A8A0-3F21-7413-C8B5-BA54FFF41637}"/>
              </a:ext>
            </a:extLst>
          </p:cNvPr>
          <p:cNvSpPr>
            <a:spLocks noGrp="1"/>
          </p:cNvSpPr>
          <p:nvPr>
            <p:ph type="body" sz="quarter" idx="24"/>
          </p:nvPr>
        </p:nvSpPr>
        <p:spPr>
          <a:xfrm>
            <a:off x="302398" y="6214540"/>
            <a:ext cx="5722165" cy="121588"/>
          </a:xfrm>
        </p:spPr>
        <p:txBody>
          <a:bodyPr/>
          <a:lstStyle/>
          <a:p>
            <a:r>
              <a:rPr lang="en-US"/>
              <a:t>Quality for Life™ seal that guarantees the highest standards for Quality, Reliability, Traceability, and Sustainability.</a:t>
            </a:r>
          </a:p>
          <a:p>
            <a:endParaRPr lang="en-US"/>
          </a:p>
          <a:p>
            <a:endParaRPr lang="en-GB"/>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Niacinamide</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Powder</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 </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Up to 7%</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4 to 8</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Free</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Water soluble</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60216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Target: </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Scalp and hair fiber</a:t>
              </a:r>
            </a:p>
            <a:p>
              <a:pPr marL="0" marR="0" lvl="0" indent="0" algn="l" defTabSz="914400" rtl="0" eaLnBrk="1" fontAlgn="auto" latinLnBrk="0" hangingPunct="1">
                <a:lnSpc>
                  <a:spcPct val="100000"/>
                </a:lnSpc>
                <a:spcBef>
                  <a:spcPts val="0"/>
                </a:spcBef>
                <a:spcAft>
                  <a:spcPts val="300"/>
                </a:spcAft>
                <a:buClr>
                  <a:srgbClr val="48A2CF"/>
                </a:buClr>
                <a:buSzTx/>
                <a:buFontTx/>
                <a:buNone/>
                <a:tabLst/>
                <a:defRPr/>
              </a:pPr>
              <a:r>
                <a:rPr kumimoji="0" lang="en-US" sz="13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Biodegradability: </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Readily biodegradable</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certification</a:t>
            </a:r>
            <a:endParaRPr kumimoji="0" lang="en-US" sz="1400" b="0" i="0" u="none" strike="noStrike" kern="0" cap="none" spc="0" normalizeH="0" baseline="0" noProof="0">
              <a:ln>
                <a:noFill/>
              </a:ln>
              <a:solidFill>
                <a:prstClr val="black"/>
              </a:solidFill>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5862697" cy="366985"/>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Scalp Care (strengthens scalp barrier / moisturization)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Hair Thickening (helps increase hair diameter)</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Niacinamide PC has a low guaranteed level of residual nicotinic acid to address any concerns about unpleasant scalp sensations</a:t>
              </a:r>
            </a:p>
          </p:txBody>
        </p:sp>
      </p:grpSp>
      <p:pic>
        <p:nvPicPr>
          <p:cNvPr id="26" name="Picture 25">
            <a:extLst>
              <a:ext uri="{FF2B5EF4-FFF2-40B4-BE49-F238E27FC236}">
                <a16:creationId xmlns:a16="http://schemas.microsoft.com/office/drawing/2014/main" id="{7127DF8C-285B-0F4E-CD0E-E27FA0AC98B2}"/>
              </a:ext>
            </a:extLst>
          </p:cNvPr>
          <p:cNvPicPr>
            <a:picLocks noChangeAspect="1"/>
          </p:cNvPicPr>
          <p:nvPr/>
        </p:nvPicPr>
        <p:blipFill rotWithShape="1">
          <a:blip r:embed="rId3" cstate="print">
            <a:alphaModFix/>
            <a:extLst>
              <a:ext uri="{28A0092B-C50C-407E-A947-70E740481C1C}">
                <a14:useLocalDpi xmlns:a14="http://schemas.microsoft.com/office/drawing/2010/main"/>
              </a:ext>
            </a:extLst>
          </a:blip>
          <a:srcRect/>
          <a:stretch/>
        </p:blipFill>
        <p:spPr>
          <a:xfrm>
            <a:off x="302399" y="302710"/>
            <a:ext cx="739002" cy="238507"/>
          </a:xfrm>
          <a:prstGeom prst="rect">
            <a:avLst/>
          </a:prstGeom>
        </p:spPr>
      </p:pic>
      <p:pic>
        <p:nvPicPr>
          <p:cNvPr id="27" name="Picture 26" descr="Qr code&#10;&#10;Description automatically generated">
            <a:extLst>
              <a:ext uri="{FF2B5EF4-FFF2-40B4-BE49-F238E27FC236}">
                <a16:creationId xmlns:a16="http://schemas.microsoft.com/office/drawing/2014/main" id="{90953CE8-F935-3B5F-304E-1CB36B30AB9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00244" y="305494"/>
            <a:ext cx="914400" cy="914400"/>
          </a:xfrm>
          <a:prstGeom prst="rect">
            <a:avLst/>
          </a:prstGeom>
        </p:spPr>
      </p:pic>
      <p:pic>
        <p:nvPicPr>
          <p:cNvPr id="29" name="Immagine 32" descr="logo Q.png">
            <a:extLst>
              <a:ext uri="{FF2B5EF4-FFF2-40B4-BE49-F238E27FC236}">
                <a16:creationId xmlns:a16="http://schemas.microsoft.com/office/drawing/2014/main" id="{0A407C41-3677-3189-6077-23060E19A8E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677400" y="232123"/>
            <a:ext cx="866644" cy="1004941"/>
          </a:xfrm>
          <a:prstGeom prst="rect">
            <a:avLst/>
          </a:prstGeom>
        </p:spPr>
      </p:pic>
      <p:pic>
        <p:nvPicPr>
          <p:cNvPr id="30" name="Picture 29">
            <a:hlinkClick r:id="" action="ppaction://noaction"/>
            <a:extLst>
              <a:ext uri="{FF2B5EF4-FFF2-40B4-BE49-F238E27FC236}">
                <a16:creationId xmlns:a16="http://schemas.microsoft.com/office/drawing/2014/main" id="{BC520979-6139-032B-9F97-C5B8E03DE11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1389758" y="660763"/>
            <a:ext cx="524726" cy="509840"/>
          </a:xfrm>
          <a:prstGeom prst="rect">
            <a:avLst/>
          </a:prstGeom>
        </p:spPr>
      </p:pic>
      <p:pic>
        <p:nvPicPr>
          <p:cNvPr id="32" name="Picture 31">
            <a:extLst>
              <a:ext uri="{FF2B5EF4-FFF2-40B4-BE49-F238E27FC236}">
                <a16:creationId xmlns:a16="http://schemas.microsoft.com/office/drawing/2014/main" id="{A23A5EE5-7FD3-7955-14B7-EC3DD947546A}"/>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187" t="1815" r="12258" b="13644"/>
          <a:stretch/>
        </p:blipFill>
        <p:spPr>
          <a:xfrm>
            <a:off x="2519400" y="4966702"/>
            <a:ext cx="4156830" cy="869856"/>
          </a:xfrm>
          <a:prstGeom prst="rect">
            <a:avLst/>
          </a:prstGeom>
        </p:spPr>
      </p:pic>
    </p:spTree>
    <p:extLst>
      <p:ext uri="{BB962C8B-B14F-4D97-AF65-F5344CB8AC3E}">
        <p14:creationId xmlns:p14="http://schemas.microsoft.com/office/powerpoint/2010/main" val="2887888626"/>
      </p:ext>
    </p:extLst>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 name="Chart 83">
            <a:extLst>
              <a:ext uri="{FF2B5EF4-FFF2-40B4-BE49-F238E27FC236}">
                <a16:creationId xmlns:a16="http://schemas.microsoft.com/office/drawing/2014/main" id="{D39522EE-82C7-A865-B034-7838240877A4}"/>
              </a:ext>
            </a:extLst>
          </p:cNvPr>
          <p:cNvGraphicFramePr/>
          <p:nvPr>
            <p:extLst>
              <p:ext uri="{D42A27DB-BD31-4B8C-83A1-F6EECF244321}">
                <p14:modId xmlns:p14="http://schemas.microsoft.com/office/powerpoint/2010/main" val="2971326777"/>
              </p:ext>
            </p:extLst>
          </p:nvPr>
        </p:nvGraphicFramePr>
        <p:xfrm>
          <a:off x="-117376" y="1540800"/>
          <a:ext cx="1641375" cy="1069019"/>
        </p:xfrm>
        <a:graphic>
          <a:graphicData uri="http://schemas.openxmlformats.org/drawingml/2006/chart">
            <c:chart xmlns:c="http://schemas.openxmlformats.org/drawingml/2006/chart" xmlns:r="http://schemas.openxmlformats.org/officeDocument/2006/relationships" r:id="rId3"/>
          </a:graphicData>
        </a:graphic>
      </p:graphicFrame>
      <p:sp>
        <p:nvSpPr>
          <p:cNvPr id="14" name="Oval 13">
            <a:extLst>
              <a:ext uri="{FF2B5EF4-FFF2-40B4-BE49-F238E27FC236}">
                <a16:creationId xmlns:a16="http://schemas.microsoft.com/office/drawing/2014/main" id="{47DF4867-0A21-835C-F864-BC8A4A58052A}"/>
              </a:ext>
            </a:extLst>
          </p:cNvPr>
          <p:cNvSpPr/>
          <p:nvPr/>
        </p:nvSpPr>
        <p:spPr>
          <a:xfrm>
            <a:off x="435788" y="1807388"/>
            <a:ext cx="529412" cy="5294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p:txBody>
          <a:bodyPr/>
          <a:lstStyle/>
          <a:p>
            <a:r>
              <a:rPr lang="en-US"/>
              <a:t>Vitamin B3 (Niacinamide PC)</a:t>
            </a:r>
          </a:p>
        </p:txBody>
      </p:sp>
      <p:sp>
        <p:nvSpPr>
          <p:cNvPr id="2" name="Slide Number Placeholder 1">
            <a:extLst>
              <a:ext uri="{FF2B5EF4-FFF2-40B4-BE49-F238E27FC236}">
                <a16:creationId xmlns:a16="http://schemas.microsoft.com/office/drawing/2014/main" id="{4AD6EBAE-EFEC-6EC5-B668-577955BFBA0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a:t>Penetrates the hair and contributes to thicken &amp; strength the fiber</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2399" y="5811945"/>
            <a:ext cx="3528001" cy="116604"/>
          </a:xfrm>
        </p:spPr>
        <p:txBody>
          <a:bodyPr/>
          <a:lstStyle/>
          <a:p>
            <a:r>
              <a:rPr lang="en-US"/>
              <a:t>*Results based in the combination of Caffeine, Niacinamide, Panthenol, Dimethicone and Acrylate polymer (CNPDA) </a:t>
            </a:r>
            <a:endParaRPr lang="en-GB"/>
          </a:p>
        </p:txBody>
      </p:sp>
      <p:sp>
        <p:nvSpPr>
          <p:cNvPr id="81" name="Text Placeholder 80">
            <a:extLst>
              <a:ext uri="{FF2B5EF4-FFF2-40B4-BE49-F238E27FC236}">
                <a16:creationId xmlns:a16="http://schemas.microsoft.com/office/drawing/2014/main" id="{E7A9C7C9-145C-7CE9-0BBD-AFEE745C5611}"/>
              </a:ext>
            </a:extLst>
          </p:cNvPr>
          <p:cNvSpPr>
            <a:spLocks noGrp="1"/>
          </p:cNvSpPr>
          <p:nvPr>
            <p:ph type="body" sz="quarter" idx="24"/>
          </p:nvPr>
        </p:nvSpPr>
        <p:spPr>
          <a:xfrm>
            <a:off x="302398" y="6138715"/>
            <a:ext cx="3528001" cy="121588"/>
          </a:xfrm>
        </p:spPr>
        <p:txBody>
          <a:bodyPr/>
          <a:lstStyle/>
          <a:p>
            <a:r>
              <a:rPr lang="en-US"/>
              <a:t>J.H. Thomas et al., A novel cosmetic approach to treat thinning hair, British Association of Dermatologists,  2011 165 (Suppl. 3), pp24–30</a:t>
            </a:r>
          </a:p>
          <a:p>
            <a:endParaRPr lang="en-GB"/>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4" cstate="print">
            <a:alphaModFix/>
            <a:extLst>
              <a:ext uri="{28A0092B-C50C-407E-A947-70E740481C1C}">
                <a14:useLocalDpi xmlns:a14="http://schemas.microsoft.com/office/drawing/2010/main"/>
              </a:ext>
            </a:extLst>
          </a:blip>
          <a:srcRect/>
          <a:stretch/>
        </p:blipFill>
        <p:spPr>
          <a:xfrm>
            <a:off x="11012395" y="302710"/>
            <a:ext cx="739002" cy="238507"/>
          </a:xfrm>
          <a:prstGeom prst="rect">
            <a:avLst/>
          </a:prstGeom>
        </p:spPr>
      </p:pic>
      <p:sp>
        <p:nvSpPr>
          <p:cNvPr id="43" name="Text Placeholder 6">
            <a:extLst>
              <a:ext uri="{FF2B5EF4-FFF2-40B4-BE49-F238E27FC236}">
                <a16:creationId xmlns:a16="http://schemas.microsoft.com/office/drawing/2014/main" id="{B386396E-610A-6ECF-1BD3-915D9CD76942}"/>
              </a:ext>
            </a:extLst>
          </p:cNvPr>
          <p:cNvSpPr txBox="1">
            <a:spLocks/>
          </p:cNvSpPr>
          <p:nvPr/>
        </p:nvSpPr>
        <p:spPr>
          <a:xfrm>
            <a:off x="302398" y="1351757"/>
            <a:ext cx="5246753" cy="1481750"/>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i="0" u="none" strike="noStrike" kern="0" cap="none" spc="0" normalizeH="0" baseline="0" noProof="0">
                <a:ln>
                  <a:noFill/>
                </a:ln>
                <a:solidFill>
                  <a:prstClr val="black"/>
                </a:solidFill>
                <a:effectLst/>
                <a:uLnTx/>
                <a:uFillTx/>
                <a:latin typeface="DM Sans"/>
                <a:ea typeface="+mn-ea"/>
                <a:cs typeface="+mn-cs"/>
              </a:rPr>
              <a:t>Significantly </a:t>
            </a:r>
            <a:r>
              <a:rPr kumimoji="0" lang="en-US" sz="1400" b="1" i="0" u="none" strike="noStrike" kern="0" cap="none" spc="0" normalizeH="0" baseline="0" noProof="0">
                <a:ln>
                  <a:noFill/>
                </a:ln>
                <a:effectLst/>
                <a:uLnTx/>
                <a:uFillTx/>
                <a:latin typeface="DM Sans"/>
                <a:ea typeface="+mn-ea"/>
                <a:cs typeface="+mn-cs"/>
              </a:rPr>
              <a:t>increases fiber diameter*</a:t>
            </a:r>
          </a:p>
        </p:txBody>
      </p:sp>
      <p:sp>
        <p:nvSpPr>
          <p:cNvPr id="51" name="TextBox 50">
            <a:extLst>
              <a:ext uri="{FF2B5EF4-FFF2-40B4-BE49-F238E27FC236}">
                <a16:creationId xmlns:a16="http://schemas.microsoft.com/office/drawing/2014/main" id="{61F8D941-DE4B-7014-5052-329E38FDDCBA}"/>
              </a:ext>
            </a:extLst>
          </p:cNvPr>
          <p:cNvSpPr txBox="1"/>
          <p:nvPr/>
        </p:nvSpPr>
        <p:spPr>
          <a:xfrm>
            <a:off x="339132" y="1925718"/>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56%</a:t>
            </a:r>
          </a:p>
        </p:txBody>
      </p:sp>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1238870" y="1868302"/>
            <a:ext cx="1190761"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solidFill>
                  <a:prstClr val="black"/>
                </a:solidFill>
                <a:effectLst/>
                <a:uLnTx/>
                <a:uFillTx/>
                <a:latin typeface="DM Sans"/>
                <a:ea typeface="+mn-ea"/>
                <a:cs typeface="+mn-cs"/>
              </a:rPr>
              <a:t>Virgin &amp; Fine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solidFill>
                  <a:prstClr val="black"/>
                </a:solidFill>
                <a:effectLst/>
                <a:uLnTx/>
                <a:uFillTx/>
                <a:latin typeface="DM Sans"/>
                <a:ea typeface="+mn-ea"/>
                <a:cs typeface="+mn-cs"/>
              </a:rPr>
              <a:t>textured hair</a:t>
            </a:r>
          </a:p>
        </p:txBody>
      </p:sp>
      <p:graphicFrame>
        <p:nvGraphicFramePr>
          <p:cNvPr id="53" name="Chart 52">
            <a:extLst>
              <a:ext uri="{FF2B5EF4-FFF2-40B4-BE49-F238E27FC236}">
                <a16:creationId xmlns:a16="http://schemas.microsoft.com/office/drawing/2014/main" id="{F7EC72EB-CBB4-21B5-2186-E2A31C9A58CC}"/>
              </a:ext>
            </a:extLst>
          </p:cNvPr>
          <p:cNvGraphicFramePr/>
          <p:nvPr>
            <p:extLst>
              <p:ext uri="{D42A27DB-BD31-4B8C-83A1-F6EECF244321}">
                <p14:modId xmlns:p14="http://schemas.microsoft.com/office/powerpoint/2010/main" val="998506370"/>
              </p:ext>
            </p:extLst>
          </p:nvPr>
        </p:nvGraphicFramePr>
        <p:xfrm>
          <a:off x="2701496" y="1547167"/>
          <a:ext cx="1641375" cy="1069019"/>
        </p:xfrm>
        <a:graphic>
          <a:graphicData uri="http://schemas.openxmlformats.org/drawingml/2006/chart">
            <c:chart xmlns:c="http://schemas.openxmlformats.org/drawingml/2006/chart" xmlns:r="http://schemas.openxmlformats.org/officeDocument/2006/relationships" r:id="rId5"/>
          </a:graphicData>
        </a:graphic>
      </p:graphicFrame>
      <p:sp>
        <p:nvSpPr>
          <p:cNvPr id="59" name="Text Placeholder 6">
            <a:extLst>
              <a:ext uri="{FF2B5EF4-FFF2-40B4-BE49-F238E27FC236}">
                <a16:creationId xmlns:a16="http://schemas.microsoft.com/office/drawing/2014/main" id="{5998DC77-02CA-50C3-4A4C-967D19FB60A3}"/>
              </a:ext>
            </a:extLst>
          </p:cNvPr>
          <p:cNvSpPr txBox="1">
            <a:spLocks/>
          </p:cNvSpPr>
          <p:nvPr/>
        </p:nvSpPr>
        <p:spPr>
          <a:xfrm>
            <a:off x="4066868" y="1868302"/>
            <a:ext cx="1317846" cy="4267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solidFill>
                  <a:prstClr val="black"/>
                </a:solidFill>
                <a:effectLst/>
                <a:uLnTx/>
                <a:uFillTx/>
                <a:latin typeface="DM Sans"/>
                <a:ea typeface="+mn-ea"/>
                <a:cs typeface="+mn-cs"/>
              </a:rPr>
              <a:t>Bleached Hair </a:t>
            </a:r>
            <a:br>
              <a:rPr kumimoji="0" lang="en-US" sz="1400" b="0" i="0" u="none" strike="noStrike" kern="0" cap="none" spc="0" normalizeH="0" baseline="0" noProof="0">
                <a:ln>
                  <a:noFill/>
                </a:ln>
                <a:solidFill>
                  <a:prstClr val="black"/>
                </a:solidFill>
                <a:effectLst/>
                <a:uLnTx/>
                <a:uFillTx/>
                <a:latin typeface="DM Sans"/>
                <a:ea typeface="+mn-ea"/>
                <a:cs typeface="+mn-cs"/>
              </a:rPr>
            </a:br>
            <a:r>
              <a:rPr kumimoji="0" lang="en-US" sz="1400" b="0" i="0" u="none" strike="noStrike" kern="0" cap="none" spc="0" normalizeH="0" baseline="0" noProof="0">
                <a:ln>
                  <a:noFill/>
                </a:ln>
                <a:solidFill>
                  <a:prstClr val="black"/>
                </a:solidFill>
                <a:effectLst/>
                <a:uLnTx/>
                <a:uFillTx/>
                <a:latin typeface="DM Sans"/>
                <a:ea typeface="+mn-ea"/>
                <a:cs typeface="+mn-cs"/>
              </a:rPr>
              <a:t>&amp; Coarse hair </a:t>
            </a:r>
          </a:p>
        </p:txBody>
      </p:sp>
      <p:sp>
        <p:nvSpPr>
          <p:cNvPr id="60" name="Text Placeholder 6">
            <a:extLst>
              <a:ext uri="{FF2B5EF4-FFF2-40B4-BE49-F238E27FC236}">
                <a16:creationId xmlns:a16="http://schemas.microsoft.com/office/drawing/2014/main" id="{B484D1E5-5D1F-EF32-3A22-E4EC7F7324EC}"/>
              </a:ext>
            </a:extLst>
          </p:cNvPr>
          <p:cNvSpPr txBox="1">
            <a:spLocks/>
          </p:cNvSpPr>
          <p:nvPr/>
        </p:nvSpPr>
        <p:spPr>
          <a:xfrm>
            <a:off x="295061" y="2739105"/>
            <a:ext cx="5246753" cy="44272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a:ln>
                  <a:noFill/>
                </a:ln>
                <a:effectLst/>
                <a:uLnTx/>
                <a:uFillTx/>
                <a:latin typeface="DM Sans"/>
                <a:ea typeface="+mn-ea"/>
                <a:cs typeface="+mn-cs"/>
              </a:rPr>
              <a:t>White represents Niacinamide </a:t>
            </a:r>
            <a:r>
              <a:rPr kumimoji="0" lang="en-US" sz="1400" b="0" i="0" u="none" strike="noStrike" kern="0" cap="none" spc="0" normalizeH="0" baseline="0" noProof="0">
                <a:ln>
                  <a:noFill/>
                </a:ln>
                <a:solidFill>
                  <a:prstClr val="black"/>
                </a:solidFill>
                <a:effectLst/>
                <a:uLnTx/>
                <a:uFillTx/>
                <a:latin typeface="DM Sans"/>
                <a:ea typeface="+mn-ea"/>
                <a:cs typeface="+mn-cs"/>
              </a:rPr>
              <a:t>penetrated </a:t>
            </a:r>
            <a:br>
              <a:rPr kumimoji="0" lang="en-US" sz="1400" b="0" i="0" u="none" strike="noStrike" kern="0" cap="none" spc="0" normalizeH="0" baseline="0" noProof="0">
                <a:ln>
                  <a:noFill/>
                </a:ln>
                <a:solidFill>
                  <a:prstClr val="black"/>
                </a:solidFill>
                <a:effectLst/>
                <a:uLnTx/>
                <a:uFillTx/>
                <a:latin typeface="DM Sans"/>
                <a:ea typeface="+mn-ea"/>
                <a:cs typeface="+mn-cs"/>
              </a:rPr>
            </a:br>
            <a:r>
              <a:rPr kumimoji="0" lang="en-US" sz="1400" b="0" i="0" u="none" strike="noStrike" kern="0" cap="none" spc="0" normalizeH="0" baseline="0" noProof="0">
                <a:ln>
                  <a:noFill/>
                </a:ln>
                <a:solidFill>
                  <a:prstClr val="black"/>
                </a:solidFill>
                <a:effectLst/>
                <a:uLnTx/>
                <a:uFillTx/>
                <a:latin typeface="DM Sans"/>
                <a:ea typeface="+mn-ea"/>
                <a:cs typeface="+mn-cs"/>
              </a:rPr>
              <a:t>and deposited on the surface of the hair fiber</a:t>
            </a:r>
          </a:p>
        </p:txBody>
      </p:sp>
      <p:sp>
        <p:nvSpPr>
          <p:cNvPr id="61" name="Text Placeholder 6">
            <a:extLst>
              <a:ext uri="{FF2B5EF4-FFF2-40B4-BE49-F238E27FC236}">
                <a16:creationId xmlns:a16="http://schemas.microsoft.com/office/drawing/2014/main" id="{F9AEC83B-3A50-2D85-3B81-B200F6A45CB6}"/>
              </a:ext>
            </a:extLst>
          </p:cNvPr>
          <p:cNvSpPr txBox="1">
            <a:spLocks/>
          </p:cNvSpPr>
          <p:nvPr/>
        </p:nvSpPr>
        <p:spPr>
          <a:xfrm>
            <a:off x="339132" y="4969345"/>
            <a:ext cx="1431041" cy="25641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a:ln>
                  <a:noFill/>
                </a:ln>
                <a:effectLst/>
                <a:uLnTx/>
                <a:uFillTx/>
                <a:latin typeface="DM Sans"/>
                <a:ea typeface="+mn-ea"/>
                <a:cs typeface="+mn-cs"/>
              </a:rPr>
              <a:t>Blank</a:t>
            </a:r>
          </a:p>
        </p:txBody>
      </p:sp>
      <p:sp>
        <p:nvSpPr>
          <p:cNvPr id="67" name="Text Placeholder 6">
            <a:extLst>
              <a:ext uri="{FF2B5EF4-FFF2-40B4-BE49-F238E27FC236}">
                <a16:creationId xmlns:a16="http://schemas.microsoft.com/office/drawing/2014/main" id="{416701C3-39E7-A865-20F2-F7E507BB1E9B}"/>
              </a:ext>
            </a:extLst>
          </p:cNvPr>
          <p:cNvSpPr txBox="1">
            <a:spLocks/>
          </p:cNvSpPr>
          <p:nvPr/>
        </p:nvSpPr>
        <p:spPr>
          <a:xfrm>
            <a:off x="6167438" y="1341438"/>
            <a:ext cx="5453789" cy="244759"/>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a:ln>
                  <a:noFill/>
                </a:ln>
                <a:effectLst/>
                <a:uLnTx/>
                <a:uFillTx/>
                <a:latin typeface="DM Sans"/>
                <a:ea typeface="+mn-ea"/>
                <a:cs typeface="+mn-cs"/>
              </a:rPr>
              <a:t>Improves fiber resistance </a:t>
            </a:r>
            <a:r>
              <a:rPr kumimoji="0" lang="en-US" sz="1400" b="0" i="0" u="none" strike="noStrike" kern="0" cap="none" spc="0" normalizeH="0" baseline="0" noProof="0">
                <a:ln>
                  <a:noFill/>
                </a:ln>
                <a:solidFill>
                  <a:prstClr val="black"/>
                </a:solidFill>
                <a:effectLst/>
                <a:uLnTx/>
                <a:uFillTx/>
                <a:latin typeface="DM Sans"/>
                <a:ea typeface="+mn-ea"/>
                <a:cs typeface="+mn-cs"/>
              </a:rPr>
              <a:t>to breakage by </a:t>
            </a:r>
            <a:r>
              <a:rPr kumimoji="0" lang="en-US" sz="1400" b="1" i="0" u="none" strike="noStrike" kern="0" cap="none" spc="0" normalizeH="0" baseline="0" noProof="0">
                <a:ln>
                  <a:noFill/>
                </a:ln>
                <a:effectLst/>
                <a:uLnTx/>
                <a:uFillTx/>
                <a:latin typeface="DM Sans"/>
                <a:ea typeface="+mn-ea"/>
                <a:cs typeface="+mn-cs"/>
              </a:rPr>
              <a:t>~4%*</a:t>
            </a:r>
          </a:p>
        </p:txBody>
      </p:sp>
      <p:sp>
        <p:nvSpPr>
          <p:cNvPr id="68" name="Text Placeholder 6">
            <a:extLst>
              <a:ext uri="{FF2B5EF4-FFF2-40B4-BE49-F238E27FC236}">
                <a16:creationId xmlns:a16="http://schemas.microsoft.com/office/drawing/2014/main" id="{3C91A1F5-0797-C807-E881-1F50355B5FDA}"/>
              </a:ext>
            </a:extLst>
          </p:cNvPr>
          <p:cNvSpPr txBox="1">
            <a:spLocks/>
          </p:cNvSpPr>
          <p:nvPr/>
        </p:nvSpPr>
        <p:spPr>
          <a:xfrm>
            <a:off x="6167437" y="5576141"/>
            <a:ext cx="5419371" cy="59642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a:ln>
                  <a:noFill/>
                </a:ln>
                <a:effectLst/>
                <a:uLnTx/>
                <a:uFillTx/>
                <a:latin typeface="DM Sans"/>
                <a:ea typeface="+mn-ea"/>
                <a:cs typeface="+mn-cs"/>
              </a:rPr>
              <a:t>Fiber break stress </a:t>
            </a:r>
            <a:r>
              <a:rPr kumimoji="0" lang="en-US" sz="1400" b="0" i="0" u="none" strike="noStrike" kern="0" cap="none" spc="0" normalizeH="0" baseline="0" noProof="0">
                <a:ln>
                  <a:noFill/>
                </a:ln>
                <a:solidFill>
                  <a:prstClr val="black"/>
                </a:solidFill>
                <a:effectLst/>
                <a:uLnTx/>
                <a:uFillTx/>
                <a:latin typeface="DM Sans"/>
                <a:ea typeface="+mn-ea"/>
                <a:cs typeface="+mn-cs"/>
              </a:rPr>
              <a:t>for CNPDA Treated hair fibers at 60% relative humidity. </a:t>
            </a:r>
            <a:br>
              <a:rPr kumimoji="0" lang="en-US" sz="1400" b="0" i="0" u="none" strike="noStrike" kern="0" cap="none" spc="0" normalizeH="0" baseline="0" noProof="0">
                <a:ln>
                  <a:noFill/>
                </a:ln>
                <a:solidFill>
                  <a:prstClr val="black"/>
                </a:solidFill>
                <a:effectLst/>
                <a:uLnTx/>
                <a:uFillTx/>
                <a:latin typeface="DM Sans"/>
                <a:ea typeface="+mn-ea"/>
                <a:cs typeface="+mn-cs"/>
              </a:rPr>
            </a:br>
            <a:r>
              <a:rPr kumimoji="0" lang="en-US" sz="1400" b="0" i="0" u="none" strike="noStrike" kern="0" cap="none" spc="0" normalizeH="0" baseline="0" noProof="0">
                <a:ln>
                  <a:noFill/>
                </a:ln>
                <a:solidFill>
                  <a:prstClr val="black"/>
                </a:solidFill>
                <a:effectLst/>
                <a:uLnTx/>
                <a:uFillTx/>
                <a:latin typeface="DM Sans"/>
                <a:ea typeface="+mn-ea"/>
                <a:cs typeface="+mn-cs"/>
              </a:rPr>
              <a:t>Data reported as mean + SEM.</a:t>
            </a:r>
          </a:p>
        </p:txBody>
      </p:sp>
      <p:sp>
        <p:nvSpPr>
          <p:cNvPr id="85" name="TextBox 84">
            <a:extLst>
              <a:ext uri="{FF2B5EF4-FFF2-40B4-BE49-F238E27FC236}">
                <a16:creationId xmlns:a16="http://schemas.microsoft.com/office/drawing/2014/main" id="{63F47A0E-2189-EDD6-AD11-6D9100355674}"/>
              </a:ext>
            </a:extLst>
          </p:cNvPr>
          <p:cNvSpPr txBox="1"/>
          <p:nvPr/>
        </p:nvSpPr>
        <p:spPr>
          <a:xfrm>
            <a:off x="427562" y="1890109"/>
            <a:ext cx="6386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effectLst/>
                <a:uLnTx/>
                <a:uFillTx/>
                <a:latin typeface="DM Sans"/>
                <a:ea typeface="+mn-ea"/>
                <a:cs typeface="+mn-cs"/>
              </a:rPr>
              <a:t>4%</a:t>
            </a:r>
          </a:p>
        </p:txBody>
      </p:sp>
      <p:pic>
        <p:nvPicPr>
          <p:cNvPr id="90" name="Picture 89">
            <a:extLst>
              <a:ext uri="{FF2B5EF4-FFF2-40B4-BE49-F238E27FC236}">
                <a16:creationId xmlns:a16="http://schemas.microsoft.com/office/drawing/2014/main" id="{118CF8B6-282B-4CF0-1C2F-19E8AEA54DBA}"/>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330173" y="3399152"/>
            <a:ext cx="1440000" cy="1440000"/>
          </a:xfrm>
          <a:prstGeom prst="ellipse">
            <a:avLst/>
          </a:prstGeom>
          <a:ln w="25400">
            <a:noFill/>
          </a:ln>
        </p:spPr>
      </p:pic>
      <p:pic>
        <p:nvPicPr>
          <p:cNvPr id="91" name="Picture 90">
            <a:extLst>
              <a:ext uri="{FF2B5EF4-FFF2-40B4-BE49-F238E27FC236}">
                <a16:creationId xmlns:a16="http://schemas.microsoft.com/office/drawing/2014/main" id="{2AE144FA-509F-F6E8-A936-4DDFFB7272CC}"/>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3159754" y="3399152"/>
            <a:ext cx="1440000" cy="1440000"/>
          </a:xfrm>
          <a:prstGeom prst="ellipse">
            <a:avLst/>
          </a:prstGeom>
          <a:ln w="25400">
            <a:noFill/>
          </a:ln>
        </p:spPr>
      </p:pic>
      <p:sp>
        <p:nvSpPr>
          <p:cNvPr id="92" name="Text Placeholder 6">
            <a:extLst>
              <a:ext uri="{FF2B5EF4-FFF2-40B4-BE49-F238E27FC236}">
                <a16:creationId xmlns:a16="http://schemas.microsoft.com/office/drawing/2014/main" id="{3FD18451-8E03-2440-D30E-26E4B45F133D}"/>
              </a:ext>
            </a:extLst>
          </p:cNvPr>
          <p:cNvSpPr txBox="1">
            <a:spLocks/>
          </p:cNvSpPr>
          <p:nvPr/>
        </p:nvSpPr>
        <p:spPr>
          <a:xfrm>
            <a:off x="3159754" y="4968123"/>
            <a:ext cx="1440000" cy="21986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a:ln>
                  <a:noFill/>
                </a:ln>
                <a:effectLst/>
                <a:uLnTx/>
                <a:uFillTx/>
                <a:latin typeface="DM Sans"/>
                <a:ea typeface="+mn-ea"/>
                <a:cs typeface="+mn-cs"/>
              </a:rPr>
              <a:t>Niacinamide</a:t>
            </a:r>
          </a:p>
        </p:txBody>
      </p:sp>
      <p:sp>
        <p:nvSpPr>
          <p:cNvPr id="93" name="Text Placeholder 6">
            <a:extLst>
              <a:ext uri="{FF2B5EF4-FFF2-40B4-BE49-F238E27FC236}">
                <a16:creationId xmlns:a16="http://schemas.microsoft.com/office/drawing/2014/main" id="{4CF6B160-DA8A-5A65-91FC-0B0FC34DAE59}"/>
              </a:ext>
            </a:extLst>
          </p:cNvPr>
          <p:cNvSpPr txBox="1">
            <a:spLocks/>
          </p:cNvSpPr>
          <p:nvPr/>
        </p:nvSpPr>
        <p:spPr>
          <a:xfrm>
            <a:off x="295061" y="5301503"/>
            <a:ext cx="5246753" cy="20504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solidFill>
                  <a:prstClr val="black"/>
                </a:solidFill>
                <a:effectLst/>
                <a:uLnTx/>
                <a:uFillTx/>
                <a:latin typeface="DM Sans"/>
                <a:ea typeface="+mn-ea"/>
                <a:cs typeface="+mn-cs"/>
              </a:rPr>
              <a:t>Autoradiographic image with Caucasian, bleached hair.</a:t>
            </a:r>
          </a:p>
        </p:txBody>
      </p:sp>
      <p:sp>
        <p:nvSpPr>
          <p:cNvPr id="15" name="Oval 14">
            <a:extLst>
              <a:ext uri="{FF2B5EF4-FFF2-40B4-BE49-F238E27FC236}">
                <a16:creationId xmlns:a16="http://schemas.microsoft.com/office/drawing/2014/main" id="{9E0559E1-1601-6ED2-B220-BDD831259A82}"/>
              </a:ext>
            </a:extLst>
          </p:cNvPr>
          <p:cNvSpPr/>
          <p:nvPr/>
        </p:nvSpPr>
        <p:spPr>
          <a:xfrm>
            <a:off x="3252365" y="1807388"/>
            <a:ext cx="529412" cy="5294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7124848-AD6E-F796-9701-E0BDD5BCFD3C}"/>
              </a:ext>
            </a:extLst>
          </p:cNvPr>
          <p:cNvSpPr txBox="1"/>
          <p:nvPr/>
        </p:nvSpPr>
        <p:spPr>
          <a:xfrm>
            <a:off x="3244139" y="1890109"/>
            <a:ext cx="6386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effectLst/>
                <a:uLnTx/>
                <a:uFillTx/>
                <a:latin typeface="DM Sans"/>
                <a:ea typeface="+mn-ea"/>
                <a:cs typeface="+mn-cs"/>
              </a:rPr>
              <a:t>6%</a:t>
            </a:r>
          </a:p>
        </p:txBody>
      </p:sp>
      <p:pic>
        <p:nvPicPr>
          <p:cNvPr id="19" name="Graphic 18">
            <a:extLst>
              <a:ext uri="{FF2B5EF4-FFF2-40B4-BE49-F238E27FC236}">
                <a16:creationId xmlns:a16="http://schemas.microsoft.com/office/drawing/2014/main" id="{E770EB6D-237C-B652-4160-BB13C7673595}"/>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6117193" y="1457812"/>
            <a:ext cx="5301910" cy="4048732"/>
          </a:xfrm>
          <a:prstGeom prst="rect">
            <a:avLst/>
          </a:prstGeom>
        </p:spPr>
      </p:pic>
    </p:spTree>
    <p:extLst>
      <p:ext uri="{BB962C8B-B14F-4D97-AF65-F5344CB8AC3E}">
        <p14:creationId xmlns:p14="http://schemas.microsoft.com/office/powerpoint/2010/main" val="33599370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le 1">
            <a:extLst>
              <a:ext uri="{FF2B5EF4-FFF2-40B4-BE49-F238E27FC236}">
                <a16:creationId xmlns:a16="http://schemas.microsoft.com/office/drawing/2014/main" id="{CAAA88E4-4787-A6A4-63A1-01BE8AD929CE}"/>
              </a:ext>
            </a:extLst>
          </p:cNvPr>
          <p:cNvSpPr>
            <a:spLocks noGrp="1"/>
          </p:cNvSpPr>
          <p:nvPr>
            <p:ph type="title"/>
          </p:nvPr>
        </p:nvSpPr>
        <p:spPr>
          <a:xfrm>
            <a:off x="302400" y="302400"/>
            <a:ext cx="11591925" cy="303211"/>
          </a:xfrm>
        </p:spPr>
        <p:txBody>
          <a:bodyPr/>
          <a:lstStyle/>
          <a:p>
            <a:r>
              <a:rPr lang="en-US"/>
              <a:t>Vitamin B3 (Niacinamide PC)</a:t>
            </a:r>
          </a:p>
        </p:txBody>
      </p:sp>
      <p:sp>
        <p:nvSpPr>
          <p:cNvPr id="10" name="Slide Number Placeholder 9">
            <a:extLst>
              <a:ext uri="{FF2B5EF4-FFF2-40B4-BE49-F238E27FC236}">
                <a16:creationId xmlns:a16="http://schemas.microsoft.com/office/drawing/2014/main" id="{04E60DF2-F40E-2ECB-69F5-BFA5043C4548}"/>
              </a:ext>
            </a:extLst>
          </p:cNvPr>
          <p:cNvSpPr>
            <a:spLocks noGrp="1"/>
          </p:cNvSpPr>
          <p:nvPr>
            <p:ph type="sldNum" sz="quarter" idx="10"/>
          </p:nvPr>
        </p:nvSpPr>
        <p:spPr>
          <a:xfrm>
            <a:off x="302400" y="6450806"/>
            <a:ext cx="1040625" cy="109061"/>
          </a:xfrm>
        </p:spPr>
        <p:txBody>
          <a:bodyPr/>
          <a:lstStyle/>
          <a:p>
            <a:pPr lvl="0"/>
            <a:fld id="{5BA3E189-2F3A-42E5-B572-3520703B6186}" type="slidenum">
              <a:rPr lang="en-GB" noProof="0" smtClean="0"/>
              <a:pPr lvl="0"/>
              <a:t>42</a:t>
            </a:fld>
            <a:endParaRPr lang="en-GB" noProof="0"/>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Improves resilience for a healthier scalp</a:t>
            </a:r>
          </a:p>
        </p:txBody>
      </p:sp>
      <p:sp>
        <p:nvSpPr>
          <p:cNvPr id="80" name="Text Placeholder 79">
            <a:extLst>
              <a:ext uri="{FF2B5EF4-FFF2-40B4-BE49-F238E27FC236}">
                <a16:creationId xmlns:a16="http://schemas.microsoft.com/office/drawing/2014/main" id="{C8ECD0E3-4C72-E366-73FF-929E50EB764A}"/>
              </a:ext>
            </a:extLst>
          </p:cNvPr>
          <p:cNvSpPr>
            <a:spLocks noGrp="1"/>
          </p:cNvSpPr>
          <p:nvPr>
            <p:ph type="body" sz="quarter" idx="23"/>
          </p:nvPr>
        </p:nvSpPr>
        <p:spPr>
          <a:xfrm>
            <a:off x="301625" y="5936442"/>
            <a:ext cx="3529013" cy="117475"/>
          </a:xfrm>
        </p:spPr>
        <p:txBody>
          <a:bodyPr/>
          <a:lstStyle/>
          <a:p>
            <a:r>
              <a:rPr lang="en-US"/>
              <a:t>S. Inoue, Nicotinamide increases biosynthesis of ceramides as well as other stratum corneum lipids to improve the epidermal permeability barrier, British Journal of Dermatology, 2000; 143: 524-531</a:t>
            </a:r>
          </a:p>
        </p:txBody>
      </p:sp>
      <p:pic>
        <p:nvPicPr>
          <p:cNvPr id="9" name="Picture 8">
            <a:extLst>
              <a:ext uri="{FF2B5EF4-FFF2-40B4-BE49-F238E27FC236}">
                <a16:creationId xmlns:a16="http://schemas.microsoft.com/office/drawing/2014/main" id="{DC0CA9F3-5AEE-57E5-1CEB-7AED169C218C}"/>
              </a:ext>
            </a:extLst>
          </p:cNvPr>
          <p:cNvPicPr>
            <a:picLocks noChangeAspect="1"/>
          </p:cNvPicPr>
          <p:nvPr/>
        </p:nvPicPr>
        <p:blipFill rotWithShape="1">
          <a:blip r:embed="rId3" cstate="print">
            <a:alphaModFix/>
            <a:extLst>
              <a:ext uri="{28A0092B-C50C-407E-A947-70E740481C1C}">
                <a14:useLocalDpi xmlns:a14="http://schemas.microsoft.com/office/drawing/2010/main"/>
              </a:ext>
            </a:extLst>
          </a:blip>
          <a:srcRect/>
          <a:stretch/>
        </p:blipFill>
        <p:spPr>
          <a:xfrm>
            <a:off x="11150598" y="310669"/>
            <a:ext cx="739002" cy="238507"/>
          </a:xfrm>
          <a:prstGeom prst="rect">
            <a:avLst/>
          </a:prstGeom>
        </p:spPr>
      </p:pic>
      <p:sp>
        <p:nvSpPr>
          <p:cNvPr id="51" name="TextBox 50">
            <a:extLst>
              <a:ext uri="{FF2B5EF4-FFF2-40B4-BE49-F238E27FC236}">
                <a16:creationId xmlns:a16="http://schemas.microsoft.com/office/drawing/2014/main" id="{61F8D941-DE4B-7014-5052-329E38FDDCBA}"/>
              </a:ext>
            </a:extLst>
          </p:cNvPr>
          <p:cNvSpPr txBox="1"/>
          <p:nvPr/>
        </p:nvSpPr>
        <p:spPr>
          <a:xfrm>
            <a:off x="339132" y="1485351"/>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56%</a:t>
            </a:r>
          </a:p>
        </p:txBody>
      </p:sp>
      <p:sp>
        <p:nvSpPr>
          <p:cNvPr id="52" name="Text Placeholder 6">
            <a:extLst>
              <a:ext uri="{FF2B5EF4-FFF2-40B4-BE49-F238E27FC236}">
                <a16:creationId xmlns:a16="http://schemas.microsoft.com/office/drawing/2014/main" id="{ABCF4B30-8181-313D-F171-10B4DC5D6EEC}"/>
              </a:ext>
            </a:extLst>
          </p:cNvPr>
          <p:cNvSpPr txBox="1">
            <a:spLocks/>
          </p:cNvSpPr>
          <p:nvPr/>
        </p:nvSpPr>
        <p:spPr>
          <a:xfrm>
            <a:off x="1343025" y="1584232"/>
            <a:ext cx="3217998" cy="6397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solidFill>
                  <a:prstClr val="black"/>
                </a:solidFill>
                <a:effectLst/>
                <a:uLnTx/>
                <a:uFillTx/>
                <a:latin typeface="DM Sans"/>
                <a:ea typeface="+mn-ea"/>
                <a:cs typeface="+mn-cs"/>
              </a:rPr>
              <a:t>TEWL was </a:t>
            </a:r>
            <a:r>
              <a:rPr kumimoji="0" lang="en-US" sz="1400" b="1" i="0" u="none" strike="noStrike" kern="0" cap="none" spc="0" normalizeH="0" baseline="0" noProof="0">
                <a:ln>
                  <a:noFill/>
                </a:ln>
                <a:effectLst/>
                <a:uLnTx/>
                <a:uFillTx/>
                <a:latin typeface="DM Sans"/>
                <a:ea typeface="+mn-ea"/>
                <a:cs typeface="+mn-cs"/>
              </a:rPr>
              <a:t>reduced by 27% </a:t>
            </a:r>
            <a:br>
              <a:rPr kumimoji="0" lang="en-US" sz="1400" b="1" i="0" u="none" strike="noStrike" kern="0" cap="none" spc="0" normalizeH="0" baseline="0" noProof="0">
                <a:ln>
                  <a:noFill/>
                </a:ln>
                <a:effectLst/>
                <a:uLnTx/>
                <a:uFillTx/>
                <a:latin typeface="DM Sans"/>
                <a:ea typeface="+mn-ea"/>
                <a:cs typeface="+mn-cs"/>
              </a:rPr>
            </a:br>
            <a:r>
              <a:rPr kumimoji="0" lang="en-US" sz="1400" b="0" i="0" u="none" strike="noStrike" kern="0" cap="none" spc="0" normalizeH="0" baseline="0" noProof="0">
                <a:ln>
                  <a:noFill/>
                </a:ln>
                <a:solidFill>
                  <a:prstClr val="black"/>
                </a:solidFill>
                <a:effectLst/>
                <a:uLnTx/>
                <a:uFillTx/>
                <a:latin typeface="DM Sans"/>
                <a:ea typeface="+mn-ea"/>
                <a:cs typeface="+mn-cs"/>
              </a:rPr>
              <a:t>when skin was treated twice </a:t>
            </a:r>
            <a:br>
              <a:rPr kumimoji="0" lang="en-US" sz="1400" b="0" i="0" u="none" strike="noStrike" kern="0" cap="none" spc="0" normalizeH="0" baseline="0" noProof="0">
                <a:ln>
                  <a:noFill/>
                </a:ln>
                <a:solidFill>
                  <a:prstClr val="black"/>
                </a:solidFill>
                <a:effectLst/>
                <a:uLnTx/>
                <a:uFillTx/>
                <a:latin typeface="DM Sans"/>
                <a:ea typeface="+mn-ea"/>
                <a:cs typeface="+mn-cs"/>
              </a:rPr>
            </a:br>
            <a:r>
              <a:rPr kumimoji="0" lang="en-US" sz="1400" b="0" i="0" u="none" strike="noStrike" kern="0" cap="none" spc="0" normalizeH="0" baseline="0" noProof="0">
                <a:ln>
                  <a:noFill/>
                </a:ln>
                <a:solidFill>
                  <a:prstClr val="black"/>
                </a:solidFill>
                <a:effectLst/>
                <a:uLnTx/>
                <a:uFillTx/>
                <a:latin typeface="DM Sans"/>
                <a:ea typeface="+mn-ea"/>
                <a:cs typeface="+mn-cs"/>
              </a:rPr>
              <a:t>daily with </a:t>
            </a:r>
            <a:r>
              <a:rPr kumimoji="0" lang="en-US" sz="1400" b="1" i="0" u="none" strike="noStrike" kern="0" cap="none" spc="0" normalizeH="0" baseline="0" noProof="0">
                <a:ln>
                  <a:noFill/>
                </a:ln>
                <a:effectLst/>
                <a:uLnTx/>
                <a:uFillTx/>
                <a:latin typeface="DM Sans"/>
                <a:ea typeface="+mn-ea"/>
                <a:cs typeface="+mn-cs"/>
              </a:rPr>
              <a:t>Niacinamide</a:t>
            </a:r>
            <a:r>
              <a:rPr kumimoji="0" lang="en-US" sz="1400" b="0" i="0" u="none" strike="noStrike" kern="0" cap="none" spc="0" normalizeH="0" baseline="0" noProof="0">
                <a:ln>
                  <a:noFill/>
                </a:ln>
                <a:solidFill>
                  <a:prstClr val="black"/>
                </a:solidFill>
                <a:effectLst/>
                <a:uLnTx/>
                <a:uFillTx/>
                <a:latin typeface="DM Sans"/>
                <a:ea typeface="+mn-ea"/>
                <a:cs typeface="+mn-cs"/>
              </a:rPr>
              <a:t> for 4 weeks</a:t>
            </a:r>
          </a:p>
        </p:txBody>
      </p:sp>
      <p:graphicFrame>
        <p:nvGraphicFramePr>
          <p:cNvPr id="84" name="Chart 83">
            <a:extLst>
              <a:ext uri="{FF2B5EF4-FFF2-40B4-BE49-F238E27FC236}">
                <a16:creationId xmlns:a16="http://schemas.microsoft.com/office/drawing/2014/main" id="{D39522EE-82C7-A865-B034-7838240877A4}"/>
              </a:ext>
            </a:extLst>
          </p:cNvPr>
          <p:cNvGraphicFramePr/>
          <p:nvPr>
            <p:extLst>
              <p:ext uri="{D42A27DB-BD31-4B8C-83A1-F6EECF244321}">
                <p14:modId xmlns:p14="http://schemas.microsoft.com/office/powerpoint/2010/main" val="2718654920"/>
              </p:ext>
            </p:extLst>
          </p:nvPr>
        </p:nvGraphicFramePr>
        <p:xfrm>
          <a:off x="-150096" y="1341438"/>
          <a:ext cx="1770916" cy="1187495"/>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 Placeholder 6">
            <a:extLst>
              <a:ext uri="{FF2B5EF4-FFF2-40B4-BE49-F238E27FC236}">
                <a16:creationId xmlns:a16="http://schemas.microsoft.com/office/drawing/2014/main" id="{6F92E4B9-5E51-C419-DE33-05E2CD87480F}"/>
              </a:ext>
            </a:extLst>
          </p:cNvPr>
          <p:cNvSpPr txBox="1">
            <a:spLocks/>
          </p:cNvSpPr>
          <p:nvPr/>
        </p:nvSpPr>
        <p:spPr>
          <a:xfrm>
            <a:off x="1343024" y="2832122"/>
            <a:ext cx="3406775" cy="6397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a:solidFill>
                  <a:prstClr val="black"/>
                </a:solidFill>
                <a:latin typeface="DM Sans"/>
              </a:rPr>
              <a:t>2% </a:t>
            </a:r>
            <a:r>
              <a:rPr lang="en-US" sz="1400" b="1">
                <a:solidFill>
                  <a:prstClr val="black"/>
                </a:solidFill>
                <a:latin typeface="DM Sans"/>
              </a:rPr>
              <a:t>Niacinamide PC </a:t>
            </a:r>
            <a:r>
              <a:rPr lang="en-US" sz="1400">
                <a:solidFill>
                  <a:prstClr val="black"/>
                </a:solidFill>
                <a:latin typeface="DM Sans"/>
              </a:rPr>
              <a:t>helps to keep the scalp </a:t>
            </a:r>
            <a:r>
              <a:rPr lang="en-US" sz="1400" b="1">
                <a:solidFill>
                  <a:prstClr val="black"/>
                </a:solidFill>
                <a:latin typeface="DM Sans"/>
              </a:rPr>
              <a:t>hydrated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400" b="0" i="0" u="none" strike="noStrike" kern="0" cap="none" spc="0" normalizeH="0" baseline="0" noProof="0">
              <a:ln>
                <a:noFill/>
              </a:ln>
              <a:solidFill>
                <a:srgbClr val="B2BF00"/>
              </a:solidFill>
              <a:effectLst/>
              <a:uLnTx/>
              <a:uFillTx/>
              <a:latin typeface="DM Sans"/>
              <a:ea typeface="+mn-ea"/>
              <a:cs typeface="+mn-cs"/>
            </a:endParaRPr>
          </a:p>
        </p:txBody>
      </p:sp>
      <p:pic>
        <p:nvPicPr>
          <p:cNvPr id="8" name="Graphic 7">
            <a:extLst>
              <a:ext uri="{FF2B5EF4-FFF2-40B4-BE49-F238E27FC236}">
                <a16:creationId xmlns:a16="http://schemas.microsoft.com/office/drawing/2014/main" id="{69CB2420-B8A1-EFAC-1632-B553FE87B5A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8926" y="2816496"/>
            <a:ext cx="712872" cy="712872"/>
          </a:xfrm>
          <a:prstGeom prst="rect">
            <a:avLst/>
          </a:prstGeom>
        </p:spPr>
      </p:pic>
      <p:sp>
        <p:nvSpPr>
          <p:cNvPr id="4" name="TextBox 3">
            <a:extLst>
              <a:ext uri="{FF2B5EF4-FFF2-40B4-BE49-F238E27FC236}">
                <a16:creationId xmlns:a16="http://schemas.microsoft.com/office/drawing/2014/main" id="{0F062F62-C90F-E0CB-4508-40CCC878F2E5}"/>
              </a:ext>
            </a:extLst>
          </p:cNvPr>
          <p:cNvSpPr txBox="1"/>
          <p:nvPr/>
        </p:nvSpPr>
        <p:spPr>
          <a:xfrm>
            <a:off x="9624447" y="685037"/>
            <a:ext cx="2567553" cy="369332"/>
          </a:xfrm>
          <a:prstGeom prst="rect">
            <a:avLst/>
          </a:prstGeom>
          <a:solidFill>
            <a:schemeClr val="accent3"/>
          </a:solidFill>
        </p:spPr>
        <p:txBody>
          <a:bodyPr wrap="square">
            <a:spAutoFit/>
          </a:bodyPr>
          <a:lstStyle/>
          <a:p>
            <a:r>
              <a:rPr lang="en-US" i="1">
                <a:solidFill>
                  <a:schemeClr val="bg1"/>
                </a:solidFill>
              </a:rPr>
              <a:t>in vivo studies</a:t>
            </a:r>
            <a:endParaRPr lang="en-US" baseline="30000">
              <a:solidFill>
                <a:schemeClr val="bg1"/>
              </a:solidFill>
            </a:endParaRPr>
          </a:p>
        </p:txBody>
      </p:sp>
      <p:sp>
        <p:nvSpPr>
          <p:cNvPr id="23" name="Oval 22">
            <a:extLst>
              <a:ext uri="{FF2B5EF4-FFF2-40B4-BE49-F238E27FC236}">
                <a16:creationId xmlns:a16="http://schemas.microsoft.com/office/drawing/2014/main" id="{8A546AEE-FFFA-E358-1C8E-F274FF9E9EF4}"/>
              </a:ext>
            </a:extLst>
          </p:cNvPr>
          <p:cNvSpPr/>
          <p:nvPr/>
        </p:nvSpPr>
        <p:spPr>
          <a:xfrm>
            <a:off x="415508" y="1615331"/>
            <a:ext cx="639708" cy="63970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73CC616B-C463-2B90-A044-C1FABAA2D96A}"/>
              </a:ext>
            </a:extLst>
          </p:cNvPr>
          <p:cNvSpPr txBox="1"/>
          <p:nvPr/>
        </p:nvSpPr>
        <p:spPr>
          <a:xfrm>
            <a:off x="415508" y="1763505"/>
            <a:ext cx="7717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effectLst/>
                <a:uLnTx/>
                <a:uFillTx/>
                <a:latin typeface="DM Sans"/>
                <a:ea typeface="+mn-ea"/>
                <a:cs typeface="+mn-cs"/>
              </a:rPr>
              <a:t>27%</a:t>
            </a:r>
          </a:p>
        </p:txBody>
      </p:sp>
      <p:sp>
        <p:nvSpPr>
          <p:cNvPr id="25" name="Text Placeholder 6">
            <a:extLst>
              <a:ext uri="{FF2B5EF4-FFF2-40B4-BE49-F238E27FC236}">
                <a16:creationId xmlns:a16="http://schemas.microsoft.com/office/drawing/2014/main" id="{A6D36EDE-EECF-7DFA-65C7-3137397CC907}"/>
              </a:ext>
            </a:extLst>
          </p:cNvPr>
          <p:cNvSpPr txBox="1">
            <a:spLocks/>
          </p:cNvSpPr>
          <p:nvPr/>
        </p:nvSpPr>
        <p:spPr>
          <a:xfrm>
            <a:off x="6167438" y="1341438"/>
            <a:ext cx="5453789" cy="51324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a:ln>
                  <a:noFill/>
                </a:ln>
                <a:effectLst/>
                <a:uLnTx/>
                <a:uFillTx/>
                <a:latin typeface="DM Sans"/>
                <a:ea typeface="+mn-ea"/>
                <a:cs typeface="+mn-cs"/>
              </a:rPr>
              <a:t>Strengthens Scalp Barrier: </a:t>
            </a:r>
            <a:br>
              <a:rPr kumimoji="0" lang="en-US" sz="1400" b="0" i="0" u="none" strike="noStrike" kern="0" cap="none" spc="0" normalizeH="0" baseline="0" noProof="0">
                <a:ln>
                  <a:noFill/>
                </a:ln>
                <a:effectLst/>
                <a:uLnTx/>
                <a:uFillTx/>
                <a:latin typeface="DM Sans"/>
                <a:ea typeface="+mn-ea"/>
                <a:cs typeface="+mn-cs"/>
              </a:rPr>
            </a:br>
            <a:r>
              <a:rPr kumimoji="0" lang="en-US" sz="1400" b="1" i="0" u="none" strike="noStrike" kern="0" cap="none" spc="0" normalizeH="0" baseline="0" noProof="0">
                <a:ln>
                  <a:noFill/>
                </a:ln>
                <a:effectLst/>
                <a:uLnTx/>
                <a:uFillTx/>
                <a:latin typeface="DM Sans"/>
                <a:ea typeface="+mn-ea"/>
                <a:cs typeface="+mn-cs"/>
              </a:rPr>
              <a:t>-27% </a:t>
            </a:r>
            <a:r>
              <a:rPr kumimoji="0" lang="en-US" sz="1400" b="0" i="0" u="none" strike="noStrike" kern="0" cap="none" spc="0" normalizeH="0" baseline="0" noProof="0">
                <a:ln>
                  <a:noFill/>
                </a:ln>
                <a:effectLst/>
                <a:uLnTx/>
                <a:uFillTx/>
                <a:latin typeface="DM Sans"/>
                <a:ea typeface="+mn-ea"/>
                <a:cs typeface="+mn-cs"/>
              </a:rPr>
              <a:t>water loss reduction improving scalp </a:t>
            </a:r>
            <a:r>
              <a:rPr kumimoji="0" lang="en-US" sz="1400" b="1" i="0" u="none" strike="noStrike" kern="0" cap="none" spc="0" normalizeH="0" baseline="0" noProof="0">
                <a:ln>
                  <a:noFill/>
                </a:ln>
                <a:effectLst/>
                <a:uLnTx/>
                <a:uFillTx/>
                <a:latin typeface="DM Sans"/>
                <a:ea typeface="+mn-ea"/>
                <a:cs typeface="+mn-cs"/>
              </a:rPr>
              <a:t>hydration</a:t>
            </a:r>
          </a:p>
        </p:txBody>
      </p:sp>
      <p:pic>
        <p:nvPicPr>
          <p:cNvPr id="27" name="Graphic 26">
            <a:extLst>
              <a:ext uri="{FF2B5EF4-FFF2-40B4-BE49-F238E27FC236}">
                <a16:creationId xmlns:a16="http://schemas.microsoft.com/office/drawing/2014/main" id="{F3599425-0792-F36F-8179-37CC9444539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6040475" y="1904086"/>
            <a:ext cx="5291198" cy="4048731"/>
          </a:xfrm>
          <a:prstGeom prst="rect">
            <a:avLst/>
          </a:prstGeom>
        </p:spPr>
      </p:pic>
      <p:sp>
        <p:nvSpPr>
          <p:cNvPr id="2" name="Text Placeholder 22">
            <a:extLst>
              <a:ext uri="{FF2B5EF4-FFF2-40B4-BE49-F238E27FC236}">
                <a16:creationId xmlns:a16="http://schemas.microsoft.com/office/drawing/2014/main" id="{B4341F05-D90E-1B05-5742-F7D511F91E60}"/>
              </a:ext>
            </a:extLst>
          </p:cNvPr>
          <p:cNvSpPr txBox="1">
            <a:spLocks/>
          </p:cNvSpPr>
          <p:nvPr/>
        </p:nvSpPr>
        <p:spPr>
          <a:xfrm>
            <a:off x="10856405" y="5995179"/>
            <a:ext cx="950536" cy="165111"/>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kern="1200">
                <a:solidFill>
                  <a:prstClr val="black"/>
                </a:solidFill>
                <a:latin typeface="DM Sans"/>
              </a:rPr>
              <a:t>** p &lt; 0.01 </a:t>
            </a:r>
          </a:p>
        </p:txBody>
      </p:sp>
    </p:spTree>
    <p:extLst>
      <p:ext uri="{BB962C8B-B14F-4D97-AF65-F5344CB8AC3E}">
        <p14:creationId xmlns:p14="http://schemas.microsoft.com/office/powerpoint/2010/main" val="28926949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een background with lines&#10;&#10;Description automatically generated">
            <a:extLst>
              <a:ext uri="{FF2B5EF4-FFF2-40B4-BE49-F238E27FC236}">
                <a16:creationId xmlns:a16="http://schemas.microsoft.com/office/drawing/2014/main" id="{F6AECEDF-B0BB-D596-28E7-D4525489848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 Placeholder 2">
            <a:extLst>
              <a:ext uri="{FF2B5EF4-FFF2-40B4-BE49-F238E27FC236}">
                <a16:creationId xmlns:a16="http://schemas.microsoft.com/office/drawing/2014/main" id="{3DF23619-605D-A831-7414-7D254CC78495}"/>
              </a:ext>
            </a:extLst>
          </p:cNvPr>
          <p:cNvSpPr txBox="1">
            <a:spLocks/>
          </p:cNvSpPr>
          <p:nvPr/>
        </p:nvSpPr>
        <p:spPr>
          <a:xfrm>
            <a:off x="3811308" y="4069366"/>
            <a:ext cx="4569384"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white"/>
                </a:solidFill>
                <a:effectLst/>
                <a:uLnTx/>
                <a:uFillTx/>
                <a:latin typeface="DM Sans" pitchFamily="2" charset="77"/>
                <a:ea typeface="+mn-ea"/>
                <a:cs typeface="+mn-cs"/>
              </a:rPr>
              <a:t>Niacinamide PC for a new wave of beauty</a:t>
            </a:r>
            <a:endParaRPr kumimoji="0" lang="pt-BR" sz="18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5" name="Picture 4" descr="A black and white logo&#10;&#10;Description automatically generated">
            <a:extLst>
              <a:ext uri="{FF2B5EF4-FFF2-40B4-BE49-F238E27FC236}">
                <a16:creationId xmlns:a16="http://schemas.microsoft.com/office/drawing/2014/main" id="{ED79932D-60D2-6E41-3E0B-06FF66020C4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pic>
        <p:nvPicPr>
          <p:cNvPr id="13" name="Picture 12" descr="A white and green line&#10;&#10;Description automatically generated">
            <a:extLst>
              <a:ext uri="{FF2B5EF4-FFF2-40B4-BE49-F238E27FC236}">
                <a16:creationId xmlns:a16="http://schemas.microsoft.com/office/drawing/2014/main" id="{49B8E36F-E931-789E-1EFF-0C5A5D82A8D1}"/>
              </a:ext>
            </a:extLst>
          </p:cNvPr>
          <p:cNvPicPr>
            <a:picLocks noChangeAspect="1"/>
          </p:cNvPicPr>
          <p:nvPr/>
        </p:nvPicPr>
        <p:blipFill>
          <a:blip r:embed="rId4"/>
          <a:stretch>
            <a:fillRect/>
          </a:stretch>
        </p:blipFill>
        <p:spPr>
          <a:xfrm>
            <a:off x="3658624" y="2993096"/>
            <a:ext cx="4874752" cy="871807"/>
          </a:xfrm>
          <a:prstGeom prst="rect">
            <a:avLst/>
          </a:prstGeom>
        </p:spPr>
      </p:pic>
    </p:spTree>
    <p:extLst>
      <p:ext uri="{BB962C8B-B14F-4D97-AF65-F5344CB8AC3E}">
        <p14:creationId xmlns:p14="http://schemas.microsoft.com/office/powerpoint/2010/main" val="804457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EFDA9-07A6-68C7-F564-F80286D529A4}"/>
            </a:ext>
          </a:extLst>
        </p:cNvPr>
        <p:cNvGrpSpPr/>
        <p:nvPr/>
      </p:nvGrpSpPr>
      <p:grpSpPr>
        <a:xfrm>
          <a:off x="0" y="0"/>
          <a:ext cx="0" cy="0"/>
          <a:chOff x="0" y="0"/>
          <a:chExt cx="0" cy="0"/>
        </a:xfrm>
      </p:grpSpPr>
      <p:pic>
        <p:nvPicPr>
          <p:cNvPr id="7" name="Picture 6" descr="A person smiling with her eyes closed&#10;&#10;Description automatically generated">
            <a:extLst>
              <a:ext uri="{FF2B5EF4-FFF2-40B4-BE49-F238E27FC236}">
                <a16:creationId xmlns:a16="http://schemas.microsoft.com/office/drawing/2014/main" id="{EBED40B0-D6F9-E8CC-E692-395C36198D99}"/>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3" name="Text Placeholder 2">
            <a:extLst>
              <a:ext uri="{FF2B5EF4-FFF2-40B4-BE49-F238E27FC236}">
                <a16:creationId xmlns:a16="http://schemas.microsoft.com/office/drawing/2014/main" id="{1BA13CCD-D1AC-3A0D-2ECC-CDC6A871A52D}"/>
              </a:ext>
            </a:extLst>
          </p:cNvPr>
          <p:cNvSpPr txBox="1">
            <a:spLocks/>
          </p:cNvSpPr>
          <p:nvPr/>
        </p:nvSpPr>
        <p:spPr>
          <a:xfrm>
            <a:off x="6884315" y="2434193"/>
            <a:ext cx="4556933" cy="301969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t>Aging brings its own set of challenges, but it also has the power to unlock new opportunities for a more fulfilling life. Embrace the beauty of maturity with </a:t>
            </a:r>
            <a:r>
              <a:rPr kumimoji="0" lang="en-US" sz="1200" b="1" i="0" u="none" strike="noStrike" kern="1200" cap="none" spc="0" normalizeH="0" baseline="0" noProof="0">
                <a:ln>
                  <a:noFill/>
                </a:ln>
                <a:solidFill>
                  <a:prstClr val="white"/>
                </a:solidFill>
                <a:effectLst/>
                <a:uLnTx/>
                <a:uFillTx/>
                <a:latin typeface="DM Sans" pitchFamily="2" charset="77"/>
                <a:ea typeface="+mn-ea"/>
                <a:cs typeface="+mn-cs"/>
              </a:rPr>
              <a:t>NIAWAVE</a:t>
            </a:r>
            <a: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t>.</a:t>
            </a:r>
          </a:p>
          <a:p>
            <a:pPr marL="0" marR="0" lvl="0" indent="0" algn="l" defTabSz="914400" rtl="0" eaLnBrk="1" fontAlgn="auto" latinLnBrk="0" hangingPunct="1">
              <a:lnSpc>
                <a:spcPts val="1800"/>
              </a:lnSpc>
              <a:spcBef>
                <a:spcPts val="1000"/>
              </a:spcBef>
              <a:spcAft>
                <a:spcPts val="0"/>
              </a:spcAft>
              <a:buClrTx/>
              <a:buSzTx/>
              <a:buFont typeface="Arial" panose="020B0604020202020204" pitchFamily="34" charset="0"/>
              <a:buNone/>
              <a:tabLst/>
              <a:defRPr/>
            </a:pPr>
            <a:r>
              <a:rPr kumimoji="0" lang="en-US" sz="1200" b="1" i="0" u="none" strike="noStrike" kern="1200" cap="none" spc="0" normalizeH="0" baseline="0" noProof="0">
                <a:ln>
                  <a:noFill/>
                </a:ln>
                <a:solidFill>
                  <a:prstClr val="white"/>
                </a:solidFill>
                <a:effectLst/>
                <a:uLnTx/>
                <a:uFillTx/>
                <a:latin typeface="DM Sans" pitchFamily="2" charset="77"/>
                <a:ea typeface="+mn-ea"/>
                <a:cs typeface="+mn-cs"/>
              </a:rPr>
              <a:t>NIAWAVE</a:t>
            </a:r>
            <a: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t> is a skincare line crafted to cater your skin's evolving needs and to honour your powerful beauty.</a:t>
            </a:r>
          </a:p>
          <a:p>
            <a:pPr marL="0" marR="0" lvl="0" indent="0" algn="l" defTabSz="914400" rtl="0" eaLnBrk="1" fontAlgn="auto" latinLnBrk="0" hangingPunct="1">
              <a:lnSpc>
                <a:spcPts val="18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t>Recent scientific studies on pre and post-menopausal skin highlight the pivotal role of Niacinamide PC in addressing menopausal skin changes. This potent ingredient helps prevent photoaging, boosts collagen production, reduces inflammation, and minimizes sensitivity to daily stressors, promoting healthy aging.</a:t>
            </a:r>
            <a:b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br>
            <a:b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t>For skin that is stronger, more resilient,</a:t>
            </a:r>
            <a:b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200" b="0" i="0" u="none" strike="noStrike" kern="1200" cap="none" spc="0" normalizeH="0" baseline="0" noProof="0">
                <a:ln>
                  <a:noFill/>
                </a:ln>
                <a:solidFill>
                  <a:prstClr val="white"/>
                </a:solidFill>
                <a:effectLst/>
                <a:uLnTx/>
                <a:uFillTx/>
                <a:latin typeface="DM Sans" pitchFamily="2" charset="77"/>
                <a:ea typeface="+mn-ea"/>
                <a:cs typeface="+mn-cs"/>
              </a:rPr>
              <a:t>and radiant, just like you.</a:t>
            </a:r>
          </a:p>
        </p:txBody>
      </p:sp>
      <p:pic>
        <p:nvPicPr>
          <p:cNvPr id="6" name="Picture 5" descr="A person smiling with her eyes closed&#10;&#10;Description automatically generated">
            <a:extLst>
              <a:ext uri="{FF2B5EF4-FFF2-40B4-BE49-F238E27FC236}">
                <a16:creationId xmlns:a16="http://schemas.microsoft.com/office/drawing/2014/main" id="{8C5622D6-E334-061B-6B8F-7FCC5E63472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6096000" cy="6858000"/>
          </a:xfrm>
          <a:prstGeom prst="rect">
            <a:avLst/>
          </a:prstGeom>
        </p:spPr>
      </p:pic>
      <p:pic>
        <p:nvPicPr>
          <p:cNvPr id="10" name="Picture 9" descr="A black and white logo&#10;&#10;Description automatically generated">
            <a:extLst>
              <a:ext uri="{FF2B5EF4-FFF2-40B4-BE49-F238E27FC236}">
                <a16:creationId xmlns:a16="http://schemas.microsoft.com/office/drawing/2014/main" id="{06E75BDE-C8A8-5EF8-643A-B4F3FA2F303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sp>
        <p:nvSpPr>
          <p:cNvPr id="12" name="Text Placeholder 2">
            <a:extLst>
              <a:ext uri="{FF2B5EF4-FFF2-40B4-BE49-F238E27FC236}">
                <a16:creationId xmlns:a16="http://schemas.microsoft.com/office/drawing/2014/main" id="{FD0C206C-308F-5759-37D6-B3771E9590F3}"/>
              </a:ext>
            </a:extLst>
          </p:cNvPr>
          <p:cNvSpPr txBox="1">
            <a:spLocks/>
          </p:cNvSpPr>
          <p:nvPr/>
        </p:nvSpPr>
        <p:spPr>
          <a:xfrm>
            <a:off x="6884315" y="1633021"/>
            <a:ext cx="3838188"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Niacinamide PC for</a:t>
            </a:r>
            <a:b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a new wave of beauty</a:t>
            </a:r>
            <a:endParaRPr kumimoji="0" lang="pt-BR" sz="15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14" name="Picture 13" descr="A white and green line&#10;&#10;Description automatically generated">
            <a:extLst>
              <a:ext uri="{FF2B5EF4-FFF2-40B4-BE49-F238E27FC236}">
                <a16:creationId xmlns:a16="http://schemas.microsoft.com/office/drawing/2014/main" id="{59068AC4-BF3F-5BA5-559D-E5A85AC2575F}"/>
              </a:ext>
            </a:extLst>
          </p:cNvPr>
          <p:cNvPicPr>
            <a:picLocks noChangeAspect="1"/>
          </p:cNvPicPr>
          <p:nvPr/>
        </p:nvPicPr>
        <p:blipFill>
          <a:blip r:embed="rId5"/>
          <a:stretch>
            <a:fillRect/>
          </a:stretch>
        </p:blipFill>
        <p:spPr>
          <a:xfrm>
            <a:off x="6960515" y="827732"/>
            <a:ext cx="3616066" cy="646702"/>
          </a:xfrm>
          <a:prstGeom prst="rect">
            <a:avLst/>
          </a:prstGeom>
        </p:spPr>
      </p:pic>
    </p:spTree>
    <p:extLst>
      <p:ext uri="{BB962C8B-B14F-4D97-AF65-F5344CB8AC3E}">
        <p14:creationId xmlns:p14="http://schemas.microsoft.com/office/powerpoint/2010/main" val="41687954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2D1CD-C795-66A2-CBC3-ABB74779146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86782F2-FB3A-2EBD-51EE-05E9CF3046E8}"/>
              </a:ext>
            </a:extLst>
          </p:cNvPr>
          <p:cNvPicPr>
            <a:picLocks noChangeAspect="1"/>
          </p:cNvPicPr>
          <p:nvPr/>
        </p:nvPicPr>
        <p:blipFill>
          <a:blip r:embed="rId3"/>
          <a:srcRect/>
          <a:stretch/>
        </p:blipFill>
        <p:spPr>
          <a:xfrm>
            <a:off x="0" y="0"/>
            <a:ext cx="12192000" cy="6858000"/>
          </a:xfrm>
          <a:prstGeom prst="rect">
            <a:avLst/>
          </a:prstGeom>
        </p:spPr>
      </p:pic>
      <p:pic>
        <p:nvPicPr>
          <p:cNvPr id="9" name="Picture 8" descr="A black and white logo&#10;&#10;Description automatically generated">
            <a:extLst>
              <a:ext uri="{FF2B5EF4-FFF2-40B4-BE49-F238E27FC236}">
                <a16:creationId xmlns:a16="http://schemas.microsoft.com/office/drawing/2014/main" id="{7513A00A-3B2C-7057-2D67-33C45A763E9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sp>
        <p:nvSpPr>
          <p:cNvPr id="11" name="Text Placeholder 2">
            <a:extLst>
              <a:ext uri="{FF2B5EF4-FFF2-40B4-BE49-F238E27FC236}">
                <a16:creationId xmlns:a16="http://schemas.microsoft.com/office/drawing/2014/main" id="{4A9370C7-E905-0DA8-B438-BE3317684D12}"/>
              </a:ext>
            </a:extLst>
          </p:cNvPr>
          <p:cNvSpPr txBox="1">
            <a:spLocks/>
          </p:cNvSpPr>
          <p:nvPr/>
        </p:nvSpPr>
        <p:spPr>
          <a:xfrm>
            <a:off x="497838" y="1291909"/>
            <a:ext cx="3838188"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Niacinamide PC for</a:t>
            </a:r>
            <a:b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a new wave of beauty</a:t>
            </a:r>
            <a:endParaRPr kumimoji="0" lang="pt-BR" sz="15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35" name="Picture 34" descr="A white and green line&#10;&#10;Description automatically generated">
            <a:extLst>
              <a:ext uri="{FF2B5EF4-FFF2-40B4-BE49-F238E27FC236}">
                <a16:creationId xmlns:a16="http://schemas.microsoft.com/office/drawing/2014/main" id="{D4C16B16-C3C5-43B1-3417-C08FAA978726}"/>
              </a:ext>
            </a:extLst>
          </p:cNvPr>
          <p:cNvPicPr>
            <a:picLocks noChangeAspect="1"/>
          </p:cNvPicPr>
          <p:nvPr/>
        </p:nvPicPr>
        <p:blipFill>
          <a:blip r:embed="rId5"/>
          <a:stretch>
            <a:fillRect/>
          </a:stretch>
        </p:blipFill>
        <p:spPr>
          <a:xfrm>
            <a:off x="604225" y="486620"/>
            <a:ext cx="3616066" cy="646702"/>
          </a:xfrm>
          <a:prstGeom prst="rect">
            <a:avLst/>
          </a:prstGeom>
        </p:spPr>
      </p:pic>
      <p:sp>
        <p:nvSpPr>
          <p:cNvPr id="5" name="TextBox 4">
            <a:extLst>
              <a:ext uri="{FF2B5EF4-FFF2-40B4-BE49-F238E27FC236}">
                <a16:creationId xmlns:a16="http://schemas.microsoft.com/office/drawing/2014/main" id="{15E0227D-DD88-6527-89F5-D569FA18D3A1}"/>
              </a:ext>
            </a:extLst>
          </p:cNvPr>
          <p:cNvSpPr txBox="1"/>
          <p:nvPr/>
        </p:nvSpPr>
        <p:spPr>
          <a:xfrm>
            <a:off x="-182882" y="6303524"/>
            <a:ext cx="3002282" cy="615553"/>
          </a:xfrm>
          <a:prstGeom prst="rect">
            <a:avLst/>
          </a:prstGeom>
          <a:noFill/>
        </p:spPr>
        <p:txBody>
          <a:bodyPr wrap="square">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panose="020F0502020204030204"/>
                <a:ea typeface="+mn-ea"/>
                <a:cs typeface="+mn-cs"/>
              </a:rPr>
              <a:t>Products are for illustration only, not for sale.</a:t>
            </a:r>
            <a:endParaRPr kumimoji="0" lang="en-GB" sz="800" b="0" i="0" u="none" strike="noStrike" kern="1200" cap="none" spc="0" normalizeH="0" baseline="0" noProof="0">
              <a:ln>
                <a:noFill/>
              </a:ln>
              <a:solidFill>
                <a:prstClr val="white"/>
              </a:solidFill>
              <a:effectLst/>
              <a:uLnTx/>
              <a:uFillTx/>
              <a:latin typeface="Calibri" panose="020F0502020204030204"/>
              <a:ea typeface="+mn-ea"/>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prstClr val="white"/>
                </a:solidFill>
                <a:effectLst/>
                <a:uLnTx/>
                <a:uFillTx/>
                <a:latin typeface="Calibri" panose="020F0502020204030204"/>
                <a:ea typeface="+mn-ea"/>
                <a:cs typeface="+mn-cs"/>
              </a:rPr>
              <a:t>dsm-firmenich</a:t>
            </a:r>
            <a:r>
              <a:rPr kumimoji="0" lang="en-US" sz="800" b="0" i="0" u="none" strike="noStrike" kern="1200" cap="none" spc="0" normalizeH="0" baseline="0" noProof="0">
                <a:ln>
                  <a:noFill/>
                </a:ln>
                <a:solidFill>
                  <a:prstClr val="white"/>
                </a:solidFill>
                <a:effectLst/>
                <a:uLnTx/>
                <a:uFillTx/>
                <a:latin typeface="Calibri" panose="020F0502020204030204"/>
                <a:ea typeface="+mn-ea"/>
                <a:cs typeface="+mn-cs"/>
              </a:rPr>
              <a:t> is not responsible for final product claims. </a:t>
            </a:r>
            <a:endParaRPr kumimoji="0" lang="en-GB" sz="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8496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C8D40-DA11-486C-BAF7-962C117D2F7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4BE8CF6-6E86-17CF-E492-08EC81D39346}"/>
              </a:ext>
            </a:extLst>
          </p:cNvPr>
          <p:cNvPicPr>
            <a:picLocks noChangeAspect="1"/>
          </p:cNvPicPr>
          <p:nvPr/>
        </p:nvPicPr>
        <p:blipFill>
          <a:blip r:embed="rId2"/>
          <a:srcRect/>
          <a:stretch/>
        </p:blipFill>
        <p:spPr>
          <a:xfrm>
            <a:off x="0" y="0"/>
            <a:ext cx="12192000" cy="6858000"/>
          </a:xfrm>
          <a:prstGeom prst="rect">
            <a:avLst/>
          </a:prstGeom>
        </p:spPr>
      </p:pic>
      <p:sp>
        <p:nvSpPr>
          <p:cNvPr id="4" name="Text Placeholder 2">
            <a:extLst>
              <a:ext uri="{FF2B5EF4-FFF2-40B4-BE49-F238E27FC236}">
                <a16:creationId xmlns:a16="http://schemas.microsoft.com/office/drawing/2014/main" id="{42B2DD00-9F2F-E819-8553-DF13D0DB81F8}"/>
              </a:ext>
            </a:extLst>
          </p:cNvPr>
          <p:cNvSpPr txBox="1">
            <a:spLocks/>
          </p:cNvSpPr>
          <p:nvPr/>
        </p:nvSpPr>
        <p:spPr>
          <a:xfrm>
            <a:off x="510538" y="4781831"/>
            <a:ext cx="3201326" cy="27229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pitchFamily="2" charset="77"/>
                <a:ea typeface="+mn-ea"/>
                <a:cs typeface="+mn-cs"/>
              </a:rPr>
              <a:t>BRIGHT ENERGY SERUM</a:t>
            </a:r>
          </a:p>
        </p:txBody>
      </p:sp>
      <p:sp>
        <p:nvSpPr>
          <p:cNvPr id="6" name="Text Placeholder 2">
            <a:extLst>
              <a:ext uri="{FF2B5EF4-FFF2-40B4-BE49-F238E27FC236}">
                <a16:creationId xmlns:a16="http://schemas.microsoft.com/office/drawing/2014/main" id="{8FFCE5C3-0DD7-98D5-11A3-658A012E7B92}"/>
              </a:ext>
            </a:extLst>
          </p:cNvPr>
          <p:cNvSpPr txBox="1">
            <a:spLocks/>
          </p:cNvSpPr>
          <p:nvPr/>
        </p:nvSpPr>
        <p:spPr>
          <a:xfrm>
            <a:off x="535937" y="5068986"/>
            <a:ext cx="5560063" cy="114982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a:ln>
                  <a:noFill/>
                </a:ln>
                <a:solidFill>
                  <a:prstClr val="white"/>
                </a:solidFill>
                <a:effectLst/>
                <a:uLnTx/>
                <a:uFillTx/>
                <a:latin typeface="DM Sans" pitchFamily="2" charset="77"/>
                <a:ea typeface="+mn-ea"/>
                <a:cs typeface="+mn-cs"/>
              </a:rPr>
              <a:t>With a powerful combination of Niacinamide PC and vitamins B5, C, and E, our facial serum is perfect for maintaining radiant, even-toned skin at every stage of life. It helps control hyperpigmentation, energizes the skin, and restores its glow and vitality during the challenges of menopause. Plus, it reduces signs of aging, helping you look youthful and face hormonal changes with greater confidence.</a:t>
            </a:r>
            <a:endParaRPr kumimoji="0" lang="pt-BR" sz="13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11" name="Picture 10" descr="A black and white logo&#10;&#10;Description automatically generated">
            <a:extLst>
              <a:ext uri="{FF2B5EF4-FFF2-40B4-BE49-F238E27FC236}">
                <a16:creationId xmlns:a16="http://schemas.microsoft.com/office/drawing/2014/main" id="{403779BE-7699-8F23-BB7E-B730D7655D3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sp>
        <p:nvSpPr>
          <p:cNvPr id="14" name="Text Placeholder 2">
            <a:extLst>
              <a:ext uri="{FF2B5EF4-FFF2-40B4-BE49-F238E27FC236}">
                <a16:creationId xmlns:a16="http://schemas.microsoft.com/office/drawing/2014/main" id="{BC69E35F-C422-EBD2-49DC-F30C5EBDD55C}"/>
              </a:ext>
            </a:extLst>
          </p:cNvPr>
          <p:cNvSpPr txBox="1">
            <a:spLocks/>
          </p:cNvSpPr>
          <p:nvPr/>
        </p:nvSpPr>
        <p:spPr>
          <a:xfrm>
            <a:off x="497838" y="1291909"/>
            <a:ext cx="3838188"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Niacinamide PC for</a:t>
            </a:r>
            <a:b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a new wave of beauty</a:t>
            </a:r>
            <a:endParaRPr kumimoji="0" lang="pt-BR" sz="15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15" name="Picture 14" descr="A white and green line&#10;&#10;Description automatically generated">
            <a:extLst>
              <a:ext uri="{FF2B5EF4-FFF2-40B4-BE49-F238E27FC236}">
                <a16:creationId xmlns:a16="http://schemas.microsoft.com/office/drawing/2014/main" id="{E5B9C60C-E05A-6E33-6A15-5D4D632333C4}"/>
              </a:ext>
            </a:extLst>
          </p:cNvPr>
          <p:cNvPicPr>
            <a:picLocks noChangeAspect="1"/>
          </p:cNvPicPr>
          <p:nvPr/>
        </p:nvPicPr>
        <p:blipFill>
          <a:blip r:embed="rId4"/>
          <a:stretch>
            <a:fillRect/>
          </a:stretch>
        </p:blipFill>
        <p:spPr>
          <a:xfrm>
            <a:off x="604225" y="486620"/>
            <a:ext cx="3616066" cy="646702"/>
          </a:xfrm>
          <a:prstGeom prst="rect">
            <a:avLst/>
          </a:prstGeom>
        </p:spPr>
      </p:pic>
      <p:sp>
        <p:nvSpPr>
          <p:cNvPr id="2" name="TextBox 1">
            <a:extLst>
              <a:ext uri="{FF2B5EF4-FFF2-40B4-BE49-F238E27FC236}">
                <a16:creationId xmlns:a16="http://schemas.microsoft.com/office/drawing/2014/main" id="{D9F64F43-4BD2-E8B7-A19C-9EAA684DBE54}"/>
              </a:ext>
            </a:extLst>
          </p:cNvPr>
          <p:cNvSpPr txBox="1"/>
          <p:nvPr/>
        </p:nvSpPr>
        <p:spPr>
          <a:xfrm>
            <a:off x="9164319" y="6570543"/>
            <a:ext cx="2986745" cy="276999"/>
          </a:xfrm>
          <a:prstGeom prst="rect">
            <a:avLst/>
          </a:prstGeom>
          <a:noFill/>
        </p:spPr>
        <p:txBody>
          <a:bodyPr wrap="square">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Products are for illustration only, not for sale.</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prstClr val="white"/>
                </a:solidFill>
                <a:effectLst/>
                <a:uLnTx/>
                <a:uFillTx/>
                <a:latin typeface="Calibri" panose="020F0502020204030204"/>
                <a:ea typeface="+mn-ea"/>
                <a:cs typeface="+mn-cs"/>
              </a:rPr>
              <a:t>dsm-firmenich</a:t>
            </a: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 is not responsible for final product claims. </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38055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61D0E-2841-9D67-7C4C-7B0DBC87E05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5A46E9-0BA3-71E4-D897-B4BD82077F5E}"/>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CaixaDeTexto 10">
            <a:extLst>
              <a:ext uri="{FF2B5EF4-FFF2-40B4-BE49-F238E27FC236}">
                <a16:creationId xmlns:a16="http://schemas.microsoft.com/office/drawing/2014/main" id="{A037CA6B-5718-2EF5-E8B2-7D10ABE48597}"/>
              </a:ext>
            </a:extLst>
          </p:cNvPr>
          <p:cNvSpPr txBox="1"/>
          <p:nvPr/>
        </p:nvSpPr>
        <p:spPr>
          <a:xfrm>
            <a:off x="5520534" y="4075478"/>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SK-E-103204-1</a:t>
            </a:r>
          </a:p>
        </p:txBody>
      </p:sp>
      <p:pic>
        <p:nvPicPr>
          <p:cNvPr id="8" name="Picture 12">
            <a:extLst>
              <a:ext uri="{FF2B5EF4-FFF2-40B4-BE49-F238E27FC236}">
                <a16:creationId xmlns:a16="http://schemas.microsoft.com/office/drawing/2014/main" id="{39C5AEF6-F30C-C45E-A06A-24101E07C95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10" name="Tabela 3">
            <a:extLst>
              <a:ext uri="{FF2B5EF4-FFF2-40B4-BE49-F238E27FC236}">
                <a16:creationId xmlns:a16="http://schemas.microsoft.com/office/drawing/2014/main" id="{FE5F7475-64EB-80D8-0BC0-F2707F46EEA2}"/>
              </a:ext>
            </a:extLst>
          </p:cNvPr>
          <p:cNvGraphicFramePr>
            <a:graphicFrameLocks noGrp="1"/>
          </p:cNvGraphicFramePr>
          <p:nvPr/>
        </p:nvGraphicFramePr>
        <p:xfrm>
          <a:off x="5534499" y="1724984"/>
          <a:ext cx="6267432" cy="2057400"/>
        </p:xfrm>
        <a:graphic>
          <a:graphicData uri="http://schemas.openxmlformats.org/drawingml/2006/table">
            <a:tbl>
              <a:tblPr>
                <a:tableStyleId>{5C22544A-7EE6-4342-B048-85BDC9FD1C3A}</a:tableStyleId>
              </a:tblPr>
              <a:tblGrid>
                <a:gridCol w="497033">
                  <a:extLst>
                    <a:ext uri="{9D8B030D-6E8A-4147-A177-3AD203B41FA5}">
                      <a16:colId xmlns:a16="http://schemas.microsoft.com/office/drawing/2014/main" val="820058037"/>
                    </a:ext>
                  </a:extLst>
                </a:gridCol>
                <a:gridCol w="2163949">
                  <a:extLst>
                    <a:ext uri="{9D8B030D-6E8A-4147-A177-3AD203B41FA5}">
                      <a16:colId xmlns:a16="http://schemas.microsoft.com/office/drawing/2014/main" val="4215147189"/>
                    </a:ext>
                  </a:extLst>
                </a:gridCol>
                <a:gridCol w="2893325">
                  <a:extLst>
                    <a:ext uri="{9D8B030D-6E8A-4147-A177-3AD203B41FA5}">
                      <a16:colId xmlns:a16="http://schemas.microsoft.com/office/drawing/2014/main" val="4009637295"/>
                    </a:ext>
                  </a:extLst>
                </a:gridCol>
                <a:gridCol w="713125">
                  <a:extLst>
                    <a:ext uri="{9D8B030D-6E8A-4147-A177-3AD203B41FA5}">
                      <a16:colId xmlns:a16="http://schemas.microsoft.com/office/drawing/2014/main" val="534348324"/>
                    </a:ext>
                  </a:extLst>
                </a:gridCol>
              </a:tblGrid>
              <a:tr h="137160">
                <a:tc>
                  <a:txBody>
                    <a:bodyPr/>
                    <a:lstStyle/>
                    <a:p>
                      <a:pPr marL="36000" algn="l">
                        <a:spcBef>
                          <a:spcPts val="40"/>
                        </a:spcBef>
                        <a:spcAft>
                          <a:spcPts val="0"/>
                        </a:spcAft>
                      </a:pPr>
                      <a:r>
                        <a:rPr lang="pt-BR" sz="800" b="1" i="0">
                          <a:solidFill>
                            <a:srgbClr val="515151"/>
                          </a:solidFill>
                          <a:effectLst/>
                          <a:latin typeface="DM Sans" pitchFamily="2" charset="77"/>
                          <a:ea typeface="Fira Sans" charset="0"/>
                          <a:cs typeface="Fira Sans" charset="0"/>
                        </a:rPr>
                        <a:t>PHASE</a:t>
                      </a:r>
                    </a:p>
                  </a:txBody>
                  <a:tcPr marL="53147" marR="53147"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spcBef>
                          <a:spcPts val="40"/>
                        </a:spcBef>
                        <a:spcAft>
                          <a:spcPts val="0"/>
                        </a:spcAft>
                      </a:pPr>
                      <a:r>
                        <a:rPr lang="en-US" sz="800" b="1" i="0">
                          <a:solidFill>
                            <a:srgbClr val="515151"/>
                          </a:solidFill>
                          <a:effectLst/>
                          <a:latin typeface="DM Sans" pitchFamily="2" charset="77"/>
                          <a:ea typeface="Fira Sans" charset="0"/>
                          <a:cs typeface="Fira Sans" charset="0"/>
                        </a:rPr>
                        <a:t>INGREDIENTS</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spcBef>
                          <a:spcPts val="40"/>
                        </a:spcBef>
                        <a:spcAft>
                          <a:spcPts val="0"/>
                        </a:spcAft>
                      </a:pPr>
                      <a:r>
                        <a:rPr lang="en-US" sz="800" b="1" i="0">
                          <a:solidFill>
                            <a:srgbClr val="515151"/>
                          </a:solidFill>
                          <a:effectLst/>
                          <a:latin typeface="DM Sans" pitchFamily="2" charset="77"/>
                          <a:ea typeface="Fira Sans" charset="0"/>
                          <a:cs typeface="Fira Sans" charset="0"/>
                        </a:rPr>
                        <a:t>INCI NAME</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spcBef>
                          <a:spcPts val="40"/>
                        </a:spcBef>
                        <a:spcAft>
                          <a:spcPts val="0"/>
                        </a:spcAft>
                      </a:pPr>
                      <a:r>
                        <a:rPr lang="en-US" sz="800" b="1" i="0">
                          <a:solidFill>
                            <a:srgbClr val="515151"/>
                          </a:solidFill>
                          <a:effectLst/>
                          <a:latin typeface="DM Sans" pitchFamily="2" charset="77"/>
                          <a:ea typeface="Fira Sans" charset="0"/>
                          <a:cs typeface="Fira Sans" charset="0"/>
                        </a:rPr>
                        <a:t>% W / W</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222124"/>
                  </a:ext>
                </a:extLst>
              </a:tr>
              <a:tr h="137160">
                <a:tc rowSpan="6">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A</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Water Dem</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AQUA</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59,00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54945592"/>
                  </a:ext>
                </a:extLst>
              </a:tr>
              <a:tr h="137160">
                <a:tc vMerge="1">
                  <a:txBody>
                    <a:bodyPr/>
                    <a:lstStyle/>
                    <a:p>
                      <a:pPr>
                        <a:spcBef>
                          <a:spcPts val="40"/>
                        </a:spcBef>
                      </a:pPr>
                      <a:endParaRPr lang="en-BR" sz="8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1">
                          <a:effectLst/>
                          <a:latin typeface="DM Sans" pitchFamily="2" charset="77"/>
                          <a:ea typeface="Times New Roman" panose="02020603050405020304" pitchFamily="18" charset="0"/>
                          <a:cs typeface="Times New Roman" panose="02020603050405020304" pitchFamily="18" charset="0"/>
                        </a:rPr>
                        <a:t> STAY-C® 50</a:t>
                      </a:r>
                      <a:endParaRPr lang="en-BR" sz="9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SODIUM ASCORBYL PHOSPHATE</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3,00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517174326"/>
                  </a:ext>
                </a:extLst>
              </a:tr>
              <a:tr h="137160">
                <a:tc vMerge="1">
                  <a:txBody>
                    <a:bodyPr/>
                    <a:lstStyle/>
                    <a:p>
                      <a:pPr>
                        <a:spcBef>
                          <a:spcPts val="45"/>
                        </a:spcBef>
                      </a:pPr>
                      <a:endParaRPr lang="en-BR" sz="8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a:t>
                      </a:r>
                      <a:r>
                        <a:rPr lang="en-US" sz="900" b="1">
                          <a:effectLst/>
                          <a:latin typeface="DM Sans" pitchFamily="2" charset="77"/>
                          <a:ea typeface="Times New Roman" panose="02020603050405020304" pitchFamily="18" charset="0"/>
                          <a:cs typeface="Times New Roman" panose="02020603050405020304" pitchFamily="18" charset="0"/>
                        </a:rPr>
                        <a:t>Niacinamide PC</a:t>
                      </a:r>
                      <a:endParaRPr lang="en-BR" sz="9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NIACINAMIDE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3,00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78423692"/>
                  </a:ext>
                </a:extLst>
              </a:tr>
              <a:tr h="137160">
                <a:tc vMerge="1">
                  <a:txBody>
                    <a:bodyPr/>
                    <a:lstStyle/>
                    <a:p>
                      <a:pPr>
                        <a:spcBef>
                          <a:spcPts val="40"/>
                        </a:spcBef>
                      </a:pPr>
                      <a:endParaRPr lang="en-BR" sz="8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SODIUM METABISULFITE</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SODIUM METABISULFITE</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0,10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875619011"/>
                  </a:ext>
                </a:extLst>
              </a:tr>
              <a:tr h="137160">
                <a:tc vMerge="1">
                  <a:txBody>
                    <a:bodyPr/>
                    <a:lstStyle/>
                    <a:p>
                      <a:pPr>
                        <a:spcBef>
                          <a:spcPts val="40"/>
                        </a:spcBef>
                      </a:pPr>
                      <a:endParaRPr lang="en-BR" sz="8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a:t>
                      </a:r>
                      <a:r>
                        <a:rPr lang="en-US" sz="900" b="1">
                          <a:effectLst/>
                          <a:latin typeface="DM Sans" pitchFamily="2" charset="77"/>
                          <a:ea typeface="Times New Roman" panose="02020603050405020304" pitchFamily="18" charset="0"/>
                          <a:cs typeface="Times New Roman" panose="02020603050405020304" pitchFamily="18" charset="0"/>
                        </a:rPr>
                        <a:t>D-PANTHENOL</a:t>
                      </a:r>
                      <a:endParaRPr lang="en-BR" sz="9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PANTHENOL</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1,00 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81326775"/>
                  </a:ext>
                </a:extLst>
              </a:tr>
              <a:tr h="137160">
                <a:tc vMerge="1">
                  <a:txBody>
                    <a:bodyPr/>
                    <a:lstStyle/>
                    <a:p>
                      <a:pPr>
                        <a:spcBef>
                          <a:spcPts val="40"/>
                        </a:spcBef>
                      </a:pPr>
                      <a:endParaRPr lang="en-BR" sz="8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Edeta® BD</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DISODIUM EDTA</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0,10 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54058408"/>
                  </a:ext>
                </a:extLst>
              </a:tr>
              <a:tr h="137160">
                <a:tc rowSpan="3">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B</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Glycerin 99.5%</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GLYCERIN</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5,00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248078230"/>
                  </a:ext>
                </a:extLst>
              </a:tr>
              <a:tr h="137160">
                <a:tc vMerge="1">
                  <a:txBody>
                    <a:bodyPr/>
                    <a:lstStyle/>
                    <a:p>
                      <a:pPr>
                        <a:spcBef>
                          <a:spcPts val="50"/>
                        </a:spcBef>
                      </a:pPr>
                      <a:endParaRPr lang="en-BR" sz="8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Propanediol</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PROPANEDIOL</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25,00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775127553"/>
                  </a:ext>
                </a:extLst>
              </a:tr>
              <a:tr h="137160">
                <a:tc vMerge="1">
                  <a:txBody>
                    <a:bodyPr/>
                    <a:lstStyle/>
                    <a:p>
                      <a:pPr>
                        <a:spcBef>
                          <a:spcPts val="50"/>
                        </a:spcBef>
                      </a:pPr>
                      <a:endParaRPr lang="en-BR" sz="8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1">
                          <a:effectLst/>
                          <a:latin typeface="DM Sans" pitchFamily="2" charset="77"/>
                          <a:ea typeface="Times New Roman" panose="02020603050405020304" pitchFamily="18" charset="0"/>
                          <a:cs typeface="Times New Roman" panose="02020603050405020304" pitchFamily="18" charset="0"/>
                        </a:rPr>
                        <a:t>  HYA-ACT™ M</a:t>
                      </a:r>
                      <a:endParaRPr lang="en-BR" sz="9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SODIUM HYALURONATE</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0,20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557746055"/>
                  </a:ext>
                </a:extLst>
              </a:tr>
              <a:tr h="137160">
                <a:tc rowSpan="4">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C</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1">
                          <a:effectLst/>
                          <a:latin typeface="DM Sans" pitchFamily="2" charset="77"/>
                          <a:ea typeface="Times New Roman" panose="02020603050405020304" pitchFamily="18" charset="0"/>
                          <a:cs typeface="Times New Roman" panose="02020603050405020304" pitchFamily="18" charset="0"/>
                        </a:rPr>
                        <a:t> DL-alpha-Tocopheryl Acetate </a:t>
                      </a:r>
                      <a:endParaRPr lang="en-BR" sz="900" b="1">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TOCOPHERYL ACETATE</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0,10 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769448414"/>
                  </a:ext>
                </a:extLst>
              </a:tr>
              <a:tr h="137160">
                <a:tc vMerge="1">
                  <a:txBody>
                    <a:bodyPr/>
                    <a:lstStyle/>
                    <a:p>
                      <a:pPr>
                        <a:spcBef>
                          <a:spcPts val="40"/>
                        </a:spcBef>
                      </a:pPr>
                      <a:endParaRPr lang="en-BR" sz="8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Focusguard PE 9010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PHENOXYETHANOL, ETHYLHEXYLGLYCERIN</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0,60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4240112624"/>
                  </a:ext>
                </a:extLst>
              </a:tr>
              <a:tr h="137160">
                <a:tc vMerge="1">
                  <a:txBody>
                    <a:bodyPr/>
                    <a:lstStyle/>
                    <a:p>
                      <a:pPr>
                        <a:spcBef>
                          <a:spcPts val="40"/>
                        </a:spcBef>
                      </a:pPr>
                      <a:endParaRPr lang="en-BR" sz="8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PEG-40 HYDROGENATED CASTOR OIL</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PEG-40 HYDROGENATED CASTOR OIL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1,20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7004894"/>
                  </a:ext>
                </a:extLst>
              </a:tr>
              <a:tr h="137160">
                <a:tc vMerge="1">
                  <a:txBody>
                    <a:bodyPr/>
                    <a:lstStyle/>
                    <a:p>
                      <a:pPr>
                        <a:spcBef>
                          <a:spcPts val="45"/>
                        </a:spcBef>
                        <a:spcAft>
                          <a:spcPts val="5"/>
                        </a:spcAft>
                      </a:pPr>
                      <a:endParaRPr lang="en-BR" sz="8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RB-211127 Facial 2</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PARFUM</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0,50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62158081"/>
                  </a:ext>
                </a:extLst>
              </a:tr>
              <a:tr h="137160">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D</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Citric Acid 25% solution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AQUA, CITRIC ACID </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spcBef>
                          <a:spcPts val="40"/>
                        </a:spcBef>
                        <a:spcAft>
                          <a:spcPts val="0"/>
                        </a:spcAft>
                      </a:pPr>
                      <a:r>
                        <a:rPr lang="en-US" sz="900" b="0">
                          <a:effectLst/>
                          <a:latin typeface="DM Sans" pitchFamily="2" charset="77"/>
                          <a:ea typeface="Times New Roman" panose="02020603050405020304" pitchFamily="18" charset="0"/>
                          <a:cs typeface="Times New Roman" panose="02020603050405020304" pitchFamily="18" charset="0"/>
                        </a:rPr>
                        <a:t> 1,20</a:t>
                      </a:r>
                      <a:endParaRPr lang="en-BR" sz="900" b="0">
                        <a:effectLst/>
                        <a:latin typeface="DM Sans" pitchFamily="2" charset="77"/>
                        <a:ea typeface="Times New Roman" panose="02020603050405020304" pitchFamily="18" charset="0"/>
                        <a:cs typeface="Times New Roman" panose="02020603050405020304" pitchFamily="18" charset="0"/>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821855176"/>
                  </a:ext>
                </a:extLst>
              </a:tr>
            </a:tbl>
          </a:graphicData>
        </a:graphic>
      </p:graphicFrame>
      <p:pic>
        <p:nvPicPr>
          <p:cNvPr id="14" name="Picture 13" descr="A line of colored lines&#10;&#10;Description automatically generated with medium confidence">
            <a:extLst>
              <a:ext uri="{FF2B5EF4-FFF2-40B4-BE49-F238E27FC236}">
                <a16:creationId xmlns:a16="http://schemas.microsoft.com/office/drawing/2014/main" id="{D9B21AE3-F313-2403-2CA0-6A719B18CE1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20534" y="852533"/>
            <a:ext cx="2079785" cy="369332"/>
          </a:xfrm>
          <a:prstGeom prst="rect">
            <a:avLst/>
          </a:prstGeom>
        </p:spPr>
      </p:pic>
      <p:pic>
        <p:nvPicPr>
          <p:cNvPr id="18" name="Picture 17" descr="A black background with a green line&#10;&#10;Description automatically generated">
            <a:extLst>
              <a:ext uri="{FF2B5EF4-FFF2-40B4-BE49-F238E27FC236}">
                <a16:creationId xmlns:a16="http://schemas.microsoft.com/office/drawing/2014/main" id="{03373A30-E5C9-0C04-F5A0-B59EC91383A8}"/>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70248" y="0"/>
            <a:ext cx="2537833" cy="6858000"/>
          </a:xfrm>
          <a:prstGeom prst="rect">
            <a:avLst/>
          </a:prstGeom>
        </p:spPr>
      </p:pic>
      <p:sp>
        <p:nvSpPr>
          <p:cNvPr id="21" name="TextBox 20">
            <a:extLst>
              <a:ext uri="{FF2B5EF4-FFF2-40B4-BE49-F238E27FC236}">
                <a16:creationId xmlns:a16="http://schemas.microsoft.com/office/drawing/2014/main" id="{A4D9FD68-82A6-9188-D438-DDCA82553A2A}"/>
              </a:ext>
            </a:extLst>
          </p:cNvPr>
          <p:cNvSpPr txBox="1"/>
          <p:nvPr/>
        </p:nvSpPr>
        <p:spPr>
          <a:xfrm>
            <a:off x="9126215" y="853932"/>
            <a:ext cx="270719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3"/>
                </a:solidFill>
                <a:effectLst/>
                <a:uLnTx/>
                <a:uFillTx/>
                <a:latin typeface="DM Sans" pitchFamily="2" charset="77"/>
                <a:ea typeface="+mn-ea"/>
                <a:cs typeface="+mn-cs"/>
              </a:rPr>
              <a:t>BRIGHT ENERGY SERUM</a:t>
            </a:r>
          </a:p>
        </p:txBody>
      </p:sp>
      <p:pic>
        <p:nvPicPr>
          <p:cNvPr id="23" name="Picture 22">
            <a:extLst>
              <a:ext uri="{FF2B5EF4-FFF2-40B4-BE49-F238E27FC236}">
                <a16:creationId xmlns:a16="http://schemas.microsoft.com/office/drawing/2014/main" id="{523CE2FC-72D3-6C3D-205A-C76ABCFDDC11}"/>
              </a:ext>
            </a:extLst>
          </p:cNvPr>
          <p:cNvPicPr>
            <a:picLocks noChangeAspect="1"/>
          </p:cNvPicPr>
          <p:nvPr/>
        </p:nvPicPr>
        <p:blipFill>
          <a:blip r:embed="rId6"/>
          <a:srcRect l="31628" r="31628"/>
          <a:stretch/>
        </p:blipFill>
        <p:spPr>
          <a:xfrm>
            <a:off x="1806592" y="1704885"/>
            <a:ext cx="1284769" cy="4160896"/>
          </a:xfrm>
          <a:prstGeom prst="rect">
            <a:avLst/>
          </a:prstGeom>
          <a:ln>
            <a:noFill/>
          </a:ln>
          <a:effectLst>
            <a:outerShdw blurRad="292100" dist="139700" dir="2700000" algn="tl" rotWithShape="0">
              <a:srgbClr val="333333">
                <a:alpha val="35000"/>
              </a:srgbClr>
            </a:outerShdw>
          </a:effectLst>
        </p:spPr>
      </p:pic>
      <p:sp>
        <p:nvSpPr>
          <p:cNvPr id="2" name="CaixaDeTexto 10">
            <a:extLst>
              <a:ext uri="{FF2B5EF4-FFF2-40B4-BE49-F238E27FC236}">
                <a16:creationId xmlns:a16="http://schemas.microsoft.com/office/drawing/2014/main" id="{14A24215-1E0E-B094-F05D-D9A2DE27C4E1}"/>
              </a:ext>
            </a:extLst>
          </p:cNvPr>
          <p:cNvSpPr txBox="1"/>
          <p:nvPr/>
        </p:nvSpPr>
        <p:spPr>
          <a:xfrm>
            <a:off x="5520534" y="4256044"/>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PROCEDURE</a:t>
            </a: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a:t>
            </a:r>
          </a:p>
        </p:txBody>
      </p:sp>
      <p:graphicFrame>
        <p:nvGraphicFramePr>
          <p:cNvPr id="3" name="Table 2">
            <a:extLst>
              <a:ext uri="{FF2B5EF4-FFF2-40B4-BE49-F238E27FC236}">
                <a16:creationId xmlns:a16="http://schemas.microsoft.com/office/drawing/2014/main" id="{E7A21A9C-B60F-A4B4-343E-72F52DBE186A}"/>
              </a:ext>
            </a:extLst>
          </p:cNvPr>
          <p:cNvGraphicFramePr>
            <a:graphicFrameLocks noGrp="1"/>
          </p:cNvGraphicFramePr>
          <p:nvPr/>
        </p:nvGraphicFramePr>
        <p:xfrm>
          <a:off x="5565981" y="4493126"/>
          <a:ext cx="6366081" cy="487680"/>
        </p:xfrm>
        <a:graphic>
          <a:graphicData uri="http://schemas.openxmlformats.org/drawingml/2006/table">
            <a:tbl>
              <a:tblPr/>
              <a:tblGrid>
                <a:gridCol w="143081">
                  <a:extLst>
                    <a:ext uri="{9D8B030D-6E8A-4147-A177-3AD203B41FA5}">
                      <a16:colId xmlns:a16="http://schemas.microsoft.com/office/drawing/2014/main" val="582772279"/>
                    </a:ext>
                  </a:extLst>
                </a:gridCol>
                <a:gridCol w="6223000">
                  <a:extLst>
                    <a:ext uri="{9D8B030D-6E8A-4147-A177-3AD203B41FA5}">
                      <a16:colId xmlns:a16="http://schemas.microsoft.com/office/drawing/2014/main" val="2579252417"/>
                    </a:ext>
                  </a:extLst>
                </a:gridCol>
              </a:tblGrid>
              <a:tr h="0">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1</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Prepare Phase A and stir until it's homogenous.</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630727900"/>
                  </a:ext>
                </a:extLst>
              </a:tr>
              <a:tr h="0">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2</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Add Phase B under stirring, until it's homogenous.</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510857125"/>
                  </a:ext>
                </a:extLst>
              </a:tr>
              <a:tr h="0">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3</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Add Phase C as a premix and homogenize under stirring.</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3019213600"/>
                  </a:ext>
                </a:extLst>
              </a:tr>
              <a:tr h="0">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4</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b="0" kern="1200">
                          <a:solidFill>
                            <a:schemeClr val="dk1"/>
                          </a:solidFill>
                          <a:effectLst/>
                          <a:latin typeface="DM Sans" pitchFamily="2" charset="77"/>
                          <a:ea typeface="DM Sans" pitchFamily="2" charset="0"/>
                          <a:cs typeface="Times New Roman" panose="02020603050405020304" pitchFamily="18" charset="0"/>
                        </a:rPr>
                        <a:t>Adjust pH with Phase C</a:t>
                      </a:r>
                      <a:endParaRPr lang="en-US" sz="800" b="0" kern="1200">
                        <a:solidFill>
                          <a:schemeClr val="dk1"/>
                        </a:solidFill>
                        <a:effectLst/>
                        <a:latin typeface="DM Sans" pitchFamily="2" charset="77"/>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31263159"/>
                  </a:ext>
                </a:extLst>
              </a:tr>
            </a:tbl>
          </a:graphicData>
        </a:graphic>
      </p:graphicFrame>
      <p:sp>
        <p:nvSpPr>
          <p:cNvPr id="7" name="CaixaDeTexto 10">
            <a:extLst>
              <a:ext uri="{FF2B5EF4-FFF2-40B4-BE49-F238E27FC236}">
                <a16:creationId xmlns:a16="http://schemas.microsoft.com/office/drawing/2014/main" id="{37E1F5A8-2D73-5B6D-DB31-3B90DFF4281A}"/>
              </a:ext>
            </a:extLst>
          </p:cNvPr>
          <p:cNvSpPr txBox="1"/>
          <p:nvPr/>
        </p:nvSpPr>
        <p:spPr>
          <a:xfrm>
            <a:off x="5534499" y="5157743"/>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TECHNICAL DATA:</a:t>
            </a:r>
            <a:endPar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endParaRPr>
          </a:p>
        </p:txBody>
      </p:sp>
      <p:graphicFrame>
        <p:nvGraphicFramePr>
          <p:cNvPr id="9" name="Table 8">
            <a:extLst>
              <a:ext uri="{FF2B5EF4-FFF2-40B4-BE49-F238E27FC236}">
                <a16:creationId xmlns:a16="http://schemas.microsoft.com/office/drawing/2014/main" id="{E1637EC1-C6F4-A829-AC89-7569B79719E1}"/>
              </a:ext>
            </a:extLst>
          </p:cNvPr>
          <p:cNvGraphicFramePr>
            <a:graphicFrameLocks noGrp="1"/>
          </p:cNvGraphicFramePr>
          <p:nvPr/>
        </p:nvGraphicFramePr>
        <p:xfrm>
          <a:off x="5579946" y="5326646"/>
          <a:ext cx="3546269" cy="324740"/>
        </p:xfrm>
        <a:graphic>
          <a:graphicData uri="http://schemas.openxmlformats.org/drawingml/2006/table">
            <a:tbl>
              <a:tblPr/>
              <a:tblGrid>
                <a:gridCol w="1965119">
                  <a:extLst>
                    <a:ext uri="{9D8B030D-6E8A-4147-A177-3AD203B41FA5}">
                      <a16:colId xmlns:a16="http://schemas.microsoft.com/office/drawing/2014/main" val="1255433271"/>
                    </a:ext>
                  </a:extLst>
                </a:gridCol>
                <a:gridCol w="355600">
                  <a:extLst>
                    <a:ext uri="{9D8B030D-6E8A-4147-A177-3AD203B41FA5}">
                      <a16:colId xmlns:a16="http://schemas.microsoft.com/office/drawing/2014/main" val="3671272797"/>
                    </a:ext>
                  </a:extLst>
                </a:gridCol>
                <a:gridCol w="565150">
                  <a:extLst>
                    <a:ext uri="{9D8B030D-6E8A-4147-A177-3AD203B41FA5}">
                      <a16:colId xmlns:a16="http://schemas.microsoft.com/office/drawing/2014/main" val="373402762"/>
                    </a:ext>
                  </a:extLst>
                </a:gridCol>
                <a:gridCol w="660400">
                  <a:extLst>
                    <a:ext uri="{9D8B030D-6E8A-4147-A177-3AD203B41FA5}">
                      <a16:colId xmlns:a16="http://schemas.microsoft.com/office/drawing/2014/main" val="1452326550"/>
                    </a:ext>
                  </a:extLst>
                </a:gridCol>
              </a:tblGrid>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pH:</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7,3</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Viscosity:</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&lt; 100 </a:t>
                      </a:r>
                      <a:r>
                        <a:rPr lang="en-GB" sz="800" b="0" kern="100" err="1">
                          <a:solidFill>
                            <a:srgbClr val="2D2B2B"/>
                          </a:solidFill>
                          <a:effectLst/>
                          <a:latin typeface="DM Sans" pitchFamily="2" charset="0"/>
                          <a:ea typeface="DM Sans" pitchFamily="2" charset="0"/>
                          <a:cs typeface="Times New Roman" panose="02020603050405020304" pitchFamily="18" charset="0"/>
                        </a:rPr>
                        <a:t>mPa.s</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939796934"/>
                  </a:ext>
                </a:extLst>
              </a:tr>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Technical Specificity: Opalescent</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738383717"/>
                  </a:ext>
                </a:extLst>
              </a:tr>
            </a:tbl>
          </a:graphicData>
        </a:graphic>
      </p:graphicFrame>
      <p:sp>
        <p:nvSpPr>
          <p:cNvPr id="11" name="TextBox 10">
            <a:extLst>
              <a:ext uri="{FF2B5EF4-FFF2-40B4-BE49-F238E27FC236}">
                <a16:creationId xmlns:a16="http://schemas.microsoft.com/office/drawing/2014/main" id="{A37D0271-6D4B-A5C7-58F3-FDAF59CA2EB2}"/>
              </a:ext>
            </a:extLst>
          </p:cNvPr>
          <p:cNvSpPr txBox="1"/>
          <p:nvPr/>
        </p:nvSpPr>
        <p:spPr>
          <a:xfrm>
            <a:off x="5520534" y="5848367"/>
            <a:ext cx="60731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00" cap="none" spc="0" normalizeH="0" baseline="0" noProof="0">
                <a:ln>
                  <a:noFill/>
                </a:ln>
                <a:solidFill>
                  <a:srgbClr val="2D2B2B"/>
                </a:solidFill>
                <a:effectLst/>
                <a:uLnTx/>
                <a:uFillTx/>
                <a:latin typeface="DM Sans" pitchFamily="2" charset="0"/>
                <a:ea typeface="DM Sans" pitchFamily="2" charset="0"/>
                <a:cs typeface="Times New Roman" panose="02020603050405020304" pitchFamily="18" charset="0"/>
              </a:rPr>
              <a:t>The formulation fulfils the 3 months stability at 4°C, room temperature, 40°C</a:t>
            </a:r>
            <a:endParaRPr kumimoji="0" lang="en-US" sz="800" b="0" i="0" u="none" strike="noStrike" kern="100" cap="none" spc="0" normalizeH="0" baseline="0" noProof="0">
              <a:ln>
                <a:noFill/>
              </a:ln>
              <a:solidFill>
                <a:srgbClr val="2D2B2B"/>
              </a:solidFill>
              <a:effectLst/>
              <a:uLnTx/>
              <a:uFillTx/>
              <a:latin typeface="DM Sans" pitchFamily="2" charset="0"/>
              <a:ea typeface="DM Sans" pitchFamily="2" charset="0"/>
              <a:cs typeface="Times New Roman" panose="02020603050405020304" pitchFamily="18" charset="0"/>
            </a:endParaRPr>
          </a:p>
        </p:txBody>
      </p:sp>
      <p:sp>
        <p:nvSpPr>
          <p:cNvPr id="12" name="TextBox 11">
            <a:extLst>
              <a:ext uri="{FF2B5EF4-FFF2-40B4-BE49-F238E27FC236}">
                <a16:creationId xmlns:a16="http://schemas.microsoft.com/office/drawing/2014/main" id="{72907FEC-4683-8127-83AF-1526A2F644FC}"/>
              </a:ext>
            </a:extLst>
          </p:cNvPr>
          <p:cNvSpPr txBox="1"/>
          <p:nvPr/>
        </p:nvSpPr>
        <p:spPr>
          <a:xfrm>
            <a:off x="9126215" y="1096505"/>
            <a:ext cx="4685756" cy="259943"/>
          </a:xfrm>
          <a:prstGeom prst="rect">
            <a:avLst/>
          </a:prstGeom>
          <a:noFill/>
        </p:spPr>
        <p:txBody>
          <a:bodyPr wrap="square" rtlCol="0">
            <a:spAutoFit/>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GB" sz="900" b="0" i="0" u="none" strike="noStrike" kern="100" cap="none" spc="0" normalizeH="0" baseline="0" noProof="0">
                <a:ln>
                  <a:noFill/>
                </a:ln>
                <a:solidFill>
                  <a:srgbClr val="2D2B2B"/>
                </a:solidFill>
                <a:effectLst/>
                <a:uLnTx/>
                <a:uFillTx/>
                <a:latin typeface="DM Sans Medium" pitchFamily="2" charset="0"/>
                <a:ea typeface="DM Sans" pitchFamily="2" charset="0"/>
                <a:cs typeface="Times New Roman" panose="02020603050405020304" pitchFamily="18" charset="0"/>
              </a:rPr>
              <a:t>93,41% Natural Origin content according to ISO 16128</a:t>
            </a:r>
            <a:endParaRPr kumimoji="0" lang="en-US" sz="900" b="0" i="0" u="none" strike="noStrike" kern="100" cap="none" spc="0" normalizeH="0" baseline="0" noProof="0">
              <a:ln>
                <a:noFill/>
              </a:ln>
              <a:solidFill>
                <a:srgbClr val="2D2B2B"/>
              </a:solidFill>
              <a:effectLst/>
              <a:uLnTx/>
              <a:uFillTx/>
              <a:latin typeface="DM Sans" pitchFamily="2" charset="0"/>
              <a:ea typeface="DM Sans" pitchFamily="2" charset="0"/>
              <a:cs typeface="Times New Roman" panose="02020603050405020304" pitchFamily="18" charset="0"/>
            </a:endParaRPr>
          </a:p>
        </p:txBody>
      </p:sp>
      <p:sp>
        <p:nvSpPr>
          <p:cNvPr id="13" name="Retângulo 9">
            <a:extLst>
              <a:ext uri="{FF2B5EF4-FFF2-40B4-BE49-F238E27FC236}">
                <a16:creationId xmlns:a16="http://schemas.microsoft.com/office/drawing/2014/main" id="{955AA005-ED0C-46E9-7050-D348882B941A}"/>
              </a:ext>
            </a:extLst>
          </p:cNvPr>
          <p:cNvSpPr/>
          <p:nvPr/>
        </p:nvSpPr>
        <p:spPr>
          <a:xfrm>
            <a:off x="127262" y="5646358"/>
            <a:ext cx="4968524"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The information provided herein is provided for information purposes only and has been prepared by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in accordance with its own methodology.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has used diligent care to ensure that it is accurate and up to date, however,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makes no representation or warranty, either expressly or implied, of the accuracy, reliability, or completeness thereof. In no event shall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be liable for any damages arising from or reliance upon, or use of, any information provided herein. Further,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dsm-firmenich’s</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representative for further details. © DSM Nutritional Products AG, 2024</a:t>
            </a:r>
          </a:p>
        </p:txBody>
      </p:sp>
    </p:spTree>
    <p:extLst>
      <p:ext uri="{BB962C8B-B14F-4D97-AF65-F5344CB8AC3E}">
        <p14:creationId xmlns:p14="http://schemas.microsoft.com/office/powerpoint/2010/main" val="39630630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F2353-1256-C840-050A-D29E750C81C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D4A9A10-C617-C0CF-A903-50E519BCA903}"/>
              </a:ext>
            </a:extLst>
          </p:cNvPr>
          <p:cNvPicPr>
            <a:picLocks noChangeAspect="1"/>
          </p:cNvPicPr>
          <p:nvPr/>
        </p:nvPicPr>
        <p:blipFill>
          <a:blip r:embed="rId2"/>
          <a:srcRect/>
          <a:stretch/>
        </p:blipFill>
        <p:spPr>
          <a:xfrm>
            <a:off x="0" y="0"/>
            <a:ext cx="12192000" cy="6858000"/>
          </a:xfrm>
          <a:prstGeom prst="rect">
            <a:avLst/>
          </a:prstGeom>
        </p:spPr>
      </p:pic>
      <p:sp>
        <p:nvSpPr>
          <p:cNvPr id="4" name="Text Placeholder 2">
            <a:extLst>
              <a:ext uri="{FF2B5EF4-FFF2-40B4-BE49-F238E27FC236}">
                <a16:creationId xmlns:a16="http://schemas.microsoft.com/office/drawing/2014/main" id="{E327A574-4B4F-FB15-1C98-9AD8931FED97}"/>
              </a:ext>
            </a:extLst>
          </p:cNvPr>
          <p:cNvSpPr txBox="1">
            <a:spLocks/>
          </p:cNvSpPr>
          <p:nvPr/>
        </p:nvSpPr>
        <p:spPr>
          <a:xfrm>
            <a:off x="472438" y="4722949"/>
            <a:ext cx="3201326" cy="27229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pitchFamily="2" charset="77"/>
                <a:ea typeface="+mn-ea"/>
                <a:cs typeface="+mn-cs"/>
              </a:rPr>
              <a:t> BALANCING FACIAL CREAM</a:t>
            </a:r>
          </a:p>
        </p:txBody>
      </p:sp>
      <p:sp>
        <p:nvSpPr>
          <p:cNvPr id="5" name="Text Placeholder 2">
            <a:extLst>
              <a:ext uri="{FF2B5EF4-FFF2-40B4-BE49-F238E27FC236}">
                <a16:creationId xmlns:a16="http://schemas.microsoft.com/office/drawing/2014/main" id="{C943E48E-65DC-1533-A804-D33CB8DE99A2}"/>
              </a:ext>
            </a:extLst>
          </p:cNvPr>
          <p:cNvSpPr txBox="1">
            <a:spLocks/>
          </p:cNvSpPr>
          <p:nvPr/>
        </p:nvSpPr>
        <p:spPr>
          <a:xfrm>
            <a:off x="510535" y="5011656"/>
            <a:ext cx="5942219" cy="124986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a:ln>
                  <a:noFill/>
                </a:ln>
                <a:solidFill>
                  <a:prstClr val="white"/>
                </a:solidFill>
                <a:effectLst/>
                <a:uLnTx/>
                <a:uFillTx/>
                <a:latin typeface="DM Sans" pitchFamily="2" charset="77"/>
                <a:ea typeface="+mn-ea"/>
                <a:cs typeface="+mn-cs"/>
              </a:rPr>
              <a:t>Our facial cream is your perfect partner for your skincare routine during menopause! With Niacinamide PC and vitamins B5, B6, and B12, it restores ceramide balance, strengthens the skin’s barrier, and delivers deep hydration. It also stimulates collagen production, while smoothing out fine lines and wrinkles, combating dryness and sensitivity that often accompany this life stage. Best of all, it protects against environmental stress and hormonal changes, leaving you looking radiant and full of vitality.</a:t>
            </a:r>
            <a:endParaRPr kumimoji="0" lang="pt-BR" sz="13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17" name="Picture 16" descr="A black and white logo&#10;&#10;Description automatically generated">
            <a:extLst>
              <a:ext uri="{FF2B5EF4-FFF2-40B4-BE49-F238E27FC236}">
                <a16:creationId xmlns:a16="http://schemas.microsoft.com/office/drawing/2014/main" id="{B2F82E46-AD8C-229F-2B2A-811234976B1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sp>
        <p:nvSpPr>
          <p:cNvPr id="19" name="Text Placeholder 2">
            <a:extLst>
              <a:ext uri="{FF2B5EF4-FFF2-40B4-BE49-F238E27FC236}">
                <a16:creationId xmlns:a16="http://schemas.microsoft.com/office/drawing/2014/main" id="{7594F022-9E9E-49CC-1464-64E46E701E4A}"/>
              </a:ext>
            </a:extLst>
          </p:cNvPr>
          <p:cNvSpPr txBox="1">
            <a:spLocks/>
          </p:cNvSpPr>
          <p:nvPr/>
        </p:nvSpPr>
        <p:spPr>
          <a:xfrm>
            <a:off x="497838" y="1291909"/>
            <a:ext cx="3838188"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Niacinamide PC for</a:t>
            </a:r>
            <a:b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a new wave of beauty</a:t>
            </a:r>
            <a:endParaRPr kumimoji="0" lang="pt-BR" sz="15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20" name="Picture 19" descr="A white and green line&#10;&#10;Description automatically generated">
            <a:extLst>
              <a:ext uri="{FF2B5EF4-FFF2-40B4-BE49-F238E27FC236}">
                <a16:creationId xmlns:a16="http://schemas.microsoft.com/office/drawing/2014/main" id="{6BEC5B6D-5BA1-DC77-C49C-F7B01DEFE24D}"/>
              </a:ext>
            </a:extLst>
          </p:cNvPr>
          <p:cNvPicPr>
            <a:picLocks noChangeAspect="1"/>
          </p:cNvPicPr>
          <p:nvPr/>
        </p:nvPicPr>
        <p:blipFill>
          <a:blip r:embed="rId4"/>
          <a:stretch>
            <a:fillRect/>
          </a:stretch>
        </p:blipFill>
        <p:spPr>
          <a:xfrm>
            <a:off x="604225" y="486620"/>
            <a:ext cx="3616066" cy="646702"/>
          </a:xfrm>
          <a:prstGeom prst="rect">
            <a:avLst/>
          </a:prstGeom>
        </p:spPr>
      </p:pic>
      <p:sp>
        <p:nvSpPr>
          <p:cNvPr id="2" name="TextBox 1">
            <a:extLst>
              <a:ext uri="{FF2B5EF4-FFF2-40B4-BE49-F238E27FC236}">
                <a16:creationId xmlns:a16="http://schemas.microsoft.com/office/drawing/2014/main" id="{A0E9ACA9-A3E1-C749-4656-20E09C7AF02A}"/>
              </a:ext>
            </a:extLst>
          </p:cNvPr>
          <p:cNvSpPr txBox="1"/>
          <p:nvPr/>
        </p:nvSpPr>
        <p:spPr>
          <a:xfrm>
            <a:off x="9164319" y="6570543"/>
            <a:ext cx="2986745" cy="276999"/>
          </a:xfrm>
          <a:prstGeom prst="rect">
            <a:avLst/>
          </a:prstGeom>
          <a:noFill/>
        </p:spPr>
        <p:txBody>
          <a:bodyPr wrap="square">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Products are for illustration only, not for sale.</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prstClr val="white"/>
                </a:solidFill>
                <a:effectLst/>
                <a:uLnTx/>
                <a:uFillTx/>
                <a:latin typeface="Calibri" panose="020F0502020204030204"/>
                <a:ea typeface="+mn-ea"/>
                <a:cs typeface="+mn-cs"/>
              </a:rPr>
              <a:t>dsm-firmenich</a:t>
            </a: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 is not responsible for final product claims. </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8334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61D0E-2841-9D67-7C4C-7B0DBC87E05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5A46E9-0BA3-71E4-D897-B4BD82077F5E}"/>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83344"/>
            <a:ext cx="12192000" cy="6858000"/>
          </a:xfrm>
          <a:prstGeom prst="rect">
            <a:avLst/>
          </a:prstGeom>
        </p:spPr>
      </p:pic>
      <p:sp>
        <p:nvSpPr>
          <p:cNvPr id="5" name="CaixaDeTexto 10">
            <a:extLst>
              <a:ext uri="{FF2B5EF4-FFF2-40B4-BE49-F238E27FC236}">
                <a16:creationId xmlns:a16="http://schemas.microsoft.com/office/drawing/2014/main" id="{A037CA6B-5718-2EF5-E8B2-7D10ABE48597}"/>
              </a:ext>
            </a:extLst>
          </p:cNvPr>
          <p:cNvSpPr txBox="1"/>
          <p:nvPr/>
        </p:nvSpPr>
        <p:spPr>
          <a:xfrm>
            <a:off x="5461045" y="4017634"/>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SK-E-103205-1</a:t>
            </a:r>
          </a:p>
        </p:txBody>
      </p:sp>
      <p:pic>
        <p:nvPicPr>
          <p:cNvPr id="8" name="Picture 12">
            <a:extLst>
              <a:ext uri="{FF2B5EF4-FFF2-40B4-BE49-F238E27FC236}">
                <a16:creationId xmlns:a16="http://schemas.microsoft.com/office/drawing/2014/main" id="{39C5AEF6-F30C-C45E-A06A-24101E07C95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10" name="Tabela 3">
            <a:extLst>
              <a:ext uri="{FF2B5EF4-FFF2-40B4-BE49-F238E27FC236}">
                <a16:creationId xmlns:a16="http://schemas.microsoft.com/office/drawing/2014/main" id="{FE5F7475-64EB-80D8-0BC0-F2707F46EEA2}"/>
              </a:ext>
            </a:extLst>
          </p:cNvPr>
          <p:cNvGraphicFramePr>
            <a:graphicFrameLocks noGrp="1"/>
          </p:cNvGraphicFramePr>
          <p:nvPr/>
        </p:nvGraphicFramePr>
        <p:xfrm>
          <a:off x="5520534" y="1696689"/>
          <a:ext cx="6312878" cy="2042160"/>
        </p:xfrm>
        <a:graphic>
          <a:graphicData uri="http://schemas.openxmlformats.org/drawingml/2006/table">
            <a:tbl>
              <a:tblPr>
                <a:tableStyleId>{5C22544A-7EE6-4342-B048-85BDC9FD1C3A}</a:tableStyleId>
              </a:tblPr>
              <a:tblGrid>
                <a:gridCol w="549679">
                  <a:extLst>
                    <a:ext uri="{9D8B030D-6E8A-4147-A177-3AD203B41FA5}">
                      <a16:colId xmlns:a16="http://schemas.microsoft.com/office/drawing/2014/main" val="1750224917"/>
                    </a:ext>
                  </a:extLst>
                </a:gridCol>
                <a:gridCol w="2548348">
                  <a:extLst>
                    <a:ext uri="{9D8B030D-6E8A-4147-A177-3AD203B41FA5}">
                      <a16:colId xmlns:a16="http://schemas.microsoft.com/office/drawing/2014/main" val="4215147189"/>
                    </a:ext>
                  </a:extLst>
                </a:gridCol>
                <a:gridCol w="2593075">
                  <a:extLst>
                    <a:ext uri="{9D8B030D-6E8A-4147-A177-3AD203B41FA5}">
                      <a16:colId xmlns:a16="http://schemas.microsoft.com/office/drawing/2014/main" val="4009637295"/>
                    </a:ext>
                  </a:extLst>
                </a:gridCol>
                <a:gridCol w="621776">
                  <a:extLst>
                    <a:ext uri="{9D8B030D-6E8A-4147-A177-3AD203B41FA5}">
                      <a16:colId xmlns:a16="http://schemas.microsoft.com/office/drawing/2014/main" val="534348324"/>
                    </a:ext>
                  </a:extLst>
                </a:gridCol>
              </a:tblGrid>
              <a:tr h="0">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PHASE</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INGREDIENTS</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INCI NAME</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 W / W</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222124"/>
                  </a:ext>
                </a:extLst>
              </a:tr>
              <a:tr h="0">
                <a:tc rowSpan="5">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A</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endParaRPr lang="en-BR" sz="1100">
                        <a:effectLst/>
                        <a:latin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Water Dem</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AQUA</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78,49</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54945592"/>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Ecogel™</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LYSOLECITHIN, SCLEROTIUM GUM, PULLULAN, XANTHAN GUM</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2,50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423618973"/>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Propanediol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PROPANEDIOL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3,00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926019"/>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Dermosoft® Octiol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CAPRYLYL GLYCOL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0,20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517174326"/>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Cosphaderm® Pentiol natural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PENTYLENE GLYCOL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3,00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78423692"/>
                  </a:ext>
                </a:extLst>
              </a:tr>
              <a:tr h="0">
                <a:tc rowSpan="2">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B</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endParaRPr lang="en-BR" sz="1100">
                        <a:effectLst/>
                        <a:latin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Myritol® 318</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CAPRYLIC/CAPRIC TRIGLYCERIDE</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5,00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81326775"/>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fr-FR" sz="900" b="0">
                          <a:solidFill>
                            <a:srgbClr val="000000"/>
                          </a:solidFill>
                          <a:effectLst/>
                          <a:latin typeface="DM Sans" pitchFamily="2" charset="77"/>
                          <a:ea typeface="Trebuchet MS" panose="020B0703020202090204" pitchFamily="34" charset="0"/>
                          <a:cs typeface="Times New Roman" panose="02020603050405020304" pitchFamily="18" charset="0"/>
                        </a:rPr>
                        <a:t>Perfume Fleur de peau RS90514</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PARFUM</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0,15</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54058408"/>
                  </a:ext>
                </a:extLst>
              </a:tr>
              <a:tr h="0">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C</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1">
                          <a:solidFill>
                            <a:srgbClr val="000000"/>
                          </a:solidFill>
                          <a:effectLst/>
                          <a:latin typeface="DM Sans" pitchFamily="2" charset="77"/>
                          <a:ea typeface="Trebuchet MS" panose="020B0703020202090204" pitchFamily="34" charset="0"/>
                          <a:cs typeface="Times New Roman" panose="02020603050405020304" pitchFamily="18" charset="0"/>
                        </a:rPr>
                        <a:t>VALVANCE® </a:t>
                      </a:r>
                      <a:r>
                        <a:rPr lang="en-GB" sz="900" b="1" i="1">
                          <a:solidFill>
                            <a:srgbClr val="000000"/>
                          </a:solidFill>
                          <a:effectLst/>
                          <a:latin typeface="DM Sans 14pt" pitchFamily="2" charset="77"/>
                          <a:ea typeface="Trebuchet MS" panose="020B0703020202090204" pitchFamily="34" charset="0"/>
                          <a:cs typeface="Times New Roman" panose="02020603050405020304" pitchFamily="18" charset="0"/>
                        </a:rPr>
                        <a:t>Touch</a:t>
                      </a:r>
                      <a:r>
                        <a:rPr lang="en-GB" sz="900" b="1">
                          <a:solidFill>
                            <a:srgbClr val="000000"/>
                          </a:solidFill>
                          <a:effectLst/>
                          <a:latin typeface="DM Sans" pitchFamily="2" charset="77"/>
                          <a:ea typeface="Trebuchet MS" panose="020B0703020202090204" pitchFamily="34" charset="0"/>
                          <a:cs typeface="Times New Roman" panose="02020603050405020304" pitchFamily="18" charset="0"/>
                        </a:rPr>
                        <a:t> 210</a:t>
                      </a:r>
                      <a:endParaRPr lang="en-BR" sz="11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SILICA</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1,00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769448414"/>
                  </a:ext>
                </a:extLst>
              </a:tr>
              <a:tr h="0">
                <a:tc rowSpan="4">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D</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p>
                    <a:p>
                      <a:pPr marL="36000" algn="l">
                        <a:lnSpc>
                          <a:spcPct val="100000"/>
                        </a:lnSpc>
                        <a:spcBef>
                          <a:spcPts val="40"/>
                        </a:spcBef>
                      </a:pPr>
                      <a:r>
                        <a:rPr lang="en-GB" sz="900">
                          <a:solidFill>
                            <a:srgbClr val="000000"/>
                          </a:solidFill>
                          <a:effectLst/>
                          <a:latin typeface="DM Sans" pitchFamily="2" charset="77"/>
                          <a:cs typeface="Times New Roman" panose="02020603050405020304" pitchFamily="18" charset="0"/>
                        </a:rPr>
                        <a:t> </a:t>
                      </a:r>
                      <a:endParaRPr lang="en-BR" sz="1100">
                        <a:effectLst/>
                        <a:latin typeface="DM Sans" pitchFamily="2" charset="77"/>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1">
                          <a:solidFill>
                            <a:srgbClr val="000000"/>
                          </a:solidFill>
                          <a:effectLst/>
                          <a:latin typeface="DM Sans" pitchFamily="2" charset="77"/>
                          <a:ea typeface="Trebuchet MS" panose="020B0703020202090204" pitchFamily="34" charset="0"/>
                          <a:cs typeface="Times New Roman" panose="02020603050405020304" pitchFamily="18" charset="0"/>
                        </a:rPr>
                        <a:t>Niacinamide PC</a:t>
                      </a:r>
                      <a:endParaRPr lang="en-BR" sz="11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NIACINAMIDE</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4,00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7004894"/>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1">
                          <a:solidFill>
                            <a:srgbClr val="000000"/>
                          </a:solidFill>
                          <a:effectLst/>
                          <a:latin typeface="DM Sans" pitchFamily="2" charset="77"/>
                          <a:ea typeface="Trebuchet MS" panose="020B0703020202090204" pitchFamily="34" charset="0"/>
                          <a:cs typeface="Times New Roman" panose="02020603050405020304" pitchFamily="18" charset="0"/>
                        </a:rPr>
                        <a:t>D-Panthenol 75 L</a:t>
                      </a:r>
                      <a:endParaRPr lang="en-BR" sz="11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PANTHENOL, AQUA</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2,00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270413010"/>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1">
                          <a:solidFill>
                            <a:srgbClr val="000000"/>
                          </a:solidFill>
                          <a:effectLst/>
                          <a:latin typeface="DM Sans" pitchFamily="2" charset="77"/>
                          <a:ea typeface="Trebuchet MS" panose="020B0703020202090204" pitchFamily="34" charset="0"/>
                          <a:cs typeface="Times New Roman" panose="02020603050405020304" pitchFamily="18" charset="0"/>
                        </a:rPr>
                        <a:t>PYRIDOXINE HYDROCHLORIDE (VITAMIN B6)</a:t>
                      </a:r>
                      <a:endParaRPr lang="en-BR" sz="11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PYRIDOXINE HCL</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0,20</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62158081"/>
                  </a:ext>
                </a:extLst>
              </a:tr>
              <a:tr h="0">
                <a:tc vMerge="1">
                  <a:txBody>
                    <a:bodyPr/>
                    <a:lstStyle/>
                    <a:p>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1">
                          <a:solidFill>
                            <a:srgbClr val="000000"/>
                          </a:solidFill>
                          <a:effectLst/>
                          <a:latin typeface="DM Sans" pitchFamily="2" charset="77"/>
                          <a:ea typeface="Trebuchet MS" panose="020B0703020202090204" pitchFamily="34" charset="0"/>
                          <a:cs typeface="Times New Roman" panose="02020603050405020304" pitchFamily="18" charset="0"/>
                        </a:rPr>
                        <a:t>Vitamin B12 Cryst Food Grade</a:t>
                      </a:r>
                      <a:endParaRPr lang="en-BR" sz="1100" b="1">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CYANOCOBALAMIN</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0,01</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108051229"/>
                  </a:ext>
                </a:extLst>
              </a:tr>
              <a:tr h="0">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E</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Sodium Hydroxide 10% Solution</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pPr>
                      <a:r>
                        <a:rPr lang="en-GB" sz="900" b="0">
                          <a:solidFill>
                            <a:srgbClr val="000000"/>
                          </a:solidFill>
                          <a:effectLst/>
                          <a:latin typeface="DM Sans" pitchFamily="2" charset="77"/>
                          <a:ea typeface="Trebuchet MS" panose="020B0703020202090204" pitchFamily="34" charset="0"/>
                          <a:cs typeface="Times New Roman" panose="02020603050405020304" pitchFamily="18" charset="0"/>
                        </a:rPr>
                        <a:t>AQUA, SODIUM HYDROXIDE</a:t>
                      </a:r>
                      <a:endParaRPr lang="en-BR" sz="1100" b="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pPr>
                      <a:r>
                        <a:rPr lang="en-GB" sz="900">
                          <a:solidFill>
                            <a:srgbClr val="000000"/>
                          </a:solidFill>
                          <a:effectLst/>
                          <a:latin typeface="DM Sans" pitchFamily="2" charset="77"/>
                          <a:ea typeface="Trebuchet MS" panose="020B0703020202090204" pitchFamily="34" charset="0"/>
                          <a:cs typeface="Times New Roman" panose="02020603050405020304" pitchFamily="18" charset="0"/>
                        </a:rPr>
                        <a:t>0,45</a:t>
                      </a:r>
                      <a:endParaRPr lang="en-BR" sz="1100">
                        <a:effectLst/>
                        <a:latin typeface="DM Sans" pitchFamily="2" charset="77"/>
                        <a:ea typeface="Trebuchet MS" panose="020B0703020202090204" pitchFamily="34" charset="0"/>
                        <a:cs typeface="Times New Roman" panose="02020603050405020304" pitchFamily="18" charset="0"/>
                      </a:endParaRPr>
                    </a:p>
                  </a:txBody>
                  <a:tcPr marL="44450" marR="4445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74433267"/>
                  </a:ext>
                </a:extLst>
              </a:tr>
            </a:tbl>
          </a:graphicData>
        </a:graphic>
      </p:graphicFrame>
      <p:pic>
        <p:nvPicPr>
          <p:cNvPr id="14" name="Picture 13" descr="A line of colored lines&#10;&#10;Description automatically generated with medium confidence">
            <a:extLst>
              <a:ext uri="{FF2B5EF4-FFF2-40B4-BE49-F238E27FC236}">
                <a16:creationId xmlns:a16="http://schemas.microsoft.com/office/drawing/2014/main" id="{D9B21AE3-F313-2403-2CA0-6A719B18CE1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20534" y="852533"/>
            <a:ext cx="2079785" cy="369332"/>
          </a:xfrm>
          <a:prstGeom prst="rect">
            <a:avLst/>
          </a:prstGeom>
        </p:spPr>
      </p:pic>
      <p:pic>
        <p:nvPicPr>
          <p:cNvPr id="18" name="Picture 17" descr="A black background with a green line&#10;&#10;Description automatically generated">
            <a:extLst>
              <a:ext uri="{FF2B5EF4-FFF2-40B4-BE49-F238E27FC236}">
                <a16:creationId xmlns:a16="http://schemas.microsoft.com/office/drawing/2014/main" id="{03373A30-E5C9-0C04-F5A0-B59EC91383A8}"/>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70248" y="0"/>
            <a:ext cx="2537833" cy="6858000"/>
          </a:xfrm>
          <a:prstGeom prst="rect">
            <a:avLst/>
          </a:prstGeom>
        </p:spPr>
      </p:pic>
      <p:sp>
        <p:nvSpPr>
          <p:cNvPr id="21" name="TextBox 20">
            <a:extLst>
              <a:ext uri="{FF2B5EF4-FFF2-40B4-BE49-F238E27FC236}">
                <a16:creationId xmlns:a16="http://schemas.microsoft.com/office/drawing/2014/main" id="{A4D9FD68-82A6-9188-D438-DDCA82553A2A}"/>
              </a:ext>
            </a:extLst>
          </p:cNvPr>
          <p:cNvSpPr txBox="1"/>
          <p:nvPr/>
        </p:nvSpPr>
        <p:spPr>
          <a:xfrm>
            <a:off x="8702936" y="853932"/>
            <a:ext cx="313047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3"/>
                </a:solidFill>
                <a:effectLst/>
                <a:uLnTx/>
                <a:uFillTx/>
                <a:latin typeface="DM Sans" pitchFamily="2" charset="77"/>
                <a:ea typeface="+mn-ea"/>
                <a:cs typeface="+mn-cs"/>
              </a:rPr>
              <a:t>BALANCING FACIAL CREAM</a:t>
            </a:r>
          </a:p>
        </p:txBody>
      </p:sp>
      <p:pic>
        <p:nvPicPr>
          <p:cNvPr id="24" name="Picture 23">
            <a:extLst>
              <a:ext uri="{FF2B5EF4-FFF2-40B4-BE49-F238E27FC236}">
                <a16:creationId xmlns:a16="http://schemas.microsoft.com/office/drawing/2014/main" id="{85DF040E-4B60-616B-10F8-7BAF17D36EC1}"/>
              </a:ext>
            </a:extLst>
          </p:cNvPr>
          <p:cNvPicPr>
            <a:picLocks noChangeAspect="1"/>
          </p:cNvPicPr>
          <p:nvPr/>
        </p:nvPicPr>
        <p:blipFill>
          <a:blip r:embed="rId6"/>
          <a:srcRect l="13105" r="13105"/>
          <a:stretch/>
        </p:blipFill>
        <p:spPr>
          <a:xfrm>
            <a:off x="1261955" y="2095355"/>
            <a:ext cx="2995702" cy="2667289"/>
          </a:xfrm>
          <a:prstGeom prst="rect">
            <a:avLst/>
          </a:prstGeom>
          <a:ln>
            <a:noFill/>
          </a:ln>
          <a:effectLst>
            <a:outerShdw blurRad="292100" dist="139700" dir="2700000" algn="tl" rotWithShape="0">
              <a:srgbClr val="333333">
                <a:alpha val="35000"/>
              </a:srgbClr>
            </a:outerShdw>
          </a:effectLst>
        </p:spPr>
      </p:pic>
      <p:sp>
        <p:nvSpPr>
          <p:cNvPr id="2" name="Retângulo 9">
            <a:extLst>
              <a:ext uri="{FF2B5EF4-FFF2-40B4-BE49-F238E27FC236}">
                <a16:creationId xmlns:a16="http://schemas.microsoft.com/office/drawing/2014/main" id="{9FDE5FD1-2345-33C3-8D3E-36A4FA76E573}"/>
              </a:ext>
            </a:extLst>
          </p:cNvPr>
          <p:cNvSpPr/>
          <p:nvPr/>
        </p:nvSpPr>
        <p:spPr>
          <a:xfrm>
            <a:off x="156016" y="5588847"/>
            <a:ext cx="5198562" cy="7489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The information provided herein is provided for information purposes only and has been prepared by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in accordance with its own methodology.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has used diligent care to ensure that it is accurate and up to date, however,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makes no representation or warranty, either expressly or implied, of the accuracy, reliability, or completeness thereof. In no event shall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be liable for any damages arising from or reliance upon, or use of, any information provided herein. Further,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dsm-firmenich’s</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representative for further details. © DSM Nutritional Products AG, 2024</a:t>
            </a:r>
          </a:p>
        </p:txBody>
      </p:sp>
      <p:sp>
        <p:nvSpPr>
          <p:cNvPr id="3" name="CaixaDeTexto 10">
            <a:extLst>
              <a:ext uri="{FF2B5EF4-FFF2-40B4-BE49-F238E27FC236}">
                <a16:creationId xmlns:a16="http://schemas.microsoft.com/office/drawing/2014/main" id="{B70556F2-AFDB-94A8-F450-940D9ED2C146}"/>
              </a:ext>
            </a:extLst>
          </p:cNvPr>
          <p:cNvSpPr txBox="1"/>
          <p:nvPr/>
        </p:nvSpPr>
        <p:spPr>
          <a:xfrm>
            <a:off x="5461045" y="4196607"/>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PROCEDURE</a:t>
            </a: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a:t>
            </a:r>
          </a:p>
        </p:txBody>
      </p:sp>
      <p:graphicFrame>
        <p:nvGraphicFramePr>
          <p:cNvPr id="6" name="Table 5">
            <a:extLst>
              <a:ext uri="{FF2B5EF4-FFF2-40B4-BE49-F238E27FC236}">
                <a16:creationId xmlns:a16="http://schemas.microsoft.com/office/drawing/2014/main" id="{6219F004-C75D-3BAC-89BF-A1E6938C5614}"/>
              </a:ext>
            </a:extLst>
          </p:cNvPr>
          <p:cNvGraphicFramePr>
            <a:graphicFrameLocks noGrp="1"/>
          </p:cNvGraphicFramePr>
          <p:nvPr/>
        </p:nvGraphicFramePr>
        <p:xfrm>
          <a:off x="5575573" y="4378630"/>
          <a:ext cx="3625367" cy="853440"/>
        </p:xfrm>
        <a:graphic>
          <a:graphicData uri="http://schemas.openxmlformats.org/drawingml/2006/table">
            <a:tbl>
              <a:tblPr/>
              <a:tblGrid>
                <a:gridCol w="114300">
                  <a:extLst>
                    <a:ext uri="{9D8B030D-6E8A-4147-A177-3AD203B41FA5}">
                      <a16:colId xmlns:a16="http://schemas.microsoft.com/office/drawing/2014/main" val="582772279"/>
                    </a:ext>
                  </a:extLst>
                </a:gridCol>
                <a:gridCol w="3511067">
                  <a:extLst>
                    <a:ext uri="{9D8B030D-6E8A-4147-A177-3AD203B41FA5}">
                      <a16:colId xmlns:a16="http://schemas.microsoft.com/office/drawing/2014/main" val="2579252417"/>
                    </a:ext>
                  </a:extLst>
                </a:gridCol>
              </a:tblGrid>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1</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Prepare Phase A and heat up to 75°C-80°C under stirring for 30 min.</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630727900"/>
                  </a:ext>
                </a:extLst>
              </a:tr>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2</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Prepare Phase B under stirring.</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510857125"/>
                  </a:ext>
                </a:extLst>
              </a:tr>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3</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Add Phase B into Phase A under stirring.</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3019213600"/>
                  </a:ext>
                </a:extLst>
              </a:tr>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4</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Add Phase C into Phase A+B and homogenize at 18000 rpm for 2 min.</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51464129"/>
                  </a:ext>
                </a:extLst>
              </a:tr>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5</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Cool down to 35°C under stirring.</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58919510"/>
                  </a:ext>
                </a:extLst>
              </a:tr>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6</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Add ingredients of Phase D one by one into the emulsion under stirring.</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245260222"/>
                  </a:ext>
                </a:extLst>
              </a:tr>
              <a:tr h="0">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7</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GB" sz="800" kern="100">
                          <a:solidFill>
                            <a:srgbClr val="000000"/>
                          </a:solidFill>
                          <a:effectLst/>
                          <a:latin typeface="DM Sans" pitchFamily="2" charset="0"/>
                          <a:ea typeface="DM Sans" pitchFamily="2" charset="0"/>
                          <a:cs typeface="Times New Roman" panose="02020603050405020304" pitchFamily="18" charset="0"/>
                        </a:rPr>
                        <a:t>Adjust pH to 7 with Phase E.</a:t>
                      </a:r>
                      <a:endParaRPr lang="en-US" sz="1200" kern="100">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31263159"/>
                  </a:ext>
                </a:extLst>
              </a:tr>
            </a:tbl>
          </a:graphicData>
        </a:graphic>
      </p:graphicFrame>
      <p:sp>
        <p:nvSpPr>
          <p:cNvPr id="7" name="CaixaDeTexto 10">
            <a:extLst>
              <a:ext uri="{FF2B5EF4-FFF2-40B4-BE49-F238E27FC236}">
                <a16:creationId xmlns:a16="http://schemas.microsoft.com/office/drawing/2014/main" id="{30A31F84-152A-8ADE-53AD-AEB4E9225D22}"/>
              </a:ext>
            </a:extLst>
          </p:cNvPr>
          <p:cNvSpPr txBox="1"/>
          <p:nvPr/>
        </p:nvSpPr>
        <p:spPr>
          <a:xfrm>
            <a:off x="5461045" y="5494909"/>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TECHNICAL DATA:</a:t>
            </a:r>
            <a:endPar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endParaRPr>
          </a:p>
        </p:txBody>
      </p:sp>
      <p:sp>
        <p:nvSpPr>
          <p:cNvPr id="11" name="TextBox 10">
            <a:extLst>
              <a:ext uri="{FF2B5EF4-FFF2-40B4-BE49-F238E27FC236}">
                <a16:creationId xmlns:a16="http://schemas.microsoft.com/office/drawing/2014/main" id="{2A0EAC86-ADA3-E33E-FE1B-29474E05E5B7}"/>
              </a:ext>
            </a:extLst>
          </p:cNvPr>
          <p:cNvSpPr txBox="1"/>
          <p:nvPr/>
        </p:nvSpPr>
        <p:spPr>
          <a:xfrm>
            <a:off x="5461045" y="6130550"/>
            <a:ext cx="60731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00" cap="none" spc="0" normalizeH="0" baseline="0" noProof="0">
                <a:ln>
                  <a:noFill/>
                </a:ln>
                <a:solidFill>
                  <a:srgbClr val="2D2B2B"/>
                </a:solidFill>
                <a:effectLst/>
                <a:uLnTx/>
                <a:uFillTx/>
                <a:latin typeface="DM Sans" pitchFamily="2" charset="0"/>
                <a:ea typeface="DM Sans" pitchFamily="2" charset="0"/>
                <a:cs typeface="Times New Roman" panose="02020603050405020304" pitchFamily="18" charset="0"/>
              </a:rPr>
              <a:t>The formulation fulfils the 3 months stability at 4°C, room temperature, 40°C, 50°C and daylight</a:t>
            </a:r>
          </a:p>
        </p:txBody>
      </p:sp>
      <p:graphicFrame>
        <p:nvGraphicFramePr>
          <p:cNvPr id="12" name="Table 11">
            <a:extLst>
              <a:ext uri="{FF2B5EF4-FFF2-40B4-BE49-F238E27FC236}">
                <a16:creationId xmlns:a16="http://schemas.microsoft.com/office/drawing/2014/main" id="{887FBE1B-7249-B6F7-E2D0-2633ED33AA64}"/>
              </a:ext>
            </a:extLst>
          </p:cNvPr>
          <p:cNvGraphicFramePr>
            <a:graphicFrameLocks noGrp="1"/>
          </p:cNvGraphicFramePr>
          <p:nvPr/>
        </p:nvGraphicFramePr>
        <p:xfrm>
          <a:off x="5580066" y="5710630"/>
          <a:ext cx="5501252" cy="324740"/>
        </p:xfrm>
        <a:graphic>
          <a:graphicData uri="http://schemas.openxmlformats.org/drawingml/2006/table">
            <a:tbl>
              <a:tblPr/>
              <a:tblGrid>
                <a:gridCol w="1574230">
                  <a:extLst>
                    <a:ext uri="{9D8B030D-6E8A-4147-A177-3AD203B41FA5}">
                      <a16:colId xmlns:a16="http://schemas.microsoft.com/office/drawing/2014/main" val="1255433271"/>
                    </a:ext>
                  </a:extLst>
                </a:gridCol>
                <a:gridCol w="302079">
                  <a:extLst>
                    <a:ext uri="{9D8B030D-6E8A-4147-A177-3AD203B41FA5}">
                      <a16:colId xmlns:a16="http://schemas.microsoft.com/office/drawing/2014/main" val="3671272797"/>
                    </a:ext>
                  </a:extLst>
                </a:gridCol>
                <a:gridCol w="1681843">
                  <a:extLst>
                    <a:ext uri="{9D8B030D-6E8A-4147-A177-3AD203B41FA5}">
                      <a16:colId xmlns:a16="http://schemas.microsoft.com/office/drawing/2014/main" val="373402762"/>
                    </a:ext>
                  </a:extLst>
                </a:gridCol>
                <a:gridCol w="1943100">
                  <a:extLst>
                    <a:ext uri="{9D8B030D-6E8A-4147-A177-3AD203B41FA5}">
                      <a16:colId xmlns:a16="http://schemas.microsoft.com/office/drawing/2014/main" val="1452326550"/>
                    </a:ext>
                  </a:extLst>
                </a:gridCol>
              </a:tblGrid>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pH:</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7,2</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Viscosity (spindle RV-4 / 10 rpm):</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8640 </a:t>
                      </a:r>
                      <a:r>
                        <a:rPr lang="en-GB" sz="800" b="0" kern="100" err="1">
                          <a:solidFill>
                            <a:srgbClr val="2D2B2B"/>
                          </a:solidFill>
                          <a:effectLst/>
                          <a:latin typeface="DM Sans" pitchFamily="2" charset="0"/>
                          <a:ea typeface="DM Sans" pitchFamily="2" charset="0"/>
                          <a:cs typeface="Times New Roman" panose="02020603050405020304" pitchFamily="18" charset="0"/>
                        </a:rPr>
                        <a:t>mPa.s</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939796934"/>
                  </a:ext>
                </a:extLst>
              </a:tr>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Technical Specificity: Opaque</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738383717"/>
                  </a:ext>
                </a:extLst>
              </a:tr>
            </a:tbl>
          </a:graphicData>
        </a:graphic>
      </p:graphicFrame>
    </p:spTree>
    <p:extLst>
      <p:ext uri="{BB962C8B-B14F-4D97-AF65-F5344CB8AC3E}">
        <p14:creationId xmlns:p14="http://schemas.microsoft.com/office/powerpoint/2010/main" val="5905420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336C8-8230-B794-CDD5-7BBE6D7C1AA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CC3D6AA-5EC1-ABB5-408F-F5FD8BCE4F6C}"/>
              </a:ext>
            </a:extLst>
          </p:cNvPr>
          <p:cNvPicPr>
            <a:picLocks noChangeAspect="1"/>
          </p:cNvPicPr>
          <p:nvPr/>
        </p:nvPicPr>
        <p:blipFill>
          <a:blip r:embed="rId2"/>
          <a:srcRect/>
          <a:stretch/>
        </p:blipFill>
        <p:spPr>
          <a:xfrm>
            <a:off x="0" y="0"/>
            <a:ext cx="12192000" cy="6858000"/>
          </a:xfrm>
          <a:prstGeom prst="rect">
            <a:avLst/>
          </a:prstGeom>
        </p:spPr>
      </p:pic>
      <p:sp>
        <p:nvSpPr>
          <p:cNvPr id="4" name="Text Placeholder 2">
            <a:extLst>
              <a:ext uri="{FF2B5EF4-FFF2-40B4-BE49-F238E27FC236}">
                <a16:creationId xmlns:a16="http://schemas.microsoft.com/office/drawing/2014/main" id="{6A2DA047-E1FD-EB36-478B-65752D6E7F9D}"/>
              </a:ext>
            </a:extLst>
          </p:cNvPr>
          <p:cNvSpPr txBox="1">
            <a:spLocks/>
          </p:cNvSpPr>
          <p:nvPr/>
        </p:nvSpPr>
        <p:spPr>
          <a:xfrm>
            <a:off x="527129" y="4969730"/>
            <a:ext cx="4425871" cy="28870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pitchFamily="2" charset="77"/>
                <a:ea typeface="+mn-ea"/>
                <a:cs typeface="+mn-cs"/>
              </a:rPr>
              <a:t>PROTECT &amp; REPAIR STICK RADIANT SHIELD</a:t>
            </a:r>
          </a:p>
        </p:txBody>
      </p:sp>
      <p:sp>
        <p:nvSpPr>
          <p:cNvPr id="5" name="Text Placeholder 2">
            <a:extLst>
              <a:ext uri="{FF2B5EF4-FFF2-40B4-BE49-F238E27FC236}">
                <a16:creationId xmlns:a16="http://schemas.microsoft.com/office/drawing/2014/main" id="{3FF4F8E2-0E9D-BA50-9598-52C524765BE2}"/>
              </a:ext>
            </a:extLst>
          </p:cNvPr>
          <p:cNvSpPr txBox="1">
            <a:spLocks/>
          </p:cNvSpPr>
          <p:nvPr/>
        </p:nvSpPr>
        <p:spPr>
          <a:xfrm>
            <a:off x="527129" y="5258437"/>
            <a:ext cx="5717807" cy="84461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a:ln>
                  <a:noFill/>
                </a:ln>
                <a:solidFill>
                  <a:prstClr val="white"/>
                </a:solidFill>
                <a:effectLst/>
                <a:uLnTx/>
                <a:uFillTx/>
                <a:latin typeface="DM Sans" pitchFamily="2" charset="77"/>
                <a:ea typeface="+mn-ea"/>
                <a:cs typeface="+mn-cs"/>
              </a:rPr>
              <a:t>Looking for an easier way to protect your skin from daily sun damage? Check out our powerful stick! Enriched with Niacinamide PC (2.5%), </a:t>
            </a:r>
            <a:br>
              <a:rPr kumimoji="0" lang="en-US" sz="13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300" b="0" i="0" u="none" strike="noStrike" kern="1200" cap="none" spc="0" normalizeH="0" baseline="0" noProof="0">
                <a:ln>
                  <a:noFill/>
                </a:ln>
                <a:solidFill>
                  <a:prstClr val="white"/>
                </a:solidFill>
                <a:effectLst/>
                <a:uLnTx/>
                <a:uFillTx/>
                <a:latin typeface="DM Sans" pitchFamily="2" charset="77"/>
                <a:ea typeface="+mn-ea"/>
                <a:cs typeface="+mn-cs"/>
              </a:rPr>
              <a:t>it offers superior UV protection with the super trio of PARSOL® UV filters while boosting your skin’s natural repair against sun damage. It prevents photoaging and leaves your skin healthy and glowing like the sun itself!</a:t>
            </a:r>
            <a:endParaRPr kumimoji="0" lang="pt-BR" sz="13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3" name="Picture 2" descr="A black and white logo&#10;&#10;Description automatically generated">
            <a:extLst>
              <a:ext uri="{FF2B5EF4-FFF2-40B4-BE49-F238E27FC236}">
                <a16:creationId xmlns:a16="http://schemas.microsoft.com/office/drawing/2014/main" id="{26437475-9088-A868-0FFA-CE876867F7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sp>
        <p:nvSpPr>
          <p:cNvPr id="6" name="Text Placeholder 2">
            <a:extLst>
              <a:ext uri="{FF2B5EF4-FFF2-40B4-BE49-F238E27FC236}">
                <a16:creationId xmlns:a16="http://schemas.microsoft.com/office/drawing/2014/main" id="{C8DB3888-C043-FB1B-C10C-95A27B821A5F}"/>
              </a:ext>
            </a:extLst>
          </p:cNvPr>
          <p:cNvSpPr txBox="1">
            <a:spLocks/>
          </p:cNvSpPr>
          <p:nvPr/>
        </p:nvSpPr>
        <p:spPr>
          <a:xfrm>
            <a:off x="497838" y="1291909"/>
            <a:ext cx="3838188"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Niacinamide PC for</a:t>
            </a:r>
            <a:b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a new wave of beauty</a:t>
            </a:r>
            <a:endParaRPr kumimoji="0" lang="pt-BR" sz="15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8" name="Picture 7" descr="A white and green line&#10;&#10;Description automatically generated">
            <a:extLst>
              <a:ext uri="{FF2B5EF4-FFF2-40B4-BE49-F238E27FC236}">
                <a16:creationId xmlns:a16="http://schemas.microsoft.com/office/drawing/2014/main" id="{1669EBB7-ACC5-DFFF-DD3B-0A30BBEBF337}"/>
              </a:ext>
            </a:extLst>
          </p:cNvPr>
          <p:cNvPicPr>
            <a:picLocks noChangeAspect="1"/>
          </p:cNvPicPr>
          <p:nvPr/>
        </p:nvPicPr>
        <p:blipFill>
          <a:blip r:embed="rId4"/>
          <a:stretch>
            <a:fillRect/>
          </a:stretch>
        </p:blipFill>
        <p:spPr>
          <a:xfrm>
            <a:off x="604225" y="486620"/>
            <a:ext cx="3616066" cy="646702"/>
          </a:xfrm>
          <a:prstGeom prst="rect">
            <a:avLst/>
          </a:prstGeom>
        </p:spPr>
      </p:pic>
      <p:sp>
        <p:nvSpPr>
          <p:cNvPr id="2" name="TextBox 1">
            <a:extLst>
              <a:ext uri="{FF2B5EF4-FFF2-40B4-BE49-F238E27FC236}">
                <a16:creationId xmlns:a16="http://schemas.microsoft.com/office/drawing/2014/main" id="{F669853E-E3EC-C91D-4BD6-CA7B7B2BB427}"/>
              </a:ext>
            </a:extLst>
          </p:cNvPr>
          <p:cNvSpPr txBox="1"/>
          <p:nvPr/>
        </p:nvSpPr>
        <p:spPr>
          <a:xfrm>
            <a:off x="9164319" y="6570543"/>
            <a:ext cx="2986745" cy="276999"/>
          </a:xfrm>
          <a:prstGeom prst="rect">
            <a:avLst/>
          </a:prstGeom>
          <a:noFill/>
        </p:spPr>
        <p:txBody>
          <a:bodyPr wrap="square">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Products are for illustration only, not for sale.</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prstClr val="white"/>
                </a:solidFill>
                <a:effectLst/>
                <a:uLnTx/>
                <a:uFillTx/>
                <a:latin typeface="Calibri" panose="020F0502020204030204"/>
                <a:ea typeface="+mn-ea"/>
                <a:cs typeface="+mn-cs"/>
              </a:rPr>
              <a:t>dsm-firmenich</a:t>
            </a: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 is not responsible for final product claims. </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703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61D0E-2841-9D67-7C4C-7B0DBC87E05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5A46E9-0BA3-71E4-D897-B4BD82077F5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CaixaDeTexto 10">
            <a:extLst>
              <a:ext uri="{FF2B5EF4-FFF2-40B4-BE49-F238E27FC236}">
                <a16:creationId xmlns:a16="http://schemas.microsoft.com/office/drawing/2014/main" id="{A037CA6B-5718-2EF5-E8B2-7D10ABE48597}"/>
              </a:ext>
            </a:extLst>
          </p:cNvPr>
          <p:cNvSpPr txBox="1"/>
          <p:nvPr/>
        </p:nvSpPr>
        <p:spPr>
          <a:xfrm>
            <a:off x="5413612" y="4512374"/>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SU-E-103209-1</a:t>
            </a:r>
          </a:p>
        </p:txBody>
      </p:sp>
      <p:pic>
        <p:nvPicPr>
          <p:cNvPr id="8" name="Picture 12">
            <a:extLst>
              <a:ext uri="{FF2B5EF4-FFF2-40B4-BE49-F238E27FC236}">
                <a16:creationId xmlns:a16="http://schemas.microsoft.com/office/drawing/2014/main" id="{39C5AEF6-F30C-C45E-A06A-24101E07C95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10" name="Tabela 3">
            <a:extLst>
              <a:ext uri="{FF2B5EF4-FFF2-40B4-BE49-F238E27FC236}">
                <a16:creationId xmlns:a16="http://schemas.microsoft.com/office/drawing/2014/main" id="{FE5F7475-64EB-80D8-0BC0-F2707F46EEA2}"/>
              </a:ext>
            </a:extLst>
          </p:cNvPr>
          <p:cNvGraphicFramePr>
            <a:graphicFrameLocks noGrp="1"/>
          </p:cNvGraphicFramePr>
          <p:nvPr/>
        </p:nvGraphicFramePr>
        <p:xfrm>
          <a:off x="5520533" y="1328644"/>
          <a:ext cx="6312877" cy="3056492"/>
        </p:xfrm>
        <a:graphic>
          <a:graphicData uri="http://schemas.openxmlformats.org/drawingml/2006/table">
            <a:tbl>
              <a:tblPr>
                <a:tableStyleId>{5C22544A-7EE6-4342-B048-85BDC9FD1C3A}</a:tableStyleId>
              </a:tblPr>
              <a:tblGrid>
                <a:gridCol w="549679">
                  <a:extLst>
                    <a:ext uri="{9D8B030D-6E8A-4147-A177-3AD203B41FA5}">
                      <a16:colId xmlns:a16="http://schemas.microsoft.com/office/drawing/2014/main" val="1750224917"/>
                    </a:ext>
                  </a:extLst>
                </a:gridCol>
                <a:gridCol w="1811370">
                  <a:extLst>
                    <a:ext uri="{9D8B030D-6E8A-4147-A177-3AD203B41FA5}">
                      <a16:colId xmlns:a16="http://schemas.microsoft.com/office/drawing/2014/main" val="4215147189"/>
                    </a:ext>
                  </a:extLst>
                </a:gridCol>
                <a:gridCol w="3057099">
                  <a:extLst>
                    <a:ext uri="{9D8B030D-6E8A-4147-A177-3AD203B41FA5}">
                      <a16:colId xmlns:a16="http://schemas.microsoft.com/office/drawing/2014/main" val="4009637295"/>
                    </a:ext>
                  </a:extLst>
                </a:gridCol>
                <a:gridCol w="894729">
                  <a:extLst>
                    <a:ext uri="{9D8B030D-6E8A-4147-A177-3AD203B41FA5}">
                      <a16:colId xmlns:a16="http://schemas.microsoft.com/office/drawing/2014/main" val="534348324"/>
                    </a:ext>
                  </a:extLst>
                </a:gridCol>
              </a:tblGrid>
              <a:tr h="130412">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PHASE</a:t>
                      </a:r>
                      <a:endParaRPr lang="pt-BR" sz="800" b="1" i="0">
                        <a:solidFill>
                          <a:srgbClr val="515151"/>
                        </a:solidFill>
                        <a:effectLst/>
                        <a:latin typeface="DM Sans" pitchFamily="2" charset="77"/>
                        <a:ea typeface="Fira Sans" charset="0"/>
                        <a:cs typeface="Fira Sans" charset="0"/>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INGREDIENTS</a:t>
                      </a:r>
                      <a:endParaRPr lang="pt-BR" sz="800" b="1" i="0">
                        <a:solidFill>
                          <a:srgbClr val="515151"/>
                        </a:solidFill>
                        <a:effectLst/>
                        <a:latin typeface="DM Sans" pitchFamily="2" charset="77"/>
                        <a:ea typeface="Fira Sans" charset="0"/>
                        <a:cs typeface="Fira Sans" charset="0"/>
                      </a:endParaRPr>
                    </a:p>
                  </a:txBody>
                  <a:tcPr marL="0" marR="0"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INCI NAME</a:t>
                      </a:r>
                      <a:endParaRPr lang="pt-BR" sz="800" b="1" i="0">
                        <a:solidFill>
                          <a:srgbClr val="515151"/>
                        </a:solidFill>
                        <a:effectLst/>
                        <a:latin typeface="DM Sans" pitchFamily="2" charset="77"/>
                        <a:ea typeface="Fira Sans" charset="0"/>
                        <a:cs typeface="Fira Sans" charset="0"/>
                      </a:endParaRPr>
                    </a:p>
                  </a:txBody>
                  <a:tcPr marL="0" marR="0"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i="0">
                          <a:solidFill>
                            <a:srgbClr val="515151"/>
                          </a:solidFill>
                          <a:effectLst/>
                          <a:latin typeface="DM Sans" pitchFamily="2" charset="77"/>
                          <a:ea typeface="Fira Sans" charset="0"/>
                          <a:cs typeface="Fira Sans" charset="0"/>
                        </a:rPr>
                        <a:t>% W / W</a:t>
                      </a:r>
                      <a:endParaRPr lang="pt-BR" sz="800" b="1" i="0">
                        <a:solidFill>
                          <a:srgbClr val="515151"/>
                        </a:solidFill>
                        <a:effectLst/>
                        <a:latin typeface="DM Sans" pitchFamily="2" charset="77"/>
                        <a:ea typeface="Fira Sans" charset="0"/>
                        <a:cs typeface="Fira Sans" charset="0"/>
                      </a:endParaRPr>
                    </a:p>
                  </a:txBody>
                  <a:tcPr marL="0" marR="0" marT="0" marB="0" anchor="ctr">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222124"/>
                  </a:ext>
                </a:extLst>
              </a:tr>
              <a:tr h="0">
                <a:tc rowSpan="2">
                  <a:txBody>
                    <a:bodyPr/>
                    <a:lstStyle/>
                    <a:p>
                      <a:pPr marL="36000" algn="l">
                        <a:lnSpc>
                          <a:spcPct val="100000"/>
                        </a:lnSpc>
                        <a:spcBef>
                          <a:spcPts val="40"/>
                        </a:spcBef>
                      </a:pPr>
                      <a:r>
                        <a:rPr lang="en-US" sz="800" spc="-50">
                          <a:solidFill>
                            <a:srgbClr val="2D2B2B"/>
                          </a:solidFill>
                          <a:effectLst/>
                          <a:latin typeface="DM Sans" pitchFamily="2" charset="77"/>
                          <a:ea typeface="DM Sans" pitchFamily="2" charset="77"/>
                          <a:cs typeface="DM Sans" pitchFamily="2" charset="77"/>
                        </a:rPr>
                        <a:t>A</a:t>
                      </a:r>
                    </a:p>
                    <a:p>
                      <a:pPr marL="36000" algn="l">
                        <a:lnSpc>
                          <a:spcPct val="100000"/>
                        </a:lnSpc>
                        <a:spcBef>
                          <a:spcPts val="40"/>
                        </a:spcBef>
                      </a:pPr>
                      <a:r>
                        <a:rPr lang="en-US" sz="800">
                          <a:solidFill>
                            <a:srgbClr val="2D2B2B"/>
                          </a:solidFill>
                          <a:effectLst/>
                          <a:latin typeface="DM Sans" pitchFamily="2" charset="77"/>
                        </a:rPr>
                        <a:t> </a:t>
                      </a:r>
                      <a:endParaRPr lang="en-BR" sz="800">
                        <a:solidFill>
                          <a:srgbClr val="2D2B2B"/>
                        </a:solidFill>
                        <a:effectLst/>
                        <a:latin typeface="DM Sans" pitchFamily="2" charset="77"/>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10">
                          <a:solidFill>
                            <a:srgbClr val="2D2B2B"/>
                          </a:solidFill>
                          <a:effectLst/>
                          <a:latin typeface="DM Sans" pitchFamily="2" charset="77"/>
                          <a:ea typeface="DM Sans" pitchFamily="2" charset="77"/>
                          <a:cs typeface="DM Sans" pitchFamily="2" charset="77"/>
                        </a:rPr>
                        <a:t>UVAsorb</a:t>
                      </a:r>
                      <a:r>
                        <a:rPr lang="en-US" sz="800" spc="-30">
                          <a:solidFill>
                            <a:srgbClr val="2D2B2B"/>
                          </a:solidFill>
                          <a:effectLst/>
                          <a:latin typeface="DM Sans" pitchFamily="2" charset="77"/>
                          <a:ea typeface="DM Sans" pitchFamily="2" charset="77"/>
                          <a:cs typeface="DM Sans" pitchFamily="2" charset="77"/>
                        </a:rPr>
                        <a:t> </a:t>
                      </a:r>
                      <a:r>
                        <a:rPr lang="en-US" sz="800" spc="-25">
                          <a:solidFill>
                            <a:srgbClr val="2D2B2B"/>
                          </a:solidFill>
                          <a:effectLst/>
                          <a:latin typeface="DM Sans" pitchFamily="2" charset="77"/>
                          <a:ea typeface="DM Sans" pitchFamily="2" charset="77"/>
                          <a:cs typeface="DM Sans" pitchFamily="2" charset="77"/>
                        </a:rPr>
                        <a:t>HEB</a:t>
                      </a:r>
                      <a:endParaRPr lang="en-BR" sz="80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spc="-10">
                          <a:solidFill>
                            <a:srgbClr val="2D2B2B"/>
                          </a:solidFill>
                          <a:effectLst/>
                          <a:latin typeface="DM Sans" pitchFamily="2" charset="77"/>
                          <a:ea typeface="DM Sans" pitchFamily="2" charset="77"/>
                          <a:cs typeface="DM Sans" pitchFamily="2" charset="77"/>
                        </a:rPr>
                        <a:t>DIETHYLHEXYL</a:t>
                      </a:r>
                      <a:r>
                        <a:rPr lang="en-US" sz="800" spc="20">
                          <a:solidFill>
                            <a:srgbClr val="2D2B2B"/>
                          </a:solidFill>
                          <a:effectLst/>
                          <a:latin typeface="DM Sans" pitchFamily="2" charset="77"/>
                          <a:ea typeface="DM Sans" pitchFamily="2" charset="77"/>
                          <a:cs typeface="DM Sans" pitchFamily="2" charset="77"/>
                        </a:rPr>
                        <a:t> </a:t>
                      </a:r>
                      <a:r>
                        <a:rPr lang="en-US" sz="800" spc="-10">
                          <a:solidFill>
                            <a:srgbClr val="2D2B2B"/>
                          </a:solidFill>
                          <a:effectLst/>
                          <a:latin typeface="DM Sans" pitchFamily="2" charset="77"/>
                          <a:ea typeface="DM Sans" pitchFamily="2" charset="77"/>
                          <a:cs typeface="DM Sans" pitchFamily="2" charset="77"/>
                        </a:rPr>
                        <a:t>BUTAMIDO</a:t>
                      </a:r>
                      <a:r>
                        <a:rPr lang="en-US" sz="800" spc="20">
                          <a:solidFill>
                            <a:srgbClr val="2D2B2B"/>
                          </a:solidFill>
                          <a:effectLst/>
                          <a:latin typeface="DM Sans" pitchFamily="2" charset="77"/>
                          <a:ea typeface="DM Sans" pitchFamily="2" charset="77"/>
                          <a:cs typeface="DM Sans" pitchFamily="2" charset="77"/>
                        </a:rPr>
                        <a:t> </a:t>
                      </a:r>
                      <a:r>
                        <a:rPr lang="en-US" sz="800" spc="-10">
                          <a:solidFill>
                            <a:srgbClr val="2D2B2B"/>
                          </a:solidFill>
                          <a:effectLst/>
                          <a:latin typeface="DM Sans" pitchFamily="2" charset="77"/>
                          <a:ea typeface="DM Sans" pitchFamily="2" charset="77"/>
                          <a:cs typeface="DM Sans" pitchFamily="2" charset="77"/>
                        </a:rPr>
                        <a:t>TRIAZONE</a:t>
                      </a:r>
                      <a:endParaRPr lang="en-BR" sz="80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3,00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54945592"/>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a:solidFill>
                            <a:srgbClr val="2D2B2B"/>
                          </a:solidFill>
                          <a:effectLst/>
                          <a:latin typeface="DM Sans" pitchFamily="2" charset="77"/>
                          <a:ea typeface="DM Sans" pitchFamily="2" charset="77"/>
                          <a:cs typeface="DM Sans" pitchFamily="2" charset="77"/>
                        </a:rPr>
                        <a:t>Cetiol®</a:t>
                      </a:r>
                      <a:r>
                        <a:rPr lang="en-US" sz="800" spc="-30">
                          <a:solidFill>
                            <a:srgbClr val="2D2B2B"/>
                          </a:solidFill>
                          <a:effectLst/>
                          <a:latin typeface="DM Sans" pitchFamily="2" charset="77"/>
                          <a:ea typeface="DM Sans" pitchFamily="2" charset="77"/>
                          <a:cs typeface="DM Sans" pitchFamily="2" charset="77"/>
                        </a:rPr>
                        <a:t> </a:t>
                      </a:r>
                      <a:r>
                        <a:rPr lang="en-US" sz="800" spc="-50">
                          <a:solidFill>
                            <a:srgbClr val="2D2B2B"/>
                          </a:solidFill>
                          <a:effectLst/>
                          <a:latin typeface="DM Sans" pitchFamily="2" charset="77"/>
                          <a:ea typeface="DM Sans" pitchFamily="2" charset="77"/>
                          <a:cs typeface="DM Sans" pitchFamily="2" charset="77"/>
                        </a:rPr>
                        <a:t>B</a:t>
                      </a:r>
                      <a:endParaRPr lang="en-BR" sz="80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a:solidFill>
                            <a:srgbClr val="2D2B2B"/>
                          </a:solidFill>
                          <a:effectLst/>
                          <a:latin typeface="DM Sans" pitchFamily="2" charset="77"/>
                          <a:ea typeface="DM Sans" pitchFamily="2" charset="77"/>
                          <a:cs typeface="DM Sans" pitchFamily="2" charset="77"/>
                        </a:rPr>
                        <a:t>DIBUTYL</a:t>
                      </a:r>
                      <a:r>
                        <a:rPr lang="en-US" sz="800" spc="-35">
                          <a:solidFill>
                            <a:srgbClr val="2D2B2B"/>
                          </a:solidFill>
                          <a:effectLst/>
                          <a:latin typeface="DM Sans" pitchFamily="2" charset="77"/>
                          <a:ea typeface="DM Sans" pitchFamily="2" charset="77"/>
                          <a:cs typeface="DM Sans" pitchFamily="2" charset="77"/>
                        </a:rPr>
                        <a:t> </a:t>
                      </a:r>
                      <a:r>
                        <a:rPr lang="en-US" sz="800" spc="-10">
                          <a:solidFill>
                            <a:srgbClr val="2D2B2B"/>
                          </a:solidFill>
                          <a:effectLst/>
                          <a:latin typeface="DM Sans" pitchFamily="2" charset="77"/>
                          <a:ea typeface="DM Sans" pitchFamily="2" charset="77"/>
                          <a:cs typeface="DM Sans" pitchFamily="2" charset="77"/>
                        </a:rPr>
                        <a:t>ADIPATE</a:t>
                      </a:r>
                      <a:endParaRPr lang="en-BR" sz="80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10">
                          <a:effectLst/>
                          <a:latin typeface="DM Sans" pitchFamily="2" charset="77"/>
                          <a:ea typeface="DM Sans" pitchFamily="2" charset="77"/>
                          <a:cs typeface="DM Sans" pitchFamily="2" charset="77"/>
                        </a:rPr>
                        <a:t>10,00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423618973"/>
                  </a:ext>
                </a:extLst>
              </a:tr>
              <a:tr h="0">
                <a:tc rowSpan="13">
                  <a:txBody>
                    <a:bodyPr/>
                    <a:lstStyle/>
                    <a:p>
                      <a:pPr marL="36000" algn="l">
                        <a:lnSpc>
                          <a:spcPct val="100000"/>
                        </a:lnSpc>
                        <a:spcBef>
                          <a:spcPts val="40"/>
                        </a:spcBef>
                      </a:pPr>
                      <a:r>
                        <a:rPr lang="en-US" sz="800" spc="-50">
                          <a:solidFill>
                            <a:srgbClr val="2D2B2B"/>
                          </a:solidFill>
                          <a:effectLst/>
                          <a:latin typeface="DM Sans" pitchFamily="2" charset="77"/>
                          <a:ea typeface="DM Sans" pitchFamily="2" charset="77"/>
                          <a:cs typeface="DM Sans" pitchFamily="2" charset="77"/>
                        </a:rPr>
                        <a:t>B</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p>
                    <a:p>
                      <a:pPr marL="36000" algn="l">
                        <a:lnSpc>
                          <a:spcPct val="100000"/>
                        </a:lnSpc>
                        <a:spcBef>
                          <a:spcPts val="40"/>
                        </a:spcBef>
                      </a:pPr>
                      <a:r>
                        <a:rPr lang="en-US" sz="800">
                          <a:solidFill>
                            <a:srgbClr val="2D2B2B"/>
                          </a:solidFill>
                          <a:effectLst/>
                          <a:latin typeface="DM Sans" pitchFamily="2" charset="77"/>
                        </a:rPr>
                        <a:t> </a:t>
                      </a:r>
                      <a:endParaRPr lang="en-BR" sz="800">
                        <a:solidFill>
                          <a:srgbClr val="2D2B2B"/>
                        </a:solidFill>
                        <a:effectLst/>
                        <a:latin typeface="DM Sans" pitchFamily="2" charset="77"/>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spc="-10">
                          <a:solidFill>
                            <a:srgbClr val="2D2B2B"/>
                          </a:solidFill>
                          <a:effectLst/>
                          <a:latin typeface="DM Sans" pitchFamily="2" charset="77"/>
                          <a:ea typeface="DM Sans" pitchFamily="2" charset="77"/>
                          <a:cs typeface="DM Sans" pitchFamily="2" charset="77"/>
                        </a:rPr>
                        <a:t>PARSOL®</a:t>
                      </a:r>
                      <a:r>
                        <a:rPr lang="en-US" sz="800" b="1" spc="-30">
                          <a:solidFill>
                            <a:srgbClr val="2D2B2B"/>
                          </a:solidFill>
                          <a:effectLst/>
                          <a:latin typeface="DM Sans" pitchFamily="2" charset="77"/>
                          <a:ea typeface="DM Sans" pitchFamily="2" charset="77"/>
                          <a:cs typeface="DM Sans" pitchFamily="2" charset="77"/>
                        </a:rPr>
                        <a:t> </a:t>
                      </a:r>
                      <a:r>
                        <a:rPr lang="en-US" sz="800" b="1" spc="-20">
                          <a:solidFill>
                            <a:srgbClr val="2D2B2B"/>
                          </a:solidFill>
                          <a:effectLst/>
                          <a:latin typeface="DM Sans" pitchFamily="2" charset="77"/>
                          <a:ea typeface="DM Sans" pitchFamily="2" charset="77"/>
                          <a:cs typeface="DM Sans" pitchFamily="2" charset="77"/>
                        </a:rPr>
                        <a:t>DHHB</a:t>
                      </a:r>
                      <a:endParaRPr lang="en-BR" sz="800" b="1">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DIETHYLAMINO</a:t>
                      </a:r>
                      <a:r>
                        <a:rPr lang="en-US" sz="800" b="0" spc="2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HYDROXYBENZOYL</a:t>
                      </a:r>
                      <a:r>
                        <a:rPr lang="en-US" sz="800" b="0" spc="2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HEXYL</a:t>
                      </a:r>
                      <a:r>
                        <a:rPr lang="en-US" sz="800" b="0" spc="2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BENZOATE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9,50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926019"/>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spc="-10">
                          <a:solidFill>
                            <a:srgbClr val="2D2B2B"/>
                          </a:solidFill>
                          <a:effectLst/>
                          <a:latin typeface="DM Sans" pitchFamily="2" charset="77"/>
                          <a:ea typeface="DM Sans" pitchFamily="2" charset="77"/>
                          <a:cs typeface="DM Sans" pitchFamily="2" charset="77"/>
                        </a:rPr>
                        <a:t>PARSOL®</a:t>
                      </a:r>
                      <a:r>
                        <a:rPr lang="en-US" sz="800" b="1" spc="-20">
                          <a:solidFill>
                            <a:srgbClr val="2D2B2B"/>
                          </a:solidFill>
                          <a:effectLst/>
                          <a:latin typeface="DM Sans" pitchFamily="2" charset="77"/>
                          <a:ea typeface="DM Sans" pitchFamily="2" charset="77"/>
                          <a:cs typeface="DM Sans" pitchFamily="2" charset="77"/>
                        </a:rPr>
                        <a:t> </a:t>
                      </a:r>
                      <a:r>
                        <a:rPr lang="en-US" sz="800" b="1" spc="-25">
                          <a:solidFill>
                            <a:srgbClr val="2D2B2B"/>
                          </a:solidFill>
                          <a:effectLst/>
                          <a:latin typeface="DM Sans" pitchFamily="2" charset="77"/>
                          <a:ea typeface="DM Sans" pitchFamily="2" charset="77"/>
                          <a:cs typeface="DM Sans" pitchFamily="2" charset="77"/>
                        </a:rPr>
                        <a:t>EHT</a:t>
                      </a:r>
                      <a:endParaRPr lang="en-BR" sz="800" b="1">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ETHYLHEXYL</a:t>
                      </a:r>
                      <a:r>
                        <a:rPr lang="en-US" sz="800" b="0" spc="4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TRIAZONE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2,50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517174326"/>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spc="-10">
                          <a:solidFill>
                            <a:srgbClr val="2D2B2B"/>
                          </a:solidFill>
                          <a:effectLst/>
                          <a:latin typeface="DM Sans" pitchFamily="2" charset="77"/>
                          <a:ea typeface="DM Sans" pitchFamily="2" charset="77"/>
                          <a:cs typeface="DM Sans" pitchFamily="2" charset="77"/>
                        </a:rPr>
                        <a:t>PARSOL®</a:t>
                      </a:r>
                      <a:r>
                        <a:rPr lang="en-US" sz="800" b="1" spc="-15">
                          <a:solidFill>
                            <a:srgbClr val="2D2B2B"/>
                          </a:solidFill>
                          <a:effectLst/>
                          <a:latin typeface="DM Sans" pitchFamily="2" charset="77"/>
                          <a:ea typeface="DM Sans" pitchFamily="2" charset="77"/>
                          <a:cs typeface="DM Sans" pitchFamily="2" charset="77"/>
                        </a:rPr>
                        <a:t> </a:t>
                      </a:r>
                      <a:r>
                        <a:rPr lang="en-US" sz="800" b="1" spc="-10">
                          <a:solidFill>
                            <a:srgbClr val="2D2B2B"/>
                          </a:solidFill>
                          <a:effectLst/>
                          <a:latin typeface="DM Sans" pitchFamily="2" charset="77"/>
                          <a:ea typeface="DM Sans" pitchFamily="2" charset="77"/>
                          <a:cs typeface="DM Sans" pitchFamily="2" charset="77"/>
                        </a:rPr>
                        <a:t>Shield</a:t>
                      </a:r>
                      <a:endParaRPr lang="en-BR" sz="800" b="1">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BIS-ETHYLHEXYLOXYPHENOL</a:t>
                      </a:r>
                      <a:r>
                        <a:rPr lang="en-US" sz="800" b="0" spc="1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METHOXYPHENYL</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TRIAZINE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5,00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78423692"/>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ea typeface="DM Sans" pitchFamily="2" charset="77"/>
                          <a:cs typeface="DM Sans" pitchFamily="2" charset="77"/>
                        </a:rPr>
                        <a:t>Finsolv®</a:t>
                      </a:r>
                      <a:r>
                        <a:rPr lang="en-US" sz="800" b="0" spc="-25">
                          <a:solidFill>
                            <a:srgbClr val="2D2B2B"/>
                          </a:solidFill>
                          <a:effectLst/>
                          <a:latin typeface="DM Sans" pitchFamily="2" charset="77"/>
                          <a:ea typeface="DM Sans" pitchFamily="2" charset="77"/>
                          <a:cs typeface="DM Sans" pitchFamily="2" charset="77"/>
                        </a:rPr>
                        <a:t> TN</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ea typeface="DM Sans" pitchFamily="2" charset="77"/>
                          <a:cs typeface="DM Sans" pitchFamily="2" charset="77"/>
                        </a:rPr>
                        <a:t>C12-15</a:t>
                      </a:r>
                      <a:r>
                        <a:rPr lang="en-US" sz="800" b="0" spc="-2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ALKYL</a:t>
                      </a:r>
                      <a:r>
                        <a:rPr lang="en-US" sz="800" b="0" spc="-1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BENZOATE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10">
                          <a:effectLst/>
                          <a:latin typeface="DM Sans" pitchFamily="2" charset="77"/>
                          <a:ea typeface="DM Sans" pitchFamily="2" charset="77"/>
                          <a:cs typeface="DM Sans" pitchFamily="2" charset="77"/>
                        </a:rPr>
                        <a:t>15,00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875619011"/>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ea typeface="DM Sans" pitchFamily="2" charset="77"/>
                          <a:cs typeface="DM Sans" pitchFamily="2" charset="77"/>
                        </a:rPr>
                        <a:t>Cetiol®</a:t>
                      </a:r>
                      <a:r>
                        <a:rPr lang="en-US" sz="800" b="0" spc="-30">
                          <a:solidFill>
                            <a:srgbClr val="2D2B2B"/>
                          </a:solidFill>
                          <a:effectLst/>
                          <a:latin typeface="DM Sans" pitchFamily="2" charset="77"/>
                          <a:ea typeface="DM Sans" pitchFamily="2" charset="77"/>
                          <a:cs typeface="DM Sans" pitchFamily="2" charset="77"/>
                        </a:rPr>
                        <a:t> </a:t>
                      </a:r>
                      <a:r>
                        <a:rPr lang="en-US" sz="800" b="0" spc="-25">
                          <a:solidFill>
                            <a:srgbClr val="2D2B2B"/>
                          </a:solidFill>
                          <a:effectLst/>
                          <a:latin typeface="DM Sans" pitchFamily="2" charset="77"/>
                          <a:ea typeface="DM Sans" pitchFamily="2" charset="77"/>
                          <a:cs typeface="DM Sans" pitchFamily="2" charset="77"/>
                        </a:rPr>
                        <a:t>CC</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20">
                          <a:solidFill>
                            <a:srgbClr val="2D2B2B"/>
                          </a:solidFill>
                          <a:effectLst/>
                          <a:latin typeface="DM Sans" pitchFamily="2" charset="77"/>
                          <a:ea typeface="DM Sans" pitchFamily="2" charset="77"/>
                          <a:cs typeface="DM Sans" pitchFamily="2" charset="77"/>
                        </a:rPr>
                        <a:t>DICAPRYLYL</a:t>
                      </a:r>
                      <a:r>
                        <a:rPr lang="en-US" sz="800" b="0" spc="40">
                          <a:solidFill>
                            <a:srgbClr val="2D2B2B"/>
                          </a:solidFill>
                          <a:effectLst/>
                          <a:latin typeface="DM Sans" pitchFamily="2" charset="77"/>
                          <a:ea typeface="DM Sans" pitchFamily="2" charset="77"/>
                          <a:cs typeface="DM Sans" pitchFamily="2" charset="77"/>
                        </a:rPr>
                        <a:t> </a:t>
                      </a:r>
                      <a:r>
                        <a:rPr lang="en-US" sz="800" b="0" spc="-20">
                          <a:solidFill>
                            <a:srgbClr val="2D2B2B"/>
                          </a:solidFill>
                          <a:effectLst/>
                          <a:latin typeface="DM Sans" pitchFamily="2" charset="77"/>
                          <a:ea typeface="DM Sans" pitchFamily="2" charset="77"/>
                          <a:cs typeface="DM Sans" pitchFamily="2" charset="77"/>
                        </a:rPr>
                        <a:t>CARBONATE,</a:t>
                      </a:r>
                      <a:r>
                        <a:rPr lang="en-US" sz="800" b="0" spc="60">
                          <a:solidFill>
                            <a:srgbClr val="2D2B2B"/>
                          </a:solidFill>
                          <a:effectLst/>
                          <a:latin typeface="DM Sans" pitchFamily="2" charset="77"/>
                          <a:ea typeface="DM Sans" pitchFamily="2" charset="77"/>
                          <a:cs typeface="DM Sans" pitchFamily="2" charset="77"/>
                        </a:rPr>
                        <a:t> </a:t>
                      </a:r>
                      <a:r>
                        <a:rPr lang="en-US" sz="800" b="0" spc="-20">
                          <a:solidFill>
                            <a:srgbClr val="2D2B2B"/>
                          </a:solidFill>
                          <a:effectLst/>
                          <a:latin typeface="DM Sans" pitchFamily="2" charset="77"/>
                          <a:ea typeface="DM Sans" pitchFamily="2" charset="77"/>
                          <a:cs typeface="DM Sans" pitchFamily="2" charset="77"/>
                        </a:rPr>
                        <a:t>TOCOPHEROL</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10">
                          <a:effectLst/>
                          <a:latin typeface="DM Sans" pitchFamily="2" charset="77"/>
                          <a:ea typeface="DM Sans" pitchFamily="2" charset="77"/>
                          <a:cs typeface="DM Sans" pitchFamily="2" charset="77"/>
                        </a:rPr>
                        <a:t>10,00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81326775"/>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ea typeface="DM Sans" pitchFamily="2" charset="77"/>
                          <a:cs typeface="DM Sans" pitchFamily="2" charset="77"/>
                        </a:rPr>
                        <a:t>Eutanol®</a:t>
                      </a:r>
                      <a:r>
                        <a:rPr lang="en-US" sz="800" b="0" spc="-2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G</a:t>
                      </a:r>
                      <a:r>
                        <a:rPr lang="en-US" sz="800" b="0" spc="-15">
                          <a:solidFill>
                            <a:srgbClr val="2D2B2B"/>
                          </a:solidFill>
                          <a:effectLst/>
                          <a:latin typeface="DM Sans" pitchFamily="2" charset="77"/>
                          <a:ea typeface="DM Sans" pitchFamily="2" charset="77"/>
                          <a:cs typeface="DM Sans" pitchFamily="2" charset="77"/>
                        </a:rPr>
                        <a:t> </a:t>
                      </a:r>
                      <a:r>
                        <a:rPr lang="en-US" sz="800" b="0" spc="-25">
                          <a:solidFill>
                            <a:srgbClr val="2D2B2B"/>
                          </a:solidFill>
                          <a:effectLst/>
                          <a:latin typeface="DM Sans" pitchFamily="2" charset="77"/>
                          <a:ea typeface="DM Sans" pitchFamily="2" charset="77"/>
                          <a:cs typeface="DM Sans" pitchFamily="2" charset="77"/>
                        </a:rPr>
                        <a:t>16</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HEXYLDECANOL</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9,70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54058408"/>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spc="-10">
                          <a:solidFill>
                            <a:srgbClr val="2D2B2B"/>
                          </a:solidFill>
                          <a:effectLst/>
                          <a:latin typeface="DM Sans" pitchFamily="2" charset="77"/>
                          <a:ea typeface="DM Sans" pitchFamily="2" charset="77"/>
                          <a:cs typeface="DM Sans" pitchFamily="2" charset="77"/>
                        </a:rPr>
                        <a:t>KahlWax</a:t>
                      </a:r>
                      <a:r>
                        <a:rPr lang="en-US" sz="800" b="0" spc="-2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2811 </a:t>
                      </a:r>
                      <a:r>
                        <a:rPr lang="en-US" sz="800" b="0" spc="-20">
                          <a:solidFill>
                            <a:srgbClr val="2D2B2B"/>
                          </a:solidFill>
                          <a:effectLst/>
                          <a:latin typeface="DM Sans" pitchFamily="2" charset="77"/>
                          <a:ea typeface="DM Sans" pitchFamily="2" charset="77"/>
                          <a:cs typeface="DM Sans" pitchFamily="2" charset="77"/>
                        </a:rPr>
                        <a:t>Rice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ORYZA</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SATIVA</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BRAN</a:t>
                      </a:r>
                      <a:r>
                        <a:rPr lang="en-US" sz="800" b="0" spc="-25">
                          <a:solidFill>
                            <a:srgbClr val="2D2B2B"/>
                          </a:solidFill>
                          <a:effectLst/>
                          <a:latin typeface="DM Sans" pitchFamily="2" charset="77"/>
                          <a:ea typeface="DM Sans" pitchFamily="2" charset="77"/>
                          <a:cs typeface="DM Sans" pitchFamily="2" charset="77"/>
                        </a:rPr>
                        <a:t> </a:t>
                      </a:r>
                      <a:r>
                        <a:rPr lang="en-US" sz="800" b="0" spc="-20">
                          <a:solidFill>
                            <a:srgbClr val="2D2B2B"/>
                          </a:solidFill>
                          <a:effectLst/>
                          <a:latin typeface="DM Sans" pitchFamily="2" charset="77"/>
                          <a:ea typeface="DM Sans" pitchFamily="2" charset="77"/>
                          <a:cs typeface="DM Sans" pitchFamily="2" charset="77"/>
                        </a:rPr>
                        <a:t>CERA</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9,50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97386375"/>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ea typeface="DM Sans" pitchFamily="2" charset="77"/>
                          <a:cs typeface="DM Sans" pitchFamily="2" charset="77"/>
                        </a:rPr>
                        <a:t>KahlWax</a:t>
                      </a:r>
                      <a:r>
                        <a:rPr lang="en-US" sz="800" b="0" spc="-6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2225</a:t>
                      </a:r>
                      <a:r>
                        <a:rPr lang="en-US" sz="800" b="0" spc="-4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Phyto</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ea typeface="DM Sans" pitchFamily="2" charset="77"/>
                          <a:cs typeface="DM Sans" pitchFamily="2" charset="77"/>
                        </a:rPr>
                        <a:t>HELIANTHUS</a:t>
                      </a:r>
                      <a:r>
                        <a:rPr lang="en-US" sz="800" b="0" spc="-3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ANNUUS</a:t>
                      </a:r>
                      <a:r>
                        <a:rPr lang="en-US" sz="800" b="0" spc="-5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SEED</a:t>
                      </a:r>
                      <a:r>
                        <a:rPr lang="en-US" sz="800" b="0" spc="-3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CERA,</a:t>
                      </a:r>
                      <a:r>
                        <a:rPr lang="en-US" sz="800" b="0" spc="-4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OLEA</a:t>
                      </a:r>
                      <a:r>
                        <a:rPr lang="en-US" sz="800" b="0" spc="-5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EUROPAEA</a:t>
                      </a:r>
                      <a:r>
                        <a:rPr lang="en-US" sz="800" b="0" spc="-40">
                          <a:solidFill>
                            <a:srgbClr val="2D2B2B"/>
                          </a:solidFill>
                          <a:effectLst/>
                          <a:latin typeface="DM Sans" pitchFamily="2" charset="77"/>
                          <a:ea typeface="DM Sans" pitchFamily="2" charset="77"/>
                          <a:cs typeface="DM Sans" pitchFamily="2" charset="77"/>
                        </a:rPr>
                        <a:t> </a:t>
                      </a:r>
                      <a:r>
                        <a:rPr lang="en-US" sz="800" b="0" spc="-25">
                          <a:solidFill>
                            <a:srgbClr val="2D2B2B"/>
                          </a:solidFill>
                          <a:effectLst/>
                          <a:latin typeface="DM Sans" pitchFamily="2" charset="77"/>
                          <a:ea typeface="DM Sans" pitchFamily="2" charset="77"/>
                          <a:cs typeface="DM Sans" pitchFamily="2" charset="77"/>
                        </a:rPr>
                        <a:t>OIL</a:t>
                      </a:r>
                      <a:endParaRPr lang="en-BR" sz="800" b="0">
                        <a:solidFill>
                          <a:srgbClr val="2D2B2B"/>
                        </a:solidFill>
                        <a:effectLst/>
                        <a:latin typeface="DM Sans" pitchFamily="2" charset="77"/>
                        <a:ea typeface="DM Sans" pitchFamily="2" charset="77"/>
                        <a:cs typeface="DM Sans" pitchFamily="2" charset="77"/>
                      </a:endParaRPr>
                    </a:p>
                    <a:p>
                      <a:pPr marL="36000" algn="l">
                        <a:lnSpc>
                          <a:spcPct val="100000"/>
                        </a:lnSpc>
                        <a:spcBef>
                          <a:spcPts val="40"/>
                        </a:spcBef>
                        <a:tabLst>
                          <a:tab pos="144000" algn="l"/>
                        </a:tabLst>
                      </a:pPr>
                      <a:r>
                        <a:rPr lang="en-US" sz="800" b="0">
                          <a:solidFill>
                            <a:srgbClr val="2D2B2B"/>
                          </a:solidFill>
                          <a:effectLst/>
                          <a:latin typeface="DM Sans" pitchFamily="2" charset="77"/>
                          <a:ea typeface="DM Sans" pitchFamily="2" charset="77"/>
                          <a:cs typeface="DM Sans" pitchFamily="2" charset="77"/>
                        </a:rPr>
                        <a:t>UNSAPONIFIABLES,</a:t>
                      </a:r>
                      <a:r>
                        <a:rPr lang="en-US" sz="800" b="0" spc="-5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RHUS</a:t>
                      </a:r>
                      <a:r>
                        <a:rPr lang="en-US" sz="800" b="0" spc="-4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VERNICIFLUA</a:t>
                      </a:r>
                      <a:r>
                        <a:rPr lang="en-US" sz="800" b="0" spc="-5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PEEL</a:t>
                      </a:r>
                      <a:r>
                        <a:rPr lang="en-US" sz="800" b="0" spc="-5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CERA,</a:t>
                      </a:r>
                      <a:r>
                        <a:rPr lang="en-US" sz="800" b="0" spc="-4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SHOREA ROBUSTA RESIN</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5,00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769448414"/>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ea typeface="DM Sans" pitchFamily="2" charset="77"/>
                          <a:cs typeface="DM Sans" pitchFamily="2" charset="77"/>
                        </a:rPr>
                        <a:t>KahlWax</a:t>
                      </a:r>
                      <a:r>
                        <a:rPr lang="en-US" sz="800" b="0" spc="-6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6642</a:t>
                      </a:r>
                      <a:r>
                        <a:rPr lang="en-US" sz="800" b="0" spc="-4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Organic</a:t>
                      </a:r>
                      <a:r>
                        <a:rPr lang="en-US" sz="800" b="0" spc="-3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Carnauba</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ea typeface="DM Sans" pitchFamily="2" charset="77"/>
                          <a:cs typeface="DM Sans" pitchFamily="2" charset="77"/>
                        </a:rPr>
                        <a:t>COPERNICIA</a:t>
                      </a:r>
                      <a:r>
                        <a:rPr lang="en-US" sz="800" b="0" spc="-45">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CERIFERA</a:t>
                      </a:r>
                      <a:r>
                        <a:rPr lang="en-US" sz="800" b="0" spc="-40">
                          <a:solidFill>
                            <a:srgbClr val="2D2B2B"/>
                          </a:solidFill>
                          <a:effectLst/>
                          <a:latin typeface="DM Sans" pitchFamily="2" charset="77"/>
                          <a:ea typeface="DM Sans" pitchFamily="2" charset="77"/>
                          <a:cs typeface="DM Sans" pitchFamily="2" charset="77"/>
                        </a:rPr>
                        <a:t> </a:t>
                      </a:r>
                      <a:r>
                        <a:rPr lang="en-US" sz="800" b="0" spc="-20">
                          <a:solidFill>
                            <a:srgbClr val="2D2B2B"/>
                          </a:solidFill>
                          <a:effectLst/>
                          <a:latin typeface="DM Sans" pitchFamily="2" charset="77"/>
                          <a:ea typeface="DM Sans" pitchFamily="2" charset="77"/>
                          <a:cs typeface="DM Sans" pitchFamily="2" charset="77"/>
                        </a:rPr>
                        <a:t>CERA</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3,50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4240112624"/>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ea typeface="DM Sans" pitchFamily="2" charset="77"/>
                          <a:cs typeface="DM Sans" pitchFamily="2" charset="77"/>
                        </a:rPr>
                        <a:t>antaron™</a:t>
                      </a:r>
                      <a:r>
                        <a:rPr lang="en-US" sz="800" b="0" spc="-30">
                          <a:solidFill>
                            <a:srgbClr val="2D2B2B"/>
                          </a:solidFill>
                          <a:effectLst/>
                          <a:latin typeface="DM Sans" pitchFamily="2" charset="77"/>
                          <a:ea typeface="DM Sans" pitchFamily="2" charset="77"/>
                          <a:cs typeface="DM Sans" pitchFamily="2" charset="77"/>
                        </a:rPr>
                        <a:t> </a:t>
                      </a:r>
                      <a:r>
                        <a:rPr lang="en-US" sz="800" b="0">
                          <a:solidFill>
                            <a:srgbClr val="2D2B2B"/>
                          </a:solidFill>
                          <a:effectLst/>
                          <a:latin typeface="DM Sans" pitchFamily="2" charset="77"/>
                          <a:ea typeface="DM Sans" pitchFamily="2" charset="77"/>
                          <a:cs typeface="DM Sans" pitchFamily="2" charset="77"/>
                        </a:rPr>
                        <a:t>soja</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glyceride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MALEATED</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SOYBEAN</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OIL</a:t>
                      </a:r>
                      <a:r>
                        <a:rPr lang="en-US" sz="800" b="0" spc="-3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GLYCERYL/OCTYLDODECANOL</a:t>
                      </a:r>
                      <a:r>
                        <a:rPr lang="en-US" sz="800" b="0" spc="-2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ESTERS</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2,00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7004894"/>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spc="-10">
                          <a:solidFill>
                            <a:srgbClr val="2D2B2B"/>
                          </a:solidFill>
                          <a:effectLst/>
                          <a:latin typeface="DM Sans" pitchFamily="2" charset="77"/>
                          <a:ea typeface="DM Sans" pitchFamily="2" charset="77"/>
                          <a:cs typeface="DM Sans" pitchFamily="2" charset="77"/>
                        </a:rPr>
                        <a:t>Mixed</a:t>
                      </a:r>
                      <a:r>
                        <a:rPr lang="en-US" sz="800" b="1" spc="-5">
                          <a:solidFill>
                            <a:srgbClr val="2D2B2B"/>
                          </a:solidFill>
                          <a:effectLst/>
                          <a:latin typeface="DM Sans" pitchFamily="2" charset="77"/>
                          <a:ea typeface="DM Sans" pitchFamily="2" charset="77"/>
                          <a:cs typeface="DM Sans" pitchFamily="2" charset="77"/>
                        </a:rPr>
                        <a:t> </a:t>
                      </a:r>
                      <a:r>
                        <a:rPr lang="en-US" sz="800" b="1" spc="-10">
                          <a:solidFill>
                            <a:srgbClr val="2D2B2B"/>
                          </a:solidFill>
                          <a:effectLst/>
                          <a:latin typeface="DM Sans" pitchFamily="2" charset="77"/>
                          <a:ea typeface="DM Sans" pitchFamily="2" charset="77"/>
                          <a:cs typeface="DM Sans" pitchFamily="2" charset="77"/>
                        </a:rPr>
                        <a:t>Tocopherols</a:t>
                      </a:r>
                      <a:r>
                        <a:rPr lang="en-US" sz="800" b="1" spc="15">
                          <a:solidFill>
                            <a:srgbClr val="2D2B2B"/>
                          </a:solidFill>
                          <a:effectLst/>
                          <a:latin typeface="DM Sans" pitchFamily="2" charset="77"/>
                          <a:ea typeface="DM Sans" pitchFamily="2" charset="77"/>
                          <a:cs typeface="DM Sans" pitchFamily="2" charset="77"/>
                        </a:rPr>
                        <a:t> </a:t>
                      </a:r>
                      <a:r>
                        <a:rPr lang="en-US" sz="800" b="1" spc="-25">
                          <a:solidFill>
                            <a:srgbClr val="2D2B2B"/>
                          </a:solidFill>
                          <a:effectLst/>
                          <a:latin typeface="DM Sans" pitchFamily="2" charset="77"/>
                          <a:ea typeface="DM Sans" pitchFamily="2" charset="77"/>
                          <a:cs typeface="DM Sans" pitchFamily="2" charset="77"/>
                        </a:rPr>
                        <a:t>95</a:t>
                      </a:r>
                      <a:endParaRPr lang="en-BR" sz="800" b="1">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TOCOPHEROL</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0,20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270413010"/>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spc="-20">
                          <a:solidFill>
                            <a:srgbClr val="2D2B2B"/>
                          </a:solidFill>
                          <a:effectLst/>
                          <a:latin typeface="DM Sans" pitchFamily="2" charset="77"/>
                          <a:ea typeface="DM Sans" pitchFamily="2" charset="77"/>
                          <a:cs typeface="DM Sans" pitchFamily="2" charset="77"/>
                        </a:rPr>
                        <a:t>DL-alpha-Tocopheryl</a:t>
                      </a:r>
                      <a:r>
                        <a:rPr lang="en-US" sz="800" b="1" spc="125">
                          <a:solidFill>
                            <a:srgbClr val="2D2B2B"/>
                          </a:solidFill>
                          <a:effectLst/>
                          <a:latin typeface="DM Sans" pitchFamily="2" charset="77"/>
                          <a:ea typeface="DM Sans" pitchFamily="2" charset="77"/>
                          <a:cs typeface="DM Sans" pitchFamily="2" charset="77"/>
                        </a:rPr>
                        <a:t> </a:t>
                      </a:r>
                      <a:r>
                        <a:rPr lang="en-US" sz="800" b="1" spc="-20">
                          <a:solidFill>
                            <a:srgbClr val="2D2B2B"/>
                          </a:solidFill>
                          <a:effectLst/>
                          <a:latin typeface="DM Sans" pitchFamily="2" charset="77"/>
                          <a:ea typeface="DM Sans" pitchFamily="2" charset="77"/>
                          <a:cs typeface="DM Sans" pitchFamily="2" charset="77"/>
                        </a:rPr>
                        <a:t>Acetate</a:t>
                      </a:r>
                      <a:endParaRPr lang="en-BR" sz="800" b="1">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TOCOPHERYL</a:t>
                      </a:r>
                      <a:r>
                        <a:rPr lang="en-US" sz="800" b="0" spc="-15">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ACETATE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0,50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62158081"/>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spc="-10">
                          <a:solidFill>
                            <a:srgbClr val="2D2B2B"/>
                          </a:solidFill>
                          <a:effectLst/>
                          <a:latin typeface="DM Sans" pitchFamily="2" charset="77"/>
                          <a:ea typeface="DM Sans" pitchFamily="2" charset="77"/>
                          <a:cs typeface="DM Sans" pitchFamily="2" charset="77"/>
                        </a:rPr>
                        <a:t>Eldew</a:t>
                      </a:r>
                      <a:r>
                        <a:rPr lang="en-US" sz="800" b="0" spc="-2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SL-</a:t>
                      </a:r>
                      <a:r>
                        <a:rPr lang="en-US" sz="800" b="0" spc="-25">
                          <a:solidFill>
                            <a:srgbClr val="2D2B2B"/>
                          </a:solidFill>
                          <a:effectLst/>
                          <a:latin typeface="DM Sans" pitchFamily="2" charset="77"/>
                          <a:ea typeface="DM Sans" pitchFamily="2" charset="77"/>
                          <a:cs typeface="DM Sans" pitchFamily="2" charset="77"/>
                        </a:rPr>
                        <a:t>205</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ISOPROPYL</a:t>
                      </a:r>
                      <a:r>
                        <a:rPr lang="en-US" sz="800" b="0" spc="1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LAUROYL</a:t>
                      </a:r>
                      <a:r>
                        <a:rPr lang="en-US" sz="800" b="0">
                          <a:solidFill>
                            <a:srgbClr val="2D2B2B"/>
                          </a:solidFill>
                          <a:effectLst/>
                          <a:latin typeface="DM Sans" pitchFamily="2" charset="77"/>
                          <a:ea typeface="DM Sans" pitchFamily="2" charset="77"/>
                          <a:cs typeface="DM Sans" pitchFamily="2" charset="77"/>
                        </a:rPr>
                        <a:t> </a:t>
                      </a:r>
                      <a:r>
                        <a:rPr lang="en-US" sz="800" b="0" spc="-10">
                          <a:solidFill>
                            <a:srgbClr val="2D2B2B"/>
                          </a:solidFill>
                          <a:effectLst/>
                          <a:latin typeface="DM Sans" pitchFamily="2" charset="77"/>
                          <a:ea typeface="DM Sans" pitchFamily="2" charset="77"/>
                          <a:cs typeface="DM Sans" pitchFamily="2" charset="77"/>
                        </a:rPr>
                        <a:t>SARCOSINATE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2,40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108051229"/>
                  </a:ext>
                </a:extLst>
              </a:tr>
              <a:tr h="0">
                <a:tc rowSpan="4">
                  <a:txBody>
                    <a:bodyPr/>
                    <a:lstStyle/>
                    <a:p>
                      <a:pPr marL="36000" algn="l">
                        <a:lnSpc>
                          <a:spcPct val="100000"/>
                        </a:lnSpc>
                        <a:spcBef>
                          <a:spcPts val="40"/>
                        </a:spcBef>
                      </a:pPr>
                      <a:r>
                        <a:rPr lang="en-US" sz="800" spc="-50">
                          <a:solidFill>
                            <a:srgbClr val="2D2B2B"/>
                          </a:solidFill>
                          <a:effectLst/>
                          <a:latin typeface="DM Sans" pitchFamily="2" charset="77"/>
                          <a:ea typeface="DM Sans" pitchFamily="2" charset="77"/>
                          <a:cs typeface="DM Sans" pitchFamily="2" charset="77"/>
                        </a:rPr>
                        <a:t>C</a:t>
                      </a:r>
                    </a:p>
                    <a:p>
                      <a:pPr marL="36000" algn="l">
                        <a:lnSpc>
                          <a:spcPct val="100000"/>
                        </a:lnSpc>
                        <a:spcBef>
                          <a:spcPts val="40"/>
                        </a:spcBef>
                      </a:pPr>
                      <a:r>
                        <a:rPr lang="en-US" sz="800">
                          <a:solidFill>
                            <a:srgbClr val="2D2B2B"/>
                          </a:solidFill>
                          <a:effectLst/>
                          <a:latin typeface="DM Sans" pitchFamily="2" charset="77"/>
                        </a:rPr>
                        <a:t> </a:t>
                      </a:r>
                      <a:endParaRPr lang="en-BR" sz="800">
                        <a:solidFill>
                          <a:srgbClr val="2D2B2B"/>
                        </a:solidFill>
                        <a:effectLst/>
                        <a:latin typeface="DM Sans" pitchFamily="2" charset="77"/>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a:solidFill>
                            <a:srgbClr val="2D2B2B"/>
                          </a:solidFill>
                          <a:effectLst/>
                          <a:latin typeface="DM Sans" pitchFamily="2" charset="77"/>
                          <a:ea typeface="DM Sans" pitchFamily="2" charset="77"/>
                          <a:cs typeface="DM Sans" pitchFamily="2" charset="77"/>
                        </a:rPr>
                        <a:t>Niacinamide</a:t>
                      </a:r>
                      <a:r>
                        <a:rPr lang="en-US" sz="800" b="1" spc="-50">
                          <a:solidFill>
                            <a:srgbClr val="2D2B2B"/>
                          </a:solidFill>
                          <a:effectLst/>
                          <a:latin typeface="DM Sans" pitchFamily="2" charset="77"/>
                          <a:ea typeface="DM Sans" pitchFamily="2" charset="77"/>
                          <a:cs typeface="DM Sans" pitchFamily="2" charset="77"/>
                        </a:rPr>
                        <a:t> </a:t>
                      </a:r>
                      <a:r>
                        <a:rPr lang="en-US" sz="800" b="1" spc="-25">
                          <a:solidFill>
                            <a:srgbClr val="2D2B2B"/>
                          </a:solidFill>
                          <a:effectLst/>
                          <a:latin typeface="DM Sans" pitchFamily="2" charset="77"/>
                          <a:ea typeface="DM Sans" pitchFamily="2" charset="77"/>
                          <a:cs typeface="DM Sans" pitchFamily="2" charset="77"/>
                        </a:rPr>
                        <a:t>PC</a:t>
                      </a:r>
                      <a:endParaRPr lang="en-BR" sz="800" b="1">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10">
                          <a:solidFill>
                            <a:srgbClr val="2D2B2B"/>
                          </a:solidFill>
                          <a:effectLst/>
                          <a:latin typeface="DM Sans" pitchFamily="2" charset="77"/>
                          <a:ea typeface="DM Sans" pitchFamily="2" charset="77"/>
                          <a:cs typeface="DM Sans" pitchFamily="2" charset="77"/>
                        </a:rPr>
                        <a:t>NIACINAMIDE</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2,50</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821855176"/>
                  </a:ext>
                </a:extLst>
              </a:tr>
              <a:tr h="0">
                <a:tc vMerge="1">
                  <a:txBody>
                    <a:bodyPr/>
                    <a:lstStyle/>
                    <a:p>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spc="-10">
                          <a:solidFill>
                            <a:srgbClr val="2D2B2B"/>
                          </a:solidFill>
                          <a:effectLst/>
                          <a:latin typeface="DM Sans" pitchFamily="2" charset="77"/>
                          <a:ea typeface="DM Sans" pitchFamily="2" charset="77"/>
                          <a:cs typeface="DM Sans" pitchFamily="2" charset="77"/>
                        </a:rPr>
                        <a:t>Water</a:t>
                      </a:r>
                      <a:r>
                        <a:rPr lang="en-US" sz="800" b="0" spc="-35">
                          <a:solidFill>
                            <a:srgbClr val="2D2B2B"/>
                          </a:solidFill>
                          <a:effectLst/>
                          <a:latin typeface="DM Sans" pitchFamily="2" charset="77"/>
                          <a:ea typeface="DM Sans" pitchFamily="2" charset="77"/>
                          <a:cs typeface="DM Sans" pitchFamily="2" charset="77"/>
                        </a:rPr>
                        <a:t> </a:t>
                      </a:r>
                      <a:r>
                        <a:rPr lang="en-US" sz="800" b="0" spc="-25">
                          <a:solidFill>
                            <a:srgbClr val="2D2B2B"/>
                          </a:solidFill>
                          <a:effectLst/>
                          <a:latin typeface="DM Sans" pitchFamily="2" charset="77"/>
                          <a:ea typeface="DM Sans" pitchFamily="2" charset="77"/>
                          <a:cs typeface="DM Sans" pitchFamily="2" charset="77"/>
                        </a:rPr>
                        <a:t>Dem</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spc="-20">
                          <a:solidFill>
                            <a:srgbClr val="2D2B2B"/>
                          </a:solidFill>
                          <a:effectLst/>
                          <a:latin typeface="DM Sans" pitchFamily="2" charset="77"/>
                          <a:ea typeface="DM Sans" pitchFamily="2" charset="77"/>
                          <a:cs typeface="DM Sans" pitchFamily="2" charset="77"/>
                        </a:rPr>
                        <a:t>AQUA</a:t>
                      </a:r>
                      <a:endParaRPr lang="en-BR" sz="800" b="0">
                        <a:solidFill>
                          <a:srgbClr val="2D2B2B"/>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spc="-20">
                          <a:effectLst/>
                          <a:latin typeface="DM Sans" pitchFamily="2" charset="77"/>
                          <a:ea typeface="DM Sans" pitchFamily="2" charset="77"/>
                          <a:cs typeface="DM Sans" pitchFamily="2" charset="77"/>
                        </a:rPr>
                        <a:t>4,99</a:t>
                      </a:r>
                      <a:endParaRPr lang="en-BR" sz="8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274433267"/>
                  </a:ext>
                </a:extLst>
              </a:tr>
              <a:tr h="0">
                <a:tc vMerge="1">
                  <a:txBody>
                    <a:bodyPr/>
                    <a:lstStyle/>
                    <a:p>
                      <a:pPr marL="36000" algn="l">
                        <a:lnSpc>
                          <a:spcPct val="100000"/>
                        </a:lnSpc>
                        <a:spcBef>
                          <a:spcPts val="40"/>
                        </a:spcBef>
                      </a:pPr>
                      <a:endParaRPr lang="en-BR" sz="800">
                        <a:effectLst/>
                        <a:latin typeface="DM Sans" pitchFamily="2" charset="77"/>
                        <a:ea typeface="DM Sans" pitchFamily="2" charset="77"/>
                        <a:cs typeface="DM Sans" pitchFamily="2" charset="77"/>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1">
                          <a:solidFill>
                            <a:srgbClr val="2D2B2B"/>
                          </a:solidFill>
                          <a:effectLst/>
                          <a:latin typeface="DM Sans" pitchFamily="2" charset="77"/>
                        </a:rPr>
                        <a:t>Vitamin B12 cryst Food Grade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rPr>
                        <a:t>CYANOCOBALAMIN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BR" sz="800">
                          <a:effectLst/>
                          <a:latin typeface="DM Sans" pitchFamily="2" charset="77"/>
                        </a:rPr>
                        <a:t>0,01 </a:t>
                      </a: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059036171"/>
                  </a:ext>
                </a:extLst>
              </a:tr>
              <a:tr h="0">
                <a:tc vMerge="1">
                  <a:txBody>
                    <a:bodyPr/>
                    <a:lstStyle/>
                    <a:p>
                      <a:pPr marL="36000" algn="l">
                        <a:lnSpc>
                          <a:spcPct val="100000"/>
                        </a:lnSpc>
                        <a:spcBef>
                          <a:spcPts val="40"/>
                        </a:spcBef>
                      </a:pPr>
                      <a:endParaRPr lang="en-BR" sz="800">
                        <a:effectLst/>
                        <a:latin typeface="DM Sans" pitchFamily="2" charset="77"/>
                        <a:ea typeface="DM Sans" pitchFamily="2" charset="77"/>
                        <a:cs typeface="DM Sans" pitchFamily="2" charset="77"/>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rPr>
                        <a:t>SODIUM GLUCONATE GRANULAR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rPr>
                        <a:t>SODIUM GLUCONATE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BR" sz="800">
                          <a:effectLst/>
                          <a:latin typeface="DM Sans" pitchFamily="2" charset="77"/>
                        </a:rPr>
                        <a:t>0,40 </a:t>
                      </a: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980504593"/>
                  </a:ext>
                </a:extLst>
              </a:tr>
              <a:tr h="0">
                <a:tc rowSpan="2">
                  <a:txBody>
                    <a:bodyPr/>
                    <a:lstStyle/>
                    <a:p>
                      <a:pPr marL="36000" algn="l">
                        <a:lnSpc>
                          <a:spcPct val="100000"/>
                        </a:lnSpc>
                        <a:spcBef>
                          <a:spcPts val="40"/>
                        </a:spcBef>
                      </a:pPr>
                      <a:r>
                        <a:rPr lang="en-US" sz="800" b="0">
                          <a:solidFill>
                            <a:srgbClr val="2D2B2B"/>
                          </a:solidFill>
                          <a:effectLst/>
                          <a:latin typeface="DM Sans" pitchFamily="2" charset="77"/>
                        </a:rPr>
                        <a:t>D </a:t>
                      </a: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pPr>
                      <a:r>
                        <a:rPr lang="en-US" sz="800" b="0">
                          <a:solidFill>
                            <a:srgbClr val="2D2B2B"/>
                          </a:solidFill>
                          <a:effectLst/>
                          <a:latin typeface="DM Sans" pitchFamily="2" charset="77"/>
                        </a:rPr>
                        <a:t>ACTICIRE MB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rPr>
                        <a:t>JOJOBA ESTERS, ACACIA DECURRENS FLOWER CERA, HELIANTHUS ANNUUS SEED CERA, POLYGLYCERIN-3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pPr>
                      <a:r>
                        <a:rPr lang="en-BR" sz="800">
                          <a:effectLst/>
                          <a:latin typeface="DM Sans" pitchFamily="2" charset="77"/>
                        </a:rPr>
                        <a:t>4,00 </a:t>
                      </a: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372287352"/>
                  </a:ext>
                </a:extLst>
              </a:tr>
              <a:tr h="0">
                <a:tc vMerge="1">
                  <a:txBody>
                    <a:bodyPr/>
                    <a:lstStyle/>
                    <a:p>
                      <a:pPr marL="36000" algn="l">
                        <a:lnSpc>
                          <a:spcPct val="100000"/>
                        </a:lnSpc>
                        <a:spcBef>
                          <a:spcPts val="40"/>
                        </a:spcBef>
                      </a:pPr>
                      <a:endParaRPr lang="en-US" sz="800" b="0">
                        <a:effectLst/>
                        <a:latin typeface="DM Sans" pitchFamily="2" charset="77"/>
                      </a:endParaRPr>
                    </a:p>
                  </a:txBody>
                  <a:tcPr marL="0" marR="0"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pPr>
                      <a:r>
                        <a:rPr lang="en-US" sz="800" b="1">
                          <a:solidFill>
                            <a:srgbClr val="2D2B2B"/>
                          </a:solidFill>
                          <a:effectLst/>
                          <a:latin typeface="DM Sans" pitchFamily="2" charset="77"/>
                        </a:rPr>
                        <a:t>GLACIAL CASCADE CHBG-2587/15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tabLst>
                          <a:tab pos="144000" algn="l"/>
                        </a:tabLst>
                      </a:pPr>
                      <a:r>
                        <a:rPr lang="en-US" sz="800" b="0">
                          <a:solidFill>
                            <a:srgbClr val="2D2B2B"/>
                          </a:solidFill>
                          <a:effectLst/>
                          <a:latin typeface="DM Sans" pitchFamily="2" charset="77"/>
                        </a:rPr>
                        <a:t>PARFUM, CITRONELLOL, HEXYL CINNAMAL </a:t>
                      </a: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gn="l">
                        <a:lnSpc>
                          <a:spcPct val="100000"/>
                        </a:lnSpc>
                        <a:spcBef>
                          <a:spcPts val="40"/>
                        </a:spcBef>
                      </a:pPr>
                      <a:r>
                        <a:rPr lang="en-BR" sz="800">
                          <a:effectLst/>
                          <a:latin typeface="DM Sans" pitchFamily="2" charset="77"/>
                        </a:rPr>
                        <a:t>0,30 </a:t>
                      </a: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603996264"/>
                  </a:ext>
                </a:extLst>
              </a:tr>
            </a:tbl>
          </a:graphicData>
        </a:graphic>
      </p:graphicFrame>
      <p:pic>
        <p:nvPicPr>
          <p:cNvPr id="14" name="Picture 13" descr="A line of colored lines&#10;&#10;Description automatically generated with medium confidence">
            <a:extLst>
              <a:ext uri="{FF2B5EF4-FFF2-40B4-BE49-F238E27FC236}">
                <a16:creationId xmlns:a16="http://schemas.microsoft.com/office/drawing/2014/main" id="{D9B21AE3-F313-2403-2CA0-6A719B18CE1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20534" y="852533"/>
            <a:ext cx="2079785" cy="369332"/>
          </a:xfrm>
          <a:prstGeom prst="rect">
            <a:avLst/>
          </a:prstGeom>
        </p:spPr>
      </p:pic>
      <p:pic>
        <p:nvPicPr>
          <p:cNvPr id="18" name="Picture 17" descr="A black background with a green line&#10;&#10;Description automatically generated">
            <a:extLst>
              <a:ext uri="{FF2B5EF4-FFF2-40B4-BE49-F238E27FC236}">
                <a16:creationId xmlns:a16="http://schemas.microsoft.com/office/drawing/2014/main" id="{03373A30-E5C9-0C04-F5A0-B59EC91383A8}"/>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270248" y="0"/>
            <a:ext cx="2537833" cy="6858000"/>
          </a:xfrm>
          <a:prstGeom prst="rect">
            <a:avLst/>
          </a:prstGeom>
        </p:spPr>
      </p:pic>
      <p:sp>
        <p:nvSpPr>
          <p:cNvPr id="21" name="TextBox 20">
            <a:extLst>
              <a:ext uri="{FF2B5EF4-FFF2-40B4-BE49-F238E27FC236}">
                <a16:creationId xmlns:a16="http://schemas.microsoft.com/office/drawing/2014/main" id="{A4D9FD68-82A6-9188-D438-DDCA82553A2A}"/>
              </a:ext>
            </a:extLst>
          </p:cNvPr>
          <p:cNvSpPr txBox="1"/>
          <p:nvPr/>
        </p:nvSpPr>
        <p:spPr>
          <a:xfrm>
            <a:off x="9219304" y="729742"/>
            <a:ext cx="261410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3"/>
                </a:solidFill>
                <a:effectLst/>
                <a:uLnTx/>
                <a:uFillTx/>
                <a:latin typeface="DM Sans" pitchFamily="2" charset="77"/>
                <a:ea typeface="+mn-ea"/>
                <a:cs typeface="+mn-cs"/>
              </a:rPr>
              <a:t>PROTECT &amp; REPAIR STICK RADIANT SHIELD</a:t>
            </a:r>
          </a:p>
        </p:txBody>
      </p:sp>
      <p:pic>
        <p:nvPicPr>
          <p:cNvPr id="2" name="Picture 1">
            <a:extLst>
              <a:ext uri="{FF2B5EF4-FFF2-40B4-BE49-F238E27FC236}">
                <a16:creationId xmlns:a16="http://schemas.microsoft.com/office/drawing/2014/main" id="{58A5E702-C0D2-8C29-1F3C-A1C154243788}"/>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1352786" y="1052907"/>
            <a:ext cx="2485754" cy="4898399"/>
          </a:xfrm>
          <a:prstGeom prst="rect">
            <a:avLst/>
          </a:prstGeom>
          <a:ln>
            <a:noFill/>
          </a:ln>
          <a:effectLst>
            <a:outerShdw blurRad="292100" dist="139700" dir="2700000" algn="tl" rotWithShape="0">
              <a:srgbClr val="333333">
                <a:alpha val="35000"/>
              </a:srgbClr>
            </a:outerShdw>
          </a:effectLst>
        </p:spPr>
      </p:pic>
      <p:sp>
        <p:nvSpPr>
          <p:cNvPr id="6" name="Retângulo 9">
            <a:extLst>
              <a:ext uri="{FF2B5EF4-FFF2-40B4-BE49-F238E27FC236}">
                <a16:creationId xmlns:a16="http://schemas.microsoft.com/office/drawing/2014/main" id="{908F8AB7-B2B0-E89A-2180-6E5C7A02B42F}"/>
              </a:ext>
            </a:extLst>
          </p:cNvPr>
          <p:cNvSpPr/>
          <p:nvPr/>
        </p:nvSpPr>
        <p:spPr>
          <a:xfrm>
            <a:off x="156016" y="5732622"/>
            <a:ext cx="5097920"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The information provided herein is provided for information purposes only and has been prepared by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in accordance with its own methodology.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has used diligent care to ensure that it is accurate and up to date, however,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makes no representation or warranty, either expressly or implied, of the accuracy, reliability, or completeness thereof. In no event shall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be liable for any damages arising from or reliance upon, or use of, any information provided herein. Further,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dsm-firmenich’s</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representative for further details. © DSM Nutritional Products AG, 2024</a:t>
            </a:r>
          </a:p>
        </p:txBody>
      </p:sp>
      <p:sp>
        <p:nvSpPr>
          <p:cNvPr id="7" name="CaixaDeTexto 10">
            <a:extLst>
              <a:ext uri="{FF2B5EF4-FFF2-40B4-BE49-F238E27FC236}">
                <a16:creationId xmlns:a16="http://schemas.microsoft.com/office/drawing/2014/main" id="{1310538D-92F3-92AB-2B3B-6952B4EADD88}"/>
              </a:ext>
            </a:extLst>
          </p:cNvPr>
          <p:cNvSpPr txBox="1"/>
          <p:nvPr/>
        </p:nvSpPr>
        <p:spPr>
          <a:xfrm>
            <a:off x="5413612" y="4647280"/>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PROCEDURE</a:t>
            </a: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a:t>
            </a:r>
          </a:p>
        </p:txBody>
      </p:sp>
      <p:graphicFrame>
        <p:nvGraphicFramePr>
          <p:cNvPr id="9" name="Table 8">
            <a:extLst>
              <a:ext uri="{FF2B5EF4-FFF2-40B4-BE49-F238E27FC236}">
                <a16:creationId xmlns:a16="http://schemas.microsoft.com/office/drawing/2014/main" id="{36DA2482-18A0-63C7-7B78-B60EE03F3C37}"/>
              </a:ext>
            </a:extLst>
          </p:cNvPr>
          <p:cNvGraphicFramePr>
            <a:graphicFrameLocks noGrp="1"/>
          </p:cNvGraphicFramePr>
          <p:nvPr/>
        </p:nvGraphicFramePr>
        <p:xfrm>
          <a:off x="5487767" y="4817249"/>
          <a:ext cx="3545833" cy="1463040"/>
        </p:xfrm>
        <a:graphic>
          <a:graphicData uri="http://schemas.openxmlformats.org/drawingml/2006/table">
            <a:tbl>
              <a:tblPr/>
              <a:tblGrid>
                <a:gridCol w="164368">
                  <a:extLst>
                    <a:ext uri="{9D8B030D-6E8A-4147-A177-3AD203B41FA5}">
                      <a16:colId xmlns:a16="http://schemas.microsoft.com/office/drawing/2014/main" val="582772279"/>
                    </a:ext>
                  </a:extLst>
                </a:gridCol>
                <a:gridCol w="164368">
                  <a:extLst>
                    <a:ext uri="{9D8B030D-6E8A-4147-A177-3AD203B41FA5}">
                      <a16:colId xmlns:a16="http://schemas.microsoft.com/office/drawing/2014/main" val="3135074258"/>
                    </a:ext>
                  </a:extLst>
                </a:gridCol>
                <a:gridCol w="3217097">
                  <a:extLst>
                    <a:ext uri="{9D8B030D-6E8A-4147-A177-3AD203B41FA5}">
                      <a16:colId xmlns:a16="http://schemas.microsoft.com/office/drawing/2014/main" val="2579252417"/>
                    </a:ext>
                  </a:extLst>
                </a:gridCol>
              </a:tblGrid>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1</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Prepare Phase A and heat up to 90°C under stirring until homogeneous.</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630727900"/>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2</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Prepare Phase B and add it to Phase A.</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510857125"/>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3</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Heat Phase A+B to 90°C under stirring until homogeneous.</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3019213600"/>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4</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Prepare Phase C and heat up to 60°C under stirring until homogeneous.</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51464129"/>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5</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Prepare Phase D and add it into Phase C under stirring until homogeneous.</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58919510"/>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6</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Cool down Phase A+B to 80°C.</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245260222"/>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7</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GB"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Add Phase C+D into Phase A+B under stirring.</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31263159"/>
                  </a:ext>
                </a:extLst>
              </a:tr>
              <a:tr h="0">
                <a:tc>
                  <a:txBody>
                    <a:bodyPr/>
                    <a:lstStyle/>
                    <a:p>
                      <a:pPr>
                        <a:lnSpc>
                          <a:spcPct val="100000"/>
                        </a:lnSpc>
                        <a:tabLst>
                          <a:tab pos="623570" algn="l"/>
                        </a:tabLst>
                      </a:pPr>
                      <a:r>
                        <a:rPr lang="en-US" sz="800" kern="100">
                          <a:solidFill>
                            <a:srgbClr val="2D2B2B"/>
                          </a:solidFill>
                          <a:effectLst/>
                          <a:latin typeface="DM Sans" pitchFamily="2" charset="0"/>
                          <a:ea typeface="DM Sans" pitchFamily="2" charset="0"/>
                          <a:cs typeface="Times New Roman" panose="02020603050405020304" pitchFamily="18" charset="0"/>
                        </a:rPr>
                        <a:t>8</a:t>
                      </a: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US"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Cool down to 75°C.</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1490872"/>
                  </a:ext>
                </a:extLst>
              </a:tr>
              <a:tr h="0">
                <a:tc>
                  <a:txBody>
                    <a:bodyPr/>
                    <a:lstStyle/>
                    <a:p>
                      <a:pPr>
                        <a:lnSpc>
                          <a:spcPct val="100000"/>
                        </a:lnSpc>
                        <a:tabLst>
                          <a:tab pos="623570" algn="l"/>
                        </a:tabLst>
                      </a:pPr>
                      <a:r>
                        <a:rPr lang="en-US" sz="800" kern="100">
                          <a:solidFill>
                            <a:srgbClr val="2D2B2B"/>
                          </a:solidFill>
                          <a:effectLst/>
                          <a:latin typeface="DM Sans" pitchFamily="2" charset="0"/>
                          <a:ea typeface="DM Sans" pitchFamily="2" charset="0"/>
                          <a:cs typeface="Times New Roman" panose="02020603050405020304" pitchFamily="18" charset="0"/>
                        </a:rPr>
                        <a:t>9</a:t>
                      </a:r>
                    </a:p>
                  </a:txBody>
                  <a:tcPr marL="44450" marR="44450" marT="0" marB="0">
                    <a:lnL>
                      <a:noFill/>
                    </a:lnL>
                    <a:lnR>
                      <a:noFill/>
                    </a:lnR>
                    <a:lnT>
                      <a:noFill/>
                    </a:lnT>
                    <a:lnB>
                      <a:noFill/>
                    </a:lnB>
                    <a:noFill/>
                  </a:tcPr>
                </a:tc>
                <a:tc>
                  <a:txBody>
                    <a:bodyPr/>
                    <a:lstStyle/>
                    <a:p>
                      <a:pPr lvl="0">
                        <a:lnSpc>
                          <a:spcPct val="100000"/>
                        </a:lnSpc>
                        <a:buNone/>
                        <a:tabLst>
                          <a:tab pos="623570" algn="l"/>
                        </a:tabLst>
                      </a:pPr>
                      <a:endParaRPr lang="en-US" sz="800" kern="100">
                        <a:solidFill>
                          <a:srgbClr val="2D2B2B"/>
                        </a:solidFill>
                        <a:effectLst/>
                        <a:latin typeface="DM Sans"/>
                        <a:ea typeface="DM Sans" pitchFamily="2" charset="0"/>
                        <a:cs typeface="Times New Roman"/>
                      </a:endParaRPr>
                    </a:p>
                  </a:txBody>
                  <a:tcPr marL="44449" marR="44449" marT="0" marB="0">
                    <a:lnL w="0">
                      <a:noFill/>
                    </a:lnL>
                    <a:lnR w="0">
                      <a:noFill/>
                    </a:lnR>
                    <a:lnT w="0">
                      <a:noFill/>
                    </a:lnT>
                    <a:lnB w="0">
                      <a:noFill/>
                    </a:lnB>
                    <a:noFill/>
                  </a:tcPr>
                </a:tc>
                <a:tc>
                  <a:txBody>
                    <a:bodyPr/>
                    <a:lstStyle/>
                    <a:p>
                      <a:pPr>
                        <a:lnSpc>
                          <a:spcPct val="100000"/>
                        </a:lnSpc>
                      </a:pPr>
                      <a:r>
                        <a:rPr lang="en-GB" sz="800" kern="100">
                          <a:solidFill>
                            <a:srgbClr val="2D2B2B"/>
                          </a:solidFill>
                          <a:effectLst/>
                          <a:latin typeface="DM Sans" pitchFamily="2" charset="0"/>
                          <a:ea typeface="DM Sans" pitchFamily="2" charset="0"/>
                          <a:cs typeface="Times New Roman" panose="02020603050405020304" pitchFamily="18" charset="0"/>
                        </a:rPr>
                        <a:t>Pour into the </a:t>
                      </a:r>
                      <a:r>
                        <a:rPr lang="en-GB" sz="800" kern="100" err="1">
                          <a:solidFill>
                            <a:srgbClr val="2D2B2B"/>
                          </a:solidFill>
                          <a:effectLst/>
                          <a:latin typeface="DM Sans" pitchFamily="2" charset="0"/>
                          <a:ea typeface="DM Sans" pitchFamily="2" charset="0"/>
                          <a:cs typeface="Times New Roman" panose="02020603050405020304" pitchFamily="18" charset="0"/>
                        </a:rPr>
                        <a:t>mold</a:t>
                      </a:r>
                      <a:r>
                        <a:rPr lang="en-GB" sz="800" kern="100">
                          <a:solidFill>
                            <a:srgbClr val="2D2B2B"/>
                          </a:solidFill>
                          <a:effectLst/>
                          <a:latin typeface="DM Sans" pitchFamily="2" charset="0"/>
                          <a:ea typeface="DM Sans" pitchFamily="2" charset="0"/>
                          <a:cs typeface="Times New Roman" panose="02020603050405020304" pitchFamily="18" charset="0"/>
                        </a:rPr>
                        <a:t>.</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344326144"/>
                  </a:ext>
                </a:extLst>
              </a:tr>
            </a:tbl>
          </a:graphicData>
        </a:graphic>
      </p:graphicFrame>
      <p:sp>
        <p:nvSpPr>
          <p:cNvPr id="11" name="CaixaDeTexto 10">
            <a:extLst>
              <a:ext uri="{FF2B5EF4-FFF2-40B4-BE49-F238E27FC236}">
                <a16:creationId xmlns:a16="http://schemas.microsoft.com/office/drawing/2014/main" id="{5B678689-64F7-728C-72C9-8137E4384F7F}"/>
              </a:ext>
            </a:extLst>
          </p:cNvPr>
          <p:cNvSpPr txBox="1"/>
          <p:nvPr/>
        </p:nvSpPr>
        <p:spPr>
          <a:xfrm>
            <a:off x="8856620" y="4647280"/>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TECHNICAL DATA:</a:t>
            </a:r>
            <a:endPar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endParaRPr>
          </a:p>
        </p:txBody>
      </p:sp>
      <p:sp>
        <p:nvSpPr>
          <p:cNvPr id="12" name="TextBox 11">
            <a:extLst>
              <a:ext uri="{FF2B5EF4-FFF2-40B4-BE49-F238E27FC236}">
                <a16:creationId xmlns:a16="http://schemas.microsoft.com/office/drawing/2014/main" id="{507F29B5-6497-FB7E-18FD-B5776F793BE3}"/>
              </a:ext>
            </a:extLst>
          </p:cNvPr>
          <p:cNvSpPr txBox="1"/>
          <p:nvPr/>
        </p:nvSpPr>
        <p:spPr>
          <a:xfrm>
            <a:off x="5413612" y="6407512"/>
            <a:ext cx="6073140"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00" cap="none" spc="0" normalizeH="0" baseline="0" noProof="0">
                <a:ln>
                  <a:noFill/>
                </a:ln>
                <a:solidFill>
                  <a:srgbClr val="2D2B2B"/>
                </a:solidFill>
                <a:effectLst/>
                <a:uLnTx/>
                <a:uFillTx/>
                <a:latin typeface="DM Sans"/>
                <a:ea typeface="DM Sans" pitchFamily="2" charset="0"/>
                <a:cs typeface="Times New Roman"/>
              </a:rPr>
              <a:t>The formulation fulfils the 2 weeks stability at 50°C and the 3 months stability at 4°C, room </a:t>
            </a:r>
            <a:endParaRPr kumimoji="0" lang="en-US" sz="700" b="0" i="0" u="none" strike="noStrike" kern="100" cap="none" spc="0" normalizeH="0" baseline="0" noProof="0">
              <a:ln>
                <a:noFill/>
              </a:ln>
              <a:solidFill>
                <a:srgbClr val="2D2B2B"/>
              </a:solidFill>
              <a:effectLst/>
              <a:uLnTx/>
              <a:uFillTx/>
              <a:latin typeface="DM Sans"/>
              <a:ea typeface="DM Sans" pitchFamily="2" charset="0"/>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00" cap="none" spc="0" normalizeH="0" baseline="0" noProof="0">
                <a:ln>
                  <a:noFill/>
                </a:ln>
                <a:solidFill>
                  <a:srgbClr val="2D2B2B"/>
                </a:solidFill>
                <a:effectLst/>
                <a:uLnTx/>
                <a:uFillTx/>
                <a:latin typeface="DM Sans"/>
                <a:ea typeface="DM Sans" pitchFamily="2" charset="0"/>
                <a:cs typeface="Times New Roman"/>
              </a:rPr>
              <a:t>temperature, 40°C. Regulatory compliance in EU, MERCOSUR, ASEAN, CN, KR, AUS for UV filters in formulation.</a:t>
            </a:r>
            <a:endParaRPr kumimoji="0" lang="en-US" sz="700" b="0" i="0" u="none" strike="noStrike" kern="100" cap="none" spc="0" normalizeH="0" baseline="0" noProof="0">
              <a:ln>
                <a:noFill/>
              </a:ln>
              <a:solidFill>
                <a:srgbClr val="2D2B2B"/>
              </a:solidFill>
              <a:effectLst/>
              <a:uLnTx/>
              <a:uFillTx/>
              <a:latin typeface="DM Sans"/>
              <a:ea typeface="DM Sans" pitchFamily="2" charset="0"/>
              <a:cs typeface="Times New Roman"/>
            </a:endParaRPr>
          </a:p>
        </p:txBody>
      </p:sp>
      <p:graphicFrame>
        <p:nvGraphicFramePr>
          <p:cNvPr id="13" name="Table 12">
            <a:extLst>
              <a:ext uri="{FF2B5EF4-FFF2-40B4-BE49-F238E27FC236}">
                <a16:creationId xmlns:a16="http://schemas.microsoft.com/office/drawing/2014/main" id="{21EBAB56-DFC5-53B0-F4C9-13B3EF021C2F}"/>
              </a:ext>
            </a:extLst>
          </p:cNvPr>
          <p:cNvGraphicFramePr>
            <a:graphicFrameLocks noGrp="1"/>
          </p:cNvGraphicFramePr>
          <p:nvPr/>
        </p:nvGraphicFramePr>
        <p:xfrm>
          <a:off x="8906236" y="4776622"/>
          <a:ext cx="2337950" cy="487110"/>
        </p:xfrm>
        <a:graphic>
          <a:graphicData uri="http://schemas.openxmlformats.org/drawingml/2006/table">
            <a:tbl>
              <a:tblPr/>
              <a:tblGrid>
                <a:gridCol w="1493400">
                  <a:extLst>
                    <a:ext uri="{9D8B030D-6E8A-4147-A177-3AD203B41FA5}">
                      <a16:colId xmlns:a16="http://schemas.microsoft.com/office/drawing/2014/main" val="1255433271"/>
                    </a:ext>
                  </a:extLst>
                </a:gridCol>
                <a:gridCol w="844550">
                  <a:extLst>
                    <a:ext uri="{9D8B030D-6E8A-4147-A177-3AD203B41FA5}">
                      <a16:colId xmlns:a16="http://schemas.microsoft.com/office/drawing/2014/main" val="3671272797"/>
                    </a:ext>
                  </a:extLst>
                </a:gridCol>
              </a:tblGrid>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pH:</a:t>
                      </a:r>
                      <a:endParaRPr lang="en-US" sz="8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7,2</a:t>
                      </a:r>
                      <a:endParaRPr lang="en-US" sz="8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939796934"/>
                  </a:ext>
                </a:extLst>
              </a:tr>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Viscosity :</a:t>
                      </a:r>
                      <a:endParaRPr lang="en-US" sz="8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Solid</a:t>
                      </a:r>
                      <a:endParaRPr lang="en-US" sz="8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3113882338"/>
                  </a:ext>
                </a:extLst>
              </a:tr>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Technical Specificities:</a:t>
                      </a:r>
                      <a:endParaRPr lang="en-US" sz="8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r>
                        <a:rPr lang="en-GB" sz="800" b="0" kern="100">
                          <a:solidFill>
                            <a:srgbClr val="2D2B2B"/>
                          </a:solidFill>
                          <a:effectLst/>
                          <a:latin typeface="DM Sans" pitchFamily="2" charset="0"/>
                          <a:ea typeface="DM Sans" pitchFamily="2" charset="0"/>
                          <a:cs typeface="Times New Roman" panose="02020603050405020304" pitchFamily="18" charset="0"/>
                        </a:rPr>
                        <a:t>Stick, Opaque</a:t>
                      </a:r>
                      <a:endParaRPr lang="en-US" sz="8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738383717"/>
                  </a:ext>
                </a:extLst>
              </a:tr>
            </a:tbl>
          </a:graphicData>
        </a:graphic>
      </p:graphicFrame>
      <p:graphicFrame>
        <p:nvGraphicFramePr>
          <p:cNvPr id="15" name="Table 14">
            <a:extLst>
              <a:ext uri="{FF2B5EF4-FFF2-40B4-BE49-F238E27FC236}">
                <a16:creationId xmlns:a16="http://schemas.microsoft.com/office/drawing/2014/main" id="{B0160788-C43A-8808-B829-B288538FCE65}"/>
              </a:ext>
            </a:extLst>
          </p:cNvPr>
          <p:cNvGraphicFramePr>
            <a:graphicFrameLocks noGrp="1"/>
          </p:cNvGraphicFramePr>
          <p:nvPr/>
        </p:nvGraphicFramePr>
        <p:xfrm>
          <a:off x="8906236" y="5313452"/>
          <a:ext cx="3125633" cy="831851"/>
        </p:xfrm>
        <a:graphic>
          <a:graphicData uri="http://schemas.openxmlformats.org/drawingml/2006/table">
            <a:tbl>
              <a:tblPr>
                <a:tableStyleId>{5C22544A-7EE6-4342-B048-85BDC9FD1C3A}</a:tableStyleId>
              </a:tblPr>
              <a:tblGrid>
                <a:gridCol w="1026243">
                  <a:extLst>
                    <a:ext uri="{9D8B030D-6E8A-4147-A177-3AD203B41FA5}">
                      <a16:colId xmlns:a16="http://schemas.microsoft.com/office/drawing/2014/main" val="335396172"/>
                    </a:ext>
                  </a:extLst>
                </a:gridCol>
                <a:gridCol w="298450">
                  <a:extLst>
                    <a:ext uri="{9D8B030D-6E8A-4147-A177-3AD203B41FA5}">
                      <a16:colId xmlns:a16="http://schemas.microsoft.com/office/drawing/2014/main" val="3975588472"/>
                    </a:ext>
                  </a:extLst>
                </a:gridCol>
                <a:gridCol w="1314450">
                  <a:extLst>
                    <a:ext uri="{9D8B030D-6E8A-4147-A177-3AD203B41FA5}">
                      <a16:colId xmlns:a16="http://schemas.microsoft.com/office/drawing/2014/main" val="1300085660"/>
                    </a:ext>
                  </a:extLst>
                </a:gridCol>
                <a:gridCol w="486490">
                  <a:extLst>
                    <a:ext uri="{9D8B030D-6E8A-4147-A177-3AD203B41FA5}">
                      <a16:colId xmlns:a16="http://schemas.microsoft.com/office/drawing/2014/main" val="274090353"/>
                    </a:ext>
                  </a:extLst>
                </a:gridCol>
              </a:tblGrid>
              <a:tr h="0">
                <a:tc>
                  <a:txBody>
                    <a:bodyPr/>
                    <a:lstStyle/>
                    <a:p>
                      <a:pPr>
                        <a:lnSpc>
                          <a:spcPts val="1440"/>
                        </a:lnSpc>
                      </a:pPr>
                      <a:r>
                        <a:rPr lang="en-GB" sz="800" kern="100">
                          <a:effectLst/>
                          <a:latin typeface="DM Sans" pitchFamily="2" charset="0"/>
                        </a:rPr>
                        <a:t>SPF:</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64,8</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In vitro UVA-PF: </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21,4</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7223652"/>
                  </a:ext>
                </a:extLst>
              </a:tr>
              <a:tr h="0">
                <a:tc>
                  <a:txBody>
                    <a:bodyPr/>
                    <a:lstStyle/>
                    <a:p>
                      <a:pPr>
                        <a:lnSpc>
                          <a:spcPts val="1440"/>
                        </a:lnSpc>
                      </a:pPr>
                      <a:r>
                        <a:rPr lang="en-GB" sz="500" kern="100">
                          <a:effectLst/>
                          <a:latin typeface="DM Sans" pitchFamily="2" charset="0"/>
                        </a:rPr>
                        <a:t>In vivo </a:t>
                      </a:r>
                      <a:r>
                        <a:rPr lang="en-GB" sz="500" b="0" kern="100">
                          <a:effectLst/>
                          <a:latin typeface="DM Sans" pitchFamily="2" charset="0"/>
                        </a:rPr>
                        <a:t>according to ISO 24444</a:t>
                      </a:r>
                      <a:endParaRPr lang="en-US" sz="500" b="0" kern="100">
                        <a:effectLst/>
                        <a:latin typeface="DM Sans" pitchFamily="2" charset="0"/>
                        <a:ea typeface="DM Sans" pitchFamily="2" charset="0"/>
                        <a:cs typeface="Times New Roman" panose="02020603050405020304" pitchFamily="18" charset="0"/>
                      </a:endParaRPr>
                    </a:p>
                  </a:txBody>
                  <a:tcPr marL="44450" marR="4445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 </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pPr>
                      <a:r>
                        <a:rPr lang="en-GB" sz="500" kern="100">
                          <a:effectLst/>
                          <a:latin typeface="DM Sans" pitchFamily="2" charset="0"/>
                        </a:rPr>
                        <a:t>According to ISO 24443</a:t>
                      </a:r>
                      <a:endParaRPr lang="en-US" sz="5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 </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2219151"/>
                  </a:ext>
                </a:extLst>
              </a:tr>
              <a:tr h="0">
                <a:tc>
                  <a:txBody>
                    <a:bodyPr/>
                    <a:lstStyle/>
                    <a:p>
                      <a:pPr>
                        <a:lnSpc>
                          <a:spcPts val="1440"/>
                        </a:lnSpc>
                      </a:pPr>
                      <a:r>
                        <a:rPr lang="en-GB" sz="800" kern="100">
                          <a:effectLst/>
                          <a:latin typeface="DM Sans" pitchFamily="2" charset="0"/>
                        </a:rPr>
                        <a:t>UVA-PF/SPF: </a:t>
                      </a:r>
                    </a:p>
                    <a:p>
                      <a:pPr>
                        <a:lnSpc>
                          <a:spcPts val="1440"/>
                        </a:lnSpc>
                      </a:pPr>
                      <a:r>
                        <a:rPr lang="en-GB" sz="500" kern="100">
                          <a:effectLst/>
                          <a:latin typeface="DM Sans" pitchFamily="2" charset="0"/>
                        </a:rPr>
                        <a:t>(60 labelled; &gt;= 0.33)</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0,35</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Critical Wavelength:</a:t>
                      </a:r>
                    </a:p>
                    <a:p>
                      <a:pPr marL="0" marR="0" lvl="0" indent="0" algn="l" defTabSz="914400" rtl="0" eaLnBrk="1" fontAlgn="auto" latinLnBrk="0" hangingPunct="1">
                        <a:lnSpc>
                          <a:spcPts val="1440"/>
                        </a:lnSpc>
                        <a:spcBef>
                          <a:spcPts val="0"/>
                        </a:spcBef>
                        <a:spcAft>
                          <a:spcPts val="0"/>
                        </a:spcAft>
                        <a:buClrTx/>
                        <a:buSzTx/>
                        <a:buFontTx/>
                        <a:buNone/>
                        <a:tabLst/>
                        <a:defRPr/>
                      </a:pPr>
                      <a:r>
                        <a:rPr lang="en-GB" sz="500" kern="100">
                          <a:effectLst/>
                          <a:latin typeface="DM Sans" pitchFamily="2" charset="0"/>
                        </a:rPr>
                        <a:t>(Measurement done with </a:t>
                      </a:r>
                      <a:r>
                        <a:rPr lang="en-GB" sz="500" kern="100" err="1">
                          <a:effectLst/>
                          <a:latin typeface="DM Sans" pitchFamily="2" charset="0"/>
                        </a:rPr>
                        <a:t>Labsphere</a:t>
                      </a:r>
                      <a:r>
                        <a:rPr lang="en-GB" sz="500" kern="100">
                          <a:effectLst/>
                          <a:latin typeface="DM Sans" pitchFamily="2" charset="0"/>
                        </a:rPr>
                        <a:t> equipment)</a:t>
                      </a:r>
                      <a:endParaRPr lang="en-US" sz="5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nSpc>
                          <a:spcPts val="1440"/>
                        </a:lnSpc>
                      </a:pPr>
                      <a:r>
                        <a:rPr lang="en-GB" sz="800" kern="100">
                          <a:effectLst/>
                          <a:latin typeface="DM Sans" pitchFamily="2" charset="0"/>
                        </a:rPr>
                        <a:t>373 nm</a:t>
                      </a:r>
                      <a:endParaRPr lang="en-US" sz="800" kern="100">
                        <a:effectLst/>
                        <a:latin typeface="DM Sans" pitchFamily="2" charset="0"/>
                        <a:ea typeface="DM Sans" pitchFamily="2"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44282608"/>
                  </a:ext>
                </a:extLst>
              </a:tr>
            </a:tbl>
          </a:graphicData>
        </a:graphic>
      </p:graphicFrame>
    </p:spTree>
    <p:extLst>
      <p:ext uri="{BB962C8B-B14F-4D97-AF65-F5344CB8AC3E}">
        <p14:creationId xmlns:p14="http://schemas.microsoft.com/office/powerpoint/2010/main" val="8641366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2E105-1371-88E2-1BE3-D2E0DC6CB9B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0E17F8E-7602-1950-5E57-7338DC6A57C7}"/>
              </a:ext>
            </a:extLst>
          </p:cNvPr>
          <p:cNvPicPr>
            <a:picLocks noChangeAspect="1"/>
          </p:cNvPicPr>
          <p:nvPr/>
        </p:nvPicPr>
        <p:blipFill>
          <a:blip r:embed="rId2"/>
          <a:srcRect/>
          <a:stretch/>
        </p:blipFill>
        <p:spPr>
          <a:xfrm>
            <a:off x="0" y="0"/>
            <a:ext cx="12192000" cy="6858000"/>
          </a:xfrm>
          <a:prstGeom prst="rect">
            <a:avLst/>
          </a:prstGeom>
        </p:spPr>
      </p:pic>
      <p:sp>
        <p:nvSpPr>
          <p:cNvPr id="4" name="Text Placeholder 2">
            <a:extLst>
              <a:ext uri="{FF2B5EF4-FFF2-40B4-BE49-F238E27FC236}">
                <a16:creationId xmlns:a16="http://schemas.microsoft.com/office/drawing/2014/main" id="{8A8C097C-492D-5099-DC92-C899BB0B8654}"/>
              </a:ext>
            </a:extLst>
          </p:cNvPr>
          <p:cNvSpPr txBox="1">
            <a:spLocks/>
          </p:cNvSpPr>
          <p:nvPr/>
        </p:nvSpPr>
        <p:spPr>
          <a:xfrm>
            <a:off x="527129" y="4917776"/>
            <a:ext cx="3201326" cy="27229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pitchFamily="2" charset="77"/>
                <a:ea typeface="+mn-ea"/>
                <a:cs typeface="+mn-cs"/>
              </a:rPr>
              <a:t>HYDRASTRENGTH HAIR DROPS</a:t>
            </a:r>
          </a:p>
        </p:txBody>
      </p:sp>
      <p:sp>
        <p:nvSpPr>
          <p:cNvPr id="5" name="Text Placeholder 2">
            <a:extLst>
              <a:ext uri="{FF2B5EF4-FFF2-40B4-BE49-F238E27FC236}">
                <a16:creationId xmlns:a16="http://schemas.microsoft.com/office/drawing/2014/main" id="{C837D872-932F-97FE-0594-29585FE3BED6}"/>
              </a:ext>
            </a:extLst>
          </p:cNvPr>
          <p:cNvSpPr txBox="1">
            <a:spLocks/>
          </p:cNvSpPr>
          <p:nvPr/>
        </p:nvSpPr>
        <p:spPr>
          <a:xfrm>
            <a:off x="527127" y="5206483"/>
            <a:ext cx="5748981" cy="94726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a:ln>
                  <a:noFill/>
                </a:ln>
                <a:solidFill>
                  <a:prstClr val="white"/>
                </a:solidFill>
                <a:effectLst/>
                <a:uLnTx/>
                <a:uFillTx/>
                <a:latin typeface="DM Sans" pitchFamily="2" charset="77"/>
                <a:ea typeface="+mn-ea"/>
                <a:cs typeface="+mn-cs"/>
              </a:rPr>
              <a:t>A few drops, many benefits! This advanced formula hair serum combines the power of Niacinamide PC (0.5%) with other ingredients to provide complete and sophisticated care for menopausal women’s hair and scalp. It boosts thickness, volume, and strength while keeping the scalp hydrated, leaving your hair healthier, stronger, and full of vitality.</a:t>
            </a:r>
            <a:endParaRPr kumimoji="0" lang="pt-BR" sz="13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6" name="Picture 5" descr="A black and white logo&#10;&#10;Description automatically generated">
            <a:extLst>
              <a:ext uri="{FF2B5EF4-FFF2-40B4-BE49-F238E27FC236}">
                <a16:creationId xmlns:a16="http://schemas.microsoft.com/office/drawing/2014/main" id="{9B8FF789-4EA6-F0C4-44BC-933BDC5DB3D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112181"/>
            <a:ext cx="2510043" cy="675591"/>
          </a:xfrm>
          <a:prstGeom prst="rect">
            <a:avLst/>
          </a:prstGeom>
        </p:spPr>
      </p:pic>
      <p:sp>
        <p:nvSpPr>
          <p:cNvPr id="8" name="Text Placeholder 2">
            <a:extLst>
              <a:ext uri="{FF2B5EF4-FFF2-40B4-BE49-F238E27FC236}">
                <a16:creationId xmlns:a16="http://schemas.microsoft.com/office/drawing/2014/main" id="{7D17AFA9-4C7D-F989-039D-1E829971D6D7}"/>
              </a:ext>
            </a:extLst>
          </p:cNvPr>
          <p:cNvSpPr txBox="1">
            <a:spLocks/>
          </p:cNvSpPr>
          <p:nvPr/>
        </p:nvSpPr>
        <p:spPr>
          <a:xfrm>
            <a:off x="497838" y="1291909"/>
            <a:ext cx="3838188"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Niacinamide PC for</a:t>
            </a:r>
            <a:b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br>
            <a:r>
              <a:rPr kumimoji="0" lang="en-US" sz="1500" b="0" i="0" u="none" strike="noStrike" kern="1200" cap="none" spc="0" normalizeH="0" baseline="0" noProof="0">
                <a:ln>
                  <a:noFill/>
                </a:ln>
                <a:solidFill>
                  <a:prstClr val="white"/>
                </a:solidFill>
                <a:effectLst/>
                <a:uLnTx/>
                <a:uFillTx/>
                <a:latin typeface="DM Sans" pitchFamily="2" charset="77"/>
                <a:ea typeface="+mn-ea"/>
                <a:cs typeface="+mn-cs"/>
              </a:rPr>
              <a:t>a new wave of beauty</a:t>
            </a:r>
            <a:endParaRPr kumimoji="0" lang="pt-BR" sz="15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10" name="Picture 9" descr="A white and green line&#10;&#10;Description automatically generated">
            <a:extLst>
              <a:ext uri="{FF2B5EF4-FFF2-40B4-BE49-F238E27FC236}">
                <a16:creationId xmlns:a16="http://schemas.microsoft.com/office/drawing/2014/main" id="{328D50DB-943A-3A92-8C72-57825274438F}"/>
              </a:ext>
            </a:extLst>
          </p:cNvPr>
          <p:cNvPicPr>
            <a:picLocks noChangeAspect="1"/>
          </p:cNvPicPr>
          <p:nvPr/>
        </p:nvPicPr>
        <p:blipFill>
          <a:blip r:embed="rId4"/>
          <a:stretch>
            <a:fillRect/>
          </a:stretch>
        </p:blipFill>
        <p:spPr>
          <a:xfrm>
            <a:off x="604225" y="486620"/>
            <a:ext cx="3616066" cy="646702"/>
          </a:xfrm>
          <a:prstGeom prst="rect">
            <a:avLst/>
          </a:prstGeom>
        </p:spPr>
      </p:pic>
      <p:sp>
        <p:nvSpPr>
          <p:cNvPr id="2" name="TextBox 1">
            <a:extLst>
              <a:ext uri="{FF2B5EF4-FFF2-40B4-BE49-F238E27FC236}">
                <a16:creationId xmlns:a16="http://schemas.microsoft.com/office/drawing/2014/main" id="{21A4BE91-1CFD-C531-7D77-9FA3C4666FC2}"/>
              </a:ext>
            </a:extLst>
          </p:cNvPr>
          <p:cNvSpPr txBox="1"/>
          <p:nvPr/>
        </p:nvSpPr>
        <p:spPr>
          <a:xfrm>
            <a:off x="9164319" y="6570543"/>
            <a:ext cx="2986745" cy="276999"/>
          </a:xfrm>
          <a:prstGeom prst="rect">
            <a:avLst/>
          </a:prstGeom>
          <a:noFill/>
        </p:spPr>
        <p:txBody>
          <a:bodyPr wrap="square">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Products are for illustration only, not for sale.</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prstClr val="white"/>
                </a:solidFill>
                <a:effectLst/>
                <a:uLnTx/>
                <a:uFillTx/>
                <a:latin typeface="Calibri" panose="020F0502020204030204"/>
                <a:ea typeface="+mn-ea"/>
                <a:cs typeface="+mn-cs"/>
              </a:rPr>
              <a:t>dsm-firmenich</a:t>
            </a:r>
            <a:r>
              <a:rPr kumimoji="0" lang="en-US" sz="600" b="0" i="0" u="none" strike="noStrike" kern="1200" cap="none" spc="0" normalizeH="0" baseline="0" noProof="0">
                <a:ln>
                  <a:noFill/>
                </a:ln>
                <a:solidFill>
                  <a:prstClr val="white"/>
                </a:solidFill>
                <a:effectLst/>
                <a:uLnTx/>
                <a:uFillTx/>
                <a:latin typeface="Calibri" panose="020F0502020204030204"/>
                <a:ea typeface="+mn-ea"/>
                <a:cs typeface="+mn-cs"/>
              </a:rPr>
              <a:t> is not responsible for final product claims. </a:t>
            </a:r>
            <a:endParaRPr kumimoji="0" lang="en-GB" sz="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88187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EB7E4-A495-F724-8D96-37A4F3002ED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6A08F04-F30E-E2CA-7BF6-A53B5DFDF71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CaixaDeTexto 10">
            <a:extLst>
              <a:ext uri="{FF2B5EF4-FFF2-40B4-BE49-F238E27FC236}">
                <a16:creationId xmlns:a16="http://schemas.microsoft.com/office/drawing/2014/main" id="{BDD3B488-6DF5-CB5C-9BE1-3912AF4FAACC}"/>
              </a:ext>
            </a:extLst>
          </p:cNvPr>
          <p:cNvSpPr txBox="1"/>
          <p:nvPr/>
        </p:nvSpPr>
        <p:spPr>
          <a:xfrm>
            <a:off x="5693241" y="4831016"/>
            <a:ext cx="1014458" cy="20518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4D3C33"/>
                </a:solidFill>
                <a:effectLst/>
                <a:uLnTx/>
                <a:uFillTx/>
                <a:latin typeface="DM Sans"/>
                <a:ea typeface="Fira Sans" charset="0"/>
                <a:cs typeface="Fira Sans" charset="0"/>
              </a:rPr>
              <a:t>HC-E-102436-15</a:t>
            </a:r>
            <a:endPar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endParaRPr>
          </a:p>
        </p:txBody>
      </p:sp>
      <p:pic>
        <p:nvPicPr>
          <p:cNvPr id="8" name="Picture 12">
            <a:extLst>
              <a:ext uri="{FF2B5EF4-FFF2-40B4-BE49-F238E27FC236}">
                <a16:creationId xmlns:a16="http://schemas.microsoft.com/office/drawing/2014/main" id="{78AC3BEE-E799-B6FB-2C9B-A6C27AF4683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10" name="Tabela 3">
            <a:extLst>
              <a:ext uri="{FF2B5EF4-FFF2-40B4-BE49-F238E27FC236}">
                <a16:creationId xmlns:a16="http://schemas.microsoft.com/office/drawing/2014/main" id="{DBA6956F-8483-A003-8065-97C84821A47B}"/>
              </a:ext>
            </a:extLst>
          </p:cNvPr>
          <p:cNvGraphicFramePr>
            <a:graphicFrameLocks noGrp="1"/>
          </p:cNvGraphicFramePr>
          <p:nvPr/>
        </p:nvGraphicFramePr>
        <p:xfrm>
          <a:off x="5443209" y="1696802"/>
          <a:ext cx="6068054" cy="2891899"/>
        </p:xfrm>
        <a:graphic>
          <a:graphicData uri="http://schemas.openxmlformats.org/drawingml/2006/table">
            <a:tbl>
              <a:tblPr>
                <a:tableStyleId>{5C22544A-7EE6-4342-B048-85BDC9FD1C3A}</a:tableStyleId>
              </a:tblPr>
              <a:tblGrid>
                <a:gridCol w="528361">
                  <a:extLst>
                    <a:ext uri="{9D8B030D-6E8A-4147-A177-3AD203B41FA5}">
                      <a16:colId xmlns:a16="http://schemas.microsoft.com/office/drawing/2014/main" val="1750224917"/>
                    </a:ext>
                  </a:extLst>
                </a:gridCol>
                <a:gridCol w="2318303">
                  <a:extLst>
                    <a:ext uri="{9D8B030D-6E8A-4147-A177-3AD203B41FA5}">
                      <a16:colId xmlns:a16="http://schemas.microsoft.com/office/drawing/2014/main" val="4215147189"/>
                    </a:ext>
                  </a:extLst>
                </a:gridCol>
                <a:gridCol w="2555812">
                  <a:extLst>
                    <a:ext uri="{9D8B030D-6E8A-4147-A177-3AD203B41FA5}">
                      <a16:colId xmlns:a16="http://schemas.microsoft.com/office/drawing/2014/main" val="4009637295"/>
                    </a:ext>
                  </a:extLst>
                </a:gridCol>
                <a:gridCol w="665578">
                  <a:extLst>
                    <a:ext uri="{9D8B030D-6E8A-4147-A177-3AD203B41FA5}">
                      <a16:colId xmlns:a16="http://schemas.microsoft.com/office/drawing/2014/main" val="534348324"/>
                    </a:ext>
                  </a:extLst>
                </a:gridCol>
              </a:tblGrid>
              <a:tr h="150267">
                <a:tc>
                  <a:txBody>
                    <a:bodyPr/>
                    <a:lstStyle/>
                    <a:p>
                      <a:pPr marL="36000" algn="l">
                        <a:lnSpc>
                          <a:spcPct val="100000"/>
                        </a:lnSpc>
                        <a:spcBef>
                          <a:spcPts val="40"/>
                        </a:spcBef>
                        <a:spcAft>
                          <a:spcPts val="0"/>
                        </a:spcAft>
                      </a:pPr>
                      <a:r>
                        <a:rPr lang="en-US" sz="800" b="1" i="0">
                          <a:solidFill>
                            <a:srgbClr val="515151"/>
                          </a:solidFill>
                          <a:effectLst/>
                          <a:latin typeface="DM Sans" pitchFamily="2" charset="77"/>
                          <a:ea typeface="Fira Sans" charset="0"/>
                          <a:cs typeface="Fira Sans" charset="0"/>
                        </a:rPr>
                        <a:t>PHASE</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spcAft>
                          <a:spcPts val="0"/>
                        </a:spcAft>
                      </a:pPr>
                      <a:r>
                        <a:rPr lang="en-US" sz="800" b="1" i="0">
                          <a:solidFill>
                            <a:srgbClr val="515151"/>
                          </a:solidFill>
                          <a:effectLst/>
                          <a:latin typeface="DM Sans" pitchFamily="2" charset="77"/>
                          <a:ea typeface="Fira Sans" charset="0"/>
                          <a:cs typeface="Fira Sans" charset="0"/>
                        </a:rPr>
                        <a:t>INGREDIENTS</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spcAft>
                          <a:spcPts val="0"/>
                        </a:spcAft>
                      </a:pPr>
                      <a:r>
                        <a:rPr lang="en-US" sz="800" b="1" i="0">
                          <a:solidFill>
                            <a:srgbClr val="515151"/>
                          </a:solidFill>
                          <a:effectLst/>
                          <a:latin typeface="DM Sans" pitchFamily="2" charset="77"/>
                          <a:ea typeface="Fira Sans" charset="0"/>
                          <a:cs typeface="Fira Sans" charset="0"/>
                        </a:rPr>
                        <a:t>INCI NAME</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gn="l">
                        <a:lnSpc>
                          <a:spcPct val="100000"/>
                        </a:lnSpc>
                        <a:spcBef>
                          <a:spcPts val="40"/>
                        </a:spcBef>
                        <a:spcAft>
                          <a:spcPts val="0"/>
                        </a:spcAft>
                      </a:pPr>
                      <a:r>
                        <a:rPr lang="en-US" sz="800" b="1" i="0">
                          <a:solidFill>
                            <a:srgbClr val="515151"/>
                          </a:solidFill>
                          <a:effectLst/>
                          <a:latin typeface="DM Sans" pitchFamily="2" charset="77"/>
                          <a:ea typeface="Fira Sans" charset="0"/>
                          <a:cs typeface="Fira Sans" charset="0"/>
                        </a:rPr>
                        <a:t>% W / W</a:t>
                      </a:r>
                      <a:endParaRPr lang="pt-BR" sz="800" b="1" i="0">
                        <a:solidFill>
                          <a:srgbClr val="515151"/>
                        </a:solidFill>
                        <a:effectLst/>
                        <a:latin typeface="DM Sans" pitchFamily="2" charset="77"/>
                        <a:ea typeface="Fira Sans" charset="0"/>
                        <a:cs typeface="Fira Sans" charset="0"/>
                      </a:endParaRPr>
                    </a:p>
                  </a:txBody>
                  <a:tcPr marL="53147" marR="53147" marT="0" marB="0" anchor="ctr">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222124"/>
                  </a:ext>
                </a:extLst>
              </a:tr>
              <a:tr h="137680">
                <a:tc rowSpan="2">
                  <a:txBody>
                    <a:bodyPr/>
                    <a:lstStyle/>
                    <a:p>
                      <a:pPr marL="36000">
                        <a:lnSpc>
                          <a:spcPct val="100000"/>
                        </a:lnSpc>
                        <a:spcBef>
                          <a:spcPts val="40"/>
                        </a:spcBef>
                        <a:spcAft>
                          <a:spcPts val="0"/>
                        </a:spcAft>
                      </a:pPr>
                      <a:r>
                        <a:rPr lang="en-US" sz="800">
                          <a:solidFill>
                            <a:srgbClr val="4D3C33"/>
                          </a:solidFill>
                          <a:effectLst/>
                          <a:latin typeface="DM Sans" pitchFamily="2" charset="77"/>
                          <a:ea typeface="DM Sans" pitchFamily="2" charset="77"/>
                          <a:cs typeface="DM Sans" pitchFamily="2" charset="77"/>
                        </a:rPr>
                        <a:t>A</a:t>
                      </a:r>
                      <a:endParaRPr lang="en-BR" sz="800">
                        <a:solidFill>
                          <a:srgbClr val="4D3C33"/>
                        </a:solidFill>
                        <a:effectLst/>
                        <a:latin typeface="DM Sans" pitchFamily="2" charset="77"/>
                        <a:ea typeface="DM Sans" pitchFamily="2" charset="77"/>
                        <a:cs typeface="DM Sans" pitchFamily="2" charset="77"/>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a:solidFill>
                            <a:srgbClr val="231F20"/>
                          </a:solidFill>
                          <a:effectLst/>
                          <a:latin typeface="DM Sans" pitchFamily="2" charset="77"/>
                          <a:ea typeface="DM Sans" pitchFamily="2" charset="77"/>
                          <a:cs typeface="DM Sans" pitchFamily="2" charset="77"/>
                        </a:rPr>
                        <a:t>Water</a:t>
                      </a:r>
                      <a:r>
                        <a:rPr lang="en-US" sz="800" spc="5">
                          <a:solidFill>
                            <a:srgbClr val="231F20"/>
                          </a:solidFill>
                          <a:effectLst/>
                          <a:latin typeface="DM Sans" pitchFamily="2" charset="77"/>
                          <a:ea typeface="DM Sans" pitchFamily="2" charset="77"/>
                          <a:cs typeface="DM Sans" pitchFamily="2" charset="77"/>
                        </a:rPr>
                        <a:t> </a:t>
                      </a:r>
                      <a:r>
                        <a:rPr lang="en-US" sz="800" spc="-25">
                          <a:solidFill>
                            <a:srgbClr val="231F20"/>
                          </a:solidFill>
                          <a:effectLst/>
                          <a:latin typeface="DM Sans" pitchFamily="2" charset="77"/>
                          <a:ea typeface="DM Sans" pitchFamily="2" charset="77"/>
                          <a:cs typeface="DM Sans" pitchFamily="2" charset="77"/>
                        </a:rPr>
                        <a:t>Dem</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spc="-20">
                          <a:solidFill>
                            <a:srgbClr val="231F20"/>
                          </a:solidFill>
                          <a:effectLst/>
                          <a:latin typeface="DM Sans" pitchFamily="2" charset="77"/>
                          <a:ea typeface="DM Sans" pitchFamily="2" charset="77"/>
                          <a:cs typeface="DM Sans" pitchFamily="2" charset="77"/>
                        </a:rPr>
                        <a:t>AQUA</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indent="-9525" algn="l">
                        <a:lnSpc>
                          <a:spcPct val="100000"/>
                        </a:lnSpc>
                        <a:spcBef>
                          <a:spcPts val="40"/>
                        </a:spcBef>
                        <a:spcAft>
                          <a:spcPts val="0"/>
                        </a:spcAft>
                      </a:pPr>
                      <a:r>
                        <a:rPr lang="en-US" sz="800" spc="-10">
                          <a:solidFill>
                            <a:srgbClr val="231F20"/>
                          </a:solidFill>
                          <a:effectLst/>
                          <a:latin typeface="DM Sans" pitchFamily="2" charset="77"/>
                          <a:ea typeface="DM Sans" pitchFamily="2" charset="77"/>
                          <a:cs typeface="DM Sans" pitchFamily="2" charset="77"/>
                        </a:rPr>
                        <a:t>77,16</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154945592"/>
                  </a:ext>
                </a:extLst>
              </a:tr>
              <a:tr h="161551">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a:solidFill>
                            <a:srgbClr val="231F20"/>
                          </a:solidFill>
                          <a:effectLst/>
                          <a:latin typeface="DM Sans" pitchFamily="2" charset="77"/>
                          <a:ea typeface="DM Sans" pitchFamily="2" charset="77"/>
                          <a:cs typeface="DM Sans" pitchFamily="2" charset="77"/>
                        </a:rPr>
                        <a:t>Natrosol</a:t>
                      </a:r>
                      <a:r>
                        <a:rPr lang="en-US" sz="800" spc="25">
                          <a:solidFill>
                            <a:srgbClr val="231F20"/>
                          </a:solidFill>
                          <a:effectLst/>
                          <a:latin typeface="DM Sans" pitchFamily="2" charset="77"/>
                          <a:ea typeface="DM Sans" pitchFamily="2" charset="77"/>
                          <a:cs typeface="DM Sans" pitchFamily="2" charset="77"/>
                        </a:rPr>
                        <a:t> </a:t>
                      </a:r>
                      <a:r>
                        <a:rPr lang="en-US" sz="800">
                          <a:solidFill>
                            <a:srgbClr val="231F20"/>
                          </a:solidFill>
                          <a:effectLst/>
                          <a:latin typeface="DM Sans" pitchFamily="2" charset="77"/>
                          <a:ea typeface="DM Sans" pitchFamily="2" charset="77"/>
                          <a:cs typeface="DM Sans" pitchFamily="2" charset="77"/>
                        </a:rPr>
                        <a:t>250</a:t>
                      </a:r>
                      <a:r>
                        <a:rPr lang="en-US" sz="800" spc="25">
                          <a:solidFill>
                            <a:srgbClr val="231F20"/>
                          </a:solidFill>
                          <a:effectLst/>
                          <a:latin typeface="DM Sans" pitchFamily="2" charset="77"/>
                          <a:ea typeface="DM Sans" pitchFamily="2" charset="77"/>
                          <a:cs typeface="DM Sans" pitchFamily="2" charset="77"/>
                        </a:rPr>
                        <a:t> </a:t>
                      </a:r>
                      <a:r>
                        <a:rPr lang="en-US" sz="800">
                          <a:solidFill>
                            <a:srgbClr val="231F20"/>
                          </a:solidFill>
                          <a:effectLst/>
                          <a:latin typeface="DM Sans" pitchFamily="2" charset="77"/>
                          <a:ea typeface="DM Sans" pitchFamily="2" charset="77"/>
                          <a:cs typeface="DM Sans" pitchFamily="2" charset="77"/>
                        </a:rPr>
                        <a:t>HR</a:t>
                      </a:r>
                      <a:r>
                        <a:rPr lang="en-US" sz="800" spc="30">
                          <a:solidFill>
                            <a:srgbClr val="231F20"/>
                          </a:solidFill>
                          <a:effectLst/>
                          <a:latin typeface="DM Sans" pitchFamily="2" charset="77"/>
                          <a:ea typeface="DM Sans" pitchFamily="2" charset="77"/>
                          <a:cs typeface="DM Sans" pitchFamily="2" charset="77"/>
                        </a:rPr>
                        <a:t> </a:t>
                      </a:r>
                      <a:r>
                        <a:rPr lang="en-US" sz="800" spc="-25">
                          <a:solidFill>
                            <a:srgbClr val="231F20"/>
                          </a:solidFill>
                          <a:effectLst/>
                          <a:latin typeface="DM Sans" pitchFamily="2" charset="77"/>
                          <a:ea typeface="DM Sans" pitchFamily="2" charset="77"/>
                          <a:cs typeface="DM Sans" pitchFamily="2" charset="77"/>
                        </a:rPr>
                        <a:t>PC</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spc="-10">
                          <a:solidFill>
                            <a:srgbClr val="231F20"/>
                          </a:solidFill>
                          <a:effectLst/>
                          <a:latin typeface="DM Sans" pitchFamily="2" charset="77"/>
                          <a:ea typeface="DM Sans" pitchFamily="2" charset="77"/>
                          <a:cs typeface="DM Sans" pitchFamily="2" charset="77"/>
                        </a:rPr>
                        <a:t>HYDROXYETHYLCELLULOSE</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55880"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1,00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423618973"/>
                  </a:ext>
                </a:extLst>
              </a:tr>
              <a:tr h="140527">
                <a:tc rowSpan="8">
                  <a:txBody>
                    <a:bodyPr/>
                    <a:lstStyle/>
                    <a:p>
                      <a:pPr marL="36000">
                        <a:lnSpc>
                          <a:spcPct val="100000"/>
                        </a:lnSpc>
                        <a:spcBef>
                          <a:spcPts val="40"/>
                        </a:spcBef>
                        <a:spcAft>
                          <a:spcPts val="0"/>
                        </a:spcAft>
                      </a:pPr>
                      <a:r>
                        <a:rPr lang="en-US" sz="800" b="0" spc="-50">
                          <a:solidFill>
                            <a:srgbClr val="4D3C33"/>
                          </a:solidFill>
                          <a:effectLst/>
                          <a:latin typeface="DM Sans" pitchFamily="2" charset="77"/>
                          <a:ea typeface="DM Sans" pitchFamily="2" charset="77"/>
                          <a:cs typeface="DM Sans" pitchFamily="2" charset="77"/>
                        </a:rPr>
                        <a:t>B</a:t>
                      </a:r>
                      <a:endParaRPr lang="en-BR" sz="1100" b="0">
                        <a:solidFill>
                          <a:srgbClr val="4D3C33"/>
                        </a:solidFill>
                        <a:effectLst/>
                        <a:latin typeface="DM Sans" pitchFamily="2" charset="77"/>
                        <a:ea typeface="DM Sans" pitchFamily="2" charset="77"/>
                        <a:cs typeface="DM Sans" pitchFamily="2" charset="77"/>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D-</a:t>
                      </a:r>
                      <a:r>
                        <a:rPr lang="en-US" sz="800" b="1" spc="-10">
                          <a:solidFill>
                            <a:srgbClr val="231F20"/>
                          </a:solidFill>
                          <a:effectLst/>
                          <a:latin typeface="DM Sans" pitchFamily="2" charset="77"/>
                          <a:ea typeface="DM Sans" pitchFamily="2" charset="77"/>
                          <a:cs typeface="DM Sans" pitchFamily="2" charset="77"/>
                        </a:rPr>
                        <a:t>Biotin</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spc="-10">
                          <a:solidFill>
                            <a:srgbClr val="231F20"/>
                          </a:solidFill>
                          <a:effectLst/>
                          <a:latin typeface="DM Sans" pitchFamily="2" charset="77"/>
                          <a:ea typeface="DM Sans" pitchFamily="2" charset="77"/>
                          <a:cs typeface="DM Sans" pitchFamily="2" charset="77"/>
                        </a:rPr>
                        <a:t>BIOTIN</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0,02</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576926019"/>
                  </a:ext>
                </a:extLst>
              </a:tr>
              <a:tr h="264041">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spc="-10">
                          <a:solidFill>
                            <a:srgbClr val="231F20"/>
                          </a:solidFill>
                          <a:effectLst/>
                          <a:latin typeface="DM Sans" pitchFamily="2" charset="77"/>
                          <a:ea typeface="DM Sans" pitchFamily="2" charset="77"/>
                          <a:cs typeface="DM Sans" pitchFamily="2" charset="77"/>
                        </a:rPr>
                        <a:t>PENTAVITIN®</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SACCHARIDE</a:t>
                      </a:r>
                      <a:r>
                        <a:rPr lang="en-US" sz="800" b="0" spc="5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ISOMERATE,</a:t>
                      </a:r>
                      <a:r>
                        <a:rPr lang="en-US" sz="800" b="0" spc="5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AQUA,</a:t>
                      </a:r>
                      <a:r>
                        <a:rPr lang="en-US" sz="800" b="0" spc="5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CITRIC</a:t>
                      </a:r>
                      <a:r>
                        <a:rPr lang="en-US" sz="800" b="0" spc="5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ACID,</a:t>
                      </a:r>
                      <a:r>
                        <a:rPr lang="en-US" sz="800" b="0" spc="5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SODIUM</a:t>
                      </a:r>
                      <a:r>
                        <a:rPr lang="en-US" sz="800" b="0" spc="60">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CITRATE</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0,80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517174326"/>
                  </a:ext>
                </a:extLst>
              </a:tr>
              <a:tr h="199060">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Niacinamide</a:t>
                      </a:r>
                      <a:r>
                        <a:rPr lang="en-US" sz="800" b="1" spc="155">
                          <a:solidFill>
                            <a:srgbClr val="231F20"/>
                          </a:solidFill>
                          <a:effectLst/>
                          <a:latin typeface="DM Sans" pitchFamily="2" charset="77"/>
                          <a:ea typeface="DM Sans" pitchFamily="2" charset="77"/>
                          <a:cs typeface="DM Sans" pitchFamily="2" charset="77"/>
                        </a:rPr>
                        <a:t> </a:t>
                      </a:r>
                      <a:r>
                        <a:rPr lang="en-US" sz="800" b="1" spc="-35">
                          <a:solidFill>
                            <a:srgbClr val="231F20"/>
                          </a:solidFill>
                          <a:effectLst/>
                          <a:latin typeface="DM Sans" pitchFamily="2" charset="77"/>
                          <a:ea typeface="DM Sans" pitchFamily="2" charset="77"/>
                          <a:cs typeface="DM Sans" pitchFamily="2" charset="77"/>
                        </a:rPr>
                        <a:t>PC</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spc="-10">
                          <a:solidFill>
                            <a:srgbClr val="231F20"/>
                          </a:solidFill>
                          <a:effectLst/>
                          <a:latin typeface="DM Sans" pitchFamily="2" charset="77"/>
                          <a:ea typeface="DM Sans" pitchFamily="2" charset="77"/>
                          <a:cs typeface="DM Sans" pitchFamily="2" charset="77"/>
                        </a:rPr>
                        <a:t>NIACINAMIDE</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0,50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78423692"/>
                  </a:ext>
                </a:extLst>
              </a:tr>
              <a:tr h="161605">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SODIUM</a:t>
                      </a:r>
                      <a:r>
                        <a:rPr lang="en-US" sz="800" b="0" spc="4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GLUCONATE</a:t>
                      </a:r>
                      <a:r>
                        <a:rPr lang="en-US" sz="800" b="0" spc="40">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GRANULAR</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SODIUM</a:t>
                      </a:r>
                      <a:r>
                        <a:rPr lang="en-US" sz="800" b="0" spc="75">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GLUCONATE</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0,20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875619011"/>
                  </a:ext>
                </a:extLst>
              </a:tr>
              <a:tr h="219505">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ALPAFLOR®</a:t>
                      </a:r>
                      <a:r>
                        <a:rPr lang="en-US" sz="800" b="1" spc="30">
                          <a:solidFill>
                            <a:srgbClr val="231F20"/>
                          </a:solidFill>
                          <a:effectLst/>
                          <a:latin typeface="DM Sans" pitchFamily="2" charset="77"/>
                          <a:ea typeface="DM Sans" pitchFamily="2" charset="77"/>
                          <a:cs typeface="DM Sans" pitchFamily="2" charset="77"/>
                        </a:rPr>
                        <a:t> </a:t>
                      </a:r>
                      <a:r>
                        <a:rPr lang="en-US" sz="800" b="1">
                          <a:solidFill>
                            <a:srgbClr val="231F20"/>
                          </a:solidFill>
                          <a:effectLst/>
                          <a:latin typeface="DM Sans" pitchFamily="2" charset="77"/>
                          <a:ea typeface="DM Sans" pitchFamily="2" charset="77"/>
                          <a:cs typeface="DM Sans" pitchFamily="2" charset="77"/>
                        </a:rPr>
                        <a:t>EDELWEISS</a:t>
                      </a:r>
                      <a:r>
                        <a:rPr lang="en-US" sz="800" b="1" spc="30">
                          <a:solidFill>
                            <a:srgbClr val="231F20"/>
                          </a:solidFill>
                          <a:effectLst/>
                          <a:latin typeface="DM Sans" pitchFamily="2" charset="77"/>
                          <a:ea typeface="DM Sans" pitchFamily="2" charset="77"/>
                          <a:cs typeface="DM Sans" pitchFamily="2" charset="77"/>
                        </a:rPr>
                        <a:t> </a:t>
                      </a:r>
                      <a:r>
                        <a:rPr lang="en-US" sz="800" b="1" spc="-25">
                          <a:solidFill>
                            <a:srgbClr val="231F20"/>
                          </a:solidFill>
                          <a:effectLst/>
                          <a:latin typeface="DM Sans" pitchFamily="2" charset="77"/>
                          <a:ea typeface="DM Sans" pitchFamily="2" charset="77"/>
                          <a:cs typeface="DM Sans" pitchFamily="2" charset="77"/>
                        </a:rPr>
                        <a:t>CB</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LEONTOPODIUM ALPINUM FLOWER/LEAF EXTRACT, GLYCERIN, AQUA,</a:t>
                      </a:r>
                      <a:r>
                        <a:rPr lang="en-US" sz="800" b="0" spc="20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CITRIC</a:t>
                      </a:r>
                      <a:r>
                        <a:rPr lang="en-US" sz="800" b="0" spc="-1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ACID</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4381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1,00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81326775"/>
                  </a:ext>
                </a:extLst>
              </a:tr>
              <a:tr h="131588">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Vitamin</a:t>
                      </a:r>
                      <a:r>
                        <a:rPr lang="en-US" sz="800" b="1" spc="50">
                          <a:solidFill>
                            <a:srgbClr val="231F20"/>
                          </a:solidFill>
                          <a:effectLst/>
                          <a:latin typeface="DM Sans" pitchFamily="2" charset="77"/>
                          <a:ea typeface="DM Sans" pitchFamily="2" charset="77"/>
                          <a:cs typeface="DM Sans" pitchFamily="2" charset="77"/>
                        </a:rPr>
                        <a:t> </a:t>
                      </a:r>
                      <a:r>
                        <a:rPr lang="en-US" sz="800" b="1">
                          <a:solidFill>
                            <a:srgbClr val="231F20"/>
                          </a:solidFill>
                          <a:effectLst/>
                          <a:latin typeface="DM Sans" pitchFamily="2" charset="77"/>
                          <a:ea typeface="DM Sans" pitchFamily="2" charset="77"/>
                          <a:cs typeface="DM Sans" pitchFamily="2" charset="77"/>
                        </a:rPr>
                        <a:t>B12</a:t>
                      </a:r>
                      <a:r>
                        <a:rPr lang="en-US" sz="800" b="1" spc="50">
                          <a:solidFill>
                            <a:srgbClr val="231F20"/>
                          </a:solidFill>
                          <a:effectLst/>
                          <a:latin typeface="DM Sans" pitchFamily="2" charset="77"/>
                          <a:ea typeface="DM Sans" pitchFamily="2" charset="77"/>
                          <a:cs typeface="DM Sans" pitchFamily="2" charset="77"/>
                        </a:rPr>
                        <a:t> </a:t>
                      </a:r>
                      <a:r>
                        <a:rPr lang="en-US" sz="800" b="1">
                          <a:solidFill>
                            <a:srgbClr val="231F20"/>
                          </a:solidFill>
                          <a:effectLst/>
                          <a:latin typeface="DM Sans" pitchFamily="2" charset="77"/>
                          <a:ea typeface="DM Sans" pitchFamily="2" charset="77"/>
                          <a:cs typeface="DM Sans" pitchFamily="2" charset="77"/>
                        </a:rPr>
                        <a:t>cryst</a:t>
                      </a:r>
                      <a:r>
                        <a:rPr lang="en-US" sz="800" b="1" spc="50">
                          <a:solidFill>
                            <a:srgbClr val="231F20"/>
                          </a:solidFill>
                          <a:effectLst/>
                          <a:latin typeface="DM Sans" pitchFamily="2" charset="77"/>
                          <a:ea typeface="DM Sans" pitchFamily="2" charset="77"/>
                          <a:cs typeface="DM Sans" pitchFamily="2" charset="77"/>
                        </a:rPr>
                        <a:t> </a:t>
                      </a:r>
                      <a:r>
                        <a:rPr lang="en-US" sz="800" b="1">
                          <a:solidFill>
                            <a:srgbClr val="231F20"/>
                          </a:solidFill>
                          <a:effectLst/>
                          <a:latin typeface="DM Sans" pitchFamily="2" charset="77"/>
                          <a:ea typeface="DM Sans" pitchFamily="2" charset="77"/>
                          <a:cs typeface="DM Sans" pitchFamily="2" charset="77"/>
                        </a:rPr>
                        <a:t>Food</a:t>
                      </a:r>
                      <a:r>
                        <a:rPr lang="en-US" sz="800" b="1" spc="50">
                          <a:solidFill>
                            <a:srgbClr val="231F20"/>
                          </a:solidFill>
                          <a:effectLst/>
                          <a:latin typeface="DM Sans" pitchFamily="2" charset="77"/>
                          <a:ea typeface="DM Sans" pitchFamily="2" charset="77"/>
                          <a:cs typeface="DM Sans" pitchFamily="2" charset="77"/>
                        </a:rPr>
                        <a:t> </a:t>
                      </a:r>
                      <a:r>
                        <a:rPr lang="en-US" sz="800" b="1" spc="-10">
                          <a:solidFill>
                            <a:srgbClr val="231F20"/>
                          </a:solidFill>
                          <a:effectLst/>
                          <a:latin typeface="DM Sans" pitchFamily="2" charset="77"/>
                          <a:ea typeface="DM Sans" pitchFamily="2" charset="77"/>
                          <a:cs typeface="DM Sans" pitchFamily="2" charset="77"/>
                        </a:rPr>
                        <a:t>Grade</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spc="-10">
                          <a:solidFill>
                            <a:srgbClr val="231F20"/>
                          </a:solidFill>
                          <a:effectLst/>
                          <a:latin typeface="DM Sans" pitchFamily="2" charset="77"/>
                          <a:ea typeface="DM Sans" pitchFamily="2" charset="77"/>
                          <a:cs typeface="DM Sans" pitchFamily="2" charset="77"/>
                        </a:rPr>
                        <a:t>CYANOCOBALAMIN</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0,02</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954058408"/>
                  </a:ext>
                </a:extLst>
              </a:tr>
              <a:tr h="226479">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ALPAFLOR®</a:t>
                      </a:r>
                      <a:r>
                        <a:rPr lang="en-US" sz="800" b="1" spc="35">
                          <a:solidFill>
                            <a:srgbClr val="231F20"/>
                          </a:solidFill>
                          <a:effectLst/>
                          <a:latin typeface="DM Sans" pitchFamily="2" charset="77"/>
                          <a:ea typeface="DM Sans" pitchFamily="2" charset="77"/>
                          <a:cs typeface="DM Sans" pitchFamily="2" charset="77"/>
                        </a:rPr>
                        <a:t> </a:t>
                      </a:r>
                      <a:r>
                        <a:rPr lang="en-US" sz="800" b="1">
                          <a:solidFill>
                            <a:srgbClr val="231F20"/>
                          </a:solidFill>
                          <a:effectLst/>
                          <a:latin typeface="DM Sans" pitchFamily="2" charset="77"/>
                          <a:ea typeface="DM Sans" pitchFamily="2" charset="77"/>
                          <a:cs typeface="DM Sans" pitchFamily="2" charset="77"/>
                        </a:rPr>
                        <a:t>ALP-SEBUM</a:t>
                      </a:r>
                      <a:r>
                        <a:rPr lang="en-US" sz="800" b="1" spc="50">
                          <a:solidFill>
                            <a:srgbClr val="231F20"/>
                          </a:solidFill>
                          <a:effectLst/>
                          <a:latin typeface="DM Sans" pitchFamily="2" charset="77"/>
                          <a:ea typeface="DM Sans" pitchFamily="2" charset="77"/>
                          <a:cs typeface="DM Sans" pitchFamily="2" charset="77"/>
                        </a:rPr>
                        <a:t> </a:t>
                      </a:r>
                      <a:r>
                        <a:rPr lang="en-US" sz="800" b="1" spc="-25">
                          <a:solidFill>
                            <a:srgbClr val="231F20"/>
                          </a:solidFill>
                          <a:effectLst/>
                          <a:latin typeface="DM Sans" pitchFamily="2" charset="77"/>
                          <a:ea typeface="DM Sans" pitchFamily="2" charset="77"/>
                          <a:cs typeface="DM Sans" pitchFamily="2" charset="77"/>
                        </a:rPr>
                        <a:t>CB</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EPILOBIUM FLEISCHERI FLOWER / LEAF / STEM EXTRACT, GLYCERIN,</a:t>
                      </a:r>
                      <a:r>
                        <a:rPr lang="en-US" sz="800" b="0" spc="20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AQUA, CITRIC ACID</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514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1,50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97386375"/>
                  </a:ext>
                </a:extLst>
              </a:tr>
              <a:tr h="161605">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spc="-10">
                          <a:solidFill>
                            <a:srgbClr val="231F20"/>
                          </a:solidFill>
                          <a:effectLst/>
                          <a:latin typeface="DM Sans" pitchFamily="2" charset="77"/>
                          <a:ea typeface="DM Sans" pitchFamily="2" charset="77"/>
                          <a:cs typeface="DM Sans" pitchFamily="2" charset="77"/>
                        </a:rPr>
                        <a:t>Propanediol</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spc="-10">
                          <a:solidFill>
                            <a:srgbClr val="231F20"/>
                          </a:solidFill>
                          <a:effectLst/>
                          <a:latin typeface="DM Sans" pitchFamily="2" charset="77"/>
                          <a:ea typeface="DM Sans" pitchFamily="2" charset="77"/>
                          <a:cs typeface="DM Sans" pitchFamily="2" charset="77"/>
                        </a:rPr>
                        <a:t>PROPANEDIOL</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5,00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3769448414"/>
                  </a:ext>
                </a:extLst>
              </a:tr>
              <a:tr h="161605">
                <a:tc rowSpan="4">
                  <a:txBody>
                    <a:bodyPr/>
                    <a:lstStyle/>
                    <a:p>
                      <a:pPr marL="36000">
                        <a:lnSpc>
                          <a:spcPct val="100000"/>
                        </a:lnSpc>
                        <a:spcBef>
                          <a:spcPts val="40"/>
                        </a:spcBef>
                        <a:spcAft>
                          <a:spcPts val="0"/>
                        </a:spcAft>
                      </a:pPr>
                      <a:r>
                        <a:rPr lang="en-US" sz="800" b="0" spc="-50">
                          <a:solidFill>
                            <a:srgbClr val="4D3C33"/>
                          </a:solidFill>
                          <a:effectLst/>
                          <a:latin typeface="DM Sans" pitchFamily="2" charset="77"/>
                          <a:ea typeface="DM Sans" pitchFamily="2" charset="77"/>
                          <a:cs typeface="DM Sans" pitchFamily="2" charset="77"/>
                        </a:rPr>
                        <a:t>C</a:t>
                      </a:r>
                      <a:endParaRPr lang="en-BR" sz="1100" b="0">
                        <a:solidFill>
                          <a:srgbClr val="4D3C33"/>
                        </a:solidFill>
                        <a:effectLst/>
                        <a:latin typeface="DM Sans" pitchFamily="2" charset="77"/>
                        <a:ea typeface="DM Sans" pitchFamily="2" charset="77"/>
                        <a:cs typeface="DM Sans" pitchFamily="2" charset="77"/>
                      </a:endParaRPr>
                    </a:p>
                  </a:txBody>
                  <a:tcPr marL="0" marR="0" marT="0" marB="0">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ALCOHOL</a:t>
                      </a:r>
                      <a:r>
                        <a:rPr lang="en-US" sz="800" b="0" spc="35">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DENAT.</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ALCOHOL</a:t>
                      </a:r>
                      <a:r>
                        <a:rPr lang="en-US" sz="800" b="0" spc="35">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DENAT.</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12,00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4240112624"/>
                  </a:ext>
                </a:extLst>
              </a:tr>
              <a:tr h="400194">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U Locks</a:t>
                      </a:r>
                      <a:r>
                        <a:rPr lang="en-US" sz="800" b="1" spc="15">
                          <a:solidFill>
                            <a:srgbClr val="231F20"/>
                          </a:solidFill>
                          <a:effectLst/>
                          <a:latin typeface="DM Sans" pitchFamily="2" charset="77"/>
                          <a:ea typeface="DM Sans" pitchFamily="2" charset="77"/>
                          <a:cs typeface="DM Sans" pitchFamily="2" charset="77"/>
                        </a:rPr>
                        <a:t> </a:t>
                      </a:r>
                      <a:r>
                        <a:rPr lang="en-US" sz="800" b="1" spc="-10">
                          <a:solidFill>
                            <a:srgbClr val="231F20"/>
                          </a:solidFill>
                          <a:effectLst/>
                          <a:latin typeface="DM Sans" pitchFamily="2" charset="77"/>
                          <a:ea typeface="DM Sans" pitchFamily="2" charset="77"/>
                          <a:cs typeface="DM Sans" pitchFamily="2" charset="77"/>
                        </a:rPr>
                        <a:t>P01B839</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PARFUM,</a:t>
                      </a:r>
                      <a:r>
                        <a:rPr lang="en-US" sz="800" b="0" spc="7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COUMARIN,</a:t>
                      </a:r>
                      <a:r>
                        <a:rPr lang="en-US" sz="800" b="0" spc="8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HEXYL</a:t>
                      </a:r>
                      <a:r>
                        <a:rPr lang="en-US" sz="800" b="0" spc="9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CINNAMAL,</a:t>
                      </a:r>
                      <a:r>
                        <a:rPr lang="en-US" sz="800" b="0" spc="9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BENZYL</a:t>
                      </a:r>
                      <a:r>
                        <a:rPr lang="en-US" sz="800" b="0" spc="90">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SALICYLATE,</a:t>
                      </a:r>
                      <a:r>
                        <a:rPr lang="pt-BR" sz="1100" b="0" spc="-10">
                          <a:solidFill>
                            <a:schemeClr val="dk1"/>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D-LIMONENE,</a:t>
                      </a:r>
                      <a:r>
                        <a:rPr lang="en-US" sz="800" b="0" spc="13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ALPHA-ISOMETHYL</a:t>
                      </a:r>
                      <a:r>
                        <a:rPr lang="en-US" sz="800" b="0" spc="145">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IONONE,</a:t>
                      </a:r>
                      <a:r>
                        <a:rPr lang="en-US" sz="800" b="0" spc="145">
                          <a:solidFill>
                            <a:srgbClr val="231F20"/>
                          </a:solidFill>
                          <a:effectLst/>
                          <a:latin typeface="DM Sans" pitchFamily="2" charset="77"/>
                          <a:ea typeface="DM Sans" pitchFamily="2" charset="77"/>
                          <a:cs typeface="DM Sans" pitchFamily="2" charset="77"/>
                        </a:rPr>
                        <a:t> </a:t>
                      </a:r>
                      <a:r>
                        <a:rPr lang="en-US" sz="800" b="0" spc="-10">
                          <a:solidFill>
                            <a:srgbClr val="231F20"/>
                          </a:solidFill>
                          <a:effectLst/>
                          <a:latin typeface="DM Sans" pitchFamily="2" charset="77"/>
                          <a:ea typeface="DM Sans" pitchFamily="2" charset="77"/>
                          <a:cs typeface="DM Sans" pitchFamily="2" charset="77"/>
                        </a:rPr>
                        <a:t>HYDROXYCITRONELLAL</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0,40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167004894"/>
                  </a:ext>
                </a:extLst>
              </a:tr>
              <a:tr h="161605">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1">
                          <a:solidFill>
                            <a:srgbClr val="231F20"/>
                          </a:solidFill>
                          <a:effectLst/>
                          <a:latin typeface="DM Sans" pitchFamily="2" charset="77"/>
                          <a:ea typeface="DM Sans" pitchFamily="2" charset="77"/>
                          <a:cs typeface="DM Sans" pitchFamily="2" charset="77"/>
                        </a:rPr>
                        <a:t>ARGAN</a:t>
                      </a:r>
                      <a:r>
                        <a:rPr lang="en-US" sz="800" b="1" spc="40">
                          <a:solidFill>
                            <a:srgbClr val="231F20"/>
                          </a:solidFill>
                          <a:effectLst/>
                          <a:latin typeface="DM Sans" pitchFamily="2" charset="77"/>
                          <a:ea typeface="DM Sans" pitchFamily="2" charset="77"/>
                          <a:cs typeface="DM Sans" pitchFamily="2" charset="77"/>
                        </a:rPr>
                        <a:t> </a:t>
                      </a:r>
                      <a:r>
                        <a:rPr lang="en-US" sz="800" b="1" spc="-25">
                          <a:solidFill>
                            <a:srgbClr val="231F20"/>
                          </a:solidFill>
                          <a:effectLst/>
                          <a:latin typeface="DM Sans" pitchFamily="2" charset="77"/>
                          <a:ea typeface="DM Sans" pitchFamily="2" charset="77"/>
                          <a:cs typeface="DM Sans" pitchFamily="2" charset="77"/>
                        </a:rPr>
                        <a:t>OIL</a:t>
                      </a:r>
                      <a:endParaRPr lang="en-BR" sz="1100" b="1">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b="0">
                          <a:solidFill>
                            <a:srgbClr val="231F20"/>
                          </a:solidFill>
                          <a:effectLst/>
                          <a:latin typeface="DM Sans" pitchFamily="2" charset="77"/>
                          <a:ea typeface="DM Sans" pitchFamily="2" charset="77"/>
                          <a:cs typeface="DM Sans" pitchFamily="2" charset="77"/>
                        </a:rPr>
                        <a:t>ARGANIA</a:t>
                      </a:r>
                      <a:r>
                        <a:rPr lang="en-US" sz="800" b="0" spc="6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SPINOSA</a:t>
                      </a:r>
                      <a:r>
                        <a:rPr lang="en-US" sz="800" b="0" spc="70">
                          <a:solidFill>
                            <a:srgbClr val="231F20"/>
                          </a:solidFill>
                          <a:effectLst/>
                          <a:latin typeface="DM Sans" pitchFamily="2" charset="77"/>
                          <a:ea typeface="DM Sans" pitchFamily="2" charset="77"/>
                          <a:cs typeface="DM Sans" pitchFamily="2" charset="77"/>
                        </a:rPr>
                        <a:t> </a:t>
                      </a:r>
                      <a:r>
                        <a:rPr lang="en-US" sz="800" b="0">
                          <a:solidFill>
                            <a:srgbClr val="231F20"/>
                          </a:solidFill>
                          <a:effectLst/>
                          <a:latin typeface="DM Sans" pitchFamily="2" charset="77"/>
                          <a:ea typeface="DM Sans" pitchFamily="2" charset="77"/>
                          <a:cs typeface="DM Sans" pitchFamily="2" charset="77"/>
                        </a:rPr>
                        <a:t>KERNEL</a:t>
                      </a:r>
                      <a:r>
                        <a:rPr lang="en-US" sz="800" b="0" spc="75">
                          <a:solidFill>
                            <a:srgbClr val="231F20"/>
                          </a:solidFill>
                          <a:effectLst/>
                          <a:latin typeface="DM Sans" pitchFamily="2" charset="77"/>
                          <a:ea typeface="DM Sans" pitchFamily="2" charset="77"/>
                          <a:cs typeface="DM Sans" pitchFamily="2" charset="77"/>
                        </a:rPr>
                        <a:t> </a:t>
                      </a:r>
                      <a:r>
                        <a:rPr lang="en-US" sz="800" b="0" spc="-25">
                          <a:solidFill>
                            <a:srgbClr val="231F20"/>
                          </a:solidFill>
                          <a:effectLst/>
                          <a:latin typeface="DM Sans" pitchFamily="2" charset="77"/>
                          <a:ea typeface="DM Sans" pitchFamily="2" charset="77"/>
                          <a:cs typeface="DM Sans" pitchFamily="2" charset="77"/>
                        </a:rPr>
                        <a:t>OIL</a:t>
                      </a:r>
                      <a:endParaRPr lang="en-BR" sz="1100" b="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marR="4635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0,10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extLst>
                  <a:ext uri="{0D108BD9-81ED-4DB2-BD59-A6C34878D82A}">
                    <a16:rowId xmlns:a16="http://schemas.microsoft.com/office/drawing/2014/main" val="2270413010"/>
                  </a:ext>
                </a:extLst>
              </a:tr>
              <a:tr h="161605">
                <a:tc vMerge="1">
                  <a:txBody>
                    <a:bodyPr/>
                    <a:lstStyle/>
                    <a:p>
                      <a:endParaRPr lang="en-US"/>
                    </a:p>
                  </a:txBody>
                  <a:tcPr>
                    <a:lnL w="12700" cap="flat" cmpd="sng" algn="ctr">
                      <a:no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solidFill>
                        <a:srgbClr val="4D3C33"/>
                      </a:solid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a:solidFill>
                            <a:srgbClr val="231F20"/>
                          </a:solidFill>
                          <a:effectLst/>
                          <a:latin typeface="DM Sans" pitchFamily="2" charset="77"/>
                          <a:ea typeface="DM Sans" pitchFamily="2" charset="77"/>
                          <a:cs typeface="DM Sans" pitchFamily="2" charset="77"/>
                        </a:rPr>
                        <a:t>Dermosoft</a:t>
                      </a:r>
                      <a:r>
                        <a:rPr lang="en-US" sz="800" spc="110">
                          <a:solidFill>
                            <a:srgbClr val="231F20"/>
                          </a:solidFill>
                          <a:effectLst/>
                          <a:latin typeface="DM Sans" pitchFamily="2" charset="77"/>
                          <a:ea typeface="DM Sans" pitchFamily="2" charset="77"/>
                          <a:cs typeface="DM Sans" pitchFamily="2" charset="77"/>
                        </a:rPr>
                        <a:t> </a:t>
                      </a:r>
                      <a:r>
                        <a:rPr lang="en-US" sz="800" spc="-10">
                          <a:solidFill>
                            <a:srgbClr val="231F20"/>
                          </a:solidFill>
                          <a:effectLst/>
                          <a:latin typeface="DM Sans" pitchFamily="2" charset="77"/>
                          <a:ea typeface="DM Sans" pitchFamily="2" charset="77"/>
                          <a:cs typeface="DM Sans" pitchFamily="2" charset="77"/>
                        </a:rPr>
                        <a:t>Hexiol</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a:lnSpc>
                          <a:spcPct val="100000"/>
                        </a:lnSpc>
                        <a:spcBef>
                          <a:spcPts val="40"/>
                        </a:spcBef>
                        <a:spcAft>
                          <a:spcPts val="0"/>
                        </a:spcAft>
                      </a:pPr>
                      <a:r>
                        <a:rPr lang="en-US" sz="800">
                          <a:solidFill>
                            <a:srgbClr val="231F20"/>
                          </a:solidFill>
                          <a:effectLst/>
                          <a:latin typeface="DM Sans" pitchFamily="2" charset="77"/>
                          <a:ea typeface="DM Sans" pitchFamily="2" charset="77"/>
                          <a:cs typeface="DM Sans" pitchFamily="2" charset="77"/>
                        </a:rPr>
                        <a:t>1,2-</a:t>
                      </a:r>
                      <a:r>
                        <a:rPr lang="en-US" sz="800" spc="-10">
                          <a:solidFill>
                            <a:srgbClr val="231F20"/>
                          </a:solidFill>
                          <a:effectLst/>
                          <a:latin typeface="DM Sans" pitchFamily="2" charset="77"/>
                          <a:ea typeface="DM Sans" pitchFamily="2" charset="77"/>
                          <a:cs typeface="DM Sans" pitchFamily="2" charset="77"/>
                        </a:rPr>
                        <a:t>HEXANEDIOL</a:t>
                      </a:r>
                      <a:endParaRPr lang="en-BR" sz="1100">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solidFill>
                        <a:srgbClr val="4D3C33"/>
                      </a:solid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000" marR="38735" indent="-9525" algn="l" defTabSz="914400" rtl="0" eaLnBrk="1" latinLnBrk="0" hangingPunct="1">
                        <a:lnSpc>
                          <a:spcPct val="100000"/>
                        </a:lnSpc>
                        <a:spcBef>
                          <a:spcPts val="40"/>
                        </a:spcBef>
                        <a:spcAft>
                          <a:spcPts val="0"/>
                        </a:spcAft>
                      </a:pPr>
                      <a:r>
                        <a:rPr lang="en-US" sz="800" kern="1200" spc="-10">
                          <a:solidFill>
                            <a:srgbClr val="231F20"/>
                          </a:solidFill>
                          <a:effectLst/>
                          <a:latin typeface="DM Sans" pitchFamily="2" charset="77"/>
                          <a:ea typeface="DM Sans" pitchFamily="2" charset="77"/>
                          <a:cs typeface="DM Sans" pitchFamily="2" charset="77"/>
                        </a:rPr>
                        <a:t>0,30</a:t>
                      </a:r>
                      <a:endParaRPr lang="en-BR" sz="800" kern="1200" spc="-10">
                        <a:solidFill>
                          <a:srgbClr val="231F20"/>
                        </a:solidFill>
                        <a:effectLst/>
                        <a:latin typeface="DM Sans" pitchFamily="2" charset="77"/>
                        <a:ea typeface="DM Sans" pitchFamily="2" charset="77"/>
                        <a:cs typeface="DM Sans" pitchFamily="2" charset="77"/>
                      </a:endParaRPr>
                    </a:p>
                  </a:txBody>
                  <a:tcPr marL="0" marR="0" marT="0" marB="0">
                    <a:lnL w="12700" cap="flat" cmpd="sng" algn="ctr">
                      <a:solidFill>
                        <a:srgbClr val="4D3C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3"/>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162158081"/>
                  </a:ext>
                </a:extLst>
              </a:tr>
            </a:tbl>
          </a:graphicData>
        </a:graphic>
      </p:graphicFrame>
      <p:pic>
        <p:nvPicPr>
          <p:cNvPr id="14" name="Picture 13" descr="A line of colored lines&#10;&#10;Description automatically generated with medium confidence">
            <a:extLst>
              <a:ext uri="{FF2B5EF4-FFF2-40B4-BE49-F238E27FC236}">
                <a16:creationId xmlns:a16="http://schemas.microsoft.com/office/drawing/2014/main" id="{784BC729-588A-EBFE-7C70-3AC2DD74BDF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20534" y="852533"/>
            <a:ext cx="2079785" cy="369332"/>
          </a:xfrm>
          <a:prstGeom prst="rect">
            <a:avLst/>
          </a:prstGeom>
        </p:spPr>
      </p:pic>
      <p:pic>
        <p:nvPicPr>
          <p:cNvPr id="18" name="Picture 17" descr="A black background with a green line&#10;&#10;Description automatically generated">
            <a:extLst>
              <a:ext uri="{FF2B5EF4-FFF2-40B4-BE49-F238E27FC236}">
                <a16:creationId xmlns:a16="http://schemas.microsoft.com/office/drawing/2014/main" id="{3F01E3FA-1AD3-C862-7D8A-40224743E415}"/>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277171" y="0"/>
            <a:ext cx="2537833" cy="6858000"/>
          </a:xfrm>
          <a:prstGeom prst="rect">
            <a:avLst/>
          </a:prstGeom>
        </p:spPr>
      </p:pic>
      <p:sp>
        <p:nvSpPr>
          <p:cNvPr id="21" name="TextBox 20">
            <a:extLst>
              <a:ext uri="{FF2B5EF4-FFF2-40B4-BE49-F238E27FC236}">
                <a16:creationId xmlns:a16="http://schemas.microsoft.com/office/drawing/2014/main" id="{DE986616-4A68-2792-8B81-337D62990F9D}"/>
              </a:ext>
            </a:extLst>
          </p:cNvPr>
          <p:cNvSpPr txBox="1"/>
          <p:nvPr/>
        </p:nvSpPr>
        <p:spPr>
          <a:xfrm>
            <a:off x="8304904" y="853932"/>
            <a:ext cx="346561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D3C33"/>
                </a:solidFill>
                <a:effectLst/>
                <a:uLnTx/>
                <a:uFillTx/>
                <a:latin typeface="DM Sans" pitchFamily="2" charset="77"/>
                <a:ea typeface="+mn-ea"/>
                <a:cs typeface="+mn-cs"/>
              </a:rPr>
              <a:t>HYDRASTRENGTH HAIR DROPS</a:t>
            </a:r>
          </a:p>
        </p:txBody>
      </p:sp>
      <p:pic>
        <p:nvPicPr>
          <p:cNvPr id="2" name="Picture 1">
            <a:extLst>
              <a:ext uri="{FF2B5EF4-FFF2-40B4-BE49-F238E27FC236}">
                <a16:creationId xmlns:a16="http://schemas.microsoft.com/office/drawing/2014/main" id="{09A1791A-F9EE-4C18-5234-B09BFB23932D}"/>
              </a:ext>
            </a:extLst>
          </p:cNvPr>
          <p:cNvPicPr>
            <a:picLocks noChangeAspect="1"/>
          </p:cNvPicPr>
          <p:nvPr/>
        </p:nvPicPr>
        <p:blipFill>
          <a:blip r:embed="rId7"/>
          <a:srcRect l="32040" r="32040"/>
          <a:stretch/>
        </p:blipFill>
        <p:spPr>
          <a:xfrm>
            <a:off x="1740087" y="809542"/>
            <a:ext cx="1672761" cy="5238916"/>
          </a:xfrm>
          <a:prstGeom prst="rect">
            <a:avLst/>
          </a:prstGeom>
          <a:ln>
            <a:noFill/>
          </a:ln>
          <a:effectLst>
            <a:outerShdw blurRad="292100" dist="139700" dir="2700000" algn="tl" rotWithShape="0">
              <a:srgbClr val="333333">
                <a:alpha val="35000"/>
              </a:srgbClr>
            </a:outerShdw>
          </a:effectLst>
        </p:spPr>
      </p:pic>
      <p:sp>
        <p:nvSpPr>
          <p:cNvPr id="6" name="Retângulo 9">
            <a:extLst>
              <a:ext uri="{FF2B5EF4-FFF2-40B4-BE49-F238E27FC236}">
                <a16:creationId xmlns:a16="http://schemas.microsoft.com/office/drawing/2014/main" id="{ACC6D201-E8AE-CE0B-9406-FEEC32871886}"/>
              </a:ext>
            </a:extLst>
          </p:cNvPr>
          <p:cNvSpPr/>
          <p:nvPr/>
        </p:nvSpPr>
        <p:spPr>
          <a:xfrm>
            <a:off x="127262" y="5664217"/>
            <a:ext cx="5298305" cy="7489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The information provided herein is provided for information purposes only and has been prepared by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in accordance with its own methodology.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has used diligent care to ensure that it is accurate and up to date, however,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makes no representation or warranty, either expressly or implied, of the accuracy, reliability, or completeness thereof. In no event shall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be liable for any damages arising from or reliance upon, or use of, any information provided herein. Further,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dsm-firmenich’s</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800" b="0" i="0" u="none" strike="noStrike" kern="1200" cap="none" spc="0" normalizeH="0" baseline="30000" noProof="0" err="1">
                <a:ln>
                  <a:noFill/>
                </a:ln>
                <a:solidFill>
                  <a:srgbClr val="4D3C33"/>
                </a:solidFill>
                <a:effectLst/>
                <a:uLnTx/>
                <a:uFillTx/>
                <a:latin typeface="DM Sans" pitchFamily="2" charset="77"/>
                <a:ea typeface="Fira Sans" charset="0"/>
                <a:cs typeface="Fira Sans" charset="0"/>
              </a:rPr>
              <a:t>dsm-firmenich</a:t>
            </a:r>
            <a:r>
              <a:rPr kumimoji="0" lang="en-US" sz="800" b="0"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 representative for further details. © DSM Nutritional Products AG, 2024</a:t>
            </a:r>
          </a:p>
        </p:txBody>
      </p:sp>
      <p:sp>
        <p:nvSpPr>
          <p:cNvPr id="3" name="CaixaDeTexto 10">
            <a:extLst>
              <a:ext uri="{FF2B5EF4-FFF2-40B4-BE49-F238E27FC236}">
                <a16:creationId xmlns:a16="http://schemas.microsoft.com/office/drawing/2014/main" id="{5EAFB7D3-F245-D0D5-2FB7-35667004695C}"/>
              </a:ext>
            </a:extLst>
          </p:cNvPr>
          <p:cNvSpPr txBox="1"/>
          <p:nvPr/>
        </p:nvSpPr>
        <p:spPr>
          <a:xfrm>
            <a:off x="5685303" y="5055801"/>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PROCEDURE</a:t>
            </a:r>
            <a:r>
              <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rPr>
              <a:t>:</a:t>
            </a:r>
          </a:p>
        </p:txBody>
      </p:sp>
      <p:graphicFrame>
        <p:nvGraphicFramePr>
          <p:cNvPr id="9" name="Table 8">
            <a:extLst>
              <a:ext uri="{FF2B5EF4-FFF2-40B4-BE49-F238E27FC236}">
                <a16:creationId xmlns:a16="http://schemas.microsoft.com/office/drawing/2014/main" id="{91282CCB-1A62-A79D-CB0A-1126E75243A5}"/>
              </a:ext>
            </a:extLst>
          </p:cNvPr>
          <p:cNvGraphicFramePr>
            <a:graphicFrameLocks noGrp="1"/>
          </p:cNvGraphicFramePr>
          <p:nvPr/>
        </p:nvGraphicFramePr>
        <p:xfrm>
          <a:off x="5762628" y="5187708"/>
          <a:ext cx="5990729" cy="365760"/>
        </p:xfrm>
        <a:graphic>
          <a:graphicData uri="http://schemas.openxmlformats.org/drawingml/2006/table">
            <a:tbl>
              <a:tblPr/>
              <a:tblGrid>
                <a:gridCol w="188875">
                  <a:extLst>
                    <a:ext uri="{9D8B030D-6E8A-4147-A177-3AD203B41FA5}">
                      <a16:colId xmlns:a16="http://schemas.microsoft.com/office/drawing/2014/main" val="582772279"/>
                    </a:ext>
                  </a:extLst>
                </a:gridCol>
                <a:gridCol w="5801854">
                  <a:extLst>
                    <a:ext uri="{9D8B030D-6E8A-4147-A177-3AD203B41FA5}">
                      <a16:colId xmlns:a16="http://schemas.microsoft.com/office/drawing/2014/main" val="2579252417"/>
                    </a:ext>
                  </a:extLst>
                </a:gridCol>
              </a:tblGrid>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1</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lang="en-US" sz="800">
                          <a:solidFill>
                            <a:srgbClr val="2D2B2B"/>
                          </a:solidFill>
                          <a:latin typeface="DM Sans" pitchFamily="2" charset="0"/>
                        </a:rPr>
                        <a:t>Prepare Phase A by adding ingredients in water and stir until a homogeneous solution is obtained.</a:t>
                      </a:r>
                    </a:p>
                  </a:txBody>
                  <a:tcPr marL="44450" marR="44450" marT="0" marB="0">
                    <a:lnL>
                      <a:noFill/>
                    </a:lnL>
                    <a:lnR>
                      <a:noFill/>
                    </a:lnR>
                    <a:lnT>
                      <a:noFill/>
                    </a:lnT>
                    <a:lnB>
                      <a:noFill/>
                    </a:lnB>
                    <a:noFill/>
                  </a:tcPr>
                </a:tc>
                <a:extLst>
                  <a:ext uri="{0D108BD9-81ED-4DB2-BD59-A6C34878D82A}">
                    <a16:rowId xmlns:a16="http://schemas.microsoft.com/office/drawing/2014/main" val="2630727900"/>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2</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lang="en-US" sz="800">
                          <a:solidFill>
                            <a:srgbClr val="2D2B2B"/>
                          </a:solidFill>
                          <a:latin typeface="DM Sans" pitchFamily="2" charset="0"/>
                        </a:rPr>
                        <a:t>Prepare ingredients of Phase B and slowly pour into Phase A under stirring.</a:t>
                      </a:r>
                    </a:p>
                  </a:txBody>
                  <a:tcPr marL="44450" marR="44450" marT="0" marB="0">
                    <a:lnL>
                      <a:noFill/>
                    </a:lnL>
                    <a:lnR>
                      <a:noFill/>
                    </a:lnR>
                    <a:lnT>
                      <a:noFill/>
                    </a:lnT>
                    <a:lnB>
                      <a:noFill/>
                    </a:lnB>
                    <a:noFill/>
                  </a:tcPr>
                </a:tc>
                <a:extLst>
                  <a:ext uri="{0D108BD9-81ED-4DB2-BD59-A6C34878D82A}">
                    <a16:rowId xmlns:a16="http://schemas.microsoft.com/office/drawing/2014/main" val="1510857125"/>
                  </a:ext>
                </a:extLst>
              </a:tr>
              <a:tr h="0">
                <a:tc>
                  <a:txBody>
                    <a:bodyPr/>
                    <a:lstStyle/>
                    <a:p>
                      <a:pPr>
                        <a:lnSpc>
                          <a:spcPct val="100000"/>
                        </a:lnSpc>
                        <a:tabLst>
                          <a:tab pos="623570" algn="l"/>
                        </a:tabLst>
                      </a:pPr>
                      <a:r>
                        <a:rPr lang="en-GB" sz="800" kern="100">
                          <a:solidFill>
                            <a:srgbClr val="2D2B2B"/>
                          </a:solidFill>
                          <a:effectLst/>
                          <a:latin typeface="DM Sans" pitchFamily="2" charset="0"/>
                          <a:ea typeface="DM Sans" pitchFamily="2" charset="0"/>
                          <a:cs typeface="Times New Roman" panose="02020603050405020304" pitchFamily="18" charset="0"/>
                        </a:rPr>
                        <a:t>3</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ct val="100000"/>
                        </a:lnSpc>
                        <a:tabLst>
                          <a:tab pos="623570" algn="l"/>
                        </a:tabLst>
                      </a:pPr>
                      <a:r>
                        <a:rPr lang="en-US" sz="800">
                          <a:solidFill>
                            <a:srgbClr val="2D2B2B"/>
                          </a:solidFill>
                          <a:latin typeface="DM Sans" pitchFamily="2" charset="0"/>
                        </a:rPr>
                        <a:t>Prepare ingredients of Phase C one by one and add into Phase A+B under stirring.</a:t>
                      </a:r>
                      <a:endParaRPr lang="en-US" sz="80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3019213600"/>
                  </a:ext>
                </a:extLst>
              </a:tr>
            </a:tbl>
          </a:graphicData>
        </a:graphic>
      </p:graphicFrame>
      <p:sp>
        <p:nvSpPr>
          <p:cNvPr id="11" name="CaixaDeTexto 10">
            <a:extLst>
              <a:ext uri="{FF2B5EF4-FFF2-40B4-BE49-F238E27FC236}">
                <a16:creationId xmlns:a16="http://schemas.microsoft.com/office/drawing/2014/main" id="{95801209-F487-6839-3AA0-6DD4CC0A7CBE}"/>
              </a:ext>
            </a:extLst>
          </p:cNvPr>
          <p:cNvSpPr txBox="1"/>
          <p:nvPr/>
        </p:nvSpPr>
        <p:spPr>
          <a:xfrm>
            <a:off x="5685303" y="5688849"/>
            <a:ext cx="1014458" cy="2051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1" i="0" u="none" strike="noStrike" kern="1200" cap="none" spc="0" normalizeH="0" baseline="30000" noProof="0">
                <a:ln>
                  <a:noFill/>
                </a:ln>
                <a:solidFill>
                  <a:srgbClr val="515151"/>
                </a:solidFill>
                <a:effectLst/>
                <a:uLnTx/>
                <a:uFillTx/>
                <a:latin typeface="DM Sans" pitchFamily="2" charset="77"/>
                <a:ea typeface="Fira Sans" charset="0"/>
                <a:cs typeface="Fira Sans" charset="0"/>
              </a:rPr>
              <a:t>TECHNICAL DATA:</a:t>
            </a:r>
            <a:endParaRPr kumimoji="0" lang="pt-BR" sz="1100" b="1" i="0" u="none" strike="noStrike" kern="1200" cap="none" spc="0" normalizeH="0" baseline="30000" noProof="0">
              <a:ln>
                <a:noFill/>
              </a:ln>
              <a:solidFill>
                <a:srgbClr val="4D3C33"/>
              </a:solidFill>
              <a:effectLst/>
              <a:uLnTx/>
              <a:uFillTx/>
              <a:latin typeface="DM Sans" pitchFamily="2" charset="77"/>
              <a:ea typeface="Fira Sans" charset="0"/>
              <a:cs typeface="Fira Sans" charset="0"/>
            </a:endParaRPr>
          </a:p>
        </p:txBody>
      </p:sp>
      <p:sp>
        <p:nvSpPr>
          <p:cNvPr id="13" name="TextBox 12">
            <a:extLst>
              <a:ext uri="{FF2B5EF4-FFF2-40B4-BE49-F238E27FC236}">
                <a16:creationId xmlns:a16="http://schemas.microsoft.com/office/drawing/2014/main" id="{3E75CBC3-389D-4081-CE8F-52E6330446D0}"/>
              </a:ext>
            </a:extLst>
          </p:cNvPr>
          <p:cNvSpPr txBox="1"/>
          <p:nvPr/>
        </p:nvSpPr>
        <p:spPr>
          <a:xfrm>
            <a:off x="5685303" y="6178205"/>
            <a:ext cx="60731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00" cap="none" spc="0" normalizeH="0" baseline="0" noProof="0">
                <a:ln>
                  <a:noFill/>
                </a:ln>
                <a:solidFill>
                  <a:srgbClr val="2D2B2B"/>
                </a:solidFill>
                <a:effectLst/>
                <a:uLnTx/>
                <a:uFillTx/>
                <a:latin typeface="DM Sans" pitchFamily="2" charset="0"/>
                <a:ea typeface="DM Sans" pitchFamily="2" charset="0"/>
                <a:cs typeface="Times New Roman" panose="02020603050405020304" pitchFamily="18" charset="0"/>
              </a:rPr>
              <a:t>The formulation fulfils the 3 months stability at 4°C, room temperature, 40°C</a:t>
            </a:r>
          </a:p>
        </p:txBody>
      </p:sp>
      <p:sp>
        <p:nvSpPr>
          <p:cNvPr id="15" name="TextBox 14">
            <a:extLst>
              <a:ext uri="{FF2B5EF4-FFF2-40B4-BE49-F238E27FC236}">
                <a16:creationId xmlns:a16="http://schemas.microsoft.com/office/drawing/2014/main" id="{0C34F5B5-A206-7D99-6E7C-202C44B59BBA}"/>
              </a:ext>
            </a:extLst>
          </p:cNvPr>
          <p:cNvSpPr txBox="1"/>
          <p:nvPr/>
        </p:nvSpPr>
        <p:spPr>
          <a:xfrm>
            <a:off x="8304904" y="1091893"/>
            <a:ext cx="4685756" cy="259943"/>
          </a:xfrm>
          <a:prstGeom prst="rect">
            <a:avLst/>
          </a:prstGeom>
          <a:noFill/>
        </p:spPr>
        <p:txBody>
          <a:bodyPr wrap="square" rtlCol="0">
            <a:spAutoFit/>
          </a:bodyPr>
          <a:lstStyle/>
          <a:p>
            <a:pPr marL="0" marR="0" lvl="0" indent="0" algn="l" defTabSz="914400" rtl="0" eaLnBrk="1" fontAlgn="auto" latinLnBrk="0" hangingPunct="1">
              <a:lnSpc>
                <a:spcPts val="1440"/>
              </a:lnSpc>
              <a:spcBef>
                <a:spcPts val="0"/>
              </a:spcBef>
              <a:spcAft>
                <a:spcPts val="0"/>
              </a:spcAft>
              <a:buClrTx/>
              <a:buSzTx/>
              <a:buFontTx/>
              <a:buNone/>
              <a:tabLst>
                <a:tab pos="623570" algn="l"/>
              </a:tabLst>
              <a:defRPr/>
            </a:pPr>
            <a:r>
              <a:rPr kumimoji="0" lang="en-GB" sz="900" b="0" i="0" u="none" strike="noStrike" kern="100" cap="none" spc="0" normalizeH="0" baseline="0" noProof="0">
                <a:ln>
                  <a:noFill/>
                </a:ln>
                <a:solidFill>
                  <a:srgbClr val="2D2B2B"/>
                </a:solidFill>
                <a:effectLst/>
                <a:uLnTx/>
                <a:uFillTx/>
                <a:latin typeface="DM Sans Medium" pitchFamily="2" charset="0"/>
                <a:ea typeface="DM Sans" pitchFamily="2" charset="0"/>
                <a:cs typeface="Times New Roman" panose="02020603050405020304" pitchFamily="18" charset="0"/>
              </a:rPr>
              <a:t>98.80% Natural Origin content according to ISO 16128</a:t>
            </a:r>
            <a:endParaRPr kumimoji="0" lang="en-US" sz="900" b="0" i="0" u="none" strike="noStrike" kern="100" cap="none" spc="0" normalizeH="0" baseline="0" noProof="0">
              <a:ln>
                <a:noFill/>
              </a:ln>
              <a:solidFill>
                <a:srgbClr val="2D2B2B"/>
              </a:solidFill>
              <a:effectLst/>
              <a:uLnTx/>
              <a:uFillTx/>
              <a:latin typeface="DM Sans" pitchFamily="2" charset="0"/>
              <a:ea typeface="DM Sans" pitchFamily="2"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355BE3D4-46F7-ACDB-8DA5-2ADE1468CCF0}"/>
              </a:ext>
            </a:extLst>
          </p:cNvPr>
          <p:cNvGraphicFramePr>
            <a:graphicFrameLocks noGrp="1"/>
          </p:cNvGraphicFramePr>
          <p:nvPr/>
        </p:nvGraphicFramePr>
        <p:xfrm>
          <a:off x="5762628" y="5819357"/>
          <a:ext cx="5501252" cy="324740"/>
        </p:xfrm>
        <a:graphic>
          <a:graphicData uri="http://schemas.openxmlformats.org/drawingml/2006/table">
            <a:tbl>
              <a:tblPr/>
              <a:tblGrid>
                <a:gridCol w="1840704">
                  <a:extLst>
                    <a:ext uri="{9D8B030D-6E8A-4147-A177-3AD203B41FA5}">
                      <a16:colId xmlns:a16="http://schemas.microsoft.com/office/drawing/2014/main" val="1255433271"/>
                    </a:ext>
                  </a:extLst>
                </a:gridCol>
                <a:gridCol w="304800">
                  <a:extLst>
                    <a:ext uri="{9D8B030D-6E8A-4147-A177-3AD203B41FA5}">
                      <a16:colId xmlns:a16="http://schemas.microsoft.com/office/drawing/2014/main" val="3671272797"/>
                    </a:ext>
                  </a:extLst>
                </a:gridCol>
                <a:gridCol w="2366962">
                  <a:extLst>
                    <a:ext uri="{9D8B030D-6E8A-4147-A177-3AD203B41FA5}">
                      <a16:colId xmlns:a16="http://schemas.microsoft.com/office/drawing/2014/main" val="373402762"/>
                    </a:ext>
                  </a:extLst>
                </a:gridCol>
                <a:gridCol w="988786">
                  <a:extLst>
                    <a:ext uri="{9D8B030D-6E8A-4147-A177-3AD203B41FA5}">
                      <a16:colId xmlns:a16="http://schemas.microsoft.com/office/drawing/2014/main" val="1452326550"/>
                    </a:ext>
                  </a:extLst>
                </a:gridCol>
              </a:tblGrid>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pH:</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4.9</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Viscosity (</a:t>
                      </a:r>
                      <a:r>
                        <a:rPr lang="en-US" sz="800">
                          <a:solidFill>
                            <a:srgbClr val="2D2B2B"/>
                          </a:solidFill>
                          <a:latin typeface="DM Sans" pitchFamily="2" charset="0"/>
                        </a:rPr>
                        <a:t>HR-10/ plate 40mm/ shear rate 1/s</a:t>
                      </a:r>
                      <a:r>
                        <a:rPr lang="en-GB" sz="800" b="0" kern="100">
                          <a:solidFill>
                            <a:srgbClr val="2D2B2B"/>
                          </a:solidFill>
                          <a:effectLst/>
                          <a:latin typeface="DM Sans" pitchFamily="2" charset="0"/>
                          <a:ea typeface="DM Sans" pitchFamily="2" charset="0"/>
                          <a:cs typeface="Times New Roman" panose="02020603050405020304" pitchFamily="18" charset="0"/>
                        </a:rPr>
                        <a:t>):</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1200 </a:t>
                      </a:r>
                      <a:r>
                        <a:rPr lang="en-GB" sz="800" b="0" kern="100" err="1">
                          <a:solidFill>
                            <a:srgbClr val="2D2B2B"/>
                          </a:solidFill>
                          <a:effectLst/>
                          <a:latin typeface="DM Sans" pitchFamily="2" charset="0"/>
                          <a:ea typeface="DM Sans" pitchFamily="2" charset="0"/>
                          <a:cs typeface="Times New Roman" panose="02020603050405020304" pitchFamily="18" charset="0"/>
                        </a:rPr>
                        <a:t>mPa.s</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1939796934"/>
                  </a:ext>
                </a:extLst>
              </a:tr>
              <a:tr h="0">
                <a:tc>
                  <a:txBody>
                    <a:bodyPr/>
                    <a:lstStyle/>
                    <a:p>
                      <a:pPr>
                        <a:lnSpc>
                          <a:spcPts val="1440"/>
                        </a:lnSpc>
                        <a:tabLst>
                          <a:tab pos="623570" algn="l"/>
                        </a:tabLst>
                      </a:pPr>
                      <a:r>
                        <a:rPr lang="en-GB" sz="800" b="0" kern="100">
                          <a:solidFill>
                            <a:srgbClr val="2D2B2B"/>
                          </a:solidFill>
                          <a:effectLst/>
                          <a:latin typeface="DM Sans" pitchFamily="2" charset="0"/>
                          <a:ea typeface="DM Sans" pitchFamily="2" charset="0"/>
                          <a:cs typeface="Times New Roman" panose="02020603050405020304" pitchFamily="18" charset="0"/>
                        </a:rPr>
                        <a:t>Technical Specificity: Opalescent</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tc>
                  <a:txBody>
                    <a:bodyPr/>
                    <a:lstStyle/>
                    <a:p>
                      <a:pPr>
                        <a:lnSpc>
                          <a:spcPts val="1440"/>
                        </a:lnSpc>
                        <a:tabLst>
                          <a:tab pos="623570" algn="l"/>
                        </a:tabLst>
                      </a:pPr>
                      <a:r>
                        <a:rPr lang="en-GB" sz="800" b="0" u="none" strike="noStrike" kern="100">
                          <a:solidFill>
                            <a:srgbClr val="2D2B2B"/>
                          </a:solidFill>
                          <a:effectLst/>
                          <a:latin typeface="DM Sans" pitchFamily="2" charset="0"/>
                          <a:ea typeface="DM Sans" pitchFamily="2" charset="0"/>
                          <a:cs typeface="Times New Roman" panose="02020603050405020304" pitchFamily="18" charset="0"/>
                        </a:rPr>
                        <a:t> </a:t>
                      </a:r>
                      <a:endParaRPr lang="en-US" sz="1200" b="0" kern="100">
                        <a:solidFill>
                          <a:srgbClr val="2D2B2B"/>
                        </a:solidFill>
                        <a:effectLst/>
                        <a:latin typeface="DM Sans" pitchFamily="2" charset="0"/>
                        <a:ea typeface="DM Sans" pitchFamily="2" charset="0"/>
                        <a:cs typeface="Times New Roman" panose="02020603050405020304" pitchFamily="18" charset="0"/>
                      </a:endParaRPr>
                    </a:p>
                  </a:txBody>
                  <a:tcPr marL="44450" marR="44450" marT="0" marB="0">
                    <a:lnL>
                      <a:noFill/>
                    </a:lnL>
                    <a:lnR>
                      <a:noFill/>
                    </a:lnR>
                    <a:lnT>
                      <a:noFill/>
                    </a:lnT>
                    <a:lnB>
                      <a:noFill/>
                    </a:lnB>
                    <a:noFill/>
                  </a:tcPr>
                </a:tc>
                <a:extLst>
                  <a:ext uri="{0D108BD9-81ED-4DB2-BD59-A6C34878D82A}">
                    <a16:rowId xmlns:a16="http://schemas.microsoft.com/office/drawing/2014/main" val="2738383717"/>
                  </a:ext>
                </a:extLst>
              </a:tr>
            </a:tbl>
          </a:graphicData>
        </a:graphic>
      </p:graphicFrame>
    </p:spTree>
    <p:extLst>
      <p:ext uri="{BB962C8B-B14F-4D97-AF65-F5344CB8AC3E}">
        <p14:creationId xmlns:p14="http://schemas.microsoft.com/office/powerpoint/2010/main" val="21798897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2CB14-4ADB-EA3B-3FB3-7D99C19CF50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270EB8B-08AB-8534-BA0D-610F7A18BBCA}"/>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ext Placeholder 2">
            <a:extLst>
              <a:ext uri="{FF2B5EF4-FFF2-40B4-BE49-F238E27FC236}">
                <a16:creationId xmlns:a16="http://schemas.microsoft.com/office/drawing/2014/main" id="{3134A72A-238E-CAC3-2B17-55A69A60FEAB}"/>
              </a:ext>
            </a:extLst>
          </p:cNvPr>
          <p:cNvSpPr txBox="1">
            <a:spLocks/>
          </p:cNvSpPr>
          <p:nvPr/>
        </p:nvSpPr>
        <p:spPr>
          <a:xfrm>
            <a:off x="3811308" y="4069366"/>
            <a:ext cx="4569384" cy="4141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1" i="0" kern="1200">
                <a:solidFill>
                  <a:srgbClr val="995E5E"/>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4D3C33"/>
                </a:solidFill>
                <a:effectLst/>
                <a:uLnTx/>
                <a:uFillTx/>
                <a:latin typeface="DM Sans" pitchFamily="2" charset="77"/>
                <a:ea typeface="+mn-ea"/>
                <a:cs typeface="+mn-cs"/>
              </a:rPr>
              <a:t>Niacinamide PC for a new wave of beauty</a:t>
            </a:r>
            <a:endParaRPr kumimoji="0" lang="pt-BR" sz="1800" b="0" i="0" u="none" strike="noStrike" kern="1200" cap="none" spc="0" normalizeH="0" baseline="0" noProof="0">
              <a:ln>
                <a:noFill/>
              </a:ln>
              <a:solidFill>
                <a:srgbClr val="4D3C33"/>
              </a:solidFill>
              <a:effectLst/>
              <a:uLnTx/>
              <a:uFillTx/>
              <a:latin typeface="DM Sans" pitchFamily="2" charset="77"/>
              <a:ea typeface="+mn-ea"/>
              <a:cs typeface="+mn-cs"/>
            </a:endParaRPr>
          </a:p>
        </p:txBody>
      </p:sp>
      <p:pic>
        <p:nvPicPr>
          <p:cNvPr id="3" name="Picture 12">
            <a:extLst>
              <a:ext uri="{FF2B5EF4-FFF2-40B4-BE49-F238E27FC236}">
                <a16:creationId xmlns:a16="http://schemas.microsoft.com/office/drawing/2014/main" id="{70748E14-FD46-C643-2C52-B2CC371395D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12" name="Picture 11" descr="A line of colored lines&#10;&#10;Description automatically generated with medium confidence">
            <a:extLst>
              <a:ext uri="{FF2B5EF4-FFF2-40B4-BE49-F238E27FC236}">
                <a16:creationId xmlns:a16="http://schemas.microsoft.com/office/drawing/2014/main" id="{206BD898-3B85-F34A-B1D6-4575E98136D6}"/>
              </a:ext>
            </a:extLst>
          </p:cNvPr>
          <p:cNvPicPr>
            <a:picLocks noChangeAspect="1"/>
          </p:cNvPicPr>
          <p:nvPr/>
        </p:nvPicPr>
        <p:blipFill>
          <a:blip r:embed="rId4"/>
          <a:stretch>
            <a:fillRect/>
          </a:stretch>
        </p:blipFill>
        <p:spPr>
          <a:xfrm>
            <a:off x="3641338" y="3003980"/>
            <a:ext cx="4909325" cy="871807"/>
          </a:xfrm>
          <a:prstGeom prst="rect">
            <a:avLst/>
          </a:prstGeom>
        </p:spPr>
      </p:pic>
    </p:spTree>
    <p:extLst>
      <p:ext uri="{BB962C8B-B14F-4D97-AF65-F5344CB8AC3E}">
        <p14:creationId xmlns:p14="http://schemas.microsoft.com/office/powerpoint/2010/main" val="19615753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E9964C-B673-8D31-DF3D-6FAC8D310682}"/>
              </a:ext>
            </a:extLst>
          </p:cNvPr>
          <p:cNvSpPr>
            <a:spLocks noGrp="1"/>
          </p:cNvSpPr>
          <p:nvPr>
            <p:ph type="title"/>
          </p:nvPr>
        </p:nvSpPr>
        <p:spPr>
          <a:xfrm>
            <a:off x="302399" y="302400"/>
            <a:ext cx="4552176" cy="303211"/>
          </a:xfrm>
        </p:spPr>
        <p:txBody>
          <a:bodyPr anchor="t">
            <a:normAutofit/>
          </a:bodyPr>
          <a:lstStyle/>
          <a:p>
            <a:r>
              <a:rPr lang="en-GB"/>
              <a:t>Niacinamide PC </a:t>
            </a:r>
            <a:endParaRPr lang="en-NL"/>
          </a:p>
        </p:txBody>
      </p:sp>
      <p:sp>
        <p:nvSpPr>
          <p:cNvPr id="2" name="Slide Number Placeholder 1">
            <a:extLst>
              <a:ext uri="{FF2B5EF4-FFF2-40B4-BE49-F238E27FC236}">
                <a16:creationId xmlns:a16="http://schemas.microsoft.com/office/drawing/2014/main" id="{96E92BAC-AE0F-BF7A-1A31-55E07A2D4230}"/>
              </a:ext>
            </a:extLst>
          </p:cNvPr>
          <p:cNvSpPr>
            <a:spLocks noGrp="1"/>
          </p:cNvSpPr>
          <p:nvPr>
            <p:ph type="sldNum" sz="quarter" idx="10"/>
          </p:nvPr>
        </p:nvSpPr>
        <p:spPr>
          <a:xfrm>
            <a:off x="302400" y="6450806"/>
            <a:ext cx="1040625" cy="109061"/>
          </a:xfrm>
        </p:spPr>
        <p:txBody>
          <a:bodyPr anchor="ctr">
            <a:normAutofit/>
          </a:bodyPr>
          <a:lstStyle/>
          <a:p>
            <a:pPr>
              <a:lnSpc>
                <a:spcPct val="90000"/>
              </a:lnSpc>
              <a:spcAft>
                <a:spcPts val="600"/>
              </a:spcAft>
            </a:pPr>
            <a:fld id="{5BA3E189-2F3A-42E5-B572-3520703B6186}" type="slidenum">
              <a:rPr lang="en-GB" sz="700" smtClean="0"/>
              <a:pPr>
                <a:lnSpc>
                  <a:spcPct val="90000"/>
                </a:lnSpc>
                <a:spcAft>
                  <a:spcPts val="600"/>
                </a:spcAft>
              </a:pPr>
              <a:t>55</a:t>
            </a:fld>
            <a:endParaRPr lang="en-GB" sz="700"/>
          </a:p>
        </p:txBody>
      </p:sp>
      <p:pic>
        <p:nvPicPr>
          <p:cNvPr id="9" name="Picture Placeholder 7">
            <a:extLst>
              <a:ext uri="{FF2B5EF4-FFF2-40B4-BE49-F238E27FC236}">
                <a16:creationId xmlns:a16="http://schemas.microsoft.com/office/drawing/2014/main" id="{433715B8-DA9C-EA34-07CB-6DBBA287F0A1}"/>
              </a:ext>
            </a:extLst>
          </p:cNvPr>
          <p:cNvPicPr>
            <a:picLocks noChangeAspect="1"/>
          </p:cNvPicPr>
          <p:nvPr/>
        </p:nvPicPr>
        <p:blipFill>
          <a:blip r:embed="rId2" cstate="print">
            <a:extLst>
              <a:ext uri="{28A0092B-C50C-407E-A947-70E740481C1C}">
                <a14:useLocalDpi xmlns:a14="http://schemas.microsoft.com/office/drawing/2010/main"/>
              </a:ext>
            </a:extLst>
          </a:blip>
          <a:srcRect b="-2"/>
          <a:stretch/>
        </p:blipFill>
        <p:spPr>
          <a:xfrm>
            <a:off x="6097411" y="0"/>
            <a:ext cx="6094589" cy="6858000"/>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noFill/>
        </p:spPr>
      </p:pic>
      <p:sp>
        <p:nvSpPr>
          <p:cNvPr id="14" name="Text Placeholder 5">
            <a:extLst>
              <a:ext uri="{FF2B5EF4-FFF2-40B4-BE49-F238E27FC236}">
                <a16:creationId xmlns:a16="http://schemas.microsoft.com/office/drawing/2014/main" id="{43253A65-67B6-347E-AEAD-A1C18FD81142}"/>
              </a:ext>
            </a:extLst>
          </p:cNvPr>
          <p:cNvSpPr>
            <a:spLocks noGrp="1"/>
          </p:cNvSpPr>
          <p:nvPr>
            <p:ph type="body" idx="11"/>
          </p:nvPr>
        </p:nvSpPr>
        <p:spPr>
          <a:xfrm>
            <a:off x="302399" y="605611"/>
            <a:ext cx="4552176" cy="288767"/>
          </a:xfrm>
        </p:spPr>
        <p:txBody>
          <a:bodyPr wrap="square" anchor="t">
            <a:normAutofit/>
          </a:bodyPr>
          <a:lstStyle/>
          <a:p>
            <a:pPr>
              <a:lnSpc>
                <a:spcPct val="90000"/>
              </a:lnSpc>
              <a:spcAft>
                <a:spcPts val="600"/>
              </a:spcAft>
            </a:pPr>
            <a:r>
              <a:rPr lang="en-US" sz="1000"/>
              <a:t>The innovations by dsm-firmenich have resulted in the following patent series on combinations with additional ingredients:</a:t>
            </a:r>
          </a:p>
        </p:txBody>
      </p:sp>
      <p:sp>
        <p:nvSpPr>
          <p:cNvPr id="4" name="Text Placeholder 3">
            <a:extLst>
              <a:ext uri="{FF2B5EF4-FFF2-40B4-BE49-F238E27FC236}">
                <a16:creationId xmlns:a16="http://schemas.microsoft.com/office/drawing/2014/main" id="{A7A8982B-4C4E-8728-34A0-6DA9EC51D9E9}"/>
              </a:ext>
            </a:extLst>
          </p:cNvPr>
          <p:cNvSpPr>
            <a:spLocks noGrp="1"/>
          </p:cNvSpPr>
          <p:nvPr>
            <p:ph type="body" sz="quarter" idx="23"/>
          </p:nvPr>
        </p:nvSpPr>
        <p:spPr>
          <a:xfrm>
            <a:off x="302399" y="1342800"/>
            <a:ext cx="4552176" cy="288767"/>
          </a:xfrm>
        </p:spPr>
        <p:txBody>
          <a:bodyPr wrap="square">
            <a:normAutofit/>
          </a:bodyPr>
          <a:lstStyle/>
          <a:p>
            <a:pPr>
              <a:spcAft>
                <a:spcPts val="600"/>
              </a:spcAft>
            </a:pPr>
            <a:r>
              <a:rPr lang="en-US" sz="1700"/>
              <a:t>Some dsm-firmenich patent publications</a:t>
            </a:r>
            <a:endParaRPr lang="en-NL" sz="1700"/>
          </a:p>
        </p:txBody>
      </p:sp>
      <p:sp>
        <p:nvSpPr>
          <p:cNvPr id="3" name="Text Placeholder 2">
            <a:extLst>
              <a:ext uri="{FF2B5EF4-FFF2-40B4-BE49-F238E27FC236}">
                <a16:creationId xmlns:a16="http://schemas.microsoft.com/office/drawing/2014/main" id="{28CEC576-D566-CD84-86C7-D5AEB823E127}"/>
              </a:ext>
            </a:extLst>
          </p:cNvPr>
          <p:cNvSpPr>
            <a:spLocks noGrp="1"/>
          </p:cNvSpPr>
          <p:nvPr>
            <p:ph type="body" sz="quarter" idx="24"/>
          </p:nvPr>
        </p:nvSpPr>
        <p:spPr>
          <a:xfrm>
            <a:off x="302399" y="1889393"/>
            <a:ext cx="4552176" cy="3749408"/>
          </a:xfrm>
        </p:spPr>
        <p:txBody>
          <a:bodyPr wrap="square">
            <a:normAutofit/>
          </a:bodyPr>
          <a:lstStyle/>
          <a:p>
            <a:pPr>
              <a:lnSpc>
                <a:spcPct val="90000"/>
              </a:lnSpc>
              <a:spcBef>
                <a:spcPts val="0"/>
              </a:spcBef>
              <a:spcAft>
                <a:spcPts val="1800"/>
              </a:spcAft>
            </a:pPr>
            <a:r>
              <a:rPr lang="en-GB" sz="1100" b="1"/>
              <a:t>WO 2018/177969 A1  </a:t>
            </a:r>
            <a:r>
              <a:rPr lang="en-GB" sz="1100"/>
              <a:t>Method of protecting human skin against damage upon exposure with blue light, comprising a cosmetic composition containing an effective amount of Vitamin B3 and an effective amount of Vitamin B6 to the skin</a:t>
            </a:r>
          </a:p>
          <a:p>
            <a:pPr>
              <a:lnSpc>
                <a:spcPct val="90000"/>
              </a:lnSpc>
              <a:spcBef>
                <a:spcPts val="0"/>
              </a:spcBef>
              <a:spcAft>
                <a:spcPts val="1800"/>
              </a:spcAft>
            </a:pPr>
            <a:r>
              <a:rPr lang="en-GB" sz="1100" b="1"/>
              <a:t>WO 2017/102589 A1 </a:t>
            </a:r>
            <a:r>
              <a:rPr lang="en-US" sz="1100" b="0" i="0">
                <a:effectLst/>
              </a:rPr>
              <a:t>A topical composition, characterized in that the amount of alpha-arbutin is selected in the range of 0.1 to 0.3 wt.-% and the weight ratio of niacinamide to alpha-arbutin is selected in the range of 15 to 6. Use of niacinamide for enhancing the skin lightening activity of alpha-arbutin.</a:t>
            </a:r>
            <a:endParaRPr lang="en-GB" sz="1100"/>
          </a:p>
          <a:p>
            <a:pPr>
              <a:lnSpc>
                <a:spcPct val="90000"/>
              </a:lnSpc>
              <a:spcBef>
                <a:spcPts val="0"/>
              </a:spcBef>
              <a:spcAft>
                <a:spcPts val="1800"/>
              </a:spcAft>
            </a:pPr>
            <a:r>
              <a:rPr lang="en-US" sz="1100" b="1"/>
              <a:t>WO 2008/110268 A1 </a:t>
            </a:r>
            <a:r>
              <a:rPr lang="en-US" sz="1100" b="0" i="0">
                <a:effectLst/>
              </a:rPr>
              <a:t>Use of </a:t>
            </a:r>
            <a:r>
              <a:rPr lang="en-US" sz="1100" b="0" i="0" err="1">
                <a:effectLst/>
              </a:rPr>
              <a:t>ascorbyl</a:t>
            </a:r>
            <a:r>
              <a:rPr lang="en-US" sz="1100" b="0" i="0">
                <a:effectLst/>
              </a:rPr>
              <a:t> phosphate and niacinamide for suppressing the crystallization of biotin in cosmetic or dermatological compositions</a:t>
            </a:r>
            <a:endParaRPr lang="en-US" sz="1100"/>
          </a:p>
          <a:p>
            <a:pPr>
              <a:lnSpc>
                <a:spcPct val="90000"/>
              </a:lnSpc>
            </a:pPr>
            <a:r>
              <a:rPr lang="en-US" sz="1100" b="1" i="0" u="none" strike="noStrike" kern="1200">
                <a:effectLst/>
              </a:rPr>
              <a:t>WO 2018/114742 A1 </a:t>
            </a:r>
            <a:r>
              <a:rPr lang="en-US" sz="1100" b="0" i="0" u="none" strike="noStrike" kern="1200">
                <a:effectLst/>
              </a:rPr>
              <a:t> U</a:t>
            </a:r>
            <a:r>
              <a:rPr lang="en-US" sz="1100">
                <a:effectLst/>
              </a:rPr>
              <a:t>se of an </a:t>
            </a:r>
            <a:r>
              <a:rPr lang="en-US" sz="1100" err="1">
                <a:effectLst/>
              </a:rPr>
              <a:t>ascorbyl</a:t>
            </a:r>
            <a:r>
              <a:rPr lang="en-US" sz="1100">
                <a:effectLst/>
              </a:rPr>
              <a:t> phosphate and niacinamide to solubilize allantoin in water. Use of an </a:t>
            </a:r>
            <a:r>
              <a:rPr lang="en-US" sz="1100" err="1">
                <a:effectLst/>
              </a:rPr>
              <a:t>ascorbyl</a:t>
            </a:r>
            <a:r>
              <a:rPr lang="en-US" sz="1100">
                <a:effectLst/>
              </a:rPr>
              <a:t> phosphate and niacinamide for suppressing the crystallization of allantoin in cosmetic compositions.</a:t>
            </a:r>
          </a:p>
          <a:p>
            <a:pPr>
              <a:lnSpc>
                <a:spcPct val="90000"/>
              </a:lnSpc>
              <a:spcAft>
                <a:spcPts val="1800"/>
              </a:spcAft>
            </a:pPr>
            <a:endParaRPr lang="en-US" sz="1100" b="0" i="0" u="none" strike="noStrike">
              <a:effectLst/>
            </a:endParaRPr>
          </a:p>
          <a:p>
            <a:pPr>
              <a:lnSpc>
                <a:spcPct val="90000"/>
              </a:lnSpc>
              <a:spcBef>
                <a:spcPts val="0"/>
              </a:spcBef>
              <a:spcAft>
                <a:spcPts val="1800"/>
              </a:spcAft>
            </a:pPr>
            <a:endParaRPr lang="en-US" sz="1100" b="1"/>
          </a:p>
          <a:p>
            <a:pPr>
              <a:lnSpc>
                <a:spcPct val="90000"/>
              </a:lnSpc>
              <a:spcBef>
                <a:spcPts val="0"/>
              </a:spcBef>
              <a:spcAft>
                <a:spcPts val="1800"/>
              </a:spcAft>
            </a:pPr>
            <a:endParaRPr lang="en-GB" sz="1100" b="1"/>
          </a:p>
        </p:txBody>
      </p:sp>
    </p:spTree>
    <p:extLst>
      <p:ext uri="{BB962C8B-B14F-4D97-AF65-F5344CB8AC3E}">
        <p14:creationId xmlns:p14="http://schemas.microsoft.com/office/powerpoint/2010/main" val="38744514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07455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04928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p:txBody>
          <a:bodyPr/>
          <a:lstStyle/>
          <a:p>
            <a:r>
              <a:rPr lang="en-US"/>
              <a:t>ALPHA-ARBUTIN</a:t>
            </a:r>
          </a:p>
        </p:txBody>
      </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58</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b="0"/>
              <a:t>ID Card</a:t>
            </a:r>
          </a:p>
        </p:txBody>
      </p:sp>
      <p:sp>
        <p:nvSpPr>
          <p:cNvPr id="14" name="Text Placeholder 13">
            <a:extLst>
              <a:ext uri="{FF2B5EF4-FFF2-40B4-BE49-F238E27FC236}">
                <a16:creationId xmlns:a16="http://schemas.microsoft.com/office/drawing/2014/main" id="{FAC9E7B5-1FDE-C46E-5572-F578E8A03B2E}"/>
              </a:ext>
            </a:extLst>
          </p:cNvPr>
          <p:cNvSpPr>
            <a:spLocks noGrp="1"/>
          </p:cNvSpPr>
          <p:nvPr>
            <p:ph type="body" sz="quarter" idx="24"/>
          </p:nvPr>
        </p:nvSpPr>
        <p:spPr>
          <a:xfrm>
            <a:off x="302398" y="6214540"/>
            <a:ext cx="5953811" cy="179214"/>
          </a:xfrm>
        </p:spPr>
        <p:txBody>
          <a:bodyPr/>
          <a:lstStyle/>
          <a:p>
            <a:r>
              <a:rPr lang="en-GB" i="1">
                <a:latin typeface="+mn-lt"/>
              </a:rPr>
              <a:t>* in vitro  ** in vivo, </a:t>
            </a:r>
            <a:r>
              <a:rPr lang="en-US" sz="800" i="1" kern="0" baseline="30000"/>
              <a:t>1 </a:t>
            </a:r>
            <a:r>
              <a:rPr lang="en-US" sz="800" i="1" kern="0"/>
              <a:t>Frontiers in Physiology, </a:t>
            </a:r>
            <a:r>
              <a:rPr lang="fr-FR" sz="800" i="1" kern="0" err="1"/>
              <a:t>November</a:t>
            </a:r>
            <a:r>
              <a:rPr lang="fr-FR" sz="800" i="1" kern="0"/>
              <a:t> 2020 | Volume 11 | Article 586843</a:t>
            </a:r>
            <a:endParaRPr lang="en-CH" sz="800" i="1" kern="0"/>
          </a:p>
          <a:p>
            <a:endParaRPr lang="en-GB" i="1">
              <a:latin typeface="+mn-lt"/>
            </a:endParaRPr>
          </a:p>
          <a:p>
            <a:endParaRPr lang="en-US"/>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68144"/>
            <a:ext cx="11889600" cy="1756326"/>
            <a:chOff x="0" y="2201247"/>
            <a:chExt cx="11889600" cy="1756326"/>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201247"/>
              <a:ext cx="9620698" cy="175632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The pioneer &amp; leader of ALPHA-ARBUTIN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High performing enzyme related biotechnology guarantees high purity, addressing  consumer awareness about safety and efficacy</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66% of natural origin (according to ISO 16128)</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522060"/>
            <a:ext cx="11889600" cy="1517799"/>
            <a:chOff x="0" y="4025776"/>
            <a:chExt cx="11889600" cy="1517799"/>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8" name="TextBox 55">
              <a:extLst>
                <a:ext uri="{FF2B5EF4-FFF2-40B4-BE49-F238E27FC236}">
                  <a16:creationId xmlns:a16="http://schemas.microsoft.com/office/drawing/2014/main" id="{EC789A2B-72BC-47AB-03D5-98A25D222A8E}"/>
                </a:ext>
              </a:extLst>
            </p:cNvPr>
            <p:cNvSpPr txBox="1"/>
            <p:nvPr/>
          </p:nvSpPr>
          <p:spPr>
            <a:xfrm>
              <a:off x="6256210" y="4025776"/>
              <a:ext cx="5498706" cy="1517799"/>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Ensures a lighter skin tone after only one month**</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Helps to minimize the appearance of dark spots**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Outperforms Hydroquinone and Beta-Arbutin after only one month**</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Combination with NIACINAMIDE PC for even stronger efficacy, patented*</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endParaRP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4030273"/>
              <a:ext cx="3987306" cy="104074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More than 20 times stronger inhibition of tyrosinase than with Beta Arbutin*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More efficient than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Ascorbylglucoside</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Has anti-oxidant properties </a:t>
              </a:r>
              <a:r>
                <a:rPr kumimoji="0" lang="en-US" sz="1300" b="0" i="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rPr>
                <a:t>1 </a:t>
              </a:r>
              <a:endParaRPr kumimoji="0" lang="en-US" sz="1300" b="0" i="0" u="none" strike="noStrike" kern="1200" cap="none" spc="0" normalizeH="0" baseline="0" noProof="0">
                <a:ln>
                  <a:noFill/>
                </a:ln>
                <a:solidFill>
                  <a:srgbClr val="FF0000"/>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4"/>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Alpha-Arbutin</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2995814" cy="572906"/>
            <a:chOff x="0" y="3331675"/>
            <a:chExt cx="12995814"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1688017"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powder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3.5-6.5</a:t>
              </a:r>
            </a:p>
          </p:txBody>
        </p:sp>
        <p:sp>
          <p:nvSpPr>
            <p:cNvPr id="56" name="Rectangle 55">
              <a:extLst>
                <a:ext uri="{FF2B5EF4-FFF2-40B4-BE49-F238E27FC236}">
                  <a16:creationId xmlns:a16="http://schemas.microsoft.com/office/drawing/2014/main" id="{EF81DD97-D580-7802-40CA-0374840235E7}"/>
                </a:ext>
              </a:extLst>
            </p:cNvPr>
            <p:cNvSpPr/>
            <p:nvPr/>
          </p:nvSpPr>
          <p:spPr>
            <a:xfrm>
              <a:off x="4229961" y="3340889"/>
              <a:ext cx="4665054"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 face care: up to 2%; body care: up to 0.5%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8504081" y="3340889"/>
              <a:ext cx="449173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water soluble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Biodegradability: readily biodegradable </a:t>
              </a:r>
            </a:p>
          </p:txBody>
        </p:sp>
      </p:grpSp>
      <p:pic>
        <p:nvPicPr>
          <p:cNvPr id="5" name="Picture 4" descr="Logo&#10;&#10;Description automatically generated">
            <a:extLst>
              <a:ext uri="{FF2B5EF4-FFF2-40B4-BE49-F238E27FC236}">
                <a16:creationId xmlns:a16="http://schemas.microsoft.com/office/drawing/2014/main" id="{AA6C2128-E724-EBDF-855B-18BB1948A2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41204" y="5002452"/>
            <a:ext cx="869475" cy="646582"/>
          </a:xfrm>
          <a:prstGeom prst="rect">
            <a:avLst/>
          </a:prstGeom>
        </p:spPr>
      </p:pic>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518736" y="4952932"/>
            <a:ext cx="961009" cy="721957"/>
          </a:xfrm>
          <a:prstGeom prst="rect">
            <a:avLst/>
          </a:prstGeom>
          <a:ln>
            <a:noFill/>
          </a:ln>
          <a:effectLst/>
        </p:spPr>
      </p:pic>
      <p:pic>
        <p:nvPicPr>
          <p:cNvPr id="4" name="Graphic 3">
            <a:extLst>
              <a:ext uri="{FF2B5EF4-FFF2-40B4-BE49-F238E27FC236}">
                <a16:creationId xmlns:a16="http://schemas.microsoft.com/office/drawing/2014/main" id="{2132FD45-374D-6CFB-CB74-9BC6479D5A9F}"/>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399065" y="4945262"/>
            <a:ext cx="996560" cy="757386"/>
          </a:xfrm>
          <a:prstGeom prst="rect">
            <a:avLst/>
          </a:prstGeom>
        </p:spPr>
      </p:pic>
    </p:spTree>
    <p:extLst>
      <p:ext uri="{BB962C8B-B14F-4D97-AF65-F5344CB8AC3E}">
        <p14:creationId xmlns:p14="http://schemas.microsoft.com/office/powerpoint/2010/main" val="1642581095"/>
      </p:ext>
    </p:extLst>
  </p:cSld>
  <p:clrMapOvr>
    <a:masterClrMapping/>
  </p:clrMapOvr>
  <p:transition spd="med">
    <p:pull/>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302400" y="302400"/>
            <a:ext cx="10381459" cy="345600"/>
          </a:xfrm>
        </p:spPr>
        <p:txBody>
          <a:bodyPr>
            <a:noAutofit/>
          </a:bodyPr>
          <a:lstStyle/>
          <a:p>
            <a:r>
              <a:rPr lang="en-US"/>
              <a:t>OXY 229 CB</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b="0"/>
              <a:t>ID Card</a:t>
            </a:r>
          </a:p>
        </p:txBody>
      </p:sp>
      <p:sp>
        <p:nvSpPr>
          <p:cNvPr id="6" name="Text Placeholder 5">
            <a:extLst>
              <a:ext uri="{FF2B5EF4-FFF2-40B4-BE49-F238E27FC236}">
                <a16:creationId xmlns:a16="http://schemas.microsoft.com/office/drawing/2014/main" id="{A0A97936-C3B3-2F74-C9A6-23281B1F6711}"/>
              </a:ext>
            </a:extLst>
          </p:cNvPr>
          <p:cNvSpPr>
            <a:spLocks noGrp="1"/>
          </p:cNvSpPr>
          <p:nvPr>
            <p:ph type="body" sz="quarter" idx="23"/>
          </p:nvPr>
        </p:nvSpPr>
        <p:spPr>
          <a:xfrm>
            <a:off x="572400" y="6438996"/>
            <a:ext cx="3528001" cy="116604"/>
          </a:xfrm>
        </p:spPr>
        <p:txBody>
          <a:bodyPr/>
          <a:lstStyle/>
          <a:p>
            <a:r>
              <a:rPr lang="en-GB" i="1"/>
              <a:t>*In vitro **In vivo</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152554" y="1868078"/>
            <a:ext cx="11600096" cy="1112500"/>
            <a:chOff x="0" y="2286165"/>
            <a:chExt cx="11889600" cy="1112500"/>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708343" cy="1092041"/>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Contains postbiotics from a specific yeast strain </a:t>
              </a: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Fira Sans Regular"/>
                </a:rPr>
                <a:t>obtained by fermentation and a sophisticated mixture of skin respiration facilitators</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Fira Sans Regular"/>
                </a:rPr>
                <a:t>98% of natural origin (according to ISO 16128)</a:t>
              </a:r>
            </a:p>
            <a:p>
              <a:pPr marL="0" marR="0" lvl="0" indent="0" algn="l" defTabSz="914400" rtl="0" eaLnBrk="1" fontAlgn="auto" latinLnBrk="0" hangingPunct="1">
                <a:lnSpc>
                  <a:spcPct val="100000"/>
                </a:lnSpc>
                <a:spcBef>
                  <a:spcPts val="0"/>
                </a:spcBef>
                <a:spcAft>
                  <a:spcPts val="5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Fira Sans Regular"/>
              </a:endParaRPr>
            </a:p>
          </p:txBody>
        </p:sp>
      </p:grpSp>
      <p:sp>
        <p:nvSpPr>
          <p:cNvPr id="55" name="Rectangle 54">
            <a:extLst>
              <a:ext uri="{FF2B5EF4-FFF2-40B4-BE49-F238E27FC236}">
                <a16:creationId xmlns:a16="http://schemas.microsoft.com/office/drawing/2014/main" id="{7171883A-B39C-3CC0-7BB7-E00620DF26CE}"/>
              </a:ext>
            </a:extLst>
          </p:cNvPr>
          <p:cNvSpPr/>
          <p:nvPr/>
        </p:nvSpPr>
        <p:spPr>
          <a:xfrm>
            <a:off x="153358" y="3541573"/>
            <a:ext cx="11600096" cy="1266448"/>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59" name="Rectangle 58">
            <a:extLst>
              <a:ext uri="{FF2B5EF4-FFF2-40B4-BE49-F238E27FC236}">
                <a16:creationId xmlns:a16="http://schemas.microsoft.com/office/drawing/2014/main" id="{E6D535CE-5DB7-1A50-4492-712D99B903A8}"/>
              </a:ext>
            </a:extLst>
          </p:cNvPr>
          <p:cNvSpPr/>
          <p:nvPr/>
        </p:nvSpPr>
        <p:spPr>
          <a:xfrm>
            <a:off x="152496" y="4906804"/>
            <a:ext cx="11597813" cy="867912"/>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endParaRPr kumimoji="0" lang="en-US" sz="1400" b="0" i="0" u="none" strike="noStrike" kern="0" cap="none" spc="0" normalizeH="0" baseline="0" noProof="0">
              <a:ln>
                <a:noFill/>
              </a:ln>
              <a:solidFill>
                <a:prstClr val="black"/>
              </a:solidFill>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165448" y="1113316"/>
            <a:ext cx="11593287" cy="632052"/>
            <a:chOff x="-25599" y="2558933"/>
            <a:chExt cx="11889600" cy="385200"/>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8621667" cy="343538"/>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Aqua, Glycerin, Caprylyl Glycol, 1,2-Hexanediol, Saccharomyces Lysate, Valine, Threonine, Glutamic acid, Glycine, Disodium Succinate</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152496" y="2864719"/>
            <a:ext cx="11606239"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78774"/>
              <a:ext cx="2216371" cy="464230"/>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3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Form</a:t>
              </a:r>
              <a:r>
                <a:rPr kumimoji="0" lang="fr-FR"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l</a:t>
              </a:r>
              <a:r>
                <a:rPr kumimoji="0" lang="fr-FR" sz="13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iquid</a:t>
              </a:r>
              <a:endParaRPr kumimoji="0" lang="fr-FR"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Use level: 1–5%</a:t>
              </a:r>
            </a:p>
          </p:txBody>
        </p:sp>
        <p:sp>
          <p:nvSpPr>
            <p:cNvPr id="75" name="Rectangle 74">
              <a:extLst>
                <a:ext uri="{FF2B5EF4-FFF2-40B4-BE49-F238E27FC236}">
                  <a16:creationId xmlns:a16="http://schemas.microsoft.com/office/drawing/2014/main" id="{EF81DD97-D580-7802-40CA-0374840235E7}"/>
                </a:ext>
              </a:extLst>
            </p:cNvPr>
            <p:cNvSpPr/>
            <p:nvPr/>
          </p:nvSpPr>
          <p:spPr>
            <a:xfrm>
              <a:off x="5426664" y="3378774"/>
              <a:ext cx="2216371" cy="46423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pH of use: 3.0–7.5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Preservative: free</a:t>
              </a:r>
            </a:p>
          </p:txBody>
        </p:sp>
      </p:grpSp>
      <p:pic>
        <p:nvPicPr>
          <p:cNvPr id="12" name="Picture 11" descr="A picture containing text, sign&#10;&#10;Description automatically generated">
            <a:extLst>
              <a:ext uri="{FF2B5EF4-FFF2-40B4-BE49-F238E27FC236}">
                <a16:creationId xmlns:a16="http://schemas.microsoft.com/office/drawing/2014/main" id="{D0992E1E-C60B-92AB-0C67-FAC13F74EE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46974" y="5036651"/>
            <a:ext cx="731737" cy="567096"/>
          </a:xfrm>
          <a:prstGeom prst="rect">
            <a:avLst/>
          </a:prstGeom>
          <a:noFill/>
        </p:spPr>
      </p:pic>
      <p:pic>
        <p:nvPicPr>
          <p:cNvPr id="13" name="Picture 12">
            <a:extLst>
              <a:ext uri="{FF2B5EF4-FFF2-40B4-BE49-F238E27FC236}">
                <a16:creationId xmlns:a16="http://schemas.microsoft.com/office/drawing/2014/main" id="{F349A256-E78D-8DDF-8664-05E276C47E5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621285" y="5036820"/>
            <a:ext cx="810041" cy="615631"/>
          </a:xfrm>
          <a:prstGeom prst="rect">
            <a:avLst/>
          </a:prstGeom>
          <a:noFill/>
        </p:spPr>
      </p:pic>
      <p:sp>
        <p:nvSpPr>
          <p:cNvPr id="2" name="Rectangle 1">
            <a:extLst>
              <a:ext uri="{FF2B5EF4-FFF2-40B4-BE49-F238E27FC236}">
                <a16:creationId xmlns:a16="http://schemas.microsoft.com/office/drawing/2014/main" id="{EA294919-6F59-EB0C-E629-8DBF5C307AA8}"/>
              </a:ext>
            </a:extLst>
          </p:cNvPr>
          <p:cNvSpPr/>
          <p:nvPr/>
        </p:nvSpPr>
        <p:spPr>
          <a:xfrm>
            <a:off x="8033735" y="2775695"/>
            <a:ext cx="449173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Solubility: water soluble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Biodegradability: readily biodegradable </a:t>
            </a:r>
          </a:p>
        </p:txBody>
      </p:sp>
      <p:pic>
        <p:nvPicPr>
          <p:cNvPr id="3" name="Picture 2" descr="Logo&#10;&#10;Description automatically generated">
            <a:extLst>
              <a:ext uri="{FF2B5EF4-FFF2-40B4-BE49-F238E27FC236}">
                <a16:creationId xmlns:a16="http://schemas.microsoft.com/office/drawing/2014/main" id="{5B714D5B-60D6-589D-5C8D-67F52016B5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53743" y="5013361"/>
            <a:ext cx="869475" cy="646582"/>
          </a:xfrm>
          <a:prstGeom prst="rect">
            <a:avLst/>
          </a:prstGeom>
        </p:spPr>
      </p:pic>
      <p:pic>
        <p:nvPicPr>
          <p:cNvPr id="4" name="Picture 3" descr="A green and white circle with text&#10;&#10;Description automatically generated">
            <a:extLst>
              <a:ext uri="{FF2B5EF4-FFF2-40B4-BE49-F238E27FC236}">
                <a16:creationId xmlns:a16="http://schemas.microsoft.com/office/drawing/2014/main" id="{FFD3665F-60DC-237B-78FE-E92F1E7217B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356179" y="4894131"/>
            <a:ext cx="909613" cy="909613"/>
          </a:xfrm>
          <a:prstGeom prst="rect">
            <a:avLst/>
          </a:prstGeom>
        </p:spPr>
      </p:pic>
      <p:pic>
        <p:nvPicPr>
          <p:cNvPr id="5" name="Picture 36" descr="A picture containing bottle, photo, sign, sitting&#10;&#10;Description automatically generated">
            <a:extLst>
              <a:ext uri="{FF2B5EF4-FFF2-40B4-BE49-F238E27FC236}">
                <a16:creationId xmlns:a16="http://schemas.microsoft.com/office/drawing/2014/main" id="{5376795C-5D6B-17BB-A891-AA822344DE9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60342" y="5000445"/>
            <a:ext cx="708113" cy="712404"/>
          </a:xfrm>
          <a:prstGeom prst="rect">
            <a:avLst/>
          </a:prstGeom>
        </p:spPr>
      </p:pic>
      <p:sp>
        <p:nvSpPr>
          <p:cNvPr id="7" name="TextBox 56">
            <a:extLst>
              <a:ext uri="{FF2B5EF4-FFF2-40B4-BE49-F238E27FC236}">
                <a16:creationId xmlns:a16="http://schemas.microsoft.com/office/drawing/2014/main" id="{4DDCAE23-390B-5704-969D-4E895B59FE33}"/>
              </a:ext>
            </a:extLst>
          </p:cNvPr>
          <p:cNvSpPr txBox="1"/>
          <p:nvPr/>
        </p:nvSpPr>
        <p:spPr>
          <a:xfrm>
            <a:off x="2460090" y="3562056"/>
            <a:ext cx="3987306" cy="1002273"/>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Helps to increase oxygen uptake to maintain healthy-looking skin glow*</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Stimulates cell viability in the epidermis to revitalize skin*.</a:t>
            </a:r>
          </a:p>
        </p:txBody>
      </p:sp>
      <p:sp>
        <p:nvSpPr>
          <p:cNvPr id="8" name="TextBox 56">
            <a:extLst>
              <a:ext uri="{FF2B5EF4-FFF2-40B4-BE49-F238E27FC236}">
                <a16:creationId xmlns:a16="http://schemas.microsoft.com/office/drawing/2014/main" id="{A0C8574C-B08C-3917-5918-0492D4186DC6}"/>
              </a:ext>
            </a:extLst>
          </p:cNvPr>
          <p:cNvSpPr txBox="1"/>
          <p:nvPr/>
        </p:nvSpPr>
        <p:spPr>
          <a:xfrm>
            <a:off x="6455472" y="3562056"/>
            <a:ext cx="5303263" cy="104074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Up to 25% increased cell turnover to revive dull-looking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Helps to modulate oily skin and rebalances bacteria potentially involved in facial redness**</a:t>
            </a:r>
          </a:p>
          <a:p>
            <a:pPr marL="180000" lvl="0" indent="-180000">
              <a:spcAft>
                <a:spcPts val="300"/>
              </a:spcAft>
              <a:buFont typeface="Arial" panose="020B0604020202020204" pitchFamily="34" charset="0"/>
              <a:buChar char="•"/>
              <a:defRPr/>
            </a:pPr>
            <a:r>
              <a:rPr lang="en-US" sz="1300">
                <a:solidFill>
                  <a:prstClr val="black"/>
                </a:solidFill>
                <a:ea typeface="Fira Sans Book" panose="020B0503050000020004" pitchFamily="34" charset="0"/>
              </a:rPr>
              <a:t>Ensures a lighter skin tone, combined </a:t>
            </a: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with NIACINAMIDE PC** </a:t>
            </a:r>
          </a:p>
        </p:txBody>
      </p:sp>
      <p:sp>
        <p:nvSpPr>
          <p:cNvPr id="9" name="Slide Number Placeholder 5">
            <a:extLst>
              <a:ext uri="{FF2B5EF4-FFF2-40B4-BE49-F238E27FC236}">
                <a16:creationId xmlns:a16="http://schemas.microsoft.com/office/drawing/2014/main" id="{6B7C4047-4DC0-8108-1C64-D075C5A52C21}"/>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59</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256010079"/>
      </p:ext>
    </p:extLst>
  </p:cSld>
  <p:clrMapOvr>
    <a:masterClrMapping/>
  </p:clrMapOvr>
  <p:transition spd="med">
    <p:pull/>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p:txBody>
          <a:bodyPr/>
          <a:lstStyle/>
          <a:p>
            <a:r>
              <a:rPr lang="en-US"/>
              <a:t>REGU®-FADE </a:t>
            </a:r>
          </a:p>
        </p:txBody>
      </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60</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p:txBody>
          <a:bodyPr/>
          <a:lstStyle/>
          <a:p>
            <a:r>
              <a:rPr lang="en-US" b="0"/>
              <a:t>ID Card</a:t>
            </a:r>
          </a:p>
        </p:txBody>
      </p:sp>
      <p:sp>
        <p:nvSpPr>
          <p:cNvPr id="14" name="Text Placeholder 13">
            <a:extLst>
              <a:ext uri="{FF2B5EF4-FFF2-40B4-BE49-F238E27FC236}">
                <a16:creationId xmlns:a16="http://schemas.microsoft.com/office/drawing/2014/main" id="{9CE0FAF9-29A1-5FF0-39CC-C91B99E0F23D}"/>
              </a:ext>
            </a:extLst>
          </p:cNvPr>
          <p:cNvSpPr>
            <a:spLocks noGrp="1"/>
          </p:cNvSpPr>
          <p:nvPr>
            <p:ph type="body" sz="quarter" idx="24"/>
          </p:nvPr>
        </p:nvSpPr>
        <p:spPr/>
        <p:txBody>
          <a:bodyPr/>
          <a:lstStyle/>
          <a:p>
            <a:r>
              <a:rPr lang="en-GB" i="1">
                <a:latin typeface="+mn-lt"/>
              </a:rPr>
              <a:t>* in vitro  ** in vivo		</a:t>
            </a:r>
            <a:r>
              <a:rPr lang="en-US" i="1" baseline="30000">
                <a:latin typeface="+mn-lt"/>
              </a:rPr>
              <a:t>1</a:t>
            </a:r>
            <a:r>
              <a:rPr lang="en-US" i="1">
                <a:latin typeface="+mn-lt"/>
              </a:rPr>
              <a:t>Int Wound J. 2022;19:9–28.</a:t>
            </a:r>
            <a:endParaRPr lang="en-GB" i="1">
              <a:latin typeface="+mn-lt"/>
            </a:endParaRPr>
          </a:p>
          <a:p>
            <a:r>
              <a:rPr lang="en-GB" i="1">
                <a:latin typeface="+mn-lt"/>
              </a:rPr>
              <a:t>		</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853062"/>
            <a:ext cx="11889600" cy="903019"/>
            <a:chOff x="0" y="2286165"/>
            <a:chExt cx="11889600" cy="903019"/>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315547"/>
              <a:ext cx="9467985" cy="840690"/>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N</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ature</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-identical, pure trans-resveratrol known as the 'longevity molecule’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Organic synthesis guarantees high purity of trans-resveratrol, free from pesticides and cis form</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526557"/>
            <a:ext cx="11889600" cy="1296717"/>
            <a:chOff x="0" y="4030273"/>
            <a:chExt cx="11889600" cy="1296717"/>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4114403"/>
              <a:ext cx="5186096" cy="121258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Attracted attention in recent years as an ingredient that visibly reduces skin pigmentation via a multiple target mechanism*</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Fights against oxidation*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Reduces irritation after urban dust stress*</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4"/>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Resveratrol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1889600" cy="572906"/>
            <a:chOff x="0" y="3331675"/>
            <a:chExt cx="11889600"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1688017"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powder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3.0-6.5</a:t>
              </a:r>
            </a:p>
          </p:txBody>
        </p:sp>
        <p:sp>
          <p:nvSpPr>
            <p:cNvPr id="56" name="Rectangle 55">
              <a:extLst>
                <a:ext uri="{FF2B5EF4-FFF2-40B4-BE49-F238E27FC236}">
                  <a16:creationId xmlns:a16="http://schemas.microsoft.com/office/drawing/2014/main" id="{EF81DD97-D580-7802-40CA-0374840235E7}"/>
                </a:ext>
              </a:extLst>
            </p:cNvPr>
            <p:cNvSpPr/>
            <p:nvPr/>
          </p:nvSpPr>
          <p:spPr>
            <a:xfrm>
              <a:off x="4229961"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 up to 1%</a:t>
              </a:r>
              <a:b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7320314" y="3340889"/>
              <a:ext cx="449173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ethanol, propylene glycol, butylene glycol soluble </a:t>
              </a:r>
            </a:p>
          </p:txBody>
        </p:sp>
      </p:grpSp>
      <p:pic>
        <p:nvPicPr>
          <p:cNvPr id="5" name="Picture 4" descr="Logo&#10;&#10;Description automatically generated">
            <a:extLst>
              <a:ext uri="{FF2B5EF4-FFF2-40B4-BE49-F238E27FC236}">
                <a16:creationId xmlns:a16="http://schemas.microsoft.com/office/drawing/2014/main" id="{AA6C2128-E724-EBDF-855B-18BB1948A2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59493" y="5002452"/>
            <a:ext cx="869475" cy="646582"/>
          </a:xfrm>
          <a:prstGeom prst="rect">
            <a:avLst/>
          </a:prstGeom>
        </p:spPr>
      </p:pic>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501049" y="4956097"/>
            <a:ext cx="961009" cy="721957"/>
          </a:xfrm>
          <a:prstGeom prst="rect">
            <a:avLst/>
          </a:prstGeom>
          <a:ln>
            <a:noFill/>
          </a:ln>
          <a:effectLst/>
        </p:spPr>
      </p:pic>
      <p:pic>
        <p:nvPicPr>
          <p:cNvPr id="11" name="Picture 10">
            <a:extLst>
              <a:ext uri="{FF2B5EF4-FFF2-40B4-BE49-F238E27FC236}">
                <a16:creationId xmlns:a16="http://schemas.microsoft.com/office/drawing/2014/main" id="{5F4B2AEB-3BD9-43E4-A030-8D0A1752EC7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29014" y="4933940"/>
            <a:ext cx="742565" cy="742565"/>
          </a:xfrm>
          <a:prstGeom prst="rect">
            <a:avLst/>
          </a:prstGeom>
        </p:spPr>
      </p:pic>
      <p:pic>
        <p:nvPicPr>
          <p:cNvPr id="10" name="Picture 36" descr="A picture containing bottle, photo, sign, sitting&#10;&#10;Description automatically generated">
            <a:extLst>
              <a:ext uri="{FF2B5EF4-FFF2-40B4-BE49-F238E27FC236}">
                <a16:creationId xmlns:a16="http://schemas.microsoft.com/office/drawing/2014/main" id="{0E16AB91-3AD1-6056-4EDB-A5C1C5288D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91981" y="4936630"/>
            <a:ext cx="708113" cy="712404"/>
          </a:xfrm>
          <a:prstGeom prst="rect">
            <a:avLst/>
          </a:prstGeom>
        </p:spPr>
      </p:pic>
      <p:sp>
        <p:nvSpPr>
          <p:cNvPr id="12" name="TextBox 11">
            <a:extLst>
              <a:ext uri="{FF2B5EF4-FFF2-40B4-BE49-F238E27FC236}">
                <a16:creationId xmlns:a16="http://schemas.microsoft.com/office/drawing/2014/main" id="{2DC64993-9EAD-DAD1-2D03-AC55460C4103}"/>
              </a:ext>
            </a:extLst>
          </p:cNvPr>
          <p:cNvSpPr txBox="1"/>
          <p:nvPr/>
        </p:nvSpPr>
        <p:spPr>
          <a:xfrm>
            <a:off x="7454999" y="3623250"/>
            <a:ext cx="3465548" cy="1040745"/>
          </a:xfrm>
          <a:prstGeom prst="rect">
            <a:avLst/>
          </a:prstGeom>
          <a:no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Reduces redness and unpleasant skin sensations**</a:t>
            </a:r>
          </a:p>
          <a:p>
            <a:pPr marL="285750" marR="0" lvl="0" indent="-28575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Visibly smoother and firmer skin**</a:t>
            </a:r>
          </a:p>
          <a:p>
            <a:pPr marL="285750" marR="0" lvl="0" indent="-28575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Lighter age spots in just 2 weeks **</a:t>
            </a:r>
          </a:p>
        </p:txBody>
      </p:sp>
    </p:spTree>
    <p:extLst>
      <p:ext uri="{BB962C8B-B14F-4D97-AF65-F5344CB8AC3E}">
        <p14:creationId xmlns:p14="http://schemas.microsoft.com/office/powerpoint/2010/main" val="2892970224"/>
      </p:ext>
    </p:extLst>
  </p:cSld>
  <p:clrMapOvr>
    <a:masterClrMapping/>
  </p:clrMapOvr>
  <p:transition spd="med">
    <p:pull/>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32DE3FEA-1527-A045-D3E5-955B617C8F9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a:t>
            </a:fld>
            <a:endParaRPr kumimoji="0" lang="en-GB" sz="1300" b="0" i="0" u="none" strike="noStrike" kern="1200" cap="none" spc="0" normalizeH="0" baseline="0" dirty="0">
              <a:ln>
                <a:noFill/>
              </a:ln>
              <a:solidFill>
                <a:prstClr val="black"/>
              </a:solidFill>
              <a:effectLst/>
              <a:uLnTx/>
              <a:uFillTx/>
              <a:latin typeface="DM Sans"/>
              <a:ea typeface="+mn-ea"/>
              <a:cs typeface="+mn-cs"/>
            </a:endParaRPr>
          </a:p>
        </p:txBody>
      </p:sp>
      <p:sp>
        <p:nvSpPr>
          <p:cNvPr id="29" name="Text Placeholder 28">
            <a:extLst>
              <a:ext uri="{FF2B5EF4-FFF2-40B4-BE49-F238E27FC236}">
                <a16:creationId xmlns:a16="http://schemas.microsoft.com/office/drawing/2014/main" id="{F31B40F9-A286-83D9-6F96-AB65D666FA14}"/>
              </a:ext>
            </a:extLst>
          </p:cNvPr>
          <p:cNvSpPr>
            <a:spLocks noGrp="1"/>
          </p:cNvSpPr>
          <p:nvPr>
            <p:ph type="body" sz="quarter" idx="12"/>
          </p:nvPr>
        </p:nvSpPr>
        <p:spPr>
          <a:xfrm>
            <a:off x="302399" y="1184411"/>
            <a:ext cx="5904743" cy="4977627"/>
          </a:xfrm>
        </p:spPr>
        <p:txBody>
          <a:bodyPr>
            <a:noAutofit/>
          </a:bodyPr>
          <a:lstStyle/>
          <a:p>
            <a:pPr>
              <a:lnSpc>
                <a:spcPts val="1800"/>
              </a:lnSpc>
              <a:buClr>
                <a:srgbClr val="307297"/>
              </a:buClr>
            </a:pPr>
            <a:r>
              <a:rPr lang="en-GB" sz="1400" b="1" dirty="0">
                <a:latin typeface="DM Sans" pitchFamily="2" charset="77"/>
              </a:rPr>
              <a:t>Histidine and NMF:</a:t>
            </a:r>
          </a:p>
          <a:p>
            <a:pPr>
              <a:lnSpc>
                <a:spcPts val="1500"/>
              </a:lnSpc>
              <a:spcAft>
                <a:spcPts val="600"/>
              </a:spcAft>
              <a:buClr>
                <a:srgbClr val="307297"/>
              </a:buClr>
            </a:pPr>
            <a:endParaRPr lang="en-GB" sz="1400" dirty="0">
              <a:solidFill>
                <a:srgbClr val="374151"/>
              </a:solidFill>
              <a:latin typeface="+mj-lt"/>
            </a:endParaRPr>
          </a:p>
          <a:p>
            <a:pPr marL="285750" indent="-285750">
              <a:lnSpc>
                <a:spcPts val="1800"/>
              </a:lnSpc>
              <a:buClr>
                <a:srgbClr val="307297"/>
              </a:buClr>
              <a:buFont typeface="Arial" panose="020B0604020202020204" pitchFamily="34" charset="0"/>
              <a:buChar char="•"/>
            </a:pPr>
            <a:r>
              <a:rPr lang="en-GB" sz="1400" dirty="0">
                <a:latin typeface="DM Sans" pitchFamily="2" charset="77"/>
              </a:rPr>
              <a:t>Histidine is a key amino acid, a building block of skin protein filaggrin which is crucial for the Natural Moisture Factor (NMF).</a:t>
            </a:r>
          </a:p>
          <a:p>
            <a:pPr marL="285750" indent="-285750">
              <a:lnSpc>
                <a:spcPts val="1800"/>
              </a:lnSpc>
              <a:buClr>
                <a:srgbClr val="307297"/>
              </a:buClr>
              <a:buFont typeface="Arial" panose="020B0604020202020204" pitchFamily="34" charset="0"/>
              <a:buChar char="•"/>
            </a:pPr>
            <a:r>
              <a:rPr lang="en-GB" sz="1400" dirty="0">
                <a:solidFill>
                  <a:srgbClr val="374151"/>
                </a:solidFill>
                <a:latin typeface="+mj-lt"/>
              </a:rPr>
              <a:t>The degradation of histidine leads to catabolic compounds, such as cis-urocanic acid, histamine, which are damaging the skin health</a:t>
            </a:r>
            <a:endParaRPr lang="en-GB" sz="1400" dirty="0">
              <a:latin typeface="DM Sans" pitchFamily="2" charset="77"/>
            </a:endParaRPr>
          </a:p>
          <a:p>
            <a:pPr marL="285750" indent="-285750">
              <a:lnSpc>
                <a:spcPts val="1800"/>
              </a:lnSpc>
              <a:buClr>
                <a:srgbClr val="307297"/>
              </a:buClr>
              <a:buFont typeface="Arial" panose="020B0604020202020204" pitchFamily="34" charset="0"/>
              <a:buChar char="•"/>
            </a:pPr>
            <a:r>
              <a:rPr lang="en-GB" sz="1400" dirty="0">
                <a:latin typeface="DM Sans" pitchFamily="2" charset="77"/>
              </a:rPr>
              <a:t>Trans-urocanic acid, a natural sunscreen, accumulates in the epidermis and converts to cis-urocanic acid under UV exposure.</a:t>
            </a:r>
          </a:p>
          <a:p>
            <a:pPr marL="285750" indent="-285750">
              <a:lnSpc>
                <a:spcPts val="1800"/>
              </a:lnSpc>
              <a:buClr>
                <a:srgbClr val="307297"/>
              </a:buClr>
              <a:buFont typeface="Arial" panose="020B0604020202020204" pitchFamily="34" charset="0"/>
              <a:buChar char="•"/>
            </a:pPr>
            <a:r>
              <a:rPr lang="en-GB" sz="1400" dirty="0">
                <a:latin typeface="DM Sans" pitchFamily="2" charset="77"/>
              </a:rPr>
              <a:t>Histidine catabolism produces histamine and its metabolites (imidazole acetaldehyde and imidazole lactic acid), leading to skin sensitivity, itchiness, and redness.</a:t>
            </a:r>
          </a:p>
          <a:p>
            <a:pPr>
              <a:lnSpc>
                <a:spcPts val="1800"/>
              </a:lnSpc>
              <a:buClr>
                <a:srgbClr val="307297"/>
              </a:buClr>
            </a:pPr>
            <a:endParaRPr lang="en-GB" sz="1400" dirty="0">
              <a:latin typeface="DM Sans" pitchFamily="2" charset="77"/>
            </a:endParaRPr>
          </a:p>
          <a:p>
            <a:pPr>
              <a:lnSpc>
                <a:spcPts val="1800"/>
              </a:lnSpc>
              <a:buClr>
                <a:srgbClr val="307297"/>
              </a:buClr>
            </a:pPr>
            <a:r>
              <a:rPr lang="en-GB" sz="1400" b="1" dirty="0">
                <a:latin typeface="DM Sans" pitchFamily="2" charset="77"/>
              </a:rPr>
              <a:t>Menopausal Imbalances:</a:t>
            </a:r>
          </a:p>
          <a:p>
            <a:pPr marL="285750" indent="-285750">
              <a:lnSpc>
                <a:spcPts val="1800"/>
              </a:lnSpc>
              <a:buClr>
                <a:srgbClr val="307297"/>
              </a:buClr>
              <a:buFont typeface="Arial" panose="020B0604020202020204" pitchFamily="34" charset="0"/>
              <a:buChar char="•"/>
            </a:pPr>
            <a:r>
              <a:rPr lang="en-GB" sz="1400" dirty="0">
                <a:latin typeface="DM Sans" pitchFamily="2" charset="77"/>
              </a:rPr>
              <a:t>Menopause disrupts skin homeostasis and NMF, upregulating histidine and its catabolic intermediates as a compensatory mechanism.</a:t>
            </a:r>
          </a:p>
          <a:p>
            <a:pPr marL="285750" indent="-285750">
              <a:lnSpc>
                <a:spcPts val="1800"/>
              </a:lnSpc>
              <a:buClr>
                <a:srgbClr val="307297"/>
              </a:buClr>
              <a:buFont typeface="Arial" panose="020B0604020202020204" pitchFamily="34" charset="0"/>
              <a:buChar char="•"/>
            </a:pPr>
            <a:r>
              <a:rPr lang="en-GB" sz="1400" dirty="0">
                <a:latin typeface="DM Sans" pitchFamily="2" charset="77"/>
              </a:rPr>
              <a:t>High cis-urocanic acid levels in postmenopausal skin suggest reduced UV protection.</a:t>
            </a:r>
          </a:p>
          <a:p>
            <a:pPr marL="285750" indent="-285750">
              <a:lnSpc>
                <a:spcPts val="1800"/>
              </a:lnSpc>
              <a:buClr>
                <a:srgbClr val="307297"/>
              </a:buClr>
              <a:buFont typeface="Arial" panose="020B0604020202020204" pitchFamily="34" charset="0"/>
              <a:buChar char="•"/>
            </a:pPr>
            <a:r>
              <a:rPr lang="en-GB" sz="1400" dirty="0">
                <a:latin typeface="DM Sans" pitchFamily="2" charset="77"/>
              </a:rPr>
              <a:t>Elevated imidazole acetaldehyde levels explain increased skin sensitivity, itching, redness, and discomfort in postmenopausal skin.</a:t>
            </a:r>
          </a:p>
        </p:txBody>
      </p:sp>
      <p:sp>
        <p:nvSpPr>
          <p:cNvPr id="27" name="Title 26">
            <a:extLst>
              <a:ext uri="{FF2B5EF4-FFF2-40B4-BE49-F238E27FC236}">
                <a16:creationId xmlns:a16="http://schemas.microsoft.com/office/drawing/2014/main" id="{4E265BA7-C744-CE3C-E88A-CECD39FEEE1E}"/>
              </a:ext>
            </a:extLst>
          </p:cNvPr>
          <p:cNvSpPr>
            <a:spLocks noGrp="1"/>
          </p:cNvSpPr>
          <p:nvPr>
            <p:ph type="title"/>
          </p:nvPr>
        </p:nvSpPr>
        <p:spPr/>
        <p:txBody>
          <a:bodyPr/>
          <a:lstStyle/>
          <a:p>
            <a:r>
              <a:rPr lang="en-GB" dirty="0"/>
              <a:t>Histidine catabolic pathway changes during menopause</a:t>
            </a:r>
          </a:p>
        </p:txBody>
      </p:sp>
      <p:grpSp>
        <p:nvGrpSpPr>
          <p:cNvPr id="6" name="Group 5">
            <a:extLst>
              <a:ext uri="{FF2B5EF4-FFF2-40B4-BE49-F238E27FC236}">
                <a16:creationId xmlns:a16="http://schemas.microsoft.com/office/drawing/2014/main" id="{883AFC9D-DAF0-2548-ADD1-CAB987254234}"/>
              </a:ext>
            </a:extLst>
          </p:cNvPr>
          <p:cNvGrpSpPr/>
          <p:nvPr/>
        </p:nvGrpSpPr>
        <p:grpSpPr>
          <a:xfrm>
            <a:off x="6889068" y="5023830"/>
            <a:ext cx="4996716" cy="307777"/>
            <a:chOff x="6889068" y="5023830"/>
            <a:chExt cx="4996716" cy="307777"/>
          </a:xfrm>
        </p:grpSpPr>
        <p:sp>
          <p:nvSpPr>
            <p:cNvPr id="33" name="Arrow: Down 1099">
              <a:extLst>
                <a:ext uri="{FF2B5EF4-FFF2-40B4-BE49-F238E27FC236}">
                  <a16:creationId xmlns:a16="http://schemas.microsoft.com/office/drawing/2014/main" id="{EC88CA5E-2C5B-9912-D042-66AFF51B5888}"/>
                </a:ext>
              </a:extLst>
            </p:cNvPr>
            <p:cNvSpPr/>
            <p:nvPr/>
          </p:nvSpPr>
          <p:spPr>
            <a:xfrm flipV="1">
              <a:off x="7141663" y="5029463"/>
              <a:ext cx="145867" cy="257323"/>
            </a:xfrm>
            <a:prstGeom prst="downArrow">
              <a:avLst/>
            </a:prstGeom>
            <a:solidFill>
              <a:schemeClr val="accent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prstClr val="white"/>
                </a:solidFill>
                <a:effectLst/>
                <a:uLnTx/>
                <a:uFillTx/>
                <a:latin typeface="DM Sans"/>
                <a:ea typeface="+mn-ea"/>
                <a:cs typeface="+mn-cs"/>
              </a:endParaRPr>
            </a:p>
          </p:txBody>
        </p:sp>
        <p:sp>
          <p:nvSpPr>
            <p:cNvPr id="34" name="TextBox 33">
              <a:extLst>
                <a:ext uri="{FF2B5EF4-FFF2-40B4-BE49-F238E27FC236}">
                  <a16:creationId xmlns:a16="http://schemas.microsoft.com/office/drawing/2014/main" id="{5E4B4992-D3FD-333D-8E82-237962B93A83}"/>
                </a:ext>
              </a:extLst>
            </p:cNvPr>
            <p:cNvSpPr txBox="1"/>
            <p:nvPr/>
          </p:nvSpPr>
          <p:spPr>
            <a:xfrm>
              <a:off x="7398591" y="5023830"/>
              <a:ext cx="4487193" cy="30777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dirty="0">
                  <a:ln>
                    <a:noFill/>
                  </a:ln>
                  <a:solidFill>
                    <a:prstClr val="black"/>
                  </a:solidFill>
                  <a:effectLst/>
                  <a:uLnTx/>
                  <a:uFillTx/>
                  <a:latin typeface="DM Sans"/>
                  <a:ea typeface="+mn-ea"/>
                  <a:cs typeface="+mn-cs"/>
                </a:rPr>
                <a:t>Metabolite has been detected at lower/higher levels in post-menopausal panel compared to the pre-menopausal</a:t>
              </a:r>
            </a:p>
          </p:txBody>
        </p:sp>
        <p:sp>
          <p:nvSpPr>
            <p:cNvPr id="35" name="Arrow: Down 1101">
              <a:extLst>
                <a:ext uri="{FF2B5EF4-FFF2-40B4-BE49-F238E27FC236}">
                  <a16:creationId xmlns:a16="http://schemas.microsoft.com/office/drawing/2014/main" id="{A1D05140-DB65-04DD-1756-A742B443E29D}"/>
                </a:ext>
              </a:extLst>
            </p:cNvPr>
            <p:cNvSpPr/>
            <p:nvPr/>
          </p:nvSpPr>
          <p:spPr>
            <a:xfrm rot="10800000" flipV="1">
              <a:off x="6889068" y="5029461"/>
              <a:ext cx="145867" cy="257323"/>
            </a:xfrm>
            <a:prstGeom prst="downArrow">
              <a:avLst/>
            </a:prstGeom>
            <a:solidFill>
              <a:schemeClr val="accent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prstClr val="white"/>
                </a:solidFill>
                <a:effectLst/>
                <a:uLnTx/>
                <a:uFillTx/>
                <a:latin typeface="DM Sans"/>
                <a:ea typeface="+mn-ea"/>
                <a:cs typeface="+mn-cs"/>
              </a:endParaRPr>
            </a:p>
          </p:txBody>
        </p:sp>
      </p:grpSp>
      <p:sp>
        <p:nvSpPr>
          <p:cNvPr id="2" name="TextBox 1">
            <a:extLst>
              <a:ext uri="{FF2B5EF4-FFF2-40B4-BE49-F238E27FC236}">
                <a16:creationId xmlns:a16="http://schemas.microsoft.com/office/drawing/2014/main" id="{B4E43A73-B4DF-A431-BD6F-78D3EAB6BA1D}"/>
              </a:ext>
            </a:extLst>
          </p:cNvPr>
          <p:cNvSpPr txBox="1"/>
          <p:nvPr/>
        </p:nvSpPr>
        <p:spPr>
          <a:xfrm>
            <a:off x="6615038" y="1278270"/>
            <a:ext cx="3251344" cy="307777"/>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dirty="0">
                <a:ln>
                  <a:noFill/>
                </a:ln>
                <a:solidFill>
                  <a:prstClr val="black"/>
                </a:solidFill>
                <a:effectLst/>
                <a:uLnTx/>
                <a:uFillTx/>
                <a:latin typeface="DM Sans"/>
                <a:ea typeface="+mn-ea"/>
                <a:cs typeface="+mn-cs"/>
              </a:rPr>
              <a:t>Histidine catabolic pathway comparing niacinamide treatment at Day 28 in post-menopausal skin</a:t>
            </a:r>
          </a:p>
        </p:txBody>
      </p:sp>
      <p:grpSp>
        <p:nvGrpSpPr>
          <p:cNvPr id="3" name="Group 2">
            <a:extLst>
              <a:ext uri="{FF2B5EF4-FFF2-40B4-BE49-F238E27FC236}">
                <a16:creationId xmlns:a16="http://schemas.microsoft.com/office/drawing/2014/main" id="{F19C3C8B-0908-6961-561B-A8F226E50886}"/>
              </a:ext>
            </a:extLst>
          </p:cNvPr>
          <p:cNvGrpSpPr/>
          <p:nvPr/>
        </p:nvGrpSpPr>
        <p:grpSpPr>
          <a:xfrm>
            <a:off x="6632024" y="1619647"/>
            <a:ext cx="5264270" cy="3179469"/>
            <a:chOff x="6632024" y="1619647"/>
            <a:chExt cx="5264270" cy="3179469"/>
          </a:xfrm>
        </p:grpSpPr>
        <p:sp>
          <p:nvSpPr>
            <p:cNvPr id="37" name="TextBox 36">
              <a:extLst>
                <a:ext uri="{FF2B5EF4-FFF2-40B4-BE49-F238E27FC236}">
                  <a16:creationId xmlns:a16="http://schemas.microsoft.com/office/drawing/2014/main" id="{F026D01F-F107-96CC-2F10-C200E74E786D}"/>
                </a:ext>
              </a:extLst>
            </p:cNvPr>
            <p:cNvSpPr txBox="1"/>
            <p:nvPr/>
          </p:nvSpPr>
          <p:spPr>
            <a:xfrm>
              <a:off x="10424707" y="4358297"/>
              <a:ext cx="122001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err="1">
                  <a:ln>
                    <a:noFill/>
                  </a:ln>
                  <a:solidFill>
                    <a:prstClr val="black"/>
                  </a:solidFill>
                  <a:effectLst/>
                  <a:uLnTx/>
                  <a:uFillTx/>
                  <a:latin typeface="Aptos" panose="02110004020202020204"/>
                  <a:ea typeface="+mn-ea"/>
                  <a:cs typeface="+mn-cs"/>
                </a:rPr>
                <a:t>Formimino</a:t>
              </a: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-tetrahydro-folate</a:t>
              </a:r>
            </a:p>
          </p:txBody>
        </p:sp>
        <p:sp>
          <p:nvSpPr>
            <p:cNvPr id="38" name="Rectangle 37">
              <a:extLst>
                <a:ext uri="{FF2B5EF4-FFF2-40B4-BE49-F238E27FC236}">
                  <a16:creationId xmlns:a16="http://schemas.microsoft.com/office/drawing/2014/main" id="{815D6052-FAA7-4498-3C09-0822DE82F9A0}"/>
                </a:ext>
              </a:extLst>
            </p:cNvPr>
            <p:cNvSpPr/>
            <p:nvPr/>
          </p:nvSpPr>
          <p:spPr>
            <a:xfrm>
              <a:off x="8767505" y="2494344"/>
              <a:ext cx="1004980" cy="201165"/>
            </a:xfrm>
            <a:prstGeom prst="rect">
              <a:avLst/>
            </a:prstGeom>
            <a:solidFill>
              <a:srgbClr val="156082"/>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dirty="0">
                  <a:ln>
                    <a:noFill/>
                  </a:ln>
                  <a:solidFill>
                    <a:prstClr val="white"/>
                  </a:solidFill>
                  <a:effectLst/>
                  <a:uLnTx/>
                  <a:uFillTx/>
                  <a:latin typeface="Aptos" panose="02110004020202020204"/>
                  <a:ea typeface="+mn-ea"/>
                  <a:cs typeface="+mn-cs"/>
                </a:rPr>
                <a:t>Histidine</a:t>
              </a:r>
            </a:p>
          </p:txBody>
        </p:sp>
        <p:sp>
          <p:nvSpPr>
            <p:cNvPr id="39" name="TextBox 38">
              <a:extLst>
                <a:ext uri="{FF2B5EF4-FFF2-40B4-BE49-F238E27FC236}">
                  <a16:creationId xmlns:a16="http://schemas.microsoft.com/office/drawing/2014/main" id="{8B9C0D41-14F0-9C20-BA53-11425757324B}"/>
                </a:ext>
              </a:extLst>
            </p:cNvPr>
            <p:cNvSpPr txBox="1"/>
            <p:nvPr/>
          </p:nvSpPr>
          <p:spPr>
            <a:xfrm>
              <a:off x="7022827" y="2438075"/>
              <a:ext cx="85874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Imidazole pyruvic acid</a:t>
              </a:r>
            </a:p>
          </p:txBody>
        </p:sp>
        <p:sp>
          <p:nvSpPr>
            <p:cNvPr id="40" name="TextBox 39">
              <a:extLst>
                <a:ext uri="{FF2B5EF4-FFF2-40B4-BE49-F238E27FC236}">
                  <a16:creationId xmlns:a16="http://schemas.microsoft.com/office/drawing/2014/main" id="{E04FDEE7-B3A9-4337-E351-CCFE71C9C4CB}"/>
                </a:ext>
              </a:extLst>
            </p:cNvPr>
            <p:cNvSpPr txBox="1"/>
            <p:nvPr/>
          </p:nvSpPr>
          <p:spPr>
            <a:xfrm>
              <a:off x="7818245" y="2448408"/>
              <a:ext cx="122001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Transaminase</a:t>
              </a:r>
            </a:p>
          </p:txBody>
        </p:sp>
        <p:sp>
          <p:nvSpPr>
            <p:cNvPr id="41" name="TextBox 40">
              <a:extLst>
                <a:ext uri="{FF2B5EF4-FFF2-40B4-BE49-F238E27FC236}">
                  <a16:creationId xmlns:a16="http://schemas.microsoft.com/office/drawing/2014/main" id="{52C26346-B3D4-8869-B1AE-EB9B2F3F6B9C}"/>
                </a:ext>
              </a:extLst>
            </p:cNvPr>
            <p:cNvSpPr txBox="1"/>
            <p:nvPr/>
          </p:nvSpPr>
          <p:spPr>
            <a:xfrm>
              <a:off x="7884871" y="3574357"/>
              <a:ext cx="86496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dirty="0">
                  <a:ln>
                    <a:noFill/>
                  </a:ln>
                  <a:solidFill>
                    <a:srgbClr val="44B4A1"/>
                  </a:solidFill>
                  <a:effectLst/>
                  <a:uLnTx/>
                  <a:uFillTx/>
                  <a:latin typeface="Aptos" panose="02110004020202020204"/>
                  <a:ea typeface="+mn-ea"/>
                  <a:cs typeface="+mn-cs"/>
                </a:rPr>
                <a:t>Histamine</a:t>
              </a:r>
            </a:p>
          </p:txBody>
        </p:sp>
        <p:sp>
          <p:nvSpPr>
            <p:cNvPr id="42" name="TextBox 41">
              <a:extLst>
                <a:ext uri="{FF2B5EF4-FFF2-40B4-BE49-F238E27FC236}">
                  <a16:creationId xmlns:a16="http://schemas.microsoft.com/office/drawing/2014/main" id="{D19B43DC-FE02-08AC-CCE3-E780EB77F5F9}"/>
                </a:ext>
              </a:extLst>
            </p:cNvPr>
            <p:cNvSpPr txBox="1"/>
            <p:nvPr/>
          </p:nvSpPr>
          <p:spPr>
            <a:xfrm>
              <a:off x="10496994" y="2357953"/>
              <a:ext cx="8463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dirty="0">
                  <a:ln>
                    <a:noFill/>
                  </a:ln>
                  <a:solidFill>
                    <a:srgbClr val="44B4A1"/>
                  </a:solidFill>
                  <a:effectLst/>
                  <a:uLnTx/>
                  <a:uFillTx/>
                  <a:latin typeface="Aptos" panose="02110004020202020204"/>
                  <a:ea typeface="+mn-ea"/>
                  <a:cs typeface="+mn-cs"/>
                </a:rPr>
                <a:t>Trans-Urocanic acid</a:t>
              </a:r>
            </a:p>
          </p:txBody>
        </p:sp>
        <p:sp>
          <p:nvSpPr>
            <p:cNvPr id="43" name="TextBox 42">
              <a:extLst>
                <a:ext uri="{FF2B5EF4-FFF2-40B4-BE49-F238E27FC236}">
                  <a16:creationId xmlns:a16="http://schemas.microsoft.com/office/drawing/2014/main" id="{FDD5D9B6-8859-8635-550B-57DCC7D2351A}"/>
                </a:ext>
              </a:extLst>
            </p:cNvPr>
            <p:cNvSpPr txBox="1"/>
            <p:nvPr/>
          </p:nvSpPr>
          <p:spPr>
            <a:xfrm>
              <a:off x="10066798" y="3707084"/>
              <a:ext cx="122001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TH-folate</a:t>
              </a:r>
            </a:p>
          </p:txBody>
        </p:sp>
        <p:sp>
          <p:nvSpPr>
            <p:cNvPr id="44" name="TextBox 43">
              <a:extLst>
                <a:ext uri="{FF2B5EF4-FFF2-40B4-BE49-F238E27FC236}">
                  <a16:creationId xmlns:a16="http://schemas.microsoft.com/office/drawing/2014/main" id="{39641ABF-FB51-08AD-DEFE-73421447F688}"/>
                </a:ext>
              </a:extLst>
            </p:cNvPr>
            <p:cNvSpPr txBox="1"/>
            <p:nvPr/>
          </p:nvSpPr>
          <p:spPr>
            <a:xfrm>
              <a:off x="7060710" y="3206423"/>
              <a:ext cx="87318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dirty="0">
                  <a:ln>
                    <a:noFill/>
                  </a:ln>
                  <a:solidFill>
                    <a:srgbClr val="44B4A1"/>
                  </a:solidFill>
                  <a:effectLst/>
                  <a:uLnTx/>
                  <a:uFillTx/>
                  <a:latin typeface="Aptos" panose="02110004020202020204"/>
                  <a:ea typeface="+mn-ea"/>
                  <a:cs typeface="+mn-cs"/>
                </a:rPr>
                <a:t>Imidazole lactic acid</a:t>
              </a:r>
            </a:p>
          </p:txBody>
        </p:sp>
        <p:sp>
          <p:nvSpPr>
            <p:cNvPr id="45" name="TextBox 44">
              <a:extLst>
                <a:ext uri="{FF2B5EF4-FFF2-40B4-BE49-F238E27FC236}">
                  <a16:creationId xmlns:a16="http://schemas.microsoft.com/office/drawing/2014/main" id="{ABAFFDEA-5010-B40B-DDBF-E91602E809E4}"/>
                </a:ext>
              </a:extLst>
            </p:cNvPr>
            <p:cNvSpPr txBox="1"/>
            <p:nvPr/>
          </p:nvSpPr>
          <p:spPr>
            <a:xfrm>
              <a:off x="6975405" y="3982324"/>
              <a:ext cx="122001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dirty="0">
                  <a:ln>
                    <a:noFill/>
                  </a:ln>
                  <a:solidFill>
                    <a:srgbClr val="44B4A1"/>
                  </a:solidFill>
                  <a:effectLst/>
                  <a:uLnTx/>
                  <a:uFillTx/>
                  <a:latin typeface="Aptos" panose="02110004020202020204"/>
                  <a:ea typeface="+mn-ea"/>
                  <a:cs typeface="+mn-cs"/>
                </a:rPr>
                <a:t>Imidazole acetaldehyde</a:t>
              </a:r>
            </a:p>
          </p:txBody>
        </p:sp>
        <p:sp>
          <p:nvSpPr>
            <p:cNvPr id="46" name="TextBox 45">
              <a:extLst>
                <a:ext uri="{FF2B5EF4-FFF2-40B4-BE49-F238E27FC236}">
                  <a16:creationId xmlns:a16="http://schemas.microsoft.com/office/drawing/2014/main" id="{DE7A2D03-F194-F41D-71AE-F5F9687CB8C2}"/>
                </a:ext>
              </a:extLst>
            </p:cNvPr>
            <p:cNvSpPr txBox="1"/>
            <p:nvPr/>
          </p:nvSpPr>
          <p:spPr>
            <a:xfrm>
              <a:off x="10410694" y="2957841"/>
              <a:ext cx="93296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Imidazole propionic acid</a:t>
              </a:r>
            </a:p>
          </p:txBody>
        </p:sp>
        <p:sp>
          <p:nvSpPr>
            <p:cNvPr id="47" name="TextBox 46">
              <a:extLst>
                <a:ext uri="{FF2B5EF4-FFF2-40B4-BE49-F238E27FC236}">
                  <a16:creationId xmlns:a16="http://schemas.microsoft.com/office/drawing/2014/main" id="{B3194D58-40CA-EF65-A91A-B656F8431F5E}"/>
                </a:ext>
              </a:extLst>
            </p:cNvPr>
            <p:cNvSpPr txBox="1"/>
            <p:nvPr/>
          </p:nvSpPr>
          <p:spPr>
            <a:xfrm>
              <a:off x="9932405" y="4179580"/>
              <a:ext cx="122001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L-Glutamate</a:t>
              </a:r>
            </a:p>
          </p:txBody>
        </p:sp>
        <p:sp>
          <p:nvSpPr>
            <p:cNvPr id="48" name="TextBox 47">
              <a:extLst>
                <a:ext uri="{FF2B5EF4-FFF2-40B4-BE49-F238E27FC236}">
                  <a16:creationId xmlns:a16="http://schemas.microsoft.com/office/drawing/2014/main" id="{70144300-A6A3-F444-E771-1BB236F3B509}"/>
                </a:ext>
              </a:extLst>
            </p:cNvPr>
            <p:cNvSpPr txBox="1"/>
            <p:nvPr/>
          </p:nvSpPr>
          <p:spPr>
            <a:xfrm>
              <a:off x="8983320" y="1775106"/>
              <a:ext cx="122001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Filaggrin</a:t>
              </a:r>
            </a:p>
          </p:txBody>
        </p:sp>
        <p:cxnSp>
          <p:nvCxnSpPr>
            <p:cNvPr id="49" name="Straight Arrow Connector 48">
              <a:extLst>
                <a:ext uri="{FF2B5EF4-FFF2-40B4-BE49-F238E27FC236}">
                  <a16:creationId xmlns:a16="http://schemas.microsoft.com/office/drawing/2014/main" id="{024A5ABB-00F1-D868-FDC2-7006960307DE}"/>
                </a:ext>
              </a:extLst>
            </p:cNvPr>
            <p:cNvCxnSpPr/>
            <p:nvPr/>
          </p:nvCxnSpPr>
          <p:spPr>
            <a:xfrm flipH="1">
              <a:off x="7740519" y="2615983"/>
              <a:ext cx="915906" cy="0"/>
            </a:xfrm>
            <a:prstGeom prst="straightConnector1">
              <a:avLst/>
            </a:prstGeom>
            <a:noFill/>
            <a:ln w="19050" cap="flat" cmpd="sng" algn="ctr">
              <a:solidFill>
                <a:sysClr val="windowText" lastClr="000000"/>
              </a:solidFill>
              <a:prstDash val="solid"/>
              <a:miter lim="800000"/>
              <a:tailEnd type="triangle"/>
            </a:ln>
            <a:effectLst/>
          </p:spPr>
        </p:cxnSp>
        <p:sp>
          <p:nvSpPr>
            <p:cNvPr id="50" name="TextBox 49">
              <a:extLst>
                <a:ext uri="{FF2B5EF4-FFF2-40B4-BE49-F238E27FC236}">
                  <a16:creationId xmlns:a16="http://schemas.microsoft.com/office/drawing/2014/main" id="{FC071B97-8746-D6C0-AB91-85A7965FD00A}"/>
                </a:ext>
              </a:extLst>
            </p:cNvPr>
            <p:cNvSpPr txBox="1"/>
            <p:nvPr/>
          </p:nvSpPr>
          <p:spPr>
            <a:xfrm>
              <a:off x="9494643" y="2957841"/>
              <a:ext cx="122001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Symbol" panose="05050102010706020507" pitchFamily="18" charset="2"/>
                  <a:ea typeface="+mn-ea"/>
                  <a:cs typeface="+mn-cs"/>
                </a:rPr>
                <a:t>b</a:t>
              </a: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-alanine</a:t>
              </a:r>
            </a:p>
          </p:txBody>
        </p:sp>
        <p:sp>
          <p:nvSpPr>
            <p:cNvPr id="51" name="TextBox 50">
              <a:extLst>
                <a:ext uri="{FF2B5EF4-FFF2-40B4-BE49-F238E27FC236}">
                  <a16:creationId xmlns:a16="http://schemas.microsoft.com/office/drawing/2014/main" id="{BE313888-DC95-14D7-2B2E-4FC05512C922}"/>
                </a:ext>
              </a:extLst>
            </p:cNvPr>
            <p:cNvSpPr txBox="1"/>
            <p:nvPr/>
          </p:nvSpPr>
          <p:spPr>
            <a:xfrm>
              <a:off x="9014393" y="3482009"/>
              <a:ext cx="122001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carnosine</a:t>
              </a:r>
            </a:p>
          </p:txBody>
        </p:sp>
        <p:cxnSp>
          <p:nvCxnSpPr>
            <p:cNvPr id="52" name="Straight Arrow Connector 51">
              <a:extLst>
                <a:ext uri="{FF2B5EF4-FFF2-40B4-BE49-F238E27FC236}">
                  <a16:creationId xmlns:a16="http://schemas.microsoft.com/office/drawing/2014/main" id="{4715373A-21F9-28A0-8A7C-6B840E314D4D}"/>
                </a:ext>
              </a:extLst>
            </p:cNvPr>
            <p:cNvCxnSpPr>
              <a:cxnSpLocks/>
            </p:cNvCxnSpPr>
            <p:nvPr/>
          </p:nvCxnSpPr>
          <p:spPr>
            <a:xfrm>
              <a:off x="7384135" y="2774723"/>
              <a:ext cx="0" cy="425157"/>
            </a:xfrm>
            <a:prstGeom prst="straightConnector1">
              <a:avLst/>
            </a:prstGeom>
            <a:noFill/>
            <a:ln w="19050" cap="flat" cmpd="sng" algn="ctr">
              <a:solidFill>
                <a:sysClr val="windowText" lastClr="000000"/>
              </a:solidFill>
              <a:prstDash val="solid"/>
              <a:miter lim="800000"/>
              <a:tailEnd type="triangle"/>
            </a:ln>
            <a:effectLst/>
          </p:spPr>
        </p:cxnSp>
        <p:cxnSp>
          <p:nvCxnSpPr>
            <p:cNvPr id="53" name="Straight Arrow Connector 52">
              <a:extLst>
                <a:ext uri="{FF2B5EF4-FFF2-40B4-BE49-F238E27FC236}">
                  <a16:creationId xmlns:a16="http://schemas.microsoft.com/office/drawing/2014/main" id="{C5F05C55-899F-13B3-6F9D-9AD977EE69F7}"/>
                </a:ext>
              </a:extLst>
            </p:cNvPr>
            <p:cNvCxnSpPr>
              <a:cxnSpLocks/>
            </p:cNvCxnSpPr>
            <p:nvPr/>
          </p:nvCxnSpPr>
          <p:spPr>
            <a:xfrm>
              <a:off x="9268818" y="1972697"/>
              <a:ext cx="0" cy="425157"/>
            </a:xfrm>
            <a:prstGeom prst="straightConnector1">
              <a:avLst/>
            </a:prstGeom>
            <a:noFill/>
            <a:ln w="19050" cap="flat" cmpd="sng" algn="ctr">
              <a:solidFill>
                <a:sysClr val="windowText" lastClr="000000"/>
              </a:solidFill>
              <a:prstDash val="solid"/>
              <a:miter lim="800000"/>
              <a:tailEnd type="triangle"/>
            </a:ln>
            <a:effectLst/>
          </p:spPr>
        </p:cxnSp>
        <p:cxnSp>
          <p:nvCxnSpPr>
            <p:cNvPr id="54" name="Straight Arrow Connector 53">
              <a:extLst>
                <a:ext uri="{FF2B5EF4-FFF2-40B4-BE49-F238E27FC236}">
                  <a16:creationId xmlns:a16="http://schemas.microsoft.com/office/drawing/2014/main" id="{365C31F4-7C97-8A9C-31F4-B7587D20F171}"/>
                </a:ext>
              </a:extLst>
            </p:cNvPr>
            <p:cNvCxnSpPr>
              <a:cxnSpLocks/>
            </p:cNvCxnSpPr>
            <p:nvPr/>
          </p:nvCxnSpPr>
          <p:spPr>
            <a:xfrm>
              <a:off x="9878338" y="2615983"/>
              <a:ext cx="664076" cy="0"/>
            </a:xfrm>
            <a:prstGeom prst="straightConnector1">
              <a:avLst/>
            </a:prstGeom>
            <a:noFill/>
            <a:ln w="19050" cap="flat" cmpd="sng" algn="ctr">
              <a:solidFill>
                <a:sysClr val="windowText" lastClr="000000"/>
              </a:solidFill>
              <a:prstDash val="solid"/>
              <a:miter lim="800000"/>
              <a:tailEnd type="triangle"/>
            </a:ln>
            <a:effectLst/>
          </p:spPr>
        </p:cxnSp>
        <p:cxnSp>
          <p:nvCxnSpPr>
            <p:cNvPr id="55" name="Straight Arrow Connector 54">
              <a:extLst>
                <a:ext uri="{FF2B5EF4-FFF2-40B4-BE49-F238E27FC236}">
                  <a16:creationId xmlns:a16="http://schemas.microsoft.com/office/drawing/2014/main" id="{976E6994-72D0-3236-7FC8-56397CDED270}"/>
                </a:ext>
              </a:extLst>
            </p:cNvPr>
            <p:cNvCxnSpPr>
              <a:cxnSpLocks/>
            </p:cNvCxnSpPr>
            <p:nvPr/>
          </p:nvCxnSpPr>
          <p:spPr>
            <a:xfrm>
              <a:off x="10794056" y="2695509"/>
              <a:ext cx="0" cy="277475"/>
            </a:xfrm>
            <a:prstGeom prst="straightConnector1">
              <a:avLst/>
            </a:prstGeom>
            <a:noFill/>
            <a:ln w="19050" cap="flat" cmpd="sng" algn="ctr">
              <a:solidFill>
                <a:sysClr val="windowText" lastClr="000000"/>
              </a:solidFill>
              <a:prstDash val="solid"/>
              <a:miter lim="800000"/>
              <a:tailEnd type="triangle"/>
            </a:ln>
            <a:effectLst/>
          </p:spPr>
        </p:cxnSp>
        <p:sp>
          <p:nvSpPr>
            <p:cNvPr id="56" name="Arc 55">
              <a:extLst>
                <a:ext uri="{FF2B5EF4-FFF2-40B4-BE49-F238E27FC236}">
                  <a16:creationId xmlns:a16="http://schemas.microsoft.com/office/drawing/2014/main" id="{091328EE-2FBB-B957-4D33-A1A3CA407058}"/>
                </a:ext>
              </a:extLst>
            </p:cNvPr>
            <p:cNvSpPr/>
            <p:nvPr/>
          </p:nvSpPr>
          <p:spPr>
            <a:xfrm rot="19543150">
              <a:off x="8038330" y="2627129"/>
              <a:ext cx="559716" cy="703513"/>
            </a:xfrm>
            <a:prstGeom prst="arc">
              <a:avLst>
                <a:gd name="adj1" fmla="val 14250623"/>
                <a:gd name="adj2" fmla="val 0"/>
              </a:avLst>
            </a:prstGeom>
            <a:noFill/>
            <a:ln w="19050" cap="flat" cmpd="sng" algn="ctr">
              <a:solidFill>
                <a:srgbClr val="CCBCB8"/>
              </a:solidFill>
              <a:prstDash val="solid"/>
              <a:miter lim="800000"/>
              <a:headEnd type="triangl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black"/>
                </a:solidFill>
                <a:effectLst/>
                <a:uLnTx/>
                <a:uFillTx/>
                <a:latin typeface="Aptos" panose="02110004020202020204"/>
                <a:ea typeface="+mn-ea"/>
                <a:cs typeface="+mn-cs"/>
              </a:endParaRPr>
            </a:p>
          </p:txBody>
        </p:sp>
        <p:sp>
          <p:nvSpPr>
            <p:cNvPr id="57" name="Arc 56">
              <a:extLst>
                <a:ext uri="{FF2B5EF4-FFF2-40B4-BE49-F238E27FC236}">
                  <a16:creationId xmlns:a16="http://schemas.microsoft.com/office/drawing/2014/main" id="{3C85286F-7E37-3508-0355-C54EF95EE88A}"/>
                </a:ext>
              </a:extLst>
            </p:cNvPr>
            <p:cNvSpPr/>
            <p:nvPr/>
          </p:nvSpPr>
          <p:spPr>
            <a:xfrm rot="17944078">
              <a:off x="9350388" y="2872270"/>
              <a:ext cx="387091" cy="478302"/>
            </a:xfrm>
            <a:prstGeom prst="arc">
              <a:avLst>
                <a:gd name="adj1" fmla="val 14250623"/>
                <a:gd name="adj2" fmla="val 0"/>
              </a:avLst>
            </a:prstGeom>
            <a:noFill/>
            <a:ln w="19050" cap="flat" cmpd="sng" algn="ctr">
              <a:solidFill>
                <a:srgbClr val="CCBCB8"/>
              </a:solidFill>
              <a:prstDash val="solid"/>
              <a:miter lim="800000"/>
              <a:headEnd type="triangl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black"/>
                </a:solidFill>
                <a:effectLst/>
                <a:uLnTx/>
                <a:uFillTx/>
                <a:latin typeface="Aptos" panose="02110004020202020204"/>
                <a:ea typeface="+mn-ea"/>
                <a:cs typeface="+mn-cs"/>
              </a:endParaRPr>
            </a:p>
          </p:txBody>
        </p:sp>
        <p:cxnSp>
          <p:nvCxnSpPr>
            <p:cNvPr id="58" name="Straight Arrow Connector 57">
              <a:extLst>
                <a:ext uri="{FF2B5EF4-FFF2-40B4-BE49-F238E27FC236}">
                  <a16:creationId xmlns:a16="http://schemas.microsoft.com/office/drawing/2014/main" id="{EC0A25BF-B07A-F2AC-8F31-6FE2A97B25C0}"/>
                </a:ext>
              </a:extLst>
            </p:cNvPr>
            <p:cNvCxnSpPr>
              <a:cxnSpLocks/>
            </p:cNvCxnSpPr>
            <p:nvPr/>
          </p:nvCxnSpPr>
          <p:spPr>
            <a:xfrm>
              <a:off x="9268818" y="2783376"/>
              <a:ext cx="1176" cy="643792"/>
            </a:xfrm>
            <a:prstGeom prst="straightConnector1">
              <a:avLst/>
            </a:prstGeom>
            <a:noFill/>
            <a:ln w="19050" cap="flat" cmpd="sng" algn="ctr">
              <a:solidFill>
                <a:sysClr val="windowText" lastClr="000000"/>
              </a:solidFill>
              <a:prstDash val="solid"/>
              <a:miter lim="800000"/>
              <a:tailEnd type="triangle"/>
            </a:ln>
            <a:effectLst/>
          </p:spPr>
        </p:cxnSp>
        <p:cxnSp>
          <p:nvCxnSpPr>
            <p:cNvPr id="59" name="Straight Arrow Connector 58">
              <a:extLst>
                <a:ext uri="{FF2B5EF4-FFF2-40B4-BE49-F238E27FC236}">
                  <a16:creationId xmlns:a16="http://schemas.microsoft.com/office/drawing/2014/main" id="{23DD246E-00FF-6201-2BB1-3A370345096D}"/>
                </a:ext>
              </a:extLst>
            </p:cNvPr>
            <p:cNvCxnSpPr>
              <a:cxnSpLocks/>
            </p:cNvCxnSpPr>
            <p:nvPr/>
          </p:nvCxnSpPr>
          <p:spPr>
            <a:xfrm>
              <a:off x="10790671" y="3272665"/>
              <a:ext cx="0" cy="425157"/>
            </a:xfrm>
            <a:prstGeom prst="straightConnector1">
              <a:avLst/>
            </a:prstGeom>
            <a:noFill/>
            <a:ln w="19050" cap="flat" cmpd="sng" algn="ctr">
              <a:solidFill>
                <a:sysClr val="windowText" lastClr="000000"/>
              </a:solidFill>
              <a:prstDash val="solid"/>
              <a:miter lim="800000"/>
              <a:tailEnd type="triangle"/>
            </a:ln>
            <a:effectLst/>
          </p:spPr>
        </p:cxnSp>
        <p:cxnSp>
          <p:nvCxnSpPr>
            <p:cNvPr id="60" name="Straight Arrow Connector 59">
              <a:extLst>
                <a:ext uri="{FF2B5EF4-FFF2-40B4-BE49-F238E27FC236}">
                  <a16:creationId xmlns:a16="http://schemas.microsoft.com/office/drawing/2014/main" id="{50F3FFB3-DBBA-A8F7-A046-17720BA46F35}"/>
                </a:ext>
              </a:extLst>
            </p:cNvPr>
            <p:cNvCxnSpPr>
              <a:cxnSpLocks/>
            </p:cNvCxnSpPr>
            <p:nvPr/>
          </p:nvCxnSpPr>
          <p:spPr>
            <a:xfrm>
              <a:off x="10790671" y="3873234"/>
              <a:ext cx="0" cy="496775"/>
            </a:xfrm>
            <a:prstGeom prst="straightConnector1">
              <a:avLst/>
            </a:prstGeom>
            <a:noFill/>
            <a:ln w="19050" cap="flat" cmpd="sng" algn="ctr">
              <a:solidFill>
                <a:sysClr val="windowText" lastClr="000000"/>
              </a:solidFill>
              <a:prstDash val="solid"/>
              <a:miter lim="800000"/>
              <a:tailEnd type="triangle"/>
            </a:ln>
            <a:effectLst/>
          </p:spPr>
        </p:cxnSp>
        <p:sp>
          <p:nvSpPr>
            <p:cNvPr id="61" name="Arc 60">
              <a:extLst>
                <a:ext uri="{FF2B5EF4-FFF2-40B4-BE49-F238E27FC236}">
                  <a16:creationId xmlns:a16="http://schemas.microsoft.com/office/drawing/2014/main" id="{74C47B61-0E2B-4730-F900-6F24429EFB26}"/>
                </a:ext>
              </a:extLst>
            </p:cNvPr>
            <p:cNvSpPr/>
            <p:nvPr/>
          </p:nvSpPr>
          <p:spPr>
            <a:xfrm rot="3199921">
              <a:off x="10262661" y="3803750"/>
              <a:ext cx="443158" cy="628782"/>
            </a:xfrm>
            <a:prstGeom prst="arc">
              <a:avLst>
                <a:gd name="adj1" fmla="val 14250623"/>
                <a:gd name="adj2" fmla="val 0"/>
              </a:avLst>
            </a:prstGeom>
            <a:noFill/>
            <a:ln w="19050" cap="flat" cmpd="sng" algn="ctr">
              <a:solidFill>
                <a:srgbClr val="CCBCB8"/>
              </a:solidFill>
              <a:prstDash val="solid"/>
              <a:miter lim="800000"/>
              <a:headEnd type="none"/>
              <a:tailEnd type="triangl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black"/>
                </a:solidFill>
                <a:effectLst/>
                <a:uLnTx/>
                <a:uFillTx/>
                <a:latin typeface="Aptos" panose="02110004020202020204"/>
                <a:ea typeface="+mn-ea"/>
                <a:cs typeface="+mn-cs"/>
              </a:endParaRPr>
            </a:p>
          </p:txBody>
        </p:sp>
        <p:cxnSp>
          <p:nvCxnSpPr>
            <p:cNvPr id="62" name="Straight Arrow Connector 61">
              <a:extLst>
                <a:ext uri="{FF2B5EF4-FFF2-40B4-BE49-F238E27FC236}">
                  <a16:creationId xmlns:a16="http://schemas.microsoft.com/office/drawing/2014/main" id="{5F5AD05C-3D4E-8B65-30BF-711C6EF452A5}"/>
                </a:ext>
              </a:extLst>
            </p:cNvPr>
            <p:cNvCxnSpPr>
              <a:cxnSpLocks/>
            </p:cNvCxnSpPr>
            <p:nvPr/>
          </p:nvCxnSpPr>
          <p:spPr>
            <a:xfrm flipH="1">
              <a:off x="8261778" y="2848230"/>
              <a:ext cx="738387" cy="760915"/>
            </a:xfrm>
            <a:prstGeom prst="straightConnector1">
              <a:avLst/>
            </a:prstGeom>
            <a:noFill/>
            <a:ln w="19050" cap="flat" cmpd="sng" algn="ctr">
              <a:solidFill>
                <a:sysClr val="windowText" lastClr="000000"/>
              </a:solidFill>
              <a:prstDash val="solid"/>
              <a:miter lim="800000"/>
              <a:tailEnd type="triangle"/>
            </a:ln>
            <a:effectLst/>
          </p:spPr>
        </p:cxnSp>
        <p:cxnSp>
          <p:nvCxnSpPr>
            <p:cNvPr id="63" name="Straight Arrow Connector 62">
              <a:extLst>
                <a:ext uri="{FF2B5EF4-FFF2-40B4-BE49-F238E27FC236}">
                  <a16:creationId xmlns:a16="http://schemas.microsoft.com/office/drawing/2014/main" id="{A0FC8B34-705B-E873-441F-B2C3493C1BCA}"/>
                </a:ext>
              </a:extLst>
            </p:cNvPr>
            <p:cNvCxnSpPr>
              <a:cxnSpLocks/>
            </p:cNvCxnSpPr>
            <p:nvPr/>
          </p:nvCxnSpPr>
          <p:spPr>
            <a:xfrm flipH="1">
              <a:off x="7651884" y="3767475"/>
              <a:ext cx="413597" cy="332295"/>
            </a:xfrm>
            <a:prstGeom prst="straightConnector1">
              <a:avLst/>
            </a:prstGeom>
            <a:noFill/>
            <a:ln w="19050" cap="flat" cmpd="sng" algn="ctr">
              <a:solidFill>
                <a:sysClr val="windowText" lastClr="000000"/>
              </a:solidFill>
              <a:prstDash val="solid"/>
              <a:miter lim="800000"/>
              <a:tailEnd type="triangle"/>
            </a:ln>
            <a:effectLst/>
          </p:spPr>
        </p:cxnSp>
        <p:cxnSp>
          <p:nvCxnSpPr>
            <p:cNvPr id="1088" name="Straight Arrow Connector 1087">
              <a:extLst>
                <a:ext uri="{FF2B5EF4-FFF2-40B4-BE49-F238E27FC236}">
                  <a16:creationId xmlns:a16="http://schemas.microsoft.com/office/drawing/2014/main" id="{001B1A49-A333-6A55-1715-992939370DAF}"/>
                </a:ext>
              </a:extLst>
            </p:cNvPr>
            <p:cNvCxnSpPr>
              <a:cxnSpLocks/>
            </p:cNvCxnSpPr>
            <p:nvPr/>
          </p:nvCxnSpPr>
          <p:spPr>
            <a:xfrm flipV="1">
              <a:off x="7336674" y="3541272"/>
              <a:ext cx="9109" cy="386488"/>
            </a:xfrm>
            <a:prstGeom prst="straightConnector1">
              <a:avLst/>
            </a:prstGeom>
            <a:noFill/>
            <a:ln w="19050" cap="flat" cmpd="sng" algn="ctr">
              <a:solidFill>
                <a:sysClr val="windowText" lastClr="000000"/>
              </a:solidFill>
              <a:prstDash val="solid"/>
              <a:miter lim="800000"/>
              <a:tailEnd type="triangle"/>
            </a:ln>
            <a:effectLst/>
          </p:spPr>
        </p:cxnSp>
        <p:sp>
          <p:nvSpPr>
            <p:cNvPr id="1089" name="TextBox 1088">
              <a:extLst>
                <a:ext uri="{FF2B5EF4-FFF2-40B4-BE49-F238E27FC236}">
                  <a16:creationId xmlns:a16="http://schemas.microsoft.com/office/drawing/2014/main" id="{6E1401FE-EEA7-0E73-380C-A09F5FF24B89}"/>
                </a:ext>
              </a:extLst>
            </p:cNvPr>
            <p:cNvSpPr txBox="1"/>
            <p:nvPr/>
          </p:nvSpPr>
          <p:spPr>
            <a:xfrm>
              <a:off x="9828172" y="2389218"/>
              <a:ext cx="75357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err="1">
                  <a:ln>
                    <a:noFill/>
                  </a:ln>
                  <a:solidFill>
                    <a:prstClr val="black"/>
                  </a:solidFill>
                  <a:effectLst/>
                  <a:uLnTx/>
                  <a:uFillTx/>
                  <a:latin typeface="Aptos" panose="02110004020202020204"/>
                  <a:ea typeface="+mn-ea"/>
                  <a:cs typeface="+mn-cs"/>
                </a:rPr>
                <a:t>Histidase</a:t>
              </a:r>
              <a:endParaRPr kumimoji="0" lang="en-GB" sz="800" b="0" i="0" u="none" strike="noStrike" kern="0" cap="none" spc="0" normalizeH="0" baseline="0" dirty="0">
                <a:ln>
                  <a:noFill/>
                </a:ln>
                <a:solidFill>
                  <a:prstClr val="black"/>
                </a:solidFill>
                <a:effectLst/>
                <a:uLnTx/>
                <a:uFillTx/>
                <a:latin typeface="Aptos" panose="02110004020202020204"/>
                <a:ea typeface="+mn-ea"/>
                <a:cs typeface="+mn-cs"/>
              </a:endParaRPr>
            </a:p>
          </p:txBody>
        </p:sp>
        <p:sp>
          <p:nvSpPr>
            <p:cNvPr id="1090" name="TextBox 1089">
              <a:extLst>
                <a:ext uri="{FF2B5EF4-FFF2-40B4-BE49-F238E27FC236}">
                  <a16:creationId xmlns:a16="http://schemas.microsoft.com/office/drawing/2014/main" id="{3B9657FD-2094-DCA9-776C-2008036C9428}"/>
                </a:ext>
              </a:extLst>
            </p:cNvPr>
            <p:cNvSpPr txBox="1"/>
            <p:nvPr/>
          </p:nvSpPr>
          <p:spPr>
            <a:xfrm>
              <a:off x="7773747" y="2807817"/>
              <a:ext cx="59432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Alanine</a:t>
              </a:r>
            </a:p>
          </p:txBody>
        </p:sp>
        <p:sp>
          <p:nvSpPr>
            <p:cNvPr id="1091" name="TextBox 1090">
              <a:extLst>
                <a:ext uri="{FF2B5EF4-FFF2-40B4-BE49-F238E27FC236}">
                  <a16:creationId xmlns:a16="http://schemas.microsoft.com/office/drawing/2014/main" id="{3063AAF2-A075-D2B7-CED8-FFC9C3247C57}"/>
                </a:ext>
              </a:extLst>
            </p:cNvPr>
            <p:cNvSpPr txBox="1"/>
            <p:nvPr/>
          </p:nvSpPr>
          <p:spPr>
            <a:xfrm>
              <a:off x="10384646" y="1779166"/>
              <a:ext cx="84636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dirty="0">
                  <a:ln>
                    <a:noFill/>
                  </a:ln>
                  <a:solidFill>
                    <a:srgbClr val="44B4A1"/>
                  </a:solidFill>
                  <a:effectLst/>
                  <a:uLnTx/>
                  <a:uFillTx/>
                  <a:latin typeface="Aptos" panose="02110004020202020204"/>
                  <a:ea typeface="+mn-ea"/>
                  <a:cs typeface="+mn-cs"/>
                </a:rPr>
                <a:t>cis Urocanic acid</a:t>
              </a:r>
            </a:p>
          </p:txBody>
        </p:sp>
        <p:cxnSp>
          <p:nvCxnSpPr>
            <p:cNvPr id="1092" name="Straight Arrow Connector 1091">
              <a:extLst>
                <a:ext uri="{FF2B5EF4-FFF2-40B4-BE49-F238E27FC236}">
                  <a16:creationId xmlns:a16="http://schemas.microsoft.com/office/drawing/2014/main" id="{0B3769EF-216B-C6CD-39EF-5CADFBE9A39F}"/>
                </a:ext>
              </a:extLst>
            </p:cNvPr>
            <p:cNvCxnSpPr>
              <a:cxnSpLocks/>
            </p:cNvCxnSpPr>
            <p:nvPr/>
          </p:nvCxnSpPr>
          <p:spPr>
            <a:xfrm flipV="1">
              <a:off x="10790671" y="2004038"/>
              <a:ext cx="0" cy="341747"/>
            </a:xfrm>
            <a:prstGeom prst="straightConnector1">
              <a:avLst/>
            </a:prstGeom>
            <a:noFill/>
            <a:ln w="19050" cap="flat" cmpd="sng" algn="ctr">
              <a:solidFill>
                <a:sysClr val="windowText" lastClr="000000"/>
              </a:solidFill>
              <a:prstDash val="solid"/>
              <a:miter lim="800000"/>
              <a:tailEnd type="triangle"/>
            </a:ln>
            <a:effectLst/>
          </p:spPr>
        </p:cxnSp>
        <p:sp>
          <p:nvSpPr>
            <p:cNvPr id="1093" name="TextBox 1092">
              <a:extLst>
                <a:ext uri="{FF2B5EF4-FFF2-40B4-BE49-F238E27FC236}">
                  <a16:creationId xmlns:a16="http://schemas.microsoft.com/office/drawing/2014/main" id="{AC27FB8F-BE25-36A0-CC50-EB22F672BEFC}"/>
                </a:ext>
              </a:extLst>
            </p:cNvPr>
            <p:cNvSpPr txBox="1"/>
            <p:nvPr/>
          </p:nvSpPr>
          <p:spPr>
            <a:xfrm>
              <a:off x="10750248" y="2080158"/>
              <a:ext cx="427218"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UV</a:t>
              </a:r>
            </a:p>
          </p:txBody>
        </p:sp>
        <p:sp>
          <p:nvSpPr>
            <p:cNvPr id="1094" name="TextBox 1093">
              <a:extLst>
                <a:ext uri="{FF2B5EF4-FFF2-40B4-BE49-F238E27FC236}">
                  <a16:creationId xmlns:a16="http://schemas.microsoft.com/office/drawing/2014/main" id="{E2E57755-7DD3-9F0A-5227-DBC1A394F1CA}"/>
                </a:ext>
              </a:extLst>
            </p:cNvPr>
            <p:cNvSpPr txBox="1"/>
            <p:nvPr/>
          </p:nvSpPr>
          <p:spPr>
            <a:xfrm>
              <a:off x="8289904" y="2797108"/>
              <a:ext cx="59432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Pyruvate</a:t>
              </a:r>
            </a:p>
          </p:txBody>
        </p:sp>
        <p:sp>
          <p:nvSpPr>
            <p:cNvPr id="1095" name="TextBox 1094">
              <a:extLst>
                <a:ext uri="{FF2B5EF4-FFF2-40B4-BE49-F238E27FC236}">
                  <a16:creationId xmlns:a16="http://schemas.microsoft.com/office/drawing/2014/main" id="{49BE447B-7171-74D5-B24E-188D3E4CAAD9}"/>
                </a:ext>
              </a:extLst>
            </p:cNvPr>
            <p:cNvSpPr txBox="1"/>
            <p:nvPr/>
          </p:nvSpPr>
          <p:spPr>
            <a:xfrm rot="18835296">
              <a:off x="8305127" y="2975690"/>
              <a:ext cx="122001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Histidine decarboxylase</a:t>
              </a:r>
            </a:p>
          </p:txBody>
        </p:sp>
        <p:sp>
          <p:nvSpPr>
            <p:cNvPr id="1096" name="TextBox 1095">
              <a:extLst>
                <a:ext uri="{FF2B5EF4-FFF2-40B4-BE49-F238E27FC236}">
                  <a16:creationId xmlns:a16="http://schemas.microsoft.com/office/drawing/2014/main" id="{6519F7AF-1BC9-93DE-8D11-1584F63E3BD6}"/>
                </a:ext>
              </a:extLst>
            </p:cNvPr>
            <p:cNvSpPr txBox="1"/>
            <p:nvPr/>
          </p:nvSpPr>
          <p:spPr>
            <a:xfrm rot="19270869">
              <a:off x="7676066" y="3726827"/>
              <a:ext cx="86496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Diamine oxidase</a:t>
              </a:r>
            </a:p>
          </p:txBody>
        </p:sp>
        <p:sp>
          <p:nvSpPr>
            <p:cNvPr id="1097" name="TextBox 1096">
              <a:extLst>
                <a:ext uri="{FF2B5EF4-FFF2-40B4-BE49-F238E27FC236}">
                  <a16:creationId xmlns:a16="http://schemas.microsoft.com/office/drawing/2014/main" id="{133D73B4-6C39-C8F6-4190-939F869BA0CF}"/>
                </a:ext>
              </a:extLst>
            </p:cNvPr>
            <p:cNvSpPr txBox="1"/>
            <p:nvPr/>
          </p:nvSpPr>
          <p:spPr>
            <a:xfrm>
              <a:off x="9039594" y="4395393"/>
              <a:ext cx="86496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Histamine Dinucleotide</a:t>
              </a:r>
            </a:p>
          </p:txBody>
        </p:sp>
        <p:cxnSp>
          <p:nvCxnSpPr>
            <p:cNvPr id="1098" name="Straight Arrow Connector 1097">
              <a:extLst>
                <a:ext uri="{FF2B5EF4-FFF2-40B4-BE49-F238E27FC236}">
                  <a16:creationId xmlns:a16="http://schemas.microsoft.com/office/drawing/2014/main" id="{E2CB904E-B65A-3F69-1EF7-06E7C2A6DF76}"/>
                </a:ext>
              </a:extLst>
            </p:cNvPr>
            <p:cNvCxnSpPr>
              <a:cxnSpLocks/>
            </p:cNvCxnSpPr>
            <p:nvPr/>
          </p:nvCxnSpPr>
          <p:spPr>
            <a:xfrm>
              <a:off x="8364266" y="3899463"/>
              <a:ext cx="847036" cy="512509"/>
            </a:xfrm>
            <a:prstGeom prst="straightConnector1">
              <a:avLst/>
            </a:prstGeom>
            <a:noFill/>
            <a:ln w="19050" cap="flat" cmpd="sng" algn="ctr">
              <a:solidFill>
                <a:sysClr val="windowText" lastClr="000000"/>
              </a:solidFill>
              <a:prstDash val="solid"/>
              <a:miter lim="800000"/>
              <a:tailEnd type="triangle"/>
            </a:ln>
            <a:effectLst/>
          </p:spPr>
        </p:cxnSp>
        <p:sp>
          <p:nvSpPr>
            <p:cNvPr id="1099" name="TextBox 1098">
              <a:extLst>
                <a:ext uri="{FF2B5EF4-FFF2-40B4-BE49-F238E27FC236}">
                  <a16:creationId xmlns:a16="http://schemas.microsoft.com/office/drawing/2014/main" id="{B42E89F5-6671-CAB2-CB9F-31BBAA0B2F39}"/>
                </a:ext>
              </a:extLst>
            </p:cNvPr>
            <p:cNvSpPr txBox="1"/>
            <p:nvPr/>
          </p:nvSpPr>
          <p:spPr>
            <a:xfrm>
              <a:off x="7939753" y="4243801"/>
              <a:ext cx="86496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Aptos" panose="02110004020202020204"/>
                  <a:ea typeface="+mn-ea"/>
                  <a:cs typeface="+mn-cs"/>
                </a:rPr>
                <a:t>Niacinamide</a:t>
              </a:r>
            </a:p>
          </p:txBody>
        </p:sp>
        <p:sp>
          <p:nvSpPr>
            <p:cNvPr id="1103" name="Arc 1102">
              <a:extLst>
                <a:ext uri="{FF2B5EF4-FFF2-40B4-BE49-F238E27FC236}">
                  <a16:creationId xmlns:a16="http://schemas.microsoft.com/office/drawing/2014/main" id="{3641105F-C002-FD33-1E9E-9861FFF49913}"/>
                </a:ext>
              </a:extLst>
            </p:cNvPr>
            <p:cNvSpPr/>
            <p:nvPr/>
          </p:nvSpPr>
          <p:spPr>
            <a:xfrm rot="9296928" flipV="1">
              <a:off x="8387988" y="4085697"/>
              <a:ext cx="405659" cy="477325"/>
            </a:xfrm>
            <a:prstGeom prst="arc">
              <a:avLst>
                <a:gd name="adj1" fmla="val 12943836"/>
                <a:gd name="adj2" fmla="val 19456714"/>
              </a:avLst>
            </a:prstGeom>
            <a:noFill/>
            <a:ln w="19050" cap="flat" cmpd="sng" algn="ctr">
              <a:solidFill>
                <a:srgbClr val="CCBCB8"/>
              </a:solidFill>
              <a:prstDash val="solid"/>
              <a:miter lim="800000"/>
              <a:headEnd type="triangle"/>
              <a:tailEnd type="non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black"/>
                </a:solidFill>
                <a:effectLst/>
                <a:uLnTx/>
                <a:uFillTx/>
                <a:latin typeface="Aptos" panose="02110004020202020204"/>
                <a:ea typeface="+mn-ea"/>
                <a:cs typeface="+mn-cs"/>
              </a:endParaRPr>
            </a:p>
          </p:txBody>
        </p:sp>
        <p:sp>
          <p:nvSpPr>
            <p:cNvPr id="1104" name="Arrow: Down 1161">
              <a:extLst>
                <a:ext uri="{FF2B5EF4-FFF2-40B4-BE49-F238E27FC236}">
                  <a16:creationId xmlns:a16="http://schemas.microsoft.com/office/drawing/2014/main" id="{2F15750E-CD7D-E22A-8F75-58F7DE27551B}"/>
                </a:ext>
              </a:extLst>
            </p:cNvPr>
            <p:cNvSpPr/>
            <p:nvPr/>
          </p:nvSpPr>
          <p:spPr>
            <a:xfrm rot="10800000">
              <a:off x="6979161" y="3164339"/>
              <a:ext cx="162502" cy="286669"/>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white"/>
                </a:solidFill>
                <a:effectLst/>
                <a:uLnTx/>
                <a:uFillTx/>
                <a:latin typeface="Aptos" panose="02110004020202020204"/>
                <a:ea typeface="+mn-ea"/>
                <a:cs typeface="+mn-cs"/>
              </a:endParaRPr>
            </a:p>
          </p:txBody>
        </p:sp>
        <p:sp>
          <p:nvSpPr>
            <p:cNvPr id="1105" name="Arrow: Down 1163">
              <a:extLst>
                <a:ext uri="{FF2B5EF4-FFF2-40B4-BE49-F238E27FC236}">
                  <a16:creationId xmlns:a16="http://schemas.microsoft.com/office/drawing/2014/main" id="{1E9ED2C8-0FD2-8D84-DA9F-9CFB15B5A6CA}"/>
                </a:ext>
              </a:extLst>
            </p:cNvPr>
            <p:cNvSpPr/>
            <p:nvPr/>
          </p:nvSpPr>
          <p:spPr>
            <a:xfrm rot="10800000">
              <a:off x="6875896" y="3940589"/>
              <a:ext cx="162502" cy="286669"/>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white"/>
                </a:solidFill>
                <a:effectLst/>
                <a:uLnTx/>
                <a:uFillTx/>
                <a:latin typeface="Aptos" panose="02110004020202020204"/>
                <a:ea typeface="+mn-ea"/>
                <a:cs typeface="+mn-cs"/>
              </a:endParaRPr>
            </a:p>
          </p:txBody>
        </p:sp>
        <p:sp>
          <p:nvSpPr>
            <p:cNvPr id="1106" name="Arrow: Down 1164">
              <a:extLst>
                <a:ext uri="{FF2B5EF4-FFF2-40B4-BE49-F238E27FC236}">
                  <a16:creationId xmlns:a16="http://schemas.microsoft.com/office/drawing/2014/main" id="{701B3587-25CF-F1A6-4366-9C89A6BBDA5B}"/>
                </a:ext>
              </a:extLst>
            </p:cNvPr>
            <p:cNvSpPr/>
            <p:nvPr/>
          </p:nvSpPr>
          <p:spPr>
            <a:xfrm rot="10800000">
              <a:off x="7722369" y="2774723"/>
              <a:ext cx="162502" cy="286669"/>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white"/>
                </a:solidFill>
                <a:effectLst/>
                <a:uLnTx/>
                <a:uFillTx/>
                <a:latin typeface="Aptos" panose="02110004020202020204"/>
                <a:ea typeface="+mn-ea"/>
                <a:cs typeface="+mn-cs"/>
              </a:endParaRPr>
            </a:p>
          </p:txBody>
        </p:sp>
        <p:sp>
          <p:nvSpPr>
            <p:cNvPr id="1107" name="Arrow: Down 1165">
              <a:extLst>
                <a:ext uri="{FF2B5EF4-FFF2-40B4-BE49-F238E27FC236}">
                  <a16:creationId xmlns:a16="http://schemas.microsoft.com/office/drawing/2014/main" id="{C4756A8E-52D6-9D1D-0162-2696DE008226}"/>
                </a:ext>
              </a:extLst>
            </p:cNvPr>
            <p:cNvSpPr/>
            <p:nvPr/>
          </p:nvSpPr>
          <p:spPr>
            <a:xfrm rot="10800000">
              <a:off x="9992054" y="2902619"/>
              <a:ext cx="162502" cy="286669"/>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white"/>
                </a:solidFill>
                <a:effectLst/>
                <a:uLnTx/>
                <a:uFillTx/>
                <a:latin typeface="Aptos" panose="02110004020202020204"/>
                <a:ea typeface="+mn-ea"/>
                <a:cs typeface="+mn-cs"/>
              </a:endParaRPr>
            </a:p>
          </p:txBody>
        </p:sp>
        <p:sp>
          <p:nvSpPr>
            <p:cNvPr id="1108" name="Arrow: Down 1166">
              <a:extLst>
                <a:ext uri="{FF2B5EF4-FFF2-40B4-BE49-F238E27FC236}">
                  <a16:creationId xmlns:a16="http://schemas.microsoft.com/office/drawing/2014/main" id="{6C2C0388-27C4-0702-3E85-CA34158B256A}"/>
                </a:ext>
              </a:extLst>
            </p:cNvPr>
            <p:cNvSpPr/>
            <p:nvPr/>
          </p:nvSpPr>
          <p:spPr>
            <a:xfrm rot="10800000">
              <a:off x="10122089" y="4332278"/>
              <a:ext cx="162502" cy="286669"/>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white"/>
                </a:solidFill>
                <a:effectLst/>
                <a:uLnTx/>
                <a:uFillTx/>
                <a:latin typeface="Aptos" panose="02110004020202020204"/>
                <a:ea typeface="+mn-ea"/>
                <a:cs typeface="+mn-cs"/>
              </a:endParaRPr>
            </a:p>
          </p:txBody>
        </p:sp>
        <p:sp>
          <p:nvSpPr>
            <p:cNvPr id="1109" name="Arrow: Down 1167">
              <a:extLst>
                <a:ext uri="{FF2B5EF4-FFF2-40B4-BE49-F238E27FC236}">
                  <a16:creationId xmlns:a16="http://schemas.microsoft.com/office/drawing/2014/main" id="{8C1EAF6F-8208-D1EE-3970-F3ABF66A1F78}"/>
                </a:ext>
              </a:extLst>
            </p:cNvPr>
            <p:cNvSpPr/>
            <p:nvPr/>
          </p:nvSpPr>
          <p:spPr>
            <a:xfrm rot="10800000">
              <a:off x="11096215" y="1742890"/>
              <a:ext cx="162502" cy="286669"/>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white"/>
                </a:solidFill>
                <a:effectLst/>
                <a:uLnTx/>
                <a:uFillTx/>
                <a:latin typeface="Aptos" panose="02110004020202020204"/>
                <a:ea typeface="+mn-ea"/>
                <a:cs typeface="+mn-cs"/>
              </a:endParaRPr>
            </a:p>
          </p:txBody>
        </p:sp>
        <p:sp>
          <p:nvSpPr>
            <p:cNvPr id="1110" name="Arrow: Down 1168">
              <a:extLst>
                <a:ext uri="{FF2B5EF4-FFF2-40B4-BE49-F238E27FC236}">
                  <a16:creationId xmlns:a16="http://schemas.microsoft.com/office/drawing/2014/main" id="{037260D8-06ED-A0F3-8B44-240AD4618606}"/>
                </a:ext>
              </a:extLst>
            </p:cNvPr>
            <p:cNvSpPr/>
            <p:nvPr/>
          </p:nvSpPr>
          <p:spPr>
            <a:xfrm rot="10800000">
              <a:off x="9548773" y="2373661"/>
              <a:ext cx="162502" cy="286669"/>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white"/>
                </a:solidFill>
                <a:effectLst/>
                <a:uLnTx/>
                <a:uFillTx/>
                <a:latin typeface="Aptos" panose="02110004020202020204"/>
                <a:ea typeface="+mn-ea"/>
                <a:cs typeface="+mn-cs"/>
              </a:endParaRPr>
            </a:p>
          </p:txBody>
        </p:sp>
        <p:sp>
          <p:nvSpPr>
            <p:cNvPr id="1111" name="Arrow: Down 1169">
              <a:extLst>
                <a:ext uri="{FF2B5EF4-FFF2-40B4-BE49-F238E27FC236}">
                  <a16:creationId xmlns:a16="http://schemas.microsoft.com/office/drawing/2014/main" id="{E3C03C48-2C08-CA8D-0A8A-F2F3319C2ED3}"/>
                </a:ext>
              </a:extLst>
            </p:cNvPr>
            <p:cNvSpPr/>
            <p:nvPr/>
          </p:nvSpPr>
          <p:spPr>
            <a:xfrm>
              <a:off x="11246882" y="2399820"/>
              <a:ext cx="162502" cy="286669"/>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white"/>
                </a:solidFill>
                <a:effectLst/>
                <a:uLnTx/>
                <a:uFillTx/>
                <a:latin typeface="Aptos" panose="02110004020202020204"/>
                <a:ea typeface="+mn-ea"/>
                <a:cs typeface="+mn-cs"/>
              </a:endParaRPr>
            </a:p>
          </p:txBody>
        </p:sp>
        <p:sp>
          <p:nvSpPr>
            <p:cNvPr id="1112" name="Arrow: Down 1172">
              <a:extLst>
                <a:ext uri="{FF2B5EF4-FFF2-40B4-BE49-F238E27FC236}">
                  <a16:creationId xmlns:a16="http://schemas.microsoft.com/office/drawing/2014/main" id="{9F128CB0-9DAF-8B50-F723-CD9275BCE92A}"/>
                </a:ext>
              </a:extLst>
            </p:cNvPr>
            <p:cNvSpPr/>
            <p:nvPr/>
          </p:nvSpPr>
          <p:spPr>
            <a:xfrm rot="10800000">
              <a:off x="11183882" y="2978556"/>
              <a:ext cx="162502" cy="286669"/>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dirty="0">
                <a:ln>
                  <a:noFill/>
                </a:ln>
                <a:solidFill>
                  <a:prstClr val="white"/>
                </a:solidFill>
                <a:effectLst/>
                <a:uLnTx/>
                <a:uFillTx/>
                <a:latin typeface="Aptos" panose="02110004020202020204"/>
                <a:ea typeface="+mn-ea"/>
                <a:cs typeface="+mn-cs"/>
              </a:endParaRPr>
            </a:p>
          </p:txBody>
        </p:sp>
        <p:sp>
          <p:nvSpPr>
            <p:cNvPr id="5" name="Rectangle 4">
              <a:extLst>
                <a:ext uri="{FF2B5EF4-FFF2-40B4-BE49-F238E27FC236}">
                  <a16:creationId xmlns:a16="http://schemas.microsoft.com/office/drawing/2014/main" id="{2D3130B6-FD33-A202-F461-5004DD358800}"/>
                </a:ext>
              </a:extLst>
            </p:cNvPr>
            <p:cNvSpPr/>
            <p:nvPr/>
          </p:nvSpPr>
          <p:spPr>
            <a:xfrm>
              <a:off x="6632024" y="1619647"/>
              <a:ext cx="5264270" cy="317946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prstClr val="white"/>
                </a:solidFill>
                <a:effectLst/>
                <a:uLnTx/>
                <a:uFillTx/>
                <a:latin typeface="DM Sans"/>
                <a:ea typeface="+mn-ea"/>
                <a:cs typeface="+mn-cs"/>
              </a:endParaRPr>
            </a:p>
          </p:txBody>
        </p:sp>
      </p:grpSp>
    </p:spTree>
    <p:extLst>
      <p:ext uri="{BB962C8B-B14F-4D97-AF65-F5344CB8AC3E}">
        <p14:creationId xmlns:p14="http://schemas.microsoft.com/office/powerpoint/2010/main" val="37629001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088F4-A9FE-19AF-E97D-1D2798537E23}"/>
            </a:ext>
          </a:extLst>
        </p:cNvPr>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DC0E544C-EC72-17B8-C1E7-416EEF5A0AEA}"/>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29" name="Text Placeholder 28">
            <a:extLst>
              <a:ext uri="{FF2B5EF4-FFF2-40B4-BE49-F238E27FC236}">
                <a16:creationId xmlns:a16="http://schemas.microsoft.com/office/drawing/2014/main" id="{9BF890A9-1EA9-C0F1-D708-2E49152A840C}"/>
              </a:ext>
            </a:extLst>
          </p:cNvPr>
          <p:cNvSpPr>
            <a:spLocks noGrp="1"/>
          </p:cNvSpPr>
          <p:nvPr>
            <p:ph type="body" sz="quarter" idx="12"/>
          </p:nvPr>
        </p:nvSpPr>
        <p:spPr>
          <a:xfrm>
            <a:off x="302400" y="1342800"/>
            <a:ext cx="5767669" cy="2049544"/>
          </a:xfrm>
        </p:spPr>
        <p:txBody>
          <a:bodyPr vert="horz" wrap="square" lIns="0" tIns="0" rIns="0" bIns="0" rtlCol="0" anchor="t">
            <a:normAutofit/>
          </a:bodyPr>
          <a:lstStyle/>
          <a:p>
            <a:pPr marR="0" lvl="0" fontAlgn="auto">
              <a:spcAft>
                <a:spcPts val="600"/>
              </a:spcAft>
              <a:buClr>
                <a:srgbClr val="307297"/>
              </a:buClr>
              <a:buSzTx/>
              <a:tabLst/>
              <a:defRPr/>
            </a:pPr>
            <a:r>
              <a:rPr lang="en-GB" sz="1200" b="1" kern="1200" dirty="0">
                <a:solidFill>
                  <a:prstClr val="black"/>
                </a:solidFill>
                <a:latin typeface="DM Sans"/>
              </a:rPr>
              <a:t>Niacinamide PC helps reducing sensitive skin (redness and itching):</a:t>
            </a:r>
          </a:p>
          <a:p>
            <a:pPr marL="171450" indent="-171450">
              <a:spcAft>
                <a:spcPts val="600"/>
              </a:spcAft>
              <a:buClr>
                <a:srgbClr val="307297"/>
              </a:buClr>
              <a:buFont typeface="Arial" panose="020B0604020202020204" pitchFamily="34" charset="0"/>
              <a:buChar char="•"/>
              <a:defRPr/>
            </a:pPr>
            <a:r>
              <a:rPr lang="en-GB" sz="1200" kern="1200" dirty="0">
                <a:solidFill>
                  <a:prstClr val="black"/>
                </a:solidFill>
              </a:rPr>
              <a:t>Significantly downregulates imidazole-acetaldehyde by 36% vs baseline, and 25% vs placebo indicating reduced histamine activity</a:t>
            </a:r>
            <a:r>
              <a:rPr lang="en-GB" sz="1200" b="1" kern="1200" dirty="0">
                <a:solidFill>
                  <a:prstClr val="black"/>
                </a:solidFill>
                <a:latin typeface="DM Sans" pitchFamily="2" charset="77"/>
              </a:rPr>
              <a:t>.</a:t>
            </a:r>
            <a:endParaRPr lang="en-GB" sz="1200" b="1" dirty="0">
              <a:solidFill>
                <a:prstClr val="black"/>
              </a:solidFill>
              <a:latin typeface="DM Sans" pitchFamily="2" charset="77"/>
            </a:endParaRPr>
          </a:p>
          <a:p>
            <a:pPr marL="284400" indent="-284400">
              <a:spcAft>
                <a:spcPts val="600"/>
              </a:spcAft>
              <a:buClr>
                <a:srgbClr val="307297"/>
              </a:buClr>
              <a:buFont typeface="Arial" panose="020B0604020202020204" pitchFamily="34" charset="0"/>
              <a:buChar char="•"/>
              <a:defRPr/>
            </a:pPr>
            <a:endParaRPr lang="en-GB" sz="1200" b="1" kern="1200" dirty="0">
              <a:solidFill>
                <a:prstClr val="black"/>
              </a:solidFill>
              <a:latin typeface="DM Sans"/>
            </a:endParaRPr>
          </a:p>
          <a:p>
            <a:pPr marR="0" lvl="0" fontAlgn="auto">
              <a:spcAft>
                <a:spcPts val="600"/>
              </a:spcAft>
              <a:buClr>
                <a:srgbClr val="307297"/>
              </a:buClr>
              <a:buSzTx/>
              <a:tabLst/>
              <a:defRPr/>
            </a:pPr>
            <a:r>
              <a:rPr lang="en-GB" sz="1200" b="1" kern="1200" dirty="0">
                <a:solidFill>
                  <a:prstClr val="black"/>
                </a:solidFill>
                <a:latin typeface="DM Sans"/>
              </a:rPr>
              <a:t>Niacinamide PC provides protection from UV damage in postmenopausal skin:</a:t>
            </a:r>
          </a:p>
          <a:p>
            <a:pPr marL="171450" indent="-171450" algn="l">
              <a:buFont typeface="Arial" panose="020B0604020202020204" pitchFamily="34" charset="0"/>
              <a:buChar char="•"/>
            </a:pPr>
            <a:r>
              <a:rPr lang="en-GB" sz="1200" kern="1200" dirty="0">
                <a:solidFill>
                  <a:prstClr val="black"/>
                </a:solidFill>
                <a:latin typeface="DM Sans"/>
              </a:rPr>
              <a:t>Niacinamide PC rebalances key metabolites: </a:t>
            </a:r>
            <a:r>
              <a:rPr lang="en-GB" sz="1200" kern="1200" dirty="0">
                <a:solidFill>
                  <a:prstClr val="black"/>
                </a:solidFill>
              </a:rPr>
              <a:t>UV-stress markers such as cis-urocanic acid can be found at increased level in post-menopausal skin. Treatment with Niacinamide PC show a decrease of 23% in cis-urocanic acid content vs T0. </a:t>
            </a:r>
          </a:p>
        </p:txBody>
      </p:sp>
      <p:sp>
        <p:nvSpPr>
          <p:cNvPr id="28" name="Text Placeholder 27">
            <a:extLst>
              <a:ext uri="{FF2B5EF4-FFF2-40B4-BE49-F238E27FC236}">
                <a16:creationId xmlns:a16="http://schemas.microsoft.com/office/drawing/2014/main" id="{1B04D2E2-49B1-7A57-0D84-AA038FDBF7D3}"/>
              </a:ext>
            </a:extLst>
          </p:cNvPr>
          <p:cNvSpPr>
            <a:spLocks noGrp="1"/>
          </p:cNvSpPr>
          <p:nvPr>
            <p:ph type="body" idx="11"/>
          </p:nvPr>
        </p:nvSpPr>
        <p:spPr/>
        <p:txBody>
          <a:bodyPr/>
          <a:lstStyle/>
          <a:p>
            <a:r>
              <a:rPr lang="en-GB" kern="1200" dirty="0">
                <a:solidFill>
                  <a:prstClr val="black"/>
                </a:solidFill>
                <a:latin typeface="DM Sans"/>
                <a:ea typeface="+mj-ea"/>
                <a:cs typeface="+mj-cs"/>
              </a:rPr>
              <a:t>R</a:t>
            </a:r>
            <a:r>
              <a:rPr kumimoji="0" lang="en-GB" sz="1800" b="1" i="0" u="none" strike="noStrike" kern="1200" cap="none" spc="0" normalizeH="0" baseline="0" noProof="0" dirty="0" err="1">
                <a:ln>
                  <a:noFill/>
                </a:ln>
                <a:solidFill>
                  <a:prstClr val="black"/>
                </a:solidFill>
                <a:effectLst/>
                <a:uLnTx/>
                <a:uFillTx/>
                <a:latin typeface="DM Sans"/>
                <a:ea typeface="+mj-ea"/>
                <a:cs typeface="+mj-cs"/>
              </a:rPr>
              <a:t>ebalances</a:t>
            </a:r>
            <a:r>
              <a:rPr kumimoji="0" lang="en-GB" sz="1800" b="1" i="0" u="none" strike="noStrike" kern="1200" cap="none" spc="0" normalizeH="0" baseline="0" noProof="0" dirty="0">
                <a:ln>
                  <a:noFill/>
                </a:ln>
                <a:solidFill>
                  <a:prstClr val="black"/>
                </a:solidFill>
                <a:effectLst/>
                <a:uLnTx/>
                <a:uFillTx/>
                <a:latin typeface="DM Sans"/>
                <a:ea typeface="+mj-ea"/>
                <a:cs typeface="+mj-cs"/>
              </a:rPr>
              <a:t> the histidine catabolic pathway for better skin health</a:t>
            </a:r>
            <a:endParaRPr lang="en-GB" dirty="0"/>
          </a:p>
        </p:txBody>
      </p:sp>
      <p:sp>
        <p:nvSpPr>
          <p:cNvPr id="27" name="Title 26">
            <a:extLst>
              <a:ext uri="{FF2B5EF4-FFF2-40B4-BE49-F238E27FC236}">
                <a16:creationId xmlns:a16="http://schemas.microsoft.com/office/drawing/2014/main" id="{372F16F1-8461-6A27-0FC4-5FD473299A51}"/>
              </a:ext>
            </a:extLst>
          </p:cNvPr>
          <p:cNvSpPr>
            <a:spLocks noGrp="1"/>
          </p:cNvSpPr>
          <p:nvPr>
            <p:ph type="title"/>
          </p:nvPr>
        </p:nvSpPr>
        <p:spPr/>
        <p:txBody>
          <a:bodyPr/>
          <a:lstStyle/>
          <a:p>
            <a:r>
              <a:rPr kumimoji="0" lang="en-GB" sz="2000" b="1" i="0" u="none" strike="noStrike" kern="1200" cap="none" spc="0" normalizeH="0" baseline="0" noProof="0" dirty="0">
                <a:ln>
                  <a:noFill/>
                </a:ln>
                <a:solidFill>
                  <a:prstClr val="black"/>
                </a:solidFill>
                <a:effectLst/>
                <a:uLnTx/>
                <a:uFillTx/>
                <a:latin typeface="DM Sans"/>
                <a:ea typeface="+mj-ea"/>
                <a:cs typeface="+mj-cs"/>
              </a:rPr>
              <a:t>Niacinamide PC</a:t>
            </a:r>
            <a:r>
              <a:rPr lang="en-GB" dirty="0"/>
              <a:t>:</a:t>
            </a:r>
          </a:p>
        </p:txBody>
      </p:sp>
      <p:sp>
        <p:nvSpPr>
          <p:cNvPr id="1114" name="TextBox 1113">
            <a:extLst>
              <a:ext uri="{FF2B5EF4-FFF2-40B4-BE49-F238E27FC236}">
                <a16:creationId xmlns:a16="http://schemas.microsoft.com/office/drawing/2014/main" id="{BBAC27B8-7494-7A53-F2D1-B927403DD10E}"/>
              </a:ext>
            </a:extLst>
          </p:cNvPr>
          <p:cNvSpPr txBox="1"/>
          <p:nvPr/>
        </p:nvSpPr>
        <p:spPr>
          <a:xfrm>
            <a:off x="6615038" y="1278270"/>
            <a:ext cx="3251344" cy="307777"/>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DM Sans"/>
                <a:ea typeface="+mn-ea"/>
                <a:cs typeface="+mn-cs"/>
              </a:rPr>
              <a:t>Histidine catabolic pathway comparing niacinamide treatment at Day 28 in post-menopausal skin</a:t>
            </a:r>
          </a:p>
        </p:txBody>
      </p:sp>
      <p:sp>
        <p:nvSpPr>
          <p:cNvPr id="3" name="TextBox 2">
            <a:extLst>
              <a:ext uri="{FF2B5EF4-FFF2-40B4-BE49-F238E27FC236}">
                <a16:creationId xmlns:a16="http://schemas.microsoft.com/office/drawing/2014/main" id="{00D8008C-17F8-77E6-94DA-608C05E48119}"/>
              </a:ext>
            </a:extLst>
          </p:cNvPr>
          <p:cNvSpPr txBox="1"/>
          <p:nvPr/>
        </p:nvSpPr>
        <p:spPr>
          <a:xfrm>
            <a:off x="198239" y="6005692"/>
            <a:ext cx="114478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DM Sans"/>
                <a:ea typeface="+mn-ea"/>
                <a:cs typeface="+mn-cs"/>
              </a:rPr>
              <a:t>* : p value &lt;0.05</a:t>
            </a:r>
          </a:p>
        </p:txBody>
      </p:sp>
      <p:pic>
        <p:nvPicPr>
          <p:cNvPr id="13" name="Picture 6">
            <a:extLst>
              <a:ext uri="{FF2B5EF4-FFF2-40B4-BE49-F238E27FC236}">
                <a16:creationId xmlns:a16="http://schemas.microsoft.com/office/drawing/2014/main" id="{EDEABA30-1600-592E-D16A-5B0D4180367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108100" y="3721744"/>
            <a:ext cx="2904912" cy="2246466"/>
          </a:xfrm>
          <a:prstGeom prst="rect">
            <a:avLst/>
          </a:prstGeom>
        </p:spPr>
      </p:pic>
      <p:pic>
        <p:nvPicPr>
          <p:cNvPr id="11" name="Picture 6">
            <a:extLst>
              <a:ext uri="{FF2B5EF4-FFF2-40B4-BE49-F238E27FC236}">
                <a16:creationId xmlns:a16="http://schemas.microsoft.com/office/drawing/2014/main" id="{6EA6C5A1-B82D-EA40-040F-13CD2EC394E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3010" y="3703018"/>
            <a:ext cx="2904911" cy="2246465"/>
          </a:xfrm>
          <a:prstGeom prst="rect">
            <a:avLst/>
          </a:prstGeom>
        </p:spPr>
      </p:pic>
      <p:grpSp>
        <p:nvGrpSpPr>
          <p:cNvPr id="7" name="Group 6">
            <a:extLst>
              <a:ext uri="{FF2B5EF4-FFF2-40B4-BE49-F238E27FC236}">
                <a16:creationId xmlns:a16="http://schemas.microsoft.com/office/drawing/2014/main" id="{51EF7BE9-0DEE-918E-9631-EEB5E118EAF3}"/>
              </a:ext>
            </a:extLst>
          </p:cNvPr>
          <p:cNvGrpSpPr/>
          <p:nvPr/>
        </p:nvGrpSpPr>
        <p:grpSpPr>
          <a:xfrm>
            <a:off x="6899578" y="5023830"/>
            <a:ext cx="4996716" cy="769441"/>
            <a:chOff x="6899578" y="5023830"/>
            <a:chExt cx="4996716" cy="769441"/>
          </a:xfrm>
        </p:grpSpPr>
        <p:sp>
          <p:nvSpPr>
            <p:cNvPr id="33" name="Arrow: Down 1099">
              <a:extLst>
                <a:ext uri="{FF2B5EF4-FFF2-40B4-BE49-F238E27FC236}">
                  <a16:creationId xmlns:a16="http://schemas.microsoft.com/office/drawing/2014/main" id="{86710A45-FDFE-1D5F-9F49-FFA6669A3361}"/>
                </a:ext>
              </a:extLst>
            </p:cNvPr>
            <p:cNvSpPr/>
            <p:nvPr/>
          </p:nvSpPr>
          <p:spPr>
            <a:xfrm flipV="1">
              <a:off x="7152173" y="5029463"/>
              <a:ext cx="145867" cy="257323"/>
            </a:xfrm>
            <a:prstGeom prst="downArrow">
              <a:avLst/>
            </a:prstGeom>
            <a:solidFill>
              <a:schemeClr val="accent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34" name="TextBox 33">
              <a:extLst>
                <a:ext uri="{FF2B5EF4-FFF2-40B4-BE49-F238E27FC236}">
                  <a16:creationId xmlns:a16="http://schemas.microsoft.com/office/drawing/2014/main" id="{B318FDF8-A229-6CE7-8426-E2F3F2A861C3}"/>
                </a:ext>
              </a:extLst>
            </p:cNvPr>
            <p:cNvSpPr txBox="1"/>
            <p:nvPr/>
          </p:nvSpPr>
          <p:spPr>
            <a:xfrm>
              <a:off x="7409101" y="5023830"/>
              <a:ext cx="4487193" cy="76944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mn-ea"/>
                  <a:cs typeface="+mn-cs"/>
                </a:rPr>
                <a:t>Metabolite has been detected at lower/higher levels in post-menopausal panel compared to the pre-menopausal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mn-ea"/>
                  <a:cs typeface="+mn-cs"/>
                </a:rPr>
                <a:t>Metabolite has been detected at lower/higher levels after four weeks of B3 treatment compared to placebo post menopausal</a:t>
              </a:r>
            </a:p>
          </p:txBody>
        </p:sp>
        <p:sp>
          <p:nvSpPr>
            <p:cNvPr id="35" name="Arrow: Down 1101">
              <a:extLst>
                <a:ext uri="{FF2B5EF4-FFF2-40B4-BE49-F238E27FC236}">
                  <a16:creationId xmlns:a16="http://schemas.microsoft.com/office/drawing/2014/main" id="{4761D01F-9CF9-020E-34C6-4D7DDD140272}"/>
                </a:ext>
              </a:extLst>
            </p:cNvPr>
            <p:cNvSpPr/>
            <p:nvPr/>
          </p:nvSpPr>
          <p:spPr>
            <a:xfrm rot="10800000" flipV="1">
              <a:off x="6899578" y="5065321"/>
              <a:ext cx="145867" cy="257323"/>
            </a:xfrm>
            <a:prstGeom prst="downArrow">
              <a:avLst/>
            </a:prstGeom>
            <a:solidFill>
              <a:schemeClr val="accent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6" name="Arrow: Down 1099">
              <a:extLst>
                <a:ext uri="{FF2B5EF4-FFF2-40B4-BE49-F238E27FC236}">
                  <a16:creationId xmlns:a16="http://schemas.microsoft.com/office/drawing/2014/main" id="{8F81C267-2D4B-FE53-E532-506ACE6BC8F4}"/>
                </a:ext>
              </a:extLst>
            </p:cNvPr>
            <p:cNvSpPr/>
            <p:nvPr/>
          </p:nvSpPr>
          <p:spPr>
            <a:xfrm rot="10800000" flipV="1">
              <a:off x="7154980" y="5511500"/>
              <a:ext cx="145867" cy="257323"/>
            </a:xfrm>
            <a:prstGeom prst="downArrow">
              <a:avLst/>
            </a:prstGeom>
            <a:solidFill>
              <a:srgbClr val="CBD938"/>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7" name="Arrow: Down 1101">
              <a:extLst>
                <a:ext uri="{FF2B5EF4-FFF2-40B4-BE49-F238E27FC236}">
                  <a16:creationId xmlns:a16="http://schemas.microsoft.com/office/drawing/2014/main" id="{8257BAA3-8C11-E7DD-9E08-A4E0F694FACE}"/>
                </a:ext>
              </a:extLst>
            </p:cNvPr>
            <p:cNvSpPr/>
            <p:nvPr/>
          </p:nvSpPr>
          <p:spPr>
            <a:xfrm flipV="1">
              <a:off x="6902385" y="5511498"/>
              <a:ext cx="145867" cy="257323"/>
            </a:xfrm>
            <a:prstGeom prst="downArrow">
              <a:avLst/>
            </a:prstGeom>
            <a:solidFill>
              <a:srgbClr val="CBD938"/>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grpSp>
      <p:grpSp>
        <p:nvGrpSpPr>
          <p:cNvPr id="5" name="Group 4">
            <a:extLst>
              <a:ext uri="{FF2B5EF4-FFF2-40B4-BE49-F238E27FC236}">
                <a16:creationId xmlns:a16="http://schemas.microsoft.com/office/drawing/2014/main" id="{B5AE5B73-83A4-7781-B77E-B71B1F630B82}"/>
              </a:ext>
            </a:extLst>
          </p:cNvPr>
          <p:cNvGrpSpPr/>
          <p:nvPr/>
        </p:nvGrpSpPr>
        <p:grpSpPr>
          <a:xfrm>
            <a:off x="6632024" y="1619647"/>
            <a:ext cx="5264270" cy="3179469"/>
            <a:chOff x="6632024" y="1619647"/>
            <a:chExt cx="5264270" cy="3179469"/>
          </a:xfrm>
        </p:grpSpPr>
        <p:sp>
          <p:nvSpPr>
            <p:cNvPr id="1148" name="TextBox 1147">
              <a:extLst>
                <a:ext uri="{FF2B5EF4-FFF2-40B4-BE49-F238E27FC236}">
                  <a16:creationId xmlns:a16="http://schemas.microsoft.com/office/drawing/2014/main" id="{94DA15D9-BA0E-890A-EDC0-4E7BA54624C6}"/>
                </a:ext>
              </a:extLst>
            </p:cNvPr>
            <p:cNvSpPr txBox="1"/>
            <p:nvPr/>
          </p:nvSpPr>
          <p:spPr>
            <a:xfrm>
              <a:off x="10448228" y="4357035"/>
              <a:ext cx="1224045"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prstClr val="black"/>
                  </a:solidFill>
                  <a:effectLst/>
                  <a:uLnTx/>
                  <a:uFillTx/>
                  <a:latin typeface="Aptos" panose="02110004020202020204"/>
                  <a:ea typeface="+mn-ea"/>
                  <a:cs typeface="+mn-cs"/>
                </a:rPr>
                <a:t>Formimino</a:t>
              </a: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-tetrahydro-folate</a:t>
              </a:r>
            </a:p>
          </p:txBody>
        </p:sp>
        <p:sp>
          <p:nvSpPr>
            <p:cNvPr id="1149" name="Rectangle 1148">
              <a:extLst>
                <a:ext uri="{FF2B5EF4-FFF2-40B4-BE49-F238E27FC236}">
                  <a16:creationId xmlns:a16="http://schemas.microsoft.com/office/drawing/2014/main" id="{212053A1-BE9A-34E8-9C40-08CF5FAFADDE}"/>
                </a:ext>
              </a:extLst>
            </p:cNvPr>
            <p:cNvSpPr/>
            <p:nvPr/>
          </p:nvSpPr>
          <p:spPr>
            <a:xfrm>
              <a:off x="8785556" y="2486930"/>
              <a:ext cx="1008297" cy="201829"/>
            </a:xfrm>
            <a:prstGeom prst="rect">
              <a:avLst/>
            </a:prstGeom>
            <a:solidFill>
              <a:srgbClr val="156082"/>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white"/>
                  </a:solidFill>
                  <a:effectLst/>
                  <a:uLnTx/>
                  <a:uFillTx/>
                  <a:latin typeface="Aptos" panose="02110004020202020204"/>
                  <a:ea typeface="+mn-ea"/>
                  <a:cs typeface="+mn-cs"/>
                </a:rPr>
                <a:t>Histidine</a:t>
              </a:r>
            </a:p>
          </p:txBody>
        </p:sp>
        <p:sp>
          <p:nvSpPr>
            <p:cNvPr id="1150" name="TextBox 1149">
              <a:extLst>
                <a:ext uri="{FF2B5EF4-FFF2-40B4-BE49-F238E27FC236}">
                  <a16:creationId xmlns:a16="http://schemas.microsoft.com/office/drawing/2014/main" id="{91050B75-AA98-48CE-6694-195BCC0FB7F1}"/>
                </a:ext>
              </a:extLst>
            </p:cNvPr>
            <p:cNvSpPr txBox="1"/>
            <p:nvPr/>
          </p:nvSpPr>
          <p:spPr>
            <a:xfrm>
              <a:off x="7035120" y="2430475"/>
              <a:ext cx="861577"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Imidazole pyruvic acid</a:t>
              </a:r>
            </a:p>
          </p:txBody>
        </p:sp>
        <p:sp>
          <p:nvSpPr>
            <p:cNvPr id="1151" name="TextBox 1150">
              <a:extLst>
                <a:ext uri="{FF2B5EF4-FFF2-40B4-BE49-F238E27FC236}">
                  <a16:creationId xmlns:a16="http://schemas.microsoft.com/office/drawing/2014/main" id="{99DDE7B4-FC20-CE4F-B99A-412502D73600}"/>
                </a:ext>
              </a:extLst>
            </p:cNvPr>
            <p:cNvSpPr txBox="1"/>
            <p:nvPr/>
          </p:nvSpPr>
          <p:spPr>
            <a:xfrm>
              <a:off x="7833163" y="2440842"/>
              <a:ext cx="1224045"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Transaminase</a:t>
              </a:r>
            </a:p>
          </p:txBody>
        </p:sp>
        <p:sp>
          <p:nvSpPr>
            <p:cNvPr id="1152" name="TextBox 1151">
              <a:extLst>
                <a:ext uri="{FF2B5EF4-FFF2-40B4-BE49-F238E27FC236}">
                  <a16:creationId xmlns:a16="http://schemas.microsoft.com/office/drawing/2014/main" id="{49D90AFA-70B6-1E28-D9F2-72DC0B51A8F3}"/>
                </a:ext>
              </a:extLst>
            </p:cNvPr>
            <p:cNvSpPr txBox="1"/>
            <p:nvPr/>
          </p:nvSpPr>
          <p:spPr>
            <a:xfrm>
              <a:off x="7900009" y="3570508"/>
              <a:ext cx="867817"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Histamine</a:t>
              </a:r>
            </a:p>
          </p:txBody>
        </p:sp>
        <p:sp>
          <p:nvSpPr>
            <p:cNvPr id="1153" name="TextBox 1152">
              <a:extLst>
                <a:ext uri="{FF2B5EF4-FFF2-40B4-BE49-F238E27FC236}">
                  <a16:creationId xmlns:a16="http://schemas.microsoft.com/office/drawing/2014/main" id="{1046606E-14B3-07A7-A32E-8997809495D0}"/>
                </a:ext>
              </a:extLst>
            </p:cNvPr>
            <p:cNvSpPr txBox="1"/>
            <p:nvPr/>
          </p:nvSpPr>
          <p:spPr>
            <a:xfrm>
              <a:off x="10520753" y="2350089"/>
              <a:ext cx="849159"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Trans-Urocanic acid</a:t>
              </a:r>
            </a:p>
          </p:txBody>
        </p:sp>
        <p:sp>
          <p:nvSpPr>
            <p:cNvPr id="1154" name="TextBox 1153">
              <a:extLst>
                <a:ext uri="{FF2B5EF4-FFF2-40B4-BE49-F238E27FC236}">
                  <a16:creationId xmlns:a16="http://schemas.microsoft.com/office/drawing/2014/main" id="{4BBD3BCA-B24F-7B53-67BE-ED9E978AE5BE}"/>
                </a:ext>
              </a:extLst>
            </p:cNvPr>
            <p:cNvSpPr txBox="1"/>
            <p:nvPr/>
          </p:nvSpPr>
          <p:spPr>
            <a:xfrm>
              <a:off x="10089137" y="3703673"/>
              <a:ext cx="1224045"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TH-folate</a:t>
              </a:r>
            </a:p>
          </p:txBody>
        </p:sp>
        <p:sp>
          <p:nvSpPr>
            <p:cNvPr id="1155" name="TextBox 1154">
              <a:extLst>
                <a:ext uri="{FF2B5EF4-FFF2-40B4-BE49-F238E27FC236}">
                  <a16:creationId xmlns:a16="http://schemas.microsoft.com/office/drawing/2014/main" id="{F8429AC1-C0AA-60E5-6931-E499F9AF9401}"/>
                </a:ext>
              </a:extLst>
            </p:cNvPr>
            <p:cNvSpPr txBox="1"/>
            <p:nvPr/>
          </p:nvSpPr>
          <p:spPr>
            <a:xfrm>
              <a:off x="7073128" y="3201359"/>
              <a:ext cx="876065"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Imidazole lactic acid</a:t>
              </a:r>
            </a:p>
          </p:txBody>
        </p:sp>
        <p:sp>
          <p:nvSpPr>
            <p:cNvPr id="1156" name="TextBox 1155">
              <a:extLst>
                <a:ext uri="{FF2B5EF4-FFF2-40B4-BE49-F238E27FC236}">
                  <a16:creationId xmlns:a16="http://schemas.microsoft.com/office/drawing/2014/main" id="{4C6A75DD-7BAB-4A4F-24A3-21A87840F2A2}"/>
                </a:ext>
              </a:extLst>
            </p:cNvPr>
            <p:cNvSpPr txBox="1"/>
            <p:nvPr/>
          </p:nvSpPr>
          <p:spPr>
            <a:xfrm>
              <a:off x="6987541" y="3979821"/>
              <a:ext cx="1224045"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Imidazole acetaldehyde</a:t>
              </a:r>
            </a:p>
          </p:txBody>
        </p:sp>
        <p:sp>
          <p:nvSpPr>
            <p:cNvPr id="1157" name="TextBox 1156">
              <a:extLst>
                <a:ext uri="{FF2B5EF4-FFF2-40B4-BE49-F238E27FC236}">
                  <a16:creationId xmlns:a16="http://schemas.microsoft.com/office/drawing/2014/main" id="{D5CF50B4-EDAF-AA71-50EA-49E2A50BD18C}"/>
                </a:ext>
              </a:extLst>
            </p:cNvPr>
            <p:cNvSpPr txBox="1"/>
            <p:nvPr/>
          </p:nvSpPr>
          <p:spPr>
            <a:xfrm>
              <a:off x="10434169" y="2951957"/>
              <a:ext cx="936048"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Imidazole propionic acid</a:t>
              </a:r>
            </a:p>
          </p:txBody>
        </p:sp>
        <p:sp>
          <p:nvSpPr>
            <p:cNvPr id="1158" name="TextBox 1157">
              <a:extLst>
                <a:ext uri="{FF2B5EF4-FFF2-40B4-BE49-F238E27FC236}">
                  <a16:creationId xmlns:a16="http://schemas.microsoft.com/office/drawing/2014/main" id="{33B052FB-E43F-88B9-25C5-56EA59663428}"/>
                </a:ext>
              </a:extLst>
            </p:cNvPr>
            <p:cNvSpPr txBox="1"/>
            <p:nvPr/>
          </p:nvSpPr>
          <p:spPr>
            <a:xfrm>
              <a:off x="9954300" y="4177728"/>
              <a:ext cx="1224045"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L-Glutamate</a:t>
              </a:r>
            </a:p>
          </p:txBody>
        </p:sp>
        <p:sp>
          <p:nvSpPr>
            <p:cNvPr id="1159" name="TextBox 1158">
              <a:extLst>
                <a:ext uri="{FF2B5EF4-FFF2-40B4-BE49-F238E27FC236}">
                  <a16:creationId xmlns:a16="http://schemas.microsoft.com/office/drawing/2014/main" id="{71F08222-E7B6-C6F2-33E8-7406E18787D9}"/>
                </a:ext>
              </a:extLst>
            </p:cNvPr>
            <p:cNvSpPr txBox="1"/>
            <p:nvPr/>
          </p:nvSpPr>
          <p:spPr>
            <a:xfrm>
              <a:off x="9002084" y="1765318"/>
              <a:ext cx="1224045"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Filaggrin</a:t>
              </a:r>
            </a:p>
          </p:txBody>
        </p:sp>
        <p:cxnSp>
          <p:nvCxnSpPr>
            <p:cNvPr id="1160" name="Straight Arrow Connector 1159">
              <a:extLst>
                <a:ext uri="{FF2B5EF4-FFF2-40B4-BE49-F238E27FC236}">
                  <a16:creationId xmlns:a16="http://schemas.microsoft.com/office/drawing/2014/main" id="{BD2D2708-BDCB-2678-37FC-9B56E97A0261}"/>
                </a:ext>
              </a:extLst>
            </p:cNvPr>
            <p:cNvCxnSpPr/>
            <p:nvPr/>
          </p:nvCxnSpPr>
          <p:spPr>
            <a:xfrm flipH="1">
              <a:off x="7755181" y="2608970"/>
              <a:ext cx="918929" cy="0"/>
            </a:xfrm>
            <a:prstGeom prst="straightConnector1">
              <a:avLst/>
            </a:prstGeom>
            <a:noFill/>
            <a:ln w="19050" cap="flat" cmpd="sng" algn="ctr">
              <a:solidFill>
                <a:sysClr val="windowText" lastClr="000000"/>
              </a:solidFill>
              <a:prstDash val="solid"/>
              <a:miter lim="800000"/>
              <a:tailEnd type="triangle"/>
            </a:ln>
            <a:effectLst/>
          </p:spPr>
        </p:cxnSp>
        <p:sp>
          <p:nvSpPr>
            <p:cNvPr id="1161" name="TextBox 1160">
              <a:extLst>
                <a:ext uri="{FF2B5EF4-FFF2-40B4-BE49-F238E27FC236}">
                  <a16:creationId xmlns:a16="http://schemas.microsoft.com/office/drawing/2014/main" id="{51004F9C-8F26-D821-4FB6-E4C97D965786}"/>
                </a:ext>
              </a:extLst>
            </p:cNvPr>
            <p:cNvSpPr txBox="1"/>
            <p:nvPr/>
          </p:nvSpPr>
          <p:spPr>
            <a:xfrm>
              <a:off x="9515094" y="2951957"/>
              <a:ext cx="1224045"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Symbol" panose="05050102010706020507" pitchFamily="18" charset="2"/>
                  <a:ea typeface="+mn-ea"/>
                  <a:cs typeface="+mn-cs"/>
                </a:rPr>
                <a:t>b</a:t>
              </a: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-alanine</a:t>
              </a:r>
            </a:p>
          </p:txBody>
        </p:sp>
        <p:sp>
          <p:nvSpPr>
            <p:cNvPr id="1162" name="TextBox 1161">
              <a:extLst>
                <a:ext uri="{FF2B5EF4-FFF2-40B4-BE49-F238E27FC236}">
                  <a16:creationId xmlns:a16="http://schemas.microsoft.com/office/drawing/2014/main" id="{FCC4F817-BF1B-7EF1-61D7-CF96204C23B9}"/>
                </a:ext>
              </a:extLst>
            </p:cNvPr>
            <p:cNvSpPr txBox="1"/>
            <p:nvPr/>
          </p:nvSpPr>
          <p:spPr>
            <a:xfrm>
              <a:off x="9033259" y="3477855"/>
              <a:ext cx="1224045"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carnosine</a:t>
              </a:r>
            </a:p>
          </p:txBody>
        </p:sp>
        <p:cxnSp>
          <p:nvCxnSpPr>
            <p:cNvPr id="1163" name="Straight Arrow Connector 1162">
              <a:extLst>
                <a:ext uri="{FF2B5EF4-FFF2-40B4-BE49-F238E27FC236}">
                  <a16:creationId xmlns:a16="http://schemas.microsoft.com/office/drawing/2014/main" id="{B613B635-9A99-3BEE-AE5C-1091A63FACDF}"/>
                </a:ext>
              </a:extLst>
            </p:cNvPr>
            <p:cNvCxnSpPr>
              <a:cxnSpLocks/>
            </p:cNvCxnSpPr>
            <p:nvPr/>
          </p:nvCxnSpPr>
          <p:spPr>
            <a:xfrm>
              <a:off x="7397620" y="2768235"/>
              <a:ext cx="0" cy="426560"/>
            </a:xfrm>
            <a:prstGeom prst="straightConnector1">
              <a:avLst/>
            </a:prstGeom>
            <a:noFill/>
            <a:ln w="19050" cap="flat" cmpd="sng" algn="ctr">
              <a:solidFill>
                <a:sysClr val="windowText" lastClr="000000"/>
              </a:solidFill>
              <a:prstDash val="solid"/>
              <a:miter lim="800000"/>
              <a:tailEnd type="triangle"/>
            </a:ln>
            <a:effectLst/>
          </p:spPr>
        </p:cxnSp>
        <p:cxnSp>
          <p:nvCxnSpPr>
            <p:cNvPr id="1164" name="Straight Arrow Connector 1163">
              <a:extLst>
                <a:ext uri="{FF2B5EF4-FFF2-40B4-BE49-F238E27FC236}">
                  <a16:creationId xmlns:a16="http://schemas.microsoft.com/office/drawing/2014/main" id="{48F0E6F1-7D34-336C-BF45-BEF9CDF11BF9}"/>
                </a:ext>
              </a:extLst>
            </p:cNvPr>
            <p:cNvCxnSpPr>
              <a:cxnSpLocks/>
            </p:cNvCxnSpPr>
            <p:nvPr/>
          </p:nvCxnSpPr>
          <p:spPr>
            <a:xfrm>
              <a:off x="9288524" y="1963561"/>
              <a:ext cx="0" cy="426560"/>
            </a:xfrm>
            <a:prstGeom prst="straightConnector1">
              <a:avLst/>
            </a:prstGeom>
            <a:noFill/>
            <a:ln w="19050" cap="flat" cmpd="sng" algn="ctr">
              <a:solidFill>
                <a:sysClr val="windowText" lastClr="000000"/>
              </a:solidFill>
              <a:prstDash val="solid"/>
              <a:miter lim="800000"/>
              <a:tailEnd type="triangle"/>
            </a:ln>
            <a:effectLst/>
          </p:spPr>
        </p:cxnSp>
        <p:cxnSp>
          <p:nvCxnSpPr>
            <p:cNvPr id="1165" name="Straight Arrow Connector 1164">
              <a:extLst>
                <a:ext uri="{FF2B5EF4-FFF2-40B4-BE49-F238E27FC236}">
                  <a16:creationId xmlns:a16="http://schemas.microsoft.com/office/drawing/2014/main" id="{F6272E16-6473-912A-681B-364FFED5800A}"/>
                </a:ext>
              </a:extLst>
            </p:cNvPr>
            <p:cNvCxnSpPr>
              <a:cxnSpLocks/>
            </p:cNvCxnSpPr>
            <p:nvPr/>
          </p:nvCxnSpPr>
          <p:spPr>
            <a:xfrm>
              <a:off x="9900056" y="2608970"/>
              <a:ext cx="666268" cy="0"/>
            </a:xfrm>
            <a:prstGeom prst="straightConnector1">
              <a:avLst/>
            </a:prstGeom>
            <a:noFill/>
            <a:ln w="19050" cap="flat" cmpd="sng" algn="ctr">
              <a:solidFill>
                <a:sysClr val="windowText" lastClr="000000"/>
              </a:solidFill>
              <a:prstDash val="solid"/>
              <a:miter lim="800000"/>
              <a:tailEnd type="triangle"/>
            </a:ln>
            <a:effectLst/>
          </p:spPr>
        </p:cxnSp>
        <p:cxnSp>
          <p:nvCxnSpPr>
            <p:cNvPr id="1166" name="Straight Arrow Connector 1165">
              <a:extLst>
                <a:ext uri="{FF2B5EF4-FFF2-40B4-BE49-F238E27FC236}">
                  <a16:creationId xmlns:a16="http://schemas.microsoft.com/office/drawing/2014/main" id="{3AFE0355-5FF8-0447-5064-C719103A8189}"/>
                </a:ext>
              </a:extLst>
            </p:cNvPr>
            <p:cNvCxnSpPr>
              <a:cxnSpLocks/>
            </p:cNvCxnSpPr>
            <p:nvPr/>
          </p:nvCxnSpPr>
          <p:spPr>
            <a:xfrm>
              <a:off x="10818795" y="2688759"/>
              <a:ext cx="0" cy="278391"/>
            </a:xfrm>
            <a:prstGeom prst="straightConnector1">
              <a:avLst/>
            </a:prstGeom>
            <a:noFill/>
            <a:ln w="19050" cap="flat" cmpd="sng" algn="ctr">
              <a:solidFill>
                <a:sysClr val="windowText" lastClr="000000"/>
              </a:solidFill>
              <a:prstDash val="solid"/>
              <a:miter lim="800000"/>
              <a:tailEnd type="triangle"/>
            </a:ln>
            <a:effectLst/>
          </p:spPr>
        </p:cxnSp>
        <p:sp>
          <p:nvSpPr>
            <p:cNvPr id="1167" name="Arc 1166">
              <a:extLst>
                <a:ext uri="{FF2B5EF4-FFF2-40B4-BE49-F238E27FC236}">
                  <a16:creationId xmlns:a16="http://schemas.microsoft.com/office/drawing/2014/main" id="{1DE99030-3F19-7E5F-5871-B9F81A773D51}"/>
                </a:ext>
              </a:extLst>
            </p:cNvPr>
            <p:cNvSpPr/>
            <p:nvPr/>
          </p:nvSpPr>
          <p:spPr>
            <a:xfrm rot="19543150">
              <a:off x="8053975" y="2620153"/>
              <a:ext cx="561563" cy="705835"/>
            </a:xfrm>
            <a:prstGeom prst="arc">
              <a:avLst>
                <a:gd name="adj1" fmla="val 14250623"/>
                <a:gd name="adj2" fmla="val 0"/>
              </a:avLst>
            </a:prstGeom>
            <a:noFill/>
            <a:ln w="19050" cap="flat" cmpd="sng" algn="ctr">
              <a:solidFill>
                <a:srgbClr val="CCBCB8"/>
              </a:solidFill>
              <a:prstDash val="solid"/>
              <a:miter lim="800000"/>
              <a:headEnd type="triangl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168" name="Arc 1167">
              <a:extLst>
                <a:ext uri="{FF2B5EF4-FFF2-40B4-BE49-F238E27FC236}">
                  <a16:creationId xmlns:a16="http://schemas.microsoft.com/office/drawing/2014/main" id="{7D2521B4-6635-85D1-D7C1-806662D8C63E}"/>
                </a:ext>
              </a:extLst>
            </p:cNvPr>
            <p:cNvSpPr/>
            <p:nvPr/>
          </p:nvSpPr>
          <p:spPr>
            <a:xfrm rot="17944078">
              <a:off x="9370362" y="2866103"/>
              <a:ext cx="388368" cy="479881"/>
            </a:xfrm>
            <a:prstGeom prst="arc">
              <a:avLst>
                <a:gd name="adj1" fmla="val 14250623"/>
                <a:gd name="adj2" fmla="val 0"/>
              </a:avLst>
            </a:prstGeom>
            <a:noFill/>
            <a:ln w="19050" cap="flat" cmpd="sng" algn="ctr">
              <a:solidFill>
                <a:srgbClr val="CCBCB8"/>
              </a:solidFill>
              <a:prstDash val="solid"/>
              <a:miter lim="800000"/>
              <a:headEnd type="triangl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cxnSp>
          <p:nvCxnSpPr>
            <p:cNvPr id="1169" name="Straight Arrow Connector 1168">
              <a:extLst>
                <a:ext uri="{FF2B5EF4-FFF2-40B4-BE49-F238E27FC236}">
                  <a16:creationId xmlns:a16="http://schemas.microsoft.com/office/drawing/2014/main" id="{82FF0F7E-C762-9A71-2368-5CEDC1303CEE}"/>
                </a:ext>
              </a:extLst>
            </p:cNvPr>
            <p:cNvCxnSpPr>
              <a:cxnSpLocks/>
            </p:cNvCxnSpPr>
            <p:nvPr/>
          </p:nvCxnSpPr>
          <p:spPr>
            <a:xfrm>
              <a:off x="9288524" y="2776916"/>
              <a:ext cx="1180" cy="645917"/>
            </a:xfrm>
            <a:prstGeom prst="straightConnector1">
              <a:avLst/>
            </a:prstGeom>
            <a:noFill/>
            <a:ln w="19050" cap="flat" cmpd="sng" algn="ctr">
              <a:solidFill>
                <a:sysClr val="windowText" lastClr="000000"/>
              </a:solidFill>
              <a:prstDash val="solid"/>
              <a:miter lim="800000"/>
              <a:tailEnd type="triangle"/>
            </a:ln>
            <a:effectLst/>
          </p:spPr>
        </p:cxnSp>
        <p:cxnSp>
          <p:nvCxnSpPr>
            <p:cNvPr id="1170" name="Straight Arrow Connector 1169">
              <a:extLst>
                <a:ext uri="{FF2B5EF4-FFF2-40B4-BE49-F238E27FC236}">
                  <a16:creationId xmlns:a16="http://schemas.microsoft.com/office/drawing/2014/main" id="{1819732D-87D8-7324-D7B2-625E544D6FC2}"/>
                </a:ext>
              </a:extLst>
            </p:cNvPr>
            <p:cNvCxnSpPr>
              <a:cxnSpLocks/>
            </p:cNvCxnSpPr>
            <p:nvPr/>
          </p:nvCxnSpPr>
          <p:spPr>
            <a:xfrm>
              <a:off x="10815400" y="3267820"/>
              <a:ext cx="0" cy="426560"/>
            </a:xfrm>
            <a:prstGeom prst="straightConnector1">
              <a:avLst/>
            </a:prstGeom>
            <a:noFill/>
            <a:ln w="19050" cap="flat" cmpd="sng" algn="ctr">
              <a:solidFill>
                <a:sysClr val="windowText" lastClr="000000"/>
              </a:solidFill>
              <a:prstDash val="solid"/>
              <a:miter lim="800000"/>
              <a:tailEnd type="triangle"/>
            </a:ln>
            <a:effectLst/>
          </p:spPr>
        </p:cxnSp>
        <p:cxnSp>
          <p:nvCxnSpPr>
            <p:cNvPr id="1171" name="Straight Arrow Connector 1170">
              <a:extLst>
                <a:ext uri="{FF2B5EF4-FFF2-40B4-BE49-F238E27FC236}">
                  <a16:creationId xmlns:a16="http://schemas.microsoft.com/office/drawing/2014/main" id="{12F1CBB7-D0E4-431B-8704-71973545286E}"/>
                </a:ext>
              </a:extLst>
            </p:cNvPr>
            <p:cNvCxnSpPr>
              <a:cxnSpLocks/>
            </p:cNvCxnSpPr>
            <p:nvPr/>
          </p:nvCxnSpPr>
          <p:spPr>
            <a:xfrm>
              <a:off x="10815400" y="3870371"/>
              <a:ext cx="0" cy="498415"/>
            </a:xfrm>
            <a:prstGeom prst="straightConnector1">
              <a:avLst/>
            </a:prstGeom>
            <a:noFill/>
            <a:ln w="19050" cap="flat" cmpd="sng" algn="ctr">
              <a:solidFill>
                <a:sysClr val="windowText" lastClr="000000"/>
              </a:solidFill>
              <a:prstDash val="solid"/>
              <a:miter lim="800000"/>
              <a:tailEnd type="triangle"/>
            </a:ln>
            <a:effectLst/>
          </p:spPr>
        </p:cxnSp>
        <p:sp>
          <p:nvSpPr>
            <p:cNvPr id="1172" name="Arc 1171">
              <a:extLst>
                <a:ext uri="{FF2B5EF4-FFF2-40B4-BE49-F238E27FC236}">
                  <a16:creationId xmlns:a16="http://schemas.microsoft.com/office/drawing/2014/main" id="{44B42938-A177-93A2-8A85-B08FEA6F4963}"/>
                </a:ext>
              </a:extLst>
            </p:cNvPr>
            <p:cNvSpPr/>
            <p:nvPr/>
          </p:nvSpPr>
          <p:spPr>
            <a:xfrm rot="3199921">
              <a:off x="10285646" y="3800658"/>
              <a:ext cx="444620" cy="630858"/>
            </a:xfrm>
            <a:prstGeom prst="arc">
              <a:avLst>
                <a:gd name="adj1" fmla="val 14250623"/>
                <a:gd name="adj2" fmla="val 0"/>
              </a:avLst>
            </a:prstGeom>
            <a:noFill/>
            <a:ln w="19050" cap="flat" cmpd="sng" algn="ctr">
              <a:solidFill>
                <a:srgbClr val="CCBCB8"/>
              </a:solidFill>
              <a:prstDash val="solid"/>
              <a:miter lim="800000"/>
              <a:headEnd type="none"/>
              <a:tailEnd type="triangl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cxnSp>
          <p:nvCxnSpPr>
            <p:cNvPr id="1173" name="Straight Arrow Connector 1172">
              <a:extLst>
                <a:ext uri="{FF2B5EF4-FFF2-40B4-BE49-F238E27FC236}">
                  <a16:creationId xmlns:a16="http://schemas.microsoft.com/office/drawing/2014/main" id="{EAC7E7CD-2353-80B2-F2BC-869D7856837F}"/>
                </a:ext>
              </a:extLst>
            </p:cNvPr>
            <p:cNvCxnSpPr>
              <a:cxnSpLocks/>
            </p:cNvCxnSpPr>
            <p:nvPr/>
          </p:nvCxnSpPr>
          <p:spPr>
            <a:xfrm flipH="1">
              <a:off x="8278160" y="2841984"/>
              <a:ext cx="740824" cy="763426"/>
            </a:xfrm>
            <a:prstGeom prst="straightConnector1">
              <a:avLst/>
            </a:prstGeom>
            <a:noFill/>
            <a:ln w="19050" cap="flat" cmpd="sng" algn="ctr">
              <a:solidFill>
                <a:sysClr val="windowText" lastClr="000000"/>
              </a:solidFill>
              <a:prstDash val="solid"/>
              <a:miter lim="800000"/>
              <a:tailEnd type="triangle"/>
            </a:ln>
            <a:effectLst/>
          </p:spPr>
        </p:cxnSp>
        <p:cxnSp>
          <p:nvCxnSpPr>
            <p:cNvPr id="1174" name="Straight Arrow Connector 1173">
              <a:extLst>
                <a:ext uri="{FF2B5EF4-FFF2-40B4-BE49-F238E27FC236}">
                  <a16:creationId xmlns:a16="http://schemas.microsoft.com/office/drawing/2014/main" id="{8D7981D8-ACF9-759E-83EB-20359E59EE57}"/>
                </a:ext>
              </a:extLst>
            </p:cNvPr>
            <p:cNvCxnSpPr>
              <a:cxnSpLocks/>
            </p:cNvCxnSpPr>
            <p:nvPr/>
          </p:nvCxnSpPr>
          <p:spPr>
            <a:xfrm flipH="1">
              <a:off x="7666253" y="3764262"/>
              <a:ext cx="414962" cy="333392"/>
            </a:xfrm>
            <a:prstGeom prst="straightConnector1">
              <a:avLst/>
            </a:prstGeom>
            <a:noFill/>
            <a:ln w="19050" cap="flat" cmpd="sng" algn="ctr">
              <a:solidFill>
                <a:sysClr val="windowText" lastClr="000000"/>
              </a:solidFill>
              <a:prstDash val="solid"/>
              <a:miter lim="800000"/>
              <a:tailEnd type="triangle"/>
            </a:ln>
            <a:effectLst/>
          </p:spPr>
        </p:cxnSp>
        <p:cxnSp>
          <p:nvCxnSpPr>
            <p:cNvPr id="1175" name="Straight Arrow Connector 1174">
              <a:extLst>
                <a:ext uri="{FF2B5EF4-FFF2-40B4-BE49-F238E27FC236}">
                  <a16:creationId xmlns:a16="http://schemas.microsoft.com/office/drawing/2014/main" id="{FE251574-089D-22D8-DAA9-D9AF0D488796}"/>
                </a:ext>
              </a:extLst>
            </p:cNvPr>
            <p:cNvCxnSpPr>
              <a:cxnSpLocks/>
            </p:cNvCxnSpPr>
            <p:nvPr/>
          </p:nvCxnSpPr>
          <p:spPr>
            <a:xfrm flipV="1">
              <a:off x="7350003" y="3537313"/>
              <a:ext cx="9139" cy="387763"/>
            </a:xfrm>
            <a:prstGeom prst="straightConnector1">
              <a:avLst/>
            </a:prstGeom>
            <a:noFill/>
            <a:ln w="19050" cap="flat" cmpd="sng" algn="ctr">
              <a:solidFill>
                <a:sysClr val="windowText" lastClr="000000"/>
              </a:solidFill>
              <a:prstDash val="solid"/>
              <a:miter lim="800000"/>
              <a:tailEnd type="triangle"/>
            </a:ln>
            <a:effectLst/>
          </p:spPr>
        </p:cxnSp>
        <p:sp>
          <p:nvSpPr>
            <p:cNvPr id="1176" name="TextBox 1175">
              <a:extLst>
                <a:ext uri="{FF2B5EF4-FFF2-40B4-BE49-F238E27FC236}">
                  <a16:creationId xmlns:a16="http://schemas.microsoft.com/office/drawing/2014/main" id="{E19395CA-1889-4D47-F903-720225E5C34E}"/>
                </a:ext>
              </a:extLst>
            </p:cNvPr>
            <p:cNvSpPr txBox="1"/>
            <p:nvPr/>
          </p:nvSpPr>
          <p:spPr>
            <a:xfrm>
              <a:off x="9849723" y="2381457"/>
              <a:ext cx="756064"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a:ln>
                    <a:noFill/>
                  </a:ln>
                  <a:solidFill>
                    <a:prstClr val="black"/>
                  </a:solidFill>
                  <a:effectLst/>
                  <a:uLnTx/>
                  <a:uFillTx/>
                  <a:latin typeface="Aptos" panose="02110004020202020204"/>
                  <a:ea typeface="+mn-ea"/>
                  <a:cs typeface="+mn-cs"/>
                </a:rPr>
                <a:t>Histidase</a:t>
              </a: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177" name="TextBox 1176">
              <a:extLst>
                <a:ext uri="{FF2B5EF4-FFF2-40B4-BE49-F238E27FC236}">
                  <a16:creationId xmlns:a16="http://schemas.microsoft.com/office/drawing/2014/main" id="{9C06AFF9-204C-45B0-983D-DD8CF234B12B}"/>
                </a:ext>
              </a:extLst>
            </p:cNvPr>
            <p:cNvSpPr txBox="1"/>
            <p:nvPr/>
          </p:nvSpPr>
          <p:spPr>
            <a:xfrm>
              <a:off x="7788518" y="2801438"/>
              <a:ext cx="596287"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Alanine</a:t>
              </a:r>
            </a:p>
          </p:txBody>
        </p:sp>
        <p:sp>
          <p:nvSpPr>
            <p:cNvPr id="1178" name="TextBox 1177">
              <a:extLst>
                <a:ext uri="{FF2B5EF4-FFF2-40B4-BE49-F238E27FC236}">
                  <a16:creationId xmlns:a16="http://schemas.microsoft.com/office/drawing/2014/main" id="{DA462721-C267-5172-32EF-63D7E4405D23}"/>
                </a:ext>
              </a:extLst>
            </p:cNvPr>
            <p:cNvSpPr txBox="1"/>
            <p:nvPr/>
          </p:nvSpPr>
          <p:spPr>
            <a:xfrm>
              <a:off x="10408035" y="1769392"/>
              <a:ext cx="849159"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srgbClr val="44B4A1"/>
                  </a:solidFill>
                  <a:effectLst/>
                  <a:uLnTx/>
                  <a:uFillTx/>
                  <a:latin typeface="Aptos" panose="02110004020202020204"/>
                  <a:ea typeface="+mn-ea"/>
                  <a:cs typeface="+mn-cs"/>
                </a:rPr>
                <a:t>cis Urocanic acid</a:t>
              </a:r>
            </a:p>
          </p:txBody>
        </p:sp>
        <p:cxnSp>
          <p:nvCxnSpPr>
            <p:cNvPr id="1179" name="Straight Arrow Connector 1178">
              <a:extLst>
                <a:ext uri="{FF2B5EF4-FFF2-40B4-BE49-F238E27FC236}">
                  <a16:creationId xmlns:a16="http://schemas.microsoft.com/office/drawing/2014/main" id="{F23481BF-C6F7-59B0-7517-377AE1B914E5}"/>
                </a:ext>
              </a:extLst>
            </p:cNvPr>
            <p:cNvCxnSpPr>
              <a:cxnSpLocks/>
            </p:cNvCxnSpPr>
            <p:nvPr/>
          </p:nvCxnSpPr>
          <p:spPr>
            <a:xfrm flipV="1">
              <a:off x="10815400" y="1995006"/>
              <a:ext cx="0" cy="342875"/>
            </a:xfrm>
            <a:prstGeom prst="straightConnector1">
              <a:avLst/>
            </a:prstGeom>
            <a:noFill/>
            <a:ln w="19050" cap="flat" cmpd="sng" algn="ctr">
              <a:solidFill>
                <a:sysClr val="windowText" lastClr="000000"/>
              </a:solidFill>
              <a:prstDash val="solid"/>
              <a:miter lim="800000"/>
              <a:tailEnd type="triangle"/>
            </a:ln>
            <a:effectLst/>
          </p:spPr>
        </p:cxnSp>
        <p:sp>
          <p:nvSpPr>
            <p:cNvPr id="1180" name="TextBox 1179">
              <a:extLst>
                <a:ext uri="{FF2B5EF4-FFF2-40B4-BE49-F238E27FC236}">
                  <a16:creationId xmlns:a16="http://schemas.microsoft.com/office/drawing/2014/main" id="{6D96781A-9674-57DF-C118-7BCD5643A3D1}"/>
                </a:ext>
              </a:extLst>
            </p:cNvPr>
            <p:cNvSpPr txBox="1"/>
            <p:nvPr/>
          </p:nvSpPr>
          <p:spPr>
            <a:xfrm>
              <a:off x="10774842" y="2071377"/>
              <a:ext cx="428628"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UV</a:t>
              </a:r>
            </a:p>
          </p:txBody>
        </p:sp>
        <p:sp>
          <p:nvSpPr>
            <p:cNvPr id="1181" name="TextBox 1180">
              <a:extLst>
                <a:ext uri="{FF2B5EF4-FFF2-40B4-BE49-F238E27FC236}">
                  <a16:creationId xmlns:a16="http://schemas.microsoft.com/office/drawing/2014/main" id="{60F0FC89-7AD7-1FB9-E64D-2527F33297DF}"/>
                </a:ext>
              </a:extLst>
            </p:cNvPr>
            <p:cNvSpPr txBox="1"/>
            <p:nvPr/>
          </p:nvSpPr>
          <p:spPr>
            <a:xfrm>
              <a:off x="8306379" y="2790694"/>
              <a:ext cx="596287"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Pyruvate</a:t>
              </a:r>
            </a:p>
          </p:txBody>
        </p:sp>
        <p:sp>
          <p:nvSpPr>
            <p:cNvPr id="1182" name="TextBox 1181">
              <a:extLst>
                <a:ext uri="{FF2B5EF4-FFF2-40B4-BE49-F238E27FC236}">
                  <a16:creationId xmlns:a16="http://schemas.microsoft.com/office/drawing/2014/main" id="{235F3F39-A893-2166-A6F4-14D9388A4096}"/>
                </a:ext>
              </a:extLst>
            </p:cNvPr>
            <p:cNvSpPr txBox="1"/>
            <p:nvPr/>
          </p:nvSpPr>
          <p:spPr>
            <a:xfrm rot="18835296">
              <a:off x="8321652" y="2966480"/>
              <a:ext cx="1224045"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Histidine decarboxylase</a:t>
              </a:r>
            </a:p>
          </p:txBody>
        </p:sp>
        <p:sp>
          <p:nvSpPr>
            <p:cNvPr id="1183" name="TextBox 1182">
              <a:extLst>
                <a:ext uri="{FF2B5EF4-FFF2-40B4-BE49-F238E27FC236}">
                  <a16:creationId xmlns:a16="http://schemas.microsoft.com/office/drawing/2014/main" id="{8C30E1E3-7E9A-F37D-2B35-7AF077FB4D1A}"/>
                </a:ext>
              </a:extLst>
            </p:cNvPr>
            <p:cNvSpPr txBox="1"/>
            <p:nvPr/>
          </p:nvSpPr>
          <p:spPr>
            <a:xfrm rot="19270869">
              <a:off x="7690515" y="3720096"/>
              <a:ext cx="867817"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Diamine oxidase</a:t>
              </a:r>
            </a:p>
          </p:txBody>
        </p:sp>
        <p:sp>
          <p:nvSpPr>
            <p:cNvPr id="1184" name="TextBox 1183">
              <a:extLst>
                <a:ext uri="{FF2B5EF4-FFF2-40B4-BE49-F238E27FC236}">
                  <a16:creationId xmlns:a16="http://schemas.microsoft.com/office/drawing/2014/main" id="{D6289680-5C52-5BFA-B12A-127577743D97}"/>
                </a:ext>
              </a:extLst>
            </p:cNvPr>
            <p:cNvSpPr txBox="1"/>
            <p:nvPr/>
          </p:nvSpPr>
          <p:spPr>
            <a:xfrm>
              <a:off x="9058543" y="4394253"/>
              <a:ext cx="867817" cy="346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Histamine Dinucleotide</a:t>
              </a:r>
            </a:p>
          </p:txBody>
        </p:sp>
        <p:cxnSp>
          <p:nvCxnSpPr>
            <p:cNvPr id="1185" name="Straight Arrow Connector 1184">
              <a:extLst>
                <a:ext uri="{FF2B5EF4-FFF2-40B4-BE49-F238E27FC236}">
                  <a16:creationId xmlns:a16="http://schemas.microsoft.com/office/drawing/2014/main" id="{96338297-5E49-A78C-7D4E-5F202F504579}"/>
                </a:ext>
              </a:extLst>
            </p:cNvPr>
            <p:cNvCxnSpPr>
              <a:cxnSpLocks/>
            </p:cNvCxnSpPr>
            <p:nvPr/>
          </p:nvCxnSpPr>
          <p:spPr>
            <a:xfrm>
              <a:off x="8380986" y="3896686"/>
              <a:ext cx="849832" cy="514201"/>
            </a:xfrm>
            <a:prstGeom prst="straightConnector1">
              <a:avLst/>
            </a:prstGeom>
            <a:noFill/>
            <a:ln w="19050" cap="flat" cmpd="sng" algn="ctr">
              <a:solidFill>
                <a:sysClr val="windowText" lastClr="000000"/>
              </a:solidFill>
              <a:prstDash val="solid"/>
              <a:miter lim="800000"/>
              <a:tailEnd type="triangle"/>
            </a:ln>
            <a:effectLst/>
          </p:spPr>
        </p:cxnSp>
        <p:sp>
          <p:nvSpPr>
            <p:cNvPr id="1186" name="TextBox 1185">
              <a:extLst>
                <a:ext uri="{FF2B5EF4-FFF2-40B4-BE49-F238E27FC236}">
                  <a16:creationId xmlns:a16="http://schemas.microsoft.com/office/drawing/2014/main" id="{5B4FAE71-E925-FEAC-ED6F-C42D6063729A}"/>
                </a:ext>
              </a:extLst>
            </p:cNvPr>
            <p:cNvSpPr txBox="1"/>
            <p:nvPr/>
          </p:nvSpPr>
          <p:spPr>
            <a:xfrm>
              <a:off x="7955072" y="4242161"/>
              <a:ext cx="867817" cy="2165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rPr>
                <a:t>Niacinamide</a:t>
              </a:r>
            </a:p>
          </p:txBody>
        </p:sp>
        <p:sp>
          <p:nvSpPr>
            <p:cNvPr id="1187" name="Arc 1186">
              <a:extLst>
                <a:ext uri="{FF2B5EF4-FFF2-40B4-BE49-F238E27FC236}">
                  <a16:creationId xmlns:a16="http://schemas.microsoft.com/office/drawing/2014/main" id="{5059BA21-C696-1F07-963A-D13A84F410D9}"/>
                </a:ext>
              </a:extLst>
            </p:cNvPr>
            <p:cNvSpPr/>
            <p:nvPr/>
          </p:nvSpPr>
          <p:spPr>
            <a:xfrm rot="9296928" flipV="1">
              <a:off x="8404787" y="4083535"/>
              <a:ext cx="406998" cy="478900"/>
            </a:xfrm>
            <a:prstGeom prst="arc">
              <a:avLst>
                <a:gd name="adj1" fmla="val 12943836"/>
                <a:gd name="adj2" fmla="val 19456714"/>
              </a:avLst>
            </a:prstGeom>
            <a:noFill/>
            <a:ln w="19050" cap="flat" cmpd="sng" algn="ctr">
              <a:solidFill>
                <a:sysClr val="window" lastClr="FFFFFF">
                  <a:lumMod val="50000"/>
                </a:sysClr>
              </a:solidFill>
              <a:prstDash val="solid"/>
              <a:miter lim="800000"/>
              <a:headEnd type="triangle"/>
              <a:tailEnd type="non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188" name="Arrow: Down 1159">
              <a:extLst>
                <a:ext uri="{FF2B5EF4-FFF2-40B4-BE49-F238E27FC236}">
                  <a16:creationId xmlns:a16="http://schemas.microsoft.com/office/drawing/2014/main" id="{58AF6378-C98B-32C6-1A7C-0B76A03A9705}"/>
                </a:ext>
              </a:extLst>
            </p:cNvPr>
            <p:cNvSpPr/>
            <p:nvPr/>
          </p:nvSpPr>
          <p:spPr>
            <a:xfrm rot="10800000">
              <a:off x="8695104" y="4217578"/>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89" name="Arrow: Down 1160">
              <a:extLst>
                <a:ext uri="{FF2B5EF4-FFF2-40B4-BE49-F238E27FC236}">
                  <a16:creationId xmlns:a16="http://schemas.microsoft.com/office/drawing/2014/main" id="{87F09CE3-B2EA-13EA-925F-8AA3A1A1CA6D}"/>
                </a:ext>
              </a:extLst>
            </p:cNvPr>
            <p:cNvSpPr/>
            <p:nvPr/>
          </p:nvSpPr>
          <p:spPr>
            <a:xfrm>
              <a:off x="6847445" y="3243141"/>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0" name="Arrow: Down 1161">
              <a:extLst>
                <a:ext uri="{FF2B5EF4-FFF2-40B4-BE49-F238E27FC236}">
                  <a16:creationId xmlns:a16="http://schemas.microsoft.com/office/drawing/2014/main" id="{F690E350-CE50-F9C7-7F72-35C737AF70EC}"/>
                </a:ext>
              </a:extLst>
            </p:cNvPr>
            <p:cNvSpPr/>
            <p:nvPr/>
          </p:nvSpPr>
          <p:spPr>
            <a:xfrm rot="10800000">
              <a:off x="6991310" y="3159137"/>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1" name="Arrow: Down 1162">
              <a:extLst>
                <a:ext uri="{FF2B5EF4-FFF2-40B4-BE49-F238E27FC236}">
                  <a16:creationId xmlns:a16="http://schemas.microsoft.com/office/drawing/2014/main" id="{BBF75A4A-7118-59E5-D1ED-21F9687C1BB7}"/>
                </a:ext>
              </a:extLst>
            </p:cNvPr>
            <p:cNvSpPr/>
            <p:nvPr/>
          </p:nvSpPr>
          <p:spPr>
            <a:xfrm>
              <a:off x="6743839" y="4021953"/>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2" name="Arrow: Down 1163">
              <a:extLst>
                <a:ext uri="{FF2B5EF4-FFF2-40B4-BE49-F238E27FC236}">
                  <a16:creationId xmlns:a16="http://schemas.microsoft.com/office/drawing/2014/main" id="{887175DA-39E4-4B03-7BBA-68BECF4EBFE3}"/>
                </a:ext>
              </a:extLst>
            </p:cNvPr>
            <p:cNvSpPr/>
            <p:nvPr/>
          </p:nvSpPr>
          <p:spPr>
            <a:xfrm rot="10800000">
              <a:off x="6887704" y="3937948"/>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3" name="Arrow: Down 1164">
              <a:extLst>
                <a:ext uri="{FF2B5EF4-FFF2-40B4-BE49-F238E27FC236}">
                  <a16:creationId xmlns:a16="http://schemas.microsoft.com/office/drawing/2014/main" id="{93676B10-4141-3F8E-70DB-96127F72A8FD}"/>
                </a:ext>
              </a:extLst>
            </p:cNvPr>
            <p:cNvSpPr/>
            <p:nvPr/>
          </p:nvSpPr>
          <p:spPr>
            <a:xfrm rot="10800000">
              <a:off x="7736971" y="2768235"/>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4" name="Arrow: Down 1165">
              <a:extLst>
                <a:ext uri="{FF2B5EF4-FFF2-40B4-BE49-F238E27FC236}">
                  <a16:creationId xmlns:a16="http://schemas.microsoft.com/office/drawing/2014/main" id="{7999A249-7375-9974-D2B8-B8F62E9205AE}"/>
                </a:ext>
              </a:extLst>
            </p:cNvPr>
            <p:cNvSpPr/>
            <p:nvPr/>
          </p:nvSpPr>
          <p:spPr>
            <a:xfrm rot="10800000">
              <a:off x="10014147" y="2896552"/>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5" name="Arrow: Down 1166">
              <a:extLst>
                <a:ext uri="{FF2B5EF4-FFF2-40B4-BE49-F238E27FC236}">
                  <a16:creationId xmlns:a16="http://schemas.microsoft.com/office/drawing/2014/main" id="{82659ECF-7524-8622-64FC-076ECD202289}"/>
                </a:ext>
              </a:extLst>
            </p:cNvPr>
            <p:cNvSpPr/>
            <p:nvPr/>
          </p:nvSpPr>
          <p:spPr>
            <a:xfrm rot="10800000">
              <a:off x="10144610" y="4330930"/>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6" name="Arrow: Down 1167">
              <a:extLst>
                <a:ext uri="{FF2B5EF4-FFF2-40B4-BE49-F238E27FC236}">
                  <a16:creationId xmlns:a16="http://schemas.microsoft.com/office/drawing/2014/main" id="{A168B183-C73A-4D24-AF60-22ED4DD5A09F}"/>
                </a:ext>
              </a:extLst>
            </p:cNvPr>
            <p:cNvSpPr/>
            <p:nvPr/>
          </p:nvSpPr>
          <p:spPr>
            <a:xfrm rot="10800000">
              <a:off x="11070903" y="1732996"/>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7" name="Arrow: Down 1168">
              <a:extLst>
                <a:ext uri="{FF2B5EF4-FFF2-40B4-BE49-F238E27FC236}">
                  <a16:creationId xmlns:a16="http://schemas.microsoft.com/office/drawing/2014/main" id="{5D513840-D64E-4FE5-2BF5-18C7B9CDC4E8}"/>
                </a:ext>
              </a:extLst>
            </p:cNvPr>
            <p:cNvSpPr/>
            <p:nvPr/>
          </p:nvSpPr>
          <p:spPr>
            <a:xfrm rot="10800000">
              <a:off x="9569403" y="2365849"/>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8" name="Arrow: Down 1169">
              <a:extLst>
                <a:ext uri="{FF2B5EF4-FFF2-40B4-BE49-F238E27FC236}">
                  <a16:creationId xmlns:a16="http://schemas.microsoft.com/office/drawing/2014/main" id="{85AF91F7-EA37-F9CB-A1E4-D35FEFDE74C7}"/>
                </a:ext>
              </a:extLst>
            </p:cNvPr>
            <p:cNvSpPr/>
            <p:nvPr/>
          </p:nvSpPr>
          <p:spPr>
            <a:xfrm>
              <a:off x="11273116" y="2392095"/>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199" name="Arrow: Down 1170">
              <a:extLst>
                <a:ext uri="{FF2B5EF4-FFF2-40B4-BE49-F238E27FC236}">
                  <a16:creationId xmlns:a16="http://schemas.microsoft.com/office/drawing/2014/main" id="{D1370A98-E123-BA1A-46E0-3270ADA6DF55}"/>
                </a:ext>
              </a:extLst>
            </p:cNvPr>
            <p:cNvSpPr/>
            <p:nvPr/>
          </p:nvSpPr>
          <p:spPr>
            <a:xfrm>
              <a:off x="11222766" y="1812246"/>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200" name="Arrow: Down 1171">
              <a:extLst>
                <a:ext uri="{FF2B5EF4-FFF2-40B4-BE49-F238E27FC236}">
                  <a16:creationId xmlns:a16="http://schemas.microsoft.com/office/drawing/2014/main" id="{664D85F4-08DF-8944-4EDB-90EF577DAA1A}"/>
                </a:ext>
              </a:extLst>
            </p:cNvPr>
            <p:cNvSpPr/>
            <p:nvPr/>
          </p:nvSpPr>
          <p:spPr>
            <a:xfrm>
              <a:off x="10007617" y="4419713"/>
              <a:ext cx="163038" cy="287615"/>
            </a:xfrm>
            <a:prstGeom prst="downArrow">
              <a:avLst/>
            </a:prstGeom>
            <a:solidFill>
              <a:srgbClr val="CBD938"/>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201" name="Arrow: Down 1172">
              <a:extLst>
                <a:ext uri="{FF2B5EF4-FFF2-40B4-BE49-F238E27FC236}">
                  <a16:creationId xmlns:a16="http://schemas.microsoft.com/office/drawing/2014/main" id="{A0F19365-5563-AAC5-8126-9AAFEB031A1D}"/>
                </a:ext>
              </a:extLst>
            </p:cNvPr>
            <p:cNvSpPr/>
            <p:nvPr/>
          </p:nvSpPr>
          <p:spPr>
            <a:xfrm rot="10800000">
              <a:off x="11209908" y="2972740"/>
              <a:ext cx="163038" cy="287615"/>
            </a:xfrm>
            <a:prstGeom prst="downArrow">
              <a:avLst/>
            </a:prstGeom>
            <a:solidFill>
              <a:schemeClr val="accent6"/>
            </a:solidFill>
            <a:ln w="9525"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2" name="Rectangle 1">
              <a:extLst>
                <a:ext uri="{FF2B5EF4-FFF2-40B4-BE49-F238E27FC236}">
                  <a16:creationId xmlns:a16="http://schemas.microsoft.com/office/drawing/2014/main" id="{02ADE68E-B26C-91F9-98EC-E76BE25F1156}"/>
                </a:ext>
              </a:extLst>
            </p:cNvPr>
            <p:cNvSpPr/>
            <p:nvPr/>
          </p:nvSpPr>
          <p:spPr>
            <a:xfrm>
              <a:off x="6632024" y="1619647"/>
              <a:ext cx="5264270" cy="317946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grpSp>
      <p:cxnSp>
        <p:nvCxnSpPr>
          <p:cNvPr id="6" name="Straight Connector 5">
            <a:extLst>
              <a:ext uri="{FF2B5EF4-FFF2-40B4-BE49-F238E27FC236}">
                <a16:creationId xmlns:a16="http://schemas.microsoft.com/office/drawing/2014/main" id="{A7ADD95A-E9B1-88FC-5802-B918527104B6}"/>
              </a:ext>
            </a:extLst>
          </p:cNvPr>
          <p:cNvCxnSpPr/>
          <p:nvPr/>
        </p:nvCxnSpPr>
        <p:spPr>
          <a:xfrm>
            <a:off x="6232638" y="1278270"/>
            <a:ext cx="0" cy="4618033"/>
          </a:xfrm>
          <a:prstGeom prst="line">
            <a:avLst/>
          </a:prstGeom>
        </p:spPr>
        <p:style>
          <a:lnRef idx="1">
            <a:schemeClr val="dk1"/>
          </a:lnRef>
          <a:fillRef idx="0">
            <a:schemeClr val="dk1"/>
          </a:fillRef>
          <a:effectRef idx="0">
            <a:schemeClr val="dk1"/>
          </a:effectRef>
          <a:fontRef idx="minor">
            <a:schemeClr val="tx1"/>
          </a:fontRef>
        </p:style>
      </p:cxnSp>
      <p:grpSp>
        <p:nvGrpSpPr>
          <p:cNvPr id="9" name="Group 8">
            <a:extLst>
              <a:ext uri="{FF2B5EF4-FFF2-40B4-BE49-F238E27FC236}">
                <a16:creationId xmlns:a16="http://schemas.microsoft.com/office/drawing/2014/main" id="{D0595249-C971-7335-C6A8-ED9F6F602DCF}"/>
              </a:ext>
            </a:extLst>
          </p:cNvPr>
          <p:cNvGrpSpPr/>
          <p:nvPr/>
        </p:nvGrpSpPr>
        <p:grpSpPr>
          <a:xfrm>
            <a:off x="10231967" y="314811"/>
            <a:ext cx="1960033" cy="962713"/>
            <a:chOff x="10231967" y="679007"/>
            <a:chExt cx="1960033" cy="962713"/>
          </a:xfrm>
        </p:grpSpPr>
        <p:sp>
          <p:nvSpPr>
            <p:cNvPr id="10" name="TextBox 9">
              <a:extLst>
                <a:ext uri="{FF2B5EF4-FFF2-40B4-BE49-F238E27FC236}">
                  <a16:creationId xmlns:a16="http://schemas.microsoft.com/office/drawing/2014/main" id="{21E2EEEB-C7F9-45B3-B2F9-18589A795C31}"/>
                </a:ext>
              </a:extLst>
            </p:cNvPr>
            <p:cNvSpPr txBox="1"/>
            <p:nvPr/>
          </p:nvSpPr>
          <p:spPr>
            <a:xfrm>
              <a:off x="10231967" y="679007"/>
              <a:ext cx="1960032" cy="338554"/>
            </a:xfrm>
            <a:prstGeom prst="rect">
              <a:avLst/>
            </a:prstGeom>
            <a:solidFill>
              <a:schemeClr val="accent3"/>
            </a:solidFill>
          </p:spPr>
          <p:txBody>
            <a:bodyPr wrap="square">
              <a:spAutoFit/>
            </a:bodyPr>
            <a:lstStyle/>
            <a:p>
              <a:r>
                <a:rPr lang="en-GB" sz="1600" b="1" dirty="0">
                  <a:solidFill>
                    <a:schemeClr val="bg1"/>
                  </a:solidFill>
                </a:rPr>
                <a:t>NEW: </a:t>
              </a:r>
              <a:r>
                <a:rPr lang="en-GB" sz="1600" i="1" dirty="0">
                  <a:solidFill>
                    <a:schemeClr val="bg1"/>
                  </a:solidFill>
                </a:rPr>
                <a:t>in vivo </a:t>
              </a:r>
              <a:r>
                <a:rPr lang="en-GB" sz="1600" dirty="0">
                  <a:solidFill>
                    <a:schemeClr val="bg1"/>
                  </a:solidFill>
                </a:rPr>
                <a:t>study</a:t>
              </a:r>
              <a:endParaRPr lang="en-GB" sz="1600" baseline="30000" dirty="0">
                <a:solidFill>
                  <a:schemeClr val="bg1"/>
                </a:solidFill>
              </a:endParaRPr>
            </a:p>
          </p:txBody>
        </p:sp>
        <p:pic>
          <p:nvPicPr>
            <p:cNvPr id="12" name="Graphic 11">
              <a:extLst>
                <a:ext uri="{FF2B5EF4-FFF2-40B4-BE49-F238E27FC236}">
                  <a16:creationId xmlns:a16="http://schemas.microsoft.com/office/drawing/2014/main" id="{3A99453A-F2DD-2E40-5278-5292E7C4C2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92258" y="1055614"/>
              <a:ext cx="1499742" cy="586106"/>
            </a:xfrm>
            <a:prstGeom prst="rect">
              <a:avLst/>
            </a:prstGeom>
          </p:spPr>
        </p:pic>
      </p:grpSp>
    </p:spTree>
    <p:extLst>
      <p:ext uri="{BB962C8B-B14F-4D97-AF65-F5344CB8AC3E}">
        <p14:creationId xmlns:p14="http://schemas.microsoft.com/office/powerpoint/2010/main" val="1101222262"/>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4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Marcom_x0020_Status xmlns="4e78ffb6-5573-4dae-972d-0246748d492f">not applicable</Marcom_x0020_Status>
    <Transfer_x0020_B_x0026_C_x0020_Connect xmlns="4e78ffb6-5573-4dae-972d-0246748d492f">yes</Transfer_x0020_B_x0026_C_x0020_Connect>
    <Validation_x0020_Mkt xmlns="4e78ffb6-5573-4dae-972d-0246748d492f">yes</Validation_x0020_Mkt>
    <Marcom_x0020_Support_x0020_Needed xmlns="4e78ffb6-5573-4dae-972d-0246748d492f">no</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192AB7-E55D-4C62-9017-90AD644F626D}">
  <ds:schemaRefs>
    <ds:schemaRef ds:uri="http://purl.org/dc/terms/"/>
    <ds:schemaRef ds:uri="http://purl.org/dc/dcmitype/"/>
    <ds:schemaRef ds:uri="4e78ffb6-5573-4dae-972d-0246748d492f"/>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8a4562e5-d5b1-4d26-b0bf-7e79abe2fe6f"/>
    <ds:schemaRef ds:uri="5a2251cd-bd5e-462d-8f0e-b8d48ef43808"/>
    <ds:schemaRef ds:uri="http://www.w3.org/XML/1998/namespace"/>
  </ds:schemaRefs>
</ds:datastoreItem>
</file>

<file path=customXml/itemProps2.xml><?xml version="1.0" encoding="utf-8"?>
<ds:datastoreItem xmlns:ds="http://schemas.openxmlformats.org/officeDocument/2006/customXml" ds:itemID="{A4F2D380-B2AC-4F9D-8748-5DA25A121778}">
  <ds:schemaRefs>
    <ds:schemaRef ds:uri="Microsoft.SharePoint.Taxonomy.ContentTypeSync"/>
  </ds:schemaRefs>
</ds:datastoreItem>
</file>

<file path=customXml/itemProps3.xml><?xml version="1.0" encoding="utf-8"?>
<ds:datastoreItem xmlns:ds="http://schemas.openxmlformats.org/officeDocument/2006/customXml" ds:itemID="{3A56D6C2-F774-4BCC-A7EB-2DC97A1C76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7864003-2007-427C-B7ED-F957F87549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63</TotalTime>
  <Words>9502</Words>
  <Application>Microsoft Office PowerPoint</Application>
  <PresentationFormat>Widescreen</PresentationFormat>
  <Paragraphs>1265</Paragraphs>
  <Slides>62</Slides>
  <Notes>31</Notes>
  <HiddenSlides>0</HiddenSlides>
  <MMClips>0</MMClips>
  <ScaleCrop>false</ScaleCrop>
  <HeadingPairs>
    <vt:vector size="6" baseType="variant">
      <vt:variant>
        <vt:lpstr>Fonts Used</vt:lpstr>
      </vt:variant>
      <vt:variant>
        <vt:i4>16</vt:i4>
      </vt:variant>
      <vt:variant>
        <vt:lpstr>Theme</vt:lpstr>
      </vt:variant>
      <vt:variant>
        <vt:i4>6</vt:i4>
      </vt:variant>
      <vt:variant>
        <vt:lpstr>Slide Titles</vt:lpstr>
      </vt:variant>
      <vt:variant>
        <vt:i4>62</vt:i4>
      </vt:variant>
    </vt:vector>
  </HeadingPairs>
  <TitlesOfParts>
    <vt:vector size="84" baseType="lpstr">
      <vt:lpstr>Aptos</vt:lpstr>
      <vt:lpstr>Symbol</vt:lpstr>
      <vt:lpstr>Open Sans</vt:lpstr>
      <vt:lpstr>DM Sans 14pt</vt:lpstr>
      <vt:lpstr>Arial,Sans-Serif</vt:lpstr>
      <vt:lpstr>DM Sans Bold</vt:lpstr>
      <vt:lpstr>Wingdings</vt:lpstr>
      <vt:lpstr>Segoe UI</vt:lpstr>
      <vt:lpstr>DM Sans Medium</vt:lpstr>
      <vt:lpstr>Arial</vt:lpstr>
      <vt:lpstr>Avenir LT</vt:lpstr>
      <vt:lpstr>Fira Sans Book</vt:lpstr>
      <vt:lpstr>DM Sans</vt:lpstr>
      <vt:lpstr>Calibri</vt:lpstr>
      <vt:lpstr>Fira Sans</vt:lpstr>
      <vt:lpstr>Fira Sans Medium</vt:lpstr>
      <vt:lpstr>dsm-firmenich</vt:lpstr>
      <vt:lpstr>1_dsm-firmenich</vt:lpstr>
      <vt:lpstr>2_dsm-firmenich</vt:lpstr>
      <vt:lpstr>3_dsm-firmenich</vt:lpstr>
      <vt:lpstr>4_dsm-firmenich</vt:lpstr>
      <vt:lpstr>Office Theme</vt:lpstr>
      <vt:lpstr>PowerPoint Presentation</vt:lpstr>
      <vt:lpstr>Agenda</vt:lpstr>
      <vt:lpstr>01</vt:lpstr>
      <vt:lpstr>Menopause: Symptoms and effects on skin and hair</vt:lpstr>
      <vt:lpstr>Menopause: focus on skin changes</vt:lpstr>
      <vt:lpstr>PowerPoint Presentation</vt:lpstr>
      <vt:lpstr>02</vt:lpstr>
      <vt:lpstr>Niacinamide PC: proven benefits</vt:lpstr>
      <vt:lpstr>The multi-functional vitamin for menopausal skin changes </vt:lpstr>
      <vt:lpstr>PowerPoint Presentation</vt:lpstr>
      <vt:lpstr>03</vt:lpstr>
      <vt:lpstr>Niacinamide PC – new clinical data</vt:lpstr>
      <vt:lpstr>PowerPoint Presentation</vt:lpstr>
      <vt:lpstr>Niacinamide PC re-balances ceramides composition </vt:lpstr>
      <vt:lpstr>Ceramides in the skin (backup slides)</vt:lpstr>
      <vt:lpstr>Niacinamide PC:  re-balancing ceramides composition </vt:lpstr>
      <vt:lpstr>Niacinamide PC promotes skin regeneration at cellular level</vt:lpstr>
      <vt:lpstr>NAD+ precursor in two key pathways: energy production and DNA repair</vt:lpstr>
      <vt:lpstr>Significant recovery of cytosine levels  after treatment with 5% Niacinamide PC</vt:lpstr>
      <vt:lpstr>Niacinamide PC reduces skin sensitivity and counteracts the effects of photo-aging in  post-menopausal skin </vt:lpstr>
      <vt:lpstr>Histidine pathway</vt:lpstr>
      <vt:lpstr>Niacinamide PC rebalances histidine pathway  counteracting the effect of UV stress and menopause</vt:lpstr>
      <vt:lpstr>Niacinamide protects and stimulates collagen production </vt:lpstr>
      <vt:lpstr>Menopause</vt:lpstr>
      <vt:lpstr>Niacinamide PC protects and stimulates collagen production</vt:lpstr>
      <vt:lpstr>Niacinamide PC improves skin hydration  </vt:lpstr>
      <vt:lpstr>Niacinamide PC reinforces skin barrier </vt:lpstr>
      <vt:lpstr>Topical application of Niacinamide PC drastically boosts Niacinamide and its metabolites in the skin</vt:lpstr>
      <vt:lpstr>04</vt:lpstr>
      <vt:lpstr>Hyperpigmentation Solutions</vt:lpstr>
      <vt:lpstr>DOUBLE ACTIVE (1)</vt:lpstr>
      <vt:lpstr>DOUBLE ACTIVE (2)</vt:lpstr>
      <vt:lpstr>DOUBLE ACTIVE  </vt:lpstr>
      <vt:lpstr>DOUBLE ACTIVE: Niacinamide PC plus OXY 229 CB </vt:lpstr>
      <vt:lpstr>TRIPLE ACTIVE</vt:lpstr>
      <vt:lpstr>TRIPLE ACTIVE </vt:lpstr>
      <vt:lpstr>TRIPLE ACTIVE: NIACINAMIDE PC + ALPHA-ARBUTIN + REGU®-FADE  </vt:lpstr>
      <vt:lpstr>05</vt:lpstr>
      <vt:lpstr>Hair changes in menopause</vt:lpstr>
      <vt:lpstr>Vitamin B3 (Niacinamide PC)</vt:lpstr>
      <vt:lpstr>Vitamin B3 (Niacinamide PC)</vt:lpstr>
      <vt:lpstr>Vitamin B3 (Niacinamide PC)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Niacinamide PC </vt:lpstr>
      <vt:lpstr>PowerPoint Presentation</vt:lpstr>
      <vt:lpstr>PowerPoint Presentation</vt:lpstr>
      <vt:lpstr>ALPHA-ARBUTIN</vt:lpstr>
      <vt:lpstr>OXY 229 CB</vt:lpstr>
      <vt:lpstr>REGU®-FADE </vt:lpstr>
      <vt:lpstr>Histidine catabolic pathway changes during menopause</vt:lpstr>
      <vt:lpstr>Niacinamide PC: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niacinamide_pc_in_menopause_master_presentation_2025-05</dc:title>
  <dc:creator>Francois Paul</dc:creator>
  <cp:lastModifiedBy>Marie-Sophie Meisinger</cp:lastModifiedBy>
  <cp:revision>12</cp:revision>
  <dcterms:created xsi:type="dcterms:W3CDTF">2023-03-31T07:21:36Z</dcterms:created>
  <dcterms:modified xsi:type="dcterms:W3CDTF">2025-05-21T15:58:56Z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ClassificationContentMarkingHeaderLocations">
    <vt:lpwstr>dsm-firmenich:7</vt:lpwstr>
  </property>
  <property fmtid="{D5CDD505-2E9C-101B-9397-08002B2CF9AE}" pid="5" name="ClassificationContentMarkingHeaderText">
    <vt:lpwstr>internal</vt:lpwstr>
  </property>
  <property fmtid="{D5CDD505-2E9C-101B-9397-08002B2CF9AE}" pid="6" name="MSIP_Label_2ff753fd-faf2-4608-9b59-553f003adcdf_Enabled">
    <vt:lpwstr>true</vt:lpwstr>
  </property>
  <property fmtid="{D5CDD505-2E9C-101B-9397-08002B2CF9AE}" pid="7" name="MSIP_Label_2ff753fd-faf2-4608-9b59-553f003adcdf_SetDate">
    <vt:lpwstr>2024-05-02T07:02:20Z</vt:lpwstr>
  </property>
  <property fmtid="{D5CDD505-2E9C-101B-9397-08002B2CF9AE}" pid="8" name="MSIP_Label_2ff753fd-faf2-4608-9b59-553f003adcdf_Method">
    <vt:lpwstr>Privileged</vt:lpwstr>
  </property>
  <property fmtid="{D5CDD505-2E9C-101B-9397-08002B2CF9AE}" pid="9" name="MSIP_Label_2ff753fd-faf2-4608-9b59-553f003adcdf_Name">
    <vt:lpwstr>2ff753fd-faf2-4608-9b59-553f003adcdf</vt:lpwstr>
  </property>
  <property fmtid="{D5CDD505-2E9C-101B-9397-08002B2CF9AE}" pid="10" name="MSIP_Label_2ff753fd-faf2-4608-9b59-553f003adcdf_SiteId">
    <vt:lpwstr>49618402-6ea3-441d-957d-7df8773fee54</vt:lpwstr>
  </property>
  <property fmtid="{D5CDD505-2E9C-101B-9397-08002B2CF9AE}" pid="11" name="MSIP_Label_2ff753fd-faf2-4608-9b59-553f003adcdf_ActionId">
    <vt:lpwstr>bec94c54-5b17-4dfb-af97-b6e5349f28bd</vt:lpwstr>
  </property>
  <property fmtid="{D5CDD505-2E9C-101B-9397-08002B2CF9AE}" pid="12" name="MSIP_Label_2ff753fd-faf2-4608-9b59-553f003adcdf_ContentBits">
    <vt:lpwstr>0</vt:lpwstr>
  </property>
</Properties>
</file>