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ink/ink1.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21" r:id="rId5"/>
    <p:sldMasterId id="2147483879" r:id="rId6"/>
    <p:sldMasterId id="2147483982" r:id="rId7"/>
    <p:sldMasterId id="2147484025" r:id="rId8"/>
  </p:sldMasterIdLst>
  <p:notesMasterIdLst>
    <p:notesMasterId r:id="rId19"/>
  </p:notesMasterIdLst>
  <p:sldIdLst>
    <p:sldId id="274" r:id="rId9"/>
    <p:sldId id="266" r:id="rId10"/>
    <p:sldId id="270" r:id="rId11"/>
    <p:sldId id="280" r:id="rId12"/>
    <p:sldId id="259" r:id="rId13"/>
    <p:sldId id="257" r:id="rId14"/>
    <p:sldId id="2147482620" r:id="rId15"/>
    <p:sldId id="281" r:id="rId16"/>
    <p:sldId id="2147482650" r:id="rId17"/>
    <p:sldId id="2147482610" r:id="rId18"/>
  </p:sldIdLst>
  <p:sldSz cx="12192000" cy="6858000"/>
  <p:notesSz cx="6858000" cy="9144000"/>
  <p:embeddedFontLst>
    <p:embeddedFont>
      <p:font typeface="DM Sans" pitchFamily="2" charset="0"/>
      <p:regular r:id="rId20"/>
      <p:bold r:id="rId20"/>
      <p:italic r:id="rId20"/>
      <p:boldItalic r:id="rId20"/>
    </p:embeddedFont>
    <p:embeddedFont>
      <p:font typeface="DM Sans Bold" pitchFamily="2" charset="0"/>
      <p:bold r:id="rId20"/>
      <p:italic r:id="rId20"/>
      <p:boldItalic r:id="rId20"/>
    </p:embeddedFont>
    <p:embeddedFont>
      <p:font typeface="DM Sans Medium" pitchFamily="2" charset="0"/>
      <p:regular r:id="rId21"/>
      <p:italic r:id="rId22"/>
    </p:embeddedFont>
    <p:embeddedFont>
      <p:font typeface="Open Sans" panose="020B060603050402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B91621-887A-1B12-A708-A09B82AAD62A}" name="Dominik Imfeld" initials="DI" userId="S::dominik.imfeld@dsm.com::834222bf-c3ad-48a1-bc06-37b4cb2a76fe" providerId="AD"/>
  <p188:author id="{50FC3F31-8059-DD47-9434-86BA5615C471}" name="Charlotte Knaupp" initials="CK" userId="S::charlotte.knaupp@vim-group.com::68a7a230-7b40-4667-aed5-d2dc881ae357" providerId="AD"/>
  <p188:author id="{542A6E39-DD7A-8601-CC50-F424820690EA}" name="Jina Kim" initials="JK" userId="S::jina.kim@dsm-firmenich.com::df75cc77-bc55-496a-b5a6-88d4d2579bac" providerId="AD"/>
  <p188:author id="{9FBCC546-F41B-477E-C5EA-302B81DA5E90}" name="V-One_laptop_01" initials="VO" userId="V-One_laptop_01" providerId="None"/>
  <p188:author id="{15607D5F-7312-9B6E-A75D-B59F7A36C2CA}" name="Francois Paul" initials="FP" userId="S::Francois.Paul@dsm.com::cd345e1b-5b33-44e8-b09c-75307eac9781" providerId="AD"/>
  <p188:author id="{DCAFDE65-CC24-63CA-6D43-3BC87AC225AB}" name="Francois Paul" initials="FP" userId="S::francois.paul@dsm.com::cd345e1b-5b33-44e8-b09c-75307eac9781" providerId="AD"/>
  <p188:author id="{B93EF373-4FC5-436F-6A87-494C3255465E}" name="Volker Rosenberger" initials="VR" userId="S::volker.rosenberger@dsm.com::d473ebcf-8881-4a9c-9e6d-8206b85954aa" providerId="AD"/>
  <p188:author id="{FEEC3591-7049-99DC-3876-DC54FC4F3992}" name="Francesca Pascucci" initials="FP" userId="S::Francesca.Pascucci@dsm.com::811ad1a6-1062-4d6d-a024-d8bcd1d58767" providerId="AD"/>
  <p188:author id="{8E710BAF-9CFF-63C0-DF66-F6AE89AEA452}" name="Dominik Imfeld" initials="DI" userId="S::Dominik.Imfeld@dsm.com::834222bf-c3ad-48a1-bc06-37b4cb2a76fe" providerId="AD"/>
  <p188:author id="{17FF70B6-10A3-2875-63ED-AAE370D1DFE8}" name="Karolina Strojny" initials="KS" userId="S::karolina.strojny@vim-group.com::76e827dd-946f-488b-88e6-4c70dcf5e094" providerId="AD"/>
  <p188:author id="{EF9FD2C1-833C-3BA8-B779-678DFE873955}" name="Beatrice Albanese" initials="BA" userId="S::beatrice.albanese@dsm.com::cf8a0dcc-7a34-4e2d-a3d2-85706be59435" providerId="AD"/>
  <p188:author id="{351A6CC2-6036-3B43-A178-D4D857E9E522}" name="Caroline Guillien" initials="CG" userId="S::Caroline.Guillien@dsm-firmenich.com::3e4c10c0-1ee2-48be-9d78-4d6ed773945d" providerId="AD"/>
  <p188:author id="{7CCACCCF-08BE-31A7-B3FB-44118BF6E4CD}" name="Beatrice Albanese" initials="BA" userId="S::Beatrice.Albanese@dsm.com::cf8a0dcc-7a34-4e2d-a3d2-85706be59435" providerId="AD"/>
  <p188:author id="{891086EB-F312-C88D-D7BE-FDA09657E50C}" name="Remi de Vogel" initials="Rd" userId="S::remi.devogel@vim-group.com::5948360e-7b9c-4a22-9ada-df5e8b901c8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69D7"/>
    <a:srgbClr val="2D2B2B"/>
    <a:srgbClr val="524D4D"/>
    <a:srgbClr val="4572C3"/>
    <a:srgbClr val="DEB4EB"/>
    <a:srgbClr val="558136"/>
    <a:srgbClr val="9FC3E5"/>
    <a:srgbClr val="F8FFFF"/>
    <a:srgbClr val="D9B0EA"/>
    <a:srgbClr val="E9F0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106D89-0DD6-4725-A88F-EAD2907A2831}" v="1" dt="2025-05-21T15:59:33.391"/>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264" autoAdjust="0"/>
  </p:normalViewPr>
  <p:slideViewPr>
    <p:cSldViewPr snapToGrid="0">
      <p:cViewPr varScale="1">
        <p:scale>
          <a:sx n="87" d="100"/>
          <a:sy n="87" d="100"/>
        </p:scale>
        <p:origin x="1392" y="108"/>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font" Target="fonts/font6.fntdata"/><Relationship Id="rId3" Type="http://schemas.openxmlformats.org/officeDocument/2006/relationships/customXml" Target="../customXml/item3.xml"/><Relationship Id="rId21" Type="http://schemas.openxmlformats.org/officeDocument/2006/relationships/font" Target="fonts/font1.fntdata"/><Relationship Id="rId7"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font" Target="fonts/font5.fntdata"/><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font" Target="NUL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3.xml"/><Relationship Id="rId24" Type="http://schemas.openxmlformats.org/officeDocument/2006/relationships/font" Target="fonts/font4.fntdata"/><Relationship Id="rId32"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7.xml"/><Relationship Id="rId23" Type="http://schemas.openxmlformats.org/officeDocument/2006/relationships/font" Target="fonts/font3.fntdata"/><Relationship Id="rId28"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notesMaster" Target="notesMasters/notesMaster1.xml"/><Relationship Id="rId31"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font" Target="fonts/font2.fntdata"/><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34106D89-0DD6-4725-A88F-EAD2907A2831}"/>
    <pc:docChg chg="modSld">
      <pc:chgData name="Marie-Sophie Meisinger" userId="286e1ad8-c636-4702-a91e-982a33a1b0e7" providerId="ADAL" clId="{34106D89-0DD6-4725-A88F-EAD2907A2831}" dt="2025-05-21T15:59:40.194" v="2" actId="20577"/>
      <pc:docMkLst>
        <pc:docMk/>
      </pc:docMkLst>
      <pc:sldChg chg="modSp mod">
        <pc:chgData name="Marie-Sophie Meisinger" userId="286e1ad8-c636-4702-a91e-982a33a1b0e7" providerId="ADAL" clId="{34106D89-0DD6-4725-A88F-EAD2907A2831}" dt="2025-05-21T15:59:40.194" v="2" actId="20577"/>
        <pc:sldMkLst>
          <pc:docMk/>
          <pc:sldMk cId="371792033" sldId="274"/>
        </pc:sldMkLst>
        <pc:spChg chg="mod">
          <ac:chgData name="Marie-Sophie Meisinger" userId="286e1ad8-c636-4702-a91e-982a33a1b0e7" providerId="ADAL" clId="{34106D89-0DD6-4725-A88F-EAD2907A2831}" dt="2025-05-21T15:59:40.194" v="2" actId="20577"/>
          <ac:spMkLst>
            <pc:docMk/>
            <pc:sldMk cId="371792033" sldId="274"/>
            <ac:spMk id="2" creationId="{740DB3F8-F9DF-29F9-5A00-116050F69EAE}"/>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16T11:06:13.549"/>
    </inkml:context>
    <inkml:brush xml:id="br0">
      <inkml:brushProperty name="width" value="0.1" units="cm"/>
      <inkml:brushProperty name="height" value="0.1" units="cm"/>
    </inkml:brush>
  </inkml:definitions>
  <inkml:trace contextRef="#ctx0" brushRef="#br0">16087 794 16383 0 0,'0'0'0'0'0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1FD3C-CBAF-4FF0-9A46-05FD8252ACFE}" type="datetimeFigureOut">
              <a:rPr lang="en-GB" smtClean="0"/>
              <a:t>21/05/2025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1</a:t>
            </a:fld>
            <a:endParaRPr lang="en-GB"/>
          </a:p>
        </p:txBody>
      </p:sp>
    </p:spTree>
    <p:extLst>
      <p:ext uri="{BB962C8B-B14F-4D97-AF65-F5344CB8AC3E}">
        <p14:creationId xmlns:p14="http://schemas.microsoft.com/office/powerpoint/2010/main" val="31059622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05EFF53-B5E9-4C67-9F80-34173122F7DF}" type="slidenum">
              <a:rPr lang="en-GB" smtClean="0"/>
              <a:t>3</a:t>
            </a:fld>
            <a:endParaRPr lang="en-GB"/>
          </a:p>
        </p:txBody>
      </p:sp>
    </p:spTree>
    <p:extLst>
      <p:ext uri="{BB962C8B-B14F-4D97-AF65-F5344CB8AC3E}">
        <p14:creationId xmlns:p14="http://schemas.microsoft.com/office/powerpoint/2010/main" val="24050311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05EFF53-B5E9-4C67-9F80-34173122F7DF}" type="slidenum">
              <a:rPr lang="en-GB" smtClean="0"/>
              <a:t>5</a:t>
            </a:fld>
            <a:endParaRPr lang="en-GB"/>
          </a:p>
        </p:txBody>
      </p:sp>
    </p:spTree>
    <p:extLst>
      <p:ext uri="{BB962C8B-B14F-4D97-AF65-F5344CB8AC3E}">
        <p14:creationId xmlns:p14="http://schemas.microsoft.com/office/powerpoint/2010/main" val="1869244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5EFF53-B5E9-4C67-9F80-34173122F7DF}" type="slidenum">
              <a:rPr lang="en-GB" smtClean="0"/>
              <a:t>8</a:t>
            </a:fld>
            <a:endParaRPr lang="en-GB"/>
          </a:p>
        </p:txBody>
      </p:sp>
    </p:spTree>
    <p:extLst>
      <p:ext uri="{BB962C8B-B14F-4D97-AF65-F5344CB8AC3E}">
        <p14:creationId xmlns:p14="http://schemas.microsoft.com/office/powerpoint/2010/main" val="33689654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05EFF53-B5E9-4C67-9F80-34173122F7DF}" type="slidenum">
              <a:rPr lang="en-GB" smtClean="0"/>
              <a:t>9</a:t>
            </a:fld>
            <a:endParaRPr lang="en-GB"/>
          </a:p>
        </p:txBody>
      </p:sp>
    </p:spTree>
    <p:extLst>
      <p:ext uri="{BB962C8B-B14F-4D97-AF65-F5344CB8AC3E}">
        <p14:creationId xmlns:p14="http://schemas.microsoft.com/office/powerpoint/2010/main" val="32986386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ctr">
            <a:noAutofit/>
          </a:bodyPr>
          <a:lstStyle>
            <a:lvl1pPr>
              <a:defRPr sz="4300">
                <a:solidFill>
                  <a:schemeClr val="accent1"/>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ctr">
            <a:noAutofit/>
          </a:bodyPr>
          <a:lstStyle>
            <a:lvl1pPr>
              <a:defRPr sz="4300">
                <a:solidFill>
                  <a:schemeClr val="accent3"/>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ctr">
            <a:noAutofit/>
          </a:bodyPr>
          <a:lstStyle>
            <a:lvl1pPr>
              <a:defRPr sz="4300">
                <a:solidFill>
                  <a:schemeClr val="accent6"/>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ctr">
            <a:noAutofit/>
          </a:bodyPr>
          <a:lstStyle>
            <a:lvl1pPr>
              <a:defRPr sz="4300">
                <a:solidFill>
                  <a:srgbClr val="BD69D7"/>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ctr">
            <a:noAutofit/>
          </a:bodyPr>
          <a:lstStyle>
            <a:lvl1pPr>
              <a:defRPr sz="4300">
                <a:solidFill>
                  <a:srgbClr val="BD69D7"/>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ctr">
            <a:noAutofit/>
          </a:bodyPr>
          <a:lstStyle>
            <a:lvl1pPr>
              <a:defRPr sz="4300">
                <a:solidFill>
                  <a:schemeClr val="accent1"/>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ctr">
            <a:noAutofit/>
          </a:bodyPr>
          <a:lstStyle>
            <a:lvl1pPr>
              <a:defRPr sz="4300">
                <a:solidFill>
                  <a:schemeClr val="accent3"/>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ctr">
            <a:noAutofit/>
          </a:bodyPr>
          <a:lstStyle>
            <a:lvl1pPr>
              <a:defRPr sz="4300">
                <a:solidFill>
                  <a:schemeClr val="accent6"/>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3160175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368114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1304056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8202540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1934618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2702283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3370620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16052422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2318448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1980460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Slide de Título">
    <p:spTree>
      <p:nvGrpSpPr>
        <p:cNvPr id="1" name=""/>
        <p:cNvGrpSpPr/>
        <p:nvPr/>
      </p:nvGrpSpPr>
      <p:grpSpPr>
        <a:xfrm>
          <a:off x="0" y="0"/>
          <a:ext cx="0" cy="0"/>
          <a:chOff x="0" y="0"/>
          <a:chExt cx="0" cy="0"/>
        </a:xfrm>
      </p:grpSpPr>
      <p:pic>
        <p:nvPicPr>
          <p:cNvPr id="4" name="Imagem 3" descr="Interface gráfica do usuário, Aplicativo&#10;&#10;Descrição gerada automaticamente com confiança média">
            <a:extLst>
              <a:ext uri="{FF2B5EF4-FFF2-40B4-BE49-F238E27FC236}">
                <a16:creationId xmlns:a16="http://schemas.microsoft.com/office/drawing/2014/main" id="{9D395969-1C28-6226-6504-67F756A9D95F}"/>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8856382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Chapter 5">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1">
              <a:lumMod val="75000"/>
            </a:schemeClr>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9753052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6_Title and 2 Content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2EBD270-4E40-094A-B32D-A98341733D63}"/>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descr="A person blowing a kiss&#10;&#10;Description automatically generated">
            <a:extLst>
              <a:ext uri="{FF2B5EF4-FFF2-40B4-BE49-F238E27FC236}">
                <a16:creationId xmlns:a16="http://schemas.microsoft.com/office/drawing/2014/main" id="{24CB5A30-CBCA-D37C-36D3-427C906E2378}"/>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b="-9"/>
          <a:stretch/>
        </p:blipFill>
        <p:spPr>
          <a:xfrm>
            <a:off x="6972300" y="0"/>
            <a:ext cx="5219700" cy="6858000"/>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97230"/>
            <a:ext cx="6537671" cy="3131538"/>
          </a:xfrm>
        </p:spPr>
        <p:txBody>
          <a:bodyPr tIns="0"/>
          <a:lstStyle>
            <a:lvl1pPr>
              <a:defRPr sz="16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62643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5" name="Rectangle 4">
            <a:extLst>
              <a:ext uri="{FF2B5EF4-FFF2-40B4-BE49-F238E27FC236}">
                <a16:creationId xmlns:a16="http://schemas.microsoft.com/office/drawing/2014/main" id="{5C4A9276-A0F7-C280-99B8-6826E3C44BC8}"/>
              </a:ext>
            </a:extLst>
          </p:cNvPr>
          <p:cNvSpPr/>
          <p:nvPr/>
        </p:nvSpPr>
        <p:spPr>
          <a:xfrm>
            <a:off x="6972299" y="318"/>
            <a:ext cx="5219701" cy="6857682"/>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a:p>
            <a:pPr algn="ctr"/>
            <a:endParaRPr lang="en-US" sz="2700"/>
          </a:p>
          <a:p>
            <a:pPr algn="ctr"/>
            <a:endParaRPr lang="en-US" sz="2700"/>
          </a:p>
          <a:p>
            <a:pPr algn="ctr"/>
            <a:endParaRPr lang="en-US" sz="2700"/>
          </a:p>
          <a:p>
            <a:pPr algn="ctr"/>
            <a:endParaRPr lang="en-US" sz="2700"/>
          </a:p>
        </p:txBody>
      </p:sp>
      <p:sp>
        <p:nvSpPr>
          <p:cNvPr id="9" name="Text Placeholder 2">
            <a:extLst>
              <a:ext uri="{FF2B5EF4-FFF2-40B4-BE49-F238E27FC236}">
                <a16:creationId xmlns:a16="http://schemas.microsoft.com/office/drawing/2014/main" id="{33E5336E-466C-A820-89D4-8044807C09AF}"/>
              </a:ext>
            </a:extLst>
          </p:cNvPr>
          <p:cNvSpPr>
            <a:spLocks noGrp="1"/>
          </p:cNvSpPr>
          <p:nvPr>
            <p:ph type="body" idx="11" hasCustomPrompt="1"/>
          </p:nvPr>
        </p:nvSpPr>
        <p:spPr>
          <a:xfrm>
            <a:off x="302400" y="679057"/>
            <a:ext cx="6537670" cy="400384"/>
          </a:xfrm>
        </p:spPr>
        <p:txBody>
          <a:bodyPr anchor="b">
            <a:noAutofit/>
          </a:bodyPr>
          <a:lstStyle>
            <a:lvl1pPr marL="0" indent="0">
              <a:buNone/>
              <a:defRPr lang="en-US" sz="2500" b="0" kern="0" spc="0" baseline="0" dirty="0">
                <a:solidFill>
                  <a:srgbClr val="30729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a:t>Slide subtitle</a:t>
            </a:r>
          </a:p>
        </p:txBody>
      </p:sp>
      <p:sp>
        <p:nvSpPr>
          <p:cNvPr id="10" name="Title 1">
            <a:extLst>
              <a:ext uri="{FF2B5EF4-FFF2-40B4-BE49-F238E27FC236}">
                <a16:creationId xmlns:a16="http://schemas.microsoft.com/office/drawing/2014/main" id="{E8F74E79-F53E-4296-C295-0F6ABE87ECA8}"/>
              </a:ext>
            </a:extLst>
          </p:cNvPr>
          <p:cNvSpPr>
            <a:spLocks noGrp="1"/>
          </p:cNvSpPr>
          <p:nvPr>
            <p:ph type="title"/>
          </p:nvPr>
        </p:nvSpPr>
        <p:spPr>
          <a:xfrm>
            <a:off x="302401" y="302400"/>
            <a:ext cx="6537669" cy="371829"/>
          </a:xfrm>
        </p:spPr>
        <p:txBody>
          <a:bodyPr/>
          <a:lstStyle>
            <a:lvl1pPr>
              <a:defRPr sz="3200">
                <a:solidFill>
                  <a:srgbClr val="48A2CF"/>
                </a:solidFill>
              </a:defRPr>
            </a:lvl1pPr>
          </a:lstStyle>
          <a:p>
            <a:r>
              <a:rPr lang="en-US"/>
              <a:t>Click to edit Master title style</a:t>
            </a:r>
            <a:endParaRPr lang="en-GB"/>
          </a:p>
        </p:txBody>
      </p:sp>
    </p:spTree>
    <p:extLst>
      <p:ext uri="{BB962C8B-B14F-4D97-AF65-F5344CB8AC3E}">
        <p14:creationId xmlns:p14="http://schemas.microsoft.com/office/powerpoint/2010/main" val="994355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1_Title and 2 Content 3">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E34CFB6-AA22-1805-C047-2B46F2DCD282}"/>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90578D79-24AD-E359-96A3-AD79EABAC14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b="-21"/>
          <a:stretch/>
        </p:blipFill>
        <p:spPr>
          <a:xfrm>
            <a:off x="6491102" y="318"/>
            <a:ext cx="5713598" cy="6857682"/>
          </a:xfrm>
          <a:prstGeom prst="rect">
            <a:avLst/>
          </a:prstGeom>
        </p:spPr>
      </p:pic>
      <p:sp>
        <p:nvSpPr>
          <p:cNvPr id="7" name="Rectangle 6">
            <a:extLst>
              <a:ext uri="{FF2B5EF4-FFF2-40B4-BE49-F238E27FC236}">
                <a16:creationId xmlns:a16="http://schemas.microsoft.com/office/drawing/2014/main" id="{BD3B8946-14DC-2B28-248E-480F4D6A1AEE}"/>
              </a:ext>
            </a:extLst>
          </p:cNvPr>
          <p:cNvSpPr/>
          <p:nvPr/>
        </p:nvSpPr>
        <p:spPr>
          <a:xfrm>
            <a:off x="6498190" y="318"/>
            <a:ext cx="5700897" cy="6857682"/>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a:p>
            <a:pPr algn="ctr"/>
            <a:endParaRPr lang="en-US" sz="2700"/>
          </a:p>
          <a:p>
            <a:pPr algn="ctr"/>
            <a:endParaRPr lang="en-US" sz="2700"/>
          </a:p>
          <a:p>
            <a:pPr algn="ctr"/>
            <a:endParaRPr lang="en-US" sz="2700"/>
          </a:p>
          <a:p>
            <a:pPr algn="ctr"/>
            <a:endParaRPr lang="en-US" sz="2700"/>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97230"/>
            <a:ext cx="5212354"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943823"/>
            <a:ext cx="5212354" cy="3749408"/>
          </a:xfrm>
        </p:spPr>
        <p:txBody>
          <a:bodyPr/>
          <a:lstStyle>
            <a:lvl1pPr>
              <a:defRPr sz="16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3" name="Text Placeholder 2">
            <a:extLst>
              <a:ext uri="{FF2B5EF4-FFF2-40B4-BE49-F238E27FC236}">
                <a16:creationId xmlns:a16="http://schemas.microsoft.com/office/drawing/2014/main" id="{B8B6D062-9F1F-C180-AFD3-9A3955E68E58}"/>
              </a:ext>
            </a:extLst>
          </p:cNvPr>
          <p:cNvSpPr>
            <a:spLocks noGrp="1"/>
          </p:cNvSpPr>
          <p:nvPr>
            <p:ph type="body" idx="11" hasCustomPrompt="1"/>
          </p:nvPr>
        </p:nvSpPr>
        <p:spPr>
          <a:xfrm>
            <a:off x="302400" y="679057"/>
            <a:ext cx="6936600" cy="400384"/>
          </a:xfrm>
        </p:spPr>
        <p:txBody>
          <a:bodyPr anchor="b">
            <a:noAutofit/>
          </a:bodyPr>
          <a:lstStyle>
            <a:lvl1pPr marL="0" indent="0">
              <a:buNone/>
              <a:defRPr lang="en-US" sz="2500" b="0" kern="0" spc="0" baseline="0" dirty="0">
                <a:solidFill>
                  <a:srgbClr val="30729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a:t>Slide subtitle</a:t>
            </a:r>
          </a:p>
        </p:txBody>
      </p:sp>
      <p:sp>
        <p:nvSpPr>
          <p:cNvPr id="14" name="Title 1">
            <a:extLst>
              <a:ext uri="{FF2B5EF4-FFF2-40B4-BE49-F238E27FC236}">
                <a16:creationId xmlns:a16="http://schemas.microsoft.com/office/drawing/2014/main" id="{71753983-13C8-CB7F-97DF-36E7038A40D4}"/>
              </a:ext>
            </a:extLst>
          </p:cNvPr>
          <p:cNvSpPr>
            <a:spLocks noGrp="1"/>
          </p:cNvSpPr>
          <p:nvPr>
            <p:ph type="title"/>
          </p:nvPr>
        </p:nvSpPr>
        <p:spPr>
          <a:xfrm>
            <a:off x="302401" y="302400"/>
            <a:ext cx="6936599" cy="371829"/>
          </a:xfrm>
        </p:spPr>
        <p:txBody>
          <a:bodyPr/>
          <a:lstStyle>
            <a:lvl1pPr>
              <a:defRPr sz="3200">
                <a:solidFill>
                  <a:srgbClr val="48A2CF"/>
                </a:solidFill>
              </a:defRPr>
            </a:lvl1pPr>
          </a:lstStyle>
          <a:p>
            <a:r>
              <a:rPr lang="en-US"/>
              <a:t>Click to edit Master title style</a:t>
            </a:r>
            <a:endParaRPr lang="en-GB"/>
          </a:p>
        </p:txBody>
      </p:sp>
    </p:spTree>
    <p:extLst>
      <p:ext uri="{BB962C8B-B14F-4D97-AF65-F5344CB8AC3E}">
        <p14:creationId xmlns:p14="http://schemas.microsoft.com/office/powerpoint/2010/main" val="39225630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811A18F-4689-0D71-7208-614149D510C2}"/>
              </a:ext>
            </a:extLst>
          </p:cNvPr>
          <p:cNvSpPr>
            <a:spLocks noGrp="1"/>
          </p:cNvSpPr>
          <p:nvPr>
            <p:ph type="ctrTitle" hasCustomPrompt="1"/>
          </p:nvPr>
        </p:nvSpPr>
        <p:spPr>
          <a:xfrm>
            <a:off x="302399" y="302400"/>
            <a:ext cx="11589563" cy="1978342"/>
          </a:xfrm>
          <a:prstGeom prst="rect">
            <a:avLst/>
          </a:prstGeom>
        </p:spPr>
        <p:txBody>
          <a:bodyPr anchor="t">
            <a:noAutofit/>
          </a:bodyPr>
          <a:lstStyle>
            <a:lvl1pPr algn="l">
              <a:lnSpc>
                <a:spcPct val="85000"/>
              </a:lnSpc>
              <a:defRPr sz="5700">
                <a:solidFill>
                  <a:schemeClr val="tx1"/>
                </a:solidFill>
              </a:defRPr>
            </a:lvl1pPr>
          </a:lstStyle>
          <a:p>
            <a:r>
              <a:rPr lang="en-GB"/>
              <a:t>Presentation</a:t>
            </a:r>
            <a:br>
              <a:rPr lang="en-GB"/>
            </a:br>
            <a:r>
              <a:rPr lang="en-GB"/>
              <a:t>Title</a:t>
            </a:r>
          </a:p>
        </p:txBody>
      </p:sp>
    </p:spTree>
    <p:extLst>
      <p:ext uri="{BB962C8B-B14F-4D97-AF65-F5344CB8AC3E}">
        <p14:creationId xmlns:p14="http://schemas.microsoft.com/office/powerpoint/2010/main" val="17813067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1_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200"/>
            </a:lvl1pPr>
            <a:lvl2pPr>
              <a:defRPr sz="1800"/>
            </a:lvl2pPr>
            <a:lvl3pPr>
              <a:defRPr sz="1800"/>
            </a:lvl3pPr>
            <a:lvl4pPr>
              <a:defRPr sz="1800"/>
            </a:lvl4pPr>
            <a:lvl5pPr>
              <a:defRPr sz="1800"/>
            </a:lvl5pPr>
          </a:lstStyle>
          <a:p>
            <a:pPr algn="just"/>
            <a:r>
              <a:rPr lang="en-GB" b="0" i="0">
                <a:solidFill>
                  <a:srgbClr val="000000"/>
                </a:solidFill>
                <a:effectLst/>
                <a:latin typeface="Open Sans" panose="020B0606030504020204" pitchFamily="34" charset="0"/>
              </a:rPr>
              <a:t>Lorem ipsum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adipiscing</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Aliquam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feugiat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purus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diam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eget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lobortis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laoreet</a:t>
            </a:r>
            <a:r>
              <a:rPr lang="en-GB" b="0" i="0">
                <a:solidFill>
                  <a:srgbClr val="000000"/>
                </a:solidFill>
                <a:effectLst/>
                <a:latin typeface="Open Sans" panose="020B0606030504020204" pitchFamily="34" charset="0"/>
              </a:rPr>
              <a:t> sed. </a:t>
            </a:r>
            <a:r>
              <a:rPr lang="en-GB" b="0" i="0" err="1">
                <a:solidFill>
                  <a:srgbClr val="000000"/>
                </a:solidFill>
                <a:effectLst/>
                <a:latin typeface="Open Sans" panose="020B0606030504020204" pitchFamily="34" charset="0"/>
              </a:rPr>
              <a:t>Phasellus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imperdiet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tincidunt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placerat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tincidunt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a:t>
            </a:r>
            <a:r>
              <a:rPr lang="en-GB" b="0" i="0">
                <a:solidFill>
                  <a:srgbClr val="000000"/>
                </a:solidFill>
                <a:effectLst/>
                <a:latin typeface="Open Sans" panose="020B0606030504020204" pitchFamily="34" charset="0"/>
              </a:rPr>
              <a:t>. Sed a </a:t>
            </a:r>
            <a:r>
              <a:rPr lang="en-GB" b="0" i="0" err="1">
                <a:solidFill>
                  <a:srgbClr val="000000"/>
                </a:solidFill>
                <a:effectLst/>
                <a:latin typeface="Open Sans" panose="020B0606030504020204" pitchFamily="34" charset="0"/>
              </a:rPr>
              <a:t>nisl</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augue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Vivamus</a:t>
            </a:r>
            <a:r>
              <a:rPr lang="en-GB" b="0" i="0">
                <a:solidFill>
                  <a:srgbClr val="000000"/>
                </a:solidFill>
                <a:effectLst/>
                <a:latin typeface="Open Sans" panose="020B0606030504020204" pitchFamily="34" charset="0"/>
              </a:rPr>
              <a:t> ligula </a:t>
            </a:r>
            <a:r>
              <a:rPr lang="en-GB" b="0" i="0" err="1">
                <a:solidFill>
                  <a:srgbClr val="000000"/>
                </a:solidFill>
                <a:effectLst/>
                <a:latin typeface="Open Sans" panose="020B0606030504020204" pitchFamily="34" charset="0"/>
              </a:rPr>
              <a:t>diam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interdum</a:t>
            </a:r>
            <a:r>
              <a:rPr lang="en-GB" b="0" i="0">
                <a:solidFill>
                  <a:srgbClr val="000000"/>
                </a:solidFill>
                <a:effectLst/>
                <a:latin typeface="Open Sans" panose="020B0606030504020204" pitchFamily="34" charset="0"/>
              </a:rPr>
              <a:t> et </a:t>
            </a:r>
            <a:r>
              <a:rPr lang="en-GB" b="0" i="0" err="1">
                <a:solidFill>
                  <a:srgbClr val="000000"/>
                </a:solidFill>
                <a:effectLst/>
                <a:latin typeface="Open Sans" panose="020B0606030504020204" pitchFamily="34" charset="0"/>
              </a:rPr>
              <a:t>tortor</a:t>
            </a:r>
            <a:r>
              <a:rPr lang="en-GB" b="0" i="0">
                <a:solidFill>
                  <a:srgbClr val="000000"/>
                </a:solidFill>
                <a:effectLst/>
                <a:latin typeface="Open Sans" panose="020B0606030504020204" pitchFamily="34" charset="0"/>
              </a:rPr>
              <a:t> et, </a:t>
            </a:r>
            <a:r>
              <a:rPr lang="en-GB" b="0" i="0" err="1">
                <a:solidFill>
                  <a:srgbClr val="000000"/>
                </a:solidFill>
                <a:effectLst/>
                <a:latin typeface="Open Sans" panose="020B0606030504020204" pitchFamily="34" charset="0"/>
              </a:rPr>
              <a:t>feugiat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tincidunt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Donec maximus </a:t>
            </a:r>
            <a:r>
              <a:rPr lang="en-GB" b="0" i="0" err="1">
                <a:solidFill>
                  <a:srgbClr val="000000"/>
                </a:solidFill>
                <a:effectLst/>
                <a:latin typeface="Open Sans" panose="020B0606030504020204" pitchFamily="34" charset="0"/>
              </a:rPr>
              <a:t>accumsan</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imperdiet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ullamcorper</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elementum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Suspendisse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potenti</a:t>
            </a:r>
            <a:r>
              <a:rPr lang="en-GB" b="0" i="0">
                <a:solidFill>
                  <a:srgbClr val="000000"/>
                </a:solidFill>
                <a:effectLst/>
                <a:latin typeface="Open Sans" panose="020B0606030504020204" pitchFamily="34" charset="0"/>
              </a:rPr>
              <a:t>. Sed </a:t>
            </a:r>
            <a:r>
              <a:rPr lang="en-GB" b="0" i="0" err="1">
                <a:solidFill>
                  <a:srgbClr val="000000"/>
                </a:solidFill>
                <a:effectLst/>
                <a:latin typeface="Open Sans" panose="020B0606030504020204" pitchFamily="34" charset="0"/>
              </a:rPr>
              <a:t>tempor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urna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turpis</a:t>
            </a:r>
            <a:r>
              <a:rPr lang="en-GB" b="0" i="0">
                <a:solidFill>
                  <a:srgbClr val="000000"/>
                </a:solidFill>
                <a:effectLst/>
                <a:latin typeface="Open Sans" panose="020B0606030504020204" pitchFamily="34" charset="0"/>
              </a:rPr>
              <a:t>. Sed </a:t>
            </a:r>
            <a:r>
              <a:rPr lang="en-GB" b="0" i="0" err="1">
                <a:solidFill>
                  <a:srgbClr val="000000"/>
                </a:solidFill>
                <a:effectLst/>
                <a:latin typeface="Open Sans" panose="020B0606030504020204" pitchFamily="34" charset="0"/>
              </a:rPr>
              <a:t>quis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vel</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feugiat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ultricies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quam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Praesent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eu</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tellus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tristique</a:t>
            </a:r>
            <a:r>
              <a:rPr lang="en-GB" b="0" i="0">
                <a:solidFill>
                  <a:srgbClr val="000000"/>
                </a:solidFill>
                <a:effectLst/>
                <a:latin typeface="Open Sans" panose="020B0606030504020204" pitchFamily="34" charset="0"/>
              </a:rPr>
              <a:t>, cursus </a:t>
            </a:r>
            <a:r>
              <a:rPr lang="en-GB" b="0" i="0" err="1">
                <a:solidFill>
                  <a:srgbClr val="000000"/>
                </a:solidFill>
                <a:effectLst/>
                <a:latin typeface="Open Sans" panose="020B0606030504020204" pitchFamily="34" charset="0"/>
              </a:rPr>
              <a:t>nisl</a:t>
            </a:r>
            <a:r>
              <a:rPr lang="en-GB" b="0" i="0">
                <a:solidFill>
                  <a:srgbClr val="000000"/>
                </a:solidFill>
                <a:effectLst/>
                <a:latin typeface="Open Sans" panose="020B0606030504020204" pitchFamily="34" charset="0"/>
              </a:rPr>
              <a:t> non, </a:t>
            </a:r>
            <a:r>
              <a:rPr lang="en-GB" b="0" i="0" err="1">
                <a:solidFill>
                  <a:srgbClr val="000000"/>
                </a:solidFill>
                <a:effectLst/>
                <a:latin typeface="Open Sans" panose="020B0606030504020204" pitchFamily="34" charset="0"/>
              </a:rPr>
              <a:t>pretium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a:t>
            </a:r>
          </a:p>
          <a:p>
            <a:pPr algn="just"/>
            <a:endParaRPr lang="en-GB" b="0" i="0">
              <a:solidFill>
                <a:srgbClr val="000000"/>
              </a:solidFill>
              <a:effectLst/>
              <a:latin typeface="Open Sans" panose="020B0606030504020204" pitchFamily="34" charset="0"/>
            </a:endParaRPr>
          </a:p>
          <a:p>
            <a:pPr algn="just"/>
            <a:r>
              <a:rPr lang="en-GB" b="0" i="0">
                <a:solidFill>
                  <a:srgbClr val="000000"/>
                </a:solidFill>
                <a:effectLst/>
                <a:latin typeface="Open Sans" panose="020B0606030504020204" pitchFamily="34" charset="0"/>
              </a:rPr>
              <a:t>Donec et </a:t>
            </a:r>
            <a:r>
              <a:rPr lang="en-GB" b="0" i="0" err="1">
                <a:solidFill>
                  <a:srgbClr val="000000"/>
                </a:solidFill>
                <a:effectLst/>
                <a:latin typeface="Open Sans" panose="020B0606030504020204" pitchFamily="34" charset="0"/>
              </a:rPr>
              <a:t>luctus</a:t>
            </a:r>
            <a:r>
              <a:rPr lang="en-GB" b="0" i="0">
                <a:solidFill>
                  <a:srgbClr val="000000"/>
                </a:solidFill>
                <a:effectLst/>
                <a:latin typeface="Open Sans" panose="020B0606030504020204" pitchFamily="34" charset="0"/>
              </a:rPr>
              <a:t> ex. Morbi </a:t>
            </a:r>
            <a:r>
              <a:rPr lang="en-GB" b="0" i="0" err="1">
                <a:solidFill>
                  <a:srgbClr val="000000"/>
                </a:solidFill>
                <a:effectLst/>
                <a:latin typeface="Open Sans" panose="020B0606030504020204" pitchFamily="34" charset="0"/>
              </a:rPr>
              <a:t>quis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orci</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Etiam</a:t>
            </a:r>
            <a:r>
              <a:rPr lang="en-GB" b="0" i="0">
                <a:solidFill>
                  <a:srgbClr val="000000"/>
                </a:solidFill>
                <a:effectLst/>
                <a:latin typeface="Open Sans" panose="020B0606030504020204" pitchFamily="34" charset="0"/>
              </a:rPr>
              <a:t> at </a:t>
            </a:r>
            <a:r>
              <a:rPr lang="en-GB" b="0" i="0" err="1">
                <a:solidFill>
                  <a:srgbClr val="000000"/>
                </a:solidFill>
                <a:effectLst/>
                <a:latin typeface="Open Sans" panose="020B0606030504020204" pitchFamily="34" charset="0"/>
              </a:rPr>
              <a:t>luctus</a:t>
            </a:r>
            <a:r>
              <a:rPr lang="en-GB" b="0" i="0">
                <a:solidFill>
                  <a:srgbClr val="000000"/>
                </a:solidFill>
                <a:effectLst/>
                <a:latin typeface="Open Sans" panose="020B0606030504020204" pitchFamily="34" charset="0"/>
              </a:rPr>
              <a:t> eros.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scelerisque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ultricies</a:t>
            </a:r>
            <a:r>
              <a:rPr lang="en-GB" b="0" i="0">
                <a:solidFill>
                  <a:srgbClr val="000000"/>
                </a:solidFill>
                <a:effectLst/>
                <a:latin typeface="Open Sans" panose="020B0606030504020204" pitchFamily="34" charset="0"/>
              </a:rPr>
              <a:t> maximus. Morbi </a:t>
            </a:r>
            <a:r>
              <a:rPr lang="en-GB" b="0" i="0" err="1">
                <a:solidFill>
                  <a:srgbClr val="000000"/>
                </a:solidFill>
                <a:effectLst/>
                <a:latin typeface="Open Sans" panose="020B0606030504020204" pitchFamily="34" charset="0"/>
              </a:rPr>
              <a:t>eget</a:t>
            </a:r>
            <a:r>
              <a:rPr lang="en-GB" b="0" i="0">
                <a:solidFill>
                  <a:srgbClr val="000000"/>
                </a:solidFill>
                <a:effectLst/>
                <a:latin typeface="Open Sans" panose="020B0606030504020204" pitchFamily="34" charset="0"/>
              </a:rPr>
              <a:t> mi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Aenean </a:t>
            </a:r>
            <a:r>
              <a:rPr lang="en-GB" b="0" i="0" err="1">
                <a:solidFill>
                  <a:srgbClr val="000000"/>
                </a:solidFill>
                <a:effectLst/>
                <a:latin typeface="Open Sans" panose="020B0606030504020204" pitchFamily="34" charset="0"/>
              </a:rPr>
              <a:t>finibus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commodo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facilisis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Etiam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volutpat</a:t>
            </a:r>
            <a:r>
              <a:rPr lang="en-GB" b="0" i="0">
                <a:solidFill>
                  <a:srgbClr val="000000"/>
                </a:solidFill>
                <a:effectLst/>
                <a:latin typeface="Open Sans" panose="020B0606030504020204" pitchFamily="34" charset="0"/>
              </a:rPr>
              <a:t> libero </a:t>
            </a:r>
            <a:r>
              <a:rPr lang="en-GB" b="0" i="0" err="1">
                <a:solidFill>
                  <a:srgbClr val="000000"/>
                </a:solidFill>
                <a:effectLst/>
                <a:latin typeface="Open Sans" panose="020B0606030504020204" pitchFamily="34" charset="0"/>
              </a:rPr>
              <a:t>neque</a:t>
            </a:r>
            <a:r>
              <a:rPr lang="en-GB" b="0" i="0">
                <a:solidFill>
                  <a:srgbClr val="000000"/>
                </a:solidFill>
                <a:effectLst/>
                <a:latin typeface="Open Sans" panose="020B0606030504020204" pitchFamily="34" charset="0"/>
              </a:rPr>
              <a:t>, vitae </a:t>
            </a:r>
            <a:r>
              <a:rPr lang="en-GB" b="0" i="0" err="1">
                <a:solidFill>
                  <a:srgbClr val="000000"/>
                </a:solidFill>
                <a:effectLst/>
                <a:latin typeface="Open Sans" panose="020B0606030504020204" pitchFamily="34" charset="0"/>
              </a:rPr>
              <a:t>facilisis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velit</a:t>
            </a:r>
            <a:r>
              <a:rPr lang="en-GB" b="0" i="0">
                <a:solidFill>
                  <a:srgbClr val="000000"/>
                </a:solidFill>
                <a:effectLst/>
                <a:latin typeface="Open Sans" panose="020B0606030504020204" pitchFamily="34" charset="0"/>
              </a:rPr>
              <a:t> pharetra </a:t>
            </a:r>
            <a:r>
              <a:rPr lang="en-GB" b="0" i="0" err="1">
                <a:solidFill>
                  <a:srgbClr val="000000"/>
                </a:solidFill>
                <a:effectLst/>
                <a:latin typeface="Open Sans" panose="020B0606030504020204" pitchFamily="34" charset="0"/>
              </a:rPr>
              <a:t>quis</a:t>
            </a:r>
            <a:r>
              <a:rPr lang="en-GB" b="0" i="0">
                <a:solidFill>
                  <a:srgbClr val="000000"/>
                </a:solidFill>
                <a:effectLst/>
                <a:latin typeface="Open Sans" panose="020B0606030504020204" pitchFamily="34" charset="0"/>
              </a:rPr>
              <a:t>. Sed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placerat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urna</a:t>
            </a:r>
            <a:r>
              <a:rPr lang="en-GB" b="0" i="0">
                <a:solidFill>
                  <a:srgbClr val="000000"/>
                </a:solidFill>
                <a:effectLst/>
                <a:latin typeface="Open Sans" panose="020B0606030504020204" pitchFamily="34" charset="0"/>
              </a:rPr>
              <a:t>. Donec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velit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mollis</a:t>
            </a:r>
            <a:r>
              <a:rPr lang="en-GB" b="0" i="0">
                <a:solidFill>
                  <a:srgbClr val="000000"/>
                </a:solidFill>
                <a:effectLst/>
                <a:latin typeface="Open Sans" panose="020B0606030504020204" pitchFamily="34" charset="0"/>
              </a:rPr>
              <a:t> tempus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Morbi vitae </a:t>
            </a:r>
            <a:r>
              <a:rPr lang="en-GB" b="0" i="0" err="1">
                <a:solidFill>
                  <a:srgbClr val="000000"/>
                </a:solidFill>
                <a:effectLst/>
                <a:latin typeface="Open Sans" panose="020B0606030504020204" pitchFamily="34" charset="0"/>
              </a:rPr>
              <a:t>porttitor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quam</a:t>
            </a:r>
            <a:r>
              <a:rPr lang="en-GB" b="0" i="0">
                <a:solidFill>
                  <a:srgbClr val="000000"/>
                </a:solidFill>
                <a:effectLst/>
                <a:latin typeface="Open Sans" panose="020B0606030504020204" pitchFamily="34" charset="0"/>
              </a:rPr>
              <a:t>. Vestibulum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nisl</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ultrices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justo</a:t>
            </a:r>
            <a:r>
              <a:rPr lang="en-GB" b="0" i="0">
                <a:solidFill>
                  <a:srgbClr val="000000"/>
                </a:solidFill>
                <a:effectLst/>
                <a:latin typeface="Open Sans" panose="020B0606030504020204" pitchFamily="34" charset="0"/>
              </a:rPr>
              <a:t> in, </a:t>
            </a:r>
            <a:r>
              <a:rPr lang="en-GB" b="0" i="0" err="1">
                <a:solidFill>
                  <a:srgbClr val="000000"/>
                </a:solidFill>
                <a:effectLst/>
                <a:latin typeface="Open Sans" panose="020B0606030504020204" pitchFamily="34" charset="0"/>
              </a:rPr>
              <a:t>egestas</a:t>
            </a:r>
            <a:r>
              <a:rPr lang="en-GB" b="0" i="0">
                <a:solidFill>
                  <a:srgbClr val="000000"/>
                </a:solidFill>
                <a:effectLst/>
                <a:latin typeface="Open Sans" panose="020B0606030504020204" pitchFamily="34" charset="0"/>
              </a:rPr>
              <a:t> dictum sem. Donec ac ipsum </a:t>
            </a:r>
            <a:r>
              <a:rPr lang="en-GB" b="0" i="0" err="1">
                <a:solidFill>
                  <a:srgbClr val="000000"/>
                </a:solidFill>
                <a:effectLst/>
                <a:latin typeface="Open Sans" panose="020B0606030504020204" pitchFamily="34" charset="0"/>
              </a:rPr>
              <a:t>orci</a:t>
            </a:r>
            <a:r>
              <a:rPr lang="en-GB" b="0" i="0">
                <a:solidFill>
                  <a:srgbClr val="000000"/>
                </a:solidFill>
                <a:effectLst/>
                <a:latin typeface="Open Sans" panose="020B0606030504020204" pitchFamily="34" charset="0"/>
              </a:rPr>
              <a:t>. Cras </a:t>
            </a:r>
            <a:r>
              <a:rPr lang="en-GB" b="0" i="0" err="1">
                <a:solidFill>
                  <a:srgbClr val="000000"/>
                </a:solidFill>
                <a:effectLst/>
                <a:latin typeface="Open Sans" panose="020B0606030504020204" pitchFamily="34" charset="0"/>
              </a:rPr>
              <a:t>dapibus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porta. Donec ipsum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rhoncus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tincidunt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eget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egestas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a:t>
            </a:r>
            <a:r>
              <a:rPr lang="en-GB" b="0" i="0">
                <a:solidFill>
                  <a:srgbClr val="000000"/>
                </a:solidFill>
                <a:effectLst/>
                <a:latin typeface="Open Sans" panose="020B0606030504020204" pitchFamily="34" charset="0"/>
              </a:rPr>
              <a:t>. Nam </a:t>
            </a:r>
            <a:r>
              <a:rPr lang="en-GB" b="0" i="0" err="1">
                <a:solidFill>
                  <a:srgbClr val="000000"/>
                </a:solidFill>
                <a:effectLst/>
                <a:latin typeface="Open Sans" panose="020B0606030504020204" pitchFamily="34" charset="0"/>
              </a:rPr>
              <a:t>molestie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purus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aliquet</a:t>
            </a:r>
            <a:r>
              <a:rPr lang="en-GB" b="0" i="0">
                <a:solidFill>
                  <a:srgbClr val="000000"/>
                </a:solidFill>
                <a:effectLst/>
                <a:latin typeface="Open Sans" panose="020B0606030504020204" pitchFamily="34" charset="0"/>
              </a:rPr>
              <a:t>, auctor </a:t>
            </a:r>
            <a:r>
              <a:rPr lang="en-GB" b="0" i="0" err="1">
                <a:solidFill>
                  <a:srgbClr val="000000"/>
                </a:solidFill>
                <a:effectLst/>
                <a:latin typeface="Open Sans" panose="020B0606030504020204" pitchFamily="34" charset="0"/>
              </a:rPr>
              <a:t>est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scelerisque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turpis</a:t>
            </a:r>
            <a:r>
              <a:rPr lang="en-GB" b="0" i="0">
                <a:solidFill>
                  <a:srgbClr val="000000"/>
                </a:solidFill>
                <a:effectLst/>
                <a:latin typeface="Open Sans" panose="020B0606030504020204" pitchFamily="34" charset="0"/>
              </a:rPr>
              <a:t>.</a:t>
            </a:r>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97406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4_End Slide 4">
    <p:bg>
      <p:bgPr>
        <a:solidFill>
          <a:srgbClr val="CC7414"/>
        </a:solidFill>
        <a:effectLst/>
      </p:bgPr>
    </p:bg>
    <p:spTree>
      <p:nvGrpSpPr>
        <p:cNvPr id="1" name=""/>
        <p:cNvGrpSpPr/>
        <p:nvPr/>
      </p:nvGrpSpPr>
      <p:grpSpPr>
        <a:xfrm>
          <a:off x="0" y="0"/>
          <a:ext cx="0" cy="0"/>
          <a:chOff x="0" y="0"/>
          <a:chExt cx="0" cy="0"/>
        </a:xfrm>
      </p:grpSpPr>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schemeClr val="bg1"/>
                </a:solidFill>
                <a:effectLst/>
                <a:uLnTx/>
                <a:uFillTx/>
                <a:ea typeface="+mn-ea"/>
                <a:cs typeface="+mn-cs"/>
              </a:rPr>
              <a:t>dsm-firmenich has used diligent care to ensure that the information provided herein is accurate and </a:t>
            </a:r>
            <a:r>
              <a:rPr lang="en-GB" sz="1200">
                <a:solidFill>
                  <a:schemeClr val="bg1"/>
                </a:solidFill>
              </a:rPr>
              <a:t>up-to-date to the best of its knowledge. However</a:t>
            </a:r>
            <a:r>
              <a:rPr kumimoji="0" lang="en-GB" sz="1200" b="0" i="0" u="none" strike="noStrike" kern="0" cap="none" spc="0" normalizeH="0" baseline="0" noProof="0">
                <a:ln>
                  <a:noFill/>
                </a:ln>
                <a:solidFill>
                  <a:schemeClr val="bg1"/>
                </a:solidFill>
                <a:effectLst/>
                <a:uLnTx/>
                <a:uFillTx/>
                <a:ea typeface="+mn-ea"/>
                <a:cs typeface="+mn-cs"/>
              </a:rPr>
              <a:t>, dsm-firmenich makes no representation or warranty, either expressly or implied, of the accuracy, reliability, completeness, </a:t>
            </a:r>
            <a:r>
              <a:rPr lang="en-GB" sz="1200">
                <a:solidFill>
                  <a:schemeClr val="bg1"/>
                </a:solidFill>
              </a:rPr>
              <a:t>or suitability </a:t>
            </a:r>
            <a:r>
              <a:rPr kumimoji="0" lang="en-GB" sz="1200" b="0" i="0" u="none" strike="noStrike" kern="0" cap="none" spc="0" normalizeH="0" baseline="0" noProof="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a:solidFill>
                  <a:schemeClr val="bg1"/>
                </a:solidFill>
              </a:rPr>
              <a:t>options</a:t>
            </a:r>
            <a:r>
              <a:rPr kumimoji="0" lang="en-GB" sz="1200" b="0" i="0" u="none" strike="noStrike" kern="0" cap="none" spc="0" normalizeH="0" baseline="0" noProof="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a:solidFill>
                  <a:schemeClr val="bg1"/>
                </a:solidFill>
              </a:rPr>
              <a:t>direct or indirect </a:t>
            </a:r>
            <a:r>
              <a:rPr kumimoji="0" lang="en-GB" sz="1200" b="0" i="0" u="none" strike="noStrike" kern="0" cap="none" spc="0" normalizeH="0" baseline="0" noProof="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a:solidFill>
                  <a:schemeClr val="bg1"/>
                </a:solidFill>
              </a:rPr>
              <a:t>the latest information</a:t>
            </a:r>
            <a:r>
              <a:rPr kumimoji="0" lang="en-GB" sz="1200" b="0" i="0" u="none" strike="noStrike" kern="0" cap="none" spc="0" normalizeH="0" baseline="0" noProof="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a:solidFill>
                  <a:schemeClr val="bg1"/>
                </a:solidFill>
              </a:rPr>
              <a:t>The information provided herein is provided for information purposes only and has been prepared by dsm-firmenich in accordance with its own methodology. </a:t>
            </a:r>
          </a:p>
          <a:p>
            <a:r>
              <a:rPr lang="en-US" sz="120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a:solidFill>
                  <a:schemeClr val="bg1"/>
                </a:solidFill>
              </a:rPr>
              <a:t>Disclaimer</a:t>
            </a:r>
            <a:endParaRPr kumimoji="0" lang="en-GB" sz="5700" b="1" i="0" u="none" strike="noStrike" kern="0" cap="none" spc="0" normalizeH="0" baseline="0" noProof="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a:solidFill>
                  <a:schemeClr val="bg1"/>
                </a:solidFill>
              </a:rPr>
              <a:t>Copyright © DSM Nutritional Products Ltd 2024, 4002 Basel, Switzerland. </a:t>
            </a:r>
          </a:p>
          <a:p>
            <a:r>
              <a:rPr lang="en-US" sz="1200" err="1">
                <a:solidFill>
                  <a:schemeClr val="bg1"/>
                </a:solidFill>
              </a:rPr>
              <a:t>www.dsm-firmenich.com</a:t>
            </a:r>
            <a:r>
              <a:rPr lang="en-US" sz="1200">
                <a:solidFill>
                  <a:schemeClr val="bg1"/>
                </a:solidFill>
              </a:rPr>
              <a:t>. All rights reserved.</a:t>
            </a:r>
          </a:p>
        </p:txBody>
      </p:sp>
    </p:spTree>
    <p:extLst>
      <p:ext uri="{BB962C8B-B14F-4D97-AF65-F5344CB8AC3E}">
        <p14:creationId xmlns:p14="http://schemas.microsoft.com/office/powerpoint/2010/main" val="8675566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200"/>
            </a:lvl1pPr>
            <a:lvl2pPr>
              <a:defRPr sz="1800"/>
            </a:lvl2pPr>
            <a:lvl3pPr>
              <a:defRPr sz="1800"/>
            </a:lvl3pPr>
            <a:lvl4pPr>
              <a:defRPr sz="1800"/>
            </a:lvl4pPr>
            <a:lvl5pPr>
              <a:defRPr sz="1800"/>
            </a:lvl5pPr>
          </a:lstStyle>
          <a:p>
            <a:pPr algn="just"/>
            <a:r>
              <a:rPr lang="en-GB" b="0" i="0">
                <a:solidFill>
                  <a:srgbClr val="000000"/>
                </a:solidFill>
                <a:effectLst/>
                <a:latin typeface="Open Sans" panose="020B0606030504020204" pitchFamily="34" charset="0"/>
              </a:rPr>
              <a:t>Lorem ipsum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adipiscing</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Aliquam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feugiat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purus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diam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eget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lobortis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laoreet</a:t>
            </a:r>
            <a:r>
              <a:rPr lang="en-GB" b="0" i="0">
                <a:solidFill>
                  <a:srgbClr val="000000"/>
                </a:solidFill>
                <a:effectLst/>
                <a:latin typeface="Open Sans" panose="020B0606030504020204" pitchFamily="34" charset="0"/>
              </a:rPr>
              <a:t> sed. </a:t>
            </a:r>
            <a:r>
              <a:rPr lang="en-GB" b="0" i="0" err="1">
                <a:solidFill>
                  <a:srgbClr val="000000"/>
                </a:solidFill>
                <a:effectLst/>
                <a:latin typeface="Open Sans" panose="020B0606030504020204" pitchFamily="34" charset="0"/>
              </a:rPr>
              <a:t>Phasellus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imperdiet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tincidunt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placerat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tincidunt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a:t>
            </a:r>
            <a:r>
              <a:rPr lang="en-GB" b="0" i="0">
                <a:solidFill>
                  <a:srgbClr val="000000"/>
                </a:solidFill>
                <a:effectLst/>
                <a:latin typeface="Open Sans" panose="020B0606030504020204" pitchFamily="34" charset="0"/>
              </a:rPr>
              <a:t>. Sed a </a:t>
            </a:r>
            <a:r>
              <a:rPr lang="en-GB" b="0" i="0" err="1">
                <a:solidFill>
                  <a:srgbClr val="000000"/>
                </a:solidFill>
                <a:effectLst/>
                <a:latin typeface="Open Sans" panose="020B0606030504020204" pitchFamily="34" charset="0"/>
              </a:rPr>
              <a:t>nisl</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augue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Vivamus</a:t>
            </a:r>
            <a:r>
              <a:rPr lang="en-GB" b="0" i="0">
                <a:solidFill>
                  <a:srgbClr val="000000"/>
                </a:solidFill>
                <a:effectLst/>
                <a:latin typeface="Open Sans" panose="020B0606030504020204" pitchFamily="34" charset="0"/>
              </a:rPr>
              <a:t> ligula </a:t>
            </a:r>
            <a:r>
              <a:rPr lang="en-GB" b="0" i="0" err="1">
                <a:solidFill>
                  <a:srgbClr val="000000"/>
                </a:solidFill>
                <a:effectLst/>
                <a:latin typeface="Open Sans" panose="020B0606030504020204" pitchFamily="34" charset="0"/>
              </a:rPr>
              <a:t>diam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interdum</a:t>
            </a:r>
            <a:r>
              <a:rPr lang="en-GB" b="0" i="0">
                <a:solidFill>
                  <a:srgbClr val="000000"/>
                </a:solidFill>
                <a:effectLst/>
                <a:latin typeface="Open Sans" panose="020B0606030504020204" pitchFamily="34" charset="0"/>
              </a:rPr>
              <a:t> et </a:t>
            </a:r>
            <a:r>
              <a:rPr lang="en-GB" b="0" i="0" err="1">
                <a:solidFill>
                  <a:srgbClr val="000000"/>
                </a:solidFill>
                <a:effectLst/>
                <a:latin typeface="Open Sans" panose="020B0606030504020204" pitchFamily="34" charset="0"/>
              </a:rPr>
              <a:t>tortor</a:t>
            </a:r>
            <a:r>
              <a:rPr lang="en-GB" b="0" i="0">
                <a:solidFill>
                  <a:srgbClr val="000000"/>
                </a:solidFill>
                <a:effectLst/>
                <a:latin typeface="Open Sans" panose="020B0606030504020204" pitchFamily="34" charset="0"/>
              </a:rPr>
              <a:t> et, </a:t>
            </a:r>
            <a:r>
              <a:rPr lang="en-GB" b="0" i="0" err="1">
                <a:solidFill>
                  <a:srgbClr val="000000"/>
                </a:solidFill>
                <a:effectLst/>
                <a:latin typeface="Open Sans" panose="020B0606030504020204" pitchFamily="34" charset="0"/>
              </a:rPr>
              <a:t>feugiat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tincidunt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Donec maximus </a:t>
            </a:r>
            <a:r>
              <a:rPr lang="en-GB" b="0" i="0" err="1">
                <a:solidFill>
                  <a:srgbClr val="000000"/>
                </a:solidFill>
                <a:effectLst/>
                <a:latin typeface="Open Sans" panose="020B0606030504020204" pitchFamily="34" charset="0"/>
              </a:rPr>
              <a:t>accumsan</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imperdiet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ullamcorper</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elementum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Suspendisse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potenti</a:t>
            </a:r>
            <a:r>
              <a:rPr lang="en-GB" b="0" i="0">
                <a:solidFill>
                  <a:srgbClr val="000000"/>
                </a:solidFill>
                <a:effectLst/>
                <a:latin typeface="Open Sans" panose="020B0606030504020204" pitchFamily="34" charset="0"/>
              </a:rPr>
              <a:t>. Sed </a:t>
            </a:r>
            <a:r>
              <a:rPr lang="en-GB" b="0" i="0" err="1">
                <a:solidFill>
                  <a:srgbClr val="000000"/>
                </a:solidFill>
                <a:effectLst/>
                <a:latin typeface="Open Sans" panose="020B0606030504020204" pitchFamily="34" charset="0"/>
              </a:rPr>
              <a:t>tempor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urna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turpis</a:t>
            </a:r>
            <a:r>
              <a:rPr lang="en-GB" b="0" i="0">
                <a:solidFill>
                  <a:srgbClr val="000000"/>
                </a:solidFill>
                <a:effectLst/>
                <a:latin typeface="Open Sans" panose="020B0606030504020204" pitchFamily="34" charset="0"/>
              </a:rPr>
              <a:t>. Sed </a:t>
            </a:r>
            <a:r>
              <a:rPr lang="en-GB" b="0" i="0" err="1">
                <a:solidFill>
                  <a:srgbClr val="000000"/>
                </a:solidFill>
                <a:effectLst/>
                <a:latin typeface="Open Sans" panose="020B0606030504020204" pitchFamily="34" charset="0"/>
              </a:rPr>
              <a:t>quis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vel</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feugiat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ultricies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quam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Praesent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eu</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tellus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tristique</a:t>
            </a:r>
            <a:r>
              <a:rPr lang="en-GB" b="0" i="0">
                <a:solidFill>
                  <a:srgbClr val="000000"/>
                </a:solidFill>
                <a:effectLst/>
                <a:latin typeface="Open Sans" panose="020B0606030504020204" pitchFamily="34" charset="0"/>
              </a:rPr>
              <a:t>, cursus </a:t>
            </a:r>
            <a:r>
              <a:rPr lang="en-GB" b="0" i="0" err="1">
                <a:solidFill>
                  <a:srgbClr val="000000"/>
                </a:solidFill>
                <a:effectLst/>
                <a:latin typeface="Open Sans" panose="020B0606030504020204" pitchFamily="34" charset="0"/>
              </a:rPr>
              <a:t>nisl</a:t>
            </a:r>
            <a:r>
              <a:rPr lang="en-GB" b="0" i="0">
                <a:solidFill>
                  <a:srgbClr val="000000"/>
                </a:solidFill>
                <a:effectLst/>
                <a:latin typeface="Open Sans" panose="020B0606030504020204" pitchFamily="34" charset="0"/>
              </a:rPr>
              <a:t> non, </a:t>
            </a:r>
            <a:r>
              <a:rPr lang="en-GB" b="0" i="0" err="1">
                <a:solidFill>
                  <a:srgbClr val="000000"/>
                </a:solidFill>
                <a:effectLst/>
                <a:latin typeface="Open Sans" panose="020B0606030504020204" pitchFamily="34" charset="0"/>
              </a:rPr>
              <a:t>pretium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a:t>
            </a:r>
          </a:p>
          <a:p>
            <a:pPr algn="just"/>
            <a:endParaRPr lang="en-GB" b="0" i="0">
              <a:solidFill>
                <a:srgbClr val="000000"/>
              </a:solidFill>
              <a:effectLst/>
              <a:latin typeface="Open Sans" panose="020B0606030504020204" pitchFamily="34" charset="0"/>
            </a:endParaRPr>
          </a:p>
          <a:p>
            <a:pPr algn="just"/>
            <a:r>
              <a:rPr lang="en-GB" b="0" i="0">
                <a:solidFill>
                  <a:srgbClr val="000000"/>
                </a:solidFill>
                <a:effectLst/>
                <a:latin typeface="Open Sans" panose="020B0606030504020204" pitchFamily="34" charset="0"/>
              </a:rPr>
              <a:t>Donec et </a:t>
            </a:r>
            <a:r>
              <a:rPr lang="en-GB" b="0" i="0" err="1">
                <a:solidFill>
                  <a:srgbClr val="000000"/>
                </a:solidFill>
                <a:effectLst/>
                <a:latin typeface="Open Sans" panose="020B0606030504020204" pitchFamily="34" charset="0"/>
              </a:rPr>
              <a:t>luctus</a:t>
            </a:r>
            <a:r>
              <a:rPr lang="en-GB" b="0" i="0">
                <a:solidFill>
                  <a:srgbClr val="000000"/>
                </a:solidFill>
                <a:effectLst/>
                <a:latin typeface="Open Sans" panose="020B0606030504020204" pitchFamily="34" charset="0"/>
              </a:rPr>
              <a:t> ex. Morbi </a:t>
            </a:r>
            <a:r>
              <a:rPr lang="en-GB" b="0" i="0" err="1">
                <a:solidFill>
                  <a:srgbClr val="000000"/>
                </a:solidFill>
                <a:effectLst/>
                <a:latin typeface="Open Sans" panose="020B0606030504020204" pitchFamily="34" charset="0"/>
              </a:rPr>
              <a:t>quis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orci</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Etiam</a:t>
            </a:r>
            <a:r>
              <a:rPr lang="en-GB" b="0" i="0">
                <a:solidFill>
                  <a:srgbClr val="000000"/>
                </a:solidFill>
                <a:effectLst/>
                <a:latin typeface="Open Sans" panose="020B0606030504020204" pitchFamily="34" charset="0"/>
              </a:rPr>
              <a:t> at </a:t>
            </a:r>
            <a:r>
              <a:rPr lang="en-GB" b="0" i="0" err="1">
                <a:solidFill>
                  <a:srgbClr val="000000"/>
                </a:solidFill>
                <a:effectLst/>
                <a:latin typeface="Open Sans" panose="020B0606030504020204" pitchFamily="34" charset="0"/>
              </a:rPr>
              <a:t>luctus</a:t>
            </a:r>
            <a:r>
              <a:rPr lang="en-GB" b="0" i="0">
                <a:solidFill>
                  <a:srgbClr val="000000"/>
                </a:solidFill>
                <a:effectLst/>
                <a:latin typeface="Open Sans" panose="020B0606030504020204" pitchFamily="34" charset="0"/>
              </a:rPr>
              <a:t> eros.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scelerisque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ultricies</a:t>
            </a:r>
            <a:r>
              <a:rPr lang="en-GB" b="0" i="0">
                <a:solidFill>
                  <a:srgbClr val="000000"/>
                </a:solidFill>
                <a:effectLst/>
                <a:latin typeface="Open Sans" panose="020B0606030504020204" pitchFamily="34" charset="0"/>
              </a:rPr>
              <a:t> maximus. Morbi </a:t>
            </a:r>
            <a:r>
              <a:rPr lang="en-GB" b="0" i="0" err="1">
                <a:solidFill>
                  <a:srgbClr val="000000"/>
                </a:solidFill>
                <a:effectLst/>
                <a:latin typeface="Open Sans" panose="020B0606030504020204" pitchFamily="34" charset="0"/>
              </a:rPr>
              <a:t>eget</a:t>
            </a:r>
            <a:r>
              <a:rPr lang="en-GB" b="0" i="0">
                <a:solidFill>
                  <a:srgbClr val="000000"/>
                </a:solidFill>
                <a:effectLst/>
                <a:latin typeface="Open Sans" panose="020B0606030504020204" pitchFamily="34" charset="0"/>
              </a:rPr>
              <a:t> mi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Aenean </a:t>
            </a:r>
            <a:r>
              <a:rPr lang="en-GB" b="0" i="0" err="1">
                <a:solidFill>
                  <a:srgbClr val="000000"/>
                </a:solidFill>
                <a:effectLst/>
                <a:latin typeface="Open Sans" panose="020B0606030504020204" pitchFamily="34" charset="0"/>
              </a:rPr>
              <a:t>finibus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commodo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facilisis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Etiam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volutpat</a:t>
            </a:r>
            <a:r>
              <a:rPr lang="en-GB" b="0" i="0">
                <a:solidFill>
                  <a:srgbClr val="000000"/>
                </a:solidFill>
                <a:effectLst/>
                <a:latin typeface="Open Sans" panose="020B0606030504020204" pitchFamily="34" charset="0"/>
              </a:rPr>
              <a:t> libero </a:t>
            </a:r>
            <a:r>
              <a:rPr lang="en-GB" b="0" i="0" err="1">
                <a:solidFill>
                  <a:srgbClr val="000000"/>
                </a:solidFill>
                <a:effectLst/>
                <a:latin typeface="Open Sans" panose="020B0606030504020204" pitchFamily="34" charset="0"/>
              </a:rPr>
              <a:t>neque</a:t>
            </a:r>
            <a:r>
              <a:rPr lang="en-GB" b="0" i="0">
                <a:solidFill>
                  <a:srgbClr val="000000"/>
                </a:solidFill>
                <a:effectLst/>
                <a:latin typeface="Open Sans" panose="020B0606030504020204" pitchFamily="34" charset="0"/>
              </a:rPr>
              <a:t>, vitae </a:t>
            </a:r>
            <a:r>
              <a:rPr lang="en-GB" b="0" i="0" err="1">
                <a:solidFill>
                  <a:srgbClr val="000000"/>
                </a:solidFill>
                <a:effectLst/>
                <a:latin typeface="Open Sans" panose="020B0606030504020204" pitchFamily="34" charset="0"/>
              </a:rPr>
              <a:t>facilisis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velit</a:t>
            </a:r>
            <a:r>
              <a:rPr lang="en-GB" b="0" i="0">
                <a:solidFill>
                  <a:srgbClr val="000000"/>
                </a:solidFill>
                <a:effectLst/>
                <a:latin typeface="Open Sans" panose="020B0606030504020204" pitchFamily="34" charset="0"/>
              </a:rPr>
              <a:t> pharetra </a:t>
            </a:r>
            <a:r>
              <a:rPr lang="en-GB" b="0" i="0" err="1">
                <a:solidFill>
                  <a:srgbClr val="000000"/>
                </a:solidFill>
                <a:effectLst/>
                <a:latin typeface="Open Sans" panose="020B0606030504020204" pitchFamily="34" charset="0"/>
              </a:rPr>
              <a:t>quis</a:t>
            </a:r>
            <a:r>
              <a:rPr lang="en-GB" b="0" i="0">
                <a:solidFill>
                  <a:srgbClr val="000000"/>
                </a:solidFill>
                <a:effectLst/>
                <a:latin typeface="Open Sans" panose="020B0606030504020204" pitchFamily="34" charset="0"/>
              </a:rPr>
              <a:t>. Sed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placerat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urna</a:t>
            </a:r>
            <a:r>
              <a:rPr lang="en-GB" b="0" i="0">
                <a:solidFill>
                  <a:srgbClr val="000000"/>
                </a:solidFill>
                <a:effectLst/>
                <a:latin typeface="Open Sans" panose="020B0606030504020204" pitchFamily="34" charset="0"/>
              </a:rPr>
              <a:t>. Donec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velit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mollis</a:t>
            </a:r>
            <a:r>
              <a:rPr lang="en-GB" b="0" i="0">
                <a:solidFill>
                  <a:srgbClr val="000000"/>
                </a:solidFill>
                <a:effectLst/>
                <a:latin typeface="Open Sans" panose="020B0606030504020204" pitchFamily="34" charset="0"/>
              </a:rPr>
              <a:t> tempus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Morbi vitae </a:t>
            </a:r>
            <a:r>
              <a:rPr lang="en-GB" b="0" i="0" err="1">
                <a:solidFill>
                  <a:srgbClr val="000000"/>
                </a:solidFill>
                <a:effectLst/>
                <a:latin typeface="Open Sans" panose="020B0606030504020204" pitchFamily="34" charset="0"/>
              </a:rPr>
              <a:t>porttitor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quam</a:t>
            </a:r>
            <a:r>
              <a:rPr lang="en-GB" b="0" i="0">
                <a:solidFill>
                  <a:srgbClr val="000000"/>
                </a:solidFill>
                <a:effectLst/>
                <a:latin typeface="Open Sans" panose="020B0606030504020204" pitchFamily="34" charset="0"/>
              </a:rPr>
              <a:t>. Vestibulum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nisl</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ultrices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justo</a:t>
            </a:r>
            <a:r>
              <a:rPr lang="en-GB" b="0" i="0">
                <a:solidFill>
                  <a:srgbClr val="000000"/>
                </a:solidFill>
                <a:effectLst/>
                <a:latin typeface="Open Sans" panose="020B0606030504020204" pitchFamily="34" charset="0"/>
              </a:rPr>
              <a:t> in, </a:t>
            </a:r>
            <a:r>
              <a:rPr lang="en-GB" b="0" i="0" err="1">
                <a:solidFill>
                  <a:srgbClr val="000000"/>
                </a:solidFill>
                <a:effectLst/>
                <a:latin typeface="Open Sans" panose="020B0606030504020204" pitchFamily="34" charset="0"/>
              </a:rPr>
              <a:t>egestas</a:t>
            </a:r>
            <a:r>
              <a:rPr lang="en-GB" b="0" i="0">
                <a:solidFill>
                  <a:srgbClr val="000000"/>
                </a:solidFill>
                <a:effectLst/>
                <a:latin typeface="Open Sans" panose="020B0606030504020204" pitchFamily="34" charset="0"/>
              </a:rPr>
              <a:t> dictum sem. Donec ac ipsum </a:t>
            </a:r>
            <a:r>
              <a:rPr lang="en-GB" b="0" i="0" err="1">
                <a:solidFill>
                  <a:srgbClr val="000000"/>
                </a:solidFill>
                <a:effectLst/>
                <a:latin typeface="Open Sans" panose="020B0606030504020204" pitchFamily="34" charset="0"/>
              </a:rPr>
              <a:t>orci</a:t>
            </a:r>
            <a:r>
              <a:rPr lang="en-GB" b="0" i="0">
                <a:solidFill>
                  <a:srgbClr val="000000"/>
                </a:solidFill>
                <a:effectLst/>
                <a:latin typeface="Open Sans" panose="020B0606030504020204" pitchFamily="34" charset="0"/>
              </a:rPr>
              <a:t>. Cras </a:t>
            </a:r>
            <a:r>
              <a:rPr lang="en-GB" b="0" i="0" err="1">
                <a:solidFill>
                  <a:srgbClr val="000000"/>
                </a:solidFill>
                <a:effectLst/>
                <a:latin typeface="Open Sans" panose="020B0606030504020204" pitchFamily="34" charset="0"/>
              </a:rPr>
              <a:t>dapibus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porta. Donec ipsum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rhoncus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tincidunt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eget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egestas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a:t>
            </a:r>
            <a:r>
              <a:rPr lang="en-GB" b="0" i="0">
                <a:solidFill>
                  <a:srgbClr val="000000"/>
                </a:solidFill>
                <a:effectLst/>
                <a:latin typeface="Open Sans" panose="020B0606030504020204" pitchFamily="34" charset="0"/>
              </a:rPr>
              <a:t>. Nam </a:t>
            </a:r>
            <a:r>
              <a:rPr lang="en-GB" b="0" i="0" err="1">
                <a:solidFill>
                  <a:srgbClr val="000000"/>
                </a:solidFill>
                <a:effectLst/>
                <a:latin typeface="Open Sans" panose="020B0606030504020204" pitchFamily="34" charset="0"/>
              </a:rPr>
              <a:t>molestie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purus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aliquet</a:t>
            </a:r>
            <a:r>
              <a:rPr lang="en-GB" b="0" i="0">
                <a:solidFill>
                  <a:srgbClr val="000000"/>
                </a:solidFill>
                <a:effectLst/>
                <a:latin typeface="Open Sans" panose="020B0606030504020204" pitchFamily="34" charset="0"/>
              </a:rPr>
              <a:t>, auctor </a:t>
            </a:r>
            <a:r>
              <a:rPr lang="en-GB" b="0" i="0" err="1">
                <a:solidFill>
                  <a:srgbClr val="000000"/>
                </a:solidFill>
                <a:effectLst/>
                <a:latin typeface="Open Sans" panose="020B0606030504020204" pitchFamily="34" charset="0"/>
              </a:rPr>
              <a:t>est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scelerisque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turpis</a:t>
            </a:r>
            <a:r>
              <a:rPr lang="en-GB" b="0" i="0">
                <a:solidFill>
                  <a:srgbClr val="000000"/>
                </a:solidFill>
                <a:effectLst/>
                <a:latin typeface="Open Sans" panose="020B0606030504020204" pitchFamily="34" charset="0"/>
              </a:rPr>
              <a:t>.</a:t>
            </a:r>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1164906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20259575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11192839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8928500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5118961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End Slide 3">
    <p:bg>
      <p:bgPr>
        <a:solidFill>
          <a:srgbClr val="CC74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sp>
        <p:nvSpPr>
          <p:cNvPr id="3" name="TextBox 2">
            <a:extLst>
              <a:ext uri="{FF2B5EF4-FFF2-40B4-BE49-F238E27FC236}">
                <a16:creationId xmlns:a16="http://schemas.microsoft.com/office/drawing/2014/main" id="{B937A820-EC29-01F9-18D4-69C77C26EE67}"/>
              </a:ext>
            </a:extLst>
          </p:cNvPr>
          <p:cNvSpPr txBox="1"/>
          <p:nvPr userDrawn="1"/>
        </p:nvSpPr>
        <p:spPr>
          <a:xfrm>
            <a:off x="207742" y="6420601"/>
            <a:ext cx="1906757" cy="215444"/>
          </a:xfrm>
          <a:prstGeom prst="rect">
            <a:avLst/>
          </a:prstGeom>
          <a:noFill/>
        </p:spPr>
        <p:txBody>
          <a:bodyPr wrap="square" rtlCol="0">
            <a:spAutoFit/>
          </a:bodyPr>
          <a:lstStyle/>
          <a:p>
            <a:r>
              <a:rPr lang="en-US" sz="800" dirty="0">
                <a:solidFill>
                  <a:schemeClr val="bg1"/>
                </a:solidFill>
              </a:rPr>
              <a:t>© 2025 </a:t>
            </a:r>
            <a:r>
              <a:rPr lang="en-US" sz="800" dirty="0" err="1">
                <a:solidFill>
                  <a:schemeClr val="bg1"/>
                </a:solidFill>
              </a:rPr>
              <a:t>dsm-firmenich</a:t>
            </a:r>
            <a:r>
              <a:rPr lang="en-US" sz="800" dirty="0">
                <a:solidFill>
                  <a:schemeClr val="bg1"/>
                </a:solidFill>
              </a:rPr>
              <a:t> group.</a:t>
            </a:r>
          </a:p>
        </p:txBody>
      </p:sp>
    </p:spTree>
    <p:extLst>
      <p:ext uri="{BB962C8B-B14F-4D97-AF65-F5344CB8AC3E}">
        <p14:creationId xmlns:p14="http://schemas.microsoft.com/office/powerpoint/2010/main" val="1786704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4_End Slide 4">
    <p:bg>
      <p:bgPr>
        <a:solidFill>
          <a:srgbClr val="CC7414"/>
        </a:solidFill>
        <a:effectLst/>
      </p:bgPr>
    </p:bg>
    <p:spTree>
      <p:nvGrpSpPr>
        <p:cNvPr id="1" name=""/>
        <p:cNvGrpSpPr/>
        <p:nvPr/>
      </p:nvGrpSpPr>
      <p:grpSpPr>
        <a:xfrm>
          <a:off x="0" y="0"/>
          <a:ext cx="0" cy="0"/>
          <a:chOff x="0" y="0"/>
          <a:chExt cx="0" cy="0"/>
        </a:xfrm>
      </p:grpSpPr>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has used diligent care to ensure that the information provided herein is accurate and up-to-date to the best of its knowledge. However, </a:t>
            </a: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a:t>
            </a: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be liable for any direct or indirect damages arising from or reliance upon, or use of, any information provided herein. The content of this document is subject to change without further notice. Please contact your local </a:t>
            </a: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representative for the latest information. All trademarks listed in this document are either (registered) trademarks of, or trademarks licensed by, the </a:t>
            </a: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a:ln>
                  <a:noFill/>
                </a:ln>
                <a:solidFill>
                  <a:prstClr val="white"/>
                </a:solidFill>
                <a:effectLst/>
                <a:uLnTx/>
                <a:uFillTx/>
                <a:latin typeface="DM Sans"/>
                <a:ea typeface="+mn-ea"/>
                <a:cs typeface="+mn-cs"/>
              </a:rPr>
              <a:t>The information provided herein is provided for information purposes only and has been prepared by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has used diligent care to ensure that it is accurate and up-to-date, however,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makes no representation or warranty, either expressly or implied, of the accuracy, reliability, or completeness thereof. In no event shall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be liable for any damages arising from or reliance upon, or use of, any information provided herein. Further,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shall not bear any liability for the application and/or use of any processed material containing its product(s). The formulation of the finished product is the customer’s sole responsibility. It is the customer’s responsibility to determine the suitability of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dsm-firmenich’s</a:t>
            </a:r>
            <a:r>
              <a:rPr kumimoji="0" lang="en-US" sz="1200" b="0" i="0" u="none" strike="noStrike" kern="0" cap="none" spc="0" normalizeH="0" baseline="0" noProof="0" dirty="0">
                <a:ln>
                  <a:noFill/>
                </a:ln>
                <a:solidFill>
                  <a:prstClr val="white"/>
                </a:solidFill>
                <a:effectLst/>
                <a:uLnTx/>
                <a:uFillTx/>
                <a:latin typeface="DM Sans"/>
                <a:ea typeface="+mn-ea"/>
                <a:cs typeface="+mn-cs"/>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representative for further details. © DSM Nutritional Products AG, 2025.</a:t>
            </a:r>
          </a:p>
          <a:p>
            <a:endParaRPr lang="en-US" sz="1200" dirty="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2300" b="1" dirty="0">
                <a:solidFill>
                  <a:schemeClr val="bg1"/>
                </a:solidFill>
              </a:rPr>
              <a:t>Disclaimer</a:t>
            </a:r>
            <a:endParaRPr kumimoji="0" lang="en-GB" sz="2300" b="1" i="0" u="none" strike="noStrike" kern="0" cap="none" spc="0" normalizeH="0" baseline="0" noProof="0" dirty="0">
              <a:ln>
                <a:noFill/>
              </a:ln>
              <a:solidFill>
                <a:schemeClr val="bg1"/>
              </a:solidFill>
              <a:effectLst/>
              <a:uLnTx/>
              <a:uFillTx/>
              <a:ea typeface="+mn-ea"/>
              <a:cs typeface="+mn-cs"/>
            </a:endParaRPr>
          </a:p>
        </p:txBody>
      </p:sp>
      <p:sp>
        <p:nvSpPr>
          <p:cNvPr id="2" name="Text Placeholder 3">
            <a:extLst>
              <a:ext uri="{FF2B5EF4-FFF2-40B4-BE49-F238E27FC236}">
                <a16:creationId xmlns:a16="http://schemas.microsoft.com/office/drawing/2014/main" id="{0274A479-5D89-DB5D-1909-C9C2507A6D93}"/>
              </a:ext>
            </a:extLst>
          </p:cNvPr>
          <p:cNvSpPr txBox="1">
            <a:spLocks/>
          </p:cNvSpPr>
          <p:nvPr userDrawn="1"/>
        </p:nvSpPr>
        <p:spPr>
          <a:xfrm>
            <a:off x="213935" y="512282"/>
            <a:ext cx="10480632" cy="303211"/>
          </a:xfrm>
          <a:prstGeom prst="rect">
            <a:avLst/>
          </a:prstGeom>
        </p:spPr>
        <p:txBody>
          <a:bodyPr anchor="t" anchorCtr="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dirty="0">
                <a:solidFill>
                  <a:prstClr val="white"/>
                </a:solidFill>
                <a:latin typeface="DM Sans"/>
              </a:rPr>
              <a:t>Copyright © DSM Nutritional Products Ltd 2025, 4002 Basel, Switzerland. </a:t>
            </a:r>
          </a:p>
          <a:p>
            <a:r>
              <a:rPr lang="en-US" sz="1200" dirty="0">
                <a:solidFill>
                  <a:prstClr val="white"/>
                </a:solidFill>
                <a:latin typeface="DM Sans"/>
              </a:rPr>
              <a:t>www.dsm-firmenich.com. All rights reserved.</a:t>
            </a:r>
          </a:p>
        </p:txBody>
      </p:sp>
    </p:spTree>
    <p:extLst>
      <p:ext uri="{BB962C8B-B14F-4D97-AF65-F5344CB8AC3E}">
        <p14:creationId xmlns:p14="http://schemas.microsoft.com/office/powerpoint/2010/main" val="41584320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403243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2.xml"/><Relationship Id="rId1"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1.xml"/><Relationship Id="rId7"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theme" Target="../theme/theme4.xml"/><Relationship Id="rId1"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1294915341"/>
      </p:ext>
    </p:extLst>
  </p:cSld>
  <p:clrMap bg1="lt1" tx1="dk1" bg2="lt2" tx2="dk2" accent1="accent1" accent2="accent2" accent3="accent3" accent4="accent4" accent5="accent5" accent6="accent6" hlink="hlink" folHlink="folHlink"/>
  <p:sldLayoutIdLst>
    <p:sldLayoutId id="2147483714" r:id="rId1"/>
    <p:sldLayoutId id="2147483669" r:id="rId2"/>
    <p:sldLayoutId id="2147483718" r:id="rId3"/>
    <p:sldLayoutId id="2147483683" r:id="rId4"/>
    <p:sldLayoutId id="2147483670" r:id="rId5"/>
    <p:sldLayoutId id="2147483711" r:id="rId6"/>
    <p:sldLayoutId id="2147483712" r:id="rId7"/>
    <p:sldLayoutId id="2147483672" r:id="rId8"/>
    <p:sldLayoutId id="2147483674" r:id="rId9"/>
    <p:sldLayoutId id="2147483673" r:id="rId10"/>
    <p:sldLayoutId id="2147483720" r:id="rId11"/>
    <p:sldLayoutId id="2147483801" r:id="rId12"/>
    <p:sldLayoutId id="2147483803" r:id="rId13"/>
    <p:sldLayoutId id="2147483804" r:id="rId14"/>
    <p:sldLayoutId id="2147483809" r:id="rId15"/>
    <p:sldLayoutId id="2147484080" r:id="rId16"/>
    <p:sldLayoutId id="2147484085" r:id="rId17"/>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2" userDrawn="1">
          <p15:clr>
            <a:srgbClr val="F26B43"/>
          </p15:clr>
        </p15:guide>
        <p15:guide id="2" pos="3840" userDrawn="1">
          <p15:clr>
            <a:srgbClr val="F26B43"/>
          </p15:clr>
        </p15:guide>
        <p15:guide id="3" pos="929" userDrawn="1">
          <p15:clr>
            <a:srgbClr val="F26B43"/>
          </p15:clr>
        </p15:guide>
        <p15:guide id="4" pos="2408" userDrawn="1">
          <p15:clr>
            <a:srgbClr val="F26B43"/>
          </p15:clr>
        </p15:guide>
        <p15:guide id="5" pos="7491" userDrawn="1">
          <p15:clr>
            <a:srgbClr val="F26B43"/>
          </p15:clr>
        </p15:guide>
        <p15:guide id="6" pos="3053" userDrawn="1">
          <p15:clr>
            <a:srgbClr val="F26B43"/>
          </p15:clr>
        </p15:guide>
        <p15:guide id="7" pos="6846" userDrawn="1">
          <p15:clr>
            <a:srgbClr val="F26B43"/>
          </p15:clr>
        </p15:guide>
        <p15:guide id="8" orient="horz" pos="4133" userDrawn="1">
          <p15:clr>
            <a:srgbClr val="F26B43"/>
          </p15:clr>
        </p15:guide>
        <p15:guide id="9" orient="horz" pos="2205" userDrawn="1">
          <p15:clr>
            <a:srgbClr val="F26B43"/>
          </p15:clr>
        </p15:guide>
        <p15:guide id="10" pos="6012" userDrawn="1">
          <p15:clr>
            <a:srgbClr val="F26B43"/>
          </p15:clr>
        </p15:guide>
        <p15:guide id="11" pos="6107" userDrawn="1">
          <p15:clr>
            <a:srgbClr val="F26B43"/>
          </p15:clr>
        </p15:guide>
        <p15:guide id="12" pos="6750" userDrawn="1">
          <p15:clr>
            <a:srgbClr val="F26B43"/>
          </p15:clr>
        </p15:guide>
        <p15:guide id="13" pos="3792" userDrawn="1">
          <p15:clr>
            <a:srgbClr val="F26B43"/>
          </p15:clr>
        </p15:guide>
        <p15:guide id="14" pos="3887" userDrawn="1">
          <p15:clr>
            <a:srgbClr val="F26B43"/>
          </p15:clr>
        </p15:guide>
        <p15:guide id="15" pos="4531" userDrawn="1">
          <p15:clr>
            <a:srgbClr val="F26B43"/>
          </p15:clr>
        </p15:guide>
        <p15:guide id="16" pos="3149" userDrawn="1">
          <p15:clr>
            <a:srgbClr val="F26B43"/>
          </p15:clr>
        </p15:guide>
        <p15:guide id="17" pos="4628" userDrawn="1">
          <p15:clr>
            <a:srgbClr val="F26B43"/>
          </p15:clr>
        </p15:guide>
        <p15:guide id="18" pos="5273" userDrawn="1">
          <p15:clr>
            <a:srgbClr val="F26B43"/>
          </p15:clr>
        </p15:guide>
        <p15:guide id="19" pos="5367" userDrawn="1">
          <p15:clr>
            <a:srgbClr val="F26B43"/>
          </p15:clr>
        </p15:guide>
        <p15:guide id="20" pos="2313" userDrawn="1">
          <p15:clr>
            <a:srgbClr val="F26B43"/>
          </p15:clr>
        </p15:guide>
        <p15:guide id="21" pos="1668" userDrawn="1">
          <p15:clr>
            <a:srgbClr val="F26B43"/>
          </p15:clr>
        </p15:guide>
        <p15:guide id="22" pos="1574" userDrawn="1">
          <p15:clr>
            <a:srgbClr val="F26B43"/>
          </p15:clr>
        </p15:guide>
        <p15:guide id="23" pos="834" userDrawn="1">
          <p15:clr>
            <a:srgbClr val="F26B43"/>
          </p15:clr>
        </p15:guide>
        <p15:guide id="24" pos="189" userDrawn="1">
          <p15:clr>
            <a:srgbClr val="F26B43"/>
          </p15:clr>
        </p15:guide>
        <p15:guide id="25" orient="horz" pos="2160" userDrawn="1">
          <p15:clr>
            <a:srgbClr val="F26B43"/>
          </p15:clr>
        </p15:guide>
        <p15:guide id="26" orient="horz" pos="2786" userDrawn="1">
          <p15:clr>
            <a:srgbClr val="F26B43"/>
          </p15:clr>
        </p15:guide>
        <p15:guide id="27" orient="horz" pos="1535" userDrawn="1">
          <p15:clr>
            <a:srgbClr val="F26B43"/>
          </p15:clr>
        </p15:guide>
        <p15:guide id="28" orient="horz" pos="1439" userDrawn="1">
          <p15:clr>
            <a:srgbClr val="F26B43"/>
          </p15:clr>
        </p15:guide>
        <p15:guide id="29" orient="horz" pos="860" userDrawn="1">
          <p15:clr>
            <a:srgbClr val="F26B43"/>
          </p15:clr>
        </p15:guide>
        <p15:guide id="30" orient="horz" pos="765" userDrawn="1">
          <p15:clr>
            <a:srgbClr val="F26B43"/>
          </p15:clr>
        </p15:guide>
        <p15:guide id="31" orient="horz" pos="2880" userDrawn="1">
          <p15:clr>
            <a:srgbClr val="F26B43"/>
          </p15:clr>
        </p15:guide>
        <p15:guide id="32" orient="horz" pos="3459" userDrawn="1">
          <p15:clr>
            <a:srgbClr val="F26B43"/>
          </p15:clr>
        </p15:guide>
        <p15:guide id="33" orient="horz" pos="3552" userDrawn="1">
          <p15:clr>
            <a:srgbClr val="F26B43"/>
          </p15:clr>
        </p15:guide>
        <p15:guide id="34" orient="horz" pos="18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8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151675650"/>
      </p:ext>
    </p:extLst>
  </p:cSld>
  <p:clrMap bg1="lt1" tx1="dk1" bg2="lt2" tx2="dk2" accent1="accent1" accent2="accent2" accent3="accent3" accent4="accent4" accent5="accent5" accent6="accent6" hlink="hlink" folHlink="folHlink"/>
  <p:sldLayoutIdLst>
    <p:sldLayoutId id="2147483925" r:id="rId1"/>
  </p:sldLayoutIdLst>
  <p:hf hdr="0" ft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
        <p:nvSpPr>
          <p:cNvPr id="7" name="TextBox 6">
            <a:extLst>
              <a:ext uri="{FF2B5EF4-FFF2-40B4-BE49-F238E27FC236}">
                <a16:creationId xmlns:a16="http://schemas.microsoft.com/office/drawing/2014/main" id="{E476691D-B185-3C6D-4013-FDAC145A993B}"/>
              </a:ext>
            </a:extLst>
          </p:cNvPr>
          <p:cNvSpPr txBox="1"/>
          <p:nvPr userDrawn="1">
            <p:extLst>
              <p:ext uri="{1162E1C5-73C7-4A58-AE30-91384D911F3F}">
                <p184:classification xmlns:p184="http://schemas.microsoft.com/office/powerpoint/2018/4/main" val="hdr"/>
              </p:ext>
            </p:extLst>
          </p:nvPr>
        </p:nvSpPr>
        <p:spPr>
          <a:xfrm>
            <a:off x="11139488" y="317500"/>
            <a:ext cx="769937" cy="182880"/>
          </a:xfrm>
          <a:prstGeom prst="rect">
            <a:avLst/>
          </a:prstGeom>
        </p:spPr>
        <p:txBody>
          <a:bodyPr horzOverflow="overflow" lIns="0" tIns="0" rIns="0" bIns="0">
            <a:spAutoFit/>
          </a:bodyPr>
          <a:lstStyle/>
          <a:p>
            <a:pPr algn="l"/>
            <a:r>
              <a:rPr lang="en-NL" sz="1200">
                <a:solidFill>
                  <a:srgbClr val="FF8C00"/>
                </a:solidFill>
                <a:latin typeface="Calibri" panose="020F0502020204030204" pitchFamily="34" charset="0"/>
                <a:ea typeface="Calibri" panose="020F0502020204030204" pitchFamily="34" charset="0"/>
                <a:cs typeface="Calibri" panose="020F0502020204030204" pitchFamily="34" charset="0"/>
              </a:rPr>
              <a:t>confidential</a:t>
            </a:r>
          </a:p>
        </p:txBody>
      </p:sp>
    </p:spTree>
    <p:extLst>
      <p:ext uri="{BB962C8B-B14F-4D97-AF65-F5344CB8AC3E}">
        <p14:creationId xmlns:p14="http://schemas.microsoft.com/office/powerpoint/2010/main" val="2095000443"/>
      </p:ext>
    </p:extLst>
  </p:cSld>
  <p:clrMap bg1="lt1" tx1="dk1" bg2="lt2" tx2="dk2" accent1="accent1" accent2="accent2" accent3="accent3" accent4="accent4" accent5="accent5" accent6="accent6" hlink="hlink" folHlink="folHlink"/>
  <p:sldLayoutIdLst>
    <p:sldLayoutId id="2147484002" r:id="rId1"/>
    <p:sldLayoutId id="2147484013" r:id="rId2"/>
    <p:sldLayoutId id="2147484014" r:id="rId3"/>
    <p:sldLayoutId id="2147484015" r:id="rId4"/>
    <p:sldLayoutId id="2147484018" r:id="rId5"/>
    <p:sldLayoutId id="2147484022" r:id="rId6"/>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2">
          <p15:clr>
            <a:srgbClr val="F26B43"/>
          </p15:clr>
        </p15:guide>
        <p15:guide id="2" pos="3840">
          <p15:clr>
            <a:srgbClr val="F26B43"/>
          </p15:clr>
        </p15:guide>
        <p15:guide id="3" pos="929">
          <p15:clr>
            <a:srgbClr val="F26B43"/>
          </p15:clr>
        </p15:guide>
        <p15:guide id="4" pos="2408">
          <p15:clr>
            <a:srgbClr val="F26B43"/>
          </p15:clr>
        </p15:guide>
        <p15:guide id="5" pos="7491">
          <p15:clr>
            <a:srgbClr val="F26B43"/>
          </p15:clr>
        </p15:guide>
        <p15:guide id="6" pos="3053">
          <p15:clr>
            <a:srgbClr val="F26B43"/>
          </p15:clr>
        </p15:guide>
        <p15:guide id="7" pos="6846">
          <p15:clr>
            <a:srgbClr val="F26B43"/>
          </p15:clr>
        </p15:guide>
        <p15:guide id="8" orient="horz" pos="4133">
          <p15:clr>
            <a:srgbClr val="F26B43"/>
          </p15:clr>
        </p15:guide>
        <p15:guide id="9" orient="horz" pos="2205">
          <p15:clr>
            <a:srgbClr val="F26B43"/>
          </p15:clr>
        </p15:guide>
        <p15:guide id="10" pos="6012">
          <p15:clr>
            <a:srgbClr val="F26B43"/>
          </p15:clr>
        </p15:guide>
        <p15:guide id="11" pos="6107">
          <p15:clr>
            <a:srgbClr val="F26B43"/>
          </p15:clr>
        </p15:guide>
        <p15:guide id="12" pos="6750">
          <p15:clr>
            <a:srgbClr val="F26B43"/>
          </p15:clr>
        </p15:guide>
        <p15:guide id="13" pos="3792">
          <p15:clr>
            <a:srgbClr val="F26B43"/>
          </p15:clr>
        </p15:guide>
        <p15:guide id="14" pos="3887">
          <p15:clr>
            <a:srgbClr val="F26B43"/>
          </p15:clr>
        </p15:guide>
        <p15:guide id="15" pos="4531">
          <p15:clr>
            <a:srgbClr val="F26B43"/>
          </p15:clr>
        </p15:guide>
        <p15:guide id="16" pos="3149">
          <p15:clr>
            <a:srgbClr val="F26B43"/>
          </p15:clr>
        </p15:guide>
        <p15:guide id="17" pos="4628">
          <p15:clr>
            <a:srgbClr val="F26B43"/>
          </p15:clr>
        </p15:guide>
        <p15:guide id="18" pos="5273">
          <p15:clr>
            <a:srgbClr val="F26B43"/>
          </p15:clr>
        </p15:guide>
        <p15:guide id="19" pos="5367">
          <p15:clr>
            <a:srgbClr val="F26B43"/>
          </p15:clr>
        </p15:guide>
        <p15:guide id="20" pos="2313">
          <p15:clr>
            <a:srgbClr val="F26B43"/>
          </p15:clr>
        </p15:guide>
        <p15:guide id="21" pos="1668">
          <p15:clr>
            <a:srgbClr val="F26B43"/>
          </p15:clr>
        </p15:guide>
        <p15:guide id="22" pos="1574">
          <p15:clr>
            <a:srgbClr val="F26B43"/>
          </p15:clr>
        </p15:guide>
        <p15:guide id="23" pos="834">
          <p15:clr>
            <a:srgbClr val="F26B43"/>
          </p15:clr>
        </p15:guide>
        <p15:guide id="24" pos="189">
          <p15:clr>
            <a:srgbClr val="F26B43"/>
          </p15:clr>
        </p15:guide>
        <p15:guide id="25" orient="horz" pos="2160">
          <p15:clr>
            <a:srgbClr val="F26B43"/>
          </p15:clr>
        </p15:guide>
        <p15:guide id="26" orient="horz" pos="2786">
          <p15:clr>
            <a:srgbClr val="F26B43"/>
          </p15:clr>
        </p15:guide>
        <p15:guide id="27" orient="horz" pos="1535">
          <p15:clr>
            <a:srgbClr val="F26B43"/>
          </p15:clr>
        </p15:guide>
        <p15:guide id="28" orient="horz" pos="1439">
          <p15:clr>
            <a:srgbClr val="F26B43"/>
          </p15:clr>
        </p15:guide>
        <p15:guide id="29" orient="horz" pos="860">
          <p15:clr>
            <a:srgbClr val="F26B43"/>
          </p15:clr>
        </p15:guide>
        <p15:guide id="30" orient="horz" pos="765">
          <p15:clr>
            <a:srgbClr val="F26B43"/>
          </p15:clr>
        </p15:guide>
        <p15:guide id="31" orient="horz" pos="2880">
          <p15:clr>
            <a:srgbClr val="F26B43"/>
          </p15:clr>
        </p15:guide>
        <p15:guide id="32" orient="horz" pos="3459">
          <p15:clr>
            <a:srgbClr val="F26B43"/>
          </p15:clr>
        </p15:guide>
        <p15:guide id="33" orient="horz" pos="3552">
          <p15:clr>
            <a:srgbClr val="F26B43"/>
          </p15:clr>
        </p15:guide>
        <p15:guide id="34" orient="horz" pos="187">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
        <p:nvSpPr>
          <p:cNvPr id="7" name="TextBox 6">
            <a:extLst>
              <a:ext uri="{FF2B5EF4-FFF2-40B4-BE49-F238E27FC236}">
                <a16:creationId xmlns:a16="http://schemas.microsoft.com/office/drawing/2014/main" id="{B6514084-1FFB-CC5E-32E5-1482BC22D289}"/>
              </a:ext>
            </a:extLst>
          </p:cNvPr>
          <p:cNvSpPr txBox="1"/>
          <p:nvPr>
            <p:extLst>
              <p:ext uri="{1162E1C5-73C7-4A58-AE30-91384D911F3F}">
                <p184:classification xmlns:p184="http://schemas.microsoft.com/office/powerpoint/2018/4/main" val="hdr"/>
              </p:ext>
            </p:extLst>
          </p:nvPr>
        </p:nvSpPr>
        <p:spPr>
          <a:xfrm>
            <a:off x="11393488" y="317500"/>
            <a:ext cx="515937" cy="182880"/>
          </a:xfrm>
          <a:prstGeom prst="rect">
            <a:avLst/>
          </a:prstGeom>
        </p:spPr>
        <p:txBody>
          <a:bodyPr horzOverflow="overflow" lIns="0" tIns="0" rIns="0" bIns="0">
            <a:spAutoFit/>
          </a:bodyPr>
          <a:lstStyle/>
          <a:p>
            <a:pPr algn="l"/>
            <a:r>
              <a:rPr lang="en-US" sz="1200">
                <a:solidFill>
                  <a:srgbClr val="800080"/>
                </a:solidFill>
                <a:latin typeface="Calibri" panose="020F0502020204030204" pitchFamily="34" charset="0"/>
                <a:cs typeface="Calibri" panose="020F0502020204030204" pitchFamily="34" charset="0"/>
              </a:rPr>
              <a:t>internal</a:t>
            </a:r>
          </a:p>
        </p:txBody>
      </p:sp>
    </p:spTree>
    <p:extLst>
      <p:ext uri="{BB962C8B-B14F-4D97-AF65-F5344CB8AC3E}">
        <p14:creationId xmlns:p14="http://schemas.microsoft.com/office/powerpoint/2010/main" val="2273264454"/>
      </p:ext>
    </p:extLst>
  </p:cSld>
  <p:clrMap bg1="lt1" tx1="dk1" bg2="lt2" tx2="dk2" accent1="accent1" accent2="accent2" accent3="accent3" accent4="accent4" accent5="accent5" accent6="accent6" hlink="hlink" folHlink="folHlink"/>
  <p:sldLayoutIdLst>
    <p:sldLayoutId id="2147484045" r:id="rId1"/>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2">
          <p15:clr>
            <a:srgbClr val="F26B43"/>
          </p15:clr>
        </p15:guide>
        <p15:guide id="2" pos="3840">
          <p15:clr>
            <a:srgbClr val="F26B43"/>
          </p15:clr>
        </p15:guide>
        <p15:guide id="3" pos="929">
          <p15:clr>
            <a:srgbClr val="F26B43"/>
          </p15:clr>
        </p15:guide>
        <p15:guide id="4" pos="2408">
          <p15:clr>
            <a:srgbClr val="F26B43"/>
          </p15:clr>
        </p15:guide>
        <p15:guide id="5" pos="7491">
          <p15:clr>
            <a:srgbClr val="F26B43"/>
          </p15:clr>
        </p15:guide>
        <p15:guide id="6" pos="3053">
          <p15:clr>
            <a:srgbClr val="F26B43"/>
          </p15:clr>
        </p15:guide>
        <p15:guide id="7" pos="6846">
          <p15:clr>
            <a:srgbClr val="F26B43"/>
          </p15:clr>
        </p15:guide>
        <p15:guide id="8" orient="horz" pos="4133">
          <p15:clr>
            <a:srgbClr val="F26B43"/>
          </p15:clr>
        </p15:guide>
        <p15:guide id="9" orient="horz" pos="2205">
          <p15:clr>
            <a:srgbClr val="F26B43"/>
          </p15:clr>
        </p15:guide>
        <p15:guide id="10" pos="6012">
          <p15:clr>
            <a:srgbClr val="F26B43"/>
          </p15:clr>
        </p15:guide>
        <p15:guide id="11" pos="6107">
          <p15:clr>
            <a:srgbClr val="F26B43"/>
          </p15:clr>
        </p15:guide>
        <p15:guide id="12" pos="6750">
          <p15:clr>
            <a:srgbClr val="F26B43"/>
          </p15:clr>
        </p15:guide>
        <p15:guide id="13" pos="3792">
          <p15:clr>
            <a:srgbClr val="F26B43"/>
          </p15:clr>
        </p15:guide>
        <p15:guide id="14" pos="3887">
          <p15:clr>
            <a:srgbClr val="F26B43"/>
          </p15:clr>
        </p15:guide>
        <p15:guide id="15" pos="4531">
          <p15:clr>
            <a:srgbClr val="F26B43"/>
          </p15:clr>
        </p15:guide>
        <p15:guide id="16" pos="3149">
          <p15:clr>
            <a:srgbClr val="F26B43"/>
          </p15:clr>
        </p15:guide>
        <p15:guide id="17" pos="4628">
          <p15:clr>
            <a:srgbClr val="F26B43"/>
          </p15:clr>
        </p15:guide>
        <p15:guide id="18" pos="5273">
          <p15:clr>
            <a:srgbClr val="F26B43"/>
          </p15:clr>
        </p15:guide>
        <p15:guide id="19" pos="5367">
          <p15:clr>
            <a:srgbClr val="F26B43"/>
          </p15:clr>
        </p15:guide>
        <p15:guide id="20" pos="2313">
          <p15:clr>
            <a:srgbClr val="F26B43"/>
          </p15:clr>
        </p15:guide>
        <p15:guide id="21" pos="1668">
          <p15:clr>
            <a:srgbClr val="F26B43"/>
          </p15:clr>
        </p15:guide>
        <p15:guide id="22" pos="1574">
          <p15:clr>
            <a:srgbClr val="F26B43"/>
          </p15:clr>
        </p15:guide>
        <p15:guide id="23" pos="834">
          <p15:clr>
            <a:srgbClr val="F26B43"/>
          </p15:clr>
        </p15:guide>
        <p15:guide id="24" pos="189">
          <p15:clr>
            <a:srgbClr val="F26B43"/>
          </p15:clr>
        </p15:guide>
        <p15:guide id="25" orient="horz" pos="2160">
          <p15:clr>
            <a:srgbClr val="F26B43"/>
          </p15:clr>
        </p15:guide>
        <p15:guide id="26" orient="horz" pos="2786">
          <p15:clr>
            <a:srgbClr val="F26B43"/>
          </p15:clr>
        </p15:guide>
        <p15:guide id="27" orient="horz" pos="1535">
          <p15:clr>
            <a:srgbClr val="F26B43"/>
          </p15:clr>
        </p15:guide>
        <p15:guide id="28" orient="horz" pos="1439">
          <p15:clr>
            <a:srgbClr val="F26B43"/>
          </p15:clr>
        </p15:guide>
        <p15:guide id="29" orient="horz" pos="860">
          <p15:clr>
            <a:srgbClr val="F26B43"/>
          </p15:clr>
        </p15:guide>
        <p15:guide id="30" orient="horz" pos="765">
          <p15:clr>
            <a:srgbClr val="F26B43"/>
          </p15:clr>
        </p15:guide>
        <p15:guide id="31" orient="horz" pos="2880">
          <p15:clr>
            <a:srgbClr val="F26B43"/>
          </p15:clr>
        </p15:guide>
        <p15:guide id="32" orient="horz" pos="3459">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1.xml"/><Relationship Id="rId1" Type="http://schemas.openxmlformats.org/officeDocument/2006/relationships/slideLayout" Target="../slideLayouts/slideLayout25.xml"/><Relationship Id="rId5" Type="http://schemas.openxmlformats.org/officeDocument/2006/relationships/image" Target="../media/image11.jpeg"/><Relationship Id="rId4" Type="http://schemas.openxmlformats.org/officeDocument/2006/relationships/image" Target="../media/image91.png"/></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6.sv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s>
</file>

<file path=ppt/slides/_rels/slide4.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2.svg"/><Relationship Id="rId7" Type="http://schemas.openxmlformats.org/officeDocument/2006/relationships/image" Target="../media/image24.png"/><Relationship Id="rId2" Type="http://schemas.openxmlformats.org/officeDocument/2006/relationships/image" Target="../media/image21.png"/><Relationship Id="rId1" Type="http://schemas.openxmlformats.org/officeDocument/2006/relationships/slideLayout" Target="../slideLayouts/slideLayout4.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2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17.png"/><Relationship Id="rId7" Type="http://schemas.openxmlformats.org/officeDocument/2006/relationships/image" Target="../media/image29.jpeg"/><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 Id="rId9" Type="http://schemas.openxmlformats.org/officeDocument/2006/relationships/image" Target="../media/image1.png"/></Relationships>
</file>

<file path=ppt/slides/_rels/slide9.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31.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slides/_rels/slide1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6.svg"/><Relationship Id="rId7" Type="http://schemas.openxmlformats.org/officeDocument/2006/relationships/image" Target="../media/image36.svg"/><Relationship Id="rId2" Type="http://schemas.openxmlformats.org/officeDocument/2006/relationships/image" Target="../media/image15.png"/><Relationship Id="rId1" Type="http://schemas.openxmlformats.org/officeDocument/2006/relationships/slideLayout" Target="../slideLayouts/slideLayout4.xml"/><Relationship Id="rId6" Type="http://schemas.openxmlformats.org/officeDocument/2006/relationships/image" Target="../media/image35.png"/><Relationship Id="rId5" Type="http://schemas.openxmlformats.org/officeDocument/2006/relationships/image" Target="../media/image18.svg"/><Relationship Id="rId4" Type="http://schemas.openxmlformats.org/officeDocument/2006/relationships/image" Target="../media/image17.png"/><Relationship Id="rId9" Type="http://schemas.openxmlformats.org/officeDocument/2006/relationships/image" Target="../media/image2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3">
            <p14:nvContentPartPr>
              <p14:cNvPr id="8" name="Ink 7">
                <a:extLst>
                  <a:ext uri="{FF2B5EF4-FFF2-40B4-BE49-F238E27FC236}">
                    <a16:creationId xmlns:a16="http://schemas.microsoft.com/office/drawing/2014/main" id="{3D1E585A-1511-B9E6-AA1B-D16A1AAB5C2D}"/>
                  </a:ext>
                </a:extLst>
              </p14:cNvPr>
              <p14:cNvContentPartPr/>
              <p14:nvPr/>
            </p14:nvContentPartPr>
            <p14:xfrm>
              <a:off x="9330611" y="-1135223"/>
              <a:ext cx="15551" cy="15551"/>
            </p14:xfrm>
          </p:contentPart>
        </mc:Choice>
        <mc:Fallback xmlns="">
          <p:pic>
            <p:nvPicPr>
              <p:cNvPr id="8" name="Ink 7">
                <a:extLst>
                  <a:ext uri="{FF2B5EF4-FFF2-40B4-BE49-F238E27FC236}">
                    <a16:creationId xmlns:a16="http://schemas.microsoft.com/office/drawing/2014/main" id="{3D1E585A-1511-B9E6-AA1B-D16A1AAB5C2D}"/>
                  </a:ext>
                </a:extLst>
              </p:cNvPr>
              <p:cNvPicPr/>
              <p:nvPr/>
            </p:nvPicPr>
            <p:blipFill>
              <a:blip r:embed="rId4"/>
              <a:stretch>
                <a:fillRect/>
              </a:stretch>
            </p:blipFill>
            <p:spPr>
              <a:xfrm>
                <a:off x="8553061" y="-1912773"/>
                <a:ext cx="1555100" cy="1555100"/>
              </a:xfrm>
              <a:prstGeom prst="rect">
                <a:avLst/>
              </a:prstGeom>
            </p:spPr>
          </p:pic>
        </mc:Fallback>
      </mc:AlternateContent>
      <p:pic>
        <p:nvPicPr>
          <p:cNvPr id="15" name="Picture 14" descr="A person smiling and a yellow background&#10;&#10;Description automatically generated with medium confidence">
            <a:extLst>
              <a:ext uri="{FF2B5EF4-FFF2-40B4-BE49-F238E27FC236}">
                <a16:creationId xmlns:a16="http://schemas.microsoft.com/office/drawing/2014/main" id="{F98D7D33-C466-EF56-CBAF-7498280FF30B}"/>
              </a:ext>
            </a:extLst>
          </p:cNvPr>
          <p:cNvPicPr>
            <a:picLocks noChangeAspect="1"/>
          </p:cNvPicPr>
          <p:nvPr/>
        </p:nvPicPr>
        <p:blipFill>
          <a:blip r:embed="rId5"/>
          <a:stretch>
            <a:fillRect/>
          </a:stretch>
        </p:blipFill>
        <p:spPr>
          <a:xfrm>
            <a:off x="-1" y="0"/>
            <a:ext cx="12248325" cy="6889683"/>
          </a:xfrm>
          <a:prstGeom prst="rect">
            <a:avLst/>
          </a:prstGeom>
        </p:spPr>
      </p:pic>
      <p:sp>
        <p:nvSpPr>
          <p:cNvPr id="2" name="TextBox 1">
            <a:extLst>
              <a:ext uri="{FF2B5EF4-FFF2-40B4-BE49-F238E27FC236}">
                <a16:creationId xmlns:a16="http://schemas.microsoft.com/office/drawing/2014/main" id="{740DB3F8-F9DF-29F9-5A00-116050F69EAE}"/>
              </a:ext>
            </a:extLst>
          </p:cNvPr>
          <p:cNvSpPr txBox="1"/>
          <p:nvPr/>
        </p:nvSpPr>
        <p:spPr>
          <a:xfrm>
            <a:off x="206454" y="6019624"/>
            <a:ext cx="1132862"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chemeClr val="bg1"/>
                </a:solidFill>
              </a:rPr>
              <a:t>May 2025</a:t>
            </a:r>
            <a:endParaRPr lang="en-CH" sz="1100" dirty="0">
              <a:solidFill>
                <a:schemeClr val="bg1"/>
              </a:solidFill>
            </a:endParaRPr>
          </a:p>
        </p:txBody>
      </p:sp>
    </p:spTree>
    <p:extLst>
      <p:ext uri="{BB962C8B-B14F-4D97-AF65-F5344CB8AC3E}">
        <p14:creationId xmlns:p14="http://schemas.microsoft.com/office/powerpoint/2010/main" val="3717920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DBFD091-D82D-C00D-38B0-B6C1627015B3}"/>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8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GB" sz="800" b="0" i="0" u="none" strike="noStrike" kern="1200" cap="none" spc="0" normalizeH="0" baseline="0" noProof="0">
              <a:ln>
                <a:noFill/>
              </a:ln>
              <a:solidFill>
                <a:prstClr val="black"/>
              </a:solidFill>
              <a:effectLst/>
              <a:uLnTx/>
              <a:uFillTx/>
              <a:latin typeface="DM Sans"/>
              <a:ea typeface="+mn-ea"/>
              <a:cs typeface="+mn-cs"/>
            </a:endParaRPr>
          </a:p>
        </p:txBody>
      </p:sp>
      <p:pic>
        <p:nvPicPr>
          <p:cNvPr id="12" name="Picture Placeholder 11">
            <a:extLst>
              <a:ext uri="{FF2B5EF4-FFF2-40B4-BE49-F238E27FC236}">
                <a16:creationId xmlns:a16="http://schemas.microsoft.com/office/drawing/2014/main" id="{5F1B5F79-4D74-B5F7-B0A0-2DEB05E2F00F}"/>
              </a:ext>
            </a:extLst>
          </p:cNvPr>
          <p:cNvPicPr>
            <a:picLocks noGrp="1" noChangeAspect="1"/>
          </p:cNvPicPr>
          <p:nvPr>
            <p:ph type="pic" sz="quarter" idx="21"/>
          </p:nvPr>
        </p:nvPicPr>
        <p:blipFill>
          <a:blip r:embed="rId2" cstate="print">
            <a:extLst>
              <a:ext uri="{28A0092B-C50C-407E-A947-70E740481C1C}">
                <a14:useLocalDpi xmlns:a14="http://schemas.microsoft.com/office/drawing/2010/main"/>
              </a:ext>
            </a:extLst>
          </a:blip>
          <a:srcRect/>
          <a:stretch/>
        </p:blipFill>
        <p:spPr>
          <a:xfrm>
            <a:off x="7337427" y="2"/>
            <a:ext cx="4854573" cy="6857998"/>
          </a:xfrm>
        </p:spPr>
      </p:pic>
      <p:sp>
        <p:nvSpPr>
          <p:cNvPr id="13" name="Title 1">
            <a:extLst>
              <a:ext uri="{FF2B5EF4-FFF2-40B4-BE49-F238E27FC236}">
                <a16:creationId xmlns:a16="http://schemas.microsoft.com/office/drawing/2014/main" id="{B093584F-8015-7D6F-8F9C-D8B1965B0E82}"/>
              </a:ext>
            </a:extLst>
          </p:cNvPr>
          <p:cNvSpPr>
            <a:spLocks noGrp="1"/>
          </p:cNvSpPr>
          <p:nvPr>
            <p:ph type="title"/>
          </p:nvPr>
        </p:nvSpPr>
        <p:spPr>
          <a:xfrm>
            <a:off x="302398" y="654062"/>
            <a:ext cx="6537671" cy="303211"/>
          </a:xfrm>
        </p:spPr>
        <p:txBody>
          <a:bodyPr>
            <a:noAutofit/>
          </a:bodyPr>
          <a:lstStyle/>
          <a:p>
            <a:r>
              <a:rPr lang="en-US" sz="1800" dirty="0"/>
              <a:t>Multipurpose vitamin for multiple skin changes </a:t>
            </a:r>
            <a:br>
              <a:rPr lang="en-US" sz="1800" dirty="0"/>
            </a:br>
            <a:r>
              <a:rPr lang="en-US" sz="1800" dirty="0"/>
              <a:t>during menopause</a:t>
            </a:r>
            <a:endParaRPr lang="en-NL" sz="1800" dirty="0"/>
          </a:p>
        </p:txBody>
      </p:sp>
      <p:sp>
        <p:nvSpPr>
          <p:cNvPr id="14" name="Text Placeholder 3">
            <a:extLst>
              <a:ext uri="{FF2B5EF4-FFF2-40B4-BE49-F238E27FC236}">
                <a16:creationId xmlns:a16="http://schemas.microsoft.com/office/drawing/2014/main" id="{6B8BC4A0-14F8-4FF0-FAB3-D3495BB0B5C4}"/>
              </a:ext>
            </a:extLst>
          </p:cNvPr>
          <p:cNvSpPr>
            <a:spLocks noGrp="1"/>
          </p:cNvSpPr>
          <p:nvPr>
            <p:ph type="body" sz="quarter" idx="12"/>
          </p:nvPr>
        </p:nvSpPr>
        <p:spPr>
          <a:xfrm>
            <a:off x="302398" y="1663526"/>
            <a:ext cx="5722166" cy="4416907"/>
          </a:xfrm>
          <a:ln>
            <a:noFill/>
          </a:ln>
        </p:spPr>
        <p:txBody>
          <a:bodyPr vert="horz" wrap="square" lIns="0" tIns="0" rIns="0" bIns="0" rtlCol="0" anchor="t">
            <a:noAutofit/>
          </a:bodyPr>
          <a:lstStyle/>
          <a:p>
            <a:r>
              <a:rPr lang="en-US" b="1" dirty="0"/>
              <a:t>The multi-change stage of menopausal skin aligns well with the multi-benefit properties of Niacinamide, making it an excellent ingredient for addressing various skin concerns during this transitional period.</a:t>
            </a:r>
            <a:endParaRPr lang="en-US" dirty="0"/>
          </a:p>
          <a:p>
            <a:endParaRPr lang="en-US" dirty="0"/>
          </a:p>
          <a:p>
            <a:r>
              <a:rPr lang="en-US" dirty="0"/>
              <a:t>During menopause, the hormonal decline takes its toll drastically on the skin. Skin becomes thinner, collagen is significantly degraded; deep wrinkles and age spots form and skin loses water and becomes dry. All these changes often lead to a sense of discomfort and diminished self-confidence as women contend with the visible alterations in their skin's texture and appearance.</a:t>
            </a:r>
          </a:p>
          <a:p>
            <a:endParaRPr lang="en-US" dirty="0">
              <a:latin typeface="DM Sans"/>
              <a:ea typeface="Fira Sans" panose="020B0503050000020004" pitchFamily="34" charset="0"/>
            </a:endParaRPr>
          </a:p>
          <a:p>
            <a:endParaRPr lang="en-US" dirty="0">
              <a:latin typeface="DM Sans"/>
              <a:ea typeface="Fira Sans" panose="020B0503050000020004" pitchFamily="34" charset="0"/>
            </a:endParaRPr>
          </a:p>
          <a:p>
            <a:r>
              <a:rPr lang="en-US" b="1" dirty="0"/>
              <a:t>Niacinamide offers significant benefits in counteracting the skin effects of menopausal hormonal changes. </a:t>
            </a:r>
          </a:p>
          <a:p>
            <a:endParaRPr lang="en-US" dirty="0"/>
          </a:p>
          <a:p>
            <a:r>
              <a:rPr lang="en-US" dirty="0"/>
              <a:t>The new </a:t>
            </a:r>
            <a:r>
              <a:rPr lang="en-US" i="1" dirty="0"/>
              <a:t>in vivo </a:t>
            </a:r>
            <a:r>
              <a:rPr lang="en-US" dirty="0"/>
              <a:t>study from </a:t>
            </a:r>
            <a:r>
              <a:rPr lang="en-US" dirty="0" err="1"/>
              <a:t>dsm-firmenich</a:t>
            </a:r>
            <a:r>
              <a:rPr lang="en-US" dirty="0"/>
              <a:t> shows that Niacinamide PC is an effective solution for menopausal skin concerns. It addresses issues such as dryness, sensitivity, fine lines, wrinkles by strengthening the skin barrier and protecting against collagen degradation. Its DNA repair properties and ability to fade hyperpigmentation make Niacinamide PC ideal for menopausal women skincare routines, enhancing overall skin health and resilience during this multi-change period.</a:t>
            </a:r>
          </a:p>
          <a:p>
            <a:endParaRPr lang="en-US" dirty="0"/>
          </a:p>
          <a:p>
            <a:endParaRPr lang="en-US" dirty="0"/>
          </a:p>
        </p:txBody>
      </p:sp>
      <p:sp>
        <p:nvSpPr>
          <p:cNvPr id="15" name="Text Placeholder 5">
            <a:extLst>
              <a:ext uri="{FF2B5EF4-FFF2-40B4-BE49-F238E27FC236}">
                <a16:creationId xmlns:a16="http://schemas.microsoft.com/office/drawing/2014/main" id="{0E6E0E1C-3813-8597-92FD-049D3B7FBB05}"/>
              </a:ext>
            </a:extLst>
          </p:cNvPr>
          <p:cNvSpPr>
            <a:spLocks noGrp="1"/>
          </p:cNvSpPr>
          <p:nvPr>
            <p:ph type="body" idx="11"/>
          </p:nvPr>
        </p:nvSpPr>
        <p:spPr>
          <a:xfrm>
            <a:off x="302398" y="298133"/>
            <a:ext cx="6537671" cy="288767"/>
          </a:xfrm>
        </p:spPr>
        <p:txBody>
          <a:bodyPr/>
          <a:lstStyle/>
          <a:p>
            <a:r>
              <a:rPr lang="en-US" sz="2000" dirty="0"/>
              <a:t>Niacinamide_ the versatile vitamin</a:t>
            </a:r>
            <a:endParaRPr lang="en-NL" sz="2000" dirty="0"/>
          </a:p>
        </p:txBody>
      </p:sp>
    </p:spTree>
    <p:extLst>
      <p:ext uri="{BB962C8B-B14F-4D97-AF65-F5344CB8AC3E}">
        <p14:creationId xmlns:p14="http://schemas.microsoft.com/office/powerpoint/2010/main" val="2749984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088F4-A9FE-19AF-E97D-1D2798537E23}"/>
            </a:ext>
          </a:extLst>
        </p:cNvPr>
        <p:cNvGrpSpPr/>
        <p:nvPr/>
      </p:nvGrpSpPr>
      <p:grpSpPr>
        <a:xfrm>
          <a:off x="0" y="0"/>
          <a:ext cx="0" cy="0"/>
          <a:chOff x="0" y="0"/>
          <a:chExt cx="0" cy="0"/>
        </a:xfrm>
      </p:grpSpPr>
      <p:sp>
        <p:nvSpPr>
          <p:cNvPr id="4" name="Slide Number Placeholder 2">
            <a:extLst>
              <a:ext uri="{FF2B5EF4-FFF2-40B4-BE49-F238E27FC236}">
                <a16:creationId xmlns:a16="http://schemas.microsoft.com/office/drawing/2014/main" id="{DC0E544C-EC72-17B8-C1E7-416EEF5A0AEA}"/>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GB" sz="1300" b="0" i="0" u="none" strike="noStrike" kern="1200" cap="none" spc="0" normalizeH="0" baseline="0" dirty="0">
              <a:ln>
                <a:noFill/>
              </a:ln>
              <a:solidFill>
                <a:prstClr val="black"/>
              </a:solidFill>
              <a:effectLst/>
              <a:uLnTx/>
              <a:uFillTx/>
              <a:latin typeface="DM Sans"/>
              <a:ea typeface="+mn-ea"/>
              <a:cs typeface="+mn-cs"/>
            </a:endParaRPr>
          </a:p>
        </p:txBody>
      </p:sp>
      <p:sp>
        <p:nvSpPr>
          <p:cNvPr id="15" name="Title 1">
            <a:extLst>
              <a:ext uri="{FF2B5EF4-FFF2-40B4-BE49-F238E27FC236}">
                <a16:creationId xmlns:a16="http://schemas.microsoft.com/office/drawing/2014/main" id="{0EA90984-8F58-3C26-3630-F32FBDAF29B3}"/>
              </a:ext>
            </a:extLst>
          </p:cNvPr>
          <p:cNvSpPr>
            <a:spLocks noGrp="1"/>
          </p:cNvSpPr>
          <p:nvPr>
            <p:ph type="title"/>
          </p:nvPr>
        </p:nvSpPr>
        <p:spPr>
          <a:xfrm>
            <a:off x="302400" y="302400"/>
            <a:ext cx="11591925" cy="303211"/>
          </a:xfrm>
        </p:spPr>
        <p:txBody>
          <a:bodyPr/>
          <a:lstStyle/>
          <a:p>
            <a:r>
              <a:rPr lang="en-US" dirty="0"/>
              <a:t>New Science on Niacinamide in post-menopausal skin</a:t>
            </a:r>
          </a:p>
        </p:txBody>
      </p:sp>
      <p:sp>
        <p:nvSpPr>
          <p:cNvPr id="16" name="Text Placeholder 15">
            <a:extLst>
              <a:ext uri="{FF2B5EF4-FFF2-40B4-BE49-F238E27FC236}">
                <a16:creationId xmlns:a16="http://schemas.microsoft.com/office/drawing/2014/main" id="{3BBB43D1-23B8-C99C-062F-FAB8027D99B4}"/>
              </a:ext>
            </a:extLst>
          </p:cNvPr>
          <p:cNvSpPr txBox="1">
            <a:spLocks/>
          </p:cNvSpPr>
          <p:nvPr/>
        </p:nvSpPr>
        <p:spPr>
          <a:xfrm>
            <a:off x="302400" y="1168041"/>
            <a:ext cx="3268030" cy="302597"/>
          </a:xfrm>
          <a:prstGeom prst="rect">
            <a:avLst/>
          </a:prstGeom>
        </p:spPr>
        <p:txBody>
          <a:bodyPr tIns="0"/>
          <a:lstStyle>
            <a:lvl1pPr marL="0" indent="0" algn="l" defTabSz="914400" rtl="0" eaLnBrk="1" latinLnBrk="0" hangingPunct="1">
              <a:lnSpc>
                <a:spcPct val="100000"/>
              </a:lnSpc>
              <a:spcBef>
                <a:spcPts val="0"/>
              </a:spcBef>
              <a:spcAft>
                <a:spcPts val="0"/>
              </a:spcAft>
              <a:buFont typeface="Arial" panose="020B0604020202020204" pitchFamily="34" charset="0"/>
              <a:buNone/>
              <a:defRPr sz="1800" kern="0" spc="0" baseline="0">
                <a:solidFill>
                  <a:srgbClr val="BD69D7"/>
                </a:solidFill>
                <a:latin typeface="+mj-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dirty="0">
                <a:solidFill>
                  <a:schemeClr val="tx1"/>
                </a:solidFill>
              </a:rPr>
              <a:t>Re-balancing of Ceramides​</a:t>
            </a:r>
          </a:p>
        </p:txBody>
      </p:sp>
      <p:sp>
        <p:nvSpPr>
          <p:cNvPr id="17" name="Text Placeholder 15">
            <a:extLst>
              <a:ext uri="{FF2B5EF4-FFF2-40B4-BE49-F238E27FC236}">
                <a16:creationId xmlns:a16="http://schemas.microsoft.com/office/drawing/2014/main" id="{C3EB4F34-BA05-4827-1922-1561A41AA1C0}"/>
              </a:ext>
            </a:extLst>
          </p:cNvPr>
          <p:cNvSpPr txBox="1">
            <a:spLocks/>
          </p:cNvSpPr>
          <p:nvPr/>
        </p:nvSpPr>
        <p:spPr>
          <a:xfrm>
            <a:off x="302400" y="1815369"/>
            <a:ext cx="3751888" cy="1060270"/>
          </a:xfrm>
          <a:prstGeom prst="rect">
            <a:avLst/>
          </a:prstGeom>
        </p:spPr>
        <p:txBody>
          <a:bodyPr tIns="0"/>
          <a:lstStyle>
            <a:lvl1pPr marL="0" indent="0" algn="l" defTabSz="914400" rtl="0" eaLnBrk="1" latinLnBrk="0" hangingPunct="1">
              <a:lnSpc>
                <a:spcPct val="100000"/>
              </a:lnSpc>
              <a:spcBef>
                <a:spcPts val="0"/>
              </a:spcBef>
              <a:spcAft>
                <a:spcPts val="0"/>
              </a:spcAft>
              <a:buFont typeface="Arial" panose="020B0604020202020204" pitchFamily="34" charset="0"/>
              <a:buNone/>
              <a:defRPr sz="1200" kern="0" spc="0" baseline="0">
                <a:solidFill>
                  <a:schemeClr val="tx1"/>
                </a:solidFill>
                <a:latin typeface="+mn-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b="0" i="0" u="none" strike="noStrike" kern="1200" cap="none" normalizeH="0" noProof="0" dirty="0">
                <a:ln>
                  <a:noFill/>
                </a:ln>
                <a:solidFill>
                  <a:prstClr val="black"/>
                </a:solidFill>
                <a:effectLst/>
                <a:uLnTx/>
                <a:uFillTx/>
                <a:latin typeface="DM Sans"/>
                <a:ea typeface="+mn-ea"/>
                <a:cs typeface="Segoe UI"/>
              </a:rPr>
              <a:t>Menopausal skin is subject to different ceramides' composition compared to pre-menopausal skin.​ Niacinamide PC treatment boost all endogenous ceramides (with highest increase around 30%, restoring the native distribution of pre-menopausal levels of different ceramide types in the skin</a:t>
            </a:r>
            <a:r>
              <a:rPr lang="en-GB" kern="1200" dirty="0">
                <a:solidFill>
                  <a:prstClr val="black"/>
                </a:solidFill>
                <a:latin typeface="DM Sans"/>
                <a:cs typeface="Segoe UI"/>
              </a:rPr>
              <a:t>, much better than with topical application</a:t>
            </a:r>
            <a:endParaRPr kumimoji="0" lang="en-GB" b="0" i="0" u="none" strike="noStrike" kern="1200" cap="none" normalizeH="0" noProof="0" dirty="0">
              <a:ln>
                <a:noFill/>
              </a:ln>
              <a:solidFill>
                <a:prstClr val="black"/>
              </a:solidFill>
              <a:effectLst/>
              <a:uLnTx/>
              <a:uFillTx/>
              <a:latin typeface="DM Sans"/>
              <a:ea typeface="+mn-ea"/>
              <a:cs typeface="Segoe UI"/>
            </a:endParaRPr>
          </a:p>
        </p:txBody>
      </p:sp>
      <p:sp>
        <p:nvSpPr>
          <p:cNvPr id="19" name="Text Placeholder 15">
            <a:extLst>
              <a:ext uri="{FF2B5EF4-FFF2-40B4-BE49-F238E27FC236}">
                <a16:creationId xmlns:a16="http://schemas.microsoft.com/office/drawing/2014/main" id="{02480C03-C629-1B09-BBA5-C0059D5F2716}"/>
              </a:ext>
            </a:extLst>
          </p:cNvPr>
          <p:cNvSpPr txBox="1">
            <a:spLocks/>
          </p:cNvSpPr>
          <p:nvPr/>
        </p:nvSpPr>
        <p:spPr>
          <a:xfrm>
            <a:off x="4257638" y="1168040"/>
            <a:ext cx="3271592" cy="302597"/>
          </a:xfrm>
          <a:prstGeom prst="rect">
            <a:avLst/>
          </a:prstGeom>
        </p:spPr>
        <p:txBody>
          <a:bodyPr tIns="0"/>
          <a:lstStyle>
            <a:lvl1pPr marL="0" indent="0" algn="l" defTabSz="914400" rtl="0" eaLnBrk="1" latinLnBrk="0" hangingPunct="1">
              <a:lnSpc>
                <a:spcPct val="100000"/>
              </a:lnSpc>
              <a:spcBef>
                <a:spcPts val="0"/>
              </a:spcBef>
              <a:spcAft>
                <a:spcPts val="0"/>
              </a:spcAft>
              <a:buFont typeface="Arial" panose="020B0604020202020204" pitchFamily="34" charset="0"/>
              <a:buNone/>
              <a:defRPr sz="1800" kern="0" spc="0" baseline="0">
                <a:solidFill>
                  <a:srgbClr val="BD69D7"/>
                </a:solidFill>
                <a:latin typeface="+mj-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dirty="0">
                <a:solidFill>
                  <a:schemeClr val="tx1"/>
                </a:solidFill>
              </a:rPr>
              <a:t>Protection against Collagen degradation</a:t>
            </a:r>
          </a:p>
        </p:txBody>
      </p:sp>
      <p:sp>
        <p:nvSpPr>
          <p:cNvPr id="20" name="Text Placeholder 15">
            <a:extLst>
              <a:ext uri="{FF2B5EF4-FFF2-40B4-BE49-F238E27FC236}">
                <a16:creationId xmlns:a16="http://schemas.microsoft.com/office/drawing/2014/main" id="{1F06E6E9-D6C7-D584-514F-A1CD5F0877EB}"/>
              </a:ext>
            </a:extLst>
          </p:cNvPr>
          <p:cNvSpPr txBox="1">
            <a:spLocks/>
          </p:cNvSpPr>
          <p:nvPr/>
        </p:nvSpPr>
        <p:spPr>
          <a:xfrm>
            <a:off x="4257638" y="1815368"/>
            <a:ext cx="3672000" cy="1060270"/>
          </a:xfrm>
          <a:prstGeom prst="rect">
            <a:avLst/>
          </a:prstGeom>
        </p:spPr>
        <p:txBody>
          <a:bodyPr tIns="0"/>
          <a:lstStyle>
            <a:lvl1pPr marL="0" indent="0" algn="l" defTabSz="914400" rtl="0" eaLnBrk="1" latinLnBrk="0" hangingPunct="1">
              <a:lnSpc>
                <a:spcPct val="100000"/>
              </a:lnSpc>
              <a:spcBef>
                <a:spcPts val="0"/>
              </a:spcBef>
              <a:spcAft>
                <a:spcPts val="0"/>
              </a:spcAft>
              <a:buFont typeface="Arial" panose="020B0604020202020204" pitchFamily="34" charset="0"/>
              <a:buNone/>
              <a:defRPr sz="1200" kern="0" spc="0" baseline="0">
                <a:solidFill>
                  <a:schemeClr val="tx1"/>
                </a:solidFill>
                <a:latin typeface="+mn-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kern="1200" cap="none" spc="0" normalizeH="0" noProof="0" dirty="0">
                <a:ln>
                  <a:noFill/>
                </a:ln>
                <a:solidFill>
                  <a:prstClr val="black"/>
                </a:solidFill>
                <a:effectLst/>
                <a:uLnTx/>
                <a:uFillTx/>
                <a:latin typeface="DM Sans"/>
                <a:ea typeface="+mn-ea"/>
                <a:cs typeface="+mn-cs"/>
              </a:rPr>
              <a:t>Collagen synthesis is generally reduced during menopause. </a:t>
            </a:r>
            <a:r>
              <a:rPr kumimoji="0" lang="en-US" b="0" i="0" u="none" strike="noStrike" kern="1200" cap="none" spc="0" normalizeH="0" baseline="0" noProof="0" dirty="0">
                <a:ln>
                  <a:noFill/>
                </a:ln>
                <a:solidFill>
                  <a:prstClr val="black"/>
                </a:solidFill>
                <a:effectLst/>
                <a:uLnTx/>
                <a:uFillTx/>
                <a:latin typeface="DM Sans"/>
                <a:ea typeface="+mn-ea"/>
                <a:cs typeface="+mn-cs"/>
              </a:rPr>
              <a:t>Treatment with Niacinamide PC resulted in lower levels of free proline</a:t>
            </a:r>
            <a:r>
              <a:rPr lang="en-US" kern="1200" dirty="0">
                <a:solidFill>
                  <a:prstClr val="black"/>
                </a:solidFill>
                <a:latin typeface="DM Sans"/>
              </a:rPr>
              <a:t> and acetyl-proline</a:t>
            </a:r>
            <a:r>
              <a:rPr kumimoji="0" lang="en-US" b="0" i="0" u="none" strike="noStrike" kern="1200" cap="none" spc="0" normalizeH="0" baseline="0" noProof="0" dirty="0">
                <a:ln>
                  <a:noFill/>
                </a:ln>
                <a:solidFill>
                  <a:prstClr val="black"/>
                </a:solidFill>
                <a:effectLst/>
                <a:uLnTx/>
                <a:uFillTx/>
                <a:latin typeface="DM Sans"/>
                <a:ea typeface="+mn-ea"/>
                <a:cs typeface="+mn-cs"/>
              </a:rPr>
              <a:t>, confirming its effectiveness in preserving collagen integrity and maintaining skin elasticity.</a:t>
            </a:r>
            <a:endParaRPr lang="en-NL" b="0" i="0" u="none" strike="noStrike" kern="1200" cap="none" spc="0" normalizeH="0" baseline="0" noProof="0" dirty="0">
              <a:ln>
                <a:noFill/>
              </a:ln>
              <a:solidFill>
                <a:prstClr val="black"/>
              </a:solidFill>
              <a:effectLst/>
              <a:uLnTx/>
              <a:uFillTx/>
              <a:latin typeface="DM Sans"/>
            </a:endParaRPr>
          </a:p>
        </p:txBody>
      </p:sp>
      <p:sp>
        <p:nvSpPr>
          <p:cNvPr id="21" name="Text Placeholder 15">
            <a:extLst>
              <a:ext uri="{FF2B5EF4-FFF2-40B4-BE49-F238E27FC236}">
                <a16:creationId xmlns:a16="http://schemas.microsoft.com/office/drawing/2014/main" id="{FA3C2E81-8394-3DEB-83F1-86FA7E655388}"/>
              </a:ext>
            </a:extLst>
          </p:cNvPr>
          <p:cNvSpPr txBox="1">
            <a:spLocks/>
          </p:cNvSpPr>
          <p:nvPr/>
        </p:nvSpPr>
        <p:spPr>
          <a:xfrm>
            <a:off x="8218799" y="1168040"/>
            <a:ext cx="3273954" cy="302597"/>
          </a:xfrm>
          <a:prstGeom prst="rect">
            <a:avLst/>
          </a:prstGeom>
        </p:spPr>
        <p:txBody>
          <a:bodyPr tIns="0"/>
          <a:lstStyle>
            <a:lvl1pPr marL="0" indent="0" algn="l" defTabSz="914400" rtl="0" eaLnBrk="1" latinLnBrk="0" hangingPunct="1">
              <a:lnSpc>
                <a:spcPct val="100000"/>
              </a:lnSpc>
              <a:spcBef>
                <a:spcPts val="0"/>
              </a:spcBef>
              <a:spcAft>
                <a:spcPts val="0"/>
              </a:spcAft>
              <a:buFont typeface="Arial" panose="020B0604020202020204" pitchFamily="34" charset="0"/>
              <a:buNone/>
              <a:defRPr sz="1800" kern="0" spc="0" baseline="0">
                <a:solidFill>
                  <a:srgbClr val="BD69D7"/>
                </a:solidFill>
                <a:latin typeface="+mj-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dirty="0">
                <a:solidFill>
                  <a:schemeClr val="tx1"/>
                </a:solidFill>
              </a:rPr>
              <a:t>Skin Hydration</a:t>
            </a:r>
          </a:p>
        </p:txBody>
      </p:sp>
      <p:sp>
        <p:nvSpPr>
          <p:cNvPr id="22" name="Text Placeholder 15">
            <a:extLst>
              <a:ext uri="{FF2B5EF4-FFF2-40B4-BE49-F238E27FC236}">
                <a16:creationId xmlns:a16="http://schemas.microsoft.com/office/drawing/2014/main" id="{CB2730E5-8586-9311-F0F4-B59E3D556DA4}"/>
              </a:ext>
            </a:extLst>
          </p:cNvPr>
          <p:cNvSpPr txBox="1">
            <a:spLocks/>
          </p:cNvSpPr>
          <p:nvPr/>
        </p:nvSpPr>
        <p:spPr>
          <a:xfrm>
            <a:off x="8218799" y="1815368"/>
            <a:ext cx="3670163" cy="1060270"/>
          </a:xfrm>
          <a:prstGeom prst="rect">
            <a:avLst/>
          </a:prstGeom>
        </p:spPr>
        <p:txBody>
          <a:bodyPr tIns="0"/>
          <a:lstStyle>
            <a:lvl1pPr marL="0" indent="0" algn="l" defTabSz="914400" rtl="0" eaLnBrk="1" latinLnBrk="0" hangingPunct="1">
              <a:lnSpc>
                <a:spcPct val="100000"/>
              </a:lnSpc>
              <a:spcBef>
                <a:spcPts val="0"/>
              </a:spcBef>
              <a:spcAft>
                <a:spcPts val="0"/>
              </a:spcAft>
              <a:buFont typeface="Arial" panose="020B0604020202020204" pitchFamily="34" charset="0"/>
              <a:buNone/>
              <a:defRPr sz="1200" kern="0" spc="0" baseline="0">
                <a:solidFill>
                  <a:schemeClr val="tx1"/>
                </a:solidFill>
                <a:latin typeface="+mn-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defRPr/>
            </a:pPr>
            <a:r>
              <a:rPr kumimoji="0" lang="en-GB" b="0" i="0" u="none" strike="noStrike" kern="1200" cap="none" spc="0" normalizeH="0" baseline="0" noProof="0" dirty="0">
                <a:ln>
                  <a:noFill/>
                </a:ln>
                <a:solidFill>
                  <a:prstClr val="black"/>
                </a:solidFill>
                <a:effectLst/>
                <a:uLnTx/>
                <a:uFillTx/>
                <a:latin typeface="DM Sans"/>
                <a:ea typeface="+mn-ea"/>
                <a:cs typeface="+mn-cs"/>
              </a:rPr>
              <a:t>Due to hormonal changes menopausal skin tends to become drier, giving the skin an itchy feeling. </a:t>
            </a:r>
            <a:r>
              <a:rPr kumimoji="0" lang="en-US" b="0" i="0" u="none" strike="noStrike" kern="0" cap="none" spc="0" normalizeH="0" baseline="0" noProof="0" dirty="0">
                <a:ln>
                  <a:noFill/>
                </a:ln>
                <a:solidFill>
                  <a:prstClr val="black"/>
                </a:solidFill>
                <a:effectLst/>
                <a:uLnTx/>
                <a:uFillTx/>
                <a:latin typeface="DM Sans"/>
                <a:ea typeface="+mn-ea"/>
                <a:cs typeface="+mn-cs"/>
              </a:rPr>
              <a:t>High level of Niacinamide is correlated with reduced </a:t>
            </a:r>
            <a:r>
              <a:rPr lang="en-US" dirty="0">
                <a:solidFill>
                  <a:prstClr val="black"/>
                </a:solidFill>
                <a:latin typeface="DM Sans"/>
              </a:rPr>
              <a:t>trans epidermal water</a:t>
            </a:r>
            <a:r>
              <a:rPr kumimoji="0" lang="en-US" b="0" i="0" u="none" strike="noStrike" kern="0" cap="none" spc="0" normalizeH="0" baseline="0" noProof="0" dirty="0">
                <a:ln>
                  <a:noFill/>
                </a:ln>
                <a:solidFill>
                  <a:prstClr val="black"/>
                </a:solidFill>
                <a:effectLst/>
                <a:uLnTx/>
                <a:uFillTx/>
                <a:latin typeface="DM Sans"/>
                <a:ea typeface="+mn-ea"/>
                <a:cs typeface="+mn-cs"/>
              </a:rPr>
              <a:t> loss (TEWL) and consequent increase of skin hydration</a:t>
            </a:r>
            <a:r>
              <a:rPr kumimoji="0" lang="en-US" b="1" i="0" u="none" strike="noStrike" kern="0" cap="none" spc="0" normalizeH="0" baseline="0" noProof="0" dirty="0">
                <a:ln>
                  <a:noFill/>
                </a:ln>
                <a:solidFill>
                  <a:prstClr val="black"/>
                </a:solidFill>
                <a:effectLst/>
                <a:uLnTx/>
                <a:uFillTx/>
                <a:latin typeface="DM Sans"/>
                <a:ea typeface="+mn-ea"/>
                <a:cs typeface="+mn-cs"/>
              </a:rPr>
              <a:t>.</a:t>
            </a:r>
            <a:endParaRPr kumimoji="0" lang="en-US" b="0" i="0" u="none" strike="noStrike" kern="0" cap="none" spc="0" normalizeH="0" baseline="0" noProof="0" dirty="0">
              <a:ln>
                <a:noFill/>
              </a:ln>
              <a:solidFill>
                <a:prstClr val="black"/>
              </a:solidFill>
              <a:effectLst/>
              <a:uLnTx/>
              <a:uFillTx/>
              <a:latin typeface="DM Sans"/>
              <a:ea typeface="+mn-ea"/>
              <a:cs typeface="+mn-cs"/>
            </a:endParaRPr>
          </a:p>
        </p:txBody>
      </p:sp>
      <p:sp>
        <p:nvSpPr>
          <p:cNvPr id="23" name="TextBox 22">
            <a:extLst>
              <a:ext uri="{FF2B5EF4-FFF2-40B4-BE49-F238E27FC236}">
                <a16:creationId xmlns:a16="http://schemas.microsoft.com/office/drawing/2014/main" id="{E0B6C3DD-3E99-AF09-8AAC-4E54FFC828CB}"/>
              </a:ext>
            </a:extLst>
          </p:cNvPr>
          <p:cNvSpPr txBox="1"/>
          <p:nvPr/>
        </p:nvSpPr>
        <p:spPr>
          <a:xfrm>
            <a:off x="8218799" y="5786387"/>
            <a:ext cx="286722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DM Sans"/>
                <a:ea typeface="+mn-ea"/>
                <a:cs typeface="+mn-cs"/>
              </a:rPr>
              <a:t>Significant increase of skin hydration by 22% vs T0 and by 13% vs Post Menopause group</a:t>
            </a:r>
          </a:p>
        </p:txBody>
      </p:sp>
      <p:sp>
        <p:nvSpPr>
          <p:cNvPr id="24" name="TextBox 23">
            <a:extLst>
              <a:ext uri="{FF2B5EF4-FFF2-40B4-BE49-F238E27FC236}">
                <a16:creationId xmlns:a16="http://schemas.microsoft.com/office/drawing/2014/main" id="{601235BC-608D-51B9-0B9E-F289EBEB6E25}"/>
              </a:ext>
            </a:extLst>
          </p:cNvPr>
          <p:cNvSpPr txBox="1"/>
          <p:nvPr/>
        </p:nvSpPr>
        <p:spPr>
          <a:xfrm>
            <a:off x="4257638" y="5786387"/>
            <a:ext cx="3653086" cy="5078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DM Sans"/>
                <a:ea typeface="+mn-ea"/>
                <a:cs typeface="+mn-cs"/>
              </a:rPr>
              <a:t>Significant increase of free proline by 80% and significant reduction of free proline by 24% after treatment by 5% Niacinamide PC vs placebo</a:t>
            </a:r>
          </a:p>
        </p:txBody>
      </p:sp>
      <p:sp>
        <p:nvSpPr>
          <p:cNvPr id="25" name="TextBox 24">
            <a:extLst>
              <a:ext uri="{FF2B5EF4-FFF2-40B4-BE49-F238E27FC236}">
                <a16:creationId xmlns:a16="http://schemas.microsoft.com/office/drawing/2014/main" id="{1312A804-FE17-CD25-68DB-2A92E257F4C4}"/>
              </a:ext>
            </a:extLst>
          </p:cNvPr>
          <p:cNvSpPr txBox="1"/>
          <p:nvPr/>
        </p:nvSpPr>
        <p:spPr>
          <a:xfrm>
            <a:off x="302400" y="5786387"/>
            <a:ext cx="3268030"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DM Sans"/>
                <a:ea typeface="+mn-ea"/>
                <a:cs typeface="+mn-cs"/>
              </a:rPr>
              <a:t>Niacinamide PC rebalances the ceramide distribution</a:t>
            </a:r>
          </a:p>
        </p:txBody>
      </p:sp>
      <p:pic>
        <p:nvPicPr>
          <p:cNvPr id="26" name="Picture 29">
            <a:extLst>
              <a:ext uri="{FF2B5EF4-FFF2-40B4-BE49-F238E27FC236}">
                <a16:creationId xmlns:a16="http://schemas.microsoft.com/office/drawing/2014/main" id="{98B3968A-9B86-1236-0525-B39EB1A16697}"/>
              </a:ext>
            </a:extLst>
          </p:cNvPr>
          <p:cNvPicPr>
            <a:picLocks noChangeAspect="1"/>
          </p:cNvPicPr>
          <p:nvPr/>
        </p:nvPicPr>
        <p:blipFill>
          <a:blip r:embed="rId3">
            <a:extLst>
              <a:ext uri="{96DAC541-7B7A-43D3-8B79-37D633B846F1}">
                <asvg:svgBlip xmlns:asvg="http://schemas.microsoft.com/office/drawing/2016/SVG/main" r:embed="rId4"/>
              </a:ext>
            </a:extLst>
          </a:blip>
          <a:srcRect l="-168" t="-34424" r="1414" b="-1"/>
          <a:stretch/>
        </p:blipFill>
        <p:spPr>
          <a:xfrm>
            <a:off x="296477" y="3358665"/>
            <a:ext cx="3470453" cy="2269110"/>
          </a:xfrm>
          <a:prstGeom prst="rect">
            <a:avLst/>
          </a:prstGeom>
        </p:spPr>
      </p:pic>
      <p:sp>
        <p:nvSpPr>
          <p:cNvPr id="28" name="TextBox 27">
            <a:extLst>
              <a:ext uri="{FF2B5EF4-FFF2-40B4-BE49-F238E27FC236}">
                <a16:creationId xmlns:a16="http://schemas.microsoft.com/office/drawing/2014/main" id="{86EF6672-7A97-FE47-14EE-9755DCC00F14}"/>
              </a:ext>
            </a:extLst>
          </p:cNvPr>
          <p:cNvSpPr txBox="1"/>
          <p:nvPr/>
        </p:nvSpPr>
        <p:spPr>
          <a:xfrm>
            <a:off x="8218799" y="3220369"/>
            <a:ext cx="3268030" cy="230832"/>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DM Sans"/>
                <a:ea typeface="+mn-ea"/>
                <a:cs typeface="+mn-cs"/>
              </a:rPr>
              <a:t>Skin hydration by cutometer</a:t>
            </a:r>
          </a:p>
        </p:txBody>
      </p:sp>
      <p:sp>
        <p:nvSpPr>
          <p:cNvPr id="30" name="TextBox 29">
            <a:extLst>
              <a:ext uri="{FF2B5EF4-FFF2-40B4-BE49-F238E27FC236}">
                <a16:creationId xmlns:a16="http://schemas.microsoft.com/office/drawing/2014/main" id="{08FC6E91-ECCE-6065-C83F-520DEFB21BE9}"/>
              </a:ext>
            </a:extLst>
          </p:cNvPr>
          <p:cNvSpPr txBox="1"/>
          <p:nvPr/>
        </p:nvSpPr>
        <p:spPr>
          <a:xfrm>
            <a:off x="4257638" y="3220369"/>
            <a:ext cx="3268030" cy="230832"/>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DM Sans"/>
                <a:ea typeface="+mn-ea"/>
                <a:cs typeface="+mn-cs"/>
              </a:rPr>
              <a:t>Free proline content</a:t>
            </a:r>
          </a:p>
        </p:txBody>
      </p:sp>
      <p:pic>
        <p:nvPicPr>
          <p:cNvPr id="31" name="Picture 31">
            <a:extLst>
              <a:ext uri="{FF2B5EF4-FFF2-40B4-BE49-F238E27FC236}">
                <a16:creationId xmlns:a16="http://schemas.microsoft.com/office/drawing/2014/main" id="{31C7B190-D5BA-ED99-590B-9A58C2EE49A8}"/>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8212876" y="3340692"/>
            <a:ext cx="2979061" cy="2311512"/>
          </a:xfrm>
          <a:prstGeom prst="rect">
            <a:avLst/>
          </a:prstGeom>
        </p:spPr>
      </p:pic>
      <p:sp>
        <p:nvSpPr>
          <p:cNvPr id="32" name="TextBox 31">
            <a:extLst>
              <a:ext uri="{FF2B5EF4-FFF2-40B4-BE49-F238E27FC236}">
                <a16:creationId xmlns:a16="http://schemas.microsoft.com/office/drawing/2014/main" id="{A66C9FB8-4811-5E50-7631-AC1995F787C5}"/>
              </a:ext>
            </a:extLst>
          </p:cNvPr>
          <p:cNvSpPr txBox="1"/>
          <p:nvPr/>
        </p:nvSpPr>
        <p:spPr>
          <a:xfrm>
            <a:off x="302400" y="3220369"/>
            <a:ext cx="3268030" cy="353943"/>
          </a:xfrm>
          <a:prstGeom prst="rect">
            <a:avLst/>
          </a:prstGeom>
          <a:noFill/>
        </p:spPr>
        <p:txBody>
          <a:bodyPr wrap="square">
            <a:spAutoFit/>
          </a:bodyPr>
          <a:lstStyle/>
          <a:p>
            <a:pPr>
              <a:defRPr/>
            </a:pPr>
            <a:r>
              <a:rPr lang="en-GB" sz="900" b="1" dirty="0">
                <a:solidFill>
                  <a:prstClr val="black"/>
                </a:solidFill>
              </a:rPr>
              <a:t>Change in percentage share of total ceramides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800" b="1" dirty="0">
                <a:solidFill>
                  <a:prstClr val="black"/>
                </a:solidFill>
                <a:latin typeface="DM Sans"/>
              </a:rPr>
              <a:t>R</a:t>
            </a:r>
            <a:r>
              <a:rPr kumimoji="0" lang="en-GB" sz="800" b="1" i="0" u="none" strike="noStrike" kern="1200" cap="none" spc="0" normalizeH="0" baseline="0" noProof="0" dirty="0">
                <a:ln>
                  <a:noFill/>
                </a:ln>
                <a:solidFill>
                  <a:prstClr val="black"/>
                </a:solidFill>
                <a:effectLst/>
                <a:uLnTx/>
                <a:uFillTx/>
                <a:latin typeface="DM Sans"/>
                <a:ea typeface="+mn-ea"/>
                <a:cs typeface="+mn-cs"/>
              </a:rPr>
              <a:t>elative content of ceramides on total ceramides content</a:t>
            </a:r>
          </a:p>
        </p:txBody>
      </p:sp>
      <p:sp>
        <p:nvSpPr>
          <p:cNvPr id="33" name="TextBox 32">
            <a:extLst>
              <a:ext uri="{FF2B5EF4-FFF2-40B4-BE49-F238E27FC236}">
                <a16:creationId xmlns:a16="http://schemas.microsoft.com/office/drawing/2014/main" id="{67092097-2D10-22DC-D60B-4A9038F7E3A0}"/>
              </a:ext>
            </a:extLst>
          </p:cNvPr>
          <p:cNvSpPr txBox="1"/>
          <p:nvPr/>
        </p:nvSpPr>
        <p:spPr>
          <a:xfrm>
            <a:off x="9623425" y="2675"/>
            <a:ext cx="2568576" cy="369332"/>
          </a:xfrm>
          <a:prstGeom prst="rect">
            <a:avLst/>
          </a:prstGeom>
          <a:solidFill>
            <a:schemeClr val="accent3"/>
          </a:solidFill>
        </p:spPr>
        <p:txBody>
          <a:bodyPr wrap="square">
            <a:spAutoFit/>
          </a:bodyPr>
          <a:lstStyle/>
          <a:p>
            <a:r>
              <a:rPr kumimoji="0" lang="en-GB" sz="1800" u="none" strike="noStrike" kern="1200" cap="none" spc="0" normalizeH="0" baseline="0" noProof="0">
                <a:ln>
                  <a:noFill/>
                </a:ln>
                <a:solidFill>
                  <a:srgbClr val="FFFFFF"/>
                </a:solidFill>
                <a:effectLst/>
                <a:uLnTx/>
                <a:uFillTx/>
              </a:rPr>
              <a:t>New</a:t>
            </a:r>
          </a:p>
        </p:txBody>
      </p:sp>
      <p:sp>
        <p:nvSpPr>
          <p:cNvPr id="34" name="TextBox 33">
            <a:extLst>
              <a:ext uri="{FF2B5EF4-FFF2-40B4-BE49-F238E27FC236}">
                <a16:creationId xmlns:a16="http://schemas.microsoft.com/office/drawing/2014/main" id="{F67DB07F-99B7-2156-D5D1-9F116612F12D}"/>
              </a:ext>
            </a:extLst>
          </p:cNvPr>
          <p:cNvSpPr txBox="1"/>
          <p:nvPr/>
        </p:nvSpPr>
        <p:spPr>
          <a:xfrm>
            <a:off x="9624447" y="380627"/>
            <a:ext cx="2567553" cy="369332"/>
          </a:xfrm>
          <a:prstGeom prst="rect">
            <a:avLst/>
          </a:prstGeom>
          <a:solidFill>
            <a:schemeClr val="accent3"/>
          </a:solidFill>
        </p:spPr>
        <p:txBody>
          <a:bodyPr wrap="square">
            <a:spAutoFit/>
          </a:bodyPr>
          <a:lstStyle/>
          <a:p>
            <a:r>
              <a:rPr lang="en-US" i="1">
                <a:solidFill>
                  <a:schemeClr val="bg1"/>
                </a:solidFill>
              </a:rPr>
              <a:t>in vivo </a:t>
            </a:r>
            <a:r>
              <a:rPr lang="en-US">
                <a:solidFill>
                  <a:schemeClr val="bg1"/>
                </a:solidFill>
              </a:rPr>
              <a:t>study</a:t>
            </a:r>
            <a:endParaRPr lang="en-US" baseline="30000">
              <a:solidFill>
                <a:schemeClr val="bg1"/>
              </a:solidFill>
            </a:endParaRPr>
          </a:p>
        </p:txBody>
      </p:sp>
      <p:pic>
        <p:nvPicPr>
          <p:cNvPr id="35" name="Graphic 34">
            <a:extLst>
              <a:ext uri="{FF2B5EF4-FFF2-40B4-BE49-F238E27FC236}">
                <a16:creationId xmlns:a16="http://schemas.microsoft.com/office/drawing/2014/main" id="{6CA3DD00-FA80-BC64-F171-DF67EFE71F3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692259" y="757286"/>
            <a:ext cx="1499742" cy="586106"/>
          </a:xfrm>
          <a:prstGeom prst="rect">
            <a:avLst/>
          </a:prstGeom>
        </p:spPr>
      </p:pic>
      <p:pic>
        <p:nvPicPr>
          <p:cNvPr id="36" name="Graphic 35">
            <a:extLst>
              <a:ext uri="{FF2B5EF4-FFF2-40B4-BE49-F238E27FC236}">
                <a16:creationId xmlns:a16="http://schemas.microsoft.com/office/drawing/2014/main" id="{2E12DA03-B7BC-E42C-DCE8-8BEFEE7D7D17}"/>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4256507" y="3449598"/>
            <a:ext cx="3085837" cy="2283892"/>
          </a:xfrm>
          <a:prstGeom prst="rect">
            <a:avLst/>
          </a:prstGeom>
        </p:spPr>
      </p:pic>
    </p:spTree>
    <p:extLst>
      <p:ext uri="{BB962C8B-B14F-4D97-AF65-F5344CB8AC3E}">
        <p14:creationId xmlns:p14="http://schemas.microsoft.com/office/powerpoint/2010/main" val="6432852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8D6B003-D6B3-251F-8C80-C7D7433702B1}"/>
              </a:ext>
            </a:extLst>
          </p:cNvPr>
          <p:cNvSpPr>
            <a:spLocks noGrp="1"/>
          </p:cNvSpPr>
          <p:nvPr>
            <p:ph type="sldNum" sz="quarter" idx="10"/>
          </p:nvPr>
        </p:nvSpPr>
        <p:spPr/>
        <p:txBody>
          <a:bodyPr/>
          <a:lstStyle/>
          <a:p>
            <a:fld id="{5BA3E189-2F3A-42E5-B572-3520703B6186}" type="slidenum">
              <a:rPr lang="en-GB" smtClean="0"/>
              <a:pPr/>
              <a:t>4</a:t>
            </a:fld>
            <a:endParaRPr lang="en-GB"/>
          </a:p>
        </p:txBody>
      </p:sp>
      <p:sp>
        <p:nvSpPr>
          <p:cNvPr id="8" name="Title 1">
            <a:extLst>
              <a:ext uri="{FF2B5EF4-FFF2-40B4-BE49-F238E27FC236}">
                <a16:creationId xmlns:a16="http://schemas.microsoft.com/office/drawing/2014/main" id="{F8C54966-A145-FAC1-5E18-6EACD8AEFBF4}"/>
              </a:ext>
            </a:extLst>
          </p:cNvPr>
          <p:cNvSpPr>
            <a:spLocks noGrp="1"/>
          </p:cNvSpPr>
          <p:nvPr>
            <p:ph type="title"/>
          </p:nvPr>
        </p:nvSpPr>
        <p:spPr>
          <a:xfrm>
            <a:off x="302400" y="302400"/>
            <a:ext cx="11591925" cy="303211"/>
          </a:xfrm>
        </p:spPr>
        <p:txBody>
          <a:bodyPr/>
          <a:lstStyle/>
          <a:p>
            <a:r>
              <a:rPr lang="en-US" sz="2000" b="1" dirty="0"/>
              <a:t>New Science on Niacinamide in post-menopausal skin</a:t>
            </a:r>
            <a:endParaRPr lang="en-US" dirty="0"/>
          </a:p>
        </p:txBody>
      </p:sp>
      <p:sp>
        <p:nvSpPr>
          <p:cNvPr id="9" name="Text Placeholder 15">
            <a:extLst>
              <a:ext uri="{FF2B5EF4-FFF2-40B4-BE49-F238E27FC236}">
                <a16:creationId xmlns:a16="http://schemas.microsoft.com/office/drawing/2014/main" id="{8FB5B988-C35E-C017-81D6-D373CF63C785}"/>
              </a:ext>
            </a:extLst>
          </p:cNvPr>
          <p:cNvSpPr txBox="1">
            <a:spLocks/>
          </p:cNvSpPr>
          <p:nvPr/>
        </p:nvSpPr>
        <p:spPr>
          <a:xfrm>
            <a:off x="302400" y="1168041"/>
            <a:ext cx="3268030" cy="302597"/>
          </a:xfrm>
          <a:prstGeom prst="rect">
            <a:avLst/>
          </a:prstGeom>
        </p:spPr>
        <p:txBody>
          <a:bodyPr tIns="0"/>
          <a:lstStyle>
            <a:lvl1pPr marL="0" indent="0" algn="l" defTabSz="914400" rtl="0" eaLnBrk="1" latinLnBrk="0" hangingPunct="1">
              <a:lnSpc>
                <a:spcPct val="100000"/>
              </a:lnSpc>
              <a:spcBef>
                <a:spcPts val="0"/>
              </a:spcBef>
              <a:spcAft>
                <a:spcPts val="0"/>
              </a:spcAft>
              <a:buFont typeface="Arial" panose="020B0604020202020204" pitchFamily="34" charset="0"/>
              <a:buNone/>
              <a:defRPr sz="1800" kern="0" spc="0" baseline="0">
                <a:solidFill>
                  <a:srgbClr val="BD69D7"/>
                </a:solidFill>
                <a:latin typeface="+mj-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dirty="0">
                <a:solidFill>
                  <a:schemeClr val="tx1"/>
                </a:solidFill>
              </a:rPr>
              <a:t>DNA Repair</a:t>
            </a:r>
          </a:p>
        </p:txBody>
      </p:sp>
      <p:sp>
        <p:nvSpPr>
          <p:cNvPr id="10" name="Text Placeholder 15">
            <a:extLst>
              <a:ext uri="{FF2B5EF4-FFF2-40B4-BE49-F238E27FC236}">
                <a16:creationId xmlns:a16="http://schemas.microsoft.com/office/drawing/2014/main" id="{E450D407-2C8D-8264-ADD4-708D7E162D74}"/>
              </a:ext>
            </a:extLst>
          </p:cNvPr>
          <p:cNvSpPr txBox="1">
            <a:spLocks/>
          </p:cNvSpPr>
          <p:nvPr/>
        </p:nvSpPr>
        <p:spPr>
          <a:xfrm>
            <a:off x="302400" y="1543261"/>
            <a:ext cx="3666076" cy="1060270"/>
          </a:xfrm>
          <a:prstGeom prst="rect">
            <a:avLst/>
          </a:prstGeom>
        </p:spPr>
        <p:txBody>
          <a:bodyPr tIns="0"/>
          <a:lstStyle>
            <a:lvl1pPr marL="0" indent="0" algn="l" defTabSz="914400" rtl="0" eaLnBrk="1" latinLnBrk="0" hangingPunct="1">
              <a:lnSpc>
                <a:spcPct val="100000"/>
              </a:lnSpc>
              <a:spcBef>
                <a:spcPts val="0"/>
              </a:spcBef>
              <a:spcAft>
                <a:spcPts val="0"/>
              </a:spcAft>
              <a:buFont typeface="Arial" panose="020B0604020202020204" pitchFamily="34" charset="0"/>
              <a:buNone/>
              <a:defRPr sz="1200" kern="0" spc="0" baseline="0">
                <a:solidFill>
                  <a:schemeClr val="tx1"/>
                </a:solidFill>
                <a:latin typeface="+mn-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kumimoji="0" lang="en-US" sz="1200" b="0" i="0" u="none" strike="noStrike" kern="1200" cap="none" spc="0" normalizeH="0" baseline="0" noProof="0" dirty="0">
                <a:ln>
                  <a:noFill/>
                </a:ln>
                <a:solidFill>
                  <a:prstClr val="black"/>
                </a:solidFill>
                <a:effectLst/>
                <a:uLnTx/>
                <a:uFillTx/>
                <a:latin typeface="DM Sans"/>
                <a:ea typeface="+mn-ea"/>
                <a:cs typeface="+mn-cs"/>
              </a:rPr>
              <a:t>Post-menopausal skin is prone to DNA damage and more subject to UV-induced DNA damage compared to pre-menopausal skin. Treatment with Niacinamide PC shows significant increase of cytosine level (+244%), confirming the ability of Vitamin B3 to enhance DNA repair.</a:t>
            </a:r>
          </a:p>
        </p:txBody>
      </p:sp>
      <p:sp>
        <p:nvSpPr>
          <p:cNvPr id="11" name="Text Placeholder 15">
            <a:extLst>
              <a:ext uri="{FF2B5EF4-FFF2-40B4-BE49-F238E27FC236}">
                <a16:creationId xmlns:a16="http://schemas.microsoft.com/office/drawing/2014/main" id="{924FA994-D555-2836-3900-50EEECA27538}"/>
              </a:ext>
            </a:extLst>
          </p:cNvPr>
          <p:cNvSpPr txBox="1">
            <a:spLocks/>
          </p:cNvSpPr>
          <p:nvPr/>
        </p:nvSpPr>
        <p:spPr>
          <a:xfrm>
            <a:off x="4257638" y="1168040"/>
            <a:ext cx="3271592" cy="302597"/>
          </a:xfrm>
          <a:prstGeom prst="rect">
            <a:avLst/>
          </a:prstGeom>
        </p:spPr>
        <p:txBody>
          <a:bodyPr tIns="0"/>
          <a:lstStyle>
            <a:lvl1pPr marL="0" indent="0" algn="l" defTabSz="914400" rtl="0" eaLnBrk="1" latinLnBrk="0" hangingPunct="1">
              <a:lnSpc>
                <a:spcPct val="100000"/>
              </a:lnSpc>
              <a:spcBef>
                <a:spcPts val="0"/>
              </a:spcBef>
              <a:spcAft>
                <a:spcPts val="0"/>
              </a:spcAft>
              <a:buFont typeface="Arial" panose="020B0604020202020204" pitchFamily="34" charset="0"/>
              <a:buNone/>
              <a:defRPr sz="1800" kern="0" spc="0" baseline="0">
                <a:solidFill>
                  <a:srgbClr val="BD69D7"/>
                </a:solidFill>
                <a:latin typeface="+mj-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dirty="0">
                <a:solidFill>
                  <a:schemeClr val="tx1"/>
                </a:solidFill>
              </a:rPr>
              <a:t>Photoprotection</a:t>
            </a:r>
          </a:p>
        </p:txBody>
      </p:sp>
      <p:sp>
        <p:nvSpPr>
          <p:cNvPr id="12" name="Text Placeholder 15">
            <a:extLst>
              <a:ext uri="{FF2B5EF4-FFF2-40B4-BE49-F238E27FC236}">
                <a16:creationId xmlns:a16="http://schemas.microsoft.com/office/drawing/2014/main" id="{1AEACC7F-9086-33A6-9DEC-0BB6E7231B29}"/>
              </a:ext>
            </a:extLst>
          </p:cNvPr>
          <p:cNvSpPr txBox="1">
            <a:spLocks/>
          </p:cNvSpPr>
          <p:nvPr/>
        </p:nvSpPr>
        <p:spPr>
          <a:xfrm>
            <a:off x="4257638" y="1543260"/>
            <a:ext cx="3555279" cy="1060270"/>
          </a:xfrm>
          <a:prstGeom prst="rect">
            <a:avLst/>
          </a:prstGeom>
        </p:spPr>
        <p:txBody>
          <a:bodyPr tIns="0"/>
          <a:lstStyle>
            <a:lvl1pPr marL="0" indent="0" algn="l" defTabSz="914400" rtl="0" eaLnBrk="1" latinLnBrk="0" hangingPunct="1">
              <a:lnSpc>
                <a:spcPct val="100000"/>
              </a:lnSpc>
              <a:spcBef>
                <a:spcPts val="0"/>
              </a:spcBef>
              <a:spcAft>
                <a:spcPts val="0"/>
              </a:spcAft>
              <a:buFont typeface="Arial" panose="020B0604020202020204" pitchFamily="34" charset="0"/>
              <a:buNone/>
              <a:defRPr sz="1200" kern="0" spc="0" baseline="0">
                <a:solidFill>
                  <a:schemeClr val="tx1"/>
                </a:solidFill>
                <a:latin typeface="+mn-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DM Sans"/>
                <a:ea typeface="+mn-ea"/>
                <a:cs typeface="+mn-cs"/>
              </a:rPr>
              <a:t>UV-stress markers such as cis-urocanic acid can be found at increased level in post-menopausal skin. Treatment with Niacinamide PC show a decrease of 28% in cis-urocanic acid content vs placebo. By promoting different catabolic pathways, Niacinamide PC provides biological protection from UV damage in postmenopausal skin. </a:t>
            </a:r>
          </a:p>
        </p:txBody>
      </p:sp>
      <p:sp>
        <p:nvSpPr>
          <p:cNvPr id="13" name="Text Placeholder 15">
            <a:extLst>
              <a:ext uri="{FF2B5EF4-FFF2-40B4-BE49-F238E27FC236}">
                <a16:creationId xmlns:a16="http://schemas.microsoft.com/office/drawing/2014/main" id="{126357DC-1175-D5E6-5078-D89DD70EC08E}"/>
              </a:ext>
            </a:extLst>
          </p:cNvPr>
          <p:cNvSpPr txBox="1">
            <a:spLocks/>
          </p:cNvSpPr>
          <p:nvPr/>
        </p:nvSpPr>
        <p:spPr>
          <a:xfrm>
            <a:off x="8218799" y="1168040"/>
            <a:ext cx="3273954" cy="302597"/>
          </a:xfrm>
          <a:prstGeom prst="rect">
            <a:avLst/>
          </a:prstGeom>
        </p:spPr>
        <p:txBody>
          <a:bodyPr tIns="0"/>
          <a:lstStyle>
            <a:lvl1pPr marL="0" indent="0" algn="l" defTabSz="914400" rtl="0" eaLnBrk="1" latinLnBrk="0" hangingPunct="1">
              <a:lnSpc>
                <a:spcPct val="100000"/>
              </a:lnSpc>
              <a:spcBef>
                <a:spcPts val="0"/>
              </a:spcBef>
              <a:spcAft>
                <a:spcPts val="0"/>
              </a:spcAft>
              <a:buFont typeface="Arial" panose="020B0604020202020204" pitchFamily="34" charset="0"/>
              <a:buNone/>
              <a:defRPr sz="1800" kern="0" spc="0" baseline="0">
                <a:solidFill>
                  <a:srgbClr val="BD69D7"/>
                </a:solidFill>
                <a:latin typeface="+mj-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dirty="0">
                <a:solidFill>
                  <a:schemeClr val="tx1"/>
                </a:solidFill>
              </a:rPr>
              <a:t>Energy Boosting</a:t>
            </a:r>
          </a:p>
        </p:txBody>
      </p:sp>
      <p:sp>
        <p:nvSpPr>
          <p:cNvPr id="14" name="Text Placeholder 15">
            <a:extLst>
              <a:ext uri="{FF2B5EF4-FFF2-40B4-BE49-F238E27FC236}">
                <a16:creationId xmlns:a16="http://schemas.microsoft.com/office/drawing/2014/main" id="{56FA5F57-B546-D58E-9C0C-1E9F95018313}"/>
              </a:ext>
            </a:extLst>
          </p:cNvPr>
          <p:cNvSpPr txBox="1">
            <a:spLocks/>
          </p:cNvSpPr>
          <p:nvPr/>
        </p:nvSpPr>
        <p:spPr>
          <a:xfrm>
            <a:off x="8218799" y="1543260"/>
            <a:ext cx="3555279" cy="1060270"/>
          </a:xfrm>
          <a:prstGeom prst="rect">
            <a:avLst/>
          </a:prstGeom>
        </p:spPr>
        <p:txBody>
          <a:bodyPr tIns="0"/>
          <a:lstStyle>
            <a:lvl1pPr marL="0" indent="0" algn="l" defTabSz="914400" rtl="0" eaLnBrk="1" latinLnBrk="0" hangingPunct="1">
              <a:lnSpc>
                <a:spcPct val="100000"/>
              </a:lnSpc>
              <a:spcBef>
                <a:spcPts val="0"/>
              </a:spcBef>
              <a:spcAft>
                <a:spcPts val="0"/>
              </a:spcAft>
              <a:buFont typeface="Arial" panose="020B0604020202020204" pitchFamily="34" charset="0"/>
              <a:buNone/>
              <a:defRPr sz="1200" kern="0" spc="0" baseline="0">
                <a:solidFill>
                  <a:schemeClr val="tx1"/>
                </a:solidFill>
                <a:latin typeface="+mn-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kumimoji="0" lang="en-GB" sz="1200" b="0" i="0" u="none" strike="noStrike" kern="1200" cap="none" spc="0" normalizeH="0" baseline="0" dirty="0">
                <a:ln>
                  <a:noFill/>
                </a:ln>
                <a:solidFill>
                  <a:prstClr val="black"/>
                </a:solidFill>
                <a:effectLst/>
                <a:uLnTx/>
                <a:uFillTx/>
                <a:latin typeface="DM Sans"/>
                <a:ea typeface="+mn-ea"/>
                <a:cs typeface="+mn-cs"/>
              </a:rPr>
              <a:t>NAD+ is a key molecule of cellular energy metabolism, and it appears to be in lower level in aged skin. As precursor of NAD+, Niacinamide is a building block to boost energy production at cellular level. </a:t>
            </a:r>
          </a:p>
        </p:txBody>
      </p:sp>
      <p:sp>
        <p:nvSpPr>
          <p:cNvPr id="15" name="TextBox 14">
            <a:extLst>
              <a:ext uri="{FF2B5EF4-FFF2-40B4-BE49-F238E27FC236}">
                <a16:creationId xmlns:a16="http://schemas.microsoft.com/office/drawing/2014/main" id="{556BEF79-7017-AF08-9E2F-C17F413611A9}"/>
              </a:ext>
            </a:extLst>
          </p:cNvPr>
          <p:cNvSpPr txBox="1"/>
          <p:nvPr/>
        </p:nvSpPr>
        <p:spPr>
          <a:xfrm>
            <a:off x="8249900" y="3093706"/>
            <a:ext cx="3738143" cy="4078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300"/>
              </a:spcAft>
              <a:buClr>
                <a:srgbClr val="007E4B"/>
              </a:buClr>
              <a:buSzTx/>
              <a:buFontTx/>
              <a:buNone/>
              <a:tabLst/>
              <a:defRPr/>
            </a:pPr>
            <a:r>
              <a:rPr kumimoji="0" lang="en-GB" sz="900" b="1" i="0" u="none" strike="noStrike" kern="1200" cap="none" spc="0" normalizeH="0" baseline="0" noProof="0" dirty="0">
                <a:ln>
                  <a:noFill/>
                </a:ln>
                <a:solidFill>
                  <a:prstClr val="black"/>
                </a:solidFill>
                <a:effectLst/>
                <a:uLnTx/>
                <a:uFillTx/>
                <a:latin typeface="DM Sans"/>
                <a:ea typeface="+mn-ea"/>
                <a:cs typeface="+mn-cs"/>
              </a:rPr>
              <a:t>Simplified pathway of cellular energy production </a:t>
            </a:r>
          </a:p>
          <a:p>
            <a:pPr marL="0" marR="0" lvl="0" indent="0" algn="l" defTabSz="914400" rtl="0" eaLnBrk="1" fontAlgn="auto" latinLnBrk="0" hangingPunct="1">
              <a:lnSpc>
                <a:spcPct val="100000"/>
              </a:lnSpc>
              <a:spcBef>
                <a:spcPts val="0"/>
              </a:spcBef>
              <a:spcAft>
                <a:spcPts val="300"/>
              </a:spcAft>
              <a:buClr>
                <a:srgbClr val="007E4B"/>
              </a:buClr>
              <a:buSzTx/>
              <a:buFontTx/>
              <a:buNone/>
              <a:tabLst/>
              <a:defRPr/>
            </a:pPr>
            <a:r>
              <a:rPr kumimoji="0" lang="en-GB" sz="900" b="1" i="0" u="none" strike="noStrike" kern="1200" cap="none" spc="0" normalizeH="0" baseline="0" noProof="0" dirty="0">
                <a:ln>
                  <a:noFill/>
                </a:ln>
                <a:solidFill>
                  <a:prstClr val="black"/>
                </a:solidFill>
                <a:effectLst/>
                <a:uLnTx/>
                <a:uFillTx/>
                <a:latin typeface="DM Sans"/>
                <a:ea typeface="+mn-ea"/>
                <a:cs typeface="+mn-cs"/>
              </a:rPr>
              <a:t>(ATP production) with niacinamide and NAD+</a:t>
            </a:r>
          </a:p>
        </p:txBody>
      </p:sp>
      <p:sp>
        <p:nvSpPr>
          <p:cNvPr id="16" name="TextBox 15">
            <a:extLst>
              <a:ext uri="{FF2B5EF4-FFF2-40B4-BE49-F238E27FC236}">
                <a16:creationId xmlns:a16="http://schemas.microsoft.com/office/drawing/2014/main" id="{FECCF958-AF74-3272-C59A-123ADB9A8C60}"/>
              </a:ext>
            </a:extLst>
          </p:cNvPr>
          <p:cNvSpPr txBox="1"/>
          <p:nvPr/>
        </p:nvSpPr>
        <p:spPr>
          <a:xfrm>
            <a:off x="4257638" y="3140359"/>
            <a:ext cx="2911930"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DM Sans"/>
                <a:ea typeface="+mn-ea"/>
                <a:cs typeface="+mn-cs"/>
              </a:rPr>
              <a:t>Cis-urocanic acid</a:t>
            </a:r>
          </a:p>
        </p:txBody>
      </p:sp>
      <p:sp>
        <p:nvSpPr>
          <p:cNvPr id="17" name="TextBox 16">
            <a:extLst>
              <a:ext uri="{FF2B5EF4-FFF2-40B4-BE49-F238E27FC236}">
                <a16:creationId xmlns:a16="http://schemas.microsoft.com/office/drawing/2014/main" id="{101E0E47-D2BC-28A6-11AD-16AF0B5D2385}"/>
              </a:ext>
            </a:extLst>
          </p:cNvPr>
          <p:cNvSpPr txBox="1"/>
          <p:nvPr/>
        </p:nvSpPr>
        <p:spPr>
          <a:xfrm>
            <a:off x="302400" y="3140359"/>
            <a:ext cx="3268030"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DM Sans"/>
                <a:ea typeface="+mn-ea"/>
                <a:cs typeface="+mn-cs"/>
              </a:rPr>
              <a:t>Cytosine level before and after treatment</a:t>
            </a:r>
          </a:p>
        </p:txBody>
      </p:sp>
      <p:pic>
        <p:nvPicPr>
          <p:cNvPr id="18" name="Picture 6">
            <a:extLst>
              <a:ext uri="{FF2B5EF4-FFF2-40B4-BE49-F238E27FC236}">
                <a16:creationId xmlns:a16="http://schemas.microsoft.com/office/drawing/2014/main" id="{EFA1E8FE-4741-E750-E92D-0ED20DE6077E}"/>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4260779" y="3431729"/>
            <a:ext cx="3361673" cy="2612548"/>
          </a:xfrm>
          <a:prstGeom prst="rect">
            <a:avLst/>
          </a:prstGeom>
        </p:spPr>
      </p:pic>
      <p:pic>
        <p:nvPicPr>
          <p:cNvPr id="19" name="Graphic 21">
            <a:extLst>
              <a:ext uri="{FF2B5EF4-FFF2-40B4-BE49-F238E27FC236}">
                <a16:creationId xmlns:a16="http://schemas.microsoft.com/office/drawing/2014/main" id="{46B8AA90-DAD9-02AE-986D-1B9C8DA67CE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367010" y="4076943"/>
            <a:ext cx="3502958" cy="1545076"/>
          </a:xfrm>
          <a:prstGeom prst="rect">
            <a:avLst/>
          </a:prstGeom>
        </p:spPr>
      </p:pic>
      <p:sp>
        <p:nvSpPr>
          <p:cNvPr id="20" name="TextBox 19">
            <a:extLst>
              <a:ext uri="{FF2B5EF4-FFF2-40B4-BE49-F238E27FC236}">
                <a16:creationId xmlns:a16="http://schemas.microsoft.com/office/drawing/2014/main" id="{DB232A53-5FA0-BFD6-23D2-6C8ED1BCACF2}"/>
              </a:ext>
            </a:extLst>
          </p:cNvPr>
          <p:cNvSpPr txBox="1"/>
          <p:nvPr/>
        </p:nvSpPr>
        <p:spPr>
          <a:xfrm>
            <a:off x="9623425" y="2675"/>
            <a:ext cx="2568576" cy="369332"/>
          </a:xfrm>
          <a:prstGeom prst="rect">
            <a:avLst/>
          </a:prstGeom>
          <a:solidFill>
            <a:schemeClr val="accent3"/>
          </a:solidFill>
        </p:spPr>
        <p:txBody>
          <a:bodyPr wrap="square">
            <a:spAutoFit/>
          </a:bodyPr>
          <a:lstStyle/>
          <a:p>
            <a:r>
              <a:rPr kumimoji="0" lang="en-GB" sz="1800" u="none" strike="noStrike" kern="1200" cap="none" spc="0" normalizeH="0" baseline="0" noProof="0">
                <a:ln>
                  <a:noFill/>
                </a:ln>
                <a:solidFill>
                  <a:srgbClr val="FFFFFF"/>
                </a:solidFill>
                <a:effectLst/>
                <a:uLnTx/>
                <a:uFillTx/>
              </a:rPr>
              <a:t>New</a:t>
            </a:r>
          </a:p>
        </p:txBody>
      </p:sp>
      <p:sp>
        <p:nvSpPr>
          <p:cNvPr id="21" name="TextBox 20">
            <a:extLst>
              <a:ext uri="{FF2B5EF4-FFF2-40B4-BE49-F238E27FC236}">
                <a16:creationId xmlns:a16="http://schemas.microsoft.com/office/drawing/2014/main" id="{B2E48EBE-B34D-5BC9-43D6-59D370C0C63E}"/>
              </a:ext>
            </a:extLst>
          </p:cNvPr>
          <p:cNvSpPr txBox="1"/>
          <p:nvPr/>
        </p:nvSpPr>
        <p:spPr>
          <a:xfrm>
            <a:off x="9624447" y="380627"/>
            <a:ext cx="2567553" cy="369332"/>
          </a:xfrm>
          <a:prstGeom prst="rect">
            <a:avLst/>
          </a:prstGeom>
          <a:solidFill>
            <a:schemeClr val="accent3"/>
          </a:solidFill>
        </p:spPr>
        <p:txBody>
          <a:bodyPr wrap="square">
            <a:spAutoFit/>
          </a:bodyPr>
          <a:lstStyle/>
          <a:p>
            <a:r>
              <a:rPr lang="en-US" i="1">
                <a:solidFill>
                  <a:schemeClr val="bg1"/>
                </a:solidFill>
              </a:rPr>
              <a:t>in vivo </a:t>
            </a:r>
            <a:r>
              <a:rPr lang="en-US">
                <a:solidFill>
                  <a:schemeClr val="bg1"/>
                </a:solidFill>
              </a:rPr>
              <a:t>study</a:t>
            </a:r>
            <a:endParaRPr lang="en-US" baseline="30000">
              <a:solidFill>
                <a:schemeClr val="bg1"/>
              </a:solidFill>
            </a:endParaRPr>
          </a:p>
        </p:txBody>
      </p:sp>
      <p:pic>
        <p:nvPicPr>
          <p:cNvPr id="22" name="Graphic 21" descr="A blue sign with white text&#10;&#10;Description automatically generated">
            <a:extLst>
              <a:ext uri="{FF2B5EF4-FFF2-40B4-BE49-F238E27FC236}">
                <a16:creationId xmlns:a16="http://schemas.microsoft.com/office/drawing/2014/main" id="{71725C9A-D359-7AED-BB55-33CC4E54835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692259" y="757286"/>
            <a:ext cx="1499742" cy="586106"/>
          </a:xfrm>
          <a:prstGeom prst="rect">
            <a:avLst/>
          </a:prstGeom>
        </p:spPr>
      </p:pic>
      <p:pic>
        <p:nvPicPr>
          <p:cNvPr id="23" name="Graphic 22">
            <a:extLst>
              <a:ext uri="{FF2B5EF4-FFF2-40B4-BE49-F238E27FC236}">
                <a16:creationId xmlns:a16="http://schemas.microsoft.com/office/drawing/2014/main" id="{7BFE9B17-6839-616A-7465-15CF20A4D539}"/>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303735" y="3423651"/>
            <a:ext cx="3660861" cy="2590907"/>
          </a:xfrm>
          <a:prstGeom prst="rect">
            <a:avLst/>
          </a:prstGeom>
        </p:spPr>
      </p:pic>
      <p:sp>
        <p:nvSpPr>
          <p:cNvPr id="24" name="TextBox 23">
            <a:extLst>
              <a:ext uri="{FF2B5EF4-FFF2-40B4-BE49-F238E27FC236}">
                <a16:creationId xmlns:a16="http://schemas.microsoft.com/office/drawing/2014/main" id="{676EEDE9-DCC9-7CC9-64C8-DD183D650FEF}"/>
              </a:ext>
            </a:extLst>
          </p:cNvPr>
          <p:cNvSpPr txBox="1"/>
          <p:nvPr/>
        </p:nvSpPr>
        <p:spPr>
          <a:xfrm>
            <a:off x="4480797" y="6014558"/>
            <a:ext cx="1615203" cy="204401"/>
          </a:xfrm>
          <a:prstGeom prst="rect">
            <a:avLst/>
          </a:prstGeom>
          <a:noFill/>
        </p:spPr>
        <p:txBody>
          <a:bodyPr wrap="square">
            <a:spAutoFit/>
          </a:bodyPr>
          <a:lstStyle/>
          <a:p>
            <a:pPr>
              <a:defRPr/>
            </a:pPr>
            <a:r>
              <a:rPr lang="en-GB" sz="700" dirty="0">
                <a:solidFill>
                  <a:prstClr val="black"/>
                </a:solidFill>
                <a:latin typeface="DM Sans"/>
              </a:rPr>
              <a:t>Results show clear tendency (ns).</a:t>
            </a:r>
            <a:endParaRPr lang="nl-NL" sz="700" dirty="0">
              <a:solidFill>
                <a:prstClr val="black"/>
              </a:solidFill>
              <a:latin typeface="DM Sans"/>
            </a:endParaRPr>
          </a:p>
        </p:txBody>
      </p:sp>
    </p:spTree>
    <p:extLst>
      <p:ext uri="{BB962C8B-B14F-4D97-AF65-F5344CB8AC3E}">
        <p14:creationId xmlns:p14="http://schemas.microsoft.com/office/powerpoint/2010/main" val="2979383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4">
            <a:extLst>
              <a:ext uri="{FF2B5EF4-FFF2-40B4-BE49-F238E27FC236}">
                <a16:creationId xmlns:a16="http://schemas.microsoft.com/office/drawing/2014/main" id="{3957F4F1-B1B5-198D-79AF-3D017E80197E}"/>
              </a:ext>
            </a:extLst>
          </p:cNvPr>
          <p:cNvSpPr txBox="1">
            <a:spLocks/>
          </p:cNvSpPr>
          <p:nvPr/>
        </p:nvSpPr>
        <p:spPr>
          <a:xfrm>
            <a:off x="302400" y="302400"/>
            <a:ext cx="11591925" cy="303211"/>
          </a:xfrm>
          <a:prstGeom prst="rect">
            <a:avLst/>
          </a:prstGeom>
        </p:spPr>
        <p:txBody>
          <a:bodyPr anchor="t">
            <a:noAutofit/>
          </a:bodyPr>
          <a:lstStyle>
            <a:lvl1pPr algn="l" defTabSz="914400" rtl="0" eaLnBrk="1" latinLnBrk="0" hangingPunct="1">
              <a:lnSpc>
                <a:spcPct val="85000"/>
              </a:lnSpc>
              <a:spcBef>
                <a:spcPct val="0"/>
              </a:spcBef>
              <a:buNone/>
              <a:defRPr sz="5700" kern="1200">
                <a:solidFill>
                  <a:schemeClr val="tx1"/>
                </a:solidFill>
                <a:latin typeface="+mj-lt"/>
                <a:ea typeface="+mj-ea"/>
                <a:cs typeface="+mj-cs"/>
              </a:defRPr>
            </a:lvl1pPr>
          </a:lstStyle>
          <a:p>
            <a:r>
              <a:rPr lang="en-GB" sz="2000" b="1" dirty="0">
                <a:latin typeface="DM Sans" pitchFamily="2" charset="77"/>
              </a:rPr>
              <a:t>Multipurpose vitamin for multiple skin changes during menopause</a:t>
            </a:r>
          </a:p>
        </p:txBody>
      </p:sp>
      <p:sp>
        <p:nvSpPr>
          <p:cNvPr id="24" name="Text Placeholder 83">
            <a:extLst>
              <a:ext uri="{FF2B5EF4-FFF2-40B4-BE49-F238E27FC236}">
                <a16:creationId xmlns:a16="http://schemas.microsoft.com/office/drawing/2014/main" id="{C07069A1-A581-EC5E-94C6-671446B61169}"/>
              </a:ext>
            </a:extLst>
          </p:cNvPr>
          <p:cNvSpPr txBox="1">
            <a:spLocks/>
          </p:cNvSpPr>
          <p:nvPr/>
        </p:nvSpPr>
        <p:spPr>
          <a:xfrm>
            <a:off x="301625" y="604838"/>
            <a:ext cx="11588750" cy="2889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b="1" dirty="0">
                <a:solidFill>
                  <a:schemeClr val="tx1"/>
                </a:solidFill>
                <a:latin typeface="DM Sans" pitchFamily="2" charset="77"/>
              </a:rPr>
              <a:t>Niacinamide:  the versatile vitamin</a:t>
            </a:r>
          </a:p>
        </p:txBody>
      </p:sp>
      <p:sp>
        <p:nvSpPr>
          <p:cNvPr id="3" name="Rectangle 2">
            <a:extLst>
              <a:ext uri="{FF2B5EF4-FFF2-40B4-BE49-F238E27FC236}">
                <a16:creationId xmlns:a16="http://schemas.microsoft.com/office/drawing/2014/main" id="{40AC1B6D-5BBC-241A-7635-BA5130CF935C}"/>
              </a:ext>
            </a:extLst>
          </p:cNvPr>
          <p:cNvSpPr/>
          <p:nvPr/>
        </p:nvSpPr>
        <p:spPr>
          <a:xfrm>
            <a:off x="7860525" y="1425050"/>
            <a:ext cx="3924301" cy="4782074"/>
          </a:xfrm>
          <a:prstGeom prst="rect">
            <a:avLst/>
          </a:prstGeom>
          <a:solidFill>
            <a:srgbClr val="EDF2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15">
            <a:extLst>
              <a:ext uri="{FF2B5EF4-FFF2-40B4-BE49-F238E27FC236}">
                <a16:creationId xmlns:a16="http://schemas.microsoft.com/office/drawing/2014/main" id="{1853C145-A398-1CA1-CDD4-C0A5A54520EC}"/>
              </a:ext>
            </a:extLst>
          </p:cNvPr>
          <p:cNvSpPr/>
          <p:nvPr/>
        </p:nvSpPr>
        <p:spPr>
          <a:xfrm>
            <a:off x="301623" y="1425050"/>
            <a:ext cx="3924301" cy="4782074"/>
          </a:xfrm>
          <a:prstGeom prst="rect">
            <a:avLst/>
          </a:prstGeom>
          <a:solidFill>
            <a:srgbClr val="F5D8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Text Placeholder 6">
            <a:extLst>
              <a:ext uri="{FF2B5EF4-FFF2-40B4-BE49-F238E27FC236}">
                <a16:creationId xmlns:a16="http://schemas.microsoft.com/office/drawing/2014/main" id="{A7510E95-780E-C58F-91A7-EEB53F13B4BA}"/>
              </a:ext>
            </a:extLst>
          </p:cNvPr>
          <p:cNvSpPr txBox="1">
            <a:spLocks/>
          </p:cNvSpPr>
          <p:nvPr/>
        </p:nvSpPr>
        <p:spPr>
          <a:xfrm>
            <a:off x="791026" y="1008491"/>
            <a:ext cx="5009440" cy="498425"/>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2800" b="1" i="0" u="none" strike="noStrike" kern="0" cap="none" spc="0" normalizeH="0" baseline="0" noProof="0" dirty="0">
              <a:ln>
                <a:noFill/>
              </a:ln>
              <a:solidFill>
                <a:srgbClr val="48A2CF"/>
              </a:solidFill>
              <a:effectLst/>
              <a:uLnTx/>
              <a:uFillTx/>
              <a:latin typeface="DM Sans"/>
              <a:ea typeface="+mn-ea"/>
              <a:cs typeface="+mn-cs"/>
            </a:endParaRPr>
          </a:p>
        </p:txBody>
      </p:sp>
      <p:cxnSp>
        <p:nvCxnSpPr>
          <p:cNvPr id="22" name="Straight Connector 21">
            <a:extLst>
              <a:ext uri="{FF2B5EF4-FFF2-40B4-BE49-F238E27FC236}">
                <a16:creationId xmlns:a16="http://schemas.microsoft.com/office/drawing/2014/main" id="{0A8E60CD-FED9-53AB-33C3-56B40A7C09B5}"/>
              </a:ext>
            </a:extLst>
          </p:cNvPr>
          <p:cNvCxnSpPr>
            <a:cxnSpLocks/>
          </p:cNvCxnSpPr>
          <p:nvPr/>
        </p:nvCxnSpPr>
        <p:spPr>
          <a:xfrm>
            <a:off x="301625" y="3167620"/>
            <a:ext cx="114832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1E3CF94-F203-A67C-889D-F536F130331C}"/>
              </a:ext>
            </a:extLst>
          </p:cNvPr>
          <p:cNvCxnSpPr>
            <a:cxnSpLocks/>
          </p:cNvCxnSpPr>
          <p:nvPr/>
        </p:nvCxnSpPr>
        <p:spPr>
          <a:xfrm>
            <a:off x="302399" y="2549796"/>
            <a:ext cx="114832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8DA361E9-0C8B-0E86-7D43-03D02C809D11}"/>
              </a:ext>
            </a:extLst>
          </p:cNvPr>
          <p:cNvCxnSpPr>
            <a:cxnSpLocks/>
          </p:cNvCxnSpPr>
          <p:nvPr/>
        </p:nvCxnSpPr>
        <p:spPr>
          <a:xfrm>
            <a:off x="302399" y="5434994"/>
            <a:ext cx="114832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5B7ECDD7-0157-D174-AED3-FC55D7EF9BD9}"/>
              </a:ext>
            </a:extLst>
          </p:cNvPr>
          <p:cNvCxnSpPr>
            <a:cxnSpLocks/>
          </p:cNvCxnSpPr>
          <p:nvPr/>
        </p:nvCxnSpPr>
        <p:spPr>
          <a:xfrm>
            <a:off x="302399" y="3712871"/>
            <a:ext cx="114832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8879B5D2-FC46-CF6D-562F-AB7D9F495247}"/>
              </a:ext>
            </a:extLst>
          </p:cNvPr>
          <p:cNvCxnSpPr>
            <a:cxnSpLocks/>
          </p:cNvCxnSpPr>
          <p:nvPr/>
        </p:nvCxnSpPr>
        <p:spPr>
          <a:xfrm>
            <a:off x="302399" y="4419564"/>
            <a:ext cx="114832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1EC381AB-AABA-ECCD-727B-FAE3A67F74FD}"/>
              </a:ext>
            </a:extLst>
          </p:cNvPr>
          <p:cNvSpPr txBox="1"/>
          <p:nvPr/>
        </p:nvSpPr>
        <p:spPr>
          <a:xfrm>
            <a:off x="4442617" y="5422294"/>
            <a:ext cx="3112477" cy="646331"/>
          </a:xfrm>
          <a:prstGeom prst="rect">
            <a:avLst/>
          </a:prstGeom>
          <a:noFill/>
        </p:spPr>
        <p:txBody>
          <a:bodyPr wrap="square" lIns="91440" tIns="45720" rIns="91440" bIns="45720" rtlCol="0" anchor="t">
            <a:spAutoFit/>
          </a:bodyPr>
          <a:lstStyle/>
          <a:p>
            <a:pPr algn="ctr">
              <a:spcAft>
                <a:spcPts val="300"/>
              </a:spcAft>
            </a:pPr>
            <a:r>
              <a:rPr lang="en-GB" sz="1200" dirty="0">
                <a:ea typeface="+mn-lt"/>
                <a:cs typeface="+mn-lt"/>
              </a:rPr>
              <a:t>Upregulating histidine degradation (marker of skin homeostasis disruption): release of markers of UV skin damage </a:t>
            </a:r>
          </a:p>
        </p:txBody>
      </p:sp>
      <p:sp>
        <p:nvSpPr>
          <p:cNvPr id="68" name="TextBox 67">
            <a:extLst>
              <a:ext uri="{FF2B5EF4-FFF2-40B4-BE49-F238E27FC236}">
                <a16:creationId xmlns:a16="http://schemas.microsoft.com/office/drawing/2014/main" id="{726749DB-C8D3-5AB1-C0E8-A736C8EC45BA}"/>
              </a:ext>
            </a:extLst>
          </p:cNvPr>
          <p:cNvSpPr txBox="1"/>
          <p:nvPr/>
        </p:nvSpPr>
        <p:spPr>
          <a:xfrm>
            <a:off x="590340" y="3324779"/>
            <a:ext cx="280394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effectLst/>
                <a:uLnTx/>
                <a:uFillTx/>
                <a:latin typeface="DM Sans"/>
                <a:ea typeface="+mn-ea"/>
                <a:cs typeface="+mn-cs"/>
              </a:rPr>
              <a:t>Reduced energy availability</a:t>
            </a:r>
          </a:p>
        </p:txBody>
      </p:sp>
      <p:sp>
        <p:nvSpPr>
          <p:cNvPr id="69" name="TextBox 68">
            <a:extLst>
              <a:ext uri="{FF2B5EF4-FFF2-40B4-BE49-F238E27FC236}">
                <a16:creationId xmlns:a16="http://schemas.microsoft.com/office/drawing/2014/main" id="{841D9ADF-E03C-5CBF-7C04-3D90A198115D}"/>
              </a:ext>
            </a:extLst>
          </p:cNvPr>
          <p:cNvSpPr txBox="1"/>
          <p:nvPr/>
        </p:nvSpPr>
        <p:spPr>
          <a:xfrm>
            <a:off x="4596884" y="3324779"/>
            <a:ext cx="2803942" cy="276999"/>
          </a:xfrm>
          <a:prstGeom prst="rect">
            <a:avLst/>
          </a:prstGeom>
          <a:noFill/>
        </p:spPr>
        <p:txBody>
          <a:bodyPr wrap="square" rtlCol="0">
            <a:spAutoFit/>
          </a:bodyPr>
          <a:lstStyle/>
          <a:p>
            <a:pPr algn="ctr"/>
            <a:r>
              <a:rPr lang="en-GB" sz="1200" dirty="0"/>
              <a:t>NAD+</a:t>
            </a:r>
            <a:r>
              <a:rPr lang="en-GB" sz="1200" baseline="30000" dirty="0"/>
              <a:t>1</a:t>
            </a:r>
          </a:p>
        </p:txBody>
      </p:sp>
      <p:sp>
        <p:nvSpPr>
          <p:cNvPr id="70" name="TextBox 69">
            <a:extLst>
              <a:ext uri="{FF2B5EF4-FFF2-40B4-BE49-F238E27FC236}">
                <a16:creationId xmlns:a16="http://schemas.microsoft.com/office/drawing/2014/main" id="{EC8935D9-7927-8B75-0082-586ECB698A19}"/>
              </a:ext>
            </a:extLst>
          </p:cNvPr>
          <p:cNvSpPr txBox="1"/>
          <p:nvPr/>
        </p:nvSpPr>
        <p:spPr>
          <a:xfrm>
            <a:off x="8420704" y="3324779"/>
            <a:ext cx="280394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effectLst/>
                <a:uLnTx/>
                <a:uFillTx/>
                <a:latin typeface="DM Sans" pitchFamily="2" charset="0"/>
                <a:ea typeface="+mn-ea"/>
                <a:cs typeface="+mn-cs"/>
              </a:rPr>
              <a:t>Supports cellular energy metabolism </a:t>
            </a:r>
          </a:p>
        </p:txBody>
      </p:sp>
      <p:sp>
        <p:nvSpPr>
          <p:cNvPr id="71" name="TextBox 70">
            <a:extLst>
              <a:ext uri="{FF2B5EF4-FFF2-40B4-BE49-F238E27FC236}">
                <a16:creationId xmlns:a16="http://schemas.microsoft.com/office/drawing/2014/main" id="{34CFE3DF-C00D-AC0C-5738-C0DEFB349BF7}"/>
              </a:ext>
            </a:extLst>
          </p:cNvPr>
          <p:cNvSpPr txBox="1"/>
          <p:nvPr/>
        </p:nvSpPr>
        <p:spPr>
          <a:xfrm>
            <a:off x="590340" y="3935284"/>
            <a:ext cx="280394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effectLst/>
                <a:uLnTx/>
                <a:uFillTx/>
                <a:latin typeface="DM Sans"/>
                <a:ea typeface="+mn-ea"/>
                <a:cs typeface="+mn-cs"/>
              </a:rPr>
              <a:t>Slower skin repair ability</a:t>
            </a:r>
          </a:p>
        </p:txBody>
      </p:sp>
      <p:sp>
        <p:nvSpPr>
          <p:cNvPr id="72" name="TextBox 71">
            <a:extLst>
              <a:ext uri="{FF2B5EF4-FFF2-40B4-BE49-F238E27FC236}">
                <a16:creationId xmlns:a16="http://schemas.microsoft.com/office/drawing/2014/main" id="{C5A762E8-71A1-1A1C-363F-8FD570B229C5}"/>
              </a:ext>
            </a:extLst>
          </p:cNvPr>
          <p:cNvSpPr txBox="1"/>
          <p:nvPr/>
        </p:nvSpPr>
        <p:spPr>
          <a:xfrm>
            <a:off x="4596884" y="3823715"/>
            <a:ext cx="2803942" cy="500137"/>
          </a:xfrm>
          <a:prstGeom prst="rect">
            <a:avLst/>
          </a:prstGeom>
          <a:noFill/>
        </p:spPr>
        <p:txBody>
          <a:bodyPr wrap="square" rtlCol="0">
            <a:spAutoFit/>
          </a:bodyPr>
          <a:lstStyle/>
          <a:p>
            <a:pPr algn="ctr">
              <a:spcAft>
                <a:spcPts val="300"/>
              </a:spcAft>
            </a:pPr>
            <a:r>
              <a:rPr lang="en-GB" sz="1200" dirty="0"/>
              <a:t>DNA protection and repair</a:t>
            </a:r>
          </a:p>
          <a:p>
            <a:pPr algn="ctr"/>
            <a:r>
              <a:rPr lang="en-GB" sz="1200" dirty="0"/>
              <a:t>Cytosine level </a:t>
            </a:r>
            <a:r>
              <a:rPr lang="en-GB" sz="800" dirty="0"/>
              <a:t>(marker of DNA protection)</a:t>
            </a:r>
          </a:p>
        </p:txBody>
      </p:sp>
      <p:sp>
        <p:nvSpPr>
          <p:cNvPr id="73" name="TextBox 72">
            <a:extLst>
              <a:ext uri="{FF2B5EF4-FFF2-40B4-BE49-F238E27FC236}">
                <a16:creationId xmlns:a16="http://schemas.microsoft.com/office/drawing/2014/main" id="{9286C9D3-0F4E-A6A9-2511-5CEC97FCC80F}"/>
              </a:ext>
            </a:extLst>
          </p:cNvPr>
          <p:cNvSpPr txBox="1"/>
          <p:nvPr/>
        </p:nvSpPr>
        <p:spPr>
          <a:xfrm>
            <a:off x="8420704" y="3935284"/>
            <a:ext cx="280394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effectLst/>
                <a:uLnTx/>
                <a:uFillTx/>
                <a:latin typeface="DM Sans" pitchFamily="2" charset="0"/>
                <a:ea typeface="+mn-ea"/>
                <a:cs typeface="+mn-cs"/>
              </a:rPr>
              <a:t>Enhances skin repair</a:t>
            </a:r>
          </a:p>
        </p:txBody>
      </p:sp>
      <p:sp>
        <p:nvSpPr>
          <p:cNvPr id="74" name="TextBox 73">
            <a:extLst>
              <a:ext uri="{FF2B5EF4-FFF2-40B4-BE49-F238E27FC236}">
                <a16:creationId xmlns:a16="http://schemas.microsoft.com/office/drawing/2014/main" id="{24C1B2DA-C450-2415-793C-2DE0C89BC7AA}"/>
              </a:ext>
            </a:extLst>
          </p:cNvPr>
          <p:cNvSpPr txBox="1"/>
          <p:nvPr/>
        </p:nvSpPr>
        <p:spPr>
          <a:xfrm>
            <a:off x="590340" y="1549771"/>
            <a:ext cx="2803942" cy="83099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effectLst/>
                <a:uLnTx/>
                <a:uFillTx/>
                <a:latin typeface="DM Sans"/>
                <a:ea typeface="+mn-ea"/>
                <a:cs typeface="+mn-cs"/>
              </a:rPr>
              <a:t>Epidermal barrier dysfunction</a:t>
            </a:r>
          </a:p>
          <a:p>
            <a:pPr algn="ctr">
              <a:defRPr/>
            </a:pPr>
            <a:endParaRPr lang="en-GB" sz="1200" dirty="0">
              <a:latin typeface="DM Sans"/>
            </a:endParaRPr>
          </a:p>
          <a:p>
            <a:pPr algn="ctr">
              <a:defRPr/>
            </a:pPr>
            <a:endParaRPr lang="en-GB" sz="1200" dirty="0">
              <a:latin typeface="DM Sans"/>
            </a:endParaRPr>
          </a:p>
          <a:p>
            <a:pPr marL="0" marR="0" lvl="0" indent="0" algn="ctr" defTabSz="914400">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effectLst/>
                <a:uLnTx/>
                <a:uFillTx/>
                <a:latin typeface="DM Sans"/>
                <a:ea typeface="+mn-ea"/>
                <a:cs typeface="+mn-cs"/>
              </a:rPr>
              <a:t>Loss of hydration</a:t>
            </a:r>
            <a:endParaRPr lang="en-GB" dirty="0">
              <a:ea typeface="+mn-ea"/>
              <a:cs typeface="+mn-cs"/>
            </a:endParaRPr>
          </a:p>
        </p:txBody>
      </p:sp>
      <p:sp>
        <p:nvSpPr>
          <p:cNvPr id="75" name="TextBox 74">
            <a:extLst>
              <a:ext uri="{FF2B5EF4-FFF2-40B4-BE49-F238E27FC236}">
                <a16:creationId xmlns:a16="http://schemas.microsoft.com/office/drawing/2014/main" id="{50B52FD0-B39F-A2DC-F62C-C567979B4C3D}"/>
              </a:ext>
            </a:extLst>
          </p:cNvPr>
          <p:cNvSpPr txBox="1"/>
          <p:nvPr/>
        </p:nvSpPr>
        <p:spPr>
          <a:xfrm>
            <a:off x="4596884" y="1549771"/>
            <a:ext cx="2803942" cy="946413"/>
          </a:xfrm>
          <a:prstGeom prst="rect">
            <a:avLst/>
          </a:prstGeom>
          <a:noFill/>
        </p:spPr>
        <p:txBody>
          <a:bodyPr wrap="square" lIns="91440" tIns="45720" rIns="91440" bIns="45720" rtlCol="0" anchor="t">
            <a:spAutoFit/>
          </a:bodyPr>
          <a:lstStyle/>
          <a:p>
            <a:pPr algn="ctr">
              <a:spcAft>
                <a:spcPts val="300"/>
              </a:spcAft>
            </a:pPr>
            <a:r>
              <a:rPr lang="en-GB" sz="1200" dirty="0"/>
              <a:t>Different distribution of Ceramides </a:t>
            </a:r>
          </a:p>
          <a:p>
            <a:pPr algn="ctr">
              <a:spcAft>
                <a:spcPts val="300"/>
              </a:spcAft>
            </a:pPr>
            <a:endParaRPr lang="en-GB" sz="1200" dirty="0"/>
          </a:p>
          <a:p>
            <a:pPr algn="ctr">
              <a:spcAft>
                <a:spcPts val="300"/>
              </a:spcAft>
            </a:pPr>
            <a:r>
              <a:rPr lang="en-GB" sz="1200" dirty="0"/>
              <a:t>Hydration</a:t>
            </a:r>
          </a:p>
          <a:p>
            <a:pPr algn="ctr"/>
            <a:r>
              <a:rPr lang="en-GB" sz="1200" dirty="0"/>
              <a:t>TEWL</a:t>
            </a:r>
          </a:p>
        </p:txBody>
      </p:sp>
      <p:sp>
        <p:nvSpPr>
          <p:cNvPr id="76" name="TextBox 75">
            <a:extLst>
              <a:ext uri="{FF2B5EF4-FFF2-40B4-BE49-F238E27FC236}">
                <a16:creationId xmlns:a16="http://schemas.microsoft.com/office/drawing/2014/main" id="{0108E02C-6E82-C2FA-E0FD-35168FE60ED9}"/>
              </a:ext>
            </a:extLst>
          </p:cNvPr>
          <p:cNvSpPr txBox="1"/>
          <p:nvPr/>
        </p:nvSpPr>
        <p:spPr>
          <a:xfrm>
            <a:off x="8420704" y="1549771"/>
            <a:ext cx="2803942"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effectLst/>
                <a:uLnTx/>
                <a:uFillTx/>
                <a:latin typeface="DM Sans" pitchFamily="2" charset="0"/>
                <a:ea typeface="+mn-ea"/>
                <a:cs typeface="+mn-cs"/>
              </a:rPr>
              <a:t>Re-balance ceramides composition to pre-menopausal level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effectLst/>
                <a:uLnTx/>
                <a:uFillTx/>
                <a:latin typeface="DM Sans" pitchFamily="2" charset="0"/>
                <a:ea typeface="+mn-ea"/>
                <a:cs typeface="+mn-cs"/>
              </a:rPr>
              <a:t>Restores hydration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effectLst/>
                <a:uLnTx/>
                <a:uFillTx/>
                <a:latin typeface="DM Sans" pitchFamily="2" charset="0"/>
                <a:ea typeface="+mn-ea"/>
                <a:cs typeface="+mn-cs"/>
              </a:rPr>
              <a:t>Reinforces Epidermal barrier</a:t>
            </a:r>
          </a:p>
        </p:txBody>
      </p:sp>
      <p:sp>
        <p:nvSpPr>
          <p:cNvPr id="77" name="TextBox 76">
            <a:extLst>
              <a:ext uri="{FF2B5EF4-FFF2-40B4-BE49-F238E27FC236}">
                <a16:creationId xmlns:a16="http://schemas.microsoft.com/office/drawing/2014/main" id="{3E6E31CF-EF44-AE3D-5E96-EB86BBA3F7DB}"/>
              </a:ext>
            </a:extLst>
          </p:cNvPr>
          <p:cNvSpPr txBox="1"/>
          <p:nvPr/>
        </p:nvSpPr>
        <p:spPr>
          <a:xfrm>
            <a:off x="590340" y="2733510"/>
            <a:ext cx="280394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effectLst/>
                <a:uLnTx/>
                <a:uFillTx/>
                <a:latin typeface="DM Sans"/>
                <a:ea typeface="+mn-ea"/>
                <a:cs typeface="+mn-cs"/>
              </a:rPr>
              <a:t>Sensitive skin</a:t>
            </a:r>
          </a:p>
        </p:txBody>
      </p:sp>
      <p:sp>
        <p:nvSpPr>
          <p:cNvPr id="78" name="TextBox 77">
            <a:extLst>
              <a:ext uri="{FF2B5EF4-FFF2-40B4-BE49-F238E27FC236}">
                <a16:creationId xmlns:a16="http://schemas.microsoft.com/office/drawing/2014/main" id="{4976CDF5-D55D-37E3-3C92-8E4C810B495B}"/>
              </a:ext>
            </a:extLst>
          </p:cNvPr>
          <p:cNvSpPr txBox="1"/>
          <p:nvPr/>
        </p:nvSpPr>
        <p:spPr>
          <a:xfrm>
            <a:off x="4627986" y="2578973"/>
            <a:ext cx="2803942" cy="646331"/>
          </a:xfrm>
          <a:prstGeom prst="rect">
            <a:avLst/>
          </a:prstGeom>
          <a:noFill/>
        </p:spPr>
        <p:txBody>
          <a:bodyPr wrap="square" lIns="91440" tIns="45720" rIns="91440" bIns="45720" rtlCol="0" anchor="t">
            <a:spAutoFit/>
          </a:bodyPr>
          <a:lstStyle/>
          <a:p>
            <a:pPr algn="ctr"/>
            <a:r>
              <a:rPr lang="en-GB" sz="1200" dirty="0"/>
              <a:t>Skin homeostasis and NMF disruption: release of imidazole compounds </a:t>
            </a:r>
          </a:p>
        </p:txBody>
      </p:sp>
      <p:sp>
        <p:nvSpPr>
          <p:cNvPr id="79" name="TextBox 78">
            <a:extLst>
              <a:ext uri="{FF2B5EF4-FFF2-40B4-BE49-F238E27FC236}">
                <a16:creationId xmlns:a16="http://schemas.microsoft.com/office/drawing/2014/main" id="{942AA837-9764-D1C3-4067-3DF199280BD1}"/>
              </a:ext>
            </a:extLst>
          </p:cNvPr>
          <p:cNvSpPr txBox="1"/>
          <p:nvPr/>
        </p:nvSpPr>
        <p:spPr>
          <a:xfrm>
            <a:off x="8420704" y="2733510"/>
            <a:ext cx="280394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effectLst/>
                <a:uLnTx/>
                <a:uFillTx/>
                <a:latin typeface="DM Sans" pitchFamily="2" charset="0"/>
                <a:ea typeface="+mn-ea"/>
                <a:cs typeface="+mn-cs"/>
              </a:rPr>
              <a:t>Helps to relieve sensitive skin</a:t>
            </a:r>
          </a:p>
        </p:txBody>
      </p:sp>
      <p:sp>
        <p:nvSpPr>
          <p:cNvPr id="80" name="TextBox 79">
            <a:extLst>
              <a:ext uri="{FF2B5EF4-FFF2-40B4-BE49-F238E27FC236}">
                <a16:creationId xmlns:a16="http://schemas.microsoft.com/office/drawing/2014/main" id="{30E24CB8-78E2-CE76-401C-984751FEE1B1}"/>
              </a:ext>
            </a:extLst>
          </p:cNvPr>
          <p:cNvSpPr txBox="1"/>
          <p:nvPr/>
        </p:nvSpPr>
        <p:spPr>
          <a:xfrm>
            <a:off x="590340" y="4704470"/>
            <a:ext cx="280394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effectLst/>
                <a:uLnTx/>
                <a:uFillTx/>
                <a:latin typeface="DM Sans"/>
                <a:ea typeface="+mn-ea"/>
                <a:cs typeface="+mn-cs"/>
              </a:rPr>
              <a:t>Reduced skin elasticity,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effectLst/>
                <a:uLnTx/>
                <a:uFillTx/>
                <a:latin typeface="DM Sans"/>
                <a:ea typeface="+mn-ea"/>
                <a:cs typeface="+mn-cs"/>
              </a:rPr>
              <a:t>promotes wrinkles</a:t>
            </a:r>
          </a:p>
        </p:txBody>
      </p:sp>
      <p:sp>
        <p:nvSpPr>
          <p:cNvPr id="81" name="TextBox 80">
            <a:extLst>
              <a:ext uri="{FF2B5EF4-FFF2-40B4-BE49-F238E27FC236}">
                <a16:creationId xmlns:a16="http://schemas.microsoft.com/office/drawing/2014/main" id="{20110577-B689-2F86-48AA-3F0CC2793AB8}"/>
              </a:ext>
            </a:extLst>
          </p:cNvPr>
          <p:cNvSpPr txBox="1"/>
          <p:nvPr/>
        </p:nvSpPr>
        <p:spPr>
          <a:xfrm>
            <a:off x="4596884" y="4573665"/>
            <a:ext cx="2803942" cy="723275"/>
          </a:xfrm>
          <a:prstGeom prst="rect">
            <a:avLst/>
          </a:prstGeom>
          <a:noFill/>
        </p:spPr>
        <p:txBody>
          <a:bodyPr wrap="square" rtlCol="0">
            <a:spAutoFit/>
          </a:bodyPr>
          <a:lstStyle/>
          <a:p>
            <a:pPr algn="ctr">
              <a:spcAft>
                <a:spcPts val="300"/>
              </a:spcAft>
            </a:pPr>
            <a:r>
              <a:rPr lang="en-GB" sz="1200" dirty="0"/>
              <a:t>Collagen protection</a:t>
            </a:r>
          </a:p>
          <a:p>
            <a:pPr algn="ctr">
              <a:spcAft>
                <a:spcPts val="300"/>
              </a:spcAft>
            </a:pPr>
            <a:r>
              <a:rPr lang="en-GB" sz="1200" dirty="0"/>
              <a:t>Free proline </a:t>
            </a:r>
            <a:r>
              <a:rPr lang="en-GB" sz="800" dirty="0"/>
              <a:t>(marker of collagen degradation)</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dirty="0"/>
              <a:t>Collagen production</a:t>
            </a:r>
          </a:p>
        </p:txBody>
      </p:sp>
      <p:sp>
        <p:nvSpPr>
          <p:cNvPr id="82" name="TextBox 81">
            <a:extLst>
              <a:ext uri="{FF2B5EF4-FFF2-40B4-BE49-F238E27FC236}">
                <a16:creationId xmlns:a16="http://schemas.microsoft.com/office/drawing/2014/main" id="{C21721D8-2C98-173E-21A1-61AF40FF69EF}"/>
              </a:ext>
            </a:extLst>
          </p:cNvPr>
          <p:cNvSpPr txBox="1"/>
          <p:nvPr/>
        </p:nvSpPr>
        <p:spPr>
          <a:xfrm>
            <a:off x="8420704" y="4704470"/>
            <a:ext cx="280394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effectLst/>
                <a:uLnTx/>
                <a:uFillTx/>
                <a:latin typeface="DM Sans" pitchFamily="2" charset="0"/>
                <a:ea typeface="+mn-ea"/>
                <a:cs typeface="+mn-cs"/>
              </a:rPr>
              <a:t>Boosts skin elasticity,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dirty="0">
                <a:latin typeface="DM Sans" pitchFamily="2" charset="0"/>
              </a:rPr>
              <a:t>r</a:t>
            </a:r>
            <a:r>
              <a:rPr kumimoji="0" lang="en-GB" sz="1200" b="0" i="0" u="none" strike="noStrike" kern="1200" cap="none" spc="0" normalizeH="0" baseline="0" noProof="0" dirty="0">
                <a:ln>
                  <a:noFill/>
                </a:ln>
                <a:effectLst/>
                <a:uLnTx/>
                <a:uFillTx/>
                <a:latin typeface="DM Sans" pitchFamily="2" charset="0"/>
                <a:ea typeface="+mn-ea"/>
                <a:cs typeface="+mn-cs"/>
              </a:rPr>
              <a:t>educed wrinkles</a:t>
            </a:r>
          </a:p>
        </p:txBody>
      </p:sp>
      <p:sp>
        <p:nvSpPr>
          <p:cNvPr id="83" name="TextBox 82">
            <a:extLst>
              <a:ext uri="{FF2B5EF4-FFF2-40B4-BE49-F238E27FC236}">
                <a16:creationId xmlns:a16="http://schemas.microsoft.com/office/drawing/2014/main" id="{0FC90175-AE4C-6827-CA46-EEB2753277F2}"/>
              </a:ext>
            </a:extLst>
          </p:cNvPr>
          <p:cNvSpPr txBox="1"/>
          <p:nvPr/>
        </p:nvSpPr>
        <p:spPr>
          <a:xfrm>
            <a:off x="590340" y="5583877"/>
            <a:ext cx="280394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effectLst/>
                <a:uLnTx/>
                <a:uFillTx/>
                <a:latin typeface="DM Sans"/>
                <a:ea typeface="+mn-ea"/>
                <a:cs typeface="+mn-cs"/>
              </a:rPr>
              <a:t>Increased UV induced  skin damage and photoaging effects</a:t>
            </a:r>
          </a:p>
        </p:txBody>
      </p:sp>
      <p:sp>
        <p:nvSpPr>
          <p:cNvPr id="84" name="TextBox 83">
            <a:extLst>
              <a:ext uri="{FF2B5EF4-FFF2-40B4-BE49-F238E27FC236}">
                <a16:creationId xmlns:a16="http://schemas.microsoft.com/office/drawing/2014/main" id="{ECC93A9F-24C1-49DE-AC50-508A49C62B8C}"/>
              </a:ext>
            </a:extLst>
          </p:cNvPr>
          <p:cNvSpPr txBox="1"/>
          <p:nvPr/>
        </p:nvSpPr>
        <p:spPr>
          <a:xfrm>
            <a:off x="8420704" y="5583877"/>
            <a:ext cx="280394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effectLst/>
                <a:uLnTx/>
                <a:uFillTx/>
                <a:latin typeface="DM Sans" pitchFamily="2" charset="0"/>
                <a:ea typeface="+mn-ea"/>
                <a:cs typeface="+mn-cs"/>
              </a:rPr>
              <a:t>Protects against UV-induced skin damage and photoaging</a:t>
            </a:r>
          </a:p>
        </p:txBody>
      </p:sp>
      <p:grpSp>
        <p:nvGrpSpPr>
          <p:cNvPr id="85" name="Group 84">
            <a:extLst>
              <a:ext uri="{FF2B5EF4-FFF2-40B4-BE49-F238E27FC236}">
                <a16:creationId xmlns:a16="http://schemas.microsoft.com/office/drawing/2014/main" id="{2E190CE1-3011-5F3E-8728-73569B46A167}"/>
              </a:ext>
            </a:extLst>
          </p:cNvPr>
          <p:cNvGrpSpPr/>
          <p:nvPr/>
        </p:nvGrpSpPr>
        <p:grpSpPr>
          <a:xfrm>
            <a:off x="4284147" y="1523436"/>
            <a:ext cx="203281" cy="4559865"/>
            <a:chOff x="4480841" y="1523436"/>
            <a:chExt cx="203281" cy="4559865"/>
          </a:xfrm>
        </p:grpSpPr>
        <p:sp>
          <p:nvSpPr>
            <p:cNvPr id="86" name="Right Arrow 85">
              <a:extLst>
                <a:ext uri="{FF2B5EF4-FFF2-40B4-BE49-F238E27FC236}">
                  <a16:creationId xmlns:a16="http://schemas.microsoft.com/office/drawing/2014/main" id="{5E8EB1A1-F22D-1A80-7784-71C0ABE2E7A3}"/>
                </a:ext>
              </a:extLst>
            </p:cNvPr>
            <p:cNvSpPr/>
            <p:nvPr/>
          </p:nvSpPr>
          <p:spPr>
            <a:xfrm rot="5400000">
              <a:off x="4475673" y="3361638"/>
              <a:ext cx="213617" cy="20328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7" name="Right Arrow 86">
              <a:extLst>
                <a:ext uri="{FF2B5EF4-FFF2-40B4-BE49-F238E27FC236}">
                  <a16:creationId xmlns:a16="http://schemas.microsoft.com/office/drawing/2014/main" id="{73A64353-656B-8AFB-7F70-F5EEDD79DC98}"/>
                </a:ext>
              </a:extLst>
            </p:cNvPr>
            <p:cNvSpPr/>
            <p:nvPr/>
          </p:nvSpPr>
          <p:spPr>
            <a:xfrm rot="5400000">
              <a:off x="4475673" y="3837541"/>
              <a:ext cx="213617" cy="20328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8" name="Right Arrow 87">
              <a:extLst>
                <a:ext uri="{FF2B5EF4-FFF2-40B4-BE49-F238E27FC236}">
                  <a16:creationId xmlns:a16="http://schemas.microsoft.com/office/drawing/2014/main" id="{6442B0DD-39DA-FA9A-4148-A90B6E8FEC4D}"/>
                </a:ext>
              </a:extLst>
            </p:cNvPr>
            <p:cNvSpPr/>
            <p:nvPr/>
          </p:nvSpPr>
          <p:spPr>
            <a:xfrm rot="5400000">
              <a:off x="4475673" y="4106744"/>
              <a:ext cx="213617" cy="20328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9" name="Right Arrow 88">
              <a:extLst>
                <a:ext uri="{FF2B5EF4-FFF2-40B4-BE49-F238E27FC236}">
                  <a16:creationId xmlns:a16="http://schemas.microsoft.com/office/drawing/2014/main" id="{D8BFAD38-F3CA-903E-984E-C03E55F20FC5}"/>
                </a:ext>
              </a:extLst>
            </p:cNvPr>
            <p:cNvSpPr/>
            <p:nvPr/>
          </p:nvSpPr>
          <p:spPr>
            <a:xfrm rot="5400000">
              <a:off x="4475673" y="1528604"/>
              <a:ext cx="213617" cy="20328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0" name="Right Arrow 89">
              <a:extLst>
                <a:ext uri="{FF2B5EF4-FFF2-40B4-BE49-F238E27FC236}">
                  <a16:creationId xmlns:a16="http://schemas.microsoft.com/office/drawing/2014/main" id="{03CC1F2B-13D6-8357-AAAC-2305866D2F6A}"/>
                </a:ext>
              </a:extLst>
            </p:cNvPr>
            <p:cNvSpPr/>
            <p:nvPr/>
          </p:nvSpPr>
          <p:spPr>
            <a:xfrm rot="5400000">
              <a:off x="4475673" y="1919850"/>
              <a:ext cx="213617" cy="20328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1" name="Right Arrow 90">
              <a:extLst>
                <a:ext uri="{FF2B5EF4-FFF2-40B4-BE49-F238E27FC236}">
                  <a16:creationId xmlns:a16="http://schemas.microsoft.com/office/drawing/2014/main" id="{121A20F1-A322-5112-F33E-F482A1E5756C}"/>
                </a:ext>
              </a:extLst>
            </p:cNvPr>
            <p:cNvSpPr/>
            <p:nvPr/>
          </p:nvSpPr>
          <p:spPr>
            <a:xfrm rot="16200000">
              <a:off x="4475673" y="2183574"/>
              <a:ext cx="213617" cy="20328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2" name="Right Arrow 91">
              <a:extLst>
                <a:ext uri="{FF2B5EF4-FFF2-40B4-BE49-F238E27FC236}">
                  <a16:creationId xmlns:a16="http://schemas.microsoft.com/office/drawing/2014/main" id="{F152D5A0-3988-3FA7-866A-C7E2E2F87C94}"/>
                </a:ext>
              </a:extLst>
            </p:cNvPr>
            <p:cNvSpPr/>
            <p:nvPr/>
          </p:nvSpPr>
          <p:spPr>
            <a:xfrm rot="16200000">
              <a:off x="4475673" y="2770368"/>
              <a:ext cx="213617" cy="20328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3" name="Right Arrow 92">
              <a:extLst>
                <a:ext uri="{FF2B5EF4-FFF2-40B4-BE49-F238E27FC236}">
                  <a16:creationId xmlns:a16="http://schemas.microsoft.com/office/drawing/2014/main" id="{FE0DB479-503B-B8A6-2475-B96A45F97734}"/>
                </a:ext>
              </a:extLst>
            </p:cNvPr>
            <p:cNvSpPr/>
            <p:nvPr/>
          </p:nvSpPr>
          <p:spPr>
            <a:xfrm rot="5400000">
              <a:off x="4475673" y="4550957"/>
              <a:ext cx="213617" cy="20328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4" name="Right Arrow 93">
              <a:extLst>
                <a:ext uri="{FF2B5EF4-FFF2-40B4-BE49-F238E27FC236}">
                  <a16:creationId xmlns:a16="http://schemas.microsoft.com/office/drawing/2014/main" id="{95042883-C971-11D6-A63D-691AC8D6996B}"/>
                </a:ext>
              </a:extLst>
            </p:cNvPr>
            <p:cNvSpPr/>
            <p:nvPr/>
          </p:nvSpPr>
          <p:spPr>
            <a:xfrm rot="5400000">
              <a:off x="4475673" y="5115731"/>
              <a:ext cx="213617" cy="20328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5" name="Right Arrow 94">
              <a:extLst>
                <a:ext uri="{FF2B5EF4-FFF2-40B4-BE49-F238E27FC236}">
                  <a16:creationId xmlns:a16="http://schemas.microsoft.com/office/drawing/2014/main" id="{5101B30D-7857-4D8C-5A3E-FF8C575BFA11}"/>
                </a:ext>
              </a:extLst>
            </p:cNvPr>
            <p:cNvSpPr/>
            <p:nvPr/>
          </p:nvSpPr>
          <p:spPr>
            <a:xfrm rot="16200000">
              <a:off x="4475673" y="4833662"/>
              <a:ext cx="213617" cy="20328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6" name="Right Arrow 95">
              <a:extLst>
                <a:ext uri="{FF2B5EF4-FFF2-40B4-BE49-F238E27FC236}">
                  <a16:creationId xmlns:a16="http://schemas.microsoft.com/office/drawing/2014/main" id="{A2CEC574-373F-2B6D-66CC-560C2F4AA32A}"/>
                </a:ext>
              </a:extLst>
            </p:cNvPr>
            <p:cNvSpPr/>
            <p:nvPr/>
          </p:nvSpPr>
          <p:spPr>
            <a:xfrm rot="16200000">
              <a:off x="4475673" y="5551285"/>
              <a:ext cx="213617" cy="20328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7" name="Right Arrow 96">
              <a:extLst>
                <a:ext uri="{FF2B5EF4-FFF2-40B4-BE49-F238E27FC236}">
                  <a16:creationId xmlns:a16="http://schemas.microsoft.com/office/drawing/2014/main" id="{C19D7885-5A0F-5BFC-638D-ED0E9CB55491}"/>
                </a:ext>
              </a:extLst>
            </p:cNvPr>
            <p:cNvSpPr/>
            <p:nvPr/>
          </p:nvSpPr>
          <p:spPr>
            <a:xfrm rot="16200000">
              <a:off x="4475673" y="5874852"/>
              <a:ext cx="213617" cy="20328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98" name="Group 97">
            <a:extLst>
              <a:ext uri="{FF2B5EF4-FFF2-40B4-BE49-F238E27FC236}">
                <a16:creationId xmlns:a16="http://schemas.microsoft.com/office/drawing/2014/main" id="{61276F43-B362-ADC8-66EF-F9D9BF053BC5}"/>
              </a:ext>
            </a:extLst>
          </p:cNvPr>
          <p:cNvGrpSpPr/>
          <p:nvPr/>
        </p:nvGrpSpPr>
        <p:grpSpPr>
          <a:xfrm>
            <a:off x="7605441" y="1523436"/>
            <a:ext cx="203281" cy="4559865"/>
            <a:chOff x="7759224" y="1523436"/>
            <a:chExt cx="203281" cy="4559865"/>
          </a:xfrm>
        </p:grpSpPr>
        <p:sp>
          <p:nvSpPr>
            <p:cNvPr id="99" name="Right Arrow 98">
              <a:extLst>
                <a:ext uri="{FF2B5EF4-FFF2-40B4-BE49-F238E27FC236}">
                  <a16:creationId xmlns:a16="http://schemas.microsoft.com/office/drawing/2014/main" id="{064FD5B0-344C-0EA8-91B2-1ABB8F5B4DF8}"/>
                </a:ext>
              </a:extLst>
            </p:cNvPr>
            <p:cNvSpPr/>
            <p:nvPr/>
          </p:nvSpPr>
          <p:spPr>
            <a:xfrm rot="16200000">
              <a:off x="7754056" y="3361638"/>
              <a:ext cx="213617" cy="203281"/>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0" name="Right Arrow 99">
              <a:extLst>
                <a:ext uri="{FF2B5EF4-FFF2-40B4-BE49-F238E27FC236}">
                  <a16:creationId xmlns:a16="http://schemas.microsoft.com/office/drawing/2014/main" id="{C3DBF153-8372-1514-135A-FAD28BE08503}"/>
                </a:ext>
              </a:extLst>
            </p:cNvPr>
            <p:cNvSpPr/>
            <p:nvPr/>
          </p:nvSpPr>
          <p:spPr>
            <a:xfrm rot="16200000">
              <a:off x="7754056" y="3837541"/>
              <a:ext cx="213617" cy="203281"/>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1" name="Right Arrow 100">
              <a:extLst>
                <a:ext uri="{FF2B5EF4-FFF2-40B4-BE49-F238E27FC236}">
                  <a16:creationId xmlns:a16="http://schemas.microsoft.com/office/drawing/2014/main" id="{1CDA6DD8-8D3D-BC8A-CBDB-69D22B19F20C}"/>
                </a:ext>
              </a:extLst>
            </p:cNvPr>
            <p:cNvSpPr/>
            <p:nvPr/>
          </p:nvSpPr>
          <p:spPr>
            <a:xfrm rot="16200000">
              <a:off x="7754056" y="4106744"/>
              <a:ext cx="213617" cy="203281"/>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2" name="Right Arrow 101">
              <a:extLst>
                <a:ext uri="{FF2B5EF4-FFF2-40B4-BE49-F238E27FC236}">
                  <a16:creationId xmlns:a16="http://schemas.microsoft.com/office/drawing/2014/main" id="{BCED2AFA-051A-C76A-A1EF-FCCEDBD15EB4}"/>
                </a:ext>
              </a:extLst>
            </p:cNvPr>
            <p:cNvSpPr/>
            <p:nvPr/>
          </p:nvSpPr>
          <p:spPr>
            <a:xfrm rot="16200000">
              <a:off x="7754056" y="1528604"/>
              <a:ext cx="213617" cy="203281"/>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3" name="Right Arrow 102">
              <a:extLst>
                <a:ext uri="{FF2B5EF4-FFF2-40B4-BE49-F238E27FC236}">
                  <a16:creationId xmlns:a16="http://schemas.microsoft.com/office/drawing/2014/main" id="{16150F6E-0D71-4F04-F46C-73BC2C3B1F1A}"/>
                </a:ext>
              </a:extLst>
            </p:cNvPr>
            <p:cNvSpPr/>
            <p:nvPr/>
          </p:nvSpPr>
          <p:spPr>
            <a:xfrm rot="16200000">
              <a:off x="7754056" y="1919850"/>
              <a:ext cx="213617" cy="203281"/>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4" name="Right Arrow 103">
              <a:extLst>
                <a:ext uri="{FF2B5EF4-FFF2-40B4-BE49-F238E27FC236}">
                  <a16:creationId xmlns:a16="http://schemas.microsoft.com/office/drawing/2014/main" id="{0A7504A2-C01D-C221-2846-40604DC9308C}"/>
                </a:ext>
              </a:extLst>
            </p:cNvPr>
            <p:cNvSpPr/>
            <p:nvPr/>
          </p:nvSpPr>
          <p:spPr>
            <a:xfrm rot="5400000">
              <a:off x="7754056" y="2199125"/>
              <a:ext cx="213617" cy="203281"/>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5" name="Right Arrow 104">
              <a:extLst>
                <a:ext uri="{FF2B5EF4-FFF2-40B4-BE49-F238E27FC236}">
                  <a16:creationId xmlns:a16="http://schemas.microsoft.com/office/drawing/2014/main" id="{FB8A91A4-AC04-9664-DD0F-AD3F1748B2CD}"/>
                </a:ext>
              </a:extLst>
            </p:cNvPr>
            <p:cNvSpPr/>
            <p:nvPr/>
          </p:nvSpPr>
          <p:spPr>
            <a:xfrm rot="5400000">
              <a:off x="7754056" y="2770369"/>
              <a:ext cx="213617" cy="203281"/>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6" name="Right Arrow 105">
              <a:extLst>
                <a:ext uri="{FF2B5EF4-FFF2-40B4-BE49-F238E27FC236}">
                  <a16:creationId xmlns:a16="http://schemas.microsoft.com/office/drawing/2014/main" id="{629BB794-98E3-1307-AEA0-29D96B7FABA1}"/>
                </a:ext>
              </a:extLst>
            </p:cNvPr>
            <p:cNvSpPr/>
            <p:nvPr/>
          </p:nvSpPr>
          <p:spPr>
            <a:xfrm rot="16200000">
              <a:off x="7754056" y="4550957"/>
              <a:ext cx="213617" cy="203281"/>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7" name="Right Arrow 106">
              <a:extLst>
                <a:ext uri="{FF2B5EF4-FFF2-40B4-BE49-F238E27FC236}">
                  <a16:creationId xmlns:a16="http://schemas.microsoft.com/office/drawing/2014/main" id="{A2369985-ED1D-BBE0-555A-6828CB76732B}"/>
                </a:ext>
              </a:extLst>
            </p:cNvPr>
            <p:cNvSpPr/>
            <p:nvPr/>
          </p:nvSpPr>
          <p:spPr>
            <a:xfrm rot="16200000">
              <a:off x="7754056" y="5115731"/>
              <a:ext cx="213617" cy="203281"/>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8" name="Right Arrow 107">
              <a:extLst>
                <a:ext uri="{FF2B5EF4-FFF2-40B4-BE49-F238E27FC236}">
                  <a16:creationId xmlns:a16="http://schemas.microsoft.com/office/drawing/2014/main" id="{BCEE1CA4-2C30-6983-23C2-D9F9D30D6DA3}"/>
                </a:ext>
              </a:extLst>
            </p:cNvPr>
            <p:cNvSpPr/>
            <p:nvPr/>
          </p:nvSpPr>
          <p:spPr>
            <a:xfrm rot="5400000">
              <a:off x="7754056" y="4833662"/>
              <a:ext cx="213617" cy="203281"/>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9" name="Right Arrow 108">
              <a:extLst>
                <a:ext uri="{FF2B5EF4-FFF2-40B4-BE49-F238E27FC236}">
                  <a16:creationId xmlns:a16="http://schemas.microsoft.com/office/drawing/2014/main" id="{C7A8514C-4949-8EC4-C7ED-E7A172391856}"/>
                </a:ext>
              </a:extLst>
            </p:cNvPr>
            <p:cNvSpPr/>
            <p:nvPr/>
          </p:nvSpPr>
          <p:spPr>
            <a:xfrm rot="5400000">
              <a:off x="7754056" y="5551285"/>
              <a:ext cx="213617" cy="203281"/>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0" name="Right Arrow 109">
              <a:extLst>
                <a:ext uri="{FF2B5EF4-FFF2-40B4-BE49-F238E27FC236}">
                  <a16:creationId xmlns:a16="http://schemas.microsoft.com/office/drawing/2014/main" id="{16F2040D-4EBB-AB52-8B55-B4E8FAD9FF31}"/>
                </a:ext>
              </a:extLst>
            </p:cNvPr>
            <p:cNvSpPr/>
            <p:nvPr/>
          </p:nvSpPr>
          <p:spPr>
            <a:xfrm rot="5400000">
              <a:off x="7754056" y="5874852"/>
              <a:ext cx="213617" cy="203281"/>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11" name="Pentagon 110">
            <a:extLst>
              <a:ext uri="{FF2B5EF4-FFF2-40B4-BE49-F238E27FC236}">
                <a16:creationId xmlns:a16="http://schemas.microsoft.com/office/drawing/2014/main" id="{DCF98443-534A-0F8F-D4D0-88CF9B7D6B5B}"/>
              </a:ext>
            </a:extLst>
          </p:cNvPr>
          <p:cNvSpPr/>
          <p:nvPr/>
        </p:nvSpPr>
        <p:spPr>
          <a:xfrm>
            <a:off x="3999622" y="1012842"/>
            <a:ext cx="3899778" cy="416559"/>
          </a:xfrm>
          <a:prstGeom prst="homePlate">
            <a:avLst>
              <a:gd name="adj" fmla="val 0"/>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2" name="TextBox 111">
            <a:extLst>
              <a:ext uri="{FF2B5EF4-FFF2-40B4-BE49-F238E27FC236}">
                <a16:creationId xmlns:a16="http://schemas.microsoft.com/office/drawing/2014/main" id="{365A6C68-53FD-2D0A-67C7-4857E7C5F3B3}"/>
              </a:ext>
            </a:extLst>
          </p:cNvPr>
          <p:cNvSpPr txBox="1"/>
          <p:nvPr/>
        </p:nvSpPr>
        <p:spPr>
          <a:xfrm>
            <a:off x="4266193" y="1097649"/>
            <a:ext cx="3465325" cy="246221"/>
          </a:xfrm>
          <a:prstGeom prst="rect">
            <a:avLst/>
          </a:prstGeom>
          <a:noFill/>
        </p:spPr>
        <p:txBody>
          <a:bodyPr wrap="square" lIns="0" tIns="0" rIns="0" bIns="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chemeClr val="bg1"/>
                </a:solidFill>
                <a:effectLst/>
                <a:uLnTx/>
                <a:uFillTx/>
                <a:latin typeface="DM Sans"/>
                <a:ea typeface="+mn-ea"/>
                <a:cs typeface="+mn-cs"/>
              </a:rPr>
              <a:t>What happens in the skin</a:t>
            </a:r>
          </a:p>
        </p:txBody>
      </p:sp>
      <p:sp>
        <p:nvSpPr>
          <p:cNvPr id="113" name="Pentagon 112">
            <a:extLst>
              <a:ext uri="{FF2B5EF4-FFF2-40B4-BE49-F238E27FC236}">
                <a16:creationId xmlns:a16="http://schemas.microsoft.com/office/drawing/2014/main" id="{E50A31A1-BF55-2DAC-DFDB-3BFF63C88496}"/>
              </a:ext>
            </a:extLst>
          </p:cNvPr>
          <p:cNvSpPr/>
          <p:nvPr/>
        </p:nvSpPr>
        <p:spPr>
          <a:xfrm>
            <a:off x="301623" y="1012842"/>
            <a:ext cx="3924301" cy="416559"/>
          </a:xfrm>
          <a:prstGeom prst="homePlate">
            <a:avLst>
              <a:gd name="adj" fmla="val 0"/>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4" name="TextBox 113">
            <a:extLst>
              <a:ext uri="{FF2B5EF4-FFF2-40B4-BE49-F238E27FC236}">
                <a16:creationId xmlns:a16="http://schemas.microsoft.com/office/drawing/2014/main" id="{18464A63-6FCC-7115-3DD3-D0131B67B346}"/>
              </a:ext>
            </a:extLst>
          </p:cNvPr>
          <p:cNvSpPr txBox="1"/>
          <p:nvPr/>
        </p:nvSpPr>
        <p:spPr>
          <a:xfrm>
            <a:off x="590340" y="1097649"/>
            <a:ext cx="3412261" cy="246221"/>
          </a:xfrm>
          <a:prstGeom prst="rect">
            <a:avLst/>
          </a:prstGeom>
          <a:noFill/>
        </p:spPr>
        <p:txBody>
          <a:bodyPr wrap="square" lIns="0" tIns="0" rIns="0" bIns="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chemeClr val="bg1"/>
                </a:solidFill>
                <a:effectLst/>
                <a:uLnTx/>
                <a:uFillTx/>
                <a:latin typeface="DM Sans"/>
                <a:ea typeface="+mn-ea"/>
                <a:cs typeface="+mn-cs"/>
              </a:rPr>
              <a:t>Menopause skin changes</a:t>
            </a:r>
          </a:p>
        </p:txBody>
      </p:sp>
      <p:sp>
        <p:nvSpPr>
          <p:cNvPr id="2" name="Pentagon 1">
            <a:extLst>
              <a:ext uri="{FF2B5EF4-FFF2-40B4-BE49-F238E27FC236}">
                <a16:creationId xmlns:a16="http://schemas.microsoft.com/office/drawing/2014/main" id="{777114A8-509E-1426-E092-9800D76A5F40}"/>
              </a:ext>
            </a:extLst>
          </p:cNvPr>
          <p:cNvSpPr/>
          <p:nvPr/>
        </p:nvSpPr>
        <p:spPr>
          <a:xfrm>
            <a:off x="7860525" y="1012842"/>
            <a:ext cx="3924301" cy="416559"/>
          </a:xfrm>
          <a:prstGeom prst="homePlate">
            <a:avLst>
              <a:gd name="adj" fmla="val 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5" name="TextBox 64">
            <a:extLst>
              <a:ext uri="{FF2B5EF4-FFF2-40B4-BE49-F238E27FC236}">
                <a16:creationId xmlns:a16="http://schemas.microsoft.com/office/drawing/2014/main" id="{B335FD9C-57B7-5B4C-FCF2-435A36C7D8DE}"/>
              </a:ext>
            </a:extLst>
          </p:cNvPr>
          <p:cNvSpPr txBox="1"/>
          <p:nvPr/>
        </p:nvSpPr>
        <p:spPr>
          <a:xfrm>
            <a:off x="8420704" y="1097649"/>
            <a:ext cx="2803942" cy="246221"/>
          </a:xfrm>
          <a:prstGeom prst="rect">
            <a:avLst/>
          </a:prstGeom>
          <a:noFill/>
        </p:spPr>
        <p:txBody>
          <a:bodyPr wrap="square" lIns="0" tIns="0" rIns="0" bIns="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chemeClr val="bg1"/>
                </a:solidFill>
                <a:effectLst/>
                <a:uLnTx/>
                <a:uFillTx/>
                <a:latin typeface="DM Sans"/>
                <a:ea typeface="+mn-ea"/>
                <a:cs typeface="+mn-cs"/>
              </a:rPr>
              <a:t>Niacinamide Treatment</a:t>
            </a:r>
          </a:p>
        </p:txBody>
      </p:sp>
      <p:sp>
        <p:nvSpPr>
          <p:cNvPr id="7" name="TextBox 6">
            <a:extLst>
              <a:ext uri="{FF2B5EF4-FFF2-40B4-BE49-F238E27FC236}">
                <a16:creationId xmlns:a16="http://schemas.microsoft.com/office/drawing/2014/main" id="{BE05FE46-EA2C-AF2D-4B25-665B3A48DA49}"/>
              </a:ext>
            </a:extLst>
          </p:cNvPr>
          <p:cNvSpPr txBox="1"/>
          <p:nvPr/>
        </p:nvSpPr>
        <p:spPr>
          <a:xfrm>
            <a:off x="347068" y="6301983"/>
            <a:ext cx="609442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1" u="none" strike="noStrike" kern="0" cap="none" spc="0" normalizeH="0" baseline="0" noProof="0" dirty="0">
                <a:ln>
                  <a:noFill/>
                </a:ln>
                <a:solidFill>
                  <a:prstClr val="black"/>
                </a:solidFill>
                <a:effectLst/>
                <a:uLnTx/>
                <a:uFillTx/>
                <a:latin typeface="DM Sans"/>
                <a:ea typeface="Calibri" panose="020F0502020204030204" pitchFamily="34" charset="0"/>
                <a:cs typeface="Times New Roman" panose="02020603050405020304" pitchFamily="18" charset="0"/>
              </a:rPr>
              <a:t>1: NAD+ oxidized form of Nicotinamide Adenine Dinucleotide</a:t>
            </a:r>
          </a:p>
        </p:txBody>
      </p:sp>
    </p:spTree>
    <p:extLst>
      <p:ext uri="{BB962C8B-B14F-4D97-AF65-F5344CB8AC3E}">
        <p14:creationId xmlns:p14="http://schemas.microsoft.com/office/powerpoint/2010/main" val="16648670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07455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04928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Rectangle 74">
            <a:extLst>
              <a:ext uri="{FF2B5EF4-FFF2-40B4-BE49-F238E27FC236}">
                <a16:creationId xmlns:a16="http://schemas.microsoft.com/office/drawing/2014/main" id="{050681E7-FD82-2D70-5567-BC4081F3F9D3}"/>
              </a:ext>
            </a:extLst>
          </p:cNvPr>
          <p:cNvSpPr/>
          <p:nvPr/>
        </p:nvSpPr>
        <p:spPr>
          <a:xfrm>
            <a:off x="6081326" y="-27405"/>
            <a:ext cx="6110674" cy="6885406"/>
          </a:xfrm>
          <a:prstGeom prst="rect">
            <a:avLst/>
          </a:prstGeom>
          <a:solidFill>
            <a:srgbClr val="EDF2AE"/>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Slide Number Placeholder 2">
            <a:extLst>
              <a:ext uri="{FF2B5EF4-FFF2-40B4-BE49-F238E27FC236}">
                <a16:creationId xmlns:a16="http://schemas.microsoft.com/office/drawing/2014/main" id="{9CB9F944-0E0A-8C2B-41F8-CB67BF470360}"/>
              </a:ext>
            </a:extLst>
          </p:cNvPr>
          <p:cNvSpPr>
            <a:spLocks noGrp="1"/>
          </p:cNvSpPr>
          <p:nvPr>
            <p:ph type="sldNum" sz="quarter" idx="10"/>
          </p:nvPr>
        </p:nvSpPr>
        <p:spPr/>
        <p:txBody>
          <a:bodyPr/>
          <a:lstStyle/>
          <a:p>
            <a:fld id="{5BA3E189-2F3A-42E5-B572-3520703B6186}" type="slidenum">
              <a:rPr lang="en-GB" smtClean="0"/>
              <a:pPr/>
              <a:t>8</a:t>
            </a:fld>
            <a:endParaRPr lang="en-GB"/>
          </a:p>
        </p:txBody>
      </p:sp>
      <p:sp>
        <p:nvSpPr>
          <p:cNvPr id="9" name="Text Placeholder 8">
            <a:extLst>
              <a:ext uri="{FF2B5EF4-FFF2-40B4-BE49-F238E27FC236}">
                <a16:creationId xmlns:a16="http://schemas.microsoft.com/office/drawing/2014/main" id="{3B8FE3A2-FCD1-D576-944A-5A8305A9E4B1}"/>
              </a:ext>
            </a:extLst>
          </p:cNvPr>
          <p:cNvSpPr>
            <a:spLocks noGrp="1"/>
          </p:cNvSpPr>
          <p:nvPr>
            <p:ph type="body" sz="quarter" idx="27"/>
          </p:nvPr>
        </p:nvSpPr>
        <p:spPr>
          <a:xfrm>
            <a:off x="767347" y="6202126"/>
            <a:ext cx="4552176" cy="303210"/>
          </a:xfrm>
        </p:spPr>
        <p:txBody>
          <a:bodyPr/>
          <a:lstStyle/>
          <a:p>
            <a:r>
              <a:rPr lang="en-US" sz="800" i="1"/>
              <a:t>*Pre-menopausal was deﬁned by whether menstrual cycles were regular and Post-menopausal by the last menstrual period that occurred at least 12 months ago. Perimenopausal individuals were excluded from this study.</a:t>
            </a:r>
          </a:p>
          <a:p>
            <a:endParaRPr lang="en-NL"/>
          </a:p>
          <a:p>
            <a:endParaRPr lang="en-US"/>
          </a:p>
        </p:txBody>
      </p:sp>
      <p:sp>
        <p:nvSpPr>
          <p:cNvPr id="10" name="Title 1">
            <a:extLst>
              <a:ext uri="{FF2B5EF4-FFF2-40B4-BE49-F238E27FC236}">
                <a16:creationId xmlns:a16="http://schemas.microsoft.com/office/drawing/2014/main" id="{106DF91E-60D7-76F4-3BB9-1BCBD69B9140}"/>
              </a:ext>
            </a:extLst>
          </p:cNvPr>
          <p:cNvSpPr>
            <a:spLocks noGrp="1"/>
          </p:cNvSpPr>
          <p:nvPr>
            <p:ph type="title"/>
          </p:nvPr>
        </p:nvSpPr>
        <p:spPr>
          <a:xfrm>
            <a:off x="302401" y="302400"/>
            <a:ext cx="5113662" cy="303211"/>
          </a:xfrm>
        </p:spPr>
        <p:txBody>
          <a:bodyPr/>
          <a:lstStyle/>
          <a:p>
            <a:r>
              <a:rPr lang="en-US"/>
              <a:t>Niacinamide PC – new clinical data</a:t>
            </a:r>
          </a:p>
        </p:txBody>
      </p:sp>
      <p:sp>
        <p:nvSpPr>
          <p:cNvPr id="11" name="Text Placeholder 3">
            <a:extLst>
              <a:ext uri="{FF2B5EF4-FFF2-40B4-BE49-F238E27FC236}">
                <a16:creationId xmlns:a16="http://schemas.microsoft.com/office/drawing/2014/main" id="{DB74F91D-6763-924B-1949-4AA3E48FC45C}"/>
              </a:ext>
            </a:extLst>
          </p:cNvPr>
          <p:cNvSpPr txBox="1">
            <a:spLocks/>
          </p:cNvSpPr>
          <p:nvPr/>
        </p:nvSpPr>
        <p:spPr>
          <a:xfrm>
            <a:off x="302401" y="1385528"/>
            <a:ext cx="5101356" cy="4724898"/>
          </a:xfrm>
          <a:prstGeom prst="rect">
            <a:avLst/>
          </a:prstGeom>
        </p:spPr>
        <p:txBody>
          <a:bodyPr lIns="91440" tIns="45720" rIns="91440" bIns="4572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600" b="1"/>
              <a:t>Participants: </a:t>
            </a:r>
            <a:r>
              <a:rPr lang="en-US" sz="1600"/>
              <a:t>healthy, Caucasian female volunteers*</a:t>
            </a:r>
          </a:p>
          <a:p>
            <a:endParaRPr lang="en-US" sz="1600"/>
          </a:p>
          <a:p>
            <a:r>
              <a:rPr lang="en-US" sz="1600" b="1"/>
              <a:t>Age: </a:t>
            </a:r>
            <a:r>
              <a:rPr lang="en-US" sz="1600"/>
              <a:t>48–65</a:t>
            </a:r>
          </a:p>
          <a:p>
            <a:endParaRPr lang="en-US" sz="1600"/>
          </a:p>
          <a:p>
            <a:r>
              <a:rPr lang="en-US" sz="1600" b="1"/>
              <a:t>Length of the study: </a:t>
            </a:r>
            <a:r>
              <a:rPr lang="en-US" sz="1600"/>
              <a:t>1 month</a:t>
            </a:r>
          </a:p>
          <a:p>
            <a:endParaRPr lang="en-US" sz="1600"/>
          </a:p>
          <a:p>
            <a:r>
              <a:rPr lang="en-US" sz="1600" b="1"/>
              <a:t>Application: </a:t>
            </a:r>
            <a:r>
              <a:rPr lang="en-US" sz="1600"/>
              <a:t>Twice a day</a:t>
            </a:r>
          </a:p>
          <a:p>
            <a:endParaRPr lang="en-US" sz="1600"/>
          </a:p>
          <a:p>
            <a:r>
              <a:rPr lang="en-US" sz="1600" b="1"/>
              <a:t>Tested Skin Parameters:</a:t>
            </a:r>
            <a:endParaRPr lang="en-US" sz="1600"/>
          </a:p>
          <a:p>
            <a:pPr marL="285750" indent="-285750">
              <a:buFont typeface="Arial" panose="020B0604020202020204" pitchFamily="34" charset="0"/>
              <a:buChar char="•"/>
            </a:pPr>
            <a:r>
              <a:rPr lang="en-US" sz="1600"/>
              <a:t>TWEL (</a:t>
            </a:r>
            <a:r>
              <a:rPr lang="en-US" sz="1600" err="1"/>
              <a:t>tewameter</a:t>
            </a:r>
            <a:r>
              <a:rPr lang="en-US" sz="1600"/>
              <a:t>)/hydration (</a:t>
            </a:r>
            <a:r>
              <a:rPr lang="en-US" sz="1600" err="1"/>
              <a:t>corneometer</a:t>
            </a:r>
            <a:r>
              <a:rPr lang="en-US" sz="1600"/>
              <a:t>)</a:t>
            </a:r>
          </a:p>
          <a:p>
            <a:endParaRPr lang="en-US" sz="1600"/>
          </a:p>
          <a:p>
            <a:r>
              <a:rPr lang="en-US" sz="1600" b="1"/>
              <a:t>Omics Technologies (on D-</a:t>
            </a:r>
            <a:r>
              <a:rPr lang="en-US" sz="1600" b="1" err="1"/>
              <a:t>Squame</a:t>
            </a:r>
            <a:r>
              <a:rPr lang="en-US" sz="1600" b="1"/>
              <a:t> tape strips): </a:t>
            </a:r>
          </a:p>
          <a:p>
            <a:pPr marL="285750" indent="-285750">
              <a:buFont typeface="Arial" panose="020B0604020202020204" pitchFamily="34" charset="0"/>
              <a:buChar char="•"/>
            </a:pPr>
            <a:r>
              <a:rPr lang="en-US" sz="1600"/>
              <a:t>Metabolomics</a:t>
            </a:r>
          </a:p>
          <a:p>
            <a:pPr marL="285750" indent="-285750">
              <a:buFont typeface="Arial" panose="020B0604020202020204" pitchFamily="34" charset="0"/>
              <a:buChar char="•"/>
            </a:pPr>
            <a:r>
              <a:rPr lang="en-US" sz="1600" err="1"/>
              <a:t>Lipidomics</a:t>
            </a:r>
            <a:r>
              <a:rPr lang="en-US" sz="1600"/>
              <a:t> (Ceramides)</a:t>
            </a:r>
          </a:p>
          <a:p>
            <a:endParaRPr lang="en-US" sz="1600"/>
          </a:p>
          <a:p>
            <a:r>
              <a:rPr lang="en-US" sz="1600"/>
              <a:t>                     Research listed at Top 10 finalists for</a:t>
            </a:r>
          </a:p>
          <a:p>
            <a:r>
              <a:rPr lang="en-US" sz="1600"/>
              <a:t>                     the Basic Research Award at IFSCC</a:t>
            </a:r>
            <a:endParaRPr lang="en-US"/>
          </a:p>
          <a:p>
            <a:r>
              <a:rPr lang="en-US" sz="1600"/>
              <a:t>                     Conference.</a:t>
            </a:r>
            <a:endParaRPr lang="en-US"/>
          </a:p>
        </p:txBody>
      </p:sp>
      <p:sp>
        <p:nvSpPr>
          <p:cNvPr id="12" name="Text Placeholder 5">
            <a:extLst>
              <a:ext uri="{FF2B5EF4-FFF2-40B4-BE49-F238E27FC236}">
                <a16:creationId xmlns:a16="http://schemas.microsoft.com/office/drawing/2014/main" id="{FE14D5FC-5C2C-8B6A-7FAD-C46D4D459469}"/>
              </a:ext>
            </a:extLst>
          </p:cNvPr>
          <p:cNvSpPr>
            <a:spLocks noGrp="1"/>
          </p:cNvSpPr>
          <p:nvPr>
            <p:ph type="body" idx="11"/>
          </p:nvPr>
        </p:nvSpPr>
        <p:spPr>
          <a:xfrm>
            <a:off x="302401" y="605611"/>
            <a:ext cx="5113662" cy="288767"/>
          </a:xfrm>
        </p:spPr>
        <p:txBody>
          <a:bodyPr/>
          <a:lstStyle/>
          <a:p>
            <a:r>
              <a:rPr lang="en-US"/>
              <a:t>Study Design</a:t>
            </a:r>
            <a:endParaRPr lang="en-NL"/>
          </a:p>
        </p:txBody>
      </p:sp>
      <p:sp>
        <p:nvSpPr>
          <p:cNvPr id="52" name="TextBox 51">
            <a:extLst>
              <a:ext uri="{FF2B5EF4-FFF2-40B4-BE49-F238E27FC236}">
                <a16:creationId xmlns:a16="http://schemas.microsoft.com/office/drawing/2014/main" id="{EEB225DD-22FA-D390-34FA-2BCE980A6EB6}"/>
              </a:ext>
            </a:extLst>
          </p:cNvPr>
          <p:cNvSpPr txBox="1"/>
          <p:nvPr/>
        </p:nvSpPr>
        <p:spPr>
          <a:xfrm>
            <a:off x="6621730" y="4407041"/>
            <a:ext cx="2282223" cy="153888"/>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a:solidFill>
                  <a:prstClr val="black"/>
                </a:solidFill>
                <a:latin typeface="DM Sans"/>
              </a:rPr>
              <a:t>Tape strips 1 to 6 taken from cheek</a:t>
            </a:r>
            <a:endParaRPr kumimoji="0" lang="en-US" sz="1000" b="1" i="0" u="none" strike="noStrike" kern="1200" cap="none" spc="0" normalizeH="0" baseline="0" noProof="0">
              <a:ln>
                <a:noFill/>
              </a:ln>
              <a:solidFill>
                <a:prstClr val="black"/>
              </a:solidFill>
              <a:effectLst/>
              <a:uLnTx/>
              <a:uFillTx/>
              <a:latin typeface="DM Sans"/>
              <a:ea typeface="+mn-ea"/>
              <a:cs typeface="+mn-cs"/>
            </a:endParaRPr>
          </a:p>
        </p:txBody>
      </p:sp>
      <p:sp>
        <p:nvSpPr>
          <p:cNvPr id="55" name="TextBox 54">
            <a:extLst>
              <a:ext uri="{FF2B5EF4-FFF2-40B4-BE49-F238E27FC236}">
                <a16:creationId xmlns:a16="http://schemas.microsoft.com/office/drawing/2014/main" id="{B526295C-468D-0F57-896E-CBA98B21A802}"/>
              </a:ext>
            </a:extLst>
          </p:cNvPr>
          <p:cNvSpPr txBox="1"/>
          <p:nvPr/>
        </p:nvSpPr>
        <p:spPr>
          <a:xfrm>
            <a:off x="6617863" y="6188328"/>
            <a:ext cx="2506722" cy="615553"/>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prstClr val="black"/>
                </a:solidFill>
                <a:latin typeface="DM Sans"/>
              </a:rPr>
              <a:t>Figure 1. Six D-</a:t>
            </a:r>
            <a:r>
              <a:rPr lang="en-US" sz="800" err="1">
                <a:solidFill>
                  <a:prstClr val="black"/>
                </a:solidFill>
                <a:latin typeface="DM Sans"/>
              </a:rPr>
              <a:t>Squame</a:t>
            </a:r>
            <a:r>
              <a:rPr lang="en-US" sz="800">
                <a:solidFill>
                  <a:prstClr val="black"/>
                </a:solidFill>
                <a:latin typeface="DM Sans"/>
              </a:rPr>
              <a:t> tape strips were taken from the same spot on the cheek.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i="0" u="none" strike="noStrike" kern="1200" cap="none" spc="0" normalizeH="0" baseline="0" noProof="0">
                <a:ln>
                  <a:noFill/>
                </a:ln>
                <a:solidFill>
                  <a:prstClr val="black"/>
                </a:solidFill>
                <a:effectLst/>
                <a:uLnTx/>
                <a:uFillTx/>
                <a:latin typeface="DM Sans"/>
                <a:ea typeface="+mn-ea"/>
                <a:cs typeface="+mn-cs"/>
              </a:rPr>
              <a:t>N.1</a:t>
            </a:r>
            <a:r>
              <a:rPr lang="en-US" sz="800">
                <a:solidFill>
                  <a:prstClr val="black"/>
                </a:solidFill>
                <a:latin typeface="DM Sans"/>
              </a:rPr>
              <a:t> used for microbe analysis (no clear conclusion </a:t>
            </a:r>
            <a:r>
              <a:rPr lang="en-US" sz="800">
                <a:ea typeface="Calibri"/>
                <a:cs typeface="Calibri"/>
              </a:rPr>
              <a:t>due to variability of the group)</a:t>
            </a:r>
            <a:r>
              <a:rPr lang="en-US" sz="800">
                <a:solidFill>
                  <a:prstClr val="black"/>
                </a:solidFill>
                <a:latin typeface="DM Sans"/>
              </a:rPr>
              <a:t>, n.3 and n.4 for metabolomics and n,6 for </a:t>
            </a:r>
            <a:r>
              <a:rPr lang="en-US" sz="800" err="1">
                <a:solidFill>
                  <a:prstClr val="black"/>
                </a:solidFill>
                <a:latin typeface="DM Sans"/>
              </a:rPr>
              <a:t>lipidomics</a:t>
            </a:r>
            <a:r>
              <a:rPr lang="en-US" sz="800">
                <a:solidFill>
                  <a:prstClr val="black"/>
                </a:solidFill>
                <a:latin typeface="DM Sans"/>
              </a:rPr>
              <a:t>.</a:t>
            </a:r>
            <a:endParaRPr kumimoji="0" lang="en-US" sz="800" i="0" u="none" strike="noStrike" kern="1200" cap="none" spc="0" normalizeH="0" baseline="0" noProof="0">
              <a:ln>
                <a:noFill/>
              </a:ln>
              <a:solidFill>
                <a:prstClr val="black"/>
              </a:solidFill>
              <a:effectLst/>
              <a:uLnTx/>
              <a:uFillTx/>
              <a:latin typeface="DM Sans"/>
              <a:ea typeface="+mn-ea"/>
              <a:cs typeface="+mn-cs"/>
            </a:endParaRPr>
          </a:p>
        </p:txBody>
      </p:sp>
      <p:sp>
        <p:nvSpPr>
          <p:cNvPr id="58" name="Oval 57">
            <a:extLst>
              <a:ext uri="{FF2B5EF4-FFF2-40B4-BE49-F238E27FC236}">
                <a16:creationId xmlns:a16="http://schemas.microsoft.com/office/drawing/2014/main" id="{16447FEA-B248-F716-D6AF-A46ADFB2067D}"/>
              </a:ext>
            </a:extLst>
          </p:cNvPr>
          <p:cNvSpPr/>
          <p:nvPr/>
        </p:nvSpPr>
        <p:spPr>
          <a:xfrm>
            <a:off x="9117354" y="4730521"/>
            <a:ext cx="290725" cy="290725"/>
          </a:xfrm>
          <a:prstGeom prst="ellipse">
            <a:avLst/>
          </a:prstGeom>
          <a:solidFill>
            <a:srgbClr val="B397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5</a:t>
            </a:r>
          </a:p>
        </p:txBody>
      </p:sp>
      <p:sp>
        <p:nvSpPr>
          <p:cNvPr id="61" name="Oval 60">
            <a:extLst>
              <a:ext uri="{FF2B5EF4-FFF2-40B4-BE49-F238E27FC236}">
                <a16:creationId xmlns:a16="http://schemas.microsoft.com/office/drawing/2014/main" id="{84C90B0D-9370-0344-E344-12DE864424C3}"/>
              </a:ext>
            </a:extLst>
          </p:cNvPr>
          <p:cNvSpPr/>
          <p:nvPr/>
        </p:nvSpPr>
        <p:spPr>
          <a:xfrm>
            <a:off x="10530763" y="4730521"/>
            <a:ext cx="290725" cy="290725"/>
          </a:xfrm>
          <a:prstGeom prst="ellipse">
            <a:avLst/>
          </a:prstGeom>
          <a:solidFill>
            <a:srgbClr val="B3978F"/>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800"/>
              <a:t>2</a:t>
            </a:r>
          </a:p>
        </p:txBody>
      </p:sp>
      <p:grpSp>
        <p:nvGrpSpPr>
          <p:cNvPr id="81" name="Group 80">
            <a:extLst>
              <a:ext uri="{FF2B5EF4-FFF2-40B4-BE49-F238E27FC236}">
                <a16:creationId xmlns:a16="http://schemas.microsoft.com/office/drawing/2014/main" id="{7A437FA8-45E4-1B33-408B-711769040474}"/>
              </a:ext>
            </a:extLst>
          </p:cNvPr>
          <p:cNvGrpSpPr/>
          <p:nvPr/>
        </p:nvGrpSpPr>
        <p:grpSpPr>
          <a:xfrm>
            <a:off x="8289639" y="4730521"/>
            <a:ext cx="700459" cy="923438"/>
            <a:chOff x="8408361" y="4624637"/>
            <a:chExt cx="700459" cy="923438"/>
          </a:xfrm>
        </p:grpSpPr>
        <p:sp>
          <p:nvSpPr>
            <p:cNvPr id="57" name="Oval 56">
              <a:extLst>
                <a:ext uri="{FF2B5EF4-FFF2-40B4-BE49-F238E27FC236}">
                  <a16:creationId xmlns:a16="http://schemas.microsoft.com/office/drawing/2014/main" id="{A94787B9-5130-7D4D-3F4D-5713D304F848}"/>
                </a:ext>
              </a:extLst>
            </p:cNvPr>
            <p:cNvSpPr/>
            <p:nvPr/>
          </p:nvSpPr>
          <p:spPr>
            <a:xfrm>
              <a:off x="8613228" y="4624637"/>
              <a:ext cx="290725" cy="290725"/>
            </a:xfrm>
            <a:prstGeom prst="ellipse">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6</a:t>
              </a:r>
            </a:p>
          </p:txBody>
        </p:sp>
        <p:sp>
          <p:nvSpPr>
            <p:cNvPr id="63" name="Right Arrow 62">
              <a:extLst>
                <a:ext uri="{FF2B5EF4-FFF2-40B4-BE49-F238E27FC236}">
                  <a16:creationId xmlns:a16="http://schemas.microsoft.com/office/drawing/2014/main" id="{A019276A-B881-9384-8C7C-F668B34CE802}"/>
                </a:ext>
              </a:extLst>
            </p:cNvPr>
            <p:cNvSpPr/>
            <p:nvPr/>
          </p:nvSpPr>
          <p:spPr>
            <a:xfrm rot="5400000">
              <a:off x="8651782" y="5027186"/>
              <a:ext cx="213617" cy="203281"/>
            </a:xfrm>
            <a:prstGeom prst="rightArrow">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TextBox 65">
              <a:extLst>
                <a:ext uri="{FF2B5EF4-FFF2-40B4-BE49-F238E27FC236}">
                  <a16:creationId xmlns:a16="http://schemas.microsoft.com/office/drawing/2014/main" id="{46122AF2-B439-F99E-ABC6-B7DC664A0E14}"/>
                </a:ext>
              </a:extLst>
            </p:cNvPr>
            <p:cNvSpPr txBox="1"/>
            <p:nvPr/>
          </p:nvSpPr>
          <p:spPr>
            <a:xfrm>
              <a:off x="8408361" y="5301854"/>
              <a:ext cx="700459" cy="246221"/>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a:solidFill>
                    <a:prstClr val="black"/>
                  </a:solidFill>
                  <a:latin typeface="DM Sans"/>
                </a:rPr>
                <a:t>Strip 6 for </a:t>
              </a:r>
              <a:r>
                <a:rPr lang="en-US" sz="800" b="1" err="1">
                  <a:solidFill>
                    <a:prstClr val="black"/>
                  </a:solidFill>
                  <a:latin typeface="DM Sans"/>
                </a:rPr>
                <a:t>lipidomics</a:t>
              </a:r>
              <a:endParaRPr kumimoji="0" lang="en-US" sz="800" b="1" i="0" u="none" strike="noStrike" kern="1200" cap="none" spc="0" normalizeH="0" baseline="0" noProof="0">
                <a:ln>
                  <a:noFill/>
                </a:ln>
                <a:solidFill>
                  <a:prstClr val="black"/>
                </a:solidFill>
                <a:effectLst/>
                <a:uLnTx/>
                <a:uFillTx/>
                <a:latin typeface="DM Sans"/>
                <a:ea typeface="+mn-ea"/>
                <a:cs typeface="+mn-cs"/>
              </a:endParaRPr>
            </a:p>
          </p:txBody>
        </p:sp>
      </p:grpSp>
      <p:grpSp>
        <p:nvGrpSpPr>
          <p:cNvPr id="80" name="Group 79">
            <a:extLst>
              <a:ext uri="{FF2B5EF4-FFF2-40B4-BE49-F238E27FC236}">
                <a16:creationId xmlns:a16="http://schemas.microsoft.com/office/drawing/2014/main" id="{C32C7676-55A3-BB5D-B037-54441FD4C4CA}"/>
              </a:ext>
            </a:extLst>
          </p:cNvPr>
          <p:cNvGrpSpPr/>
          <p:nvPr/>
        </p:nvGrpSpPr>
        <p:grpSpPr>
          <a:xfrm>
            <a:off x="9535335" y="4730521"/>
            <a:ext cx="868172" cy="1046549"/>
            <a:chOff x="9388783" y="4624637"/>
            <a:chExt cx="868172" cy="1046549"/>
          </a:xfrm>
        </p:grpSpPr>
        <p:grpSp>
          <p:nvGrpSpPr>
            <p:cNvPr id="78" name="Group 77">
              <a:extLst>
                <a:ext uri="{FF2B5EF4-FFF2-40B4-BE49-F238E27FC236}">
                  <a16:creationId xmlns:a16="http://schemas.microsoft.com/office/drawing/2014/main" id="{4237A974-5B2C-3376-2516-FCF71BAC2D3E}"/>
                </a:ext>
              </a:extLst>
            </p:cNvPr>
            <p:cNvGrpSpPr/>
            <p:nvPr/>
          </p:nvGrpSpPr>
          <p:grpSpPr>
            <a:xfrm>
              <a:off x="9568782" y="4624637"/>
              <a:ext cx="508174" cy="290725"/>
              <a:chOff x="9961881" y="4624637"/>
              <a:chExt cx="508174" cy="290725"/>
            </a:xfrm>
          </p:grpSpPr>
          <p:sp>
            <p:nvSpPr>
              <p:cNvPr id="59" name="Oval 58">
                <a:extLst>
                  <a:ext uri="{FF2B5EF4-FFF2-40B4-BE49-F238E27FC236}">
                    <a16:creationId xmlns:a16="http://schemas.microsoft.com/office/drawing/2014/main" id="{CD35AE6C-9AD8-69C8-D677-5023146E23A7}"/>
                  </a:ext>
                </a:extLst>
              </p:cNvPr>
              <p:cNvSpPr/>
              <p:nvPr/>
            </p:nvSpPr>
            <p:spPr>
              <a:xfrm>
                <a:off x="9961881" y="4624637"/>
                <a:ext cx="290725" cy="290725"/>
              </a:xfrm>
              <a:prstGeom prst="ellipse">
                <a:avLst/>
              </a:prstGeom>
              <a:solidFill>
                <a:srgbClr val="9D28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4</a:t>
                </a:r>
              </a:p>
            </p:txBody>
          </p:sp>
          <p:sp>
            <p:nvSpPr>
              <p:cNvPr id="60" name="Oval 59">
                <a:extLst>
                  <a:ext uri="{FF2B5EF4-FFF2-40B4-BE49-F238E27FC236}">
                    <a16:creationId xmlns:a16="http://schemas.microsoft.com/office/drawing/2014/main" id="{DA5B5467-9242-4267-9D17-299BAB32C820}"/>
                  </a:ext>
                </a:extLst>
              </p:cNvPr>
              <p:cNvSpPr/>
              <p:nvPr/>
            </p:nvSpPr>
            <p:spPr>
              <a:xfrm>
                <a:off x="10179330" y="4624637"/>
                <a:ext cx="290725" cy="290725"/>
              </a:xfrm>
              <a:prstGeom prst="ellipse">
                <a:avLst/>
              </a:prstGeom>
              <a:solidFill>
                <a:srgbClr val="9D28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3</a:t>
                </a:r>
              </a:p>
            </p:txBody>
          </p:sp>
        </p:grpSp>
        <p:sp>
          <p:nvSpPr>
            <p:cNvPr id="64" name="Right Arrow 63">
              <a:extLst>
                <a:ext uri="{FF2B5EF4-FFF2-40B4-BE49-F238E27FC236}">
                  <a16:creationId xmlns:a16="http://schemas.microsoft.com/office/drawing/2014/main" id="{E00346E8-61DA-2432-AF12-F0A55A1E7E0F}"/>
                </a:ext>
              </a:extLst>
            </p:cNvPr>
            <p:cNvSpPr/>
            <p:nvPr/>
          </p:nvSpPr>
          <p:spPr>
            <a:xfrm rot="5400000">
              <a:off x="9716061" y="5027186"/>
              <a:ext cx="213617" cy="203281"/>
            </a:xfrm>
            <a:prstGeom prst="rightArrow">
              <a:avLst/>
            </a:prstGeom>
            <a:solidFill>
              <a:srgbClr val="9D28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Box 66">
              <a:extLst>
                <a:ext uri="{FF2B5EF4-FFF2-40B4-BE49-F238E27FC236}">
                  <a16:creationId xmlns:a16="http://schemas.microsoft.com/office/drawing/2014/main" id="{0834429C-B8EC-7492-0FF5-15B17FA2F774}"/>
                </a:ext>
              </a:extLst>
            </p:cNvPr>
            <p:cNvSpPr txBox="1"/>
            <p:nvPr/>
          </p:nvSpPr>
          <p:spPr>
            <a:xfrm>
              <a:off x="9388783" y="5301854"/>
              <a:ext cx="868172" cy="369332"/>
            </a:xfrm>
            <a:prstGeom prst="rect">
              <a:avLst/>
            </a:prstGeom>
            <a:noFill/>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a:solidFill>
                    <a:prstClr val="black"/>
                  </a:solidFill>
                  <a:latin typeface="DM Sans"/>
                </a:rPr>
                <a:t>Strip 3 and 4 </a:t>
              </a:r>
              <a:br>
                <a:rPr lang="en-US" sz="800" b="1">
                  <a:latin typeface="DM Sans"/>
                </a:rPr>
              </a:br>
              <a:r>
                <a:rPr lang="en-US" sz="800" b="1">
                  <a:solidFill>
                    <a:prstClr val="black"/>
                  </a:solidFill>
                  <a:latin typeface="DM Sans"/>
                </a:rPr>
                <a:t>for general metabolomics</a:t>
              </a:r>
              <a:endParaRPr kumimoji="0" lang="en-US" sz="800" b="1" i="0" u="none" strike="noStrike" kern="1200" cap="none" spc="0" normalizeH="0" baseline="0" noProof="0">
                <a:ln>
                  <a:noFill/>
                </a:ln>
                <a:solidFill>
                  <a:prstClr val="black"/>
                </a:solidFill>
                <a:effectLst/>
                <a:uLnTx/>
                <a:uFillTx/>
                <a:latin typeface="DM Sans"/>
                <a:ea typeface="+mn-ea"/>
                <a:cs typeface="+mn-cs"/>
              </a:endParaRPr>
            </a:p>
          </p:txBody>
        </p:sp>
      </p:grpSp>
      <p:grpSp>
        <p:nvGrpSpPr>
          <p:cNvPr id="79" name="Group 78">
            <a:extLst>
              <a:ext uri="{FF2B5EF4-FFF2-40B4-BE49-F238E27FC236}">
                <a16:creationId xmlns:a16="http://schemas.microsoft.com/office/drawing/2014/main" id="{868356BD-A0BB-2DBF-0DA5-705D8A0333D1}"/>
              </a:ext>
            </a:extLst>
          </p:cNvPr>
          <p:cNvGrpSpPr/>
          <p:nvPr/>
        </p:nvGrpSpPr>
        <p:grpSpPr>
          <a:xfrm>
            <a:off x="10951155" y="4730521"/>
            <a:ext cx="938444" cy="923438"/>
            <a:chOff x="10948745" y="4624637"/>
            <a:chExt cx="938444" cy="923438"/>
          </a:xfrm>
        </p:grpSpPr>
        <p:sp>
          <p:nvSpPr>
            <p:cNvPr id="62" name="Oval 61">
              <a:extLst>
                <a:ext uri="{FF2B5EF4-FFF2-40B4-BE49-F238E27FC236}">
                  <a16:creationId xmlns:a16="http://schemas.microsoft.com/office/drawing/2014/main" id="{EF18CD62-EB5C-D786-F3FE-106EED85F025}"/>
                </a:ext>
              </a:extLst>
            </p:cNvPr>
            <p:cNvSpPr/>
            <p:nvPr/>
          </p:nvSpPr>
          <p:spPr>
            <a:xfrm>
              <a:off x="11272605" y="4624637"/>
              <a:ext cx="290725" cy="290725"/>
            </a:xfrm>
            <a:prstGeom prst="ellipse">
              <a:avLst/>
            </a:prstGeom>
            <a:solidFill>
              <a:srgbClr val="B2B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1</a:t>
              </a:r>
            </a:p>
          </p:txBody>
        </p:sp>
        <p:sp>
          <p:nvSpPr>
            <p:cNvPr id="65" name="Right Arrow 64">
              <a:extLst>
                <a:ext uri="{FF2B5EF4-FFF2-40B4-BE49-F238E27FC236}">
                  <a16:creationId xmlns:a16="http://schemas.microsoft.com/office/drawing/2014/main" id="{5454C7AE-3CBB-D4D9-295A-24100EC985F6}"/>
                </a:ext>
              </a:extLst>
            </p:cNvPr>
            <p:cNvSpPr/>
            <p:nvPr/>
          </p:nvSpPr>
          <p:spPr>
            <a:xfrm rot="5400000">
              <a:off x="11311159" y="5027186"/>
              <a:ext cx="213617" cy="203281"/>
            </a:xfrm>
            <a:prstGeom prst="rightArrow">
              <a:avLst/>
            </a:prstGeom>
            <a:solidFill>
              <a:srgbClr val="B2B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TextBox 68">
              <a:extLst>
                <a:ext uri="{FF2B5EF4-FFF2-40B4-BE49-F238E27FC236}">
                  <a16:creationId xmlns:a16="http://schemas.microsoft.com/office/drawing/2014/main" id="{13C64E2E-BDBC-BFE8-2DD4-4D84280D5883}"/>
                </a:ext>
              </a:extLst>
            </p:cNvPr>
            <p:cNvSpPr txBox="1"/>
            <p:nvPr/>
          </p:nvSpPr>
          <p:spPr>
            <a:xfrm>
              <a:off x="10948745" y="5301854"/>
              <a:ext cx="938444" cy="246221"/>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a:solidFill>
                    <a:prstClr val="black"/>
                  </a:solidFill>
                  <a:latin typeface="DM Sans"/>
                </a:rPr>
                <a:t>Strip 1 for the microbiome</a:t>
              </a:r>
              <a:endParaRPr kumimoji="0" lang="en-US" sz="800" b="1" i="0" u="none" strike="noStrike" kern="1200" cap="none" spc="0" normalizeH="0" baseline="0" noProof="0">
                <a:ln>
                  <a:noFill/>
                </a:ln>
                <a:solidFill>
                  <a:prstClr val="black"/>
                </a:solidFill>
                <a:effectLst/>
                <a:uLnTx/>
                <a:uFillTx/>
                <a:latin typeface="DM Sans"/>
                <a:ea typeface="+mn-ea"/>
                <a:cs typeface="+mn-cs"/>
              </a:endParaRPr>
            </a:p>
          </p:txBody>
        </p:sp>
      </p:grpSp>
      <p:grpSp>
        <p:nvGrpSpPr>
          <p:cNvPr id="2" name="Group 1">
            <a:extLst>
              <a:ext uri="{FF2B5EF4-FFF2-40B4-BE49-F238E27FC236}">
                <a16:creationId xmlns:a16="http://schemas.microsoft.com/office/drawing/2014/main" id="{BF3FD475-B42A-1409-135E-A0F55E9B2E74}"/>
              </a:ext>
            </a:extLst>
          </p:cNvPr>
          <p:cNvGrpSpPr/>
          <p:nvPr/>
        </p:nvGrpSpPr>
        <p:grpSpPr>
          <a:xfrm>
            <a:off x="10276114" y="248180"/>
            <a:ext cx="1915886" cy="962765"/>
            <a:chOff x="10276115" y="685037"/>
            <a:chExt cx="1915886" cy="962765"/>
          </a:xfrm>
        </p:grpSpPr>
        <p:sp>
          <p:nvSpPr>
            <p:cNvPr id="4" name="TextBox 3">
              <a:extLst>
                <a:ext uri="{FF2B5EF4-FFF2-40B4-BE49-F238E27FC236}">
                  <a16:creationId xmlns:a16="http://schemas.microsoft.com/office/drawing/2014/main" id="{5D19B733-6B41-2966-9C2F-64D973877C73}"/>
                </a:ext>
              </a:extLst>
            </p:cNvPr>
            <p:cNvSpPr txBox="1"/>
            <p:nvPr/>
          </p:nvSpPr>
          <p:spPr>
            <a:xfrm>
              <a:off x="10276115" y="685037"/>
              <a:ext cx="1915885" cy="338554"/>
            </a:xfrm>
            <a:prstGeom prst="rect">
              <a:avLst/>
            </a:prstGeom>
            <a:solidFill>
              <a:schemeClr val="accent3"/>
            </a:solidFill>
          </p:spPr>
          <p:txBody>
            <a:bodyPr wrap="square">
              <a:spAutoFit/>
            </a:bodyPr>
            <a:lstStyle/>
            <a:p>
              <a:r>
                <a:rPr lang="en-US" sz="1600" i="1">
                  <a:solidFill>
                    <a:schemeClr val="bg1"/>
                  </a:solidFill>
                </a:rPr>
                <a:t>New in vivo </a:t>
              </a:r>
              <a:r>
                <a:rPr lang="en-US" sz="1600">
                  <a:solidFill>
                    <a:schemeClr val="bg1"/>
                  </a:solidFill>
                </a:rPr>
                <a:t>study</a:t>
              </a:r>
              <a:endParaRPr lang="en-US" sz="1600" baseline="30000">
                <a:solidFill>
                  <a:schemeClr val="bg1"/>
                </a:solidFill>
              </a:endParaRPr>
            </a:p>
          </p:txBody>
        </p:sp>
        <p:pic>
          <p:nvPicPr>
            <p:cNvPr id="5" name="Graphic 4">
              <a:extLst>
                <a:ext uri="{FF2B5EF4-FFF2-40B4-BE49-F238E27FC236}">
                  <a16:creationId xmlns:a16="http://schemas.microsoft.com/office/drawing/2014/main" id="{609F6C1E-4BA9-37F2-756A-E43288EF150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692259" y="1061696"/>
              <a:ext cx="1499742" cy="586106"/>
            </a:xfrm>
            <a:prstGeom prst="rect">
              <a:avLst/>
            </a:prstGeom>
          </p:spPr>
        </p:pic>
      </p:grpSp>
      <p:grpSp>
        <p:nvGrpSpPr>
          <p:cNvPr id="7" name="Group 6">
            <a:extLst>
              <a:ext uri="{FF2B5EF4-FFF2-40B4-BE49-F238E27FC236}">
                <a16:creationId xmlns:a16="http://schemas.microsoft.com/office/drawing/2014/main" id="{79C1628B-FC96-0F32-4046-DD5F995CB52B}"/>
              </a:ext>
            </a:extLst>
          </p:cNvPr>
          <p:cNvGrpSpPr/>
          <p:nvPr/>
        </p:nvGrpSpPr>
        <p:grpSpPr>
          <a:xfrm>
            <a:off x="6621730" y="1433591"/>
            <a:ext cx="1642934" cy="2484981"/>
            <a:chOff x="5388515" y="1366202"/>
            <a:chExt cx="1642934" cy="2484981"/>
          </a:xfrm>
        </p:grpSpPr>
        <p:sp>
          <p:nvSpPr>
            <p:cNvPr id="46" name="Right Arrow 45">
              <a:extLst>
                <a:ext uri="{FF2B5EF4-FFF2-40B4-BE49-F238E27FC236}">
                  <a16:creationId xmlns:a16="http://schemas.microsoft.com/office/drawing/2014/main" id="{E079C0E0-6E82-FA4C-2A26-32E0F4ED644C}"/>
                </a:ext>
              </a:extLst>
            </p:cNvPr>
            <p:cNvSpPr/>
            <p:nvPr/>
          </p:nvSpPr>
          <p:spPr>
            <a:xfrm rot="5400000">
              <a:off x="5983041" y="3185649"/>
              <a:ext cx="397267" cy="378045"/>
            </a:xfrm>
            <a:prstGeom prst="rightArrow">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a:extLst>
                <a:ext uri="{FF2B5EF4-FFF2-40B4-BE49-F238E27FC236}">
                  <a16:creationId xmlns:a16="http://schemas.microsoft.com/office/drawing/2014/main" id="{559C8FC1-A894-04C9-62D3-40B0BF348069}"/>
                </a:ext>
              </a:extLst>
            </p:cNvPr>
            <p:cNvSpPr txBox="1"/>
            <p:nvPr/>
          </p:nvSpPr>
          <p:spPr>
            <a:xfrm>
              <a:off x="5484020" y="3620351"/>
              <a:ext cx="1392005"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a:solidFill>
                    <a:prstClr val="black"/>
                  </a:solidFill>
                  <a:latin typeface="DM Sans"/>
                </a:rPr>
                <a:t>Metabolism of young</a:t>
              </a:r>
              <a:endParaRPr kumimoji="0" lang="en-US" sz="900" b="1" i="0" u="none" strike="noStrike" kern="1200" cap="none" spc="0" normalizeH="0" baseline="0" noProof="0">
                <a:ln>
                  <a:noFill/>
                </a:ln>
                <a:solidFill>
                  <a:prstClr val="black"/>
                </a:solidFill>
                <a:effectLst/>
                <a:uLnTx/>
                <a:uFillTx/>
                <a:latin typeface="DM Sans"/>
                <a:ea typeface="+mn-ea"/>
                <a:cs typeface="+mn-cs"/>
              </a:endParaRPr>
            </a:p>
          </p:txBody>
        </p:sp>
        <p:sp>
          <p:nvSpPr>
            <p:cNvPr id="6" name="Rectangle 5">
              <a:extLst>
                <a:ext uri="{FF2B5EF4-FFF2-40B4-BE49-F238E27FC236}">
                  <a16:creationId xmlns:a16="http://schemas.microsoft.com/office/drawing/2014/main" id="{C3615EB2-C7B0-D4F1-B5D8-56394E463632}"/>
                </a:ext>
              </a:extLst>
            </p:cNvPr>
            <p:cNvSpPr/>
            <p:nvPr/>
          </p:nvSpPr>
          <p:spPr>
            <a:xfrm>
              <a:off x="5388515" y="1366202"/>
              <a:ext cx="1642934" cy="1912431"/>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A2366A36-D982-CE32-E90D-2262F96BCE54}"/>
                </a:ext>
              </a:extLst>
            </p:cNvPr>
            <p:cNvGrpSpPr/>
            <p:nvPr/>
          </p:nvGrpSpPr>
          <p:grpSpPr>
            <a:xfrm>
              <a:off x="5661546" y="1974877"/>
              <a:ext cx="1040256" cy="544800"/>
              <a:chOff x="6428963" y="1483611"/>
              <a:chExt cx="1040256" cy="544800"/>
            </a:xfrm>
            <a:solidFill>
              <a:schemeClr val="bg1"/>
            </a:solidFill>
          </p:grpSpPr>
          <p:pic>
            <p:nvPicPr>
              <p:cNvPr id="8" name="Graphic 7">
                <a:extLst>
                  <a:ext uri="{FF2B5EF4-FFF2-40B4-BE49-F238E27FC236}">
                    <a16:creationId xmlns:a16="http://schemas.microsoft.com/office/drawing/2014/main" id="{5A25A4D4-AFD3-6C0F-BBF3-41231266B2F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428963" y="1483611"/>
                <a:ext cx="544800" cy="544800"/>
              </a:xfrm>
              <a:prstGeom prst="rect">
                <a:avLst/>
              </a:prstGeom>
            </p:spPr>
          </p:pic>
          <p:pic>
            <p:nvPicPr>
              <p:cNvPr id="29" name="Graphic 28">
                <a:extLst>
                  <a:ext uri="{FF2B5EF4-FFF2-40B4-BE49-F238E27FC236}">
                    <a16:creationId xmlns:a16="http://schemas.microsoft.com/office/drawing/2014/main" id="{6E878DDA-B4B9-F475-B9B9-6CF45854E35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688202" y="1483611"/>
                <a:ext cx="544800" cy="544800"/>
              </a:xfrm>
              <a:prstGeom prst="rect">
                <a:avLst/>
              </a:prstGeom>
            </p:spPr>
          </p:pic>
          <p:pic>
            <p:nvPicPr>
              <p:cNvPr id="30" name="Graphic 29">
                <a:extLst>
                  <a:ext uri="{FF2B5EF4-FFF2-40B4-BE49-F238E27FC236}">
                    <a16:creationId xmlns:a16="http://schemas.microsoft.com/office/drawing/2014/main" id="{C301D19C-F8D1-114C-A027-6C9CB307847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947440" y="1483611"/>
                <a:ext cx="521779" cy="544800"/>
              </a:xfrm>
              <a:prstGeom prst="rect">
                <a:avLst/>
              </a:prstGeom>
            </p:spPr>
          </p:pic>
        </p:grpSp>
        <p:sp>
          <p:nvSpPr>
            <p:cNvPr id="40" name="TextBox 39">
              <a:extLst>
                <a:ext uri="{FF2B5EF4-FFF2-40B4-BE49-F238E27FC236}">
                  <a16:creationId xmlns:a16="http://schemas.microsoft.com/office/drawing/2014/main" id="{715D60A1-08EA-1344-CBA1-426A9671ADE0}"/>
                </a:ext>
              </a:extLst>
            </p:cNvPr>
            <p:cNvSpPr txBox="1"/>
            <p:nvPr/>
          </p:nvSpPr>
          <p:spPr>
            <a:xfrm>
              <a:off x="5571961" y="1473319"/>
              <a:ext cx="1042340" cy="415498"/>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err="1">
                  <a:ln>
                    <a:noFill/>
                  </a:ln>
                  <a:solidFill>
                    <a:schemeClr val="bg1"/>
                  </a:solidFill>
                  <a:effectLst/>
                  <a:uLnTx/>
                  <a:uFillTx/>
                  <a:latin typeface="DM Sans"/>
                  <a:ea typeface="+mn-ea"/>
                  <a:cs typeface="+mn-cs"/>
                </a:rPr>
                <a:t>PreM</a:t>
              </a:r>
              <a:r>
                <a:rPr kumimoji="0" lang="en-US" sz="900" b="1" i="0" u="none" strike="noStrike" kern="1200" cap="none" spc="0" normalizeH="0" baseline="0" noProof="0">
                  <a:ln>
                    <a:noFill/>
                  </a:ln>
                  <a:solidFill>
                    <a:schemeClr val="bg1"/>
                  </a:solidFill>
                  <a:effectLst/>
                  <a:uLnTx/>
                  <a:uFillTx/>
                  <a:latin typeface="DM Sans"/>
                  <a:ea typeface="+mn-ea"/>
                  <a:cs typeface="+mn-cs"/>
                </a:rPr>
                <a:t> Placebo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a:solidFill>
                    <a:schemeClr val="bg1"/>
                  </a:solidFill>
                  <a:latin typeface="DM Sans"/>
                </a:rPr>
                <a:t>Age 48,9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chemeClr val="bg1"/>
                  </a:solidFill>
                  <a:effectLst/>
                  <a:uLnTx/>
                  <a:uFillTx/>
                  <a:latin typeface="DM Sans"/>
                  <a:ea typeface="+mn-ea"/>
                  <a:cs typeface="+mn-cs"/>
                </a:rPr>
                <a:t>N.:30</a:t>
              </a:r>
            </a:p>
          </p:txBody>
        </p:sp>
        <p:sp>
          <p:nvSpPr>
            <p:cNvPr id="43" name="TextBox 42">
              <a:extLst>
                <a:ext uri="{FF2B5EF4-FFF2-40B4-BE49-F238E27FC236}">
                  <a16:creationId xmlns:a16="http://schemas.microsoft.com/office/drawing/2014/main" id="{3BD2FDFE-CD71-DC2A-6AB2-FA6C35ED6B3C}"/>
                </a:ext>
              </a:extLst>
            </p:cNvPr>
            <p:cNvSpPr txBox="1"/>
            <p:nvPr/>
          </p:nvSpPr>
          <p:spPr>
            <a:xfrm>
              <a:off x="5571961" y="2671059"/>
              <a:ext cx="1392005" cy="415498"/>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i="0" u="none" strike="noStrike" kern="1200" cap="none" spc="0" normalizeH="0" baseline="0" noProof="0">
                  <a:ln>
                    <a:noFill/>
                  </a:ln>
                  <a:solidFill>
                    <a:schemeClr val="bg1"/>
                  </a:solidFill>
                  <a:effectLst/>
                  <a:uLnTx/>
                  <a:uFillTx/>
                  <a:latin typeface="DM Sans"/>
                  <a:ea typeface="+mn-ea"/>
                  <a:cs typeface="+mn-cs"/>
                </a:rPr>
                <a:t>Pre-menopausal control group = “young group phenotype”</a:t>
              </a:r>
            </a:p>
          </p:txBody>
        </p:sp>
      </p:grpSp>
      <p:grpSp>
        <p:nvGrpSpPr>
          <p:cNvPr id="16" name="Group 15">
            <a:extLst>
              <a:ext uri="{FF2B5EF4-FFF2-40B4-BE49-F238E27FC236}">
                <a16:creationId xmlns:a16="http://schemas.microsoft.com/office/drawing/2014/main" id="{6FC987BB-C3BD-F2E7-7813-782B1A96F771}"/>
              </a:ext>
            </a:extLst>
          </p:cNvPr>
          <p:cNvGrpSpPr/>
          <p:nvPr/>
        </p:nvGrpSpPr>
        <p:grpSpPr>
          <a:xfrm>
            <a:off x="8306754" y="1433591"/>
            <a:ext cx="1642934" cy="2484981"/>
            <a:chOff x="5388515" y="1366202"/>
            <a:chExt cx="1642934" cy="2484981"/>
          </a:xfrm>
        </p:grpSpPr>
        <p:sp>
          <p:nvSpPr>
            <p:cNvPr id="17" name="Right Arrow 16">
              <a:extLst>
                <a:ext uri="{FF2B5EF4-FFF2-40B4-BE49-F238E27FC236}">
                  <a16:creationId xmlns:a16="http://schemas.microsoft.com/office/drawing/2014/main" id="{1D5AB489-537B-5D8E-4013-9462E7A42BF4}"/>
                </a:ext>
              </a:extLst>
            </p:cNvPr>
            <p:cNvSpPr/>
            <p:nvPr/>
          </p:nvSpPr>
          <p:spPr>
            <a:xfrm rot="5400000">
              <a:off x="5983041" y="3185649"/>
              <a:ext cx="397267" cy="378045"/>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50114D30-F085-97AD-3D1C-E7B56377B121}"/>
                </a:ext>
              </a:extLst>
            </p:cNvPr>
            <p:cNvSpPr txBox="1"/>
            <p:nvPr/>
          </p:nvSpPr>
          <p:spPr>
            <a:xfrm>
              <a:off x="5484020" y="3620351"/>
              <a:ext cx="1392005" cy="2308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a:solidFill>
                    <a:prstClr val="black"/>
                  </a:solidFill>
                  <a:latin typeface="DM Sans"/>
                </a:rPr>
                <a:t>Metabolism of aged</a:t>
              </a:r>
              <a:endParaRPr kumimoji="0" lang="en-US" sz="900" b="1" i="0" u="none" strike="noStrike" kern="1200" cap="none" spc="0" normalizeH="0" baseline="0" noProof="0">
                <a:ln>
                  <a:noFill/>
                </a:ln>
                <a:solidFill>
                  <a:prstClr val="black"/>
                </a:solidFill>
                <a:effectLst/>
                <a:uLnTx/>
                <a:uFillTx/>
                <a:latin typeface="DM Sans"/>
                <a:ea typeface="+mn-ea"/>
                <a:cs typeface="+mn-cs"/>
              </a:endParaRPr>
            </a:p>
          </p:txBody>
        </p:sp>
        <p:sp>
          <p:nvSpPr>
            <p:cNvPr id="19" name="Rectangle 18">
              <a:extLst>
                <a:ext uri="{FF2B5EF4-FFF2-40B4-BE49-F238E27FC236}">
                  <a16:creationId xmlns:a16="http://schemas.microsoft.com/office/drawing/2014/main" id="{89EC6B67-8557-E0B9-706F-486C818672A9}"/>
                </a:ext>
              </a:extLst>
            </p:cNvPr>
            <p:cNvSpPr/>
            <p:nvPr/>
          </p:nvSpPr>
          <p:spPr>
            <a:xfrm>
              <a:off x="5388515" y="1366202"/>
              <a:ext cx="1642934" cy="1912431"/>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8AAC42AB-E077-E432-C0A2-3323E2327F3A}"/>
                </a:ext>
              </a:extLst>
            </p:cNvPr>
            <p:cNvGrpSpPr/>
            <p:nvPr/>
          </p:nvGrpSpPr>
          <p:grpSpPr>
            <a:xfrm>
              <a:off x="5661546" y="1974877"/>
              <a:ext cx="1040256" cy="544800"/>
              <a:chOff x="6428963" y="1483611"/>
              <a:chExt cx="1040256" cy="544800"/>
            </a:xfrm>
            <a:solidFill>
              <a:schemeClr val="bg1"/>
            </a:solidFill>
          </p:grpSpPr>
          <p:pic>
            <p:nvPicPr>
              <p:cNvPr id="23" name="Graphic 22">
                <a:extLst>
                  <a:ext uri="{FF2B5EF4-FFF2-40B4-BE49-F238E27FC236}">
                    <a16:creationId xmlns:a16="http://schemas.microsoft.com/office/drawing/2014/main" id="{EDC9F38E-7B7C-D3D4-6AED-DF2788A5F96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428963" y="1483611"/>
                <a:ext cx="544800" cy="544800"/>
              </a:xfrm>
              <a:prstGeom prst="rect">
                <a:avLst/>
              </a:prstGeom>
            </p:spPr>
          </p:pic>
          <p:pic>
            <p:nvPicPr>
              <p:cNvPr id="24" name="Graphic 23">
                <a:extLst>
                  <a:ext uri="{FF2B5EF4-FFF2-40B4-BE49-F238E27FC236}">
                    <a16:creationId xmlns:a16="http://schemas.microsoft.com/office/drawing/2014/main" id="{04FAED49-C6B2-0A97-6A21-9D1B3E5EEE8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688202" y="1483611"/>
                <a:ext cx="544800" cy="544800"/>
              </a:xfrm>
              <a:prstGeom prst="rect">
                <a:avLst/>
              </a:prstGeom>
            </p:spPr>
          </p:pic>
          <p:pic>
            <p:nvPicPr>
              <p:cNvPr id="25" name="Graphic 24">
                <a:extLst>
                  <a:ext uri="{FF2B5EF4-FFF2-40B4-BE49-F238E27FC236}">
                    <a16:creationId xmlns:a16="http://schemas.microsoft.com/office/drawing/2014/main" id="{1219C2A4-D99F-29EE-ED7E-6AF6AAEF26D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947440" y="1483611"/>
                <a:ext cx="521779" cy="544800"/>
              </a:xfrm>
              <a:prstGeom prst="rect">
                <a:avLst/>
              </a:prstGeom>
            </p:spPr>
          </p:pic>
        </p:grpSp>
        <p:sp>
          <p:nvSpPr>
            <p:cNvPr id="21" name="TextBox 20">
              <a:extLst>
                <a:ext uri="{FF2B5EF4-FFF2-40B4-BE49-F238E27FC236}">
                  <a16:creationId xmlns:a16="http://schemas.microsoft.com/office/drawing/2014/main" id="{5E0F46FD-2CEB-5E35-BCC0-3FBDC4D19FC9}"/>
                </a:ext>
              </a:extLst>
            </p:cNvPr>
            <p:cNvSpPr txBox="1"/>
            <p:nvPr/>
          </p:nvSpPr>
          <p:spPr>
            <a:xfrm>
              <a:off x="5571961" y="1473319"/>
              <a:ext cx="1042340" cy="415498"/>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err="1">
                  <a:ln>
                    <a:noFill/>
                  </a:ln>
                  <a:solidFill>
                    <a:schemeClr val="bg1"/>
                  </a:solidFill>
                  <a:effectLst/>
                  <a:uLnTx/>
                  <a:uFillTx/>
                  <a:latin typeface="DM Sans"/>
                  <a:ea typeface="+mn-ea"/>
                  <a:cs typeface="+mn-cs"/>
                </a:rPr>
                <a:t>PoM</a:t>
              </a:r>
              <a:r>
                <a:rPr kumimoji="0" lang="en-US" sz="900" b="1" i="0" u="none" strike="noStrike" kern="1200" cap="none" spc="0" normalizeH="0" baseline="0" noProof="0">
                  <a:ln>
                    <a:noFill/>
                  </a:ln>
                  <a:solidFill>
                    <a:schemeClr val="bg1"/>
                  </a:solidFill>
                  <a:effectLst/>
                  <a:uLnTx/>
                  <a:uFillTx/>
                  <a:latin typeface="DM Sans"/>
                  <a:ea typeface="+mn-ea"/>
                  <a:cs typeface="+mn-cs"/>
                </a:rPr>
                <a:t> Placebo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a:solidFill>
                    <a:schemeClr val="bg1"/>
                  </a:solidFill>
                  <a:latin typeface="DM Sans"/>
                </a:rPr>
                <a:t>Age 59,6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chemeClr val="bg1"/>
                  </a:solidFill>
                  <a:effectLst/>
                  <a:uLnTx/>
                  <a:uFillTx/>
                  <a:latin typeface="DM Sans"/>
                  <a:ea typeface="+mn-ea"/>
                  <a:cs typeface="+mn-cs"/>
                </a:rPr>
                <a:t>N.:32</a:t>
              </a:r>
            </a:p>
          </p:txBody>
        </p:sp>
        <p:sp>
          <p:nvSpPr>
            <p:cNvPr id="22" name="TextBox 21">
              <a:extLst>
                <a:ext uri="{FF2B5EF4-FFF2-40B4-BE49-F238E27FC236}">
                  <a16:creationId xmlns:a16="http://schemas.microsoft.com/office/drawing/2014/main" id="{434071F6-C17B-8F6A-B010-1F14F96E4E6A}"/>
                </a:ext>
              </a:extLst>
            </p:cNvPr>
            <p:cNvSpPr txBox="1"/>
            <p:nvPr/>
          </p:nvSpPr>
          <p:spPr>
            <a:xfrm>
              <a:off x="5571961" y="2671059"/>
              <a:ext cx="1392005" cy="415498"/>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i="0" u="none" strike="noStrike" kern="1200" cap="none" spc="0" normalizeH="0" baseline="0" noProof="0">
                  <a:ln>
                    <a:noFill/>
                  </a:ln>
                  <a:solidFill>
                    <a:schemeClr val="bg1"/>
                  </a:solidFill>
                  <a:effectLst/>
                  <a:uLnTx/>
                  <a:uFillTx/>
                  <a:latin typeface="DM Sans"/>
                  <a:ea typeface="+mn-ea"/>
                  <a:cs typeface="+mn-cs"/>
                </a:rPr>
                <a:t>Post-menopausal placebo group = “aged group”</a:t>
              </a:r>
            </a:p>
          </p:txBody>
        </p:sp>
      </p:grpSp>
      <p:grpSp>
        <p:nvGrpSpPr>
          <p:cNvPr id="26" name="Group 25">
            <a:extLst>
              <a:ext uri="{FF2B5EF4-FFF2-40B4-BE49-F238E27FC236}">
                <a16:creationId xmlns:a16="http://schemas.microsoft.com/office/drawing/2014/main" id="{0D33E70C-5EC7-6290-F0FE-25A9595237CA}"/>
              </a:ext>
            </a:extLst>
          </p:cNvPr>
          <p:cNvGrpSpPr/>
          <p:nvPr/>
        </p:nvGrpSpPr>
        <p:grpSpPr>
          <a:xfrm>
            <a:off x="10000446" y="1433591"/>
            <a:ext cx="1745239" cy="2484981"/>
            <a:chOff x="5388515" y="1366202"/>
            <a:chExt cx="1745239" cy="2484981"/>
          </a:xfrm>
        </p:grpSpPr>
        <p:sp>
          <p:nvSpPr>
            <p:cNvPr id="27" name="Right Arrow 26">
              <a:extLst>
                <a:ext uri="{FF2B5EF4-FFF2-40B4-BE49-F238E27FC236}">
                  <a16:creationId xmlns:a16="http://schemas.microsoft.com/office/drawing/2014/main" id="{5AB6411D-3B6D-C828-FFC9-B883DAD8C133}"/>
                </a:ext>
              </a:extLst>
            </p:cNvPr>
            <p:cNvSpPr/>
            <p:nvPr/>
          </p:nvSpPr>
          <p:spPr>
            <a:xfrm rot="5400000">
              <a:off x="5983041" y="3185649"/>
              <a:ext cx="397267" cy="378045"/>
            </a:xfrm>
            <a:prstGeom prst="rightArrow">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4A3ADDC2-B587-779F-4201-F50EDBBD64F1}"/>
                </a:ext>
              </a:extLst>
            </p:cNvPr>
            <p:cNvSpPr txBox="1"/>
            <p:nvPr/>
          </p:nvSpPr>
          <p:spPr>
            <a:xfrm>
              <a:off x="5388515" y="3620351"/>
              <a:ext cx="1745239"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a:solidFill>
                    <a:prstClr val="black"/>
                  </a:solidFill>
                  <a:latin typeface="DM Sans"/>
                </a:rPr>
                <a:t>Metabolism back to young</a:t>
              </a:r>
              <a:endParaRPr kumimoji="0" lang="en-US" sz="900" b="1" i="0" u="none" strike="noStrike" kern="1200" cap="none" spc="0" normalizeH="0" baseline="0" noProof="0">
                <a:ln>
                  <a:noFill/>
                </a:ln>
                <a:solidFill>
                  <a:prstClr val="black"/>
                </a:solidFill>
                <a:effectLst/>
                <a:uLnTx/>
                <a:uFillTx/>
                <a:latin typeface="DM Sans"/>
                <a:ea typeface="+mn-ea"/>
                <a:cs typeface="+mn-cs"/>
              </a:endParaRPr>
            </a:p>
          </p:txBody>
        </p:sp>
        <p:sp>
          <p:nvSpPr>
            <p:cNvPr id="54" name="Rectangle 53">
              <a:extLst>
                <a:ext uri="{FF2B5EF4-FFF2-40B4-BE49-F238E27FC236}">
                  <a16:creationId xmlns:a16="http://schemas.microsoft.com/office/drawing/2014/main" id="{8E5E69B4-76A9-4A6D-443D-432D177B5781}"/>
                </a:ext>
              </a:extLst>
            </p:cNvPr>
            <p:cNvSpPr/>
            <p:nvPr/>
          </p:nvSpPr>
          <p:spPr>
            <a:xfrm>
              <a:off x="5388515" y="1366202"/>
              <a:ext cx="1642934" cy="1912431"/>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6" name="Group 55">
              <a:extLst>
                <a:ext uri="{FF2B5EF4-FFF2-40B4-BE49-F238E27FC236}">
                  <a16:creationId xmlns:a16="http://schemas.microsoft.com/office/drawing/2014/main" id="{FE4836E0-0D35-A8CD-C07C-7BC7EC4E32CD}"/>
                </a:ext>
              </a:extLst>
            </p:cNvPr>
            <p:cNvGrpSpPr/>
            <p:nvPr/>
          </p:nvGrpSpPr>
          <p:grpSpPr>
            <a:xfrm>
              <a:off x="5661546" y="1974877"/>
              <a:ext cx="1040256" cy="544800"/>
              <a:chOff x="6428963" y="1483611"/>
              <a:chExt cx="1040256" cy="544800"/>
            </a:xfrm>
            <a:solidFill>
              <a:schemeClr val="bg1"/>
            </a:solidFill>
          </p:grpSpPr>
          <p:pic>
            <p:nvPicPr>
              <p:cNvPr id="71" name="Graphic 70">
                <a:extLst>
                  <a:ext uri="{FF2B5EF4-FFF2-40B4-BE49-F238E27FC236}">
                    <a16:creationId xmlns:a16="http://schemas.microsoft.com/office/drawing/2014/main" id="{4DDF618B-C7DB-7DF0-FEA6-F51B61856BA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428963" y="1483611"/>
                <a:ext cx="544800" cy="544800"/>
              </a:xfrm>
              <a:prstGeom prst="rect">
                <a:avLst/>
              </a:prstGeom>
            </p:spPr>
          </p:pic>
          <p:pic>
            <p:nvPicPr>
              <p:cNvPr id="72" name="Graphic 71">
                <a:extLst>
                  <a:ext uri="{FF2B5EF4-FFF2-40B4-BE49-F238E27FC236}">
                    <a16:creationId xmlns:a16="http://schemas.microsoft.com/office/drawing/2014/main" id="{E3621319-5C8B-2AF6-6913-F5C351B6D67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688202" y="1483611"/>
                <a:ext cx="544800" cy="544800"/>
              </a:xfrm>
              <a:prstGeom prst="rect">
                <a:avLst/>
              </a:prstGeom>
            </p:spPr>
          </p:pic>
          <p:pic>
            <p:nvPicPr>
              <p:cNvPr id="73" name="Graphic 72">
                <a:extLst>
                  <a:ext uri="{FF2B5EF4-FFF2-40B4-BE49-F238E27FC236}">
                    <a16:creationId xmlns:a16="http://schemas.microsoft.com/office/drawing/2014/main" id="{CAA880B5-B7B4-73BD-2731-07C1D12C5D4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947440" y="1483611"/>
                <a:ext cx="521779" cy="544800"/>
              </a:xfrm>
              <a:prstGeom prst="rect">
                <a:avLst/>
              </a:prstGeom>
            </p:spPr>
          </p:pic>
        </p:grpSp>
        <p:sp>
          <p:nvSpPr>
            <p:cNvPr id="68" name="TextBox 67">
              <a:extLst>
                <a:ext uri="{FF2B5EF4-FFF2-40B4-BE49-F238E27FC236}">
                  <a16:creationId xmlns:a16="http://schemas.microsoft.com/office/drawing/2014/main" id="{B5088D73-1A5D-097E-71A2-1DEC682964D8}"/>
                </a:ext>
              </a:extLst>
            </p:cNvPr>
            <p:cNvSpPr txBox="1"/>
            <p:nvPr/>
          </p:nvSpPr>
          <p:spPr>
            <a:xfrm>
              <a:off x="5571961" y="1473319"/>
              <a:ext cx="1042340" cy="415498"/>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err="1">
                  <a:ln>
                    <a:noFill/>
                  </a:ln>
                  <a:solidFill>
                    <a:schemeClr val="bg1"/>
                  </a:solidFill>
                  <a:effectLst/>
                  <a:uLnTx/>
                  <a:uFillTx/>
                  <a:latin typeface="DM Sans"/>
                  <a:ea typeface="+mn-ea"/>
                  <a:cs typeface="+mn-cs"/>
                </a:rPr>
                <a:t>PoM</a:t>
              </a:r>
              <a:r>
                <a:rPr kumimoji="0" lang="en-US" sz="900" b="1" i="0" u="none" strike="noStrike" kern="1200" cap="none" spc="0" normalizeH="0" baseline="0" noProof="0">
                  <a:ln>
                    <a:noFill/>
                  </a:ln>
                  <a:solidFill>
                    <a:schemeClr val="bg1"/>
                  </a:solidFill>
                  <a:effectLst/>
                  <a:uLnTx/>
                  <a:uFillTx/>
                  <a:latin typeface="DM Sans"/>
                  <a:ea typeface="+mn-ea"/>
                  <a:cs typeface="+mn-cs"/>
                </a:rPr>
                <a:t> Treated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a:solidFill>
                    <a:schemeClr val="bg1"/>
                  </a:solidFill>
                  <a:latin typeface="DM Sans"/>
                </a:rPr>
                <a:t>Age 58,1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chemeClr val="bg1"/>
                  </a:solidFill>
                  <a:effectLst/>
                  <a:uLnTx/>
                  <a:uFillTx/>
                  <a:latin typeface="DM Sans"/>
                  <a:ea typeface="+mn-ea"/>
                  <a:cs typeface="+mn-cs"/>
                </a:rPr>
                <a:t>N.:32</a:t>
              </a:r>
            </a:p>
          </p:txBody>
        </p:sp>
        <p:sp>
          <p:nvSpPr>
            <p:cNvPr id="70" name="TextBox 69">
              <a:extLst>
                <a:ext uri="{FF2B5EF4-FFF2-40B4-BE49-F238E27FC236}">
                  <a16:creationId xmlns:a16="http://schemas.microsoft.com/office/drawing/2014/main" id="{A48A209B-A15F-1AF5-FA96-627604DD5C64}"/>
                </a:ext>
              </a:extLst>
            </p:cNvPr>
            <p:cNvSpPr txBox="1"/>
            <p:nvPr/>
          </p:nvSpPr>
          <p:spPr>
            <a:xfrm>
              <a:off x="5571961" y="2671059"/>
              <a:ext cx="1392005" cy="415498"/>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i="0" u="none" strike="noStrike" kern="1200" cap="none" spc="0" normalizeH="0" baseline="0" noProof="0">
                  <a:ln>
                    <a:noFill/>
                  </a:ln>
                  <a:solidFill>
                    <a:schemeClr val="bg1"/>
                  </a:solidFill>
                  <a:effectLst/>
                  <a:uLnTx/>
                  <a:uFillTx/>
                  <a:latin typeface="DM Sans"/>
                  <a:ea typeface="+mn-ea"/>
                  <a:cs typeface="+mn-cs"/>
                </a:rPr>
                <a:t>Post-menopausal Vit B3 group = “treated group with 5% Niacinamide”</a:t>
              </a:r>
            </a:p>
          </p:txBody>
        </p:sp>
      </p:grpSp>
      <p:pic>
        <p:nvPicPr>
          <p:cNvPr id="77" name="Picture 76" descr="Close-up of a person's face&#10;&#10;Description automatically generated">
            <a:extLst>
              <a:ext uri="{FF2B5EF4-FFF2-40B4-BE49-F238E27FC236}">
                <a16:creationId xmlns:a16="http://schemas.microsoft.com/office/drawing/2014/main" id="{56753521-C703-EBF7-9B83-EF6203557903}"/>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flipH="1">
            <a:off x="6629485" y="4711913"/>
            <a:ext cx="1567503" cy="1045594"/>
          </a:xfrm>
          <a:prstGeom prst="rect">
            <a:avLst/>
          </a:prstGeom>
        </p:spPr>
      </p:pic>
      <p:sp>
        <p:nvSpPr>
          <p:cNvPr id="82" name="Right Arrow 81">
            <a:extLst>
              <a:ext uri="{FF2B5EF4-FFF2-40B4-BE49-F238E27FC236}">
                <a16:creationId xmlns:a16="http://schemas.microsoft.com/office/drawing/2014/main" id="{D47EE454-9FD1-B279-CC9D-ABD7768EDB87}"/>
              </a:ext>
            </a:extLst>
          </p:cNvPr>
          <p:cNvSpPr/>
          <p:nvPr/>
        </p:nvSpPr>
        <p:spPr>
          <a:xfrm>
            <a:off x="7622603" y="4742786"/>
            <a:ext cx="812712" cy="277389"/>
          </a:xfrm>
          <a:prstGeom prst="righ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white circle with a bird and text&#10;&#10;Description automatically generated">
            <a:extLst>
              <a:ext uri="{FF2B5EF4-FFF2-40B4-BE49-F238E27FC236}">
                <a16:creationId xmlns:a16="http://schemas.microsoft.com/office/drawing/2014/main" id="{EFFFCFDB-CB67-A2C1-2E89-AE7645FB4907}"/>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02400" y="4983848"/>
            <a:ext cx="1150479" cy="977248"/>
          </a:xfrm>
          <a:prstGeom prst="rect">
            <a:avLst/>
          </a:prstGeom>
        </p:spPr>
      </p:pic>
      <p:pic>
        <p:nvPicPr>
          <p:cNvPr id="14" name="Picture 13">
            <a:extLst>
              <a:ext uri="{FF2B5EF4-FFF2-40B4-BE49-F238E27FC236}">
                <a16:creationId xmlns:a16="http://schemas.microsoft.com/office/drawing/2014/main" id="{DC71F6A8-C131-2DF7-062E-2CB1E7171F5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6158826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088F4-A9FE-19AF-E97D-1D2798537E23}"/>
            </a:ext>
          </a:extLst>
        </p:cNvPr>
        <p:cNvGrpSpPr/>
        <p:nvPr/>
      </p:nvGrpSpPr>
      <p:grpSpPr>
        <a:xfrm>
          <a:off x="0" y="0"/>
          <a:ext cx="0" cy="0"/>
          <a:chOff x="0" y="0"/>
          <a:chExt cx="0" cy="0"/>
        </a:xfrm>
      </p:grpSpPr>
      <p:sp>
        <p:nvSpPr>
          <p:cNvPr id="4" name="Slide Number Placeholder 2">
            <a:extLst>
              <a:ext uri="{FF2B5EF4-FFF2-40B4-BE49-F238E27FC236}">
                <a16:creationId xmlns:a16="http://schemas.microsoft.com/office/drawing/2014/main" id="{DC0E544C-EC72-17B8-C1E7-416EEF5A0AEA}"/>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GB" sz="1300" b="0" i="0" u="none" strike="noStrike" kern="1200" cap="none" spc="0" normalizeH="0" baseline="0" noProof="0" dirty="0">
              <a:ln>
                <a:noFill/>
              </a:ln>
              <a:solidFill>
                <a:prstClr val="black"/>
              </a:solidFill>
              <a:effectLst/>
              <a:uLnTx/>
              <a:uFillTx/>
              <a:latin typeface="DM Sans"/>
              <a:ea typeface="+mn-ea"/>
              <a:cs typeface="+mn-cs"/>
            </a:endParaRPr>
          </a:p>
        </p:txBody>
      </p:sp>
      <p:sp>
        <p:nvSpPr>
          <p:cNvPr id="29" name="Text Placeholder 28">
            <a:extLst>
              <a:ext uri="{FF2B5EF4-FFF2-40B4-BE49-F238E27FC236}">
                <a16:creationId xmlns:a16="http://schemas.microsoft.com/office/drawing/2014/main" id="{9BF890A9-1EA9-C0F1-D708-2E49152A840C}"/>
              </a:ext>
            </a:extLst>
          </p:cNvPr>
          <p:cNvSpPr>
            <a:spLocks noGrp="1"/>
          </p:cNvSpPr>
          <p:nvPr>
            <p:ph type="body" sz="quarter" idx="12"/>
          </p:nvPr>
        </p:nvSpPr>
        <p:spPr>
          <a:xfrm>
            <a:off x="302400" y="1342800"/>
            <a:ext cx="5767669" cy="2049544"/>
          </a:xfrm>
        </p:spPr>
        <p:txBody>
          <a:bodyPr vert="horz" wrap="square" lIns="0" tIns="0" rIns="0" bIns="0" rtlCol="0" anchor="t">
            <a:normAutofit/>
          </a:bodyPr>
          <a:lstStyle/>
          <a:p>
            <a:pPr marR="0" lvl="0" fontAlgn="auto">
              <a:spcAft>
                <a:spcPts val="600"/>
              </a:spcAft>
              <a:buClr>
                <a:srgbClr val="307297"/>
              </a:buClr>
              <a:buSzTx/>
              <a:tabLst/>
              <a:defRPr/>
            </a:pPr>
            <a:r>
              <a:rPr lang="en-GB" sz="1200" b="1" kern="1200" dirty="0">
                <a:solidFill>
                  <a:prstClr val="black"/>
                </a:solidFill>
                <a:latin typeface="DM Sans"/>
              </a:rPr>
              <a:t>Niacinamide PC helps reducing sensitive skin (redness and itching):</a:t>
            </a:r>
          </a:p>
          <a:p>
            <a:pPr marL="171450" indent="-171450">
              <a:spcAft>
                <a:spcPts val="600"/>
              </a:spcAft>
              <a:buClr>
                <a:srgbClr val="307297"/>
              </a:buClr>
              <a:buFont typeface="Arial" panose="020B0604020202020204" pitchFamily="34" charset="0"/>
              <a:buChar char="•"/>
              <a:defRPr/>
            </a:pPr>
            <a:r>
              <a:rPr lang="en-GB" sz="1200" kern="1200" dirty="0">
                <a:solidFill>
                  <a:prstClr val="black"/>
                </a:solidFill>
              </a:rPr>
              <a:t>Significantly downregulates imidazole-acetaldehyde by 36% vs baseline, and 25% vs placebo indicating reduced histamine activity</a:t>
            </a:r>
            <a:r>
              <a:rPr lang="en-GB" sz="1200" b="1" kern="1200" dirty="0">
                <a:solidFill>
                  <a:prstClr val="black"/>
                </a:solidFill>
                <a:latin typeface="DM Sans" pitchFamily="2" charset="77"/>
              </a:rPr>
              <a:t>.</a:t>
            </a:r>
            <a:endParaRPr lang="en-GB" sz="1200" b="1" dirty="0">
              <a:solidFill>
                <a:prstClr val="black"/>
              </a:solidFill>
              <a:latin typeface="DM Sans" pitchFamily="2" charset="77"/>
            </a:endParaRPr>
          </a:p>
          <a:p>
            <a:pPr marL="284400" indent="-284400">
              <a:spcAft>
                <a:spcPts val="600"/>
              </a:spcAft>
              <a:buClr>
                <a:srgbClr val="307297"/>
              </a:buClr>
              <a:buFont typeface="Arial" panose="020B0604020202020204" pitchFamily="34" charset="0"/>
              <a:buChar char="•"/>
              <a:defRPr/>
            </a:pPr>
            <a:endParaRPr lang="en-GB" sz="1200" b="1" kern="1200" dirty="0">
              <a:solidFill>
                <a:prstClr val="black"/>
              </a:solidFill>
              <a:latin typeface="DM Sans"/>
            </a:endParaRPr>
          </a:p>
          <a:p>
            <a:pPr marR="0" lvl="0" fontAlgn="auto">
              <a:spcAft>
                <a:spcPts val="600"/>
              </a:spcAft>
              <a:buClr>
                <a:srgbClr val="307297"/>
              </a:buClr>
              <a:buSzTx/>
              <a:tabLst/>
              <a:defRPr/>
            </a:pPr>
            <a:r>
              <a:rPr lang="en-GB" sz="1200" b="1" kern="1200" dirty="0">
                <a:solidFill>
                  <a:prstClr val="black"/>
                </a:solidFill>
                <a:latin typeface="DM Sans"/>
              </a:rPr>
              <a:t>Niacinamide PC provides protection from UV damage in postmenopausal skin:</a:t>
            </a:r>
          </a:p>
          <a:p>
            <a:pPr marL="171450" indent="-171450" algn="l">
              <a:buFont typeface="Arial" panose="020B0604020202020204" pitchFamily="34" charset="0"/>
              <a:buChar char="•"/>
            </a:pPr>
            <a:r>
              <a:rPr lang="en-GB" sz="1200" kern="1200" dirty="0">
                <a:solidFill>
                  <a:prstClr val="black"/>
                </a:solidFill>
                <a:latin typeface="DM Sans"/>
              </a:rPr>
              <a:t>Niacinamide PC rebalances key metabolites: </a:t>
            </a:r>
            <a:r>
              <a:rPr lang="en-GB" sz="1200" kern="1200" dirty="0">
                <a:solidFill>
                  <a:prstClr val="black"/>
                </a:solidFill>
              </a:rPr>
              <a:t>UV-stress markers such as cis-urocanic acid can be found at increased level in post-menopausal skin. Treatment with Niacinamide PC show a decrease of 23% in cis-urocanic acid content vs T0. </a:t>
            </a:r>
          </a:p>
        </p:txBody>
      </p:sp>
      <p:sp>
        <p:nvSpPr>
          <p:cNvPr id="28" name="Text Placeholder 27">
            <a:extLst>
              <a:ext uri="{FF2B5EF4-FFF2-40B4-BE49-F238E27FC236}">
                <a16:creationId xmlns:a16="http://schemas.microsoft.com/office/drawing/2014/main" id="{1B04D2E2-49B1-7A57-0D84-AA038FDBF7D3}"/>
              </a:ext>
            </a:extLst>
          </p:cNvPr>
          <p:cNvSpPr>
            <a:spLocks noGrp="1"/>
          </p:cNvSpPr>
          <p:nvPr>
            <p:ph type="body" idx="11"/>
          </p:nvPr>
        </p:nvSpPr>
        <p:spPr/>
        <p:txBody>
          <a:bodyPr/>
          <a:lstStyle/>
          <a:p>
            <a:r>
              <a:rPr lang="en-GB" kern="1200" dirty="0">
                <a:solidFill>
                  <a:prstClr val="black"/>
                </a:solidFill>
                <a:latin typeface="DM Sans"/>
                <a:ea typeface="+mj-ea"/>
                <a:cs typeface="+mj-cs"/>
              </a:rPr>
              <a:t>R</a:t>
            </a:r>
            <a:r>
              <a:rPr kumimoji="0" lang="en-GB" sz="1800" b="1" i="0" u="none" strike="noStrike" kern="1200" cap="none" spc="0" normalizeH="0" baseline="0" noProof="0" dirty="0" err="1">
                <a:ln>
                  <a:noFill/>
                </a:ln>
                <a:solidFill>
                  <a:prstClr val="black"/>
                </a:solidFill>
                <a:effectLst/>
                <a:uLnTx/>
                <a:uFillTx/>
                <a:latin typeface="DM Sans"/>
                <a:ea typeface="+mj-ea"/>
                <a:cs typeface="+mj-cs"/>
              </a:rPr>
              <a:t>ebalances</a:t>
            </a:r>
            <a:r>
              <a:rPr kumimoji="0" lang="en-GB" sz="1800" b="1" i="0" u="none" strike="noStrike" kern="1200" cap="none" spc="0" normalizeH="0" baseline="0" noProof="0" dirty="0">
                <a:ln>
                  <a:noFill/>
                </a:ln>
                <a:solidFill>
                  <a:prstClr val="black"/>
                </a:solidFill>
                <a:effectLst/>
                <a:uLnTx/>
                <a:uFillTx/>
                <a:latin typeface="DM Sans"/>
                <a:ea typeface="+mj-ea"/>
                <a:cs typeface="+mj-cs"/>
              </a:rPr>
              <a:t> the histidine catabolic pathway for better skin health</a:t>
            </a:r>
            <a:endParaRPr lang="en-GB" dirty="0"/>
          </a:p>
        </p:txBody>
      </p:sp>
      <p:sp>
        <p:nvSpPr>
          <p:cNvPr id="27" name="Title 26">
            <a:extLst>
              <a:ext uri="{FF2B5EF4-FFF2-40B4-BE49-F238E27FC236}">
                <a16:creationId xmlns:a16="http://schemas.microsoft.com/office/drawing/2014/main" id="{372F16F1-8461-6A27-0FC4-5FD473299A51}"/>
              </a:ext>
            </a:extLst>
          </p:cNvPr>
          <p:cNvSpPr>
            <a:spLocks noGrp="1"/>
          </p:cNvSpPr>
          <p:nvPr>
            <p:ph type="title"/>
          </p:nvPr>
        </p:nvSpPr>
        <p:spPr/>
        <p:txBody>
          <a:bodyPr/>
          <a:lstStyle/>
          <a:p>
            <a:r>
              <a:rPr kumimoji="0" lang="en-GB" sz="2000" b="1" i="0" u="none" strike="noStrike" kern="1200" cap="none" spc="0" normalizeH="0" baseline="0" noProof="0" dirty="0">
                <a:ln>
                  <a:noFill/>
                </a:ln>
                <a:solidFill>
                  <a:prstClr val="black"/>
                </a:solidFill>
                <a:effectLst/>
                <a:uLnTx/>
                <a:uFillTx/>
                <a:latin typeface="DM Sans"/>
                <a:ea typeface="+mj-ea"/>
                <a:cs typeface="+mj-cs"/>
              </a:rPr>
              <a:t>Niacinamide PC</a:t>
            </a:r>
            <a:r>
              <a:rPr lang="en-GB" dirty="0"/>
              <a:t>:</a:t>
            </a:r>
          </a:p>
        </p:txBody>
      </p:sp>
      <p:sp>
        <p:nvSpPr>
          <p:cNvPr id="1114" name="TextBox 1113">
            <a:extLst>
              <a:ext uri="{FF2B5EF4-FFF2-40B4-BE49-F238E27FC236}">
                <a16:creationId xmlns:a16="http://schemas.microsoft.com/office/drawing/2014/main" id="{BBAC27B8-7494-7A53-F2D1-B927403DD10E}"/>
              </a:ext>
            </a:extLst>
          </p:cNvPr>
          <p:cNvSpPr txBox="1"/>
          <p:nvPr/>
        </p:nvSpPr>
        <p:spPr>
          <a:xfrm>
            <a:off x="6615038" y="1278270"/>
            <a:ext cx="3251344" cy="307777"/>
          </a:xfrm>
          <a:prstGeom prst="rect">
            <a:avLst/>
          </a:prstGeom>
          <a:noFill/>
        </p:spPr>
        <p:txBody>
          <a:bodyPr wrap="square" lIns="0" tIns="0" rIns="0" bIns="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prstClr val="black"/>
                </a:solidFill>
                <a:effectLst/>
                <a:uLnTx/>
                <a:uFillTx/>
                <a:latin typeface="DM Sans"/>
                <a:ea typeface="+mn-ea"/>
                <a:cs typeface="+mn-cs"/>
              </a:rPr>
              <a:t>Histidine catabolic pathway comparing niacinamide treatment at Day 28 in post-menopausal skin</a:t>
            </a:r>
          </a:p>
        </p:txBody>
      </p:sp>
      <p:sp>
        <p:nvSpPr>
          <p:cNvPr id="3" name="TextBox 2">
            <a:extLst>
              <a:ext uri="{FF2B5EF4-FFF2-40B4-BE49-F238E27FC236}">
                <a16:creationId xmlns:a16="http://schemas.microsoft.com/office/drawing/2014/main" id="{00D8008C-17F8-77E6-94DA-608C05E48119}"/>
              </a:ext>
            </a:extLst>
          </p:cNvPr>
          <p:cNvSpPr txBox="1"/>
          <p:nvPr/>
        </p:nvSpPr>
        <p:spPr>
          <a:xfrm>
            <a:off x="198239" y="6005692"/>
            <a:ext cx="1144786"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DM Sans"/>
                <a:ea typeface="+mn-ea"/>
                <a:cs typeface="+mn-cs"/>
              </a:rPr>
              <a:t>* : p value &lt;0.05</a:t>
            </a:r>
          </a:p>
        </p:txBody>
      </p:sp>
      <p:pic>
        <p:nvPicPr>
          <p:cNvPr id="13" name="Picture 6">
            <a:extLst>
              <a:ext uri="{FF2B5EF4-FFF2-40B4-BE49-F238E27FC236}">
                <a16:creationId xmlns:a16="http://schemas.microsoft.com/office/drawing/2014/main" id="{EDEABA30-1600-592E-D16A-5B0D4180367B}"/>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3108100" y="3721744"/>
            <a:ext cx="2904912" cy="2246466"/>
          </a:xfrm>
          <a:prstGeom prst="rect">
            <a:avLst/>
          </a:prstGeom>
        </p:spPr>
      </p:pic>
      <p:pic>
        <p:nvPicPr>
          <p:cNvPr id="11" name="Picture 6">
            <a:extLst>
              <a:ext uri="{FF2B5EF4-FFF2-40B4-BE49-F238E27FC236}">
                <a16:creationId xmlns:a16="http://schemas.microsoft.com/office/drawing/2014/main" id="{6EA6C5A1-B82D-EA40-040F-13CD2EC394EB}"/>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13010" y="3703018"/>
            <a:ext cx="2904911" cy="2246465"/>
          </a:xfrm>
          <a:prstGeom prst="rect">
            <a:avLst/>
          </a:prstGeom>
        </p:spPr>
      </p:pic>
      <p:grpSp>
        <p:nvGrpSpPr>
          <p:cNvPr id="7" name="Group 6">
            <a:extLst>
              <a:ext uri="{FF2B5EF4-FFF2-40B4-BE49-F238E27FC236}">
                <a16:creationId xmlns:a16="http://schemas.microsoft.com/office/drawing/2014/main" id="{51EF7BE9-0DEE-918E-9631-EEB5E118EAF3}"/>
              </a:ext>
            </a:extLst>
          </p:cNvPr>
          <p:cNvGrpSpPr/>
          <p:nvPr/>
        </p:nvGrpSpPr>
        <p:grpSpPr>
          <a:xfrm>
            <a:off x="6899578" y="5023830"/>
            <a:ext cx="4996716" cy="769441"/>
            <a:chOff x="6899578" y="5023830"/>
            <a:chExt cx="4996716" cy="769441"/>
          </a:xfrm>
        </p:grpSpPr>
        <p:sp>
          <p:nvSpPr>
            <p:cNvPr id="33" name="Arrow: Down 1099">
              <a:extLst>
                <a:ext uri="{FF2B5EF4-FFF2-40B4-BE49-F238E27FC236}">
                  <a16:creationId xmlns:a16="http://schemas.microsoft.com/office/drawing/2014/main" id="{86710A45-FDFE-1D5F-9F49-FFA6669A3361}"/>
                </a:ext>
              </a:extLst>
            </p:cNvPr>
            <p:cNvSpPr/>
            <p:nvPr/>
          </p:nvSpPr>
          <p:spPr>
            <a:xfrm flipV="1">
              <a:off x="7152173" y="5029463"/>
              <a:ext cx="145867" cy="257323"/>
            </a:xfrm>
            <a:prstGeom prst="downArrow">
              <a:avLst/>
            </a:prstGeom>
            <a:solidFill>
              <a:schemeClr val="accent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DM Sans"/>
                <a:ea typeface="+mn-ea"/>
                <a:cs typeface="+mn-cs"/>
              </a:endParaRPr>
            </a:p>
          </p:txBody>
        </p:sp>
        <p:sp>
          <p:nvSpPr>
            <p:cNvPr id="34" name="TextBox 33">
              <a:extLst>
                <a:ext uri="{FF2B5EF4-FFF2-40B4-BE49-F238E27FC236}">
                  <a16:creationId xmlns:a16="http://schemas.microsoft.com/office/drawing/2014/main" id="{B318FDF8-A229-6CE7-8426-E2F3F2A861C3}"/>
                </a:ext>
              </a:extLst>
            </p:cNvPr>
            <p:cNvSpPr txBox="1"/>
            <p:nvPr/>
          </p:nvSpPr>
          <p:spPr>
            <a:xfrm>
              <a:off x="7409101" y="5023830"/>
              <a:ext cx="4487193" cy="769441"/>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DM Sans"/>
                  <a:ea typeface="+mn-ea"/>
                  <a:cs typeface="+mn-cs"/>
                </a:rPr>
                <a:t>Metabolite has been detected at lower/higher levels in post-menopausal panel compared to the pre-menopausal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DM Sans"/>
                  <a:ea typeface="+mn-ea"/>
                  <a:cs typeface="+mn-cs"/>
                </a:rPr>
                <a:t>Metabolite has been detected at lower/higher levels after four weeks of B3 treatment compared to placebo post menopausal</a:t>
              </a:r>
            </a:p>
          </p:txBody>
        </p:sp>
        <p:sp>
          <p:nvSpPr>
            <p:cNvPr id="35" name="Arrow: Down 1101">
              <a:extLst>
                <a:ext uri="{FF2B5EF4-FFF2-40B4-BE49-F238E27FC236}">
                  <a16:creationId xmlns:a16="http://schemas.microsoft.com/office/drawing/2014/main" id="{4761D01F-9CF9-020E-34C6-4D7DDD140272}"/>
                </a:ext>
              </a:extLst>
            </p:cNvPr>
            <p:cNvSpPr/>
            <p:nvPr/>
          </p:nvSpPr>
          <p:spPr>
            <a:xfrm rot="10800000" flipV="1">
              <a:off x="6899578" y="5065321"/>
              <a:ext cx="145867" cy="257323"/>
            </a:xfrm>
            <a:prstGeom prst="downArrow">
              <a:avLst/>
            </a:prstGeom>
            <a:solidFill>
              <a:schemeClr val="accent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DM Sans"/>
                <a:ea typeface="+mn-ea"/>
                <a:cs typeface="+mn-cs"/>
              </a:endParaRPr>
            </a:p>
          </p:txBody>
        </p:sp>
        <p:sp>
          <p:nvSpPr>
            <p:cNvPr id="16" name="Arrow: Down 1099">
              <a:extLst>
                <a:ext uri="{FF2B5EF4-FFF2-40B4-BE49-F238E27FC236}">
                  <a16:creationId xmlns:a16="http://schemas.microsoft.com/office/drawing/2014/main" id="{8F81C267-2D4B-FE53-E532-506ACE6BC8F4}"/>
                </a:ext>
              </a:extLst>
            </p:cNvPr>
            <p:cNvSpPr/>
            <p:nvPr/>
          </p:nvSpPr>
          <p:spPr>
            <a:xfrm rot="10800000" flipV="1">
              <a:off x="7154980" y="5511500"/>
              <a:ext cx="145867" cy="257323"/>
            </a:xfrm>
            <a:prstGeom prst="downArrow">
              <a:avLst/>
            </a:prstGeom>
            <a:solidFill>
              <a:srgbClr val="CBD938"/>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DM Sans"/>
                <a:ea typeface="+mn-ea"/>
                <a:cs typeface="+mn-cs"/>
              </a:endParaRPr>
            </a:p>
          </p:txBody>
        </p:sp>
        <p:sp>
          <p:nvSpPr>
            <p:cNvPr id="17" name="Arrow: Down 1101">
              <a:extLst>
                <a:ext uri="{FF2B5EF4-FFF2-40B4-BE49-F238E27FC236}">
                  <a16:creationId xmlns:a16="http://schemas.microsoft.com/office/drawing/2014/main" id="{8257BAA3-8C11-E7DD-9E08-A4E0F694FACE}"/>
                </a:ext>
              </a:extLst>
            </p:cNvPr>
            <p:cNvSpPr/>
            <p:nvPr/>
          </p:nvSpPr>
          <p:spPr>
            <a:xfrm flipV="1">
              <a:off x="6902385" y="5511498"/>
              <a:ext cx="145867" cy="257323"/>
            </a:xfrm>
            <a:prstGeom prst="downArrow">
              <a:avLst/>
            </a:prstGeom>
            <a:solidFill>
              <a:srgbClr val="CBD938"/>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DM Sans"/>
                <a:ea typeface="+mn-ea"/>
                <a:cs typeface="+mn-cs"/>
              </a:endParaRPr>
            </a:p>
          </p:txBody>
        </p:sp>
      </p:grpSp>
      <p:grpSp>
        <p:nvGrpSpPr>
          <p:cNvPr id="5" name="Group 4">
            <a:extLst>
              <a:ext uri="{FF2B5EF4-FFF2-40B4-BE49-F238E27FC236}">
                <a16:creationId xmlns:a16="http://schemas.microsoft.com/office/drawing/2014/main" id="{B5AE5B73-83A4-7781-B77E-B71B1F630B82}"/>
              </a:ext>
            </a:extLst>
          </p:cNvPr>
          <p:cNvGrpSpPr/>
          <p:nvPr/>
        </p:nvGrpSpPr>
        <p:grpSpPr>
          <a:xfrm>
            <a:off x="6632024" y="1619647"/>
            <a:ext cx="5264270" cy="3179469"/>
            <a:chOff x="6632024" y="1619647"/>
            <a:chExt cx="5264270" cy="3179469"/>
          </a:xfrm>
        </p:grpSpPr>
        <p:sp>
          <p:nvSpPr>
            <p:cNvPr id="1148" name="TextBox 1147">
              <a:extLst>
                <a:ext uri="{FF2B5EF4-FFF2-40B4-BE49-F238E27FC236}">
                  <a16:creationId xmlns:a16="http://schemas.microsoft.com/office/drawing/2014/main" id="{94DA15D9-BA0E-890A-EDC0-4E7BA54624C6}"/>
                </a:ext>
              </a:extLst>
            </p:cNvPr>
            <p:cNvSpPr txBox="1"/>
            <p:nvPr/>
          </p:nvSpPr>
          <p:spPr>
            <a:xfrm>
              <a:off x="10448228" y="4357035"/>
              <a:ext cx="1224045" cy="346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err="1">
                  <a:ln>
                    <a:noFill/>
                  </a:ln>
                  <a:solidFill>
                    <a:prstClr val="black"/>
                  </a:solidFill>
                  <a:effectLst/>
                  <a:uLnTx/>
                  <a:uFillTx/>
                  <a:latin typeface="Aptos" panose="02110004020202020204"/>
                  <a:ea typeface="+mn-ea"/>
                  <a:cs typeface="+mn-cs"/>
                </a:rPr>
                <a:t>Formimino</a:t>
              </a: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-tetrahydro-folate</a:t>
              </a:r>
            </a:p>
          </p:txBody>
        </p:sp>
        <p:sp>
          <p:nvSpPr>
            <p:cNvPr id="1149" name="Rectangle 1148">
              <a:extLst>
                <a:ext uri="{FF2B5EF4-FFF2-40B4-BE49-F238E27FC236}">
                  <a16:creationId xmlns:a16="http://schemas.microsoft.com/office/drawing/2014/main" id="{212053A1-BE9A-34E8-9C40-08CF5FAFADDE}"/>
                </a:ext>
              </a:extLst>
            </p:cNvPr>
            <p:cNvSpPr/>
            <p:nvPr/>
          </p:nvSpPr>
          <p:spPr>
            <a:xfrm>
              <a:off x="8785556" y="2486930"/>
              <a:ext cx="1008297" cy="201829"/>
            </a:xfrm>
            <a:prstGeom prst="rect">
              <a:avLst/>
            </a:prstGeom>
            <a:solidFill>
              <a:srgbClr val="156082"/>
            </a:soli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prstClr val="white"/>
                  </a:solidFill>
                  <a:effectLst/>
                  <a:uLnTx/>
                  <a:uFillTx/>
                  <a:latin typeface="Aptos" panose="02110004020202020204"/>
                  <a:ea typeface="+mn-ea"/>
                  <a:cs typeface="+mn-cs"/>
                </a:rPr>
                <a:t>Histidine</a:t>
              </a:r>
            </a:p>
          </p:txBody>
        </p:sp>
        <p:sp>
          <p:nvSpPr>
            <p:cNvPr id="1150" name="TextBox 1149">
              <a:extLst>
                <a:ext uri="{FF2B5EF4-FFF2-40B4-BE49-F238E27FC236}">
                  <a16:creationId xmlns:a16="http://schemas.microsoft.com/office/drawing/2014/main" id="{91050B75-AA98-48CE-6694-195BCC0FB7F1}"/>
                </a:ext>
              </a:extLst>
            </p:cNvPr>
            <p:cNvSpPr txBox="1"/>
            <p:nvPr/>
          </p:nvSpPr>
          <p:spPr>
            <a:xfrm>
              <a:off x="7035120" y="2430475"/>
              <a:ext cx="861577" cy="346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Imidazole pyruvic acid</a:t>
              </a:r>
            </a:p>
          </p:txBody>
        </p:sp>
        <p:sp>
          <p:nvSpPr>
            <p:cNvPr id="1151" name="TextBox 1150">
              <a:extLst>
                <a:ext uri="{FF2B5EF4-FFF2-40B4-BE49-F238E27FC236}">
                  <a16:creationId xmlns:a16="http://schemas.microsoft.com/office/drawing/2014/main" id="{99DDE7B4-FC20-CE4F-B99A-412502D73600}"/>
                </a:ext>
              </a:extLst>
            </p:cNvPr>
            <p:cNvSpPr txBox="1"/>
            <p:nvPr/>
          </p:nvSpPr>
          <p:spPr>
            <a:xfrm>
              <a:off x="7833163" y="2440842"/>
              <a:ext cx="1224045" cy="2165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Transaminase</a:t>
              </a:r>
            </a:p>
          </p:txBody>
        </p:sp>
        <p:sp>
          <p:nvSpPr>
            <p:cNvPr id="1152" name="TextBox 1151">
              <a:extLst>
                <a:ext uri="{FF2B5EF4-FFF2-40B4-BE49-F238E27FC236}">
                  <a16:creationId xmlns:a16="http://schemas.microsoft.com/office/drawing/2014/main" id="{49D90AFA-70B6-1E28-D9F2-72DC0B51A8F3}"/>
                </a:ext>
              </a:extLst>
            </p:cNvPr>
            <p:cNvSpPr txBox="1"/>
            <p:nvPr/>
          </p:nvSpPr>
          <p:spPr>
            <a:xfrm>
              <a:off x="7900009" y="3570508"/>
              <a:ext cx="867817" cy="2165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dirty="0">
                  <a:ln>
                    <a:noFill/>
                  </a:ln>
                  <a:solidFill>
                    <a:srgbClr val="44B4A1"/>
                  </a:solidFill>
                  <a:effectLst/>
                  <a:uLnTx/>
                  <a:uFillTx/>
                  <a:latin typeface="Aptos" panose="02110004020202020204"/>
                  <a:ea typeface="+mn-ea"/>
                  <a:cs typeface="+mn-cs"/>
                </a:rPr>
                <a:t>Histamine</a:t>
              </a:r>
            </a:p>
          </p:txBody>
        </p:sp>
        <p:sp>
          <p:nvSpPr>
            <p:cNvPr id="1153" name="TextBox 1152">
              <a:extLst>
                <a:ext uri="{FF2B5EF4-FFF2-40B4-BE49-F238E27FC236}">
                  <a16:creationId xmlns:a16="http://schemas.microsoft.com/office/drawing/2014/main" id="{1046606E-14B3-07A7-A32E-8997809495D0}"/>
                </a:ext>
              </a:extLst>
            </p:cNvPr>
            <p:cNvSpPr txBox="1"/>
            <p:nvPr/>
          </p:nvSpPr>
          <p:spPr>
            <a:xfrm>
              <a:off x="10520753" y="2350089"/>
              <a:ext cx="849159" cy="346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dirty="0">
                  <a:ln>
                    <a:noFill/>
                  </a:ln>
                  <a:solidFill>
                    <a:srgbClr val="44B4A1"/>
                  </a:solidFill>
                  <a:effectLst/>
                  <a:uLnTx/>
                  <a:uFillTx/>
                  <a:latin typeface="Aptos" panose="02110004020202020204"/>
                  <a:ea typeface="+mn-ea"/>
                  <a:cs typeface="+mn-cs"/>
                </a:rPr>
                <a:t>Trans-Urocanic acid</a:t>
              </a:r>
            </a:p>
          </p:txBody>
        </p:sp>
        <p:sp>
          <p:nvSpPr>
            <p:cNvPr id="1154" name="TextBox 1153">
              <a:extLst>
                <a:ext uri="{FF2B5EF4-FFF2-40B4-BE49-F238E27FC236}">
                  <a16:creationId xmlns:a16="http://schemas.microsoft.com/office/drawing/2014/main" id="{4BBD3BCA-B24F-7B53-67BE-ED9E978AE5BE}"/>
                </a:ext>
              </a:extLst>
            </p:cNvPr>
            <p:cNvSpPr txBox="1"/>
            <p:nvPr/>
          </p:nvSpPr>
          <p:spPr>
            <a:xfrm>
              <a:off x="10089137" y="3703673"/>
              <a:ext cx="1224045" cy="2165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TH-folate</a:t>
              </a:r>
            </a:p>
          </p:txBody>
        </p:sp>
        <p:sp>
          <p:nvSpPr>
            <p:cNvPr id="1155" name="TextBox 1154">
              <a:extLst>
                <a:ext uri="{FF2B5EF4-FFF2-40B4-BE49-F238E27FC236}">
                  <a16:creationId xmlns:a16="http://schemas.microsoft.com/office/drawing/2014/main" id="{F8429AC1-C0AA-60E5-6931-E499F9AF9401}"/>
                </a:ext>
              </a:extLst>
            </p:cNvPr>
            <p:cNvSpPr txBox="1"/>
            <p:nvPr/>
          </p:nvSpPr>
          <p:spPr>
            <a:xfrm>
              <a:off x="7073128" y="3201359"/>
              <a:ext cx="876065" cy="346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dirty="0">
                  <a:ln>
                    <a:noFill/>
                  </a:ln>
                  <a:solidFill>
                    <a:srgbClr val="44B4A1"/>
                  </a:solidFill>
                  <a:effectLst/>
                  <a:uLnTx/>
                  <a:uFillTx/>
                  <a:latin typeface="Aptos" panose="02110004020202020204"/>
                  <a:ea typeface="+mn-ea"/>
                  <a:cs typeface="+mn-cs"/>
                </a:rPr>
                <a:t>Imidazole lactic acid</a:t>
              </a:r>
            </a:p>
          </p:txBody>
        </p:sp>
        <p:sp>
          <p:nvSpPr>
            <p:cNvPr id="1156" name="TextBox 1155">
              <a:extLst>
                <a:ext uri="{FF2B5EF4-FFF2-40B4-BE49-F238E27FC236}">
                  <a16:creationId xmlns:a16="http://schemas.microsoft.com/office/drawing/2014/main" id="{4C6A75DD-7BAB-4A4F-24A3-21A87840F2A2}"/>
                </a:ext>
              </a:extLst>
            </p:cNvPr>
            <p:cNvSpPr txBox="1"/>
            <p:nvPr/>
          </p:nvSpPr>
          <p:spPr>
            <a:xfrm>
              <a:off x="6987541" y="3979821"/>
              <a:ext cx="1224045" cy="346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dirty="0">
                  <a:ln>
                    <a:noFill/>
                  </a:ln>
                  <a:solidFill>
                    <a:srgbClr val="44B4A1"/>
                  </a:solidFill>
                  <a:effectLst/>
                  <a:uLnTx/>
                  <a:uFillTx/>
                  <a:latin typeface="Aptos" panose="02110004020202020204"/>
                  <a:ea typeface="+mn-ea"/>
                  <a:cs typeface="+mn-cs"/>
                </a:rPr>
                <a:t>Imidazole acetaldehyde</a:t>
              </a:r>
            </a:p>
          </p:txBody>
        </p:sp>
        <p:sp>
          <p:nvSpPr>
            <p:cNvPr id="1157" name="TextBox 1156">
              <a:extLst>
                <a:ext uri="{FF2B5EF4-FFF2-40B4-BE49-F238E27FC236}">
                  <a16:creationId xmlns:a16="http://schemas.microsoft.com/office/drawing/2014/main" id="{D5CF50B4-EDAF-AA71-50EA-49E2A50BD18C}"/>
                </a:ext>
              </a:extLst>
            </p:cNvPr>
            <p:cNvSpPr txBox="1"/>
            <p:nvPr/>
          </p:nvSpPr>
          <p:spPr>
            <a:xfrm>
              <a:off x="10434169" y="2951957"/>
              <a:ext cx="936048" cy="346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Imidazole propionic acid</a:t>
              </a:r>
            </a:p>
          </p:txBody>
        </p:sp>
        <p:sp>
          <p:nvSpPr>
            <p:cNvPr id="1158" name="TextBox 1157">
              <a:extLst>
                <a:ext uri="{FF2B5EF4-FFF2-40B4-BE49-F238E27FC236}">
                  <a16:creationId xmlns:a16="http://schemas.microsoft.com/office/drawing/2014/main" id="{33B052FB-E43F-88B9-25C5-56EA59663428}"/>
                </a:ext>
              </a:extLst>
            </p:cNvPr>
            <p:cNvSpPr txBox="1"/>
            <p:nvPr/>
          </p:nvSpPr>
          <p:spPr>
            <a:xfrm>
              <a:off x="9954300" y="4177728"/>
              <a:ext cx="1224045" cy="2165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L-Glutamate</a:t>
              </a:r>
            </a:p>
          </p:txBody>
        </p:sp>
        <p:sp>
          <p:nvSpPr>
            <p:cNvPr id="1159" name="TextBox 1158">
              <a:extLst>
                <a:ext uri="{FF2B5EF4-FFF2-40B4-BE49-F238E27FC236}">
                  <a16:creationId xmlns:a16="http://schemas.microsoft.com/office/drawing/2014/main" id="{71F08222-E7B6-C6F2-33E8-7406E18787D9}"/>
                </a:ext>
              </a:extLst>
            </p:cNvPr>
            <p:cNvSpPr txBox="1"/>
            <p:nvPr/>
          </p:nvSpPr>
          <p:spPr>
            <a:xfrm>
              <a:off x="9002084" y="1765318"/>
              <a:ext cx="1224045" cy="2165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Filaggrin</a:t>
              </a:r>
            </a:p>
          </p:txBody>
        </p:sp>
        <p:cxnSp>
          <p:nvCxnSpPr>
            <p:cNvPr id="1160" name="Straight Arrow Connector 1159">
              <a:extLst>
                <a:ext uri="{FF2B5EF4-FFF2-40B4-BE49-F238E27FC236}">
                  <a16:creationId xmlns:a16="http://schemas.microsoft.com/office/drawing/2014/main" id="{BD2D2708-BDCB-2678-37FC-9B56E97A0261}"/>
                </a:ext>
              </a:extLst>
            </p:cNvPr>
            <p:cNvCxnSpPr/>
            <p:nvPr/>
          </p:nvCxnSpPr>
          <p:spPr>
            <a:xfrm flipH="1">
              <a:off x="7755181" y="2608970"/>
              <a:ext cx="918929" cy="0"/>
            </a:xfrm>
            <a:prstGeom prst="straightConnector1">
              <a:avLst/>
            </a:prstGeom>
            <a:noFill/>
            <a:ln w="19050" cap="flat" cmpd="sng" algn="ctr">
              <a:solidFill>
                <a:sysClr val="windowText" lastClr="000000"/>
              </a:solidFill>
              <a:prstDash val="solid"/>
              <a:miter lim="800000"/>
              <a:tailEnd type="triangle"/>
            </a:ln>
            <a:effectLst/>
          </p:spPr>
        </p:cxnSp>
        <p:sp>
          <p:nvSpPr>
            <p:cNvPr id="1161" name="TextBox 1160">
              <a:extLst>
                <a:ext uri="{FF2B5EF4-FFF2-40B4-BE49-F238E27FC236}">
                  <a16:creationId xmlns:a16="http://schemas.microsoft.com/office/drawing/2014/main" id="{51004F9C-8F26-D821-4FB6-E4C97D965786}"/>
                </a:ext>
              </a:extLst>
            </p:cNvPr>
            <p:cNvSpPr txBox="1"/>
            <p:nvPr/>
          </p:nvSpPr>
          <p:spPr>
            <a:xfrm>
              <a:off x="9515094" y="2951957"/>
              <a:ext cx="1224045" cy="2165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Symbol" panose="05050102010706020507" pitchFamily="18" charset="2"/>
                  <a:ea typeface="+mn-ea"/>
                  <a:cs typeface="+mn-cs"/>
                </a:rPr>
                <a:t>b</a:t>
              </a: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-alanine</a:t>
              </a:r>
            </a:p>
          </p:txBody>
        </p:sp>
        <p:sp>
          <p:nvSpPr>
            <p:cNvPr id="1162" name="TextBox 1161">
              <a:extLst>
                <a:ext uri="{FF2B5EF4-FFF2-40B4-BE49-F238E27FC236}">
                  <a16:creationId xmlns:a16="http://schemas.microsoft.com/office/drawing/2014/main" id="{FCC4F817-BF1B-7EF1-61D7-CF96204C23B9}"/>
                </a:ext>
              </a:extLst>
            </p:cNvPr>
            <p:cNvSpPr txBox="1"/>
            <p:nvPr/>
          </p:nvSpPr>
          <p:spPr>
            <a:xfrm>
              <a:off x="9033259" y="3477855"/>
              <a:ext cx="1224045" cy="2165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carnosine</a:t>
              </a:r>
            </a:p>
          </p:txBody>
        </p:sp>
        <p:cxnSp>
          <p:nvCxnSpPr>
            <p:cNvPr id="1163" name="Straight Arrow Connector 1162">
              <a:extLst>
                <a:ext uri="{FF2B5EF4-FFF2-40B4-BE49-F238E27FC236}">
                  <a16:creationId xmlns:a16="http://schemas.microsoft.com/office/drawing/2014/main" id="{B613B635-9A99-3BEE-AE5C-1091A63FACDF}"/>
                </a:ext>
              </a:extLst>
            </p:cNvPr>
            <p:cNvCxnSpPr>
              <a:cxnSpLocks/>
            </p:cNvCxnSpPr>
            <p:nvPr/>
          </p:nvCxnSpPr>
          <p:spPr>
            <a:xfrm>
              <a:off x="7397620" y="2768235"/>
              <a:ext cx="0" cy="426560"/>
            </a:xfrm>
            <a:prstGeom prst="straightConnector1">
              <a:avLst/>
            </a:prstGeom>
            <a:noFill/>
            <a:ln w="19050" cap="flat" cmpd="sng" algn="ctr">
              <a:solidFill>
                <a:sysClr val="windowText" lastClr="000000"/>
              </a:solidFill>
              <a:prstDash val="solid"/>
              <a:miter lim="800000"/>
              <a:tailEnd type="triangle"/>
            </a:ln>
            <a:effectLst/>
          </p:spPr>
        </p:cxnSp>
        <p:cxnSp>
          <p:nvCxnSpPr>
            <p:cNvPr id="1164" name="Straight Arrow Connector 1163">
              <a:extLst>
                <a:ext uri="{FF2B5EF4-FFF2-40B4-BE49-F238E27FC236}">
                  <a16:creationId xmlns:a16="http://schemas.microsoft.com/office/drawing/2014/main" id="{48F0E6F1-7D34-336C-BF45-BEF9CDF11BF9}"/>
                </a:ext>
              </a:extLst>
            </p:cNvPr>
            <p:cNvCxnSpPr>
              <a:cxnSpLocks/>
            </p:cNvCxnSpPr>
            <p:nvPr/>
          </p:nvCxnSpPr>
          <p:spPr>
            <a:xfrm>
              <a:off x="9288524" y="1963561"/>
              <a:ext cx="0" cy="426560"/>
            </a:xfrm>
            <a:prstGeom prst="straightConnector1">
              <a:avLst/>
            </a:prstGeom>
            <a:noFill/>
            <a:ln w="19050" cap="flat" cmpd="sng" algn="ctr">
              <a:solidFill>
                <a:sysClr val="windowText" lastClr="000000"/>
              </a:solidFill>
              <a:prstDash val="solid"/>
              <a:miter lim="800000"/>
              <a:tailEnd type="triangle"/>
            </a:ln>
            <a:effectLst/>
          </p:spPr>
        </p:cxnSp>
        <p:cxnSp>
          <p:nvCxnSpPr>
            <p:cNvPr id="1165" name="Straight Arrow Connector 1164">
              <a:extLst>
                <a:ext uri="{FF2B5EF4-FFF2-40B4-BE49-F238E27FC236}">
                  <a16:creationId xmlns:a16="http://schemas.microsoft.com/office/drawing/2014/main" id="{F6272E16-6473-912A-681B-364FFED5800A}"/>
                </a:ext>
              </a:extLst>
            </p:cNvPr>
            <p:cNvCxnSpPr>
              <a:cxnSpLocks/>
            </p:cNvCxnSpPr>
            <p:nvPr/>
          </p:nvCxnSpPr>
          <p:spPr>
            <a:xfrm>
              <a:off x="9900056" y="2608970"/>
              <a:ext cx="666268" cy="0"/>
            </a:xfrm>
            <a:prstGeom prst="straightConnector1">
              <a:avLst/>
            </a:prstGeom>
            <a:noFill/>
            <a:ln w="19050" cap="flat" cmpd="sng" algn="ctr">
              <a:solidFill>
                <a:sysClr val="windowText" lastClr="000000"/>
              </a:solidFill>
              <a:prstDash val="solid"/>
              <a:miter lim="800000"/>
              <a:tailEnd type="triangle"/>
            </a:ln>
            <a:effectLst/>
          </p:spPr>
        </p:cxnSp>
        <p:cxnSp>
          <p:nvCxnSpPr>
            <p:cNvPr id="1166" name="Straight Arrow Connector 1165">
              <a:extLst>
                <a:ext uri="{FF2B5EF4-FFF2-40B4-BE49-F238E27FC236}">
                  <a16:creationId xmlns:a16="http://schemas.microsoft.com/office/drawing/2014/main" id="{3AFE0355-5FF8-0447-5064-C719103A8189}"/>
                </a:ext>
              </a:extLst>
            </p:cNvPr>
            <p:cNvCxnSpPr>
              <a:cxnSpLocks/>
            </p:cNvCxnSpPr>
            <p:nvPr/>
          </p:nvCxnSpPr>
          <p:spPr>
            <a:xfrm>
              <a:off x="10818795" y="2688759"/>
              <a:ext cx="0" cy="278391"/>
            </a:xfrm>
            <a:prstGeom prst="straightConnector1">
              <a:avLst/>
            </a:prstGeom>
            <a:noFill/>
            <a:ln w="19050" cap="flat" cmpd="sng" algn="ctr">
              <a:solidFill>
                <a:sysClr val="windowText" lastClr="000000"/>
              </a:solidFill>
              <a:prstDash val="solid"/>
              <a:miter lim="800000"/>
              <a:tailEnd type="triangle"/>
            </a:ln>
            <a:effectLst/>
          </p:spPr>
        </p:cxnSp>
        <p:sp>
          <p:nvSpPr>
            <p:cNvPr id="1167" name="Arc 1166">
              <a:extLst>
                <a:ext uri="{FF2B5EF4-FFF2-40B4-BE49-F238E27FC236}">
                  <a16:creationId xmlns:a16="http://schemas.microsoft.com/office/drawing/2014/main" id="{1DE99030-3F19-7E5F-5871-B9F81A773D51}"/>
                </a:ext>
              </a:extLst>
            </p:cNvPr>
            <p:cNvSpPr/>
            <p:nvPr/>
          </p:nvSpPr>
          <p:spPr>
            <a:xfrm rot="19543150">
              <a:off x="8053975" y="2620153"/>
              <a:ext cx="561563" cy="705835"/>
            </a:xfrm>
            <a:prstGeom prst="arc">
              <a:avLst>
                <a:gd name="adj1" fmla="val 14250623"/>
                <a:gd name="adj2" fmla="val 0"/>
              </a:avLst>
            </a:prstGeom>
            <a:noFill/>
            <a:ln w="19050" cap="flat" cmpd="sng" algn="ctr">
              <a:solidFill>
                <a:srgbClr val="CCBCB8"/>
              </a:solidFill>
              <a:prstDash val="solid"/>
              <a:miter lim="800000"/>
              <a:headEnd type="triangle"/>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sp>
          <p:nvSpPr>
            <p:cNvPr id="1168" name="Arc 1167">
              <a:extLst>
                <a:ext uri="{FF2B5EF4-FFF2-40B4-BE49-F238E27FC236}">
                  <a16:creationId xmlns:a16="http://schemas.microsoft.com/office/drawing/2014/main" id="{7D2521B4-6635-85D1-D7C1-806662D8C63E}"/>
                </a:ext>
              </a:extLst>
            </p:cNvPr>
            <p:cNvSpPr/>
            <p:nvPr/>
          </p:nvSpPr>
          <p:spPr>
            <a:xfrm rot="17944078">
              <a:off x="9370362" y="2866103"/>
              <a:ext cx="388368" cy="479881"/>
            </a:xfrm>
            <a:prstGeom prst="arc">
              <a:avLst>
                <a:gd name="adj1" fmla="val 14250623"/>
                <a:gd name="adj2" fmla="val 0"/>
              </a:avLst>
            </a:prstGeom>
            <a:noFill/>
            <a:ln w="19050" cap="flat" cmpd="sng" algn="ctr">
              <a:solidFill>
                <a:srgbClr val="CCBCB8"/>
              </a:solidFill>
              <a:prstDash val="solid"/>
              <a:miter lim="800000"/>
              <a:headEnd type="triangle"/>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cxnSp>
          <p:nvCxnSpPr>
            <p:cNvPr id="1169" name="Straight Arrow Connector 1168">
              <a:extLst>
                <a:ext uri="{FF2B5EF4-FFF2-40B4-BE49-F238E27FC236}">
                  <a16:creationId xmlns:a16="http://schemas.microsoft.com/office/drawing/2014/main" id="{82FF0F7E-C762-9A71-2368-5CEDC1303CEE}"/>
                </a:ext>
              </a:extLst>
            </p:cNvPr>
            <p:cNvCxnSpPr>
              <a:cxnSpLocks/>
            </p:cNvCxnSpPr>
            <p:nvPr/>
          </p:nvCxnSpPr>
          <p:spPr>
            <a:xfrm>
              <a:off x="9288524" y="2776916"/>
              <a:ext cx="1180" cy="645917"/>
            </a:xfrm>
            <a:prstGeom prst="straightConnector1">
              <a:avLst/>
            </a:prstGeom>
            <a:noFill/>
            <a:ln w="19050" cap="flat" cmpd="sng" algn="ctr">
              <a:solidFill>
                <a:sysClr val="windowText" lastClr="000000"/>
              </a:solidFill>
              <a:prstDash val="solid"/>
              <a:miter lim="800000"/>
              <a:tailEnd type="triangle"/>
            </a:ln>
            <a:effectLst/>
          </p:spPr>
        </p:cxnSp>
        <p:cxnSp>
          <p:nvCxnSpPr>
            <p:cNvPr id="1170" name="Straight Arrow Connector 1169">
              <a:extLst>
                <a:ext uri="{FF2B5EF4-FFF2-40B4-BE49-F238E27FC236}">
                  <a16:creationId xmlns:a16="http://schemas.microsoft.com/office/drawing/2014/main" id="{1819732D-87D8-7324-D7B2-625E544D6FC2}"/>
                </a:ext>
              </a:extLst>
            </p:cNvPr>
            <p:cNvCxnSpPr>
              <a:cxnSpLocks/>
            </p:cNvCxnSpPr>
            <p:nvPr/>
          </p:nvCxnSpPr>
          <p:spPr>
            <a:xfrm>
              <a:off x="10815400" y="3267820"/>
              <a:ext cx="0" cy="426560"/>
            </a:xfrm>
            <a:prstGeom prst="straightConnector1">
              <a:avLst/>
            </a:prstGeom>
            <a:noFill/>
            <a:ln w="19050" cap="flat" cmpd="sng" algn="ctr">
              <a:solidFill>
                <a:sysClr val="windowText" lastClr="000000"/>
              </a:solidFill>
              <a:prstDash val="solid"/>
              <a:miter lim="800000"/>
              <a:tailEnd type="triangle"/>
            </a:ln>
            <a:effectLst/>
          </p:spPr>
        </p:cxnSp>
        <p:cxnSp>
          <p:nvCxnSpPr>
            <p:cNvPr id="1171" name="Straight Arrow Connector 1170">
              <a:extLst>
                <a:ext uri="{FF2B5EF4-FFF2-40B4-BE49-F238E27FC236}">
                  <a16:creationId xmlns:a16="http://schemas.microsoft.com/office/drawing/2014/main" id="{12F1CBB7-D0E4-431B-8704-71973545286E}"/>
                </a:ext>
              </a:extLst>
            </p:cNvPr>
            <p:cNvCxnSpPr>
              <a:cxnSpLocks/>
            </p:cNvCxnSpPr>
            <p:nvPr/>
          </p:nvCxnSpPr>
          <p:spPr>
            <a:xfrm>
              <a:off x="10815400" y="3870371"/>
              <a:ext cx="0" cy="498415"/>
            </a:xfrm>
            <a:prstGeom prst="straightConnector1">
              <a:avLst/>
            </a:prstGeom>
            <a:noFill/>
            <a:ln w="19050" cap="flat" cmpd="sng" algn="ctr">
              <a:solidFill>
                <a:sysClr val="windowText" lastClr="000000"/>
              </a:solidFill>
              <a:prstDash val="solid"/>
              <a:miter lim="800000"/>
              <a:tailEnd type="triangle"/>
            </a:ln>
            <a:effectLst/>
          </p:spPr>
        </p:cxnSp>
        <p:sp>
          <p:nvSpPr>
            <p:cNvPr id="1172" name="Arc 1171">
              <a:extLst>
                <a:ext uri="{FF2B5EF4-FFF2-40B4-BE49-F238E27FC236}">
                  <a16:creationId xmlns:a16="http://schemas.microsoft.com/office/drawing/2014/main" id="{44B42938-A177-93A2-8A85-B08FEA6F4963}"/>
                </a:ext>
              </a:extLst>
            </p:cNvPr>
            <p:cNvSpPr/>
            <p:nvPr/>
          </p:nvSpPr>
          <p:spPr>
            <a:xfrm rot="3199921">
              <a:off x="10285646" y="3800658"/>
              <a:ext cx="444620" cy="630858"/>
            </a:xfrm>
            <a:prstGeom prst="arc">
              <a:avLst>
                <a:gd name="adj1" fmla="val 14250623"/>
                <a:gd name="adj2" fmla="val 0"/>
              </a:avLst>
            </a:prstGeom>
            <a:noFill/>
            <a:ln w="19050" cap="flat" cmpd="sng" algn="ctr">
              <a:solidFill>
                <a:srgbClr val="CCBCB8"/>
              </a:solidFill>
              <a:prstDash val="solid"/>
              <a:miter lim="800000"/>
              <a:headEnd type="none"/>
              <a:tailEnd type="triangle"/>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cxnSp>
          <p:nvCxnSpPr>
            <p:cNvPr id="1173" name="Straight Arrow Connector 1172">
              <a:extLst>
                <a:ext uri="{FF2B5EF4-FFF2-40B4-BE49-F238E27FC236}">
                  <a16:creationId xmlns:a16="http://schemas.microsoft.com/office/drawing/2014/main" id="{EAC7E7CD-2353-80B2-F2BC-869D7856837F}"/>
                </a:ext>
              </a:extLst>
            </p:cNvPr>
            <p:cNvCxnSpPr>
              <a:cxnSpLocks/>
            </p:cNvCxnSpPr>
            <p:nvPr/>
          </p:nvCxnSpPr>
          <p:spPr>
            <a:xfrm flipH="1">
              <a:off x="8278160" y="2841984"/>
              <a:ext cx="740824" cy="763426"/>
            </a:xfrm>
            <a:prstGeom prst="straightConnector1">
              <a:avLst/>
            </a:prstGeom>
            <a:noFill/>
            <a:ln w="19050" cap="flat" cmpd="sng" algn="ctr">
              <a:solidFill>
                <a:sysClr val="windowText" lastClr="000000"/>
              </a:solidFill>
              <a:prstDash val="solid"/>
              <a:miter lim="800000"/>
              <a:tailEnd type="triangle"/>
            </a:ln>
            <a:effectLst/>
          </p:spPr>
        </p:cxnSp>
        <p:cxnSp>
          <p:nvCxnSpPr>
            <p:cNvPr id="1174" name="Straight Arrow Connector 1173">
              <a:extLst>
                <a:ext uri="{FF2B5EF4-FFF2-40B4-BE49-F238E27FC236}">
                  <a16:creationId xmlns:a16="http://schemas.microsoft.com/office/drawing/2014/main" id="{8D7981D8-ACF9-759E-83EB-20359E59EE57}"/>
                </a:ext>
              </a:extLst>
            </p:cNvPr>
            <p:cNvCxnSpPr>
              <a:cxnSpLocks/>
            </p:cNvCxnSpPr>
            <p:nvPr/>
          </p:nvCxnSpPr>
          <p:spPr>
            <a:xfrm flipH="1">
              <a:off x="7666253" y="3764262"/>
              <a:ext cx="414962" cy="333392"/>
            </a:xfrm>
            <a:prstGeom prst="straightConnector1">
              <a:avLst/>
            </a:prstGeom>
            <a:noFill/>
            <a:ln w="19050" cap="flat" cmpd="sng" algn="ctr">
              <a:solidFill>
                <a:sysClr val="windowText" lastClr="000000"/>
              </a:solidFill>
              <a:prstDash val="solid"/>
              <a:miter lim="800000"/>
              <a:tailEnd type="triangle"/>
            </a:ln>
            <a:effectLst/>
          </p:spPr>
        </p:cxnSp>
        <p:cxnSp>
          <p:nvCxnSpPr>
            <p:cNvPr id="1175" name="Straight Arrow Connector 1174">
              <a:extLst>
                <a:ext uri="{FF2B5EF4-FFF2-40B4-BE49-F238E27FC236}">
                  <a16:creationId xmlns:a16="http://schemas.microsoft.com/office/drawing/2014/main" id="{FE251574-089D-22D8-DAA9-D9AF0D488796}"/>
                </a:ext>
              </a:extLst>
            </p:cNvPr>
            <p:cNvCxnSpPr>
              <a:cxnSpLocks/>
            </p:cNvCxnSpPr>
            <p:nvPr/>
          </p:nvCxnSpPr>
          <p:spPr>
            <a:xfrm flipV="1">
              <a:off x="7350003" y="3537313"/>
              <a:ext cx="9139" cy="387763"/>
            </a:xfrm>
            <a:prstGeom prst="straightConnector1">
              <a:avLst/>
            </a:prstGeom>
            <a:noFill/>
            <a:ln w="19050" cap="flat" cmpd="sng" algn="ctr">
              <a:solidFill>
                <a:sysClr val="windowText" lastClr="000000"/>
              </a:solidFill>
              <a:prstDash val="solid"/>
              <a:miter lim="800000"/>
              <a:tailEnd type="triangle"/>
            </a:ln>
            <a:effectLst/>
          </p:spPr>
        </p:cxnSp>
        <p:sp>
          <p:nvSpPr>
            <p:cNvPr id="1176" name="TextBox 1175">
              <a:extLst>
                <a:ext uri="{FF2B5EF4-FFF2-40B4-BE49-F238E27FC236}">
                  <a16:creationId xmlns:a16="http://schemas.microsoft.com/office/drawing/2014/main" id="{E19395CA-1889-4D47-F903-720225E5C34E}"/>
                </a:ext>
              </a:extLst>
            </p:cNvPr>
            <p:cNvSpPr txBox="1"/>
            <p:nvPr/>
          </p:nvSpPr>
          <p:spPr>
            <a:xfrm>
              <a:off x="9849723" y="2381457"/>
              <a:ext cx="756064" cy="2165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err="1">
                  <a:ln>
                    <a:noFill/>
                  </a:ln>
                  <a:solidFill>
                    <a:prstClr val="black"/>
                  </a:solidFill>
                  <a:effectLst/>
                  <a:uLnTx/>
                  <a:uFillTx/>
                  <a:latin typeface="Aptos" panose="02110004020202020204"/>
                  <a:ea typeface="+mn-ea"/>
                  <a:cs typeface="+mn-cs"/>
                </a:rPr>
                <a:t>Histidase</a:t>
              </a:r>
              <a:endPar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sp>
          <p:nvSpPr>
            <p:cNvPr id="1177" name="TextBox 1176">
              <a:extLst>
                <a:ext uri="{FF2B5EF4-FFF2-40B4-BE49-F238E27FC236}">
                  <a16:creationId xmlns:a16="http://schemas.microsoft.com/office/drawing/2014/main" id="{9C06AFF9-204C-45B0-983D-DD8CF234B12B}"/>
                </a:ext>
              </a:extLst>
            </p:cNvPr>
            <p:cNvSpPr txBox="1"/>
            <p:nvPr/>
          </p:nvSpPr>
          <p:spPr>
            <a:xfrm>
              <a:off x="7788518" y="2801438"/>
              <a:ext cx="596287" cy="2165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Alanine</a:t>
              </a:r>
            </a:p>
          </p:txBody>
        </p:sp>
        <p:sp>
          <p:nvSpPr>
            <p:cNvPr id="1178" name="TextBox 1177">
              <a:extLst>
                <a:ext uri="{FF2B5EF4-FFF2-40B4-BE49-F238E27FC236}">
                  <a16:creationId xmlns:a16="http://schemas.microsoft.com/office/drawing/2014/main" id="{DA462721-C267-5172-32EF-63D7E4405D23}"/>
                </a:ext>
              </a:extLst>
            </p:cNvPr>
            <p:cNvSpPr txBox="1"/>
            <p:nvPr/>
          </p:nvSpPr>
          <p:spPr>
            <a:xfrm>
              <a:off x="10408035" y="1769392"/>
              <a:ext cx="849159" cy="346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dirty="0">
                  <a:ln>
                    <a:noFill/>
                  </a:ln>
                  <a:solidFill>
                    <a:srgbClr val="44B4A1"/>
                  </a:solidFill>
                  <a:effectLst/>
                  <a:uLnTx/>
                  <a:uFillTx/>
                  <a:latin typeface="Aptos" panose="02110004020202020204"/>
                  <a:ea typeface="+mn-ea"/>
                  <a:cs typeface="+mn-cs"/>
                </a:rPr>
                <a:t>cis Urocanic acid</a:t>
              </a:r>
            </a:p>
          </p:txBody>
        </p:sp>
        <p:cxnSp>
          <p:nvCxnSpPr>
            <p:cNvPr id="1179" name="Straight Arrow Connector 1178">
              <a:extLst>
                <a:ext uri="{FF2B5EF4-FFF2-40B4-BE49-F238E27FC236}">
                  <a16:creationId xmlns:a16="http://schemas.microsoft.com/office/drawing/2014/main" id="{F23481BF-C6F7-59B0-7517-377AE1B914E5}"/>
                </a:ext>
              </a:extLst>
            </p:cNvPr>
            <p:cNvCxnSpPr>
              <a:cxnSpLocks/>
            </p:cNvCxnSpPr>
            <p:nvPr/>
          </p:nvCxnSpPr>
          <p:spPr>
            <a:xfrm flipV="1">
              <a:off x="10815400" y="1995006"/>
              <a:ext cx="0" cy="342875"/>
            </a:xfrm>
            <a:prstGeom prst="straightConnector1">
              <a:avLst/>
            </a:prstGeom>
            <a:noFill/>
            <a:ln w="19050" cap="flat" cmpd="sng" algn="ctr">
              <a:solidFill>
                <a:sysClr val="windowText" lastClr="000000"/>
              </a:solidFill>
              <a:prstDash val="solid"/>
              <a:miter lim="800000"/>
              <a:tailEnd type="triangle"/>
            </a:ln>
            <a:effectLst/>
          </p:spPr>
        </p:cxnSp>
        <p:sp>
          <p:nvSpPr>
            <p:cNvPr id="1180" name="TextBox 1179">
              <a:extLst>
                <a:ext uri="{FF2B5EF4-FFF2-40B4-BE49-F238E27FC236}">
                  <a16:creationId xmlns:a16="http://schemas.microsoft.com/office/drawing/2014/main" id="{6D96781A-9674-57DF-C118-7BCD5643A3D1}"/>
                </a:ext>
              </a:extLst>
            </p:cNvPr>
            <p:cNvSpPr txBox="1"/>
            <p:nvPr/>
          </p:nvSpPr>
          <p:spPr>
            <a:xfrm>
              <a:off x="10774842" y="2071377"/>
              <a:ext cx="428628" cy="2165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UV</a:t>
              </a:r>
            </a:p>
          </p:txBody>
        </p:sp>
        <p:sp>
          <p:nvSpPr>
            <p:cNvPr id="1181" name="TextBox 1180">
              <a:extLst>
                <a:ext uri="{FF2B5EF4-FFF2-40B4-BE49-F238E27FC236}">
                  <a16:creationId xmlns:a16="http://schemas.microsoft.com/office/drawing/2014/main" id="{60F0FC89-7AD7-1FB9-E64D-2527F33297DF}"/>
                </a:ext>
              </a:extLst>
            </p:cNvPr>
            <p:cNvSpPr txBox="1"/>
            <p:nvPr/>
          </p:nvSpPr>
          <p:spPr>
            <a:xfrm>
              <a:off x="8306379" y="2790694"/>
              <a:ext cx="596287" cy="2165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Pyruvate</a:t>
              </a:r>
            </a:p>
          </p:txBody>
        </p:sp>
        <p:sp>
          <p:nvSpPr>
            <p:cNvPr id="1182" name="TextBox 1181">
              <a:extLst>
                <a:ext uri="{FF2B5EF4-FFF2-40B4-BE49-F238E27FC236}">
                  <a16:creationId xmlns:a16="http://schemas.microsoft.com/office/drawing/2014/main" id="{235F3F39-A893-2166-A6F4-14D9388A4096}"/>
                </a:ext>
              </a:extLst>
            </p:cNvPr>
            <p:cNvSpPr txBox="1"/>
            <p:nvPr/>
          </p:nvSpPr>
          <p:spPr>
            <a:xfrm rot="18835296">
              <a:off x="8321652" y="2966480"/>
              <a:ext cx="1224045" cy="346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Histidine decarboxylase</a:t>
              </a:r>
            </a:p>
          </p:txBody>
        </p:sp>
        <p:sp>
          <p:nvSpPr>
            <p:cNvPr id="1183" name="TextBox 1182">
              <a:extLst>
                <a:ext uri="{FF2B5EF4-FFF2-40B4-BE49-F238E27FC236}">
                  <a16:creationId xmlns:a16="http://schemas.microsoft.com/office/drawing/2014/main" id="{8C30E1E3-7E9A-F37D-2B35-7AF077FB4D1A}"/>
                </a:ext>
              </a:extLst>
            </p:cNvPr>
            <p:cNvSpPr txBox="1"/>
            <p:nvPr/>
          </p:nvSpPr>
          <p:spPr>
            <a:xfrm rot="19270869">
              <a:off x="7690515" y="3720096"/>
              <a:ext cx="867817" cy="346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Diamine oxidase</a:t>
              </a:r>
            </a:p>
          </p:txBody>
        </p:sp>
        <p:sp>
          <p:nvSpPr>
            <p:cNvPr id="1184" name="TextBox 1183">
              <a:extLst>
                <a:ext uri="{FF2B5EF4-FFF2-40B4-BE49-F238E27FC236}">
                  <a16:creationId xmlns:a16="http://schemas.microsoft.com/office/drawing/2014/main" id="{D6289680-5C52-5BFA-B12A-127577743D97}"/>
                </a:ext>
              </a:extLst>
            </p:cNvPr>
            <p:cNvSpPr txBox="1"/>
            <p:nvPr/>
          </p:nvSpPr>
          <p:spPr>
            <a:xfrm>
              <a:off x="9058543" y="4394253"/>
              <a:ext cx="867817" cy="346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Histamine Dinucleotide</a:t>
              </a:r>
            </a:p>
          </p:txBody>
        </p:sp>
        <p:cxnSp>
          <p:nvCxnSpPr>
            <p:cNvPr id="1185" name="Straight Arrow Connector 1184">
              <a:extLst>
                <a:ext uri="{FF2B5EF4-FFF2-40B4-BE49-F238E27FC236}">
                  <a16:creationId xmlns:a16="http://schemas.microsoft.com/office/drawing/2014/main" id="{96338297-5E49-A78C-7D4E-5F202F504579}"/>
                </a:ext>
              </a:extLst>
            </p:cNvPr>
            <p:cNvCxnSpPr>
              <a:cxnSpLocks/>
            </p:cNvCxnSpPr>
            <p:nvPr/>
          </p:nvCxnSpPr>
          <p:spPr>
            <a:xfrm>
              <a:off x="8380986" y="3896686"/>
              <a:ext cx="849832" cy="514201"/>
            </a:xfrm>
            <a:prstGeom prst="straightConnector1">
              <a:avLst/>
            </a:prstGeom>
            <a:noFill/>
            <a:ln w="19050" cap="flat" cmpd="sng" algn="ctr">
              <a:solidFill>
                <a:sysClr val="windowText" lastClr="000000"/>
              </a:solidFill>
              <a:prstDash val="solid"/>
              <a:miter lim="800000"/>
              <a:tailEnd type="triangle"/>
            </a:ln>
            <a:effectLst/>
          </p:spPr>
        </p:cxnSp>
        <p:sp>
          <p:nvSpPr>
            <p:cNvPr id="1186" name="TextBox 1185">
              <a:extLst>
                <a:ext uri="{FF2B5EF4-FFF2-40B4-BE49-F238E27FC236}">
                  <a16:creationId xmlns:a16="http://schemas.microsoft.com/office/drawing/2014/main" id="{5B4FAE71-E925-FEAC-ED6F-C42D6063729A}"/>
                </a:ext>
              </a:extLst>
            </p:cNvPr>
            <p:cNvSpPr txBox="1"/>
            <p:nvPr/>
          </p:nvSpPr>
          <p:spPr>
            <a:xfrm>
              <a:off x="7955072" y="4242161"/>
              <a:ext cx="867817" cy="2165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Niacinamide</a:t>
              </a:r>
            </a:p>
          </p:txBody>
        </p:sp>
        <p:sp>
          <p:nvSpPr>
            <p:cNvPr id="1187" name="Arc 1186">
              <a:extLst>
                <a:ext uri="{FF2B5EF4-FFF2-40B4-BE49-F238E27FC236}">
                  <a16:creationId xmlns:a16="http://schemas.microsoft.com/office/drawing/2014/main" id="{5059BA21-C696-1F07-963A-D13A84F410D9}"/>
                </a:ext>
              </a:extLst>
            </p:cNvPr>
            <p:cNvSpPr/>
            <p:nvPr/>
          </p:nvSpPr>
          <p:spPr>
            <a:xfrm rot="9296928" flipV="1">
              <a:off x="8404787" y="4083535"/>
              <a:ext cx="406998" cy="478900"/>
            </a:xfrm>
            <a:prstGeom prst="arc">
              <a:avLst>
                <a:gd name="adj1" fmla="val 12943836"/>
                <a:gd name="adj2" fmla="val 19456714"/>
              </a:avLst>
            </a:prstGeom>
            <a:noFill/>
            <a:ln w="19050" cap="flat" cmpd="sng" algn="ctr">
              <a:solidFill>
                <a:sysClr val="window" lastClr="FFFFFF">
                  <a:lumMod val="50000"/>
                </a:sysClr>
              </a:solidFill>
              <a:prstDash val="solid"/>
              <a:miter lim="800000"/>
              <a:headEnd type="triangle"/>
              <a:tailEnd type="none"/>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sp>
          <p:nvSpPr>
            <p:cNvPr id="1188" name="Arrow: Down 1159">
              <a:extLst>
                <a:ext uri="{FF2B5EF4-FFF2-40B4-BE49-F238E27FC236}">
                  <a16:creationId xmlns:a16="http://schemas.microsoft.com/office/drawing/2014/main" id="{58AF6378-C98B-32C6-1A7C-0B76A03A9705}"/>
                </a:ext>
              </a:extLst>
            </p:cNvPr>
            <p:cNvSpPr/>
            <p:nvPr/>
          </p:nvSpPr>
          <p:spPr>
            <a:xfrm rot="10800000">
              <a:off x="8695104" y="4217578"/>
              <a:ext cx="163038" cy="287615"/>
            </a:xfrm>
            <a:prstGeom prst="downArrow">
              <a:avLst/>
            </a:prstGeom>
            <a:solidFill>
              <a:srgbClr val="CBD938"/>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189" name="Arrow: Down 1160">
              <a:extLst>
                <a:ext uri="{FF2B5EF4-FFF2-40B4-BE49-F238E27FC236}">
                  <a16:creationId xmlns:a16="http://schemas.microsoft.com/office/drawing/2014/main" id="{87F09CE3-B2EA-13EA-925F-8AA3A1A1CA6D}"/>
                </a:ext>
              </a:extLst>
            </p:cNvPr>
            <p:cNvSpPr/>
            <p:nvPr/>
          </p:nvSpPr>
          <p:spPr>
            <a:xfrm>
              <a:off x="6847445" y="3243141"/>
              <a:ext cx="163038" cy="287615"/>
            </a:xfrm>
            <a:prstGeom prst="downArrow">
              <a:avLst/>
            </a:prstGeom>
            <a:solidFill>
              <a:srgbClr val="CBD938"/>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190" name="Arrow: Down 1161">
              <a:extLst>
                <a:ext uri="{FF2B5EF4-FFF2-40B4-BE49-F238E27FC236}">
                  <a16:creationId xmlns:a16="http://schemas.microsoft.com/office/drawing/2014/main" id="{F690E350-CE50-F9C7-7F72-35C737AF70EC}"/>
                </a:ext>
              </a:extLst>
            </p:cNvPr>
            <p:cNvSpPr/>
            <p:nvPr/>
          </p:nvSpPr>
          <p:spPr>
            <a:xfrm rot="10800000">
              <a:off x="6991310" y="3159137"/>
              <a:ext cx="163038" cy="287615"/>
            </a:xfrm>
            <a:prstGeom prst="downArrow">
              <a:avLst/>
            </a:prstGeom>
            <a:solidFill>
              <a:schemeClr val="accent6"/>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191" name="Arrow: Down 1162">
              <a:extLst>
                <a:ext uri="{FF2B5EF4-FFF2-40B4-BE49-F238E27FC236}">
                  <a16:creationId xmlns:a16="http://schemas.microsoft.com/office/drawing/2014/main" id="{BBF75A4A-7118-59E5-D1ED-21F9687C1BB7}"/>
                </a:ext>
              </a:extLst>
            </p:cNvPr>
            <p:cNvSpPr/>
            <p:nvPr/>
          </p:nvSpPr>
          <p:spPr>
            <a:xfrm>
              <a:off x="6743839" y="4021953"/>
              <a:ext cx="163038" cy="287615"/>
            </a:xfrm>
            <a:prstGeom prst="downArrow">
              <a:avLst/>
            </a:prstGeom>
            <a:solidFill>
              <a:srgbClr val="CBD938"/>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192" name="Arrow: Down 1163">
              <a:extLst>
                <a:ext uri="{FF2B5EF4-FFF2-40B4-BE49-F238E27FC236}">
                  <a16:creationId xmlns:a16="http://schemas.microsoft.com/office/drawing/2014/main" id="{887175DA-39E4-4B03-7BBA-68BECF4EBFE3}"/>
                </a:ext>
              </a:extLst>
            </p:cNvPr>
            <p:cNvSpPr/>
            <p:nvPr/>
          </p:nvSpPr>
          <p:spPr>
            <a:xfrm rot="10800000">
              <a:off x="6887704" y="3937948"/>
              <a:ext cx="163038" cy="287615"/>
            </a:xfrm>
            <a:prstGeom prst="downArrow">
              <a:avLst/>
            </a:prstGeom>
            <a:solidFill>
              <a:schemeClr val="accent6"/>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193" name="Arrow: Down 1164">
              <a:extLst>
                <a:ext uri="{FF2B5EF4-FFF2-40B4-BE49-F238E27FC236}">
                  <a16:creationId xmlns:a16="http://schemas.microsoft.com/office/drawing/2014/main" id="{93676B10-4141-3F8E-70DB-96127F72A8FD}"/>
                </a:ext>
              </a:extLst>
            </p:cNvPr>
            <p:cNvSpPr/>
            <p:nvPr/>
          </p:nvSpPr>
          <p:spPr>
            <a:xfrm rot="10800000">
              <a:off x="7736971" y="2768235"/>
              <a:ext cx="163038" cy="287615"/>
            </a:xfrm>
            <a:prstGeom prst="downArrow">
              <a:avLst/>
            </a:prstGeom>
            <a:solidFill>
              <a:schemeClr val="accent6"/>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194" name="Arrow: Down 1165">
              <a:extLst>
                <a:ext uri="{FF2B5EF4-FFF2-40B4-BE49-F238E27FC236}">
                  <a16:creationId xmlns:a16="http://schemas.microsoft.com/office/drawing/2014/main" id="{7999A249-7375-9974-D2B8-B8F62E9205AE}"/>
                </a:ext>
              </a:extLst>
            </p:cNvPr>
            <p:cNvSpPr/>
            <p:nvPr/>
          </p:nvSpPr>
          <p:spPr>
            <a:xfrm rot="10800000">
              <a:off x="10014147" y="2896552"/>
              <a:ext cx="163038" cy="287615"/>
            </a:xfrm>
            <a:prstGeom prst="downArrow">
              <a:avLst/>
            </a:prstGeom>
            <a:solidFill>
              <a:schemeClr val="accent6"/>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195" name="Arrow: Down 1166">
              <a:extLst>
                <a:ext uri="{FF2B5EF4-FFF2-40B4-BE49-F238E27FC236}">
                  <a16:creationId xmlns:a16="http://schemas.microsoft.com/office/drawing/2014/main" id="{82659ECF-7524-8622-64FC-076ECD202289}"/>
                </a:ext>
              </a:extLst>
            </p:cNvPr>
            <p:cNvSpPr/>
            <p:nvPr/>
          </p:nvSpPr>
          <p:spPr>
            <a:xfrm rot="10800000">
              <a:off x="10144610" y="4330930"/>
              <a:ext cx="163038" cy="287615"/>
            </a:xfrm>
            <a:prstGeom prst="downArrow">
              <a:avLst/>
            </a:prstGeom>
            <a:solidFill>
              <a:schemeClr val="accent6"/>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196" name="Arrow: Down 1167">
              <a:extLst>
                <a:ext uri="{FF2B5EF4-FFF2-40B4-BE49-F238E27FC236}">
                  <a16:creationId xmlns:a16="http://schemas.microsoft.com/office/drawing/2014/main" id="{A168B183-C73A-4D24-AF60-22ED4DD5A09F}"/>
                </a:ext>
              </a:extLst>
            </p:cNvPr>
            <p:cNvSpPr/>
            <p:nvPr/>
          </p:nvSpPr>
          <p:spPr>
            <a:xfrm rot="10800000">
              <a:off x="11070903" y="1732996"/>
              <a:ext cx="163038" cy="287615"/>
            </a:xfrm>
            <a:prstGeom prst="downArrow">
              <a:avLst/>
            </a:prstGeom>
            <a:solidFill>
              <a:schemeClr val="accent6"/>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197" name="Arrow: Down 1168">
              <a:extLst>
                <a:ext uri="{FF2B5EF4-FFF2-40B4-BE49-F238E27FC236}">
                  <a16:creationId xmlns:a16="http://schemas.microsoft.com/office/drawing/2014/main" id="{5D513840-D64E-4FE5-2BF5-18C7B9CDC4E8}"/>
                </a:ext>
              </a:extLst>
            </p:cNvPr>
            <p:cNvSpPr/>
            <p:nvPr/>
          </p:nvSpPr>
          <p:spPr>
            <a:xfrm rot="10800000">
              <a:off x="9569403" y="2365849"/>
              <a:ext cx="163038" cy="287615"/>
            </a:xfrm>
            <a:prstGeom prst="downArrow">
              <a:avLst/>
            </a:prstGeom>
            <a:solidFill>
              <a:schemeClr val="accent6"/>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198" name="Arrow: Down 1169">
              <a:extLst>
                <a:ext uri="{FF2B5EF4-FFF2-40B4-BE49-F238E27FC236}">
                  <a16:creationId xmlns:a16="http://schemas.microsoft.com/office/drawing/2014/main" id="{85AF91F7-EA37-F9CB-A1E4-D35FEFDE74C7}"/>
                </a:ext>
              </a:extLst>
            </p:cNvPr>
            <p:cNvSpPr/>
            <p:nvPr/>
          </p:nvSpPr>
          <p:spPr>
            <a:xfrm>
              <a:off x="11273116" y="2392095"/>
              <a:ext cx="163038" cy="287615"/>
            </a:xfrm>
            <a:prstGeom prst="downArrow">
              <a:avLst/>
            </a:prstGeom>
            <a:solidFill>
              <a:schemeClr val="accent6"/>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199" name="Arrow: Down 1170">
              <a:extLst>
                <a:ext uri="{FF2B5EF4-FFF2-40B4-BE49-F238E27FC236}">
                  <a16:creationId xmlns:a16="http://schemas.microsoft.com/office/drawing/2014/main" id="{D1370A98-E123-BA1A-46E0-3270ADA6DF55}"/>
                </a:ext>
              </a:extLst>
            </p:cNvPr>
            <p:cNvSpPr/>
            <p:nvPr/>
          </p:nvSpPr>
          <p:spPr>
            <a:xfrm>
              <a:off x="11222766" y="1812246"/>
              <a:ext cx="163038" cy="287615"/>
            </a:xfrm>
            <a:prstGeom prst="downArrow">
              <a:avLst/>
            </a:prstGeom>
            <a:solidFill>
              <a:srgbClr val="CBD938"/>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200" name="Arrow: Down 1171">
              <a:extLst>
                <a:ext uri="{FF2B5EF4-FFF2-40B4-BE49-F238E27FC236}">
                  <a16:creationId xmlns:a16="http://schemas.microsoft.com/office/drawing/2014/main" id="{664D85F4-08DF-8944-4EDB-90EF577DAA1A}"/>
                </a:ext>
              </a:extLst>
            </p:cNvPr>
            <p:cNvSpPr/>
            <p:nvPr/>
          </p:nvSpPr>
          <p:spPr>
            <a:xfrm>
              <a:off x="10007617" y="4419713"/>
              <a:ext cx="163038" cy="287615"/>
            </a:xfrm>
            <a:prstGeom prst="downArrow">
              <a:avLst/>
            </a:prstGeom>
            <a:solidFill>
              <a:srgbClr val="CBD938"/>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201" name="Arrow: Down 1172">
              <a:extLst>
                <a:ext uri="{FF2B5EF4-FFF2-40B4-BE49-F238E27FC236}">
                  <a16:creationId xmlns:a16="http://schemas.microsoft.com/office/drawing/2014/main" id="{A0F19365-5563-AAC5-8126-9AAFEB031A1D}"/>
                </a:ext>
              </a:extLst>
            </p:cNvPr>
            <p:cNvSpPr/>
            <p:nvPr/>
          </p:nvSpPr>
          <p:spPr>
            <a:xfrm rot="10800000">
              <a:off x="11209908" y="2972740"/>
              <a:ext cx="163038" cy="287615"/>
            </a:xfrm>
            <a:prstGeom prst="downArrow">
              <a:avLst/>
            </a:prstGeom>
            <a:solidFill>
              <a:schemeClr val="accent6"/>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2" name="Rectangle 1">
              <a:extLst>
                <a:ext uri="{FF2B5EF4-FFF2-40B4-BE49-F238E27FC236}">
                  <a16:creationId xmlns:a16="http://schemas.microsoft.com/office/drawing/2014/main" id="{02ADE68E-B26C-91F9-98EC-E76BE25F1156}"/>
                </a:ext>
              </a:extLst>
            </p:cNvPr>
            <p:cNvSpPr/>
            <p:nvPr/>
          </p:nvSpPr>
          <p:spPr>
            <a:xfrm>
              <a:off x="6632024" y="1619647"/>
              <a:ext cx="5264270" cy="317946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DM Sans"/>
                <a:ea typeface="+mn-ea"/>
                <a:cs typeface="+mn-cs"/>
              </a:endParaRPr>
            </a:p>
          </p:txBody>
        </p:sp>
      </p:grpSp>
      <p:cxnSp>
        <p:nvCxnSpPr>
          <p:cNvPr id="6" name="Straight Connector 5">
            <a:extLst>
              <a:ext uri="{FF2B5EF4-FFF2-40B4-BE49-F238E27FC236}">
                <a16:creationId xmlns:a16="http://schemas.microsoft.com/office/drawing/2014/main" id="{A7ADD95A-E9B1-88FC-5802-B918527104B6}"/>
              </a:ext>
            </a:extLst>
          </p:cNvPr>
          <p:cNvCxnSpPr/>
          <p:nvPr/>
        </p:nvCxnSpPr>
        <p:spPr>
          <a:xfrm>
            <a:off x="6232638" y="1278270"/>
            <a:ext cx="0" cy="4618033"/>
          </a:xfrm>
          <a:prstGeom prst="line">
            <a:avLst/>
          </a:prstGeom>
        </p:spPr>
        <p:style>
          <a:lnRef idx="1">
            <a:schemeClr val="dk1"/>
          </a:lnRef>
          <a:fillRef idx="0">
            <a:schemeClr val="dk1"/>
          </a:fillRef>
          <a:effectRef idx="0">
            <a:schemeClr val="dk1"/>
          </a:effectRef>
          <a:fontRef idx="minor">
            <a:schemeClr val="tx1"/>
          </a:fontRef>
        </p:style>
      </p:cxnSp>
      <p:grpSp>
        <p:nvGrpSpPr>
          <p:cNvPr id="9" name="Group 8">
            <a:extLst>
              <a:ext uri="{FF2B5EF4-FFF2-40B4-BE49-F238E27FC236}">
                <a16:creationId xmlns:a16="http://schemas.microsoft.com/office/drawing/2014/main" id="{D0595249-C971-7335-C6A8-ED9F6F602DCF}"/>
              </a:ext>
            </a:extLst>
          </p:cNvPr>
          <p:cNvGrpSpPr/>
          <p:nvPr/>
        </p:nvGrpSpPr>
        <p:grpSpPr>
          <a:xfrm>
            <a:off x="10231967" y="314811"/>
            <a:ext cx="1960033" cy="962713"/>
            <a:chOff x="10231967" y="679007"/>
            <a:chExt cx="1960033" cy="962713"/>
          </a:xfrm>
        </p:grpSpPr>
        <p:sp>
          <p:nvSpPr>
            <p:cNvPr id="10" name="TextBox 9">
              <a:extLst>
                <a:ext uri="{FF2B5EF4-FFF2-40B4-BE49-F238E27FC236}">
                  <a16:creationId xmlns:a16="http://schemas.microsoft.com/office/drawing/2014/main" id="{21E2EEEB-C7F9-45B3-B2F9-18589A795C31}"/>
                </a:ext>
              </a:extLst>
            </p:cNvPr>
            <p:cNvSpPr txBox="1"/>
            <p:nvPr/>
          </p:nvSpPr>
          <p:spPr>
            <a:xfrm>
              <a:off x="10231967" y="679007"/>
              <a:ext cx="1960032" cy="338554"/>
            </a:xfrm>
            <a:prstGeom prst="rect">
              <a:avLst/>
            </a:prstGeom>
            <a:solidFill>
              <a:schemeClr val="accent3"/>
            </a:solidFill>
          </p:spPr>
          <p:txBody>
            <a:bodyPr wrap="square">
              <a:spAutoFit/>
            </a:bodyPr>
            <a:lstStyle/>
            <a:p>
              <a:r>
                <a:rPr lang="en-GB" sz="1600" b="1" dirty="0">
                  <a:solidFill>
                    <a:schemeClr val="bg1"/>
                  </a:solidFill>
                </a:rPr>
                <a:t>NEW: </a:t>
              </a:r>
              <a:r>
                <a:rPr lang="en-GB" sz="1600" i="1" dirty="0">
                  <a:solidFill>
                    <a:schemeClr val="bg1"/>
                  </a:solidFill>
                </a:rPr>
                <a:t>in vivo </a:t>
              </a:r>
              <a:r>
                <a:rPr lang="en-GB" sz="1600" dirty="0">
                  <a:solidFill>
                    <a:schemeClr val="bg1"/>
                  </a:solidFill>
                </a:rPr>
                <a:t>study</a:t>
              </a:r>
              <a:endParaRPr lang="en-GB" sz="1600" baseline="30000" dirty="0">
                <a:solidFill>
                  <a:schemeClr val="bg1"/>
                </a:solidFill>
              </a:endParaRPr>
            </a:p>
          </p:txBody>
        </p:sp>
        <p:pic>
          <p:nvPicPr>
            <p:cNvPr id="12" name="Graphic 11">
              <a:extLst>
                <a:ext uri="{FF2B5EF4-FFF2-40B4-BE49-F238E27FC236}">
                  <a16:creationId xmlns:a16="http://schemas.microsoft.com/office/drawing/2014/main" id="{3A99453A-F2DD-2E40-5278-5292E7C4C20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692258" y="1055614"/>
              <a:ext cx="1499742" cy="586106"/>
            </a:xfrm>
            <a:prstGeom prst="rect">
              <a:avLst/>
            </a:prstGeom>
          </p:spPr>
        </p:pic>
      </p:grpSp>
    </p:spTree>
    <p:extLst>
      <p:ext uri="{BB962C8B-B14F-4D97-AF65-F5344CB8AC3E}">
        <p14:creationId xmlns:p14="http://schemas.microsoft.com/office/powerpoint/2010/main" val="1101222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ABD6C-7CA0-60A0-1221-BCC8C37D38DA}"/>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3EC5554-18D4-5BDD-F0A3-569481E07F97}"/>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15" name="Title 1">
            <a:extLst>
              <a:ext uri="{FF2B5EF4-FFF2-40B4-BE49-F238E27FC236}">
                <a16:creationId xmlns:a16="http://schemas.microsoft.com/office/drawing/2014/main" id="{6FB88A26-E5E3-EDAC-8403-B32D05917FFF}"/>
              </a:ext>
            </a:extLst>
          </p:cNvPr>
          <p:cNvSpPr>
            <a:spLocks noGrp="1"/>
          </p:cNvSpPr>
          <p:nvPr>
            <p:ph type="title"/>
          </p:nvPr>
        </p:nvSpPr>
        <p:spPr>
          <a:xfrm>
            <a:off x="302400" y="302400"/>
            <a:ext cx="11591925" cy="303211"/>
          </a:xfrm>
        </p:spPr>
        <p:txBody>
          <a:bodyPr/>
          <a:lstStyle/>
          <a:p>
            <a:r>
              <a:rPr lang="en-US" dirty="0"/>
              <a:t>New Science on Niacinamide in post-menopausal skin</a:t>
            </a:r>
          </a:p>
        </p:txBody>
      </p:sp>
      <p:sp>
        <p:nvSpPr>
          <p:cNvPr id="16" name="Text Placeholder 15">
            <a:extLst>
              <a:ext uri="{FF2B5EF4-FFF2-40B4-BE49-F238E27FC236}">
                <a16:creationId xmlns:a16="http://schemas.microsoft.com/office/drawing/2014/main" id="{423CFE12-C6DE-4905-8543-D2DA18AEBB1A}"/>
              </a:ext>
            </a:extLst>
          </p:cNvPr>
          <p:cNvSpPr txBox="1">
            <a:spLocks/>
          </p:cNvSpPr>
          <p:nvPr/>
        </p:nvSpPr>
        <p:spPr>
          <a:xfrm>
            <a:off x="302400" y="1168041"/>
            <a:ext cx="3268030" cy="302597"/>
          </a:xfrm>
          <a:prstGeom prst="rect">
            <a:avLst/>
          </a:prstGeom>
        </p:spPr>
        <p:txBody>
          <a:bodyPr tIns="0"/>
          <a:lstStyle>
            <a:lvl1pPr marL="0" indent="0" algn="l" defTabSz="914400" rtl="0" eaLnBrk="1" latinLnBrk="0" hangingPunct="1">
              <a:lnSpc>
                <a:spcPct val="100000"/>
              </a:lnSpc>
              <a:spcBef>
                <a:spcPts val="0"/>
              </a:spcBef>
              <a:spcAft>
                <a:spcPts val="0"/>
              </a:spcAft>
              <a:buFont typeface="Arial" panose="020B0604020202020204" pitchFamily="34" charset="0"/>
              <a:buNone/>
              <a:defRPr sz="1800" kern="0" spc="0" baseline="0">
                <a:solidFill>
                  <a:srgbClr val="BD69D7"/>
                </a:solidFill>
                <a:latin typeface="+mj-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dirty="0">
                <a:solidFill>
                  <a:schemeClr val="tx1"/>
                </a:solidFill>
              </a:rPr>
              <a:t>Re-balancing of Ceramides​</a:t>
            </a:r>
          </a:p>
        </p:txBody>
      </p:sp>
      <p:sp>
        <p:nvSpPr>
          <p:cNvPr id="17" name="Text Placeholder 15">
            <a:extLst>
              <a:ext uri="{FF2B5EF4-FFF2-40B4-BE49-F238E27FC236}">
                <a16:creationId xmlns:a16="http://schemas.microsoft.com/office/drawing/2014/main" id="{7B73D714-7DD6-7167-5176-7009226E70B7}"/>
              </a:ext>
            </a:extLst>
          </p:cNvPr>
          <p:cNvSpPr txBox="1">
            <a:spLocks/>
          </p:cNvSpPr>
          <p:nvPr/>
        </p:nvSpPr>
        <p:spPr>
          <a:xfrm>
            <a:off x="302400" y="1815369"/>
            <a:ext cx="3751888" cy="1060270"/>
          </a:xfrm>
          <a:prstGeom prst="rect">
            <a:avLst/>
          </a:prstGeom>
        </p:spPr>
        <p:txBody>
          <a:bodyPr tIns="0"/>
          <a:lstStyle>
            <a:lvl1pPr marL="0" indent="0" algn="l" defTabSz="914400" rtl="0" eaLnBrk="1" latinLnBrk="0" hangingPunct="1">
              <a:lnSpc>
                <a:spcPct val="100000"/>
              </a:lnSpc>
              <a:spcBef>
                <a:spcPts val="0"/>
              </a:spcBef>
              <a:spcAft>
                <a:spcPts val="0"/>
              </a:spcAft>
              <a:buFont typeface="Arial" panose="020B0604020202020204" pitchFamily="34" charset="0"/>
              <a:buNone/>
              <a:defRPr sz="1200" kern="0" spc="0" baseline="0">
                <a:solidFill>
                  <a:schemeClr val="tx1"/>
                </a:solidFill>
                <a:latin typeface="+mn-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b="0" i="0" u="none" strike="noStrike" kern="1200" cap="none" normalizeH="0" noProof="0" dirty="0">
                <a:ln>
                  <a:noFill/>
                </a:ln>
                <a:solidFill>
                  <a:prstClr val="black"/>
                </a:solidFill>
                <a:effectLst/>
                <a:uLnTx/>
                <a:uFillTx/>
                <a:latin typeface="DM Sans"/>
                <a:ea typeface="+mn-ea"/>
                <a:cs typeface="Segoe UI"/>
              </a:rPr>
              <a:t>Menopausal skin is subject to different ceramides' composition compared to pre-menopausal skin.​ Niacinamide PC treatment boost all endogenous ceramides (with highest increase around 30%, restoring the native distribution of pre-menopausal levels of different ceramide types in the skin</a:t>
            </a:r>
            <a:r>
              <a:rPr lang="en-GB" kern="1200" dirty="0">
                <a:solidFill>
                  <a:prstClr val="black"/>
                </a:solidFill>
                <a:latin typeface="DM Sans"/>
                <a:cs typeface="Segoe UI"/>
              </a:rPr>
              <a:t>, much better than with topical application</a:t>
            </a:r>
            <a:endParaRPr kumimoji="0" lang="en-GB" b="0" i="0" u="none" strike="noStrike" kern="1200" cap="none" normalizeH="0" noProof="0" dirty="0">
              <a:ln>
                <a:noFill/>
              </a:ln>
              <a:solidFill>
                <a:prstClr val="black"/>
              </a:solidFill>
              <a:effectLst/>
              <a:uLnTx/>
              <a:uFillTx/>
              <a:latin typeface="DM Sans"/>
              <a:ea typeface="+mn-ea"/>
              <a:cs typeface="Segoe UI"/>
            </a:endParaRPr>
          </a:p>
        </p:txBody>
      </p:sp>
      <p:sp>
        <p:nvSpPr>
          <p:cNvPr id="18" name="Text Placeholder 15">
            <a:extLst>
              <a:ext uri="{FF2B5EF4-FFF2-40B4-BE49-F238E27FC236}">
                <a16:creationId xmlns:a16="http://schemas.microsoft.com/office/drawing/2014/main" id="{5612E500-656C-3489-9ACD-80A2D74CEB51}"/>
              </a:ext>
            </a:extLst>
          </p:cNvPr>
          <p:cNvSpPr txBox="1">
            <a:spLocks/>
          </p:cNvSpPr>
          <p:nvPr/>
        </p:nvSpPr>
        <p:spPr>
          <a:xfrm>
            <a:off x="4257638" y="1168040"/>
            <a:ext cx="3271592" cy="302597"/>
          </a:xfrm>
          <a:prstGeom prst="rect">
            <a:avLst/>
          </a:prstGeom>
        </p:spPr>
        <p:txBody>
          <a:bodyPr tIns="0"/>
          <a:lstStyle>
            <a:lvl1pPr marL="0" indent="0" algn="l" defTabSz="914400" rtl="0" eaLnBrk="1" latinLnBrk="0" hangingPunct="1">
              <a:lnSpc>
                <a:spcPct val="100000"/>
              </a:lnSpc>
              <a:spcBef>
                <a:spcPts val="0"/>
              </a:spcBef>
              <a:spcAft>
                <a:spcPts val="0"/>
              </a:spcAft>
              <a:buFont typeface="Arial" panose="020B0604020202020204" pitchFamily="34" charset="0"/>
              <a:buNone/>
              <a:defRPr sz="1800" kern="0" spc="0" baseline="0">
                <a:solidFill>
                  <a:srgbClr val="BD69D7"/>
                </a:solidFill>
                <a:latin typeface="+mj-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dirty="0">
                <a:solidFill>
                  <a:schemeClr val="tx1"/>
                </a:solidFill>
              </a:rPr>
              <a:t>Protection against Collagen degradation</a:t>
            </a:r>
          </a:p>
        </p:txBody>
      </p:sp>
      <p:sp>
        <p:nvSpPr>
          <p:cNvPr id="19" name="Text Placeholder 15">
            <a:extLst>
              <a:ext uri="{FF2B5EF4-FFF2-40B4-BE49-F238E27FC236}">
                <a16:creationId xmlns:a16="http://schemas.microsoft.com/office/drawing/2014/main" id="{21588C92-D16F-2C51-9B79-366139983A40}"/>
              </a:ext>
            </a:extLst>
          </p:cNvPr>
          <p:cNvSpPr txBox="1">
            <a:spLocks/>
          </p:cNvSpPr>
          <p:nvPr/>
        </p:nvSpPr>
        <p:spPr>
          <a:xfrm>
            <a:off x="4257638" y="1815368"/>
            <a:ext cx="3672000" cy="1060270"/>
          </a:xfrm>
          <a:prstGeom prst="rect">
            <a:avLst/>
          </a:prstGeom>
        </p:spPr>
        <p:txBody>
          <a:bodyPr tIns="0"/>
          <a:lstStyle>
            <a:lvl1pPr marL="0" indent="0" algn="l" defTabSz="914400" rtl="0" eaLnBrk="1" latinLnBrk="0" hangingPunct="1">
              <a:lnSpc>
                <a:spcPct val="100000"/>
              </a:lnSpc>
              <a:spcBef>
                <a:spcPts val="0"/>
              </a:spcBef>
              <a:spcAft>
                <a:spcPts val="0"/>
              </a:spcAft>
              <a:buFont typeface="Arial" panose="020B0604020202020204" pitchFamily="34" charset="0"/>
              <a:buNone/>
              <a:defRPr sz="1200" kern="0" spc="0" baseline="0">
                <a:solidFill>
                  <a:schemeClr val="tx1"/>
                </a:solidFill>
                <a:latin typeface="+mn-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kern="1200" cap="none" spc="0" normalizeH="0" noProof="0" dirty="0">
                <a:ln>
                  <a:noFill/>
                </a:ln>
                <a:solidFill>
                  <a:prstClr val="black"/>
                </a:solidFill>
                <a:effectLst/>
                <a:uLnTx/>
                <a:uFillTx/>
                <a:latin typeface="DM Sans"/>
                <a:ea typeface="+mn-ea"/>
                <a:cs typeface="+mn-cs"/>
              </a:rPr>
              <a:t>Collagen synthesis is generally reduced during menopause. </a:t>
            </a:r>
            <a:r>
              <a:rPr kumimoji="0" lang="en-US" b="0" i="0" u="none" strike="noStrike" kern="1200" cap="none" spc="0" normalizeH="0" baseline="0" noProof="0" dirty="0">
                <a:ln>
                  <a:noFill/>
                </a:ln>
                <a:solidFill>
                  <a:prstClr val="black"/>
                </a:solidFill>
                <a:effectLst/>
                <a:uLnTx/>
                <a:uFillTx/>
                <a:latin typeface="DM Sans"/>
                <a:ea typeface="+mn-ea"/>
                <a:cs typeface="+mn-cs"/>
              </a:rPr>
              <a:t>Treatment with Niacinamide PC resulted in lower levels of free proline</a:t>
            </a:r>
            <a:r>
              <a:rPr lang="en-US" kern="1200" dirty="0">
                <a:solidFill>
                  <a:prstClr val="black"/>
                </a:solidFill>
                <a:latin typeface="DM Sans"/>
              </a:rPr>
              <a:t> and acetyl-proline</a:t>
            </a:r>
            <a:r>
              <a:rPr kumimoji="0" lang="en-US" b="0" i="0" u="none" strike="noStrike" kern="1200" cap="none" spc="0" normalizeH="0" baseline="0" noProof="0" dirty="0">
                <a:ln>
                  <a:noFill/>
                </a:ln>
                <a:solidFill>
                  <a:prstClr val="black"/>
                </a:solidFill>
                <a:effectLst/>
                <a:uLnTx/>
                <a:uFillTx/>
                <a:latin typeface="DM Sans"/>
                <a:ea typeface="+mn-ea"/>
                <a:cs typeface="+mn-cs"/>
              </a:rPr>
              <a:t>, confirming its effectiveness in preserving collagen integrity and maintaining skin elasticity.</a:t>
            </a:r>
            <a:endParaRPr lang="en-NL" b="0" i="0" u="none" strike="noStrike" kern="1200" cap="none" spc="0" normalizeH="0" baseline="0" noProof="0" dirty="0">
              <a:ln>
                <a:noFill/>
              </a:ln>
              <a:solidFill>
                <a:prstClr val="black"/>
              </a:solidFill>
              <a:effectLst/>
              <a:uLnTx/>
              <a:uFillTx/>
              <a:latin typeface="DM Sans"/>
            </a:endParaRPr>
          </a:p>
        </p:txBody>
      </p:sp>
      <p:sp>
        <p:nvSpPr>
          <p:cNvPr id="20" name="Text Placeholder 15">
            <a:extLst>
              <a:ext uri="{FF2B5EF4-FFF2-40B4-BE49-F238E27FC236}">
                <a16:creationId xmlns:a16="http://schemas.microsoft.com/office/drawing/2014/main" id="{18C45E9A-1E54-A477-219F-E8CB4A8E8784}"/>
              </a:ext>
            </a:extLst>
          </p:cNvPr>
          <p:cNvSpPr txBox="1">
            <a:spLocks/>
          </p:cNvSpPr>
          <p:nvPr/>
        </p:nvSpPr>
        <p:spPr>
          <a:xfrm>
            <a:off x="8218799" y="1168040"/>
            <a:ext cx="3273954" cy="302597"/>
          </a:xfrm>
          <a:prstGeom prst="rect">
            <a:avLst/>
          </a:prstGeom>
        </p:spPr>
        <p:txBody>
          <a:bodyPr tIns="0"/>
          <a:lstStyle>
            <a:lvl1pPr marL="0" indent="0" algn="l" defTabSz="914400" rtl="0" eaLnBrk="1" latinLnBrk="0" hangingPunct="1">
              <a:lnSpc>
                <a:spcPct val="100000"/>
              </a:lnSpc>
              <a:spcBef>
                <a:spcPts val="0"/>
              </a:spcBef>
              <a:spcAft>
                <a:spcPts val="0"/>
              </a:spcAft>
              <a:buFont typeface="Arial" panose="020B0604020202020204" pitchFamily="34" charset="0"/>
              <a:buNone/>
              <a:defRPr sz="1800" kern="0" spc="0" baseline="0">
                <a:solidFill>
                  <a:srgbClr val="BD69D7"/>
                </a:solidFill>
                <a:latin typeface="+mj-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dirty="0">
                <a:solidFill>
                  <a:schemeClr val="tx1"/>
                </a:solidFill>
              </a:rPr>
              <a:t>Skin Hydration</a:t>
            </a:r>
          </a:p>
        </p:txBody>
      </p:sp>
      <p:sp>
        <p:nvSpPr>
          <p:cNvPr id="21" name="Text Placeholder 15">
            <a:extLst>
              <a:ext uri="{FF2B5EF4-FFF2-40B4-BE49-F238E27FC236}">
                <a16:creationId xmlns:a16="http://schemas.microsoft.com/office/drawing/2014/main" id="{2B2929B3-1DDD-2FAE-0081-AA4FA8F763C2}"/>
              </a:ext>
            </a:extLst>
          </p:cNvPr>
          <p:cNvSpPr txBox="1">
            <a:spLocks/>
          </p:cNvSpPr>
          <p:nvPr/>
        </p:nvSpPr>
        <p:spPr>
          <a:xfrm>
            <a:off x="8218799" y="1815368"/>
            <a:ext cx="3670163" cy="1060270"/>
          </a:xfrm>
          <a:prstGeom prst="rect">
            <a:avLst/>
          </a:prstGeom>
        </p:spPr>
        <p:txBody>
          <a:bodyPr tIns="0"/>
          <a:lstStyle>
            <a:lvl1pPr marL="0" indent="0" algn="l" defTabSz="914400" rtl="0" eaLnBrk="1" latinLnBrk="0" hangingPunct="1">
              <a:lnSpc>
                <a:spcPct val="100000"/>
              </a:lnSpc>
              <a:spcBef>
                <a:spcPts val="0"/>
              </a:spcBef>
              <a:spcAft>
                <a:spcPts val="0"/>
              </a:spcAft>
              <a:buFont typeface="Arial" panose="020B0604020202020204" pitchFamily="34" charset="0"/>
              <a:buNone/>
              <a:defRPr sz="1200" kern="0" spc="0" baseline="0">
                <a:solidFill>
                  <a:schemeClr val="tx1"/>
                </a:solidFill>
                <a:latin typeface="+mn-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defRPr/>
            </a:pPr>
            <a:r>
              <a:rPr kumimoji="0" lang="en-GB" b="0" i="0" u="none" strike="noStrike" kern="1200" cap="none" spc="0" normalizeH="0" baseline="0" noProof="0" dirty="0">
                <a:ln>
                  <a:noFill/>
                </a:ln>
                <a:solidFill>
                  <a:prstClr val="black"/>
                </a:solidFill>
                <a:effectLst/>
                <a:uLnTx/>
                <a:uFillTx/>
                <a:latin typeface="DM Sans"/>
                <a:ea typeface="+mn-ea"/>
                <a:cs typeface="+mn-cs"/>
              </a:rPr>
              <a:t>Due to hormonal changes menopausal skin tends to become drier, giving the skin an itchy feeling. </a:t>
            </a:r>
            <a:r>
              <a:rPr kumimoji="0" lang="en-US" b="0" i="0" u="none" strike="noStrike" kern="0" cap="none" spc="0" normalizeH="0" baseline="0" noProof="0" dirty="0">
                <a:ln>
                  <a:noFill/>
                </a:ln>
                <a:solidFill>
                  <a:prstClr val="black"/>
                </a:solidFill>
                <a:effectLst/>
                <a:uLnTx/>
                <a:uFillTx/>
                <a:latin typeface="DM Sans"/>
                <a:ea typeface="+mn-ea"/>
                <a:cs typeface="+mn-cs"/>
              </a:rPr>
              <a:t>High level of Niacinamide is correlated with reduced </a:t>
            </a:r>
            <a:r>
              <a:rPr lang="en-US" dirty="0">
                <a:solidFill>
                  <a:prstClr val="black"/>
                </a:solidFill>
                <a:latin typeface="DM Sans"/>
              </a:rPr>
              <a:t>trans epidermal water</a:t>
            </a:r>
            <a:r>
              <a:rPr kumimoji="0" lang="en-US" b="0" i="0" u="none" strike="noStrike" kern="0" cap="none" spc="0" normalizeH="0" baseline="0" noProof="0" dirty="0">
                <a:ln>
                  <a:noFill/>
                </a:ln>
                <a:solidFill>
                  <a:prstClr val="black"/>
                </a:solidFill>
                <a:effectLst/>
                <a:uLnTx/>
                <a:uFillTx/>
                <a:latin typeface="DM Sans"/>
                <a:ea typeface="+mn-ea"/>
                <a:cs typeface="+mn-cs"/>
              </a:rPr>
              <a:t> loss (TEWL) and consequent increase of skin hydration</a:t>
            </a:r>
            <a:r>
              <a:rPr kumimoji="0" lang="en-US" b="1" i="0" u="none" strike="noStrike" kern="0" cap="none" spc="0" normalizeH="0" baseline="0" noProof="0" dirty="0">
                <a:ln>
                  <a:noFill/>
                </a:ln>
                <a:solidFill>
                  <a:prstClr val="black"/>
                </a:solidFill>
                <a:effectLst/>
                <a:uLnTx/>
                <a:uFillTx/>
                <a:latin typeface="DM Sans"/>
                <a:ea typeface="+mn-ea"/>
                <a:cs typeface="+mn-cs"/>
              </a:rPr>
              <a:t>.</a:t>
            </a:r>
            <a:endParaRPr kumimoji="0" lang="en-US" b="0" i="0" u="none" strike="noStrike" kern="0" cap="none" spc="0" normalizeH="0" baseline="0" noProof="0" dirty="0">
              <a:ln>
                <a:noFill/>
              </a:ln>
              <a:solidFill>
                <a:prstClr val="black"/>
              </a:solidFill>
              <a:effectLst/>
              <a:uLnTx/>
              <a:uFillTx/>
              <a:latin typeface="DM Sans"/>
              <a:ea typeface="+mn-ea"/>
              <a:cs typeface="+mn-cs"/>
            </a:endParaRPr>
          </a:p>
        </p:txBody>
      </p:sp>
      <p:sp>
        <p:nvSpPr>
          <p:cNvPr id="22" name="TextBox 21">
            <a:extLst>
              <a:ext uri="{FF2B5EF4-FFF2-40B4-BE49-F238E27FC236}">
                <a16:creationId xmlns:a16="http://schemas.microsoft.com/office/drawing/2014/main" id="{652D7ACD-F21D-E5C4-9313-321F81FBEE5D}"/>
              </a:ext>
            </a:extLst>
          </p:cNvPr>
          <p:cNvSpPr txBox="1"/>
          <p:nvPr/>
        </p:nvSpPr>
        <p:spPr>
          <a:xfrm>
            <a:off x="8218799" y="5786387"/>
            <a:ext cx="286722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DM Sans"/>
                <a:ea typeface="+mn-ea"/>
                <a:cs typeface="+mn-cs"/>
              </a:rPr>
              <a:t>Significant increase of skin hydration by 22% vs T0 and by 13% vs Post Menopause group</a:t>
            </a:r>
          </a:p>
        </p:txBody>
      </p:sp>
      <p:sp>
        <p:nvSpPr>
          <p:cNvPr id="23" name="TextBox 22">
            <a:extLst>
              <a:ext uri="{FF2B5EF4-FFF2-40B4-BE49-F238E27FC236}">
                <a16:creationId xmlns:a16="http://schemas.microsoft.com/office/drawing/2014/main" id="{8FAFB7E7-55A0-86A4-3703-71C35978FF5F}"/>
              </a:ext>
            </a:extLst>
          </p:cNvPr>
          <p:cNvSpPr txBox="1"/>
          <p:nvPr/>
        </p:nvSpPr>
        <p:spPr>
          <a:xfrm>
            <a:off x="4257638" y="5786387"/>
            <a:ext cx="3653086" cy="5078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DM Sans"/>
                <a:ea typeface="+mn-ea"/>
                <a:cs typeface="+mn-cs"/>
              </a:rPr>
              <a:t>Significant increase of free proline by 80% and significant reduction of free proline by 24% after treatment by 5% Niacinamide PC vs placebo</a:t>
            </a:r>
          </a:p>
        </p:txBody>
      </p:sp>
      <p:sp>
        <p:nvSpPr>
          <p:cNvPr id="24" name="TextBox 23">
            <a:extLst>
              <a:ext uri="{FF2B5EF4-FFF2-40B4-BE49-F238E27FC236}">
                <a16:creationId xmlns:a16="http://schemas.microsoft.com/office/drawing/2014/main" id="{53C521C1-F273-1779-88FF-119AD2CFF409}"/>
              </a:ext>
            </a:extLst>
          </p:cNvPr>
          <p:cNvSpPr txBox="1"/>
          <p:nvPr/>
        </p:nvSpPr>
        <p:spPr>
          <a:xfrm>
            <a:off x="8218799" y="3220369"/>
            <a:ext cx="3268030" cy="230832"/>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DM Sans"/>
                <a:ea typeface="+mn-ea"/>
                <a:cs typeface="+mn-cs"/>
              </a:rPr>
              <a:t>Skin hydration by cutometer</a:t>
            </a:r>
          </a:p>
        </p:txBody>
      </p:sp>
      <p:sp>
        <p:nvSpPr>
          <p:cNvPr id="25" name="TextBox 24">
            <a:extLst>
              <a:ext uri="{FF2B5EF4-FFF2-40B4-BE49-F238E27FC236}">
                <a16:creationId xmlns:a16="http://schemas.microsoft.com/office/drawing/2014/main" id="{E6F50473-B993-6C4E-1BC2-839D8ED3AF47}"/>
              </a:ext>
            </a:extLst>
          </p:cNvPr>
          <p:cNvSpPr txBox="1"/>
          <p:nvPr/>
        </p:nvSpPr>
        <p:spPr>
          <a:xfrm>
            <a:off x="4257638" y="3220369"/>
            <a:ext cx="3268030" cy="230832"/>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DM Sans"/>
                <a:ea typeface="+mn-ea"/>
                <a:cs typeface="+mn-cs"/>
              </a:rPr>
              <a:t>Free proline content</a:t>
            </a:r>
          </a:p>
        </p:txBody>
      </p:sp>
      <p:sp>
        <p:nvSpPr>
          <p:cNvPr id="26" name="TextBox 25">
            <a:extLst>
              <a:ext uri="{FF2B5EF4-FFF2-40B4-BE49-F238E27FC236}">
                <a16:creationId xmlns:a16="http://schemas.microsoft.com/office/drawing/2014/main" id="{594EF6C6-6B76-5374-6313-82FF9769835B}"/>
              </a:ext>
            </a:extLst>
          </p:cNvPr>
          <p:cNvSpPr txBox="1"/>
          <p:nvPr/>
        </p:nvSpPr>
        <p:spPr>
          <a:xfrm>
            <a:off x="302400" y="5786387"/>
            <a:ext cx="3268030"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DM Sans"/>
                <a:ea typeface="+mn-ea"/>
                <a:cs typeface="+mn-cs"/>
              </a:rPr>
              <a:t>Niacinamide PC rebalances the ceramide distribution</a:t>
            </a:r>
          </a:p>
        </p:txBody>
      </p:sp>
      <p:pic>
        <p:nvPicPr>
          <p:cNvPr id="27" name="Picture 31">
            <a:extLst>
              <a:ext uri="{FF2B5EF4-FFF2-40B4-BE49-F238E27FC236}">
                <a16:creationId xmlns:a16="http://schemas.microsoft.com/office/drawing/2014/main" id="{23D17DFF-8F77-12D3-BCAC-C8F34DDB43FD}"/>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8218829" y="3406176"/>
            <a:ext cx="2979061" cy="2311512"/>
          </a:xfrm>
          <a:prstGeom prst="rect">
            <a:avLst/>
          </a:prstGeom>
        </p:spPr>
      </p:pic>
      <p:sp>
        <p:nvSpPr>
          <p:cNvPr id="29" name="TextBox 28">
            <a:extLst>
              <a:ext uri="{FF2B5EF4-FFF2-40B4-BE49-F238E27FC236}">
                <a16:creationId xmlns:a16="http://schemas.microsoft.com/office/drawing/2014/main" id="{56B3C187-4778-9132-0AF7-825C09552096}"/>
              </a:ext>
            </a:extLst>
          </p:cNvPr>
          <p:cNvSpPr txBox="1"/>
          <p:nvPr/>
        </p:nvSpPr>
        <p:spPr>
          <a:xfrm>
            <a:off x="302400" y="3220369"/>
            <a:ext cx="3268030" cy="353943"/>
          </a:xfrm>
          <a:prstGeom prst="rect">
            <a:avLst/>
          </a:prstGeom>
          <a:noFill/>
        </p:spPr>
        <p:txBody>
          <a:bodyPr wrap="square">
            <a:spAutoFit/>
          </a:bodyPr>
          <a:lstStyle/>
          <a:p>
            <a:pPr>
              <a:defRPr/>
            </a:pPr>
            <a:r>
              <a:rPr lang="en-US" sz="900" b="1" dirty="0">
                <a:solidFill>
                  <a:prstClr val="black"/>
                </a:solidFill>
              </a:rPr>
              <a:t>Change in percentage share of total ceramides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dirty="0">
                <a:solidFill>
                  <a:prstClr val="black"/>
                </a:solidFill>
                <a:latin typeface="DM Sans"/>
              </a:rPr>
              <a:t>R</a:t>
            </a:r>
            <a:r>
              <a:rPr kumimoji="0" lang="en-US" sz="800" b="1" i="0" u="none" strike="noStrike" kern="1200" cap="none" spc="0" normalizeH="0" baseline="0" noProof="0" dirty="0">
                <a:ln>
                  <a:noFill/>
                </a:ln>
                <a:solidFill>
                  <a:prstClr val="black"/>
                </a:solidFill>
                <a:effectLst/>
                <a:uLnTx/>
                <a:uFillTx/>
                <a:latin typeface="DM Sans"/>
                <a:ea typeface="+mn-ea"/>
                <a:cs typeface="+mn-cs"/>
              </a:rPr>
              <a:t>elative content of ceramides on total ceramides content</a:t>
            </a:r>
          </a:p>
        </p:txBody>
      </p:sp>
      <p:sp>
        <p:nvSpPr>
          <p:cNvPr id="31" name="TextBox 30">
            <a:extLst>
              <a:ext uri="{FF2B5EF4-FFF2-40B4-BE49-F238E27FC236}">
                <a16:creationId xmlns:a16="http://schemas.microsoft.com/office/drawing/2014/main" id="{5497D6C9-DF1D-5401-64CB-CBE70F33E2BA}"/>
              </a:ext>
            </a:extLst>
          </p:cNvPr>
          <p:cNvSpPr txBox="1"/>
          <p:nvPr/>
        </p:nvSpPr>
        <p:spPr>
          <a:xfrm>
            <a:off x="9623425" y="2675"/>
            <a:ext cx="2568576" cy="369332"/>
          </a:xfrm>
          <a:prstGeom prst="rect">
            <a:avLst/>
          </a:prstGeom>
          <a:solidFill>
            <a:schemeClr val="accent3"/>
          </a:solidFill>
        </p:spPr>
        <p:txBody>
          <a:bodyPr wrap="square">
            <a:spAutoFit/>
          </a:bodyPr>
          <a:lstStyle/>
          <a:p>
            <a:r>
              <a:rPr kumimoji="0" lang="en-GB" sz="1800" u="none" strike="noStrike" kern="1200" cap="none" spc="0" normalizeH="0" baseline="0" noProof="0">
                <a:ln>
                  <a:noFill/>
                </a:ln>
                <a:solidFill>
                  <a:srgbClr val="FFFFFF"/>
                </a:solidFill>
                <a:effectLst/>
                <a:uLnTx/>
                <a:uFillTx/>
              </a:rPr>
              <a:t>New</a:t>
            </a:r>
          </a:p>
        </p:txBody>
      </p:sp>
      <p:sp>
        <p:nvSpPr>
          <p:cNvPr id="32" name="TextBox 31">
            <a:extLst>
              <a:ext uri="{FF2B5EF4-FFF2-40B4-BE49-F238E27FC236}">
                <a16:creationId xmlns:a16="http://schemas.microsoft.com/office/drawing/2014/main" id="{BF98C330-D4D0-8037-86FD-D854B8B7D3A9}"/>
              </a:ext>
            </a:extLst>
          </p:cNvPr>
          <p:cNvSpPr txBox="1"/>
          <p:nvPr/>
        </p:nvSpPr>
        <p:spPr>
          <a:xfrm>
            <a:off x="9624447" y="380627"/>
            <a:ext cx="2567553" cy="369332"/>
          </a:xfrm>
          <a:prstGeom prst="rect">
            <a:avLst/>
          </a:prstGeom>
          <a:solidFill>
            <a:schemeClr val="accent3"/>
          </a:solidFill>
        </p:spPr>
        <p:txBody>
          <a:bodyPr wrap="square">
            <a:spAutoFit/>
          </a:bodyPr>
          <a:lstStyle/>
          <a:p>
            <a:r>
              <a:rPr lang="en-US" i="1">
                <a:solidFill>
                  <a:schemeClr val="bg1"/>
                </a:solidFill>
              </a:rPr>
              <a:t>in vivo </a:t>
            </a:r>
            <a:r>
              <a:rPr lang="en-US">
                <a:solidFill>
                  <a:schemeClr val="bg1"/>
                </a:solidFill>
              </a:rPr>
              <a:t>study</a:t>
            </a:r>
            <a:endParaRPr lang="en-US" baseline="30000">
              <a:solidFill>
                <a:schemeClr val="bg1"/>
              </a:solidFill>
            </a:endParaRPr>
          </a:p>
        </p:txBody>
      </p:sp>
      <p:pic>
        <p:nvPicPr>
          <p:cNvPr id="33" name="Graphic 32">
            <a:extLst>
              <a:ext uri="{FF2B5EF4-FFF2-40B4-BE49-F238E27FC236}">
                <a16:creationId xmlns:a16="http://schemas.microsoft.com/office/drawing/2014/main" id="{6636B89A-7C09-31E8-4085-53D65C2231C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692259" y="757286"/>
            <a:ext cx="1499742" cy="586106"/>
          </a:xfrm>
          <a:prstGeom prst="rect">
            <a:avLst/>
          </a:prstGeom>
        </p:spPr>
      </p:pic>
      <p:pic>
        <p:nvPicPr>
          <p:cNvPr id="34" name="Graphic 33">
            <a:extLst>
              <a:ext uri="{FF2B5EF4-FFF2-40B4-BE49-F238E27FC236}">
                <a16:creationId xmlns:a16="http://schemas.microsoft.com/office/drawing/2014/main" id="{777B5C60-08C3-DBCB-CED1-2C817AA63E87}"/>
              </a:ext>
            </a:extLst>
          </p:cNvPr>
          <p:cNvPicPr>
            <a:picLocks noChangeAspect="1"/>
          </p:cNvPicPr>
          <p:nvPr/>
        </p:nvPicPr>
        <p:blipFill>
          <a:blip r:embed="rId6">
            <a:extLst>
              <a:ext uri="{96DAC541-7B7A-43D3-8B79-37D633B846F1}">
                <asvg:svgBlip xmlns:asvg="http://schemas.microsoft.com/office/drawing/2016/SVG/main" r:embed="rId7"/>
              </a:ext>
            </a:extLst>
          </a:blip>
          <a:srcRect l="-226" r="6530"/>
          <a:stretch/>
        </p:blipFill>
        <p:spPr>
          <a:xfrm>
            <a:off x="300716" y="3707321"/>
            <a:ext cx="3600979" cy="1942800"/>
          </a:xfrm>
          <a:prstGeom prst="rect">
            <a:avLst/>
          </a:prstGeom>
        </p:spPr>
      </p:pic>
      <p:pic>
        <p:nvPicPr>
          <p:cNvPr id="35" name="Graphic 34">
            <a:extLst>
              <a:ext uri="{FF2B5EF4-FFF2-40B4-BE49-F238E27FC236}">
                <a16:creationId xmlns:a16="http://schemas.microsoft.com/office/drawing/2014/main" id="{8AEE35E3-40DF-566E-BEFF-533F5AD82B0B}"/>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4346154" y="3436792"/>
            <a:ext cx="3085837" cy="2283892"/>
          </a:xfrm>
          <a:prstGeom prst="rect">
            <a:avLst/>
          </a:prstGeom>
        </p:spPr>
      </p:pic>
    </p:spTree>
    <p:extLst>
      <p:ext uri="{BB962C8B-B14F-4D97-AF65-F5344CB8AC3E}">
        <p14:creationId xmlns:p14="http://schemas.microsoft.com/office/powerpoint/2010/main" val="4292941713"/>
      </p:ext>
    </p:extLst>
  </p:cSld>
  <p:clrMapOvr>
    <a:masterClrMapping/>
  </p:clrMapOvr>
</p:sld>
</file>

<file path=ppt/theme/theme1.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2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3.xml><?xml version="1.0" encoding="utf-8"?>
<a:theme xmlns:a="http://schemas.openxmlformats.org/drawingml/2006/main" name="3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4.xml><?xml version="1.0" encoding="utf-8"?>
<a:theme xmlns:a="http://schemas.openxmlformats.org/drawingml/2006/main" name="4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dsm-firmenic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Green 1">
      <a:srgbClr val="C3E6E1"/>
    </a:custClr>
    <a:custClr name="Green 2">
      <a:srgbClr val="76D0C2"/>
    </a:custClr>
    <a:custClr name="Green 3">
      <a:srgbClr val="44B4A1"/>
    </a:custClr>
    <a:custClr name="Green 4">
      <a:srgbClr val="277E6E"/>
    </a:custClr>
    <a:custClr name="Green 5">
      <a:srgbClr val="084337"/>
    </a:custClr>
    <a:custClr name="Blue 1">
      <a:srgbClr val="CBE7F5"/>
    </a:custClr>
    <a:custClr name="Blue 2">
      <a:srgbClr val="89C7E8"/>
    </a:custClr>
    <a:custClr name="Blue 3">
      <a:srgbClr val="48A2CF"/>
    </a:custClr>
    <a:custClr name="Blue 4">
      <a:srgbClr val="307297"/>
    </a:custClr>
    <a:custClr name="Blue 5">
      <a:srgbClr val="0B3C56"/>
    </a:custClr>
    <a:custClr name="Purple 1">
      <a:srgbClr val="EEDBF7"/>
    </a:custClr>
    <a:custClr name="Purple 2">
      <a:srgbClr val="D9B0EA"/>
    </a:custClr>
    <a:custClr name="Purple 3">
      <a:srgbClr val="BD69D7"/>
    </a:custClr>
    <a:custClr name="Purple 4">
      <a:srgbClr val="9138B0"/>
    </a:custClr>
    <a:custClr name="Purple 5">
      <a:srgbClr val="58166D"/>
    </a:custClr>
    <a:custClr name="Red 1">
      <a:srgbClr val="F5D0C9"/>
    </a:custClr>
    <a:custClr name="Red 2">
      <a:srgbClr val="E67F7C"/>
    </a:custClr>
    <a:custClr name="Red 3">
      <a:srgbClr val="D34252"/>
    </a:custClr>
    <a:custClr name="Red 4">
      <a:srgbClr val="9D2835"/>
    </a:custClr>
    <a:custClr name="Red 5">
      <a:srgbClr val="6D0E17"/>
    </a:custClr>
    <a:custClr name="Orange 1">
      <a:srgbClr val="F5D8B8"/>
    </a:custClr>
    <a:custClr name="Orange 2">
      <a:srgbClr val="FFAA4D"/>
    </a:custClr>
    <a:custClr name="Orange 3">
      <a:srgbClr val="F08B1F"/>
    </a:custClr>
    <a:custClr name="Orange 4">
      <a:srgbClr val="CC7414"/>
    </a:custClr>
    <a:custClr name="Orange 5">
      <a:srgbClr val="994F00"/>
    </a:custClr>
    <a:custClr name="Yellow 1">
      <a:srgbClr val="EDF2AE"/>
    </a:custClr>
    <a:custClr name="Yellow 2">
      <a:srgbClr val="CBD938"/>
    </a:custClr>
    <a:custClr name="Yellow 3">
      <a:srgbClr val="B2BF00"/>
    </a:custClr>
    <a:custClr name="Yellow 4">
      <a:srgbClr val="727A06"/>
    </a:custClr>
    <a:custClr name="Yellow 5">
      <a:srgbClr val="353B09"/>
    </a:custClr>
    <a:custClr name="Brown 1">
      <a:srgbClr val="F0F0F0"/>
    </a:custClr>
    <a:custClr name="Brown 2">
      <a:srgbClr val="CCBCB8"/>
    </a:custClr>
    <a:custClr name="Brown 3">
      <a:srgbClr val="B3978F"/>
    </a:custClr>
    <a:custClr name="Brown 4">
      <a:srgbClr val="897974"/>
    </a:custClr>
    <a:custClr name="Brown 5">
      <a:srgbClr val="4D3C35"/>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4e78ffb6-5573-4dae-972d-0246748d492f">
      <Terms xmlns="http://schemas.microsoft.com/office/infopath/2007/PartnerControls"/>
    </lcf76f155ced4ddcb4097134ff3c332f>
    <Marcom_x0020_Status xmlns="4e78ffb6-5573-4dae-972d-0246748d492f">not applicable</Marcom_x0020_Status>
    <Transfer_x0020_B_x0026_C_x0020_Connect xmlns="4e78ffb6-5573-4dae-972d-0246748d492f">yes</Transfer_x0020_B_x0026_C_x0020_Connect>
    <Validation_x0020_Mkt xmlns="4e78ffb6-5573-4dae-972d-0246748d492f">yes</Validation_x0020_Mkt>
    <Marcom_x0020_Support_x0020_Needed xmlns="4e78ffb6-5573-4dae-972d-0246748d492f">no</Marcom_x0020_Support_x0020_Needed>
    <Content_x0020_Revision xmlns="4e78ffb6-5573-4dae-972d-0246748d492f">Finished</Content_x0020_Revision>
    <Assigned_x0020_to0 xmlns="4e78ffb6-5573-4dae-972d-0246748d492f">Hannah Rogers</Assigned_x0020_to0>
    <Est_x002e_Cost xmlns="4e78ffb6-5573-4dae-972d-0246748d492f" xsi:nil="true"/>
    <Notes xmlns="4e78ffb6-5573-4dae-972d-0246748d492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haredContentType xmlns="Microsoft.SharePoint.Taxonomy.ContentTypeSync" SourceId="1e82cb03-88f0-48bb-a65d-3e95f13147ee" ContentTypeId="0x0101" PreviousValue="false"/>
</file>

<file path=customXml/item4.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192AB7-E55D-4C62-9017-90AD644F626D}">
  <ds:schemaRefs>
    <ds:schemaRef ds:uri="http://purl.org/dc/terms/"/>
    <ds:schemaRef ds:uri="http://purl.org/dc/dcmitype/"/>
    <ds:schemaRef ds:uri="http://schemas.openxmlformats.org/package/2006/metadata/core-properties"/>
    <ds:schemaRef ds:uri="4e78ffb6-5573-4dae-972d-0246748d492f"/>
    <ds:schemaRef ds:uri="http://schemas.microsoft.com/office/2006/documentManagement/types"/>
    <ds:schemaRef ds:uri="http://schemas.microsoft.com/office/2006/metadata/properties"/>
    <ds:schemaRef ds:uri="http://schemas.microsoft.com/office/infopath/2007/PartnerControls"/>
    <ds:schemaRef ds:uri="5a2251cd-bd5e-462d-8f0e-b8d48ef43808"/>
    <ds:schemaRef ds:uri="8a4562e5-d5b1-4d26-b0bf-7e79abe2fe6f"/>
    <ds:schemaRef ds:uri="http://www.w3.org/XML/1998/namespace"/>
    <ds:schemaRef ds:uri="http://purl.org/dc/elements/1.1/"/>
  </ds:schemaRefs>
</ds:datastoreItem>
</file>

<file path=customXml/itemProps2.xml><?xml version="1.0" encoding="utf-8"?>
<ds:datastoreItem xmlns:ds="http://schemas.openxmlformats.org/officeDocument/2006/customXml" ds:itemID="{77864003-2007-427C-B7ED-F957F8754913}">
  <ds:schemaRefs>
    <ds:schemaRef ds:uri="http://schemas.microsoft.com/sharepoint/v3/contenttype/forms"/>
  </ds:schemaRefs>
</ds:datastoreItem>
</file>

<file path=customXml/itemProps3.xml><?xml version="1.0" encoding="utf-8"?>
<ds:datastoreItem xmlns:ds="http://schemas.openxmlformats.org/officeDocument/2006/customXml" ds:itemID="{A4F2D380-B2AC-4F9D-8748-5DA25A121778}">
  <ds:schemaRefs>
    <ds:schemaRef ds:uri="Microsoft.SharePoint.Taxonomy.ContentTypeSync"/>
  </ds:schemaRefs>
</ds:datastoreItem>
</file>

<file path=customXml/itemProps4.xml><?xml version="1.0" encoding="utf-8"?>
<ds:datastoreItem xmlns:ds="http://schemas.openxmlformats.org/officeDocument/2006/customXml" ds:itemID="{3A56D6C2-F774-4BCC-A7EB-2DC97A1C76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78ffb6-5573-4dae-972d-0246748d492f"/>
    <ds:schemaRef ds:uri="5a2251cd-bd5e-462d-8f0e-b8d48ef43808"/>
    <ds:schemaRef ds:uri="8a4562e5-d5b1-4d26-b0bf-7e79abe2fe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36</TotalTime>
  <Words>1423</Words>
  <Application>Microsoft Office PowerPoint</Application>
  <PresentationFormat>Widescreen</PresentationFormat>
  <Paragraphs>190</Paragraphs>
  <Slides>10</Slides>
  <Notes>5</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10</vt:i4>
      </vt:variant>
    </vt:vector>
  </HeadingPairs>
  <TitlesOfParts>
    <vt:vector size="23" baseType="lpstr">
      <vt:lpstr>DM Sans Medium</vt:lpstr>
      <vt:lpstr>Open Sans</vt:lpstr>
      <vt:lpstr>Symbol</vt:lpstr>
      <vt:lpstr>Aptos</vt:lpstr>
      <vt:lpstr>DM Sans Bold</vt:lpstr>
      <vt:lpstr>DM Sans</vt:lpstr>
      <vt:lpstr>Wingdings</vt:lpstr>
      <vt:lpstr>Arial</vt:lpstr>
      <vt:lpstr>Calibri</vt:lpstr>
      <vt:lpstr>dsm-firmenich</vt:lpstr>
      <vt:lpstr>2_dsm-firmenich</vt:lpstr>
      <vt:lpstr>3_dsm-firmenich</vt:lpstr>
      <vt:lpstr>4_dsm-firmenich</vt:lpstr>
      <vt:lpstr>PowerPoint Presentation</vt:lpstr>
      <vt:lpstr>Multipurpose vitamin for multiple skin changes  during menopause</vt:lpstr>
      <vt:lpstr>New Science on Niacinamide in post-menopausal skin</vt:lpstr>
      <vt:lpstr>New Science on Niacinamide in post-menopausal skin</vt:lpstr>
      <vt:lpstr>PowerPoint Presentation</vt:lpstr>
      <vt:lpstr>PowerPoint Presentation</vt:lpstr>
      <vt:lpstr>PowerPoint Presentation</vt:lpstr>
      <vt:lpstr>Niacinamide PC – new clinical data</vt:lpstr>
      <vt:lpstr>Niacinamide PC:</vt:lpstr>
      <vt:lpstr>New Science on Niacinamide in post-menopausal skin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niacinamide_pc_in_menopause_teaser_2025-05</dc:title>
  <dc:creator>Francois Paul</dc:creator>
  <cp:lastModifiedBy>Marie-Sophie Meisinger</cp:lastModifiedBy>
  <cp:revision>12</cp:revision>
  <dcterms:created xsi:type="dcterms:W3CDTF">2023-03-31T07:21:36Z</dcterms:created>
  <dcterms:modified xsi:type="dcterms:W3CDTF">2025-05-21T15:59:43Z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0x010100E83D522BEB6C2744AA6709FD0672D96B</vt:lpwstr>
  </property>
  <property fmtid="{D5CDD505-2E9C-101B-9397-08002B2CF9AE}" pid="3" name="MediaServiceImageTags">
    <vt:lpwstr/>
  </property>
  <property fmtid="{D5CDD505-2E9C-101B-9397-08002B2CF9AE}" pid="4" name="ClassificationContentMarkingHeaderLocations">
    <vt:lpwstr>dsm-firmenich:7</vt:lpwstr>
  </property>
  <property fmtid="{D5CDD505-2E9C-101B-9397-08002B2CF9AE}" pid="5" name="ClassificationContentMarkingHeaderText">
    <vt:lpwstr>internal</vt:lpwstr>
  </property>
  <property fmtid="{D5CDD505-2E9C-101B-9397-08002B2CF9AE}" pid="6" name="MSIP_Label_2ff753fd-faf2-4608-9b59-553f003adcdf_Enabled">
    <vt:lpwstr>true</vt:lpwstr>
  </property>
  <property fmtid="{D5CDD505-2E9C-101B-9397-08002B2CF9AE}" pid="7" name="MSIP_Label_2ff753fd-faf2-4608-9b59-553f003adcdf_SetDate">
    <vt:lpwstr>2024-05-02T07:02:20Z</vt:lpwstr>
  </property>
  <property fmtid="{D5CDD505-2E9C-101B-9397-08002B2CF9AE}" pid="8" name="MSIP_Label_2ff753fd-faf2-4608-9b59-553f003adcdf_Method">
    <vt:lpwstr>Privileged</vt:lpwstr>
  </property>
  <property fmtid="{D5CDD505-2E9C-101B-9397-08002B2CF9AE}" pid="9" name="MSIP_Label_2ff753fd-faf2-4608-9b59-553f003adcdf_Name">
    <vt:lpwstr>2ff753fd-faf2-4608-9b59-553f003adcdf</vt:lpwstr>
  </property>
  <property fmtid="{D5CDD505-2E9C-101B-9397-08002B2CF9AE}" pid="10" name="MSIP_Label_2ff753fd-faf2-4608-9b59-553f003adcdf_SiteId">
    <vt:lpwstr>49618402-6ea3-441d-957d-7df8773fee54</vt:lpwstr>
  </property>
  <property fmtid="{D5CDD505-2E9C-101B-9397-08002B2CF9AE}" pid="11" name="MSIP_Label_2ff753fd-faf2-4608-9b59-553f003adcdf_ActionId">
    <vt:lpwstr>bec94c54-5b17-4dfb-af97-b6e5349f28bd</vt:lpwstr>
  </property>
  <property fmtid="{D5CDD505-2E9C-101B-9397-08002B2CF9AE}" pid="12" name="MSIP_Label_2ff753fd-faf2-4608-9b59-553f003adcdf_ContentBits">
    <vt:lpwstr>0</vt:lpwstr>
  </property>
</Properties>
</file>