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19" r:id="rId6"/>
  </p:sldMasterIdLst>
  <p:notesMasterIdLst>
    <p:notesMasterId r:id="rId37"/>
  </p:notesMasterIdLst>
  <p:sldIdLst>
    <p:sldId id="274" r:id="rId7"/>
    <p:sldId id="339" r:id="rId8"/>
    <p:sldId id="348" r:id="rId9"/>
    <p:sldId id="2147472801" r:id="rId10"/>
    <p:sldId id="3804" r:id="rId11"/>
    <p:sldId id="2498" r:id="rId12"/>
    <p:sldId id="380" r:id="rId13"/>
    <p:sldId id="2476" r:id="rId14"/>
    <p:sldId id="3806" r:id="rId15"/>
    <p:sldId id="272" r:id="rId16"/>
    <p:sldId id="356" r:id="rId17"/>
    <p:sldId id="3807" r:id="rId18"/>
    <p:sldId id="2460" r:id="rId19"/>
    <p:sldId id="3805" r:id="rId20"/>
    <p:sldId id="2485" r:id="rId21"/>
    <p:sldId id="3808" r:id="rId22"/>
    <p:sldId id="375" r:id="rId23"/>
    <p:sldId id="3809" r:id="rId24"/>
    <p:sldId id="352" r:id="rId25"/>
    <p:sldId id="354" r:id="rId26"/>
    <p:sldId id="3810" r:id="rId27"/>
    <p:sldId id="2491" r:id="rId28"/>
    <p:sldId id="3811" r:id="rId29"/>
    <p:sldId id="369" r:id="rId30"/>
    <p:sldId id="3813" r:id="rId31"/>
    <p:sldId id="391" r:id="rId32"/>
    <p:sldId id="393" r:id="rId33"/>
    <p:sldId id="257" r:id="rId34"/>
    <p:sldId id="2147482620" r:id="rId35"/>
    <p:sldId id="2424" r:id="rId36"/>
  </p:sldIdLst>
  <p:sldSz cx="12192000" cy="6858000"/>
  <p:notesSz cx="6858000" cy="9144000"/>
  <p:embeddedFontLst>
    <p:embeddedFont>
      <p:font typeface="DM Sans" pitchFamily="2" charset="0"/>
      <p:regular r:id="rId38"/>
      <p:bold r:id="rId39"/>
      <p:italic r:id="rId40"/>
      <p:boldItalic r:id="rId41"/>
    </p:embeddedFont>
    <p:embeddedFont>
      <p:font typeface="DM Sans 14pt" panose="020B0604020202020204" charset="0"/>
      <p:regular r:id="rId42"/>
      <p:bold r:id="rId43"/>
      <p:italic r:id="rId44"/>
      <p:boldItalic r:id="rId45"/>
    </p:embeddedFont>
    <p:embeddedFont>
      <p:font typeface="DM Sans Bold" pitchFamily="2" charset="0"/>
      <p:bold r:id="rId46"/>
    </p:embeddedFont>
    <p:embeddedFont>
      <p:font typeface="Fira Sans" panose="020B0503050000020004" pitchFamily="34" charset="0"/>
      <p:regular r:id="rId47"/>
      <p:bold r:id="rId48"/>
      <p:italic r:id="rId49"/>
      <p:boldItalic r:id="rId50"/>
    </p:embeddedFont>
    <p:embeddedFont>
      <p:font typeface="Fira Sans Book" panose="020B0503050000020004" pitchFamily="34" charset="0"/>
      <p:regular r:id="rId51"/>
      <p:italic r:id="rId52"/>
    </p:embeddedFont>
    <p:embeddedFont>
      <p:font typeface="Fira Sans Medium" panose="020B0603050000020004" pitchFamily="34" charset="0"/>
      <p:regular r:id="rId53"/>
      <p:italic r:id="rId54"/>
    </p:embeddedFont>
    <p:embeddedFont>
      <p:font typeface="Franklin Gothic Heavy" panose="020B0903020102020204" pitchFamily="34" charset="0"/>
      <p:regular r:id="rId55"/>
      <p:italic r:id="rId56"/>
    </p:embeddedFont>
    <p:embeddedFont>
      <p:font typeface="Times" panose="02020603050405020304" pitchFamily="18" charset="0"/>
      <p:regular r:id="rId57"/>
      <p:bold r:id="rId58"/>
      <p:italic r:id="rId59"/>
      <p:boldItalic r:id="rId60"/>
    </p:embeddedFont>
    <p:embeddedFont>
      <p:font typeface="Trebuchet MS" panose="020B060302020202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607D5F-7312-9B6E-A75D-B59F7A36C2CA}" name="Francois Paul" initials="FP" userId="S::Francois.Paul@dsm.com::cd345e1b-5b33-44e8-b09c-75307eac9781" providerId="AD"/>
  <p188:author id="{17FF70B6-10A3-2875-63ED-AAE370D1DFE8}" name="Karolina Strojny" initials="KS" userId="S::karolina.strojny@vim-group.com::76e827dd-946f-488b-88e6-4c70dcf5e094" providerId="AD"/>
  <p188:author id="{7CCACCCF-08BE-31A7-B3FB-44118BF6E4CD}" name="Beatrice Albanese" initials="BA" userId="S::Beatrice.Albanese@dsm.com::cf8a0dcc-7a34-4e2d-a3d2-85706be5943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CC7BCB-B0E0-46E1-926B-980D4EB761EB}" v="2" dt="2025-04-22T12:25:08.365"/>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38" autoAdjust="0"/>
    <p:restoredTop sz="93707" autoAdjust="0"/>
  </p:normalViewPr>
  <p:slideViewPr>
    <p:cSldViewPr snapToGrid="0">
      <p:cViewPr>
        <p:scale>
          <a:sx n="90" d="100"/>
          <a:sy n="90" d="100"/>
        </p:scale>
        <p:origin x="402" y="153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font" Target="fonts/font26.fntdata"/><Relationship Id="rId68" Type="http://schemas.openxmlformats.org/officeDocument/2006/relationships/tableStyles" Target="tableStyles.xml"/><Relationship Id="rId7" Type="http://schemas.openxmlformats.org/officeDocument/2006/relationships/slide" Target="slides/slide1.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66"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2.fntdata"/><Relationship Id="rId57" Type="http://schemas.openxmlformats.org/officeDocument/2006/relationships/font" Target="fonts/font20.fntdata"/><Relationship Id="rId61" Type="http://schemas.openxmlformats.org/officeDocument/2006/relationships/font" Target="fonts/font24.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font" Target="fonts/font27.fntdata"/><Relationship Id="rId69"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font" Target="fonts/font25.fntdata"/><Relationship Id="rId7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2FCC7BCB-B0E0-46E1-926B-980D4EB761EB}"/>
    <pc:docChg chg="undo custSel modSld">
      <pc:chgData name="Marie-Sophie Meisinger" userId="286e1ad8-c636-4702-a91e-982a33a1b0e7" providerId="ADAL" clId="{2FCC7BCB-B0E0-46E1-926B-980D4EB761EB}" dt="2025-04-22T12:23:30.846" v="78" actId="33524"/>
      <pc:docMkLst>
        <pc:docMk/>
      </pc:docMkLst>
      <pc:sldChg chg="delSp mod">
        <pc:chgData name="Marie-Sophie Meisinger" userId="286e1ad8-c636-4702-a91e-982a33a1b0e7" providerId="ADAL" clId="{2FCC7BCB-B0E0-46E1-926B-980D4EB761EB}" dt="2025-04-22T12:13:03.569" v="20" actId="478"/>
        <pc:sldMkLst>
          <pc:docMk/>
          <pc:sldMk cId="2363353649" sldId="272"/>
        </pc:sldMkLst>
        <pc:spChg chg="del">
          <ac:chgData name="Marie-Sophie Meisinger" userId="286e1ad8-c636-4702-a91e-982a33a1b0e7" providerId="ADAL" clId="{2FCC7BCB-B0E0-46E1-926B-980D4EB761EB}" dt="2025-04-22T12:13:03.569" v="20" actId="478"/>
          <ac:spMkLst>
            <pc:docMk/>
            <pc:sldMk cId="2363353649" sldId="272"/>
            <ac:spMk id="27" creationId="{62C15ACA-683B-E1E1-9F3A-3327E76C31A5}"/>
          </ac:spMkLst>
        </pc:spChg>
        <pc:spChg chg="del">
          <ac:chgData name="Marie-Sophie Meisinger" userId="286e1ad8-c636-4702-a91e-982a33a1b0e7" providerId="ADAL" clId="{2FCC7BCB-B0E0-46E1-926B-980D4EB761EB}" dt="2025-04-22T12:13:03.569" v="20" actId="478"/>
          <ac:spMkLst>
            <pc:docMk/>
            <pc:sldMk cId="2363353649" sldId="272"/>
            <ac:spMk id="28" creationId="{901812AE-CEAD-3255-FD17-FCD688ED1A6D}"/>
          </ac:spMkLst>
        </pc:spChg>
      </pc:sldChg>
      <pc:sldChg chg="delSp mod">
        <pc:chgData name="Marie-Sophie Meisinger" userId="286e1ad8-c636-4702-a91e-982a33a1b0e7" providerId="ADAL" clId="{2FCC7BCB-B0E0-46E1-926B-980D4EB761EB}" dt="2025-04-22T12:11:00.946" v="2" actId="478"/>
        <pc:sldMkLst>
          <pc:docMk/>
          <pc:sldMk cId="271783575" sldId="339"/>
        </pc:sldMkLst>
        <pc:spChg chg="del">
          <ac:chgData name="Marie-Sophie Meisinger" userId="286e1ad8-c636-4702-a91e-982a33a1b0e7" providerId="ADAL" clId="{2FCC7BCB-B0E0-46E1-926B-980D4EB761EB}" dt="2025-04-22T12:10:58.968" v="1" actId="478"/>
          <ac:spMkLst>
            <pc:docMk/>
            <pc:sldMk cId="271783575" sldId="339"/>
            <ac:spMk id="41" creationId="{37F0335A-0636-10B2-CC48-EF8B5611A411}"/>
          </ac:spMkLst>
        </pc:spChg>
        <pc:spChg chg="del">
          <ac:chgData name="Marie-Sophie Meisinger" userId="286e1ad8-c636-4702-a91e-982a33a1b0e7" providerId="ADAL" clId="{2FCC7BCB-B0E0-46E1-926B-980D4EB761EB}" dt="2025-04-22T12:10:57.492" v="0" actId="478"/>
          <ac:spMkLst>
            <pc:docMk/>
            <pc:sldMk cId="271783575" sldId="339"/>
            <ac:spMk id="42" creationId="{62A8B91B-03F7-A42F-286A-D6D25BC05FB9}"/>
          </ac:spMkLst>
        </pc:spChg>
        <pc:spChg chg="del">
          <ac:chgData name="Marie-Sophie Meisinger" userId="286e1ad8-c636-4702-a91e-982a33a1b0e7" providerId="ADAL" clId="{2FCC7BCB-B0E0-46E1-926B-980D4EB761EB}" dt="2025-04-22T12:11:00.946" v="2" actId="478"/>
          <ac:spMkLst>
            <pc:docMk/>
            <pc:sldMk cId="271783575" sldId="339"/>
            <ac:spMk id="43" creationId="{A4CB0046-AE5E-9F7E-FCF7-ABFE0D5D664F}"/>
          </ac:spMkLst>
        </pc:spChg>
      </pc:sldChg>
      <pc:sldChg chg="delSp mod">
        <pc:chgData name="Marie-Sophie Meisinger" userId="286e1ad8-c636-4702-a91e-982a33a1b0e7" providerId="ADAL" clId="{2FCC7BCB-B0E0-46E1-926B-980D4EB761EB}" dt="2025-04-22T12:11:15.991" v="5" actId="478"/>
        <pc:sldMkLst>
          <pc:docMk/>
          <pc:sldMk cId="3022732314" sldId="348"/>
        </pc:sldMkLst>
        <pc:spChg chg="del">
          <ac:chgData name="Marie-Sophie Meisinger" userId="286e1ad8-c636-4702-a91e-982a33a1b0e7" providerId="ADAL" clId="{2FCC7BCB-B0E0-46E1-926B-980D4EB761EB}" dt="2025-04-22T12:11:11.170" v="3" actId="478"/>
          <ac:spMkLst>
            <pc:docMk/>
            <pc:sldMk cId="3022732314" sldId="348"/>
            <ac:spMk id="33" creationId="{14BBA9CF-0DE1-9CB8-A973-1A3ED8CBA85F}"/>
          </ac:spMkLst>
        </pc:spChg>
        <pc:spChg chg="del">
          <ac:chgData name="Marie-Sophie Meisinger" userId="286e1ad8-c636-4702-a91e-982a33a1b0e7" providerId="ADAL" clId="{2FCC7BCB-B0E0-46E1-926B-980D4EB761EB}" dt="2025-04-22T12:11:15.991" v="5" actId="478"/>
          <ac:spMkLst>
            <pc:docMk/>
            <pc:sldMk cId="3022732314" sldId="348"/>
            <ac:spMk id="34" creationId="{365C42A0-5F28-6EDD-9706-E7B51F1314FD}"/>
          </ac:spMkLst>
        </pc:spChg>
        <pc:spChg chg="del">
          <ac:chgData name="Marie-Sophie Meisinger" userId="286e1ad8-c636-4702-a91e-982a33a1b0e7" providerId="ADAL" clId="{2FCC7BCB-B0E0-46E1-926B-980D4EB761EB}" dt="2025-04-22T12:11:12.841" v="4" actId="478"/>
          <ac:spMkLst>
            <pc:docMk/>
            <pc:sldMk cId="3022732314" sldId="348"/>
            <ac:spMk id="36" creationId="{5A606893-4EAF-9489-0C5D-484178425E0C}"/>
          </ac:spMkLst>
        </pc:spChg>
      </pc:sldChg>
      <pc:sldChg chg="delSp mod">
        <pc:chgData name="Marie-Sophie Meisinger" userId="286e1ad8-c636-4702-a91e-982a33a1b0e7" providerId="ADAL" clId="{2FCC7BCB-B0E0-46E1-926B-980D4EB761EB}" dt="2025-04-22T12:15:17.903" v="49" actId="478"/>
        <pc:sldMkLst>
          <pc:docMk/>
          <pc:sldMk cId="1071929323" sldId="352"/>
        </pc:sldMkLst>
        <pc:spChg chg="del">
          <ac:chgData name="Marie-Sophie Meisinger" userId="286e1ad8-c636-4702-a91e-982a33a1b0e7" providerId="ADAL" clId="{2FCC7BCB-B0E0-46E1-926B-980D4EB761EB}" dt="2025-04-22T12:15:14.212" v="47" actId="478"/>
          <ac:spMkLst>
            <pc:docMk/>
            <pc:sldMk cId="1071929323" sldId="352"/>
            <ac:spMk id="4" creationId="{1B05898D-3D8D-22CB-F3FC-73F6681AECEF}"/>
          </ac:spMkLst>
        </pc:spChg>
        <pc:spChg chg="del">
          <ac:chgData name="Marie-Sophie Meisinger" userId="286e1ad8-c636-4702-a91e-982a33a1b0e7" providerId="ADAL" clId="{2FCC7BCB-B0E0-46E1-926B-980D4EB761EB}" dt="2025-04-22T12:15:17.903" v="49" actId="478"/>
          <ac:spMkLst>
            <pc:docMk/>
            <pc:sldMk cId="1071929323" sldId="352"/>
            <ac:spMk id="5" creationId="{23FD800E-59DA-7CED-E8D0-D6B53F8A603E}"/>
          </ac:spMkLst>
        </pc:spChg>
        <pc:spChg chg="del">
          <ac:chgData name="Marie-Sophie Meisinger" userId="286e1ad8-c636-4702-a91e-982a33a1b0e7" providerId="ADAL" clId="{2FCC7BCB-B0E0-46E1-926B-980D4EB761EB}" dt="2025-04-22T12:15:15.704" v="48" actId="478"/>
          <ac:spMkLst>
            <pc:docMk/>
            <pc:sldMk cId="1071929323" sldId="352"/>
            <ac:spMk id="7" creationId="{39069F10-E79F-834D-5FA7-31719758CAD3}"/>
          </ac:spMkLst>
        </pc:spChg>
      </pc:sldChg>
      <pc:sldChg chg="delSp modSp mod">
        <pc:chgData name="Marie-Sophie Meisinger" userId="286e1ad8-c636-4702-a91e-982a33a1b0e7" providerId="ADAL" clId="{2FCC7BCB-B0E0-46E1-926B-980D4EB761EB}" dt="2025-04-22T12:23:30.846" v="78" actId="33524"/>
        <pc:sldMkLst>
          <pc:docMk/>
          <pc:sldMk cId="2316717755" sldId="354"/>
        </pc:sldMkLst>
        <pc:spChg chg="del">
          <ac:chgData name="Marie-Sophie Meisinger" userId="286e1ad8-c636-4702-a91e-982a33a1b0e7" providerId="ADAL" clId="{2FCC7BCB-B0E0-46E1-926B-980D4EB761EB}" dt="2025-04-22T12:15:26.405" v="50" actId="478"/>
          <ac:spMkLst>
            <pc:docMk/>
            <pc:sldMk cId="2316717755" sldId="354"/>
            <ac:spMk id="6" creationId="{B48DED69-7E52-0F1F-8931-EA3172614A46}"/>
          </ac:spMkLst>
        </pc:spChg>
        <pc:spChg chg="del">
          <ac:chgData name="Marie-Sophie Meisinger" userId="286e1ad8-c636-4702-a91e-982a33a1b0e7" providerId="ADAL" clId="{2FCC7BCB-B0E0-46E1-926B-980D4EB761EB}" dt="2025-04-22T12:15:30.989" v="52" actId="478"/>
          <ac:spMkLst>
            <pc:docMk/>
            <pc:sldMk cId="2316717755" sldId="354"/>
            <ac:spMk id="7" creationId="{2E555D09-EBD0-EA72-74A6-8AC4C163B331}"/>
          </ac:spMkLst>
        </pc:spChg>
        <pc:spChg chg="mod">
          <ac:chgData name="Marie-Sophie Meisinger" userId="286e1ad8-c636-4702-a91e-982a33a1b0e7" providerId="ADAL" clId="{2FCC7BCB-B0E0-46E1-926B-980D4EB761EB}" dt="2025-04-22T12:23:30.846" v="78" actId="33524"/>
          <ac:spMkLst>
            <pc:docMk/>
            <pc:sldMk cId="2316717755" sldId="354"/>
            <ac:spMk id="8" creationId="{0E3BC162-9C18-A246-91C2-69DA4C29CEED}"/>
          </ac:spMkLst>
        </pc:spChg>
        <pc:spChg chg="del">
          <ac:chgData name="Marie-Sophie Meisinger" userId="286e1ad8-c636-4702-a91e-982a33a1b0e7" providerId="ADAL" clId="{2FCC7BCB-B0E0-46E1-926B-980D4EB761EB}" dt="2025-04-22T12:15:30.989" v="52" actId="478"/>
          <ac:spMkLst>
            <pc:docMk/>
            <pc:sldMk cId="2316717755" sldId="354"/>
            <ac:spMk id="11" creationId="{DEBC79AD-1C20-6601-F998-C81A6BFEC53A}"/>
          </ac:spMkLst>
        </pc:spChg>
        <pc:spChg chg="del">
          <ac:chgData name="Marie-Sophie Meisinger" userId="286e1ad8-c636-4702-a91e-982a33a1b0e7" providerId="ADAL" clId="{2FCC7BCB-B0E0-46E1-926B-980D4EB761EB}" dt="2025-04-22T12:15:27.711" v="51" actId="478"/>
          <ac:spMkLst>
            <pc:docMk/>
            <pc:sldMk cId="2316717755" sldId="354"/>
            <ac:spMk id="24" creationId="{2CCDC366-9990-6C28-DE05-C80CF54C0038}"/>
          </ac:spMkLst>
        </pc:spChg>
      </pc:sldChg>
      <pc:sldChg chg="delSp mod">
        <pc:chgData name="Marie-Sophie Meisinger" userId="286e1ad8-c636-4702-a91e-982a33a1b0e7" providerId="ADAL" clId="{2FCC7BCB-B0E0-46E1-926B-980D4EB761EB}" dt="2025-04-22T12:13:13.504" v="22" actId="478"/>
        <pc:sldMkLst>
          <pc:docMk/>
          <pc:sldMk cId="3547304017" sldId="356"/>
        </pc:sldMkLst>
        <pc:spChg chg="del">
          <ac:chgData name="Marie-Sophie Meisinger" userId="286e1ad8-c636-4702-a91e-982a33a1b0e7" providerId="ADAL" clId="{2FCC7BCB-B0E0-46E1-926B-980D4EB761EB}" dt="2025-04-22T12:13:13.504" v="22" actId="478"/>
          <ac:spMkLst>
            <pc:docMk/>
            <pc:sldMk cId="3547304017" sldId="356"/>
            <ac:spMk id="5" creationId="{A2E860E3-53AA-728B-CA63-F8CFCE6C8F81}"/>
          </ac:spMkLst>
        </pc:spChg>
        <pc:spChg chg="del">
          <ac:chgData name="Marie-Sophie Meisinger" userId="286e1ad8-c636-4702-a91e-982a33a1b0e7" providerId="ADAL" clId="{2FCC7BCB-B0E0-46E1-926B-980D4EB761EB}" dt="2025-04-22T12:13:13.504" v="22" actId="478"/>
          <ac:spMkLst>
            <pc:docMk/>
            <pc:sldMk cId="3547304017" sldId="356"/>
            <ac:spMk id="7" creationId="{7BDCE77C-B9C3-28D9-68C5-114F4B56908E}"/>
          </ac:spMkLst>
        </pc:spChg>
        <pc:spChg chg="del">
          <ac:chgData name="Marie-Sophie Meisinger" userId="286e1ad8-c636-4702-a91e-982a33a1b0e7" providerId="ADAL" clId="{2FCC7BCB-B0E0-46E1-926B-980D4EB761EB}" dt="2025-04-22T12:13:10.303" v="21" actId="478"/>
          <ac:spMkLst>
            <pc:docMk/>
            <pc:sldMk cId="3547304017" sldId="356"/>
            <ac:spMk id="8" creationId="{8915CC6E-912E-E982-C0CF-B94735241889}"/>
          </ac:spMkLst>
        </pc:spChg>
      </pc:sldChg>
      <pc:sldChg chg="delSp modSp mod">
        <pc:chgData name="Marie-Sophie Meisinger" userId="286e1ad8-c636-4702-a91e-982a33a1b0e7" providerId="ADAL" clId="{2FCC7BCB-B0E0-46E1-926B-980D4EB761EB}" dt="2025-04-22T12:17:44.020" v="68" actId="1076"/>
        <pc:sldMkLst>
          <pc:docMk/>
          <pc:sldMk cId="2543423824" sldId="369"/>
        </pc:sldMkLst>
        <pc:spChg chg="del">
          <ac:chgData name="Marie-Sophie Meisinger" userId="286e1ad8-c636-4702-a91e-982a33a1b0e7" providerId="ADAL" clId="{2FCC7BCB-B0E0-46E1-926B-980D4EB761EB}" dt="2025-04-22T12:16:13.063" v="61" actId="478"/>
          <ac:spMkLst>
            <pc:docMk/>
            <pc:sldMk cId="2543423824" sldId="369"/>
            <ac:spMk id="6" creationId="{EC30CD86-7508-136C-F703-2B393757E4A1}"/>
          </ac:spMkLst>
        </pc:spChg>
        <pc:spChg chg="mod">
          <ac:chgData name="Marie-Sophie Meisinger" userId="286e1ad8-c636-4702-a91e-982a33a1b0e7" providerId="ADAL" clId="{2FCC7BCB-B0E0-46E1-926B-980D4EB761EB}" dt="2025-04-22T12:17:11.173" v="66" actId="790"/>
          <ac:spMkLst>
            <pc:docMk/>
            <pc:sldMk cId="2543423824" sldId="369"/>
            <ac:spMk id="7" creationId="{8E97B0C2-FB2C-4121-BA81-3DC0149CA140}"/>
          </ac:spMkLst>
        </pc:spChg>
        <pc:spChg chg="del">
          <ac:chgData name="Marie-Sophie Meisinger" userId="286e1ad8-c636-4702-a91e-982a33a1b0e7" providerId="ADAL" clId="{2FCC7BCB-B0E0-46E1-926B-980D4EB761EB}" dt="2025-04-22T12:16:13.063" v="61" actId="478"/>
          <ac:spMkLst>
            <pc:docMk/>
            <pc:sldMk cId="2543423824" sldId="369"/>
            <ac:spMk id="8" creationId="{D68522CC-33DD-3335-FF5A-DD9F093941A1}"/>
          </ac:spMkLst>
        </pc:spChg>
        <pc:spChg chg="del">
          <ac:chgData name="Marie-Sophie Meisinger" userId="286e1ad8-c636-4702-a91e-982a33a1b0e7" providerId="ADAL" clId="{2FCC7BCB-B0E0-46E1-926B-980D4EB761EB}" dt="2025-04-22T12:16:10.319" v="60" actId="478"/>
          <ac:spMkLst>
            <pc:docMk/>
            <pc:sldMk cId="2543423824" sldId="369"/>
            <ac:spMk id="9" creationId="{90152020-0C20-0D9D-72EE-66E4351CD22F}"/>
          </ac:spMkLst>
        </pc:spChg>
        <pc:spChg chg="mod">
          <ac:chgData name="Marie-Sophie Meisinger" userId="286e1ad8-c636-4702-a91e-982a33a1b0e7" providerId="ADAL" clId="{2FCC7BCB-B0E0-46E1-926B-980D4EB761EB}" dt="2025-04-22T12:17:11.173" v="66" actId="790"/>
          <ac:spMkLst>
            <pc:docMk/>
            <pc:sldMk cId="2543423824" sldId="369"/>
            <ac:spMk id="21" creationId="{BD2EB38E-3237-B54F-8C78-762F6D0B15FD}"/>
          </ac:spMkLst>
        </pc:spChg>
        <pc:spChg chg="mod">
          <ac:chgData name="Marie-Sophie Meisinger" userId="286e1ad8-c636-4702-a91e-982a33a1b0e7" providerId="ADAL" clId="{2FCC7BCB-B0E0-46E1-926B-980D4EB761EB}" dt="2025-04-22T12:17:44.020" v="68" actId="1076"/>
          <ac:spMkLst>
            <pc:docMk/>
            <pc:sldMk cId="2543423824" sldId="369"/>
            <ac:spMk id="22" creationId="{0F512A08-D4E3-1B49-B7EF-4F61E13F70EA}"/>
          </ac:spMkLst>
        </pc:spChg>
        <pc:spChg chg="mod">
          <ac:chgData name="Marie-Sophie Meisinger" userId="286e1ad8-c636-4702-a91e-982a33a1b0e7" providerId="ADAL" clId="{2FCC7BCB-B0E0-46E1-926B-980D4EB761EB}" dt="2025-04-22T12:17:22.298" v="67" actId="313"/>
          <ac:spMkLst>
            <pc:docMk/>
            <pc:sldMk cId="2543423824" sldId="369"/>
            <ac:spMk id="23" creationId="{3DA647E0-2E30-4CC4-A2A2-572C6908A7CA}"/>
          </ac:spMkLst>
        </pc:spChg>
        <pc:spChg chg="mod">
          <ac:chgData name="Marie-Sophie Meisinger" userId="286e1ad8-c636-4702-a91e-982a33a1b0e7" providerId="ADAL" clId="{2FCC7BCB-B0E0-46E1-926B-980D4EB761EB}" dt="2025-04-22T12:16:34.100" v="65" actId="790"/>
          <ac:spMkLst>
            <pc:docMk/>
            <pc:sldMk cId="2543423824" sldId="369"/>
            <ac:spMk id="29" creationId="{55B4776F-9052-45EA-AC18-5284A18E49C4}"/>
          </ac:spMkLst>
        </pc:spChg>
        <pc:spChg chg="mod">
          <ac:chgData name="Marie-Sophie Meisinger" userId="286e1ad8-c636-4702-a91e-982a33a1b0e7" providerId="ADAL" clId="{2FCC7BCB-B0E0-46E1-926B-980D4EB761EB}" dt="2025-04-22T12:17:11.173" v="66" actId="790"/>
          <ac:spMkLst>
            <pc:docMk/>
            <pc:sldMk cId="2543423824" sldId="369"/>
            <ac:spMk id="30" creationId="{5FBAC23F-2986-4198-AE0B-43419376C869}"/>
          </ac:spMkLst>
        </pc:spChg>
        <pc:spChg chg="mod">
          <ac:chgData name="Marie-Sophie Meisinger" userId="286e1ad8-c636-4702-a91e-982a33a1b0e7" providerId="ADAL" clId="{2FCC7BCB-B0E0-46E1-926B-980D4EB761EB}" dt="2025-04-22T12:16:34.100" v="65" actId="790"/>
          <ac:spMkLst>
            <pc:docMk/>
            <pc:sldMk cId="2543423824" sldId="369"/>
            <ac:spMk id="31" creationId="{AB6C9082-0C78-492E-9F12-28A2B930A612}"/>
          </ac:spMkLst>
        </pc:spChg>
      </pc:sldChg>
      <pc:sldChg chg="delSp mod">
        <pc:chgData name="Marie-Sophie Meisinger" userId="286e1ad8-c636-4702-a91e-982a33a1b0e7" providerId="ADAL" clId="{2FCC7BCB-B0E0-46E1-926B-980D4EB761EB}" dt="2025-04-22T12:14:34.719" v="43" actId="478"/>
        <pc:sldMkLst>
          <pc:docMk/>
          <pc:sldMk cId="899264260" sldId="375"/>
        </pc:sldMkLst>
        <pc:spChg chg="del">
          <ac:chgData name="Marie-Sophie Meisinger" userId="286e1ad8-c636-4702-a91e-982a33a1b0e7" providerId="ADAL" clId="{2FCC7BCB-B0E0-46E1-926B-980D4EB761EB}" dt="2025-04-22T12:14:29.514" v="41" actId="478"/>
          <ac:spMkLst>
            <pc:docMk/>
            <pc:sldMk cId="899264260" sldId="375"/>
            <ac:spMk id="4" creationId="{26EC6164-C706-88AD-AA4B-0CC9BDB96A1A}"/>
          </ac:spMkLst>
        </pc:spChg>
        <pc:spChg chg="del">
          <ac:chgData name="Marie-Sophie Meisinger" userId="286e1ad8-c636-4702-a91e-982a33a1b0e7" providerId="ADAL" clId="{2FCC7BCB-B0E0-46E1-926B-980D4EB761EB}" dt="2025-04-22T12:14:34.719" v="43" actId="478"/>
          <ac:spMkLst>
            <pc:docMk/>
            <pc:sldMk cId="899264260" sldId="375"/>
            <ac:spMk id="5" creationId="{06C3EA8A-6DFB-1603-E018-95A1BD2FBB4B}"/>
          </ac:spMkLst>
        </pc:spChg>
        <pc:spChg chg="del">
          <ac:chgData name="Marie-Sophie Meisinger" userId="286e1ad8-c636-4702-a91e-982a33a1b0e7" providerId="ADAL" clId="{2FCC7BCB-B0E0-46E1-926B-980D4EB761EB}" dt="2025-04-22T12:14:34.719" v="43" actId="478"/>
          <ac:spMkLst>
            <pc:docMk/>
            <pc:sldMk cId="899264260" sldId="375"/>
            <ac:spMk id="6" creationId="{44144757-8885-906C-BEB6-8E688A46D673}"/>
          </ac:spMkLst>
        </pc:spChg>
        <pc:spChg chg="del">
          <ac:chgData name="Marie-Sophie Meisinger" userId="286e1ad8-c636-4702-a91e-982a33a1b0e7" providerId="ADAL" clId="{2FCC7BCB-B0E0-46E1-926B-980D4EB761EB}" dt="2025-04-22T12:14:31.571" v="42" actId="478"/>
          <ac:spMkLst>
            <pc:docMk/>
            <pc:sldMk cId="899264260" sldId="375"/>
            <ac:spMk id="7" creationId="{B71DEAA9-D3DD-0D14-C124-549943D26721}"/>
          </ac:spMkLst>
        </pc:spChg>
      </pc:sldChg>
      <pc:sldChg chg="delSp mod">
        <pc:chgData name="Marie-Sophie Meisinger" userId="286e1ad8-c636-4702-a91e-982a33a1b0e7" providerId="ADAL" clId="{2FCC7BCB-B0E0-46E1-926B-980D4EB761EB}" dt="2025-04-22T12:12:19.970" v="14" actId="478"/>
        <pc:sldMkLst>
          <pc:docMk/>
          <pc:sldMk cId="316844394" sldId="380"/>
        </pc:sldMkLst>
        <pc:spChg chg="del">
          <ac:chgData name="Marie-Sophie Meisinger" userId="286e1ad8-c636-4702-a91e-982a33a1b0e7" providerId="ADAL" clId="{2FCC7BCB-B0E0-46E1-926B-980D4EB761EB}" dt="2025-04-22T12:12:19.970" v="14" actId="478"/>
          <ac:spMkLst>
            <pc:docMk/>
            <pc:sldMk cId="316844394" sldId="380"/>
            <ac:spMk id="56" creationId="{0B9FA835-DE2C-3D4E-D4A7-57297CD50A60}"/>
          </ac:spMkLst>
        </pc:spChg>
        <pc:spChg chg="del">
          <ac:chgData name="Marie-Sophie Meisinger" userId="286e1ad8-c636-4702-a91e-982a33a1b0e7" providerId="ADAL" clId="{2FCC7BCB-B0E0-46E1-926B-980D4EB761EB}" dt="2025-04-22T12:12:19.970" v="14" actId="478"/>
          <ac:spMkLst>
            <pc:docMk/>
            <pc:sldMk cId="316844394" sldId="380"/>
            <ac:spMk id="57" creationId="{BD622C0A-0A97-E5FE-BA98-B391DC01615E}"/>
          </ac:spMkLst>
        </pc:spChg>
      </pc:sldChg>
      <pc:sldChg chg="delSp mod">
        <pc:chgData name="Marie-Sophie Meisinger" userId="286e1ad8-c636-4702-a91e-982a33a1b0e7" providerId="ADAL" clId="{2FCC7BCB-B0E0-46E1-926B-980D4EB761EB}" dt="2025-04-22T12:18:26.338" v="72" actId="478"/>
        <pc:sldMkLst>
          <pc:docMk/>
          <pc:sldMk cId="2184729427" sldId="391"/>
        </pc:sldMkLst>
        <pc:spChg chg="del">
          <ac:chgData name="Marie-Sophie Meisinger" userId="286e1ad8-c636-4702-a91e-982a33a1b0e7" providerId="ADAL" clId="{2FCC7BCB-B0E0-46E1-926B-980D4EB761EB}" dt="2025-04-22T12:18:23.765" v="71" actId="478"/>
          <ac:spMkLst>
            <pc:docMk/>
            <pc:sldMk cId="2184729427" sldId="391"/>
            <ac:spMk id="7" creationId="{53C2FEC8-8622-A140-A43D-14889D693746}"/>
          </ac:spMkLst>
        </pc:spChg>
        <pc:spChg chg="del">
          <ac:chgData name="Marie-Sophie Meisinger" userId="286e1ad8-c636-4702-a91e-982a33a1b0e7" providerId="ADAL" clId="{2FCC7BCB-B0E0-46E1-926B-980D4EB761EB}" dt="2025-04-22T12:18:26.338" v="72" actId="478"/>
          <ac:spMkLst>
            <pc:docMk/>
            <pc:sldMk cId="2184729427" sldId="391"/>
            <ac:spMk id="19" creationId="{DC4ED871-D682-A83F-C61D-DC84D9F44310}"/>
          </ac:spMkLst>
        </pc:spChg>
        <pc:spChg chg="del">
          <ac:chgData name="Marie-Sophie Meisinger" userId="286e1ad8-c636-4702-a91e-982a33a1b0e7" providerId="ADAL" clId="{2FCC7BCB-B0E0-46E1-926B-980D4EB761EB}" dt="2025-04-22T12:18:26.338" v="72" actId="478"/>
          <ac:spMkLst>
            <pc:docMk/>
            <pc:sldMk cId="2184729427" sldId="391"/>
            <ac:spMk id="20" creationId="{ADCC5F21-FD5A-34A2-CF72-D84E21CB0375}"/>
          </ac:spMkLst>
        </pc:spChg>
      </pc:sldChg>
      <pc:sldChg chg="delSp mod">
        <pc:chgData name="Marie-Sophie Meisinger" userId="286e1ad8-c636-4702-a91e-982a33a1b0e7" providerId="ADAL" clId="{2FCC7BCB-B0E0-46E1-926B-980D4EB761EB}" dt="2025-04-22T12:18:32.869" v="74" actId="478"/>
        <pc:sldMkLst>
          <pc:docMk/>
          <pc:sldMk cId="1224157492" sldId="393"/>
        </pc:sldMkLst>
        <pc:spChg chg="del">
          <ac:chgData name="Marie-Sophie Meisinger" userId="286e1ad8-c636-4702-a91e-982a33a1b0e7" providerId="ADAL" clId="{2FCC7BCB-B0E0-46E1-926B-980D4EB761EB}" dt="2025-04-22T12:18:32.869" v="74" actId="478"/>
          <ac:spMkLst>
            <pc:docMk/>
            <pc:sldMk cId="1224157492" sldId="393"/>
            <ac:spMk id="23" creationId="{57F1732F-9D95-A372-8DF9-98561C2B9E69}"/>
          </ac:spMkLst>
        </pc:spChg>
        <pc:spChg chg="del">
          <ac:chgData name="Marie-Sophie Meisinger" userId="286e1ad8-c636-4702-a91e-982a33a1b0e7" providerId="ADAL" clId="{2FCC7BCB-B0E0-46E1-926B-980D4EB761EB}" dt="2025-04-22T12:18:32.869" v="74" actId="478"/>
          <ac:spMkLst>
            <pc:docMk/>
            <pc:sldMk cId="1224157492" sldId="393"/>
            <ac:spMk id="24" creationId="{23278F45-B925-8E47-D6BA-620E79F8B234}"/>
          </ac:spMkLst>
        </pc:spChg>
        <pc:spChg chg="del">
          <ac:chgData name="Marie-Sophie Meisinger" userId="286e1ad8-c636-4702-a91e-982a33a1b0e7" providerId="ADAL" clId="{2FCC7BCB-B0E0-46E1-926B-980D4EB761EB}" dt="2025-04-22T12:18:30.569" v="73" actId="478"/>
          <ac:spMkLst>
            <pc:docMk/>
            <pc:sldMk cId="1224157492" sldId="393"/>
            <ac:spMk id="25" creationId="{E4A77E05-C2D1-391A-0B66-78E18CABB76D}"/>
          </ac:spMkLst>
        </pc:spChg>
      </pc:sldChg>
      <pc:sldChg chg="delSp modSp mod">
        <pc:chgData name="Marie-Sophie Meisinger" userId="286e1ad8-c636-4702-a91e-982a33a1b0e7" providerId="ADAL" clId="{2FCC7BCB-B0E0-46E1-926B-980D4EB761EB}" dt="2025-04-22T12:18:59.142" v="77" actId="790"/>
        <pc:sldMkLst>
          <pc:docMk/>
          <pc:sldMk cId="1227882002" sldId="2424"/>
        </pc:sldMkLst>
        <pc:spChg chg="mod">
          <ac:chgData name="Marie-Sophie Meisinger" userId="286e1ad8-c636-4702-a91e-982a33a1b0e7" providerId="ADAL" clId="{2FCC7BCB-B0E0-46E1-926B-980D4EB761EB}" dt="2025-04-22T12:18:59.142" v="77" actId="790"/>
          <ac:spMkLst>
            <pc:docMk/>
            <pc:sldMk cId="1227882002" sldId="2424"/>
            <ac:spMk id="20" creationId="{9807014D-B6D3-4AEE-8860-5FD48D4FD5CB}"/>
          </ac:spMkLst>
        </pc:spChg>
        <pc:spChg chg="mod">
          <ac:chgData name="Marie-Sophie Meisinger" userId="286e1ad8-c636-4702-a91e-982a33a1b0e7" providerId="ADAL" clId="{2FCC7BCB-B0E0-46E1-926B-980D4EB761EB}" dt="2025-04-22T12:18:59.142" v="77" actId="790"/>
          <ac:spMkLst>
            <pc:docMk/>
            <pc:sldMk cId="1227882002" sldId="2424"/>
            <ac:spMk id="25" creationId="{E2F678CD-EFDE-4FCF-8E31-CA9FE8206D39}"/>
          </ac:spMkLst>
        </pc:spChg>
        <pc:spChg chg="mod">
          <ac:chgData name="Marie-Sophie Meisinger" userId="286e1ad8-c636-4702-a91e-982a33a1b0e7" providerId="ADAL" clId="{2FCC7BCB-B0E0-46E1-926B-980D4EB761EB}" dt="2025-04-22T12:18:59.142" v="77" actId="790"/>
          <ac:spMkLst>
            <pc:docMk/>
            <pc:sldMk cId="1227882002" sldId="2424"/>
            <ac:spMk id="26" creationId="{E31849E6-9055-40FD-8CD4-29CF2D2087C6}"/>
          </ac:spMkLst>
        </pc:spChg>
        <pc:spChg chg="mod">
          <ac:chgData name="Marie-Sophie Meisinger" userId="286e1ad8-c636-4702-a91e-982a33a1b0e7" providerId="ADAL" clId="{2FCC7BCB-B0E0-46E1-926B-980D4EB761EB}" dt="2025-04-22T12:18:59.142" v="77" actId="790"/>
          <ac:spMkLst>
            <pc:docMk/>
            <pc:sldMk cId="1227882002" sldId="2424"/>
            <ac:spMk id="28" creationId="{98C36E4B-11BF-8724-9FCC-CA049936489F}"/>
          </ac:spMkLst>
        </pc:spChg>
        <pc:spChg chg="mod">
          <ac:chgData name="Marie-Sophie Meisinger" userId="286e1ad8-c636-4702-a91e-982a33a1b0e7" providerId="ADAL" clId="{2FCC7BCB-B0E0-46E1-926B-980D4EB761EB}" dt="2025-04-22T12:18:59.142" v="77" actId="790"/>
          <ac:spMkLst>
            <pc:docMk/>
            <pc:sldMk cId="1227882002" sldId="2424"/>
            <ac:spMk id="29" creationId="{E3A51983-BF3E-37CE-F53B-454CA7DB17B9}"/>
          </ac:spMkLst>
        </pc:spChg>
        <pc:spChg chg="del">
          <ac:chgData name="Marie-Sophie Meisinger" userId="286e1ad8-c636-4702-a91e-982a33a1b0e7" providerId="ADAL" clId="{2FCC7BCB-B0E0-46E1-926B-980D4EB761EB}" dt="2025-04-22T12:18:37.372" v="75" actId="478"/>
          <ac:spMkLst>
            <pc:docMk/>
            <pc:sldMk cId="1227882002" sldId="2424"/>
            <ac:spMk id="30" creationId="{AB840363-54D4-D4B3-0A49-196A1860178D}"/>
          </ac:spMkLst>
        </pc:spChg>
        <pc:spChg chg="mod">
          <ac:chgData name="Marie-Sophie Meisinger" userId="286e1ad8-c636-4702-a91e-982a33a1b0e7" providerId="ADAL" clId="{2FCC7BCB-B0E0-46E1-926B-980D4EB761EB}" dt="2025-04-22T12:18:59.142" v="77" actId="790"/>
          <ac:spMkLst>
            <pc:docMk/>
            <pc:sldMk cId="1227882002" sldId="2424"/>
            <ac:spMk id="32" creationId="{A32614F8-1FC5-B479-BBAA-B3BD510B3258}"/>
          </ac:spMkLst>
        </pc:spChg>
        <pc:spChg chg="mod">
          <ac:chgData name="Marie-Sophie Meisinger" userId="286e1ad8-c636-4702-a91e-982a33a1b0e7" providerId="ADAL" clId="{2FCC7BCB-B0E0-46E1-926B-980D4EB761EB}" dt="2025-04-22T12:18:59.142" v="77" actId="790"/>
          <ac:spMkLst>
            <pc:docMk/>
            <pc:sldMk cId="1227882002" sldId="2424"/>
            <ac:spMk id="34" creationId="{6DD3CB85-330E-B289-9686-5C094F4CB743}"/>
          </ac:spMkLst>
        </pc:spChg>
        <pc:spChg chg="mod">
          <ac:chgData name="Marie-Sophie Meisinger" userId="286e1ad8-c636-4702-a91e-982a33a1b0e7" providerId="ADAL" clId="{2FCC7BCB-B0E0-46E1-926B-980D4EB761EB}" dt="2025-04-22T12:18:59.142" v="77" actId="790"/>
          <ac:spMkLst>
            <pc:docMk/>
            <pc:sldMk cId="1227882002" sldId="2424"/>
            <ac:spMk id="35" creationId="{FC6670E2-DCF1-32C8-9632-19D6E2A339BA}"/>
          </ac:spMkLst>
        </pc:spChg>
        <pc:spChg chg="mod">
          <ac:chgData name="Marie-Sophie Meisinger" userId="286e1ad8-c636-4702-a91e-982a33a1b0e7" providerId="ADAL" clId="{2FCC7BCB-B0E0-46E1-926B-980D4EB761EB}" dt="2025-04-22T12:18:59.142" v="77" actId="790"/>
          <ac:spMkLst>
            <pc:docMk/>
            <pc:sldMk cId="1227882002" sldId="2424"/>
            <ac:spMk id="55" creationId="{68595CE0-7868-440E-9D3E-A61ADB952A59}"/>
          </ac:spMkLst>
        </pc:spChg>
        <pc:spChg chg="mod">
          <ac:chgData name="Marie-Sophie Meisinger" userId="286e1ad8-c636-4702-a91e-982a33a1b0e7" providerId="ADAL" clId="{2FCC7BCB-B0E0-46E1-926B-980D4EB761EB}" dt="2025-04-22T12:18:59.142" v="77" actId="790"/>
          <ac:spMkLst>
            <pc:docMk/>
            <pc:sldMk cId="1227882002" sldId="2424"/>
            <ac:spMk id="56" creationId="{3E4BFB7F-6CB1-4CDE-9196-18C0825BB703}"/>
          </ac:spMkLst>
        </pc:spChg>
      </pc:sldChg>
      <pc:sldChg chg="addSp delSp modSp mod">
        <pc:chgData name="Marie-Sophie Meisinger" userId="286e1ad8-c636-4702-a91e-982a33a1b0e7" providerId="ADAL" clId="{2FCC7BCB-B0E0-46E1-926B-980D4EB761EB}" dt="2025-04-22T12:13:46.425" v="32" actId="478"/>
        <pc:sldMkLst>
          <pc:docMk/>
          <pc:sldMk cId="3365349511" sldId="2460"/>
        </pc:sldMkLst>
        <pc:spChg chg="add del mod">
          <ac:chgData name="Marie-Sophie Meisinger" userId="286e1ad8-c636-4702-a91e-982a33a1b0e7" providerId="ADAL" clId="{2FCC7BCB-B0E0-46E1-926B-980D4EB761EB}" dt="2025-04-22T12:13:40.739" v="29" actId="478"/>
          <ac:spMkLst>
            <pc:docMk/>
            <pc:sldMk cId="3365349511" sldId="2460"/>
            <ac:spMk id="4" creationId="{C05A8CCB-90A6-952A-DFEA-E4E25A075557}"/>
          </ac:spMkLst>
        </pc:spChg>
        <pc:spChg chg="del">
          <ac:chgData name="Marie-Sophie Meisinger" userId="286e1ad8-c636-4702-a91e-982a33a1b0e7" providerId="ADAL" clId="{2FCC7BCB-B0E0-46E1-926B-980D4EB761EB}" dt="2025-04-22T12:13:46.425" v="32" actId="478"/>
          <ac:spMkLst>
            <pc:docMk/>
            <pc:sldMk cId="3365349511" sldId="2460"/>
            <ac:spMk id="20" creationId="{FB7935B5-30BE-17CC-AC22-068377394A96}"/>
          </ac:spMkLst>
        </pc:spChg>
        <pc:spChg chg="del">
          <ac:chgData name="Marie-Sophie Meisinger" userId="286e1ad8-c636-4702-a91e-982a33a1b0e7" providerId="ADAL" clId="{2FCC7BCB-B0E0-46E1-926B-980D4EB761EB}" dt="2025-04-22T12:13:44.870" v="31" actId="478"/>
          <ac:spMkLst>
            <pc:docMk/>
            <pc:sldMk cId="3365349511" sldId="2460"/>
            <ac:spMk id="22" creationId="{4814F363-DE2E-D72B-3804-27D656AF6AD3}"/>
          </ac:spMkLst>
        </pc:spChg>
        <pc:spChg chg="del">
          <ac:chgData name="Marie-Sophie Meisinger" userId="286e1ad8-c636-4702-a91e-982a33a1b0e7" providerId="ADAL" clId="{2FCC7BCB-B0E0-46E1-926B-980D4EB761EB}" dt="2025-04-22T12:13:42.799" v="30" actId="478"/>
          <ac:spMkLst>
            <pc:docMk/>
            <pc:sldMk cId="3365349511" sldId="2460"/>
            <ac:spMk id="23" creationId="{634175DA-88A2-8262-6BFD-BE28524BE6C4}"/>
          </ac:spMkLst>
        </pc:spChg>
        <pc:picChg chg="add del">
          <ac:chgData name="Marie-Sophie Meisinger" userId="286e1ad8-c636-4702-a91e-982a33a1b0e7" providerId="ADAL" clId="{2FCC7BCB-B0E0-46E1-926B-980D4EB761EB}" dt="2025-04-22T12:13:40.739" v="29" actId="478"/>
          <ac:picMkLst>
            <pc:docMk/>
            <pc:sldMk cId="3365349511" sldId="2460"/>
            <ac:picMk id="5" creationId="{1E1A3FF2-5497-E95A-541F-B179500FB46F}"/>
          </ac:picMkLst>
        </pc:picChg>
      </pc:sldChg>
      <pc:sldChg chg="delSp mod">
        <pc:chgData name="Marie-Sophie Meisinger" userId="286e1ad8-c636-4702-a91e-982a33a1b0e7" providerId="ADAL" clId="{2FCC7BCB-B0E0-46E1-926B-980D4EB761EB}" dt="2025-04-22T12:12:27.612" v="16" actId="478"/>
        <pc:sldMkLst>
          <pc:docMk/>
          <pc:sldMk cId="3572538096" sldId="2476"/>
        </pc:sldMkLst>
        <pc:spChg chg="del">
          <ac:chgData name="Marie-Sophie Meisinger" userId="286e1ad8-c636-4702-a91e-982a33a1b0e7" providerId="ADAL" clId="{2FCC7BCB-B0E0-46E1-926B-980D4EB761EB}" dt="2025-04-22T12:12:27.612" v="16" actId="478"/>
          <ac:spMkLst>
            <pc:docMk/>
            <pc:sldMk cId="3572538096" sldId="2476"/>
            <ac:spMk id="26" creationId="{AD7B6CA1-2EF8-F879-5E1F-17E291698966}"/>
          </ac:spMkLst>
        </pc:spChg>
        <pc:spChg chg="del">
          <ac:chgData name="Marie-Sophie Meisinger" userId="286e1ad8-c636-4702-a91e-982a33a1b0e7" providerId="ADAL" clId="{2FCC7BCB-B0E0-46E1-926B-980D4EB761EB}" dt="2025-04-22T12:12:26.167" v="15" actId="478"/>
          <ac:spMkLst>
            <pc:docMk/>
            <pc:sldMk cId="3572538096" sldId="2476"/>
            <ac:spMk id="31" creationId="{4DA7DDC1-D72C-9B6E-ED98-DABA31D23F26}"/>
          </ac:spMkLst>
        </pc:spChg>
      </pc:sldChg>
      <pc:sldChg chg="delSp mod">
        <pc:chgData name="Marie-Sophie Meisinger" userId="286e1ad8-c636-4702-a91e-982a33a1b0e7" providerId="ADAL" clId="{2FCC7BCB-B0E0-46E1-926B-980D4EB761EB}" dt="2025-04-22T12:14:11.279" v="37" actId="478"/>
        <pc:sldMkLst>
          <pc:docMk/>
          <pc:sldMk cId="1987404946" sldId="2485"/>
        </pc:sldMkLst>
        <pc:spChg chg="del">
          <ac:chgData name="Marie-Sophie Meisinger" userId="286e1ad8-c636-4702-a91e-982a33a1b0e7" providerId="ADAL" clId="{2FCC7BCB-B0E0-46E1-926B-980D4EB761EB}" dt="2025-04-22T12:14:11.279" v="37" actId="478"/>
          <ac:spMkLst>
            <pc:docMk/>
            <pc:sldMk cId="1987404946" sldId="2485"/>
            <ac:spMk id="5" creationId="{2D8D6A3E-6E36-23C0-613F-CAA52C2A7D4D}"/>
          </ac:spMkLst>
        </pc:spChg>
        <pc:spChg chg="del">
          <ac:chgData name="Marie-Sophie Meisinger" userId="286e1ad8-c636-4702-a91e-982a33a1b0e7" providerId="ADAL" clId="{2FCC7BCB-B0E0-46E1-926B-980D4EB761EB}" dt="2025-04-22T12:14:11.279" v="37" actId="478"/>
          <ac:spMkLst>
            <pc:docMk/>
            <pc:sldMk cId="1987404946" sldId="2485"/>
            <ac:spMk id="7" creationId="{39675B69-92D7-98C0-85EE-499715B85956}"/>
          </ac:spMkLst>
        </pc:spChg>
        <pc:spChg chg="del">
          <ac:chgData name="Marie-Sophie Meisinger" userId="286e1ad8-c636-4702-a91e-982a33a1b0e7" providerId="ADAL" clId="{2FCC7BCB-B0E0-46E1-926B-980D4EB761EB}" dt="2025-04-22T12:14:07.716" v="36" actId="478"/>
          <ac:spMkLst>
            <pc:docMk/>
            <pc:sldMk cId="1987404946" sldId="2485"/>
            <ac:spMk id="8" creationId="{7E93CD48-51BD-9E12-D0EE-33E4AAB6256C}"/>
          </ac:spMkLst>
        </pc:spChg>
      </pc:sldChg>
      <pc:sldChg chg="delSp mod">
        <pc:chgData name="Marie-Sophie Meisinger" userId="286e1ad8-c636-4702-a91e-982a33a1b0e7" providerId="ADAL" clId="{2FCC7BCB-B0E0-46E1-926B-980D4EB761EB}" dt="2025-04-22T12:15:53.258" v="56" actId="478"/>
        <pc:sldMkLst>
          <pc:docMk/>
          <pc:sldMk cId="2722662609" sldId="2491"/>
        </pc:sldMkLst>
        <pc:spChg chg="del">
          <ac:chgData name="Marie-Sophie Meisinger" userId="286e1ad8-c636-4702-a91e-982a33a1b0e7" providerId="ADAL" clId="{2FCC7BCB-B0E0-46E1-926B-980D4EB761EB}" dt="2025-04-22T12:15:53.258" v="56" actId="478"/>
          <ac:spMkLst>
            <pc:docMk/>
            <pc:sldMk cId="2722662609" sldId="2491"/>
            <ac:spMk id="21" creationId="{C54C5A30-1AB2-C723-CC51-B8992B89B375}"/>
          </ac:spMkLst>
        </pc:spChg>
      </pc:sldChg>
      <pc:sldChg chg="delSp mod">
        <pc:chgData name="Marie-Sophie Meisinger" userId="286e1ad8-c636-4702-a91e-982a33a1b0e7" providerId="ADAL" clId="{2FCC7BCB-B0E0-46E1-926B-980D4EB761EB}" dt="2025-04-22T12:12:09.067" v="13" actId="478"/>
        <pc:sldMkLst>
          <pc:docMk/>
          <pc:sldMk cId="2990795829" sldId="2498"/>
        </pc:sldMkLst>
        <pc:spChg chg="del">
          <ac:chgData name="Marie-Sophie Meisinger" userId="286e1ad8-c636-4702-a91e-982a33a1b0e7" providerId="ADAL" clId="{2FCC7BCB-B0E0-46E1-926B-980D4EB761EB}" dt="2025-04-22T12:12:01.552" v="11" actId="478"/>
          <ac:spMkLst>
            <pc:docMk/>
            <pc:sldMk cId="2990795829" sldId="2498"/>
            <ac:spMk id="15" creationId="{CA606D79-9BC6-58F2-4D1C-A1E91D364F85}"/>
          </ac:spMkLst>
        </pc:spChg>
        <pc:spChg chg="del">
          <ac:chgData name="Marie-Sophie Meisinger" userId="286e1ad8-c636-4702-a91e-982a33a1b0e7" providerId="ADAL" clId="{2FCC7BCB-B0E0-46E1-926B-980D4EB761EB}" dt="2025-04-22T12:12:06.855" v="12" actId="478"/>
          <ac:spMkLst>
            <pc:docMk/>
            <pc:sldMk cId="2990795829" sldId="2498"/>
            <ac:spMk id="26" creationId="{9000B98D-D98F-15F2-8AA8-6DA1F3DAFD8D}"/>
          </ac:spMkLst>
        </pc:spChg>
        <pc:spChg chg="del">
          <ac:chgData name="Marie-Sophie Meisinger" userId="286e1ad8-c636-4702-a91e-982a33a1b0e7" providerId="ADAL" clId="{2FCC7BCB-B0E0-46E1-926B-980D4EB761EB}" dt="2025-04-22T12:12:06.855" v="12" actId="478"/>
          <ac:spMkLst>
            <pc:docMk/>
            <pc:sldMk cId="2990795829" sldId="2498"/>
            <ac:spMk id="32" creationId="{FF99905C-626F-ECEE-FF0A-634AEAAB270E}"/>
          </ac:spMkLst>
        </pc:spChg>
        <pc:spChg chg="del">
          <ac:chgData name="Marie-Sophie Meisinger" userId="286e1ad8-c636-4702-a91e-982a33a1b0e7" providerId="ADAL" clId="{2FCC7BCB-B0E0-46E1-926B-980D4EB761EB}" dt="2025-04-22T12:12:09.067" v="13" actId="478"/>
          <ac:spMkLst>
            <pc:docMk/>
            <pc:sldMk cId="2990795829" sldId="2498"/>
            <ac:spMk id="34" creationId="{35378D54-D917-1BFE-952D-67B87319537D}"/>
          </ac:spMkLst>
        </pc:spChg>
      </pc:sldChg>
      <pc:sldChg chg="delSp mod">
        <pc:chgData name="Marie-Sophie Meisinger" userId="286e1ad8-c636-4702-a91e-982a33a1b0e7" providerId="ADAL" clId="{2FCC7BCB-B0E0-46E1-926B-980D4EB761EB}" dt="2025-04-22T12:11:52.609" v="10" actId="478"/>
        <pc:sldMkLst>
          <pc:docMk/>
          <pc:sldMk cId="3416824565" sldId="3804"/>
        </pc:sldMkLst>
        <pc:spChg chg="del">
          <ac:chgData name="Marie-Sophie Meisinger" userId="286e1ad8-c636-4702-a91e-982a33a1b0e7" providerId="ADAL" clId="{2FCC7BCB-B0E0-46E1-926B-980D4EB761EB}" dt="2025-04-22T12:11:48.056" v="8" actId="478"/>
          <ac:spMkLst>
            <pc:docMk/>
            <pc:sldMk cId="3416824565" sldId="3804"/>
            <ac:spMk id="19" creationId="{4FF02127-5BA9-FAF7-1905-36705EE432F8}"/>
          </ac:spMkLst>
        </pc:spChg>
        <pc:spChg chg="del">
          <ac:chgData name="Marie-Sophie Meisinger" userId="286e1ad8-c636-4702-a91e-982a33a1b0e7" providerId="ADAL" clId="{2FCC7BCB-B0E0-46E1-926B-980D4EB761EB}" dt="2025-04-22T12:11:52.609" v="10" actId="478"/>
          <ac:spMkLst>
            <pc:docMk/>
            <pc:sldMk cId="3416824565" sldId="3804"/>
            <ac:spMk id="21" creationId="{85531CAA-338F-BDE3-C169-5449001CB44D}"/>
          </ac:spMkLst>
        </pc:spChg>
        <pc:spChg chg="del">
          <ac:chgData name="Marie-Sophie Meisinger" userId="286e1ad8-c636-4702-a91e-982a33a1b0e7" providerId="ADAL" clId="{2FCC7BCB-B0E0-46E1-926B-980D4EB761EB}" dt="2025-04-22T12:11:52.609" v="10" actId="478"/>
          <ac:spMkLst>
            <pc:docMk/>
            <pc:sldMk cId="3416824565" sldId="3804"/>
            <ac:spMk id="23" creationId="{0DB34810-CC74-3273-D63F-48D9DD1D9E79}"/>
          </ac:spMkLst>
        </pc:spChg>
        <pc:spChg chg="del">
          <ac:chgData name="Marie-Sophie Meisinger" userId="286e1ad8-c636-4702-a91e-982a33a1b0e7" providerId="ADAL" clId="{2FCC7BCB-B0E0-46E1-926B-980D4EB761EB}" dt="2025-04-22T12:11:49.343" v="9" actId="478"/>
          <ac:spMkLst>
            <pc:docMk/>
            <pc:sldMk cId="3416824565" sldId="3804"/>
            <ac:spMk id="24" creationId="{45FB0D16-AE49-85A2-C340-6B3EF799475C}"/>
          </ac:spMkLst>
        </pc:spChg>
      </pc:sldChg>
      <pc:sldChg chg="delSp mod">
        <pc:chgData name="Marie-Sophie Meisinger" userId="286e1ad8-c636-4702-a91e-982a33a1b0e7" providerId="ADAL" clId="{2FCC7BCB-B0E0-46E1-926B-980D4EB761EB}" dt="2025-04-22T12:13:57.883" v="35" actId="478"/>
        <pc:sldMkLst>
          <pc:docMk/>
          <pc:sldMk cId="3616354367" sldId="3805"/>
        </pc:sldMkLst>
        <pc:spChg chg="del">
          <ac:chgData name="Marie-Sophie Meisinger" userId="286e1ad8-c636-4702-a91e-982a33a1b0e7" providerId="ADAL" clId="{2FCC7BCB-B0E0-46E1-926B-980D4EB761EB}" dt="2025-04-22T12:13:57.883" v="35" actId="478"/>
          <ac:spMkLst>
            <pc:docMk/>
            <pc:sldMk cId="3616354367" sldId="3805"/>
            <ac:spMk id="5" creationId="{1276C413-1ABF-F7AD-292A-A39441B178B7}"/>
          </ac:spMkLst>
        </pc:spChg>
        <pc:spChg chg="del">
          <ac:chgData name="Marie-Sophie Meisinger" userId="286e1ad8-c636-4702-a91e-982a33a1b0e7" providerId="ADAL" clId="{2FCC7BCB-B0E0-46E1-926B-980D4EB761EB}" dt="2025-04-22T12:13:56.187" v="34" actId="478"/>
          <ac:spMkLst>
            <pc:docMk/>
            <pc:sldMk cId="3616354367" sldId="3805"/>
            <ac:spMk id="7" creationId="{A13A5462-B1DF-62B0-3E5A-15BA1E6B87FB}"/>
          </ac:spMkLst>
        </pc:spChg>
        <pc:spChg chg="del">
          <ac:chgData name="Marie-Sophie Meisinger" userId="286e1ad8-c636-4702-a91e-982a33a1b0e7" providerId="ADAL" clId="{2FCC7BCB-B0E0-46E1-926B-980D4EB761EB}" dt="2025-04-22T12:13:54.444" v="33" actId="478"/>
          <ac:spMkLst>
            <pc:docMk/>
            <pc:sldMk cId="3616354367" sldId="3805"/>
            <ac:spMk id="9" creationId="{774D4FA6-FEB7-B663-6652-89D6386D44C4}"/>
          </ac:spMkLst>
        </pc:spChg>
      </pc:sldChg>
      <pc:sldChg chg="delSp mod">
        <pc:chgData name="Marie-Sophie Meisinger" userId="286e1ad8-c636-4702-a91e-982a33a1b0e7" providerId="ADAL" clId="{2FCC7BCB-B0E0-46E1-926B-980D4EB761EB}" dt="2025-04-22T12:12:43.815" v="19" actId="478"/>
        <pc:sldMkLst>
          <pc:docMk/>
          <pc:sldMk cId="3086064316" sldId="3806"/>
        </pc:sldMkLst>
        <pc:spChg chg="del">
          <ac:chgData name="Marie-Sophie Meisinger" userId="286e1ad8-c636-4702-a91e-982a33a1b0e7" providerId="ADAL" clId="{2FCC7BCB-B0E0-46E1-926B-980D4EB761EB}" dt="2025-04-22T12:12:38.943" v="17" actId="478"/>
          <ac:spMkLst>
            <pc:docMk/>
            <pc:sldMk cId="3086064316" sldId="3806"/>
            <ac:spMk id="15" creationId="{CA606D79-9BC6-58F2-4D1C-A1E91D364F85}"/>
          </ac:spMkLst>
        </pc:spChg>
        <pc:spChg chg="del">
          <ac:chgData name="Marie-Sophie Meisinger" userId="286e1ad8-c636-4702-a91e-982a33a1b0e7" providerId="ADAL" clId="{2FCC7BCB-B0E0-46E1-926B-980D4EB761EB}" dt="2025-04-22T12:12:43.815" v="19" actId="478"/>
          <ac:spMkLst>
            <pc:docMk/>
            <pc:sldMk cId="3086064316" sldId="3806"/>
            <ac:spMk id="26" creationId="{9000B98D-D98F-15F2-8AA8-6DA1F3DAFD8D}"/>
          </ac:spMkLst>
        </pc:spChg>
        <pc:spChg chg="del">
          <ac:chgData name="Marie-Sophie Meisinger" userId="286e1ad8-c636-4702-a91e-982a33a1b0e7" providerId="ADAL" clId="{2FCC7BCB-B0E0-46E1-926B-980D4EB761EB}" dt="2025-04-22T12:12:43.815" v="19" actId="478"/>
          <ac:spMkLst>
            <pc:docMk/>
            <pc:sldMk cId="3086064316" sldId="3806"/>
            <ac:spMk id="32" creationId="{FF99905C-626F-ECEE-FF0A-634AEAAB270E}"/>
          </ac:spMkLst>
        </pc:spChg>
        <pc:spChg chg="del">
          <ac:chgData name="Marie-Sophie Meisinger" userId="286e1ad8-c636-4702-a91e-982a33a1b0e7" providerId="ADAL" clId="{2FCC7BCB-B0E0-46E1-926B-980D4EB761EB}" dt="2025-04-22T12:12:40.405" v="18" actId="478"/>
          <ac:spMkLst>
            <pc:docMk/>
            <pc:sldMk cId="3086064316" sldId="3806"/>
            <ac:spMk id="34" creationId="{35378D54-D917-1BFE-952D-67B87319537D}"/>
          </ac:spMkLst>
        </pc:spChg>
      </pc:sldChg>
      <pc:sldChg chg="addSp delSp modSp mod">
        <pc:chgData name="Marie-Sophie Meisinger" userId="286e1ad8-c636-4702-a91e-982a33a1b0e7" providerId="ADAL" clId="{2FCC7BCB-B0E0-46E1-926B-980D4EB761EB}" dt="2025-04-22T12:13:32.244" v="27" actId="478"/>
        <pc:sldMkLst>
          <pc:docMk/>
          <pc:sldMk cId="1553308877" sldId="3807"/>
        </pc:sldMkLst>
        <pc:spChg chg="add del mod">
          <ac:chgData name="Marie-Sophie Meisinger" userId="286e1ad8-c636-4702-a91e-982a33a1b0e7" providerId="ADAL" clId="{2FCC7BCB-B0E0-46E1-926B-980D4EB761EB}" dt="2025-04-22T12:13:25.433" v="24" actId="478"/>
          <ac:spMkLst>
            <pc:docMk/>
            <pc:sldMk cId="1553308877" sldId="3807"/>
            <ac:spMk id="7" creationId="{DFDC31EB-0442-0978-9B91-22B56192A81D}"/>
          </ac:spMkLst>
        </pc:spChg>
        <pc:spChg chg="del">
          <ac:chgData name="Marie-Sophie Meisinger" userId="286e1ad8-c636-4702-a91e-982a33a1b0e7" providerId="ADAL" clId="{2FCC7BCB-B0E0-46E1-926B-980D4EB761EB}" dt="2025-04-22T12:13:32.244" v="27" actId="478"/>
          <ac:spMkLst>
            <pc:docMk/>
            <pc:sldMk cId="1553308877" sldId="3807"/>
            <ac:spMk id="15" creationId="{CA606D79-9BC6-58F2-4D1C-A1E91D364F85}"/>
          </ac:spMkLst>
        </pc:spChg>
        <pc:spChg chg="del">
          <ac:chgData name="Marie-Sophie Meisinger" userId="286e1ad8-c636-4702-a91e-982a33a1b0e7" providerId="ADAL" clId="{2FCC7BCB-B0E0-46E1-926B-980D4EB761EB}" dt="2025-04-22T12:13:30.644" v="26" actId="478"/>
          <ac:spMkLst>
            <pc:docMk/>
            <pc:sldMk cId="1553308877" sldId="3807"/>
            <ac:spMk id="26" creationId="{9000B98D-D98F-15F2-8AA8-6DA1F3DAFD8D}"/>
          </ac:spMkLst>
        </pc:spChg>
        <pc:spChg chg="del">
          <ac:chgData name="Marie-Sophie Meisinger" userId="286e1ad8-c636-4702-a91e-982a33a1b0e7" providerId="ADAL" clId="{2FCC7BCB-B0E0-46E1-926B-980D4EB761EB}" dt="2025-04-22T12:13:30.644" v="26" actId="478"/>
          <ac:spMkLst>
            <pc:docMk/>
            <pc:sldMk cId="1553308877" sldId="3807"/>
            <ac:spMk id="32" creationId="{FF99905C-626F-ECEE-FF0A-634AEAAB270E}"/>
          </ac:spMkLst>
        </pc:spChg>
        <pc:spChg chg="del">
          <ac:chgData name="Marie-Sophie Meisinger" userId="286e1ad8-c636-4702-a91e-982a33a1b0e7" providerId="ADAL" clId="{2FCC7BCB-B0E0-46E1-926B-980D4EB761EB}" dt="2025-04-22T12:13:27.176" v="25" actId="478"/>
          <ac:spMkLst>
            <pc:docMk/>
            <pc:sldMk cId="1553308877" sldId="3807"/>
            <ac:spMk id="34" creationId="{35378D54-D917-1BFE-952D-67B87319537D}"/>
          </ac:spMkLst>
        </pc:spChg>
        <pc:picChg chg="add del">
          <ac:chgData name="Marie-Sophie Meisinger" userId="286e1ad8-c636-4702-a91e-982a33a1b0e7" providerId="ADAL" clId="{2FCC7BCB-B0E0-46E1-926B-980D4EB761EB}" dt="2025-04-22T12:13:25.433" v="24" actId="478"/>
          <ac:picMkLst>
            <pc:docMk/>
            <pc:sldMk cId="1553308877" sldId="3807"/>
            <ac:picMk id="6" creationId="{759A6A7F-00F6-3A72-C289-16503BF32C3A}"/>
          </ac:picMkLst>
        </pc:picChg>
      </pc:sldChg>
      <pc:sldChg chg="delSp mod">
        <pc:chgData name="Marie-Sophie Meisinger" userId="286e1ad8-c636-4702-a91e-982a33a1b0e7" providerId="ADAL" clId="{2FCC7BCB-B0E0-46E1-926B-980D4EB761EB}" dt="2025-04-22T12:14:23.680" v="40" actId="478"/>
        <pc:sldMkLst>
          <pc:docMk/>
          <pc:sldMk cId="2013772728" sldId="3808"/>
        </pc:sldMkLst>
        <pc:spChg chg="del">
          <ac:chgData name="Marie-Sophie Meisinger" userId="286e1ad8-c636-4702-a91e-982a33a1b0e7" providerId="ADAL" clId="{2FCC7BCB-B0E0-46E1-926B-980D4EB761EB}" dt="2025-04-22T12:14:20.603" v="39" actId="478"/>
          <ac:spMkLst>
            <pc:docMk/>
            <pc:sldMk cId="2013772728" sldId="3808"/>
            <ac:spMk id="15" creationId="{CA606D79-9BC6-58F2-4D1C-A1E91D364F85}"/>
          </ac:spMkLst>
        </pc:spChg>
        <pc:spChg chg="del">
          <ac:chgData name="Marie-Sophie Meisinger" userId="286e1ad8-c636-4702-a91e-982a33a1b0e7" providerId="ADAL" clId="{2FCC7BCB-B0E0-46E1-926B-980D4EB761EB}" dt="2025-04-22T12:14:23.680" v="40" actId="478"/>
          <ac:spMkLst>
            <pc:docMk/>
            <pc:sldMk cId="2013772728" sldId="3808"/>
            <ac:spMk id="26" creationId="{9000B98D-D98F-15F2-8AA8-6DA1F3DAFD8D}"/>
          </ac:spMkLst>
        </pc:spChg>
        <pc:spChg chg="del">
          <ac:chgData name="Marie-Sophie Meisinger" userId="286e1ad8-c636-4702-a91e-982a33a1b0e7" providerId="ADAL" clId="{2FCC7BCB-B0E0-46E1-926B-980D4EB761EB}" dt="2025-04-22T12:14:23.680" v="40" actId="478"/>
          <ac:spMkLst>
            <pc:docMk/>
            <pc:sldMk cId="2013772728" sldId="3808"/>
            <ac:spMk id="32" creationId="{FF99905C-626F-ECEE-FF0A-634AEAAB270E}"/>
          </ac:spMkLst>
        </pc:spChg>
        <pc:spChg chg="del">
          <ac:chgData name="Marie-Sophie Meisinger" userId="286e1ad8-c636-4702-a91e-982a33a1b0e7" providerId="ADAL" clId="{2FCC7BCB-B0E0-46E1-926B-980D4EB761EB}" dt="2025-04-22T12:14:19.300" v="38" actId="478"/>
          <ac:spMkLst>
            <pc:docMk/>
            <pc:sldMk cId="2013772728" sldId="3808"/>
            <ac:spMk id="34" creationId="{35378D54-D917-1BFE-952D-67B87319537D}"/>
          </ac:spMkLst>
        </pc:spChg>
      </pc:sldChg>
      <pc:sldChg chg="delSp mod">
        <pc:chgData name="Marie-Sophie Meisinger" userId="286e1ad8-c636-4702-a91e-982a33a1b0e7" providerId="ADAL" clId="{2FCC7BCB-B0E0-46E1-926B-980D4EB761EB}" dt="2025-04-22T12:15:00.316" v="46" actId="478"/>
        <pc:sldMkLst>
          <pc:docMk/>
          <pc:sldMk cId="810210886" sldId="3809"/>
        </pc:sldMkLst>
        <pc:spChg chg="del">
          <ac:chgData name="Marie-Sophie Meisinger" userId="286e1ad8-c636-4702-a91e-982a33a1b0e7" providerId="ADAL" clId="{2FCC7BCB-B0E0-46E1-926B-980D4EB761EB}" dt="2025-04-22T12:14:46.989" v="44" actId="478"/>
          <ac:spMkLst>
            <pc:docMk/>
            <pc:sldMk cId="810210886" sldId="3809"/>
            <ac:spMk id="15" creationId="{CA606D79-9BC6-58F2-4D1C-A1E91D364F85}"/>
          </ac:spMkLst>
        </pc:spChg>
        <pc:spChg chg="del">
          <ac:chgData name="Marie-Sophie Meisinger" userId="286e1ad8-c636-4702-a91e-982a33a1b0e7" providerId="ADAL" clId="{2FCC7BCB-B0E0-46E1-926B-980D4EB761EB}" dt="2025-04-22T12:15:00.316" v="46" actId="478"/>
          <ac:spMkLst>
            <pc:docMk/>
            <pc:sldMk cId="810210886" sldId="3809"/>
            <ac:spMk id="26" creationId="{9000B98D-D98F-15F2-8AA8-6DA1F3DAFD8D}"/>
          </ac:spMkLst>
        </pc:spChg>
        <pc:spChg chg="del">
          <ac:chgData name="Marie-Sophie Meisinger" userId="286e1ad8-c636-4702-a91e-982a33a1b0e7" providerId="ADAL" clId="{2FCC7BCB-B0E0-46E1-926B-980D4EB761EB}" dt="2025-04-22T12:15:00.316" v="46" actId="478"/>
          <ac:spMkLst>
            <pc:docMk/>
            <pc:sldMk cId="810210886" sldId="3809"/>
            <ac:spMk id="32" creationId="{FF99905C-626F-ECEE-FF0A-634AEAAB270E}"/>
          </ac:spMkLst>
        </pc:spChg>
        <pc:spChg chg="del">
          <ac:chgData name="Marie-Sophie Meisinger" userId="286e1ad8-c636-4702-a91e-982a33a1b0e7" providerId="ADAL" clId="{2FCC7BCB-B0E0-46E1-926B-980D4EB761EB}" dt="2025-04-22T12:14:50.396" v="45" actId="478"/>
          <ac:spMkLst>
            <pc:docMk/>
            <pc:sldMk cId="810210886" sldId="3809"/>
            <ac:spMk id="34" creationId="{35378D54-D917-1BFE-952D-67B87319537D}"/>
          </ac:spMkLst>
        </pc:spChg>
      </pc:sldChg>
      <pc:sldChg chg="delSp mod">
        <pc:chgData name="Marie-Sophie Meisinger" userId="286e1ad8-c636-4702-a91e-982a33a1b0e7" providerId="ADAL" clId="{2FCC7BCB-B0E0-46E1-926B-980D4EB761EB}" dt="2025-04-22T12:15:47.768" v="55" actId="478"/>
        <pc:sldMkLst>
          <pc:docMk/>
          <pc:sldMk cId="419841871" sldId="3810"/>
        </pc:sldMkLst>
        <pc:spChg chg="del">
          <ac:chgData name="Marie-Sophie Meisinger" userId="286e1ad8-c636-4702-a91e-982a33a1b0e7" providerId="ADAL" clId="{2FCC7BCB-B0E0-46E1-926B-980D4EB761EB}" dt="2025-04-22T12:15:39.890" v="53" actId="478"/>
          <ac:spMkLst>
            <pc:docMk/>
            <pc:sldMk cId="419841871" sldId="3810"/>
            <ac:spMk id="15" creationId="{CA606D79-9BC6-58F2-4D1C-A1E91D364F85}"/>
          </ac:spMkLst>
        </pc:spChg>
        <pc:spChg chg="del">
          <ac:chgData name="Marie-Sophie Meisinger" userId="286e1ad8-c636-4702-a91e-982a33a1b0e7" providerId="ADAL" clId="{2FCC7BCB-B0E0-46E1-926B-980D4EB761EB}" dt="2025-04-22T12:15:47.768" v="55" actId="478"/>
          <ac:spMkLst>
            <pc:docMk/>
            <pc:sldMk cId="419841871" sldId="3810"/>
            <ac:spMk id="26" creationId="{9000B98D-D98F-15F2-8AA8-6DA1F3DAFD8D}"/>
          </ac:spMkLst>
        </pc:spChg>
        <pc:spChg chg="del">
          <ac:chgData name="Marie-Sophie Meisinger" userId="286e1ad8-c636-4702-a91e-982a33a1b0e7" providerId="ADAL" clId="{2FCC7BCB-B0E0-46E1-926B-980D4EB761EB}" dt="2025-04-22T12:15:47.768" v="55" actId="478"/>
          <ac:spMkLst>
            <pc:docMk/>
            <pc:sldMk cId="419841871" sldId="3810"/>
            <ac:spMk id="32" creationId="{FF99905C-626F-ECEE-FF0A-634AEAAB270E}"/>
          </ac:spMkLst>
        </pc:spChg>
        <pc:spChg chg="del">
          <ac:chgData name="Marie-Sophie Meisinger" userId="286e1ad8-c636-4702-a91e-982a33a1b0e7" providerId="ADAL" clId="{2FCC7BCB-B0E0-46E1-926B-980D4EB761EB}" dt="2025-04-22T12:15:44.505" v="54" actId="478"/>
          <ac:spMkLst>
            <pc:docMk/>
            <pc:sldMk cId="419841871" sldId="3810"/>
            <ac:spMk id="34" creationId="{35378D54-D917-1BFE-952D-67B87319537D}"/>
          </ac:spMkLst>
        </pc:spChg>
      </pc:sldChg>
      <pc:sldChg chg="delSp mod">
        <pc:chgData name="Marie-Sophie Meisinger" userId="286e1ad8-c636-4702-a91e-982a33a1b0e7" providerId="ADAL" clId="{2FCC7BCB-B0E0-46E1-926B-980D4EB761EB}" dt="2025-04-22T12:16:03.301" v="59" actId="478"/>
        <pc:sldMkLst>
          <pc:docMk/>
          <pc:sldMk cId="2167800571" sldId="3811"/>
        </pc:sldMkLst>
        <pc:spChg chg="del">
          <ac:chgData name="Marie-Sophie Meisinger" userId="286e1ad8-c636-4702-a91e-982a33a1b0e7" providerId="ADAL" clId="{2FCC7BCB-B0E0-46E1-926B-980D4EB761EB}" dt="2025-04-22T12:16:00.570" v="58" actId="478"/>
          <ac:spMkLst>
            <pc:docMk/>
            <pc:sldMk cId="2167800571" sldId="3811"/>
            <ac:spMk id="15" creationId="{CA606D79-9BC6-58F2-4D1C-A1E91D364F85}"/>
          </ac:spMkLst>
        </pc:spChg>
        <pc:spChg chg="del">
          <ac:chgData name="Marie-Sophie Meisinger" userId="286e1ad8-c636-4702-a91e-982a33a1b0e7" providerId="ADAL" clId="{2FCC7BCB-B0E0-46E1-926B-980D4EB761EB}" dt="2025-04-22T12:16:03.301" v="59" actId="478"/>
          <ac:spMkLst>
            <pc:docMk/>
            <pc:sldMk cId="2167800571" sldId="3811"/>
            <ac:spMk id="26" creationId="{9000B98D-D98F-15F2-8AA8-6DA1F3DAFD8D}"/>
          </ac:spMkLst>
        </pc:spChg>
        <pc:spChg chg="del">
          <ac:chgData name="Marie-Sophie Meisinger" userId="286e1ad8-c636-4702-a91e-982a33a1b0e7" providerId="ADAL" clId="{2FCC7BCB-B0E0-46E1-926B-980D4EB761EB}" dt="2025-04-22T12:16:03.301" v="59" actId="478"/>
          <ac:spMkLst>
            <pc:docMk/>
            <pc:sldMk cId="2167800571" sldId="3811"/>
            <ac:spMk id="32" creationId="{FF99905C-626F-ECEE-FF0A-634AEAAB270E}"/>
          </ac:spMkLst>
        </pc:spChg>
        <pc:spChg chg="del">
          <ac:chgData name="Marie-Sophie Meisinger" userId="286e1ad8-c636-4702-a91e-982a33a1b0e7" providerId="ADAL" clId="{2FCC7BCB-B0E0-46E1-926B-980D4EB761EB}" dt="2025-04-22T12:15:59.079" v="57" actId="478"/>
          <ac:spMkLst>
            <pc:docMk/>
            <pc:sldMk cId="2167800571" sldId="3811"/>
            <ac:spMk id="34" creationId="{35378D54-D917-1BFE-952D-67B87319537D}"/>
          </ac:spMkLst>
        </pc:spChg>
      </pc:sldChg>
      <pc:sldChg chg="delSp mod">
        <pc:chgData name="Marie-Sophie Meisinger" userId="286e1ad8-c636-4702-a91e-982a33a1b0e7" providerId="ADAL" clId="{2FCC7BCB-B0E0-46E1-926B-980D4EB761EB}" dt="2025-04-22T12:18:10.191" v="70" actId="478"/>
        <pc:sldMkLst>
          <pc:docMk/>
          <pc:sldMk cId="4137009175" sldId="3813"/>
        </pc:sldMkLst>
        <pc:spChg chg="del">
          <ac:chgData name="Marie-Sophie Meisinger" userId="286e1ad8-c636-4702-a91e-982a33a1b0e7" providerId="ADAL" clId="{2FCC7BCB-B0E0-46E1-926B-980D4EB761EB}" dt="2025-04-22T12:18:10.191" v="70" actId="478"/>
          <ac:spMkLst>
            <pc:docMk/>
            <pc:sldMk cId="4137009175" sldId="3813"/>
            <ac:spMk id="48" creationId="{F51F5B66-ED25-9744-F220-5A031BE1742D}"/>
          </ac:spMkLst>
        </pc:spChg>
        <pc:spChg chg="del">
          <ac:chgData name="Marie-Sophie Meisinger" userId="286e1ad8-c636-4702-a91e-982a33a1b0e7" providerId="ADAL" clId="{2FCC7BCB-B0E0-46E1-926B-980D4EB761EB}" dt="2025-04-22T12:18:09.140" v="69" actId="478"/>
          <ac:spMkLst>
            <pc:docMk/>
            <pc:sldMk cId="4137009175" sldId="3813"/>
            <ac:spMk id="56" creationId="{E974064A-5E93-D23B-A07D-38885949F6A0}"/>
          </ac:spMkLst>
        </pc:spChg>
      </pc:sldChg>
      <pc:sldChg chg="modSp mod">
        <pc:chgData name="Marie-Sophie Meisinger" userId="286e1ad8-c636-4702-a91e-982a33a1b0e7" providerId="ADAL" clId="{2FCC7BCB-B0E0-46E1-926B-980D4EB761EB}" dt="2025-04-22T12:11:42.335" v="7" actId="790"/>
        <pc:sldMkLst>
          <pc:docMk/>
          <pc:sldMk cId="2953729568" sldId="2147472801"/>
        </pc:sldMkLst>
        <pc:spChg chg="mod">
          <ac:chgData name="Marie-Sophie Meisinger" userId="286e1ad8-c636-4702-a91e-982a33a1b0e7" providerId="ADAL" clId="{2FCC7BCB-B0E0-46E1-926B-980D4EB761EB}" dt="2025-04-22T12:11:42.335" v="7" actId="790"/>
          <ac:spMkLst>
            <pc:docMk/>
            <pc:sldMk cId="2953729568" sldId="2147472801"/>
            <ac:spMk id="7" creationId="{38F6D3D9-9F15-E2A8-A4BC-A92A72ABA36D}"/>
          </ac:spMkLst>
        </pc:spChg>
        <pc:spChg chg="mod">
          <ac:chgData name="Marie-Sophie Meisinger" userId="286e1ad8-c636-4702-a91e-982a33a1b0e7" providerId="ADAL" clId="{2FCC7BCB-B0E0-46E1-926B-980D4EB761EB}" dt="2025-04-22T12:11:42.335" v="7" actId="790"/>
          <ac:spMkLst>
            <pc:docMk/>
            <pc:sldMk cId="2953729568" sldId="2147472801"/>
            <ac:spMk id="26" creationId="{482B6296-825E-58C9-D420-8EB2095022B5}"/>
          </ac:spMkLst>
        </pc:spChg>
        <pc:spChg chg="mod">
          <ac:chgData name="Marie-Sophie Meisinger" userId="286e1ad8-c636-4702-a91e-982a33a1b0e7" providerId="ADAL" clId="{2FCC7BCB-B0E0-46E1-926B-980D4EB761EB}" dt="2025-04-22T12:11:32.403" v="6" actId="790"/>
          <ac:spMkLst>
            <pc:docMk/>
            <pc:sldMk cId="2953729568" sldId="2147472801"/>
            <ac:spMk id="28" creationId="{80C45D81-9F11-65CE-B5C2-7CF4EBB49FEB}"/>
          </ac:spMkLst>
        </pc:spChg>
        <pc:spChg chg="mod">
          <ac:chgData name="Marie-Sophie Meisinger" userId="286e1ad8-c636-4702-a91e-982a33a1b0e7" providerId="ADAL" clId="{2FCC7BCB-B0E0-46E1-926B-980D4EB761EB}" dt="2025-04-22T12:11:32.403" v="6" actId="790"/>
          <ac:spMkLst>
            <pc:docMk/>
            <pc:sldMk cId="2953729568" sldId="2147472801"/>
            <ac:spMk id="32" creationId="{33C0B2FE-0532-DE65-CA16-98D2B4A015C1}"/>
          </ac:spMkLst>
        </pc:spChg>
      </pc:sldChg>
    </pc:docChg>
  </pc:docChgLst>
  <pc:docChgLst>
    <pc:chgData name="Emma Gueniker" userId="S::emma.gueniker@vim-group.com::b7649338-67e0-4edd-b556-426c8a80bb41" providerId="AD" clId="Web-{CE94D29D-DB1A-2134-1306-97DB0436AF19}"/>
    <pc:docChg chg="modSld">
      <pc:chgData name="Emma Gueniker" userId="S::emma.gueniker@vim-group.com::b7649338-67e0-4edd-b556-426c8a80bb41" providerId="AD" clId="Web-{CE94D29D-DB1A-2134-1306-97DB0436AF19}" dt="2024-08-20T12:42:57.249" v="2"/>
      <pc:docMkLst>
        <pc:docMk/>
      </pc:docMkLst>
      <pc:sldChg chg="addSp delSp modSp">
        <pc:chgData name="Emma Gueniker" userId="S::emma.gueniker@vim-group.com::b7649338-67e0-4edd-b556-426c8a80bb41" providerId="AD" clId="Web-{CE94D29D-DB1A-2134-1306-97DB0436AF19}" dt="2024-08-20T12:42:57.249" v="2"/>
        <pc:sldMkLst>
          <pc:docMk/>
          <pc:sldMk cId="1227882002" sldId="2424"/>
        </pc:sldMkLst>
      </pc:sldChg>
      <pc:sldChg chg="modSp">
        <pc:chgData name="Emma Gueniker" userId="S::emma.gueniker@vim-group.com::b7649338-67e0-4edd-b556-426c8a80bb41" providerId="AD" clId="Web-{CE94D29D-DB1A-2134-1306-97DB0436AF19}" dt="2024-08-20T12:42:00.091" v="1" actId="20577"/>
        <pc:sldMkLst>
          <pc:docMk/>
          <pc:sldMk cId="3365349511" sldId="2460"/>
        </pc:sldMkLst>
      </pc:sldChg>
    </pc:docChg>
  </pc:docChgLst>
  <pc:docChgLst>
    <pc:chgData name="Remi de Vogel" userId="5948360e-7b9c-4a22-9ada-df5e8b901c82" providerId="ADAL" clId="{3BB4F9E0-EAC7-4F71-9DBE-BE159B43340C}"/>
    <pc:docChg chg="undo redo custSel addSld delSld modSld sldOrd">
      <pc:chgData name="Remi de Vogel" userId="5948360e-7b9c-4a22-9ada-df5e8b901c82" providerId="ADAL" clId="{3BB4F9E0-EAC7-4F71-9DBE-BE159B43340C}" dt="2024-08-21T19:06:23.839" v="377" actId="20577"/>
      <pc:docMkLst>
        <pc:docMk/>
      </pc:docMkLst>
      <pc:sldChg chg="modSp mod">
        <pc:chgData name="Remi de Vogel" userId="5948360e-7b9c-4a22-9ada-df5e8b901c82" providerId="ADAL" clId="{3BB4F9E0-EAC7-4F71-9DBE-BE159B43340C}" dt="2024-08-21T18:41:05.819" v="14" actId="12789"/>
        <pc:sldMkLst>
          <pc:docMk/>
          <pc:sldMk cId="3022732314" sldId="348"/>
        </pc:sldMkLst>
      </pc:sldChg>
      <pc:sldChg chg="modSp mod">
        <pc:chgData name="Remi de Vogel" userId="5948360e-7b9c-4a22-9ada-df5e8b901c82" providerId="ADAL" clId="{3BB4F9E0-EAC7-4F71-9DBE-BE159B43340C}" dt="2024-08-21T19:06:23.839" v="377" actId="20577"/>
        <pc:sldMkLst>
          <pc:docMk/>
          <pc:sldMk cId="1227882002" sldId="2424"/>
        </pc:sldMkLst>
      </pc:sldChg>
      <pc:sldChg chg="addSp delSp modSp mod">
        <pc:chgData name="Remi de Vogel" userId="5948360e-7b9c-4a22-9ada-df5e8b901c82" providerId="ADAL" clId="{3BB4F9E0-EAC7-4F71-9DBE-BE159B43340C}" dt="2024-08-21T19:02:13.401" v="345" actId="20577"/>
        <pc:sldMkLst>
          <pc:docMk/>
          <pc:sldMk cId="3365349511" sldId="2460"/>
        </pc:sldMkLst>
      </pc:sldChg>
      <pc:sldChg chg="addSp delSp modSp mod">
        <pc:chgData name="Remi de Vogel" userId="5948360e-7b9c-4a22-9ada-df5e8b901c82" providerId="ADAL" clId="{3BB4F9E0-EAC7-4F71-9DBE-BE159B43340C}" dt="2024-08-21T19:03:27.239" v="366" actId="478"/>
        <pc:sldMkLst>
          <pc:docMk/>
          <pc:sldMk cId="1987404946" sldId="2485"/>
        </pc:sldMkLst>
      </pc:sldChg>
      <pc:sldChg chg="addSp delSp modSp mod">
        <pc:chgData name="Remi de Vogel" userId="5948360e-7b9c-4a22-9ada-df5e8b901c82" providerId="ADAL" clId="{3BB4F9E0-EAC7-4F71-9DBE-BE159B43340C}" dt="2024-08-21T18:58:36.019" v="299" actId="20577"/>
        <pc:sldMkLst>
          <pc:docMk/>
          <pc:sldMk cId="3416824565" sldId="3804"/>
        </pc:sldMkLst>
      </pc:sldChg>
      <pc:sldChg chg="addSp delSp modSp mod">
        <pc:chgData name="Remi de Vogel" userId="5948360e-7b9c-4a22-9ada-df5e8b901c82" providerId="ADAL" clId="{3BB4F9E0-EAC7-4F71-9DBE-BE159B43340C}" dt="2024-08-21T19:02:29.014" v="351" actId="207"/>
        <pc:sldMkLst>
          <pc:docMk/>
          <pc:sldMk cId="3616354367" sldId="3805"/>
        </pc:sldMkLst>
      </pc:sldChg>
      <pc:sldChg chg="ord">
        <pc:chgData name="Remi de Vogel" userId="5948360e-7b9c-4a22-9ada-df5e8b901c82" providerId="ADAL" clId="{3BB4F9E0-EAC7-4F71-9DBE-BE159B43340C}" dt="2024-08-21T19:00:04.566" v="301"/>
        <pc:sldMkLst>
          <pc:docMk/>
          <pc:sldMk cId="3086064316" sldId="3806"/>
        </pc:sldMkLst>
      </pc:sldChg>
      <pc:sldChg chg="modSp mod">
        <pc:chgData name="Remi de Vogel" userId="5948360e-7b9c-4a22-9ada-df5e8b901c82" providerId="ADAL" clId="{3BB4F9E0-EAC7-4F71-9DBE-BE159B43340C}" dt="2024-08-21T19:00:59.888" v="336" actId="20577"/>
        <pc:sldMkLst>
          <pc:docMk/>
          <pc:sldMk cId="1553308877" sldId="3807"/>
        </pc:sldMkLst>
      </pc:sldChg>
      <pc:sldChg chg="addSp delSp modSp mod">
        <pc:chgData name="Remi de Vogel" userId="5948360e-7b9c-4a22-9ada-df5e8b901c82" providerId="ADAL" clId="{3BB4F9E0-EAC7-4F71-9DBE-BE159B43340C}" dt="2024-08-21T19:05:48.606" v="372"/>
        <pc:sldMkLst>
          <pc:docMk/>
          <pc:sldMk cId="4137009175" sldId="3813"/>
        </pc:sldMkLst>
      </pc:sldChg>
      <pc:sldChg chg="delSp mod">
        <pc:chgData name="Remi de Vogel" userId="5948360e-7b9c-4a22-9ada-df5e8b901c82" providerId="ADAL" clId="{3BB4F9E0-EAC7-4F71-9DBE-BE159B43340C}" dt="2024-08-21T18:42:06.392" v="15" actId="478"/>
        <pc:sldMkLst>
          <pc:docMk/>
          <pc:sldMk cId="2953729568" sldId="2147472801"/>
        </pc:sldMkLst>
      </pc:sldChg>
      <pc:sldChg chg="modSp mod">
        <pc:chgData name="Remi de Vogel" userId="5948360e-7b9c-4a22-9ada-df5e8b901c82" providerId="ADAL" clId="{3BB4F9E0-EAC7-4F71-9DBE-BE159B43340C}" dt="2024-08-21T19:05:57.524" v="373" actId="1076"/>
        <pc:sldMkLst>
          <pc:docMk/>
          <pc:sldMk cId="1697858043" sldId="2147472861"/>
        </pc:sldMkLst>
      </pc:sldChg>
      <pc:sldChg chg="addSp modSp add del mod">
        <pc:chgData name="Remi de Vogel" userId="5948360e-7b9c-4a22-9ada-df5e8b901c82" providerId="ADAL" clId="{3BB4F9E0-EAC7-4F71-9DBE-BE159B43340C}" dt="2024-08-21T19:05:43.877" v="370" actId="47"/>
        <pc:sldMkLst>
          <pc:docMk/>
          <pc:sldMk cId="758645023" sldId="2147472862"/>
        </pc:sldMkLst>
      </pc:sldChg>
    </pc:docChg>
  </pc:docChgLst>
  <pc:docChgLst>
    <pc:chgData name="Merita Jakaj" userId="05d8e7e6-4bde-4180-a449-7f59447b0060" providerId="ADAL" clId="{85E0AF82-AD48-4605-98DD-1E4CB38B8E11}"/>
    <pc:docChg chg="undo custSel addSld delSld modSld sldOrd modMainMaster">
      <pc:chgData name="Merita Jakaj" userId="05d8e7e6-4bde-4180-a449-7f59447b0060" providerId="ADAL" clId="{85E0AF82-AD48-4605-98DD-1E4CB38B8E11}" dt="2025-03-31T08:23:46.920" v="36"/>
      <pc:docMkLst>
        <pc:docMk/>
      </pc:docMkLst>
      <pc:sldChg chg="add del">
        <pc:chgData name="Merita Jakaj" userId="05d8e7e6-4bde-4180-a449-7f59447b0060" providerId="ADAL" clId="{85E0AF82-AD48-4605-98DD-1E4CB38B8E11}" dt="2025-03-28T09:38:19.824" v="8" actId="47"/>
        <pc:sldMkLst>
          <pc:docMk/>
          <pc:sldMk cId="4280745513" sldId="257"/>
        </pc:sldMkLst>
      </pc:sldChg>
      <pc:sldChg chg="addSp modSp">
        <pc:chgData name="Merita Jakaj" userId="05d8e7e6-4bde-4180-a449-7f59447b0060" providerId="ADAL" clId="{85E0AF82-AD48-4605-98DD-1E4CB38B8E11}" dt="2025-03-31T08:23:46.920" v="36"/>
        <pc:sldMkLst>
          <pc:docMk/>
          <pc:sldMk cId="371792033" sldId="274"/>
        </pc:sldMkLst>
        <pc:spChg chg="add mod">
          <ac:chgData name="Merita Jakaj" userId="05d8e7e6-4bde-4180-a449-7f59447b0060" providerId="ADAL" clId="{85E0AF82-AD48-4605-98DD-1E4CB38B8E11}" dt="2025-03-31T08:23:46.920" v="36"/>
          <ac:spMkLst>
            <pc:docMk/>
            <pc:sldMk cId="371792033" sldId="274"/>
            <ac:spMk id="2" creationId="{74F871A4-9C45-7A4E-48C0-69513E9041FD}"/>
          </ac:spMkLst>
        </pc:spChg>
      </pc:sldChg>
      <pc:sldChg chg="ord">
        <pc:chgData name="Merita Jakaj" userId="05d8e7e6-4bde-4180-a449-7f59447b0060" providerId="ADAL" clId="{85E0AF82-AD48-4605-98DD-1E4CB38B8E11}" dt="2025-03-28T09:37:46.436" v="0" actId="20578"/>
        <pc:sldMkLst>
          <pc:docMk/>
          <pc:sldMk cId="899264260" sldId="375"/>
        </pc:sldMkLst>
      </pc:sldChg>
      <pc:sldMasterChg chg="modSldLayout">
        <pc:chgData name="Merita Jakaj" userId="05d8e7e6-4bde-4180-a449-7f59447b0060" providerId="ADAL" clId="{85E0AF82-AD48-4605-98DD-1E4CB38B8E11}" dt="2025-03-28T09:38:59.878" v="35"/>
        <pc:sldMasterMkLst>
          <pc:docMk/>
          <pc:sldMasterMk cId="2729548308" sldId="2147483719"/>
        </pc:sldMasterMkLst>
        <pc:sldLayoutChg chg="addSp delSp modSp mod">
          <pc:chgData name="Merita Jakaj" userId="05d8e7e6-4bde-4180-a449-7f59447b0060" providerId="ADAL" clId="{85E0AF82-AD48-4605-98DD-1E4CB38B8E11}" dt="2025-03-28T09:38:59.878" v="35"/>
          <pc:sldLayoutMkLst>
            <pc:docMk/>
            <pc:sldMasterMk cId="2729548308" sldId="2147483719"/>
            <pc:sldLayoutMk cId="1898575760" sldId="2147483755"/>
          </pc:sldLayoutMkLst>
          <pc:spChg chg="add mod">
            <ac:chgData name="Merita Jakaj" userId="05d8e7e6-4bde-4180-a449-7f59447b0060" providerId="ADAL" clId="{85E0AF82-AD48-4605-98DD-1E4CB38B8E11}" dt="2025-03-28T09:38:59.878" v="35"/>
            <ac:spMkLst>
              <pc:docMk/>
              <pc:sldMasterMk cId="2729548308" sldId="2147483719"/>
              <pc:sldLayoutMk cId="1898575760" sldId="2147483755"/>
              <ac:spMk id="3" creationId="{42D29B63-50E4-3328-4E51-575F55E8215A}"/>
            </ac:spMkLst>
          </pc:spChg>
        </pc:sldLayoutChg>
        <pc:sldLayoutChg chg="modSp mod">
          <pc:chgData name="Merita Jakaj" userId="05d8e7e6-4bde-4180-a449-7f59447b0060" providerId="ADAL" clId="{85E0AF82-AD48-4605-98DD-1E4CB38B8E11}" dt="2025-03-28T09:38:44.666" v="33" actId="20577"/>
          <pc:sldLayoutMkLst>
            <pc:docMk/>
            <pc:sldMasterMk cId="2729548308" sldId="2147483719"/>
            <pc:sldLayoutMk cId="3638293327" sldId="2147483759"/>
          </pc:sldLayoutMkLst>
          <pc:spChg chg="mod">
            <ac:chgData name="Merita Jakaj" userId="05d8e7e6-4bde-4180-a449-7f59447b0060" providerId="ADAL" clId="{85E0AF82-AD48-4605-98DD-1E4CB38B8E11}" dt="2025-03-28T09:38:44.666" v="33" actId="20577"/>
            <ac:spMkLst>
              <pc:docMk/>
              <pc:sldMasterMk cId="2729548308" sldId="2147483719"/>
              <pc:sldLayoutMk cId="3638293327" sldId="2147483759"/>
              <ac:spMk id="50" creationId="{59A53D4E-2C52-46D2-163F-8502C9B57475}"/>
            </ac:spMkLst>
          </pc:spChg>
          <pc:spChg chg="mod">
            <ac:chgData name="Merita Jakaj" userId="05d8e7e6-4bde-4180-a449-7f59447b0060" providerId="ADAL" clId="{85E0AF82-AD48-4605-98DD-1E4CB38B8E11}" dt="2025-03-28T09:38:30.750" v="9" actId="255"/>
            <ac:spMkLst>
              <pc:docMk/>
              <pc:sldMasterMk cId="2729548308" sldId="2147483719"/>
              <pc:sldLayoutMk cId="3638293327" sldId="2147483759"/>
              <ac:spMk id="60" creationId="{0BD860B9-7A17-1FA5-22EC-0A93F18CFB2E}"/>
            </ac:spMkLst>
          </pc:spChg>
          <pc:spChg chg="mod">
            <ac:chgData name="Merita Jakaj" userId="05d8e7e6-4bde-4180-a449-7f59447b0060" providerId="ADAL" clId="{85E0AF82-AD48-4605-98DD-1E4CB38B8E11}" dt="2025-03-28T09:38:38.752" v="31" actId="1035"/>
            <ac:spMkLst>
              <pc:docMk/>
              <pc:sldMasterMk cId="2729548308" sldId="2147483719"/>
              <pc:sldLayoutMk cId="3638293327" sldId="2147483759"/>
              <ac:spMk id="62" creationId="{318F7994-5FA2-5959-8662-EF1BFEB745A3}"/>
            </ac:spMkLst>
          </pc:spChg>
        </pc:sldLayoutChg>
      </pc:sldMasterChg>
    </pc:docChg>
  </pc:docChgLst>
  <pc:docChgLst>
    <pc:chgData name="Remi de Vogel" userId="S::remi.devogel@vim-group.com::5948360e-7b9c-4a22-9ada-df5e8b901c82" providerId="AD" clId="Web-{88A002F4-872A-DA96-2004-972B5AA65083}"/>
    <pc:docChg chg="modSld">
      <pc:chgData name="Remi de Vogel" userId="S::remi.devogel@vim-group.com::5948360e-7b9c-4a22-9ada-df5e8b901c82" providerId="AD" clId="Web-{88A002F4-872A-DA96-2004-972B5AA65083}" dt="2024-08-21T18:39:43.106" v="7" actId="14100"/>
      <pc:docMkLst>
        <pc:docMk/>
      </pc:docMkLst>
      <pc:sldChg chg="modSp">
        <pc:chgData name="Remi de Vogel" userId="S::remi.devogel@vim-group.com::5948360e-7b9c-4a22-9ada-df5e8b901c82" providerId="AD" clId="Web-{88A002F4-872A-DA96-2004-972B5AA65083}" dt="2024-08-21T18:39:43.106" v="7" actId="14100"/>
        <pc:sldMkLst>
          <pc:docMk/>
          <pc:sldMk cId="3022732314" sldId="348"/>
        </pc:sldMkLst>
      </pc:sldChg>
    </pc:docChg>
  </pc:docChgLst>
  <pc:docChgLst>
    <pc:chgData name="Beatrice Albanese" userId="cf8a0dcc-7a34-4e2d-a3d2-85706be59435" providerId="ADAL" clId="{AD499E94-45EF-46D7-88E3-AD62BC37CEE3}"/>
    <pc:docChg chg="undo custSel addSld delSld modSld sldOrd">
      <pc:chgData name="Beatrice Albanese" userId="cf8a0dcc-7a34-4e2d-a3d2-85706be59435" providerId="ADAL" clId="{AD499E94-45EF-46D7-88E3-AD62BC37CEE3}" dt="2025-03-14T10:30:24.544" v="156" actId="18131"/>
      <pc:docMkLst>
        <pc:docMk/>
      </pc:docMkLst>
      <pc:sldChg chg="ord">
        <pc:chgData name="Beatrice Albanese" userId="cf8a0dcc-7a34-4e2d-a3d2-85706be59435" providerId="ADAL" clId="{AD499E94-45EF-46D7-88E3-AD62BC37CEE3}" dt="2025-03-14T10:23:40.043" v="12"/>
        <pc:sldMkLst>
          <pc:docMk/>
          <pc:sldMk cId="4280745513" sldId="257"/>
        </pc:sldMkLst>
      </pc:sldChg>
      <pc:sldChg chg="delSp modSp mod">
        <pc:chgData name="Beatrice Albanese" userId="cf8a0dcc-7a34-4e2d-a3d2-85706be59435" providerId="ADAL" clId="{AD499E94-45EF-46D7-88E3-AD62BC37CEE3}" dt="2025-03-14T10:26:50.438" v="105" actId="478"/>
        <pc:sldMkLst>
          <pc:docMk/>
          <pc:sldMk cId="2363353649" sldId="272"/>
        </pc:sldMkLst>
        <pc:spChg chg="mod">
          <ac:chgData name="Beatrice Albanese" userId="cf8a0dcc-7a34-4e2d-a3d2-85706be59435" providerId="ADAL" clId="{AD499E94-45EF-46D7-88E3-AD62BC37CEE3}" dt="2025-03-14T10:26:47.214" v="104" actId="1038"/>
          <ac:spMkLst>
            <pc:docMk/>
            <pc:sldMk cId="2363353649" sldId="272"/>
            <ac:spMk id="8" creationId="{D202D006-908B-4E8D-B67F-F90F3970894B}"/>
          </ac:spMkLst>
        </pc:spChg>
        <pc:spChg chg="mod">
          <ac:chgData name="Beatrice Albanese" userId="cf8a0dcc-7a34-4e2d-a3d2-85706be59435" providerId="ADAL" clId="{AD499E94-45EF-46D7-88E3-AD62BC37CEE3}" dt="2025-03-14T10:26:47.214" v="104" actId="1038"/>
          <ac:spMkLst>
            <pc:docMk/>
            <pc:sldMk cId="2363353649" sldId="272"/>
            <ac:spMk id="12" creationId="{10D13899-1D16-4007-887C-0F28BB2B30E8}"/>
          </ac:spMkLst>
        </pc:spChg>
        <pc:spChg chg="mod">
          <ac:chgData name="Beatrice Albanese" userId="cf8a0dcc-7a34-4e2d-a3d2-85706be59435" providerId="ADAL" clId="{AD499E94-45EF-46D7-88E3-AD62BC37CEE3}" dt="2025-03-14T10:26:47.214" v="104" actId="1038"/>
          <ac:spMkLst>
            <pc:docMk/>
            <pc:sldMk cId="2363353649" sldId="272"/>
            <ac:spMk id="13" creationId="{1E9E01CB-EAF9-4538-9C13-B7B419277773}"/>
          </ac:spMkLst>
        </pc:spChg>
        <pc:spChg chg="mod">
          <ac:chgData name="Beatrice Albanese" userId="cf8a0dcc-7a34-4e2d-a3d2-85706be59435" providerId="ADAL" clId="{AD499E94-45EF-46D7-88E3-AD62BC37CEE3}" dt="2025-03-14T10:26:47.214" v="104" actId="1038"/>
          <ac:spMkLst>
            <pc:docMk/>
            <pc:sldMk cId="2363353649" sldId="272"/>
            <ac:spMk id="14" creationId="{8D42D8FA-6112-4EB0-831C-EBAEBE0E0165}"/>
          </ac:spMkLst>
        </pc:spChg>
        <pc:picChg chg="mod">
          <ac:chgData name="Beatrice Albanese" userId="cf8a0dcc-7a34-4e2d-a3d2-85706be59435" providerId="ADAL" clId="{AD499E94-45EF-46D7-88E3-AD62BC37CEE3}" dt="2025-03-14T10:26:47.214" v="104" actId="1038"/>
          <ac:picMkLst>
            <pc:docMk/>
            <pc:sldMk cId="2363353649" sldId="272"/>
            <ac:picMk id="7" creationId="{5320ADDD-0B08-CD42-A658-BF955DCBDC72}"/>
          </ac:picMkLst>
        </pc:picChg>
        <pc:picChg chg="mod">
          <ac:chgData name="Beatrice Albanese" userId="cf8a0dcc-7a34-4e2d-a3d2-85706be59435" providerId="ADAL" clId="{AD499E94-45EF-46D7-88E3-AD62BC37CEE3}" dt="2025-03-14T10:26:47.214" v="104" actId="1038"/>
          <ac:picMkLst>
            <pc:docMk/>
            <pc:sldMk cId="2363353649" sldId="272"/>
            <ac:picMk id="30" creationId="{DC71EB1A-037F-23DB-DE63-01E3B59AC4EA}"/>
          </ac:picMkLst>
        </pc:picChg>
        <pc:picChg chg="mod">
          <ac:chgData name="Beatrice Albanese" userId="cf8a0dcc-7a34-4e2d-a3d2-85706be59435" providerId="ADAL" clId="{AD499E94-45EF-46D7-88E3-AD62BC37CEE3}" dt="2025-03-14T10:26:47.214" v="104" actId="1038"/>
          <ac:picMkLst>
            <pc:docMk/>
            <pc:sldMk cId="2363353649" sldId="272"/>
            <ac:picMk id="31" creationId="{56F18BBA-E3C2-6565-E4FA-2141FC151795}"/>
          </ac:picMkLst>
        </pc:picChg>
        <pc:picChg chg="mod">
          <ac:chgData name="Beatrice Albanese" userId="cf8a0dcc-7a34-4e2d-a3d2-85706be59435" providerId="ADAL" clId="{AD499E94-45EF-46D7-88E3-AD62BC37CEE3}" dt="2025-03-14T10:26:47.214" v="104" actId="1038"/>
          <ac:picMkLst>
            <pc:docMk/>
            <pc:sldMk cId="2363353649" sldId="272"/>
            <ac:picMk id="32" creationId="{B099CBA1-7616-93C7-88FD-B96EBFC43795}"/>
          </ac:picMkLst>
        </pc:picChg>
      </pc:sldChg>
      <pc:sldChg chg="del">
        <pc:chgData name="Beatrice Albanese" userId="cf8a0dcc-7a34-4e2d-a3d2-85706be59435" providerId="ADAL" clId="{AD499E94-45EF-46D7-88E3-AD62BC37CEE3}" dt="2025-03-14T10:22:21.296" v="2" actId="47"/>
        <pc:sldMkLst>
          <pc:docMk/>
          <pc:sldMk cId="3498758553" sldId="338"/>
        </pc:sldMkLst>
      </pc:sldChg>
      <pc:sldChg chg="addSp delSp modSp mod">
        <pc:chgData name="Beatrice Albanese" userId="cf8a0dcc-7a34-4e2d-a3d2-85706be59435" providerId="ADAL" clId="{AD499E94-45EF-46D7-88E3-AD62BC37CEE3}" dt="2025-03-14T10:26:22.948" v="37" actId="18131"/>
        <pc:sldMkLst>
          <pc:docMk/>
          <pc:sldMk cId="2990795829" sldId="2498"/>
        </pc:sldMkLst>
        <pc:picChg chg="add mod modCrop">
          <ac:chgData name="Beatrice Albanese" userId="cf8a0dcc-7a34-4e2d-a3d2-85706be59435" providerId="ADAL" clId="{AD499E94-45EF-46D7-88E3-AD62BC37CEE3}" dt="2025-03-14T10:26:22.948" v="37" actId="18131"/>
          <ac:picMkLst>
            <pc:docMk/>
            <pc:sldMk cId="2990795829" sldId="2498"/>
            <ac:picMk id="5" creationId="{F645F4F2-8E8C-5BDF-DF30-9E4F79C9C042}"/>
          </ac:picMkLst>
        </pc:picChg>
      </pc:sldChg>
      <pc:sldChg chg="addSp delSp modSp mod">
        <pc:chgData name="Beatrice Albanese" userId="cf8a0dcc-7a34-4e2d-a3d2-85706be59435" providerId="ADAL" clId="{AD499E94-45EF-46D7-88E3-AD62BC37CEE3}" dt="2025-03-14T10:25:52.826" v="35" actId="18131"/>
        <pc:sldMkLst>
          <pc:docMk/>
          <pc:sldMk cId="3086064316" sldId="3806"/>
        </pc:sldMkLst>
        <pc:picChg chg="add mod modCrop">
          <ac:chgData name="Beatrice Albanese" userId="cf8a0dcc-7a34-4e2d-a3d2-85706be59435" providerId="ADAL" clId="{AD499E94-45EF-46D7-88E3-AD62BC37CEE3}" dt="2025-03-14T10:25:52.826" v="35" actId="18131"/>
          <ac:picMkLst>
            <pc:docMk/>
            <pc:sldMk cId="3086064316" sldId="3806"/>
            <ac:picMk id="8" creationId="{5F897715-02A9-8382-2D2F-37625C03E299}"/>
          </ac:picMkLst>
        </pc:picChg>
      </pc:sldChg>
      <pc:sldChg chg="addSp delSp modSp mod">
        <pc:chgData name="Beatrice Albanese" userId="cf8a0dcc-7a34-4e2d-a3d2-85706be59435" providerId="ADAL" clId="{AD499E94-45EF-46D7-88E3-AD62BC37CEE3}" dt="2025-03-14T10:27:16.940" v="109" actId="18131"/>
        <pc:sldMkLst>
          <pc:docMk/>
          <pc:sldMk cId="1553308877" sldId="3807"/>
        </pc:sldMkLst>
        <pc:picChg chg="add mod modCrop">
          <ac:chgData name="Beatrice Albanese" userId="cf8a0dcc-7a34-4e2d-a3d2-85706be59435" providerId="ADAL" clId="{AD499E94-45EF-46D7-88E3-AD62BC37CEE3}" dt="2025-03-14T10:27:16.940" v="109" actId="18131"/>
          <ac:picMkLst>
            <pc:docMk/>
            <pc:sldMk cId="1553308877" sldId="3807"/>
            <ac:picMk id="6" creationId="{759A6A7F-00F6-3A72-C289-16503BF32C3A}"/>
          </ac:picMkLst>
        </pc:picChg>
      </pc:sldChg>
      <pc:sldChg chg="addSp delSp modSp mod">
        <pc:chgData name="Beatrice Albanese" userId="cf8a0dcc-7a34-4e2d-a3d2-85706be59435" providerId="ADAL" clId="{AD499E94-45EF-46D7-88E3-AD62BC37CEE3}" dt="2025-03-14T10:28:36.705" v="116" actId="14826"/>
        <pc:sldMkLst>
          <pc:docMk/>
          <pc:sldMk cId="2013772728" sldId="3808"/>
        </pc:sldMkLst>
        <pc:picChg chg="add mod">
          <ac:chgData name="Beatrice Albanese" userId="cf8a0dcc-7a34-4e2d-a3d2-85706be59435" providerId="ADAL" clId="{AD499E94-45EF-46D7-88E3-AD62BC37CEE3}" dt="2025-03-14T10:28:36.705" v="116" actId="14826"/>
          <ac:picMkLst>
            <pc:docMk/>
            <pc:sldMk cId="2013772728" sldId="3808"/>
            <ac:picMk id="7" creationId="{1127A2ED-11BA-511B-5E87-BF3B903469EF}"/>
          </ac:picMkLst>
        </pc:picChg>
      </pc:sldChg>
      <pc:sldChg chg="addSp delSp modSp mod">
        <pc:chgData name="Beatrice Albanese" userId="cf8a0dcc-7a34-4e2d-a3d2-85706be59435" providerId="ADAL" clId="{AD499E94-45EF-46D7-88E3-AD62BC37CEE3}" dt="2025-03-14T10:27:44.491" v="114" actId="27614"/>
        <pc:sldMkLst>
          <pc:docMk/>
          <pc:sldMk cId="810210886" sldId="3809"/>
        </pc:sldMkLst>
        <pc:picChg chg="add mod">
          <ac:chgData name="Beatrice Albanese" userId="cf8a0dcc-7a34-4e2d-a3d2-85706be59435" providerId="ADAL" clId="{AD499E94-45EF-46D7-88E3-AD62BC37CEE3}" dt="2025-03-14T10:27:44.491" v="114" actId="27614"/>
          <ac:picMkLst>
            <pc:docMk/>
            <pc:sldMk cId="810210886" sldId="3809"/>
            <ac:picMk id="5" creationId="{BCB7BB35-5486-8C8F-4CA6-07487C4907F1}"/>
          </ac:picMkLst>
        </pc:picChg>
      </pc:sldChg>
      <pc:sldChg chg="addSp delSp modSp mod">
        <pc:chgData name="Beatrice Albanese" userId="cf8a0dcc-7a34-4e2d-a3d2-85706be59435" providerId="ADAL" clId="{AD499E94-45EF-46D7-88E3-AD62BC37CEE3}" dt="2025-03-14T10:29:19.161" v="149" actId="18131"/>
        <pc:sldMkLst>
          <pc:docMk/>
          <pc:sldMk cId="419841871" sldId="3810"/>
        </pc:sldMkLst>
        <pc:picChg chg="add mod modCrop">
          <ac:chgData name="Beatrice Albanese" userId="cf8a0dcc-7a34-4e2d-a3d2-85706be59435" providerId="ADAL" clId="{AD499E94-45EF-46D7-88E3-AD62BC37CEE3}" dt="2025-03-14T10:29:19.161" v="149" actId="18131"/>
          <ac:picMkLst>
            <pc:docMk/>
            <pc:sldMk cId="419841871" sldId="3810"/>
            <ac:picMk id="6" creationId="{9DC6FA99-5A97-428A-3EAE-E0E4811C5877}"/>
          </ac:picMkLst>
        </pc:picChg>
      </pc:sldChg>
      <pc:sldChg chg="addSp delSp modSp mod">
        <pc:chgData name="Beatrice Albanese" userId="cf8a0dcc-7a34-4e2d-a3d2-85706be59435" providerId="ADAL" clId="{AD499E94-45EF-46D7-88E3-AD62BC37CEE3}" dt="2025-03-14T10:30:24.544" v="156" actId="18131"/>
        <pc:sldMkLst>
          <pc:docMk/>
          <pc:sldMk cId="2167800571" sldId="3811"/>
        </pc:sldMkLst>
        <pc:picChg chg="add mod modCrop">
          <ac:chgData name="Beatrice Albanese" userId="cf8a0dcc-7a34-4e2d-a3d2-85706be59435" providerId="ADAL" clId="{AD499E94-45EF-46D7-88E3-AD62BC37CEE3}" dt="2025-03-14T10:30:24.544" v="156" actId="18131"/>
          <ac:picMkLst>
            <pc:docMk/>
            <pc:sldMk cId="2167800571" sldId="3811"/>
            <ac:picMk id="7" creationId="{1C026745-CA7C-457A-01D5-4DAE88655DBE}"/>
          </ac:picMkLst>
        </pc:picChg>
      </pc:sldChg>
      <pc:sldChg chg="del">
        <pc:chgData name="Beatrice Albanese" userId="cf8a0dcc-7a34-4e2d-a3d2-85706be59435" providerId="ADAL" clId="{AD499E94-45EF-46D7-88E3-AD62BC37CEE3}" dt="2025-03-14T10:23:23.463" v="10" actId="47"/>
        <pc:sldMkLst>
          <pc:docMk/>
          <pc:sldMk cId="2440230018" sldId="3814"/>
        </pc:sldMkLst>
      </pc:sldChg>
      <pc:sldChg chg="del">
        <pc:chgData name="Beatrice Albanese" userId="cf8a0dcc-7a34-4e2d-a3d2-85706be59435" providerId="ADAL" clId="{AD499E94-45EF-46D7-88E3-AD62BC37CEE3}" dt="2025-03-14T10:23:23.463" v="10" actId="47"/>
        <pc:sldMkLst>
          <pc:docMk/>
          <pc:sldMk cId="1697858043" sldId="2147472861"/>
        </pc:sldMkLst>
      </pc:sldChg>
      <pc:sldChg chg="new del">
        <pc:chgData name="Beatrice Albanese" userId="cf8a0dcc-7a34-4e2d-a3d2-85706be59435" providerId="ADAL" clId="{AD499E94-45EF-46D7-88E3-AD62BC37CEE3}" dt="2025-03-14T10:22:22.523" v="3" actId="47"/>
        <pc:sldMkLst>
          <pc:docMk/>
          <pc:sldMk cId="203102631" sldId="2147472862"/>
        </pc:sldMkLst>
      </pc:sldChg>
      <pc:sldChg chg="addSp modSp new del mod">
        <pc:chgData name="Beatrice Albanese" userId="cf8a0dcc-7a34-4e2d-a3d2-85706be59435" providerId="ADAL" clId="{AD499E94-45EF-46D7-88E3-AD62BC37CEE3}" dt="2025-03-14T10:23:18.134" v="9" actId="47"/>
        <pc:sldMkLst>
          <pc:docMk/>
          <pc:sldMk cId="1845459246" sldId="214747286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chemeClr val="accent4"/>
              </a:solidFill>
              <a:ln>
                <a:noFill/>
              </a:ln>
              <a:effectLst/>
            </c:spPr>
            <c:extLst>
              <c:ext xmlns:c16="http://schemas.microsoft.com/office/drawing/2014/chart" uri="{C3380CC4-5D6E-409C-BE32-E72D297353CC}">
                <c16:uniqueId val="{00000001-36C4-4F3A-A982-D18B02BB65BD}"/>
              </c:ext>
            </c:extLst>
          </c:dPt>
          <c:dPt>
            <c:idx val="1"/>
            <c:bubble3D val="0"/>
            <c:spPr>
              <a:solidFill>
                <a:schemeClr val="accent3"/>
              </a:solidFill>
              <a:ln>
                <a:noFill/>
              </a:ln>
              <a:effectLst/>
            </c:spPr>
            <c:extLst>
              <c:ext xmlns:c16="http://schemas.microsoft.com/office/drawing/2014/chart" uri="{C3380CC4-5D6E-409C-BE32-E72D297353CC}">
                <c16:uniqueId val="{00000003-36C4-4F3A-A982-D18B02BB65BD}"/>
              </c:ext>
            </c:extLst>
          </c:dPt>
          <c:cat>
            <c:strRef>
              <c:f>Sheet1!$A$2:$A$3</c:f>
              <c:strCache>
                <c:ptCount val="2"/>
                <c:pt idx="0">
                  <c:v>Category 1</c:v>
                </c:pt>
                <c:pt idx="1">
                  <c:v>Category 2</c:v>
                </c:pt>
              </c:strCache>
            </c:strRef>
          </c:cat>
          <c:val>
            <c:numRef>
              <c:f>Sheet1!$B$2:$B$3</c:f>
              <c:numCache>
                <c:formatCode>General</c:formatCode>
                <c:ptCount val="2"/>
                <c:pt idx="0">
                  <c:v>27</c:v>
                </c:pt>
                <c:pt idx="1">
                  <c:v>73</c:v>
                </c:pt>
              </c:numCache>
            </c:numRef>
          </c:val>
          <c:extLst>
            <c:ext xmlns:c16="http://schemas.microsoft.com/office/drawing/2014/chart" uri="{C3380CC4-5D6E-409C-BE32-E72D297353CC}">
              <c16:uniqueId val="{00000004-36C4-4F3A-A982-D18B02BB65BD}"/>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36C4-4F3A-A982-D18B02BB65BD}"/>
              </c:ext>
            </c:extLst>
          </c:dPt>
          <c:dPt>
            <c:idx val="1"/>
            <c:bubble3D val="0"/>
            <c:spPr>
              <a:solidFill>
                <a:schemeClr val="accent2"/>
              </a:solidFill>
              <a:ln>
                <a:noFill/>
              </a:ln>
              <a:effectLst/>
            </c:spPr>
            <c:extLst>
              <c:ext xmlns:c16="http://schemas.microsoft.com/office/drawing/2014/chart" uri="{C3380CC4-5D6E-409C-BE32-E72D297353CC}">
                <c16:uniqueId val="{00000008-36C4-4F3A-A982-D18B02BB65BD}"/>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36C4-4F3A-A982-D18B02BB65B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chemeClr val="accent4"/>
              </a:solidFill>
              <a:ln>
                <a:noFill/>
              </a:ln>
              <a:effectLst/>
            </c:spPr>
            <c:extLst>
              <c:ext xmlns:c16="http://schemas.microsoft.com/office/drawing/2014/chart" uri="{C3380CC4-5D6E-409C-BE32-E72D297353CC}">
                <c16:uniqueId val="{00000001-FB46-46F2-AB3F-537E7DDFCB67}"/>
              </c:ext>
            </c:extLst>
          </c:dPt>
          <c:dPt>
            <c:idx val="1"/>
            <c:bubble3D val="0"/>
            <c:spPr>
              <a:solidFill>
                <a:schemeClr val="accent3"/>
              </a:solidFill>
              <a:ln>
                <a:noFill/>
              </a:ln>
              <a:effectLst/>
            </c:spPr>
            <c:extLst>
              <c:ext xmlns:c16="http://schemas.microsoft.com/office/drawing/2014/chart" uri="{C3380CC4-5D6E-409C-BE32-E72D297353CC}">
                <c16:uniqueId val="{00000003-FB46-46F2-AB3F-537E7DDFCB67}"/>
              </c:ext>
            </c:extLst>
          </c:dPt>
          <c:cat>
            <c:strRef>
              <c:f>Sheet1!$A$2:$A$3</c:f>
              <c:strCache>
                <c:ptCount val="2"/>
                <c:pt idx="0">
                  <c:v>Category 1</c:v>
                </c:pt>
                <c:pt idx="1">
                  <c:v>Category 2</c:v>
                </c:pt>
              </c:strCache>
            </c:strRef>
          </c:cat>
          <c:val>
            <c:numRef>
              <c:f>Sheet1!$B$2:$B$3</c:f>
              <c:numCache>
                <c:formatCode>General</c:formatCode>
                <c:ptCount val="2"/>
                <c:pt idx="0">
                  <c:v>67</c:v>
                </c:pt>
                <c:pt idx="1">
                  <c:v>33</c:v>
                </c:pt>
              </c:numCache>
            </c:numRef>
          </c:val>
          <c:extLst>
            <c:ext xmlns:c16="http://schemas.microsoft.com/office/drawing/2014/chart" uri="{C3380CC4-5D6E-409C-BE32-E72D297353CC}">
              <c16:uniqueId val="{00000004-FB46-46F2-AB3F-537E7DDFCB6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FB46-46F2-AB3F-537E7DDFCB67}"/>
              </c:ext>
            </c:extLst>
          </c:dPt>
          <c:dPt>
            <c:idx val="1"/>
            <c:bubble3D val="0"/>
            <c:spPr>
              <a:solidFill>
                <a:schemeClr val="accent2"/>
              </a:solidFill>
              <a:ln>
                <a:noFill/>
              </a:ln>
              <a:effectLst/>
            </c:spPr>
            <c:extLst>
              <c:ext xmlns:c16="http://schemas.microsoft.com/office/drawing/2014/chart" uri="{C3380CC4-5D6E-409C-BE32-E72D297353CC}">
                <c16:uniqueId val="{00000008-FB46-46F2-AB3F-537E7DDFCB6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B46-46F2-AB3F-537E7DDFCB6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chemeClr val="accent4"/>
              </a:solidFill>
              <a:ln>
                <a:noFill/>
              </a:ln>
              <a:effectLst/>
            </c:spPr>
            <c:extLst>
              <c:ext xmlns:c16="http://schemas.microsoft.com/office/drawing/2014/chart" uri="{C3380CC4-5D6E-409C-BE32-E72D297353CC}">
                <c16:uniqueId val="{00000001-FD5D-4C9E-B29F-E524C7F055D4}"/>
              </c:ext>
            </c:extLst>
          </c:dPt>
          <c:dPt>
            <c:idx val="1"/>
            <c:bubble3D val="0"/>
            <c:spPr>
              <a:solidFill>
                <a:schemeClr val="accent3"/>
              </a:solidFill>
              <a:ln>
                <a:noFill/>
              </a:ln>
              <a:effectLst/>
            </c:spPr>
            <c:extLst>
              <c:ext xmlns:c16="http://schemas.microsoft.com/office/drawing/2014/chart" uri="{C3380CC4-5D6E-409C-BE32-E72D297353CC}">
                <c16:uniqueId val="{00000003-FD5D-4C9E-B29F-E524C7F055D4}"/>
              </c:ext>
            </c:extLst>
          </c:dPt>
          <c:cat>
            <c:strRef>
              <c:f>Sheet1!$A$2:$A$3</c:f>
              <c:strCache>
                <c:ptCount val="2"/>
                <c:pt idx="0">
                  <c:v>Category 1</c:v>
                </c:pt>
                <c:pt idx="1">
                  <c:v>Category 2</c:v>
                </c:pt>
              </c:strCache>
            </c:strRef>
          </c:cat>
          <c:val>
            <c:numRef>
              <c:f>Sheet1!$B$2:$B$3</c:f>
              <c:numCache>
                <c:formatCode>General</c:formatCode>
                <c:ptCount val="2"/>
                <c:pt idx="0">
                  <c:v>34</c:v>
                </c:pt>
                <c:pt idx="1">
                  <c:v>66</c:v>
                </c:pt>
              </c:numCache>
            </c:numRef>
          </c:val>
          <c:extLst>
            <c:ext xmlns:c16="http://schemas.microsoft.com/office/drawing/2014/chart" uri="{C3380CC4-5D6E-409C-BE32-E72D297353CC}">
              <c16:uniqueId val="{00000004-FD5D-4C9E-B29F-E524C7F055D4}"/>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FD5D-4C9E-B29F-E524C7F055D4}"/>
              </c:ext>
            </c:extLst>
          </c:dPt>
          <c:dPt>
            <c:idx val="1"/>
            <c:bubble3D val="0"/>
            <c:spPr>
              <a:solidFill>
                <a:schemeClr val="accent2"/>
              </a:solidFill>
              <a:ln>
                <a:noFill/>
              </a:ln>
              <a:effectLst/>
            </c:spPr>
            <c:extLst>
              <c:ext xmlns:c16="http://schemas.microsoft.com/office/drawing/2014/chart" uri="{C3380CC4-5D6E-409C-BE32-E72D297353CC}">
                <c16:uniqueId val="{00000008-FD5D-4C9E-B29F-E524C7F055D4}"/>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FD5D-4C9E-B29F-E524C7F055D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chemeClr val="accent4"/>
              </a:solidFill>
              <a:ln>
                <a:noFill/>
              </a:ln>
              <a:effectLst/>
            </c:spPr>
            <c:extLst>
              <c:ext xmlns:c16="http://schemas.microsoft.com/office/drawing/2014/chart" uri="{C3380CC4-5D6E-409C-BE32-E72D297353CC}">
                <c16:uniqueId val="{00000001-6080-4675-BACC-3CA336D69962}"/>
              </c:ext>
            </c:extLst>
          </c:dPt>
          <c:dPt>
            <c:idx val="1"/>
            <c:bubble3D val="0"/>
            <c:spPr>
              <a:solidFill>
                <a:schemeClr val="accent3"/>
              </a:solidFill>
              <a:ln>
                <a:noFill/>
              </a:ln>
              <a:effectLst/>
            </c:spPr>
            <c:extLst>
              <c:ext xmlns:c16="http://schemas.microsoft.com/office/drawing/2014/chart" uri="{C3380CC4-5D6E-409C-BE32-E72D297353CC}">
                <c16:uniqueId val="{00000003-6080-4675-BACC-3CA336D69962}"/>
              </c:ext>
            </c:extLst>
          </c:dPt>
          <c:cat>
            <c:strRef>
              <c:f>Sheet1!$A$2:$A$3</c:f>
              <c:strCache>
                <c:ptCount val="2"/>
                <c:pt idx="0">
                  <c:v>Category 1</c:v>
                </c:pt>
                <c:pt idx="1">
                  <c:v>Category 2</c:v>
                </c:pt>
              </c:strCache>
            </c:strRef>
          </c:cat>
          <c:val>
            <c:numRef>
              <c:f>Sheet1!$B$2:$B$3</c:f>
              <c:numCache>
                <c:formatCode>General</c:formatCode>
                <c:ptCount val="2"/>
                <c:pt idx="0">
                  <c:v>44</c:v>
                </c:pt>
                <c:pt idx="1">
                  <c:v>56</c:v>
                </c:pt>
              </c:numCache>
            </c:numRef>
          </c:val>
          <c:extLst>
            <c:ext xmlns:c16="http://schemas.microsoft.com/office/drawing/2014/chart" uri="{C3380CC4-5D6E-409C-BE32-E72D297353CC}">
              <c16:uniqueId val="{00000004-6080-4675-BACC-3CA336D69962}"/>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080-4675-BACC-3CA336D69962}"/>
              </c:ext>
            </c:extLst>
          </c:dPt>
          <c:dPt>
            <c:idx val="1"/>
            <c:bubble3D val="0"/>
            <c:spPr>
              <a:solidFill>
                <a:schemeClr val="accent2"/>
              </a:solidFill>
              <a:ln>
                <a:noFill/>
              </a:ln>
              <a:effectLst/>
            </c:spPr>
            <c:extLst>
              <c:ext xmlns:c16="http://schemas.microsoft.com/office/drawing/2014/chart" uri="{C3380CC4-5D6E-409C-BE32-E72D297353CC}">
                <c16:uniqueId val="{00000008-6080-4675-BACC-3CA336D6996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080-4675-BACC-3CA336D6996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chemeClr val="accent4"/>
              </a:solidFill>
              <a:ln>
                <a:noFill/>
              </a:ln>
              <a:effectLst/>
            </c:spPr>
            <c:extLst>
              <c:ext xmlns:c16="http://schemas.microsoft.com/office/drawing/2014/chart" uri="{C3380CC4-5D6E-409C-BE32-E72D297353CC}">
                <c16:uniqueId val="{00000001-6A6C-4FC5-8B68-0D5871788DA5}"/>
              </c:ext>
            </c:extLst>
          </c:dPt>
          <c:dPt>
            <c:idx val="1"/>
            <c:bubble3D val="0"/>
            <c:spPr>
              <a:solidFill>
                <a:schemeClr val="accent3"/>
              </a:solidFill>
              <a:ln>
                <a:noFill/>
              </a:ln>
              <a:effectLst/>
            </c:spPr>
            <c:extLst>
              <c:ext xmlns:c16="http://schemas.microsoft.com/office/drawing/2014/chart" uri="{C3380CC4-5D6E-409C-BE32-E72D297353CC}">
                <c16:uniqueId val="{00000003-6A6C-4FC5-8B68-0D5871788DA5}"/>
              </c:ext>
            </c:extLst>
          </c:dPt>
          <c:cat>
            <c:strRef>
              <c:f>Sheet1!$A$2:$A$3</c:f>
              <c:strCache>
                <c:ptCount val="2"/>
                <c:pt idx="0">
                  <c:v>Category 1</c:v>
                </c:pt>
                <c:pt idx="1">
                  <c:v>Category 2</c:v>
                </c:pt>
              </c:strCache>
            </c:strRef>
          </c:cat>
          <c:val>
            <c:numRef>
              <c:f>Sheet1!$B$2:$B$3</c:f>
              <c:numCache>
                <c:formatCode>General</c:formatCode>
                <c:ptCount val="2"/>
                <c:pt idx="0">
                  <c:v>100</c:v>
                </c:pt>
                <c:pt idx="1">
                  <c:v>0</c:v>
                </c:pt>
              </c:numCache>
            </c:numRef>
          </c:val>
          <c:extLst>
            <c:ext xmlns:c16="http://schemas.microsoft.com/office/drawing/2014/chart" uri="{C3380CC4-5D6E-409C-BE32-E72D297353CC}">
              <c16:uniqueId val="{00000004-6A6C-4FC5-8B68-0D5871788DA5}"/>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A6C-4FC5-8B68-0D5871788DA5}"/>
              </c:ext>
            </c:extLst>
          </c:dPt>
          <c:dPt>
            <c:idx val="1"/>
            <c:bubble3D val="0"/>
            <c:spPr>
              <a:solidFill>
                <a:schemeClr val="accent2"/>
              </a:solidFill>
              <a:ln>
                <a:noFill/>
              </a:ln>
              <a:effectLst/>
            </c:spPr>
            <c:extLst>
              <c:ext xmlns:c16="http://schemas.microsoft.com/office/drawing/2014/chart" uri="{C3380CC4-5D6E-409C-BE32-E72D297353CC}">
                <c16:uniqueId val="{00000008-6A6C-4FC5-8B68-0D5871788DA5}"/>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A6C-4FC5-8B68-0D5871788DA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16T11:06:13.549"/>
    </inkml:context>
    <inkml:brush xml:id="br0">
      <inkml:brushProperty name="width" value="0.1" units="cm"/>
      <inkml:brushProperty name="height" value="0.1" units="cm"/>
    </inkml:brush>
  </inkml:definitions>
  <inkml:trace contextRef="#ctx0" brushRef="#br0">16087 794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22/04/2025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5962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This slide summarizes</a:t>
            </a:r>
            <a:r>
              <a:rPr lang="en-US" baseline="0" dirty="0"/>
              <a:t> in essence Niacinamide PC. What it does, how it is different, </a:t>
            </a:r>
            <a:r>
              <a:rPr lang="en-US" baseline="0" dirty="0" err="1"/>
              <a:t>etc</a:t>
            </a:r>
            <a:r>
              <a:rPr lang="en-US" baseline="0" dirty="0"/>
              <a:t>…</a:t>
            </a:r>
          </a:p>
          <a:p>
            <a:r>
              <a:rPr lang="en-US" baseline="0" dirty="0"/>
              <a:t>Can be used as a teaser.</a:t>
            </a:r>
            <a:endParaRPr lang="en-US" dirty="0"/>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2</a:t>
            </a:fld>
            <a:endParaRPr lang="en-US" dirty="0"/>
          </a:p>
        </p:txBody>
      </p:sp>
    </p:spTree>
    <p:extLst>
      <p:ext uri="{BB962C8B-B14F-4D97-AF65-F5344CB8AC3E}">
        <p14:creationId xmlns:p14="http://schemas.microsoft.com/office/powerpoint/2010/main" val="77537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1029292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H" dirty="0">
              <a:latin typeface="DM Sans 14p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H"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409251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3746870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r>
              <a:rPr lang="en-US" dirty="0" err="1">
                <a:latin typeface="Times" pitchFamily="18" charset="0"/>
              </a:rPr>
              <a:t>Tanno</a:t>
            </a:r>
            <a:r>
              <a:rPr lang="en-US" dirty="0">
                <a:latin typeface="Times" pitchFamily="18" charset="0"/>
              </a:rPr>
              <a:t> O, 2000: Nicotinamide increases biosynthesis and ceramides as well as …, </a:t>
            </a:r>
          </a:p>
          <a:p>
            <a:pPr eaLnBrk="1" hangingPunct="1"/>
            <a:r>
              <a:rPr lang="en-US" dirty="0">
                <a:latin typeface="Times" pitchFamily="18" charset="0"/>
              </a:rPr>
              <a:t>Nicotinamide (2%) was topically applied twice daily to one shin of volunteers and </a:t>
            </a:r>
            <a:r>
              <a:rPr lang="en-US" dirty="0" err="1">
                <a:latin typeface="Times" pitchFamily="18" charset="0"/>
              </a:rPr>
              <a:t>vehicule</a:t>
            </a:r>
            <a:r>
              <a:rPr lang="en-US" dirty="0">
                <a:latin typeface="Times" pitchFamily="18" charset="0"/>
              </a:rPr>
              <a:t> (0.1% </a:t>
            </a:r>
            <a:r>
              <a:rPr lang="en-US" dirty="0" err="1">
                <a:latin typeface="Times" pitchFamily="18" charset="0"/>
              </a:rPr>
              <a:t>polyoxyethylenesorbitan</a:t>
            </a:r>
            <a:r>
              <a:rPr lang="en-US" dirty="0">
                <a:latin typeface="Times" pitchFamily="18" charset="0"/>
              </a:rPr>
              <a:t> monolaurate) alone for 4 weeks. N=12, PTEWL&lt;0.01, Student‘s test</a:t>
            </a:r>
            <a:r>
              <a:rPr lang="en-US" baseline="0" dirty="0">
                <a:latin typeface="Times" pitchFamily="18" charset="0"/>
              </a:rPr>
              <a:t> (TEWL).</a:t>
            </a:r>
            <a:endParaRPr lang="en-US" dirty="0">
              <a:latin typeface="Times" pitchFamily="18" charset="0"/>
            </a:endParaRPr>
          </a:p>
          <a:p>
            <a:pPr eaLnBrk="1" hangingPunct="1"/>
            <a:r>
              <a:rPr lang="en-US" dirty="0">
                <a:latin typeface="Times" pitchFamily="18" charset="0"/>
              </a:rPr>
              <a:t>TEWL is reduced by 27% (27% less of water quantity evaporated trough the skin) when the skin is treated with 2% niacinamide for 4 weeks.</a:t>
            </a:r>
          </a:p>
          <a:p>
            <a:pPr eaLnBrk="1" hangingPunct="1"/>
            <a:r>
              <a:rPr lang="en-US" dirty="0">
                <a:latin typeface="Times" pitchFamily="18" charset="0"/>
              </a:rPr>
              <a:t>This shows that the skin is healthy and does not easily let the water go through when niacinamide is topically applied</a:t>
            </a:r>
          </a:p>
          <a:p>
            <a:pPr eaLnBrk="1" hangingPunct="1"/>
            <a:endParaRPr lang="en-US" dirty="0">
              <a:latin typeface="Times" pitchFamily="18" charset="0"/>
            </a:endParaRPr>
          </a:p>
          <a:p>
            <a:pPr eaLnBrk="1" hangingPunct="1"/>
            <a:r>
              <a:rPr lang="en-US" dirty="0">
                <a:latin typeface="Times" pitchFamily="18" charset="0"/>
              </a:rPr>
              <a:t>N=12 persons, </a:t>
            </a:r>
            <a:r>
              <a:rPr lang="en-US" dirty="0" err="1">
                <a:latin typeface="Times" pitchFamily="18" charset="0"/>
              </a:rPr>
              <a:t>Pfatty</a:t>
            </a:r>
            <a:r>
              <a:rPr lang="en-US" dirty="0">
                <a:latin typeface="Times" pitchFamily="18" charset="0"/>
              </a:rPr>
              <a:t> acids&lt;0.1, </a:t>
            </a:r>
            <a:r>
              <a:rPr lang="en-US" dirty="0" err="1">
                <a:latin typeface="Times" pitchFamily="18" charset="0"/>
              </a:rPr>
              <a:t>Pceramide</a:t>
            </a:r>
            <a:r>
              <a:rPr lang="en-US" dirty="0">
                <a:latin typeface="Times" pitchFamily="18" charset="0"/>
              </a:rPr>
              <a:t>&lt;0.05, Student‘s test.</a:t>
            </a:r>
          </a:p>
          <a:p>
            <a:pPr eaLnBrk="1" hangingPunct="1"/>
            <a:r>
              <a:rPr lang="en-US" dirty="0">
                <a:latin typeface="Times" pitchFamily="18" charset="0"/>
              </a:rPr>
              <a:t>The test was conducted with volunteers with dry skin (12 men aged 26-51 years)</a:t>
            </a:r>
          </a:p>
          <a:p>
            <a:pPr eaLnBrk="1" hangingPunct="1"/>
            <a:r>
              <a:rPr lang="en-US" dirty="0">
                <a:latin typeface="Times" pitchFamily="18" charset="0"/>
              </a:rPr>
              <a:t>At the end, lipids were extracted, ceramides, cholesterol and free fatty acids were quantified. The level of lipids was expressed in µg/mg of protein</a:t>
            </a:r>
          </a:p>
          <a:p>
            <a:pPr eaLnBrk="1" hangingPunct="1"/>
            <a:endParaRPr lang="en-US" dirty="0">
              <a:latin typeface="Times" pitchFamily="18" charset="0"/>
            </a:endParaRPr>
          </a:p>
          <a:p>
            <a:pPr eaLnBrk="1" hangingPunct="1"/>
            <a:r>
              <a:rPr lang="en-US" b="1" dirty="0">
                <a:latin typeface="Times" pitchFamily="18" charset="0"/>
              </a:rPr>
              <a:t>Stratum Corneum lipids and particularly ceramides play a central role in the integrity of the epidermal barrier. For structural and functional integrity</a:t>
            </a:r>
          </a:p>
          <a:p>
            <a:pPr eaLnBrk="1" hangingPunct="1"/>
            <a:endParaRPr lang="en-US" b="1" dirty="0">
              <a:latin typeface="Times" pitchFamily="18" charset="0"/>
            </a:endParaRPr>
          </a:p>
          <a:p>
            <a:pPr eaLnBrk="1" hangingPunct="1"/>
            <a:r>
              <a:rPr lang="en-US" b="1" dirty="0">
                <a:latin typeface="Times" pitchFamily="18" charset="0"/>
              </a:rPr>
              <a:t>Level of ceramides in aged skin and dry skin is decreased. Applied topically niacinamide can then help imbalance this age-related decrease.</a:t>
            </a:r>
          </a:p>
          <a:p>
            <a:pPr eaLnBrk="1" hangingPunct="1"/>
            <a:endParaRPr lang="en-US" dirty="0">
              <a:latin typeface="Times" pitchFamily="18" charset="0"/>
            </a:endParaRPr>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8</a:t>
            </a:fld>
            <a:endParaRPr lang="en-US" dirty="0"/>
          </a:p>
        </p:txBody>
      </p:sp>
    </p:spTree>
    <p:extLst>
      <p:ext uri="{BB962C8B-B14F-4D97-AF65-F5344CB8AC3E}">
        <p14:creationId xmlns:p14="http://schemas.microsoft.com/office/powerpoint/2010/main" val="4160712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3927154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D4D4D"/>
                </a:solidFill>
                <a:latin typeface="Trebuchet MS" pitchFamily="34" charset="0"/>
                <a:cs typeface="Arial" charset="0"/>
              </a:rPr>
              <a:t>Exposure to sun light act together with the normal aging process to prematurely age our skin. UV radiations are also triggering  excessive or uneven skin pigmentation as well as skin cancer development. The mechanisms by which UV leads to cancer are complex including direct damage to DNA and effects on the immune system.</a:t>
            </a:r>
            <a:r>
              <a:rPr lang="en-US" sz="1200" dirty="0"/>
              <a:t> </a:t>
            </a:r>
            <a:r>
              <a:rPr lang="en-US" sz="1200" dirty="0">
                <a:solidFill>
                  <a:srgbClr val="4D4D4D"/>
                </a:solidFill>
                <a:latin typeface="Trebuchet MS" pitchFamily="34" charset="0"/>
                <a:cs typeface="Arial" charset="0"/>
              </a:rPr>
              <a:t>Niacinamide showed to be effective in tackling UV damage: from protecting and repairing UV stressed skin to maintain its beautiful glow and elasticity</a:t>
            </a:r>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10</a:t>
            </a:fld>
            <a:endParaRPr lang="en-US" dirty="0"/>
          </a:p>
        </p:txBody>
      </p:sp>
    </p:spTree>
    <p:extLst>
      <p:ext uri="{BB962C8B-B14F-4D97-AF65-F5344CB8AC3E}">
        <p14:creationId xmlns:p14="http://schemas.microsoft.com/office/powerpoint/2010/main" val="2226249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Niacinamide is metabolized in nicotinamide adenine nucleotide (NAD+), the essential coenzyme in ATP production.</a:t>
            </a:r>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11</a:t>
            </a:fld>
            <a:endParaRPr lang="en-US" dirty="0"/>
          </a:p>
        </p:txBody>
      </p:sp>
    </p:spTree>
    <p:extLst>
      <p:ext uri="{BB962C8B-B14F-4D97-AF65-F5344CB8AC3E}">
        <p14:creationId xmlns:p14="http://schemas.microsoft.com/office/powerpoint/2010/main" val="3172259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12</a:t>
            </a:fld>
            <a:endParaRPr lang="en-GB"/>
          </a:p>
        </p:txBody>
      </p:sp>
    </p:spTree>
    <p:extLst>
      <p:ext uri="{BB962C8B-B14F-4D97-AF65-F5344CB8AC3E}">
        <p14:creationId xmlns:p14="http://schemas.microsoft.com/office/powerpoint/2010/main" val="3114349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Trebuchet MS" panose="020B0703020202090204" pitchFamily="34" charset="0"/>
              </a:rPr>
              <a:t>Study for 28 days in Mauritius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Trebuchet MS" panose="020B0703020202090204" pitchFamily="34" charset="0"/>
              </a:rPr>
              <a:t>21 - 41 years old (mean 32, mainly millennials)</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latin typeface="Trebuchet MS" panose="020B0703020202090204" pitchFamily="34" charset="0"/>
              </a:rPr>
              <a:t>Exposition on </a:t>
            </a:r>
            <a:r>
              <a:rPr lang="de-CH" sz="1200" dirty="0" err="1">
                <a:latin typeface="Trebuchet MS" panose="020B0703020202090204" pitchFamily="34" charset="0"/>
              </a:rPr>
              <a:t>forearm</a:t>
            </a:r>
            <a:r>
              <a:rPr lang="de-CH" sz="1200" dirty="0">
                <a:latin typeface="Trebuchet MS" panose="020B0703020202090204" pitchFamily="34" charset="0"/>
              </a:rPr>
              <a:t> (4x6cm)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70BA"/>
                </a:solidFill>
                <a:latin typeface="Trebuchet MS" panose="020B0603020202020204" pitchFamily="34" charset="0"/>
              </a:rPr>
              <a:t>450 nm (peak in blue light with LED and electronic devices) </a:t>
            </a:r>
          </a:p>
          <a:p>
            <a:r>
              <a:rPr lang="en-GB" sz="1200" dirty="0">
                <a:latin typeface="Trebuchet MS" panose="020B0703020202090204" pitchFamily="34" charset="0"/>
              </a:rPr>
              <a:t>Application of </a:t>
            </a:r>
            <a:r>
              <a:rPr lang="en-GB" sz="1200" b="1" i="1" dirty="0">
                <a:solidFill>
                  <a:srgbClr val="0070BA"/>
                </a:solidFill>
                <a:latin typeface="Franklin Gothic Heavy" panose="020B0603020102020204" pitchFamily="34" charset="0"/>
              </a:rPr>
              <a:t>Niacinamide PC </a:t>
            </a:r>
            <a:r>
              <a:rPr lang="en-GB" sz="1200" dirty="0">
                <a:latin typeface="Trebuchet MS" panose="020B0703020202090204" pitchFamily="34" charset="0"/>
              </a:rPr>
              <a:t>during 6 days before blue light exposure to </a:t>
            </a:r>
            <a:r>
              <a:rPr lang="en-GB" sz="1200" dirty="0" err="1">
                <a:latin typeface="Trebuchet MS" panose="020B0703020202090204" pitchFamily="34" charset="0"/>
              </a:rPr>
              <a:t>strenghten</a:t>
            </a:r>
            <a:r>
              <a:rPr lang="en-GB" sz="1200" dirty="0">
                <a:latin typeface="Trebuchet MS" panose="020B0703020202090204" pitchFamily="34" charset="0"/>
              </a:rPr>
              <a:t> the skin by pre-conditioning it and continuing all along the study</a:t>
            </a:r>
          </a:p>
          <a:p>
            <a:endParaRPr lang="de-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13</a:t>
            </a:fld>
            <a:endParaRPr lang="en-US" dirty="0"/>
          </a:p>
        </p:txBody>
      </p:sp>
    </p:spTree>
    <p:extLst>
      <p:ext uri="{BB962C8B-B14F-4D97-AF65-F5344CB8AC3E}">
        <p14:creationId xmlns:p14="http://schemas.microsoft.com/office/powerpoint/2010/main" val="1197279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70BA"/>
                </a:solidFill>
                <a:latin typeface="Trebuchet MS" panose="020B0703020202090204" pitchFamily="34" charset="0"/>
              </a:rPr>
              <a:t>Reminder: at D4, not anymore blue light irradiation</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668288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16</a:t>
            </a:fld>
            <a:endParaRPr lang="en-GB"/>
          </a:p>
        </p:txBody>
      </p:sp>
    </p:spTree>
    <p:extLst>
      <p:ext uri="{BB962C8B-B14F-4D97-AF65-F5344CB8AC3E}">
        <p14:creationId xmlns:p14="http://schemas.microsoft.com/office/powerpoint/2010/main" val="1225401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kern="1200" dirty="0">
                <a:solidFill>
                  <a:schemeClr val="tx1"/>
                </a:solidFill>
                <a:effectLst/>
                <a:latin typeface="Arial" charset="0"/>
                <a:ea typeface="+mn-ea"/>
                <a:cs typeface="Arial" charset="0"/>
              </a:rPr>
              <a:t>To simulate urban particulate matter air pollutants we used the Standard Reference Material SRM1649b provided by the National Institute of Standards &amp; Technology. </a:t>
            </a:r>
            <a:br>
              <a:rPr lang="en-GB" sz="1200" kern="1200" dirty="0">
                <a:solidFill>
                  <a:schemeClr val="tx1"/>
                </a:solidFill>
                <a:effectLst/>
                <a:latin typeface="Arial" charset="0"/>
                <a:ea typeface="+mn-ea"/>
                <a:cs typeface="Arial" charset="0"/>
              </a:rPr>
            </a:br>
            <a:br>
              <a:rPr lang="en-GB" sz="1200" kern="1200" dirty="0">
                <a:solidFill>
                  <a:schemeClr val="tx1"/>
                </a:solidFill>
                <a:effectLst/>
                <a:latin typeface="Arial" charset="0"/>
                <a:ea typeface="+mn-ea"/>
                <a:cs typeface="Arial" charset="0"/>
              </a:rPr>
            </a:br>
            <a:r>
              <a:rPr lang="en-GB" sz="1200" b="1" kern="1200" dirty="0">
                <a:solidFill>
                  <a:schemeClr val="tx1"/>
                </a:solidFill>
                <a:effectLst/>
                <a:latin typeface="Arial" charset="0"/>
                <a:ea typeface="+mn-ea"/>
                <a:cs typeface="Arial" charset="0"/>
              </a:rPr>
              <a:t>Preparation of PM Suspension</a:t>
            </a:r>
            <a:br>
              <a:rPr lang="en-GB" sz="1200" kern="1200" dirty="0">
                <a:solidFill>
                  <a:schemeClr val="tx1"/>
                </a:solidFill>
                <a:effectLst/>
                <a:latin typeface="Arial" charset="0"/>
                <a:ea typeface="+mn-ea"/>
                <a:cs typeface="Arial" charset="0"/>
              </a:rPr>
            </a:br>
            <a:r>
              <a:rPr lang="en-GB" sz="1200" kern="1200" dirty="0">
                <a:solidFill>
                  <a:schemeClr val="tx1"/>
                </a:solidFill>
                <a:effectLst/>
                <a:latin typeface="Arial" charset="0"/>
                <a:ea typeface="+mn-ea"/>
                <a:cs typeface="Arial" charset="0"/>
              </a:rPr>
              <a:t>The particles were added into </a:t>
            </a:r>
            <a:r>
              <a:rPr lang="en-GB" sz="1200" kern="1200" dirty="0" err="1">
                <a:solidFill>
                  <a:schemeClr val="tx1"/>
                </a:solidFill>
                <a:effectLst/>
                <a:latin typeface="Arial" charset="0"/>
                <a:ea typeface="+mn-ea"/>
                <a:cs typeface="Arial" charset="0"/>
              </a:rPr>
              <a:t>Dimethylsulfoxid</a:t>
            </a:r>
            <a:r>
              <a:rPr lang="en-GB" sz="1200" kern="1200" dirty="0">
                <a:solidFill>
                  <a:schemeClr val="tx1"/>
                </a:solidFill>
                <a:effectLst/>
                <a:latin typeface="Arial" charset="0"/>
                <a:ea typeface="+mn-ea"/>
                <a:cs typeface="Arial" charset="0"/>
              </a:rPr>
              <a:t> (DMSO). Afterwards the suspension was vortexed rigorously and placed on a shaker for one hour. Finally the insoluble particulate material was sedimented by centrifugation. For the cell culture experiments we used the in DMSO soluble fraction. </a:t>
            </a:r>
            <a:endParaRPr lang="de-CH" sz="1200" kern="1200" dirty="0">
              <a:solidFill>
                <a:schemeClr val="tx1"/>
              </a:solidFill>
              <a:effectLst/>
              <a:latin typeface="Arial" charset="0"/>
              <a:ea typeface="+mn-ea"/>
              <a:cs typeface="Arial" charset="0"/>
            </a:endParaRPr>
          </a:p>
          <a:p>
            <a:r>
              <a:rPr lang="en-GB" sz="1200" b="1" kern="1200" dirty="0">
                <a:solidFill>
                  <a:schemeClr val="tx1"/>
                </a:solidFill>
                <a:effectLst/>
                <a:latin typeface="Arial" charset="0"/>
                <a:ea typeface="+mn-ea"/>
                <a:cs typeface="Arial" charset="0"/>
              </a:rPr>
              <a:t>Cell Culture</a:t>
            </a:r>
            <a:br>
              <a:rPr lang="en-GB" sz="1200" b="1" kern="1200" dirty="0">
                <a:solidFill>
                  <a:schemeClr val="tx1"/>
                </a:solidFill>
                <a:effectLst/>
                <a:latin typeface="Arial" charset="0"/>
                <a:ea typeface="+mn-ea"/>
                <a:cs typeface="Arial" charset="0"/>
              </a:rPr>
            </a:br>
            <a:r>
              <a:rPr lang="en-GB" sz="1200" kern="1200" dirty="0">
                <a:solidFill>
                  <a:schemeClr val="tx1"/>
                </a:solidFill>
                <a:effectLst/>
                <a:latin typeface="Arial" charset="0"/>
                <a:ea typeface="+mn-ea"/>
                <a:cs typeface="Arial" charset="0"/>
              </a:rPr>
              <a:t>We used primary human epidermal keratinocytes obtained from </a:t>
            </a:r>
            <a:r>
              <a:rPr lang="en-GB" sz="1200" kern="1200" dirty="0" err="1">
                <a:solidFill>
                  <a:schemeClr val="tx1"/>
                </a:solidFill>
                <a:effectLst/>
                <a:latin typeface="Arial" charset="0"/>
                <a:ea typeface="+mn-ea"/>
                <a:cs typeface="Arial" charset="0"/>
              </a:rPr>
              <a:t>CellNTec</a:t>
            </a:r>
            <a:r>
              <a:rPr lang="en-GB" sz="1200" kern="1200" dirty="0">
                <a:solidFill>
                  <a:schemeClr val="tx1"/>
                </a:solidFill>
                <a:effectLst/>
                <a:latin typeface="Arial" charset="0"/>
                <a:ea typeface="+mn-ea"/>
                <a:cs typeface="Arial" charset="0"/>
              </a:rPr>
              <a:t> advanced Cell Systems. They were cultured in serum-free keratinocyte growth medium </a:t>
            </a:r>
            <a:r>
              <a:rPr lang="en-GB" sz="1200" kern="1200" dirty="0" err="1">
                <a:solidFill>
                  <a:schemeClr val="tx1"/>
                </a:solidFill>
                <a:effectLst/>
                <a:latin typeface="Arial" charset="0"/>
                <a:ea typeface="+mn-ea"/>
                <a:cs typeface="Arial" charset="0"/>
              </a:rPr>
              <a:t>CnT</a:t>
            </a:r>
            <a:r>
              <a:rPr lang="en-GB" sz="1200" kern="1200" dirty="0">
                <a:solidFill>
                  <a:schemeClr val="tx1"/>
                </a:solidFill>
                <a:effectLst/>
                <a:latin typeface="Arial" charset="0"/>
                <a:ea typeface="+mn-ea"/>
                <a:cs typeface="Arial" charset="0"/>
              </a:rPr>
              <a:t>-PR at 37°C in a humidified 5% CO2-air atmosphere. Cells were </a:t>
            </a:r>
            <a:r>
              <a:rPr lang="en-GB" sz="1200" kern="1200" dirty="0" err="1">
                <a:solidFill>
                  <a:schemeClr val="tx1"/>
                </a:solidFill>
                <a:effectLst/>
                <a:latin typeface="Arial" charset="0"/>
                <a:ea typeface="+mn-ea"/>
                <a:cs typeface="Arial" charset="0"/>
              </a:rPr>
              <a:t>subcultured</a:t>
            </a:r>
            <a:r>
              <a:rPr lang="en-GB" sz="1200" kern="1200" dirty="0">
                <a:solidFill>
                  <a:schemeClr val="tx1"/>
                </a:solidFill>
                <a:effectLst/>
                <a:latin typeface="Arial" charset="0"/>
                <a:ea typeface="+mn-ea"/>
                <a:cs typeface="Arial" charset="0"/>
              </a:rPr>
              <a:t> before reaching confluence.</a:t>
            </a:r>
            <a:endParaRPr lang="de-CH" sz="1200" kern="1200" dirty="0">
              <a:solidFill>
                <a:schemeClr val="tx1"/>
              </a:solidFill>
              <a:effectLst/>
              <a:latin typeface="Arial" charset="0"/>
              <a:ea typeface="+mn-ea"/>
              <a:cs typeface="Arial" charset="0"/>
            </a:endParaRPr>
          </a:p>
          <a:p>
            <a:r>
              <a:rPr lang="en-GB" sz="1200" b="1" kern="1200" dirty="0">
                <a:solidFill>
                  <a:schemeClr val="tx1"/>
                </a:solidFill>
                <a:effectLst/>
                <a:latin typeface="Arial" charset="0"/>
                <a:ea typeface="+mn-ea"/>
                <a:cs typeface="Arial" charset="0"/>
              </a:rPr>
              <a:t>Cell Viability Assay</a:t>
            </a:r>
            <a:br>
              <a:rPr lang="en-GB" sz="1200" b="1" kern="1200" dirty="0">
                <a:solidFill>
                  <a:schemeClr val="tx1"/>
                </a:solidFill>
                <a:effectLst/>
                <a:latin typeface="Arial" charset="0"/>
                <a:ea typeface="+mn-ea"/>
                <a:cs typeface="Arial" charset="0"/>
              </a:rPr>
            </a:br>
            <a:r>
              <a:rPr lang="en-GB" sz="1200" kern="1200" dirty="0">
                <a:solidFill>
                  <a:schemeClr val="tx1"/>
                </a:solidFill>
                <a:effectLst/>
                <a:latin typeface="Arial" charset="0"/>
                <a:ea typeface="+mn-ea"/>
                <a:cs typeface="Arial" charset="0"/>
              </a:rPr>
              <a:t>For the evaluation of viable cells in culture we used the </a:t>
            </a:r>
            <a:r>
              <a:rPr lang="en-GB" sz="1200" kern="1200" dirty="0" err="1">
                <a:solidFill>
                  <a:schemeClr val="tx1"/>
                </a:solidFill>
                <a:effectLst/>
                <a:latin typeface="Arial" charset="0"/>
                <a:ea typeface="+mn-ea"/>
                <a:cs typeface="Arial" charset="0"/>
              </a:rPr>
              <a:t>PrestoBlue</a:t>
            </a:r>
            <a:r>
              <a:rPr lang="en-GB" sz="1200" kern="1200" dirty="0">
                <a:solidFill>
                  <a:schemeClr val="tx1"/>
                </a:solidFill>
                <a:effectLst/>
                <a:latin typeface="Arial" charset="0"/>
                <a:ea typeface="+mn-ea"/>
                <a:cs typeface="Arial" charset="0"/>
              </a:rPr>
              <a:t> Cell Viability Reagent from Thermo Fisher Scientific. </a:t>
            </a:r>
            <a:r>
              <a:rPr lang="en-GB" sz="1200" kern="1200" dirty="0" err="1">
                <a:solidFill>
                  <a:schemeClr val="tx1"/>
                </a:solidFill>
                <a:effectLst/>
                <a:latin typeface="Arial" charset="0"/>
                <a:ea typeface="+mn-ea"/>
                <a:cs typeface="Arial" charset="0"/>
              </a:rPr>
              <a:t>PrestoBlue</a:t>
            </a:r>
            <a:r>
              <a:rPr lang="en-GB" sz="1200" kern="1200" dirty="0">
                <a:solidFill>
                  <a:schemeClr val="tx1"/>
                </a:solidFill>
                <a:effectLst/>
                <a:latin typeface="Arial" charset="0"/>
                <a:ea typeface="+mn-ea"/>
                <a:cs typeface="Arial" charset="0"/>
              </a:rPr>
              <a:t> is a resazurin-based solution that turns red and highly fluorescent by the reducing power of living cells. </a:t>
            </a:r>
            <a:br>
              <a:rPr lang="en-GB" sz="1200" kern="1200" dirty="0">
                <a:solidFill>
                  <a:schemeClr val="tx1"/>
                </a:solidFill>
                <a:effectLst/>
                <a:latin typeface="Arial" charset="0"/>
                <a:ea typeface="+mn-ea"/>
                <a:cs typeface="Arial" charset="0"/>
              </a:rPr>
            </a:br>
            <a:r>
              <a:rPr lang="en-GB" sz="1200" kern="1200" dirty="0">
                <a:solidFill>
                  <a:schemeClr val="tx1"/>
                </a:solidFill>
                <a:effectLst/>
                <a:latin typeface="Arial" charset="0"/>
                <a:ea typeface="+mn-ea"/>
                <a:cs typeface="Arial" charset="0"/>
              </a:rPr>
              <a:t>Briefly, cells were seeded into 96 well plates, pre-cultured for 24hrs and then pre-incubated with compounds for 24hrs before being exposed to pollution stress for 48hrs. Finally cell viability was assed using </a:t>
            </a:r>
            <a:r>
              <a:rPr lang="en-GB" sz="1200" kern="1200" dirty="0" err="1">
                <a:solidFill>
                  <a:schemeClr val="tx1"/>
                </a:solidFill>
                <a:effectLst/>
                <a:latin typeface="Arial" charset="0"/>
                <a:ea typeface="+mn-ea"/>
                <a:cs typeface="Arial" charset="0"/>
              </a:rPr>
              <a:t>PrestoBlue</a:t>
            </a:r>
            <a:r>
              <a:rPr lang="en-GB" sz="1200" kern="1200" dirty="0">
                <a:solidFill>
                  <a:schemeClr val="tx1"/>
                </a:solidFill>
                <a:effectLst/>
                <a:latin typeface="Arial" charset="0"/>
                <a:ea typeface="+mn-ea"/>
                <a:cs typeface="Arial" charset="0"/>
              </a:rPr>
              <a:t> cell viability reagent according to the manufacturer’s instruction. </a:t>
            </a:r>
          </a:p>
          <a:p>
            <a:r>
              <a:rPr lang="en-GB" sz="1200" kern="1200" dirty="0">
                <a:solidFill>
                  <a:schemeClr val="tx1"/>
                </a:solidFill>
                <a:effectLst/>
                <a:latin typeface="Arial" charset="0"/>
                <a:ea typeface="+mn-ea"/>
                <a:cs typeface="Arial" charset="0"/>
              </a:rPr>
              <a:t>Alternatively</a:t>
            </a:r>
            <a:r>
              <a:rPr lang="en-GB" sz="1200" kern="1200" baseline="0" dirty="0">
                <a:solidFill>
                  <a:schemeClr val="tx1"/>
                </a:solidFill>
                <a:effectLst/>
                <a:latin typeface="Arial" charset="0"/>
                <a:ea typeface="+mn-ea"/>
                <a:cs typeface="Arial" charset="0"/>
              </a:rPr>
              <a:t>, the quantification was done with </a:t>
            </a:r>
            <a:r>
              <a:rPr lang="en-GB" sz="1200" kern="1200" baseline="0" dirty="0" err="1">
                <a:solidFill>
                  <a:schemeClr val="tx1"/>
                </a:solidFill>
                <a:effectLst/>
                <a:latin typeface="Arial" charset="0"/>
                <a:ea typeface="+mn-ea"/>
                <a:cs typeface="Arial" charset="0"/>
              </a:rPr>
              <a:t>CyQuant</a:t>
            </a:r>
            <a:r>
              <a:rPr lang="en-GB" sz="1200" kern="1200" baseline="0" dirty="0">
                <a:solidFill>
                  <a:schemeClr val="tx1"/>
                </a:solidFill>
                <a:effectLst/>
                <a:latin typeface="Arial" charset="0"/>
                <a:ea typeface="+mn-ea"/>
                <a:cs typeface="Arial" charset="0"/>
              </a:rPr>
              <a:t> which measures the amount of DNA present in the cell lysates. When cells duplicate, the amount of DNA is also duplicated.</a:t>
            </a:r>
          </a:p>
          <a:p>
            <a:endParaRPr lang="en-GB" sz="1200" kern="1200" baseline="0" dirty="0">
              <a:solidFill>
                <a:schemeClr val="tx1"/>
              </a:solidFill>
              <a:effectLst/>
              <a:latin typeface="Arial" charset="0"/>
              <a:ea typeface="+mn-ea"/>
              <a:cs typeface="Arial" charset="0"/>
            </a:endParaRPr>
          </a:p>
          <a:p>
            <a:r>
              <a:rPr lang="en-GB" sz="1200" kern="1200" baseline="0" dirty="0">
                <a:solidFill>
                  <a:schemeClr val="tx1"/>
                </a:solidFill>
                <a:effectLst/>
                <a:latin typeface="Arial" charset="0"/>
                <a:ea typeface="+mn-ea"/>
                <a:cs typeface="Arial" charset="0"/>
              </a:rPr>
              <a:t>Recommended use level based on extrapolation from the in vitro data: 0.1 to 1% Niacinamide PC</a:t>
            </a:r>
            <a:endParaRPr lang="de-CH" sz="1200" kern="1200" dirty="0">
              <a:solidFill>
                <a:schemeClr val="tx1"/>
              </a:solidFill>
              <a:effectLst/>
              <a:latin typeface="Arial" charset="0"/>
              <a:ea typeface="+mn-ea"/>
              <a:cs typeface="Arial" charset="0"/>
            </a:endParaRPr>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17</a:t>
            </a:fld>
            <a:endParaRPr lang="en-US" dirty="0"/>
          </a:p>
        </p:txBody>
      </p:sp>
    </p:spTree>
    <p:extLst>
      <p:ext uri="{BB962C8B-B14F-4D97-AF65-F5344CB8AC3E}">
        <p14:creationId xmlns:p14="http://schemas.microsoft.com/office/powerpoint/2010/main" val="1289539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18</a:t>
            </a:fld>
            <a:endParaRPr lang="en-GB"/>
          </a:p>
        </p:txBody>
      </p:sp>
    </p:spTree>
    <p:extLst>
      <p:ext uri="{BB962C8B-B14F-4D97-AF65-F5344CB8AC3E}">
        <p14:creationId xmlns:p14="http://schemas.microsoft.com/office/powerpoint/2010/main" val="202218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err="1"/>
              <a:t>Hakokaki</a:t>
            </a:r>
            <a:r>
              <a:rPr lang="en-US" dirty="0"/>
              <a:t> et al., “the effect of niacinamide on reducing cutaneous pigmentation and suppression of melanosome transfer” </a:t>
            </a:r>
            <a:r>
              <a:rPr lang="en-GB" sz="1200" i="1" dirty="0">
                <a:latin typeface="Fira Sans" panose="020B0503050000020004" pitchFamily="34" charset="0"/>
              </a:rPr>
              <a:t>Br. J. Dermatol 2002;147, 20-31 </a:t>
            </a:r>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19</a:t>
            </a:fld>
            <a:endParaRPr lang="en-US" dirty="0"/>
          </a:p>
        </p:txBody>
      </p:sp>
    </p:spTree>
    <p:extLst>
      <p:ext uri="{BB962C8B-B14F-4D97-AF65-F5344CB8AC3E}">
        <p14:creationId xmlns:p14="http://schemas.microsoft.com/office/powerpoint/2010/main" val="2347626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r>
              <a:rPr lang="en-US" dirty="0" err="1">
                <a:latin typeface="Times" pitchFamily="18" charset="0"/>
              </a:rPr>
              <a:t>Hazoki</a:t>
            </a:r>
            <a:r>
              <a:rPr lang="en-US" dirty="0">
                <a:latin typeface="Times" pitchFamily="18" charset="0"/>
              </a:rPr>
              <a:t> et al, the effect of niacinamide on reducing cutaneous pigmentation and suppression of melanosome transfer, figure 4</a:t>
            </a:r>
          </a:p>
          <a:p>
            <a:pPr eaLnBrk="1" hangingPunct="1"/>
            <a:r>
              <a:rPr lang="en-US" dirty="0">
                <a:latin typeface="Times" pitchFamily="18" charset="0"/>
              </a:rPr>
              <a:t>Image analysis results for the percentage change from baseline in total area of </a:t>
            </a:r>
            <a:r>
              <a:rPr lang="en-US" dirty="0" err="1">
                <a:latin typeface="Times" pitchFamily="18" charset="0"/>
              </a:rPr>
              <a:t>hyperpigmemtation</a:t>
            </a:r>
            <a:r>
              <a:rPr lang="en-US" dirty="0">
                <a:latin typeface="Times" pitchFamily="18" charset="0"/>
              </a:rPr>
              <a:t> for 5% niacinamide and </a:t>
            </a:r>
            <a:r>
              <a:rPr lang="en-US" dirty="0" err="1">
                <a:latin typeface="Times" pitchFamily="18" charset="0"/>
              </a:rPr>
              <a:t>vehicule</a:t>
            </a:r>
            <a:r>
              <a:rPr lang="en-US" dirty="0">
                <a:latin typeface="Times" pitchFamily="18" charset="0"/>
              </a:rPr>
              <a:t> control treatment.</a:t>
            </a:r>
          </a:p>
          <a:p>
            <a:pPr eaLnBrk="1" hangingPunct="1"/>
            <a:r>
              <a:rPr lang="en-US" dirty="0">
                <a:latin typeface="Times" pitchFamily="18" charset="0"/>
              </a:rPr>
              <a:t>In this study facial hyperpigmentation (total area) on each side of the face were objectively measured using image analysis technique. Images of the right and left sides of each subject’s face were captured at baseline, during the 8 weeks by a high resolution analogue camera equipped with a polarizing lens.</a:t>
            </a:r>
          </a:p>
          <a:p>
            <a:pPr eaLnBrk="1" hangingPunct="1"/>
            <a:r>
              <a:rPr lang="en-US" dirty="0">
                <a:latin typeface="Times" pitchFamily="18" charset="0"/>
              </a:rPr>
              <a:t>On a calibrated video monitor, paired pre-treatment and post-treatment images are viewed side by side. Seven judges view pairs of images for each subject. The judges are blind to which image is pre or post-treatment and to the type of treatment.</a:t>
            </a:r>
          </a:p>
          <a:p>
            <a:pPr eaLnBrk="1" hangingPunct="1"/>
            <a:r>
              <a:rPr lang="en-US" dirty="0">
                <a:latin typeface="Times" pitchFamily="18" charset="0"/>
              </a:rPr>
              <a:t>Study involving a total of 138 Japanese women in a split face trial. </a:t>
            </a:r>
            <a:endParaRPr lang="de-CH" dirty="0"/>
          </a:p>
          <a:p>
            <a:endParaRPr lang="de-CH" dirty="0"/>
          </a:p>
          <a:p>
            <a:r>
              <a:rPr lang="en-US" sz="1200" dirty="0"/>
              <a:t>Navarrete-Solis</a:t>
            </a:r>
            <a:r>
              <a:rPr lang="de-CH" dirty="0"/>
              <a:t> et al, </a:t>
            </a:r>
            <a:r>
              <a:rPr lang="de-CH" dirty="0" err="1"/>
              <a:t>randomized</a:t>
            </a:r>
            <a:r>
              <a:rPr lang="de-CH" dirty="0"/>
              <a:t>,</a:t>
            </a:r>
            <a:r>
              <a:rPr lang="de-CH" baseline="0" dirty="0"/>
              <a:t> double blind,  </a:t>
            </a:r>
            <a:r>
              <a:rPr lang="de-CH" baseline="0" dirty="0" err="1"/>
              <a:t>split</a:t>
            </a:r>
            <a:r>
              <a:rPr lang="de-CH" baseline="0" dirty="0"/>
              <a:t> </a:t>
            </a:r>
            <a:r>
              <a:rPr lang="de-CH" baseline="0" dirty="0" err="1"/>
              <a:t>face</a:t>
            </a:r>
            <a:r>
              <a:rPr lang="de-CH" baseline="0" dirty="0"/>
              <a:t>, 27 </a:t>
            </a:r>
            <a:r>
              <a:rPr lang="de-CH" baseline="0" dirty="0" err="1"/>
              <a:t>volunteers</a:t>
            </a:r>
            <a:r>
              <a:rPr lang="de-CH" baseline="0" dirty="0"/>
              <a:t> (25-53 </a:t>
            </a:r>
            <a:r>
              <a:rPr lang="de-CH" baseline="0" dirty="0" err="1"/>
              <a:t>years</a:t>
            </a:r>
            <a:r>
              <a:rPr lang="de-CH" baseline="0" dirty="0"/>
              <a:t>), 8 </a:t>
            </a:r>
            <a:r>
              <a:rPr lang="de-CH" baseline="0" dirty="0" err="1"/>
              <a:t>weeks</a:t>
            </a:r>
            <a:r>
              <a:rPr lang="de-CH" baseline="0" dirty="0"/>
              <a:t> </a:t>
            </a:r>
            <a:endParaRPr lang="de-CH" dirty="0"/>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20</a:t>
            </a:fld>
            <a:endParaRPr lang="en-US" dirty="0"/>
          </a:p>
        </p:txBody>
      </p:sp>
    </p:spTree>
    <p:extLst>
      <p:ext uri="{BB962C8B-B14F-4D97-AF65-F5344CB8AC3E}">
        <p14:creationId xmlns:p14="http://schemas.microsoft.com/office/powerpoint/2010/main" val="690652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21</a:t>
            </a:fld>
            <a:endParaRPr lang="en-GB"/>
          </a:p>
        </p:txBody>
      </p:sp>
    </p:spTree>
    <p:extLst>
      <p:ext uri="{BB962C8B-B14F-4D97-AF65-F5344CB8AC3E}">
        <p14:creationId xmlns:p14="http://schemas.microsoft.com/office/powerpoint/2010/main" val="1050026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r>
              <a:rPr lang="en-US" dirty="0"/>
              <a:t>Shalita et al</a:t>
            </a:r>
          </a:p>
          <a:p>
            <a:pPr eaLnBrk="1" hangingPunct="1"/>
            <a:r>
              <a:rPr lang="en-US" dirty="0">
                <a:latin typeface="Times" pitchFamily="18" charset="0"/>
              </a:rPr>
              <a:t>Test conducted with 76 men and women (age 13 to 35 years old) with moderate inflammatory acne vulgaris for 8 weeks twice daily (n=38 1% clindamycin, n=38 4% niacinamide. Moderate inflammatory acne is defined by the presence of at least 15 papules/pustules on the face.</a:t>
            </a:r>
          </a:p>
          <a:p>
            <a:pPr eaLnBrk="1" hangingPunct="1"/>
            <a:r>
              <a:rPr lang="en-US" dirty="0">
                <a:latin typeface="Times" pitchFamily="18" charset="0"/>
              </a:rPr>
              <a:t>Both treatments produced statistically similar reductions in acne lesions (papules/pustules -60% for niacinamide versus -43% for clindamycin) and acne severity (-52% for niacinamide group versus -38% for clindamycin)</a:t>
            </a:r>
          </a:p>
          <a:p>
            <a:pPr eaLnBrk="1" hangingPunct="1"/>
            <a:endParaRPr lang="en-US" dirty="0">
              <a:latin typeface="Times" pitchFamily="18" charset="0"/>
            </a:endParaRPr>
          </a:p>
          <a:p>
            <a:pPr eaLnBrk="1" hangingPunct="1"/>
            <a:r>
              <a:rPr lang="en-US" dirty="0" err="1">
                <a:latin typeface="Times" pitchFamily="18" charset="0"/>
              </a:rPr>
              <a:t>Fouladi</a:t>
            </a:r>
            <a:r>
              <a:rPr lang="en-US" dirty="0">
                <a:latin typeface="Times" pitchFamily="18" charset="0"/>
              </a:rPr>
              <a:t> et al</a:t>
            </a:r>
          </a:p>
          <a:p>
            <a:pPr eaLnBrk="1" hangingPunct="1"/>
            <a:r>
              <a:rPr lang="en-US" dirty="0">
                <a:latin typeface="Times" pitchFamily="18" charset="0"/>
              </a:rPr>
              <a:t>Randomized, double blind, full face, twice daily,  80 volunteers (40X niacinamide, 40X clindamycin) subjects with moderate inflammatory acne vulgaris –AV-, grade III), 8 weeks</a:t>
            </a:r>
          </a:p>
          <a:p>
            <a:pPr eaLnBrk="1" hangingPunct="1"/>
            <a:r>
              <a:rPr lang="en-US" dirty="0">
                <a:latin typeface="Times" pitchFamily="18" charset="0"/>
              </a:rPr>
              <a:t>Cook’s acne grading: 0 (3 small </a:t>
            </a:r>
            <a:r>
              <a:rPr lang="en-US" dirty="0" err="1">
                <a:latin typeface="Times" pitchFamily="18" charset="0"/>
              </a:rPr>
              <a:t>comedones</a:t>
            </a:r>
            <a:r>
              <a:rPr lang="en-US" dirty="0">
                <a:latin typeface="Times" pitchFamily="18" charset="0"/>
              </a:rPr>
              <a:t>/papules) to 8: highly inflammatory acne covering most of the </a:t>
            </a:r>
            <a:r>
              <a:rPr lang="en-US" dirty="0" err="1">
                <a:latin typeface="Times" pitchFamily="18" charset="0"/>
              </a:rPr>
              <a:t>afce</a:t>
            </a:r>
            <a:endParaRPr lang="en-US" dirty="0">
              <a:latin typeface="Times" pitchFamily="18" charset="0"/>
            </a:endParaRPr>
          </a:p>
          <a:p>
            <a:pPr eaLnBrk="1" hangingPunct="1"/>
            <a:r>
              <a:rPr lang="en-US" dirty="0">
                <a:latin typeface="Times" pitchFamily="18" charset="0"/>
              </a:rPr>
              <a:t>The efﬁcacies of 4% nicotinamide and 1% clindamycin gels are comparable in treating moderate inﬂammatory facial acne vulgaris. However, nicotinamide is preferred in oily and clindamycin in non-oily skin because of better function and outcome.</a:t>
            </a:r>
          </a:p>
          <a:p>
            <a:pPr eaLnBrk="1" hangingPunct="1"/>
            <a:endParaRPr lang="en-US" dirty="0">
              <a:latin typeface="Times" pitchFamily="18" charset="0"/>
            </a:endParaRPr>
          </a:p>
          <a:p>
            <a:pPr eaLnBrk="1" hangingPunct="1"/>
            <a:r>
              <a:rPr lang="en-US" dirty="0" err="1">
                <a:latin typeface="Times" pitchFamily="18" charset="0"/>
              </a:rPr>
              <a:t>Kaymak</a:t>
            </a:r>
            <a:r>
              <a:rPr lang="en-US" dirty="0">
                <a:latin typeface="Times" pitchFamily="18" charset="0"/>
              </a:rPr>
              <a:t> et al</a:t>
            </a:r>
          </a:p>
          <a:p>
            <a:pPr eaLnBrk="1" hangingPunct="1"/>
            <a:r>
              <a:rPr lang="en-US" dirty="0">
                <a:latin typeface="Times" pitchFamily="18" charset="0"/>
              </a:rPr>
              <a:t>38 volunteers, 18-25 years with mild to moderate Acne vulgaris, 8 weeks, 4% niacinamide</a:t>
            </a:r>
          </a:p>
          <a:p>
            <a:pPr eaLnBrk="1" hangingPunct="1"/>
            <a:r>
              <a:rPr lang="en-US" dirty="0"/>
              <a:t>Decrease in the number of pustules, </a:t>
            </a:r>
            <a:r>
              <a:rPr lang="en-US" dirty="0" err="1"/>
              <a:t>comedones</a:t>
            </a:r>
            <a:r>
              <a:rPr lang="en-US" dirty="0"/>
              <a:t> and papules was statistically significant at the end of the treatment compared  to onset of treatment (p&lt;0.05)</a:t>
            </a:r>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22</a:t>
            </a:fld>
            <a:endParaRPr lang="en-US" dirty="0"/>
          </a:p>
        </p:txBody>
      </p:sp>
    </p:spTree>
    <p:extLst>
      <p:ext uri="{BB962C8B-B14F-4D97-AF65-F5344CB8AC3E}">
        <p14:creationId xmlns:p14="http://schemas.microsoft.com/office/powerpoint/2010/main" val="744643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23</a:t>
            </a:fld>
            <a:endParaRPr lang="en-GB"/>
          </a:p>
        </p:txBody>
      </p:sp>
    </p:spTree>
    <p:extLst>
      <p:ext uri="{BB962C8B-B14F-4D97-AF65-F5344CB8AC3E}">
        <p14:creationId xmlns:p14="http://schemas.microsoft.com/office/powerpoint/2010/main" val="4186545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But due to its excellent solubility in water it </a:t>
            </a:r>
            <a:r>
              <a:rPr lang="en-GB" sz="1200" b="1" dirty="0"/>
              <a:t>can even be added to the final O/W formulation</a:t>
            </a:r>
            <a:r>
              <a:rPr lang="en-GB" sz="1200" dirty="0"/>
              <a:t>. With W/O formulations the incorporation of Niacinamide PC into the water phase is highly recommended.</a:t>
            </a:r>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26</a:t>
            </a:fld>
            <a:endParaRPr lang="en-US" dirty="0"/>
          </a:p>
        </p:txBody>
      </p:sp>
    </p:spTree>
    <p:extLst>
      <p:ext uri="{BB962C8B-B14F-4D97-AF65-F5344CB8AC3E}">
        <p14:creationId xmlns:p14="http://schemas.microsoft.com/office/powerpoint/2010/main" val="3935621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Based on what we discussed so far, we decided to focus on 4 hero vitamins (Vit C, B3, E, B5): the recipe to nourish skin and keep its defences robust. </a:t>
            </a:r>
          </a:p>
          <a:p>
            <a:r>
              <a:rPr lang="en-GB" dirty="0"/>
              <a:t>They are recognize to support skin immune function and ultimately to improve skin appearance. </a:t>
            </a:r>
          </a:p>
          <a:p>
            <a:endParaRPr lang="en-GB" dirty="0"/>
          </a:p>
          <a:p>
            <a:r>
              <a:rPr lang="en-GB" dirty="0"/>
              <a:t>Important to highlight that when we translate the literature into </a:t>
            </a:r>
            <a:r>
              <a:rPr lang="en-GB" dirty="0" err="1"/>
              <a:t>mktg</a:t>
            </a:r>
            <a:r>
              <a:rPr lang="en-GB" dirty="0"/>
              <a:t> claim, we have regulatory limitations in claiming “immunity”, but we can translate the concept into “strengthen skin defences” which at the end is also a very consumer friendly language</a:t>
            </a:r>
            <a:endParaRPr lang="it-IT" dirty="0"/>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014955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3" name="TextBox 2">
            <a:extLst>
              <a:ext uri="{FF2B5EF4-FFF2-40B4-BE49-F238E27FC236}">
                <a16:creationId xmlns:a16="http://schemas.microsoft.com/office/drawing/2014/main" id="{42D29B63-50E4-3328-4E51-575F55E8215A}"/>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8985757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a:t>
            </a:r>
            <a:r>
              <a:rPr lang="en-US" sz="1200" dirty="0" err="1">
                <a:solidFill>
                  <a:schemeClr val="bg1"/>
                </a:solidFill>
              </a:rPr>
              <a:t>dsm-firmenich</a:t>
            </a:r>
            <a:r>
              <a:rPr lang="en-US" sz="1200" dirty="0">
                <a:solidFill>
                  <a:schemeClr val="bg1"/>
                </a:solidFill>
              </a:rPr>
              <a:t> in accordance with its own methodology. </a:t>
            </a:r>
          </a:p>
          <a:p>
            <a:r>
              <a:rPr lang="en-US" sz="1200" dirty="0" err="1">
                <a:solidFill>
                  <a:schemeClr val="bg1"/>
                </a:solidFill>
              </a:rPr>
              <a:t>dsm-firmenich</a:t>
            </a:r>
            <a:r>
              <a:rPr lang="en-US" sz="1200" dirty="0">
                <a:solidFill>
                  <a:schemeClr val="bg1"/>
                </a:solidFill>
              </a:rPr>
              <a:t> has used diligent care to ensure that it is accurate and up-to-date, however, </a:t>
            </a:r>
            <a:r>
              <a:rPr lang="en-US" sz="1200" dirty="0" err="1">
                <a:solidFill>
                  <a:schemeClr val="bg1"/>
                </a:solidFill>
              </a:rPr>
              <a:t>dsm-firmenich</a:t>
            </a:r>
            <a:r>
              <a:rPr lang="en-US" sz="1200" dirty="0">
                <a:solidFill>
                  <a:schemeClr val="bg1"/>
                </a:solidFill>
              </a:rPr>
              <a:t> makes no representation or warranty, either expressly or implied, of the accuracy, reliability, or completeness thereof. In no event shall </a:t>
            </a:r>
            <a:r>
              <a:rPr lang="en-US" sz="1200" dirty="0" err="1">
                <a:solidFill>
                  <a:schemeClr val="bg1"/>
                </a:solidFill>
              </a:rPr>
              <a:t>dsm-firmenich</a:t>
            </a:r>
            <a:r>
              <a:rPr lang="en-US" sz="1200" dirty="0">
                <a:solidFill>
                  <a:schemeClr val="bg1"/>
                </a:solidFill>
              </a:rPr>
              <a:t> be liable for any damages arising from or reliance upon, or use of, any information provided herein. Further, </a:t>
            </a:r>
            <a:r>
              <a:rPr lang="en-US" sz="1200" dirty="0" err="1">
                <a:solidFill>
                  <a:schemeClr val="bg1"/>
                </a:solidFill>
              </a:rPr>
              <a:t>dsm-firmenich</a:t>
            </a:r>
            <a:r>
              <a:rPr lang="en-US" sz="1200" dirty="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dirty="0" err="1">
                <a:solidFill>
                  <a:schemeClr val="bg1"/>
                </a:solidFill>
              </a:rPr>
              <a:t>dsm-firmenich’s</a:t>
            </a:r>
            <a:r>
              <a:rPr lang="en-US" sz="1200" dirty="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dirty="0" err="1">
                <a:solidFill>
                  <a:schemeClr val="bg1"/>
                </a:solidFill>
              </a:rPr>
              <a:t>dsm-firmenich</a:t>
            </a:r>
            <a:r>
              <a:rPr lang="en-US" sz="1200" dirty="0">
                <a:solidFill>
                  <a:schemeClr val="bg1"/>
                </a:solidFill>
              </a:rPr>
              <a:t>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4510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2025, 4002 Basel, Switzerland. </a:t>
            </a:r>
          </a:p>
          <a:p>
            <a:r>
              <a:rPr lang="en-US" sz="1200" dirty="0">
                <a:solidFill>
                  <a:schemeClr val="bg1"/>
                </a:solidFill>
              </a:rPr>
              <a:t>www.dsm-firmenich.com. All rights reserved.</a:t>
            </a:r>
          </a:p>
        </p:txBody>
      </p:sp>
    </p:spTree>
    <p:extLst>
      <p:ext uri="{BB962C8B-B14F-4D97-AF65-F5344CB8AC3E}">
        <p14:creationId xmlns:p14="http://schemas.microsoft.com/office/powerpoint/2010/main" val="3638293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9" r:id="rId1"/>
    <p:sldLayoutId id="2147483718" r:id="rId2"/>
    <p:sldLayoutId id="2147483672" r:id="rId3"/>
    <p:sldLayoutId id="2147483674" r:id="rId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729548308"/>
      </p:ext>
    </p:extLst>
  </p:cSld>
  <p:clrMap bg1="lt1" tx1="dk1" bg2="lt2" tx2="dk2" accent1="accent1" accent2="accent2" accent3="accent3" accent4="accent4" accent5="accent5" accent6="accent6" hlink="hlink" folHlink="folHlink"/>
  <p:sldLayoutIdLst>
    <p:sldLayoutId id="2147483755" r:id="rId1"/>
    <p:sldLayoutId id="2147483759"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7.jpe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2.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sv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5.svg"/><Relationship Id="rId21" Type="http://schemas.openxmlformats.org/officeDocument/2006/relationships/image" Target="../media/image43.svg"/><Relationship Id="rId7" Type="http://schemas.openxmlformats.org/officeDocument/2006/relationships/image" Target="../media/image29.svg"/><Relationship Id="rId12" Type="http://schemas.openxmlformats.org/officeDocument/2006/relationships/image" Target="../media/image34.png"/><Relationship Id="rId17" Type="http://schemas.openxmlformats.org/officeDocument/2006/relationships/image" Target="../media/image39.svg"/><Relationship Id="rId25" Type="http://schemas.openxmlformats.org/officeDocument/2006/relationships/image" Target="../media/image47.svg"/><Relationship Id="rId33" Type="http://schemas.openxmlformats.org/officeDocument/2006/relationships/image" Target="../media/image55.sv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png"/><Relationship Id="rId29" Type="http://schemas.openxmlformats.org/officeDocument/2006/relationships/image" Target="../media/image51.sv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svg"/><Relationship Id="rId24" Type="http://schemas.openxmlformats.org/officeDocument/2006/relationships/image" Target="../media/image46.png"/><Relationship Id="rId32" Type="http://schemas.openxmlformats.org/officeDocument/2006/relationships/image" Target="../media/image54.png"/><Relationship Id="rId5" Type="http://schemas.openxmlformats.org/officeDocument/2006/relationships/image" Target="../media/image27.svg"/><Relationship Id="rId15" Type="http://schemas.openxmlformats.org/officeDocument/2006/relationships/image" Target="../media/image37.svg"/><Relationship Id="rId23" Type="http://schemas.openxmlformats.org/officeDocument/2006/relationships/image" Target="../media/image45.svg"/><Relationship Id="rId28" Type="http://schemas.openxmlformats.org/officeDocument/2006/relationships/image" Target="../media/image50.png"/><Relationship Id="rId10" Type="http://schemas.openxmlformats.org/officeDocument/2006/relationships/image" Target="../media/image32.png"/><Relationship Id="rId19" Type="http://schemas.openxmlformats.org/officeDocument/2006/relationships/image" Target="../media/image41.svg"/><Relationship Id="rId31" Type="http://schemas.openxmlformats.org/officeDocument/2006/relationships/image" Target="../media/image53.svg"/><Relationship Id="rId4" Type="http://schemas.openxmlformats.org/officeDocument/2006/relationships/image" Target="../media/image26.png"/><Relationship Id="rId9" Type="http://schemas.openxmlformats.org/officeDocument/2006/relationships/image" Target="../media/image31.sv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svg"/><Relationship Id="rId30" Type="http://schemas.openxmlformats.org/officeDocument/2006/relationships/image" Target="../media/image52.png"/></Relationships>
</file>

<file path=ppt/slides/_rels/slide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jpeg"/><Relationship Id="rId7" Type="http://schemas.openxmlformats.org/officeDocument/2006/relationships/image" Target="../media/image60.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9.png"/><Relationship Id="rId11" Type="http://schemas.openxmlformats.org/officeDocument/2006/relationships/image" Target="../media/image64.sv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sv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65.jpe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9.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68.jpeg"/><Relationship Id="rId7"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71.svg"/><Relationship Id="rId4" Type="http://schemas.openxmlformats.org/officeDocument/2006/relationships/image" Target="../media/image69.png"/><Relationship Id="rId9" Type="http://schemas.openxmlformats.org/officeDocument/2006/relationships/image" Target="../media/image70.png"/></Relationships>
</file>

<file path=ppt/slides/_rels/slide1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4.svg"/><Relationship Id="rId4" Type="http://schemas.openxmlformats.org/officeDocument/2006/relationships/image" Target="../media/image73.png"/></Relationships>
</file>

<file path=ppt/slides/_rels/slide1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76.jpe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60.svg"/><Relationship Id="rId4" Type="http://schemas.openxmlformats.org/officeDocument/2006/relationships/image" Target="../media/image77.png"/><Relationship Id="rId9" Type="http://schemas.openxmlformats.org/officeDocument/2006/relationships/image" Target="../media/image59.png"/></Relationships>
</file>

<file path=ppt/slides/_rels/slide13.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jpeg"/><Relationship Id="rId7" Type="http://schemas.openxmlformats.org/officeDocument/2006/relationships/image" Target="../media/image82.sv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84.svg"/></Relationships>
</file>

<file path=ppt/slides/_rels/slide1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0.png"/></Relationships>
</file>

<file path=ppt/slides/_rels/slide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90.jpe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60.svg"/><Relationship Id="rId4" Type="http://schemas.openxmlformats.org/officeDocument/2006/relationships/image" Target="../media/image91.png"/><Relationship Id="rId9"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8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1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96.jpeg"/><Relationship Id="rId7"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60.svg"/><Relationship Id="rId4" Type="http://schemas.openxmlformats.org/officeDocument/2006/relationships/image" Target="../media/image97.png"/><Relationship Id="rId9"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20.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21.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6.jpeg"/><Relationship Id="rId7" Type="http://schemas.openxmlformats.org/officeDocument/2006/relationships/image" Target="../media/image60.sv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108.svg"/><Relationship Id="rId4" Type="http://schemas.openxmlformats.org/officeDocument/2006/relationships/image" Target="../media/image107.png"/></Relationships>
</file>

<file path=ppt/slides/_rels/slide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23.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113.jpeg"/><Relationship Id="rId7"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08.svg"/><Relationship Id="rId5" Type="http://schemas.openxmlformats.org/officeDocument/2006/relationships/image" Target="../media/image107.png"/><Relationship Id="rId10" Type="http://schemas.openxmlformats.org/officeDocument/2006/relationships/image" Target="../media/image60.svg"/><Relationship Id="rId4" Type="http://schemas.openxmlformats.org/officeDocument/2006/relationships/image" Target="../media/image114.png"/><Relationship Id="rId9"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2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27.svg"/><Relationship Id="rId18" Type="http://schemas.openxmlformats.org/officeDocument/2006/relationships/image" Target="../media/image32.png"/><Relationship Id="rId26" Type="http://schemas.openxmlformats.org/officeDocument/2006/relationships/image" Target="../media/image46.png"/><Relationship Id="rId3" Type="http://schemas.openxmlformats.org/officeDocument/2006/relationships/image" Target="../media/image39.svg"/><Relationship Id="rId21" Type="http://schemas.openxmlformats.org/officeDocument/2006/relationships/image" Target="../media/image35.svg"/><Relationship Id="rId34" Type="http://schemas.openxmlformats.org/officeDocument/2006/relationships/image" Target="../media/image54.png"/><Relationship Id="rId7" Type="http://schemas.openxmlformats.org/officeDocument/2006/relationships/image" Target="../media/image43.svg"/><Relationship Id="rId12" Type="http://schemas.openxmlformats.org/officeDocument/2006/relationships/image" Target="../media/image26.png"/><Relationship Id="rId17" Type="http://schemas.openxmlformats.org/officeDocument/2006/relationships/image" Target="../media/image31.svg"/><Relationship Id="rId25" Type="http://schemas.openxmlformats.org/officeDocument/2006/relationships/image" Target="../media/image45.svg"/><Relationship Id="rId33" Type="http://schemas.openxmlformats.org/officeDocument/2006/relationships/image" Target="../media/image53.svg"/><Relationship Id="rId2" Type="http://schemas.openxmlformats.org/officeDocument/2006/relationships/image" Target="../media/image38.png"/><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9.sv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1.svg"/><Relationship Id="rId24" Type="http://schemas.openxmlformats.org/officeDocument/2006/relationships/image" Target="../media/image44.png"/><Relationship Id="rId32" Type="http://schemas.openxmlformats.org/officeDocument/2006/relationships/image" Target="../media/image52.png"/><Relationship Id="rId5" Type="http://schemas.openxmlformats.org/officeDocument/2006/relationships/image" Target="../media/image25.svg"/><Relationship Id="rId15" Type="http://schemas.openxmlformats.org/officeDocument/2006/relationships/image" Target="../media/image29.svg"/><Relationship Id="rId23" Type="http://schemas.openxmlformats.org/officeDocument/2006/relationships/image" Target="../media/image120.svg"/><Relationship Id="rId28" Type="http://schemas.openxmlformats.org/officeDocument/2006/relationships/image" Target="../media/image48.png"/><Relationship Id="rId10" Type="http://schemas.openxmlformats.org/officeDocument/2006/relationships/image" Target="../media/image40.png"/><Relationship Id="rId19" Type="http://schemas.openxmlformats.org/officeDocument/2006/relationships/image" Target="../media/image33.svg"/><Relationship Id="rId31" Type="http://schemas.openxmlformats.org/officeDocument/2006/relationships/image" Target="../media/image51.svg"/><Relationship Id="rId4" Type="http://schemas.openxmlformats.org/officeDocument/2006/relationships/image" Target="../media/image24.png"/><Relationship Id="rId9" Type="http://schemas.openxmlformats.org/officeDocument/2006/relationships/image" Target="../media/image37.svg"/><Relationship Id="rId14" Type="http://schemas.openxmlformats.org/officeDocument/2006/relationships/image" Target="../media/image28.png"/><Relationship Id="rId22" Type="http://schemas.openxmlformats.org/officeDocument/2006/relationships/image" Target="../media/image119.png"/><Relationship Id="rId27" Type="http://schemas.openxmlformats.org/officeDocument/2006/relationships/image" Target="../media/image47.svg"/><Relationship Id="rId30" Type="http://schemas.openxmlformats.org/officeDocument/2006/relationships/image" Target="../media/image50.png"/><Relationship Id="rId35" Type="http://schemas.openxmlformats.org/officeDocument/2006/relationships/image" Target="../media/image55.svg"/></Relationships>
</file>

<file path=ppt/slides/_rels/slide2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128.sv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image" Target="../media/image122.jpeg"/><Relationship Id="rId1" Type="http://schemas.openxmlformats.org/officeDocument/2006/relationships/slideLayout" Target="../slideLayouts/slideLayout4.xml"/><Relationship Id="rId6" Type="http://schemas.openxmlformats.org/officeDocument/2006/relationships/image" Target="../media/image126.svg"/><Relationship Id="rId5" Type="http://schemas.openxmlformats.org/officeDocument/2006/relationships/image" Target="../media/image125.png"/><Relationship Id="rId4" Type="http://schemas.openxmlformats.org/officeDocument/2006/relationships/image" Target="../media/image124.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3D1E585A-1511-B9E6-AA1B-D16A1AAB5C2D}"/>
                  </a:ext>
                </a:extLst>
              </p14:cNvPr>
              <p14:cNvContentPartPr/>
              <p14:nvPr/>
            </p14:nvContentPartPr>
            <p14:xfrm>
              <a:off x="9330611" y="-1135223"/>
              <a:ext cx="15551" cy="15551"/>
            </p14:xfrm>
          </p:contentPart>
        </mc:Choice>
        <mc:Fallback xmlns="">
          <p:pic>
            <p:nvPicPr>
              <p:cNvPr id="8" name="Ink 7">
                <a:extLst>
                  <a:ext uri="{FF2B5EF4-FFF2-40B4-BE49-F238E27FC236}">
                    <a16:creationId xmlns:a16="http://schemas.microsoft.com/office/drawing/2014/main" id="{3D1E585A-1511-B9E6-AA1B-D16A1AAB5C2D}"/>
                  </a:ext>
                </a:extLst>
              </p:cNvPr>
              <p:cNvPicPr/>
              <p:nvPr/>
            </p:nvPicPr>
            <p:blipFill>
              <a:blip r:embed="rId4"/>
              <a:stretch>
                <a:fillRect/>
              </a:stretch>
            </p:blipFill>
            <p:spPr>
              <a:xfrm>
                <a:off x="8553061" y="-1912773"/>
                <a:ext cx="1555100" cy="1555100"/>
              </a:xfrm>
              <a:prstGeom prst="rect">
                <a:avLst/>
              </a:prstGeom>
            </p:spPr>
          </p:pic>
        </mc:Fallback>
      </mc:AlternateContent>
      <p:pic>
        <p:nvPicPr>
          <p:cNvPr id="15" name="Picture 14" descr="A person smiling and a yellow background&#10;&#10;Description automatically generated with medium confidence">
            <a:extLst>
              <a:ext uri="{FF2B5EF4-FFF2-40B4-BE49-F238E27FC236}">
                <a16:creationId xmlns:a16="http://schemas.microsoft.com/office/drawing/2014/main" id="{F98D7D33-C466-EF56-CBAF-7498280FF30B}"/>
              </a:ext>
            </a:extLst>
          </p:cNvPr>
          <p:cNvPicPr>
            <a:picLocks noChangeAspect="1"/>
          </p:cNvPicPr>
          <p:nvPr/>
        </p:nvPicPr>
        <p:blipFill>
          <a:blip r:embed="rId5"/>
          <a:stretch>
            <a:fillRect/>
          </a:stretch>
        </p:blipFill>
        <p:spPr>
          <a:xfrm>
            <a:off x="-1" y="0"/>
            <a:ext cx="12248325" cy="6889683"/>
          </a:xfrm>
          <a:prstGeom prst="rect">
            <a:avLst/>
          </a:prstGeom>
        </p:spPr>
      </p:pic>
      <p:sp>
        <p:nvSpPr>
          <p:cNvPr id="2" name="TextBox 1">
            <a:extLst>
              <a:ext uri="{FF2B5EF4-FFF2-40B4-BE49-F238E27FC236}">
                <a16:creationId xmlns:a16="http://schemas.microsoft.com/office/drawing/2014/main" id="{74F871A4-9C45-7A4E-48C0-69513E9041FD}"/>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371792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a:xfrm>
            <a:off x="302400" y="302400"/>
            <a:ext cx="6537671" cy="303211"/>
          </a:xfrm>
        </p:spPr>
        <p:txBody>
          <a:bodyPr/>
          <a:lstStyle/>
          <a:p>
            <a:r>
              <a:rPr lang="en-GB" dirty="0"/>
              <a:t>Niacinamide PC</a:t>
            </a:r>
          </a:p>
        </p:txBody>
      </p:sp>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a:t>
            </a:fld>
            <a:endParaRPr lang="en-US" dirty="0"/>
          </a:p>
        </p:txBody>
      </p:sp>
      <p:sp>
        <p:nvSpPr>
          <p:cNvPr id="38" name="Text Placeholder 37">
            <a:extLst>
              <a:ext uri="{FF2B5EF4-FFF2-40B4-BE49-F238E27FC236}">
                <a16:creationId xmlns:a16="http://schemas.microsoft.com/office/drawing/2014/main" id="{4ABE84A3-4166-A6CC-2603-E2B1A374A12A}"/>
              </a:ext>
            </a:extLst>
          </p:cNvPr>
          <p:cNvSpPr>
            <a:spLocks noGrp="1"/>
          </p:cNvSpPr>
          <p:nvPr>
            <p:ph type="body" sz="quarter" idx="12"/>
          </p:nvPr>
        </p:nvSpPr>
        <p:spPr>
          <a:xfrm>
            <a:off x="302400" y="1342799"/>
            <a:ext cx="6537671" cy="4064091"/>
          </a:xfrm>
        </p:spPr>
        <p:txBody>
          <a:bodyPr/>
          <a:lstStyle/>
          <a:p>
            <a:pPr>
              <a:spcAft>
                <a:spcPts val="600"/>
              </a:spcAft>
            </a:pPr>
            <a:r>
              <a:rPr lang="en-GB" sz="1600" b="1" dirty="0"/>
              <a:t>What is it?</a:t>
            </a:r>
          </a:p>
          <a:p>
            <a:r>
              <a:rPr lang="en-GB" sz="1600" dirty="0"/>
              <a:t>Niacinamide (Vitamin B3) is a </a:t>
            </a:r>
            <a:r>
              <a:rPr lang="en-GB" sz="1600" b="1" dirty="0">
                <a:solidFill>
                  <a:schemeClr val="accent6"/>
                </a:solidFill>
              </a:rPr>
              <a:t>very stable vitamin </a:t>
            </a:r>
            <a:r>
              <a:rPr lang="en-GB" sz="1600" dirty="0"/>
              <a:t>which offers</a:t>
            </a:r>
            <a:br>
              <a:rPr lang="en-GB" sz="1600" dirty="0"/>
            </a:br>
            <a:r>
              <a:rPr lang="en-GB" sz="1600" dirty="0"/>
              <a:t>a wide range of well-documented topical benefits. </a:t>
            </a:r>
          </a:p>
          <a:p>
            <a:pPr>
              <a:spcAft>
                <a:spcPts val="600"/>
              </a:spcAft>
            </a:pPr>
            <a:r>
              <a:rPr lang="en-GB" sz="1600" dirty="0"/>
              <a:t>Niacinamide is a component of NAD and NADP</a:t>
            </a:r>
            <a:r>
              <a:rPr lang="en-GB" sz="1600" b="1" dirty="0">
                <a:solidFill>
                  <a:schemeClr val="accent6"/>
                </a:solidFill>
              </a:rPr>
              <a:t>, essential coenzymes in ATP production</a:t>
            </a:r>
            <a:r>
              <a:rPr lang="en-GB" sz="1600" dirty="0"/>
              <a:t>, also having a central </a:t>
            </a:r>
            <a:r>
              <a:rPr lang="en-GB" sz="1600" b="1" dirty="0">
                <a:solidFill>
                  <a:schemeClr val="accent6"/>
                </a:solidFill>
              </a:rPr>
              <a:t>role in DNA repair and skin homeostasis.</a:t>
            </a:r>
          </a:p>
          <a:p>
            <a:pPr>
              <a:spcAft>
                <a:spcPts val="600"/>
              </a:spcAft>
            </a:pPr>
            <a:r>
              <a:rPr lang="en-GB" sz="1600" b="1" dirty="0"/>
              <a:t>What is special about niacinamide PC?</a:t>
            </a:r>
          </a:p>
          <a:p>
            <a:pPr>
              <a:spcAft>
                <a:spcPts val="600"/>
              </a:spcAft>
            </a:pPr>
            <a:r>
              <a:rPr lang="en-GB" sz="1600" dirty="0"/>
              <a:t>Niacinamide PC is a special cosmetic proprietary grade of dsm-firmenich, which has a </a:t>
            </a:r>
            <a:r>
              <a:rPr lang="en-GB" sz="1600" b="1" dirty="0">
                <a:solidFill>
                  <a:schemeClr val="accent6"/>
                </a:solidFill>
              </a:rPr>
              <a:t>low guaranteed level of residual nicotinic acid </a:t>
            </a:r>
            <a:r>
              <a:rPr lang="en-GB" sz="1600" dirty="0"/>
              <a:t>to address any concerns about unpleasant skin sensations.</a:t>
            </a:r>
          </a:p>
          <a:p>
            <a:pPr>
              <a:spcAft>
                <a:spcPts val="600"/>
              </a:spcAft>
            </a:pPr>
            <a:r>
              <a:rPr lang="en-GB" sz="1600" dirty="0"/>
              <a:t>Fully raw material backward integrated (picoline – intermediates of niacinamide-  </a:t>
            </a:r>
            <a:r>
              <a:rPr lang="en-GB" sz="1600" b="1" dirty="0">
                <a:solidFill>
                  <a:schemeClr val="accent6"/>
                </a:solidFill>
              </a:rPr>
              <a:t>from natural origin</a:t>
            </a:r>
            <a:r>
              <a:rPr lang="en-GB" sz="1600" dirty="0"/>
              <a:t>, ex tapioca)</a:t>
            </a:r>
          </a:p>
          <a:p>
            <a:pPr>
              <a:spcAft>
                <a:spcPts val="600"/>
              </a:spcAft>
            </a:pPr>
            <a:r>
              <a:rPr lang="en-GB" sz="1600" b="1" dirty="0"/>
              <a:t>An all-round product for my skin?</a:t>
            </a:r>
          </a:p>
          <a:p>
            <a:r>
              <a:rPr lang="en-GB" sz="1600" dirty="0"/>
              <a:t>is the ideal candidate for </a:t>
            </a:r>
            <a:r>
              <a:rPr lang="en-GB" sz="1600" b="1" dirty="0">
                <a:solidFill>
                  <a:schemeClr val="accent6"/>
                </a:solidFill>
              </a:rPr>
              <a:t>day care and sun care </a:t>
            </a:r>
            <a:r>
              <a:rPr lang="en-GB" sz="1600" dirty="0"/>
              <a:t>products.</a:t>
            </a:r>
          </a:p>
          <a:p>
            <a:r>
              <a:rPr lang="en-GB" sz="1600" dirty="0"/>
              <a:t>Ideal </a:t>
            </a:r>
            <a:r>
              <a:rPr lang="en-GB" sz="1600" b="1" dirty="0">
                <a:solidFill>
                  <a:schemeClr val="accent6"/>
                </a:solidFill>
              </a:rPr>
              <a:t>for all skin types</a:t>
            </a:r>
            <a:r>
              <a:rPr lang="en-GB" sz="1600" dirty="0"/>
              <a:t>, well tolerated.</a:t>
            </a:r>
          </a:p>
          <a:p>
            <a:endParaRPr lang="en-GB" sz="1600" dirty="0"/>
          </a:p>
        </p:txBody>
      </p:sp>
      <p:pic>
        <p:nvPicPr>
          <p:cNvPr id="5" name="Picture Placeholder 4" descr="A person with eyes closed&#10;&#10;Description automatically generated">
            <a:extLst>
              <a:ext uri="{FF2B5EF4-FFF2-40B4-BE49-F238E27FC236}">
                <a16:creationId xmlns:a16="http://schemas.microsoft.com/office/drawing/2014/main" id="{1E19F4B6-6181-659A-B716-68897EB906B3}"/>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7" name="Text Placeholder 6">
            <a:extLst>
              <a:ext uri="{FF2B5EF4-FFF2-40B4-BE49-F238E27FC236}">
                <a16:creationId xmlns:a16="http://schemas.microsoft.com/office/drawing/2014/main" id="{8E2118F7-7A99-B342-8F39-615F7F7D44E8}"/>
              </a:ext>
            </a:extLst>
          </p:cNvPr>
          <p:cNvSpPr>
            <a:spLocks noGrp="1"/>
          </p:cNvSpPr>
          <p:nvPr>
            <p:ph type="body" idx="11"/>
          </p:nvPr>
        </p:nvSpPr>
        <p:spPr>
          <a:xfrm>
            <a:off x="302400" y="605611"/>
            <a:ext cx="6537671" cy="288767"/>
          </a:xfrm>
        </p:spPr>
        <p:txBody>
          <a:bodyPr/>
          <a:lstStyle/>
          <a:p>
            <a:r>
              <a:rPr lang="en-GB" dirty="0"/>
              <a:t>Art. 5016013</a:t>
            </a:r>
          </a:p>
        </p:txBody>
      </p:sp>
      <p:pic>
        <p:nvPicPr>
          <p:cNvPr id="6" name="Picture 47">
            <a:extLst>
              <a:ext uri="{FF2B5EF4-FFF2-40B4-BE49-F238E27FC236}">
                <a16:creationId xmlns:a16="http://schemas.microsoft.com/office/drawing/2014/main" id="{46C00751-3313-4783-93B2-E2126283615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76607" y="5515201"/>
            <a:ext cx="665418" cy="553960"/>
          </a:xfrm>
          <a:prstGeom prst="rect">
            <a:avLst/>
          </a:prstGeom>
          <a:effectLst/>
        </p:spPr>
      </p:pic>
      <p:pic>
        <p:nvPicPr>
          <p:cNvPr id="8" name="Picture 48" descr="A picture containing drawing&#10;&#10;Description automatically generated">
            <a:extLst>
              <a:ext uri="{FF2B5EF4-FFF2-40B4-BE49-F238E27FC236}">
                <a16:creationId xmlns:a16="http://schemas.microsoft.com/office/drawing/2014/main" id="{2BF0DA24-060B-4A81-83D5-EC1D728D6B7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12616" y="5515201"/>
            <a:ext cx="753686" cy="553960"/>
          </a:xfrm>
          <a:prstGeom prst="rect">
            <a:avLst/>
          </a:prstGeom>
        </p:spPr>
      </p:pic>
      <p:pic>
        <p:nvPicPr>
          <p:cNvPr id="10" name="Picture 16">
            <a:extLst>
              <a:ext uri="{FF2B5EF4-FFF2-40B4-BE49-F238E27FC236}">
                <a16:creationId xmlns:a16="http://schemas.microsoft.com/office/drawing/2014/main" id="{5586376A-1187-4A7D-B4BA-601B4DA9AF9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375" b="94792" l="8333" r="94167">
                        <a14:foregroundMark x1="94167" y1="53125" x2="94167" y2="53125"/>
                        <a14:foregroundMark x1="50833" y1="94792" x2="50833" y2="94792"/>
                        <a14:foregroundMark x1="8333" y1="55208" x2="8333" y2="55208"/>
                      </a14:backgroundRemoval>
                    </a14:imgEffect>
                  </a14:imgLayer>
                </a14:imgProps>
              </a:ext>
            </a:extLst>
          </a:blip>
          <a:stretch>
            <a:fillRect/>
          </a:stretch>
        </p:blipFill>
        <p:spPr>
          <a:xfrm>
            <a:off x="301626" y="5479299"/>
            <a:ext cx="658846" cy="589862"/>
          </a:xfrm>
          <a:prstGeom prst="rect">
            <a:avLst/>
          </a:prstGeom>
        </p:spPr>
      </p:pic>
      <p:pic>
        <p:nvPicPr>
          <p:cNvPr id="11" name="Picture 10" descr="A close up of a sign&#10;&#10;Description generated with high confidence">
            <a:extLst>
              <a:ext uri="{FF2B5EF4-FFF2-40B4-BE49-F238E27FC236}">
                <a16:creationId xmlns:a16="http://schemas.microsoft.com/office/drawing/2014/main" id="{7A4D7CC9-B1B2-4E9A-B7B1-BF360C21EE4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668473" y="5673986"/>
            <a:ext cx="1020300" cy="327604"/>
          </a:xfrm>
          <a:prstGeom prst="rect">
            <a:avLst/>
          </a:prstGeom>
        </p:spPr>
      </p:pic>
    </p:spTree>
    <p:extLst>
      <p:ext uri="{BB962C8B-B14F-4D97-AF65-F5344CB8AC3E}">
        <p14:creationId xmlns:p14="http://schemas.microsoft.com/office/powerpoint/2010/main" val="271783575"/>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a:xfrm>
            <a:off x="302400" y="302400"/>
            <a:ext cx="11591925" cy="303211"/>
          </a:xfrm>
        </p:spPr>
        <p:txBody>
          <a:bodyPr/>
          <a:lstStyle/>
          <a:p>
            <a:r>
              <a:rPr lang="en-GB" dirty="0"/>
              <a:t>dsm-firmenich: The vitamin pioneer &amp; leader</a:t>
            </a:r>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a:t>
            </a:fld>
            <a:endParaRPr lang="en-US" dirty="0"/>
          </a:p>
        </p:txBody>
      </p:sp>
      <p:sp>
        <p:nvSpPr>
          <p:cNvPr id="35" name="Text Placeholder 34">
            <a:extLst>
              <a:ext uri="{FF2B5EF4-FFF2-40B4-BE49-F238E27FC236}">
                <a16:creationId xmlns:a16="http://schemas.microsoft.com/office/drawing/2014/main" id="{17559571-D74C-A87F-33F1-8931E9877E28}"/>
              </a:ext>
            </a:extLst>
          </p:cNvPr>
          <p:cNvSpPr>
            <a:spLocks noGrp="1"/>
          </p:cNvSpPr>
          <p:nvPr>
            <p:ph type="body" sz="quarter" idx="24"/>
          </p:nvPr>
        </p:nvSpPr>
        <p:spPr>
          <a:xfrm>
            <a:off x="9081939" y="5963622"/>
            <a:ext cx="3528001" cy="121588"/>
          </a:xfrm>
        </p:spPr>
        <p:txBody>
          <a:bodyPr/>
          <a:lstStyle/>
          <a:p>
            <a:r>
              <a:rPr lang="en-GB" dirty="0"/>
              <a:t>Vitamin C industrial production, </a:t>
            </a:r>
            <a:r>
              <a:rPr lang="en-GB" dirty="0" err="1"/>
              <a:t>Grenzach</a:t>
            </a:r>
            <a:r>
              <a:rPr lang="en-GB" dirty="0"/>
              <a:t>, 1936</a:t>
            </a:r>
          </a:p>
        </p:txBody>
      </p:sp>
      <p:pic>
        <p:nvPicPr>
          <p:cNvPr id="9" name="Picture 3">
            <a:extLst>
              <a:ext uri="{FF2B5EF4-FFF2-40B4-BE49-F238E27FC236}">
                <a16:creationId xmlns:a16="http://schemas.microsoft.com/office/drawing/2014/main" id="{8842D526-1029-A04C-A353-36374E36A580}"/>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9081939" y="3788598"/>
            <a:ext cx="2817352" cy="2077200"/>
          </a:xfrm>
          <a:prstGeom prst="rect">
            <a:avLst/>
          </a:prstGeom>
          <a:ln w="38100">
            <a:noFill/>
          </a:ln>
          <a:effectLst/>
        </p:spPr>
      </p:pic>
      <p:pic>
        <p:nvPicPr>
          <p:cNvPr id="11" name="Picture 10">
            <a:extLst>
              <a:ext uri="{FF2B5EF4-FFF2-40B4-BE49-F238E27FC236}">
                <a16:creationId xmlns:a16="http://schemas.microsoft.com/office/drawing/2014/main" id="{5A32DBD7-E390-CE4B-B333-076D9E5D54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53541">
            <a:off x="6720051" y="1266717"/>
            <a:ext cx="2441189" cy="2715858"/>
          </a:xfrm>
          <a:prstGeom prst="rect">
            <a:avLst/>
          </a:prstGeom>
          <a:effectLst/>
        </p:spPr>
      </p:pic>
      <p:sp>
        <p:nvSpPr>
          <p:cNvPr id="14" name="Rounded Rectangle 13">
            <a:extLst>
              <a:ext uri="{FF2B5EF4-FFF2-40B4-BE49-F238E27FC236}">
                <a16:creationId xmlns:a16="http://schemas.microsoft.com/office/drawing/2014/main" id="{3ACE034A-474D-1C4A-B9F7-591BF237A7FE}"/>
              </a:ext>
            </a:extLst>
          </p:cNvPr>
          <p:cNvSpPr/>
          <p:nvPr/>
        </p:nvSpPr>
        <p:spPr>
          <a:xfrm>
            <a:off x="301625" y="3963610"/>
            <a:ext cx="6455143" cy="2075917"/>
          </a:xfrm>
          <a:prstGeom prst="rect">
            <a:avLst/>
          </a:prstGeom>
          <a:solidFill>
            <a:srgbClr val="CBD938"/>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44000" rIns="144000" bIns="144000" rtlCol="0" anchor="t" anchorCtr="0">
            <a:spAutoFit/>
          </a:bodyPr>
          <a:lstStyle/>
          <a:p>
            <a:pPr>
              <a:spcAft>
                <a:spcPts val="1200"/>
              </a:spcAft>
              <a:buSzPct val="125000"/>
            </a:pPr>
            <a:r>
              <a:rPr lang="en-GB" sz="1600" b="1" dirty="0">
                <a:solidFill>
                  <a:schemeClr val="tx1"/>
                </a:solidFill>
              </a:rPr>
              <a:t>It’s with no surprise that dsm-firmenich brings </a:t>
            </a:r>
            <a:br>
              <a:rPr lang="en-GB" sz="1600" b="1" dirty="0">
                <a:solidFill>
                  <a:schemeClr val="tx1"/>
                </a:solidFill>
              </a:rPr>
            </a:br>
            <a:r>
              <a:rPr lang="en-GB" sz="1600" b="1" dirty="0">
                <a:solidFill>
                  <a:schemeClr val="tx1"/>
                </a:solidFill>
              </a:rPr>
              <a:t>with Niacinamide PC…</a:t>
            </a:r>
          </a:p>
          <a:p>
            <a:pPr>
              <a:spcAft>
                <a:spcPts val="1200"/>
              </a:spcAft>
              <a:buSzPct val="125000"/>
            </a:pPr>
            <a:r>
              <a:rPr lang="en-GB" sz="1600" dirty="0">
                <a:solidFill>
                  <a:schemeClr val="tx1"/>
                </a:solidFill>
              </a:rPr>
              <a:t>The </a:t>
            </a:r>
            <a:r>
              <a:rPr lang="en-GB" sz="1600" b="1" dirty="0">
                <a:solidFill>
                  <a:schemeClr val="tx1"/>
                </a:solidFill>
              </a:rPr>
              <a:t>best science</a:t>
            </a:r>
            <a:r>
              <a:rPr lang="en-GB" sz="1600" dirty="0">
                <a:solidFill>
                  <a:schemeClr val="tx1"/>
                </a:solidFill>
              </a:rPr>
              <a:t>: We claim efficacy – we prove/document it!</a:t>
            </a:r>
          </a:p>
          <a:p>
            <a:pPr>
              <a:spcAft>
                <a:spcPts val="1200"/>
              </a:spcAft>
              <a:buSzPct val="125000"/>
            </a:pPr>
            <a:r>
              <a:rPr lang="en-GB" sz="1600" dirty="0">
                <a:solidFill>
                  <a:schemeClr val="tx1"/>
                </a:solidFill>
              </a:rPr>
              <a:t>The </a:t>
            </a:r>
            <a:r>
              <a:rPr lang="en-GB" sz="1600" b="1" dirty="0">
                <a:solidFill>
                  <a:schemeClr val="tx1"/>
                </a:solidFill>
              </a:rPr>
              <a:t>best product</a:t>
            </a:r>
            <a:r>
              <a:rPr lang="en-GB" sz="1600" dirty="0">
                <a:solidFill>
                  <a:schemeClr val="tx1"/>
                </a:solidFill>
              </a:rPr>
              <a:t> form: a low guaranteed level of residual nicotinic acid to address any concerns about unpleasant skin sensations.</a:t>
            </a:r>
          </a:p>
        </p:txBody>
      </p:sp>
      <p:sp>
        <p:nvSpPr>
          <p:cNvPr id="13" name="Content Placeholder 16">
            <a:extLst>
              <a:ext uri="{FF2B5EF4-FFF2-40B4-BE49-F238E27FC236}">
                <a16:creationId xmlns:a16="http://schemas.microsoft.com/office/drawing/2014/main" id="{B57BA134-306D-4A48-8DDF-59D60A4A4C2E}"/>
              </a:ext>
            </a:extLst>
          </p:cNvPr>
          <p:cNvSpPr txBox="1">
            <a:spLocks/>
          </p:cNvSpPr>
          <p:nvPr/>
        </p:nvSpPr>
        <p:spPr>
          <a:xfrm>
            <a:off x="302400" y="1342800"/>
            <a:ext cx="6898316" cy="24457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15000"/>
              </a:lnSpc>
              <a:spcBef>
                <a:spcPct val="0"/>
              </a:spcBef>
              <a:spcAft>
                <a:spcPts val="1000"/>
              </a:spcAft>
              <a:buClr>
                <a:srgbClr val="4D4D4D"/>
              </a:buClr>
              <a:buNone/>
              <a:defRPr/>
            </a:pPr>
            <a:r>
              <a:rPr lang="en-US" sz="1800" b="1" kern="0" dirty="0"/>
              <a:t>dsm-firmenich, a pioneer in the vitamin journey</a:t>
            </a:r>
          </a:p>
          <a:p>
            <a:pPr marL="612000" lvl="1" indent="0" eaLnBrk="0" fontAlgn="base" hangingPunct="0">
              <a:lnSpc>
                <a:spcPct val="115000"/>
              </a:lnSpc>
              <a:spcBef>
                <a:spcPct val="0"/>
              </a:spcBef>
              <a:spcAft>
                <a:spcPts val="2400"/>
              </a:spcAft>
              <a:buClr>
                <a:schemeClr val="bg1"/>
              </a:buClr>
              <a:buNone/>
              <a:defRPr/>
            </a:pPr>
            <a:r>
              <a:rPr lang="en-US" sz="1600" kern="0" dirty="0"/>
              <a:t>As the longest-standing producer of vitamins in the world</a:t>
            </a:r>
          </a:p>
          <a:p>
            <a:pPr marL="0" indent="0" eaLnBrk="0" fontAlgn="base" hangingPunct="0">
              <a:lnSpc>
                <a:spcPct val="115000"/>
              </a:lnSpc>
              <a:spcBef>
                <a:spcPct val="0"/>
              </a:spcBef>
              <a:spcAft>
                <a:spcPts val="1000"/>
              </a:spcAft>
              <a:buClr>
                <a:srgbClr val="4D4D4D"/>
              </a:buClr>
              <a:buNone/>
              <a:defRPr/>
            </a:pPr>
            <a:r>
              <a:rPr lang="en-US" sz="1800" b="1" kern="0" dirty="0"/>
              <a:t>dsm-firmenich, a leader in vitamins for personal care </a:t>
            </a:r>
          </a:p>
          <a:p>
            <a:pPr marL="612000" lvl="1" indent="0" eaLnBrk="0" fontAlgn="base" hangingPunct="0">
              <a:lnSpc>
                <a:spcPct val="115000"/>
              </a:lnSpc>
              <a:spcBef>
                <a:spcPct val="0"/>
              </a:spcBef>
              <a:spcAft>
                <a:spcPts val="1000"/>
              </a:spcAft>
              <a:buClr>
                <a:schemeClr val="bg1"/>
              </a:buClr>
              <a:buNone/>
            </a:pPr>
            <a:r>
              <a:rPr lang="en-US" sz="1600" kern="0" dirty="0"/>
              <a:t>The 1</a:t>
            </a:r>
            <a:r>
              <a:rPr lang="en-US" sz="1600" kern="0" baseline="30000" dirty="0"/>
              <a:t>st</a:t>
            </a:r>
            <a:r>
              <a:rPr lang="en-US" sz="1600" kern="0" dirty="0"/>
              <a:t> to explore the beauty potential of vitamins</a:t>
            </a:r>
          </a:p>
          <a:p>
            <a:pPr marL="612000" lvl="1" indent="0" eaLnBrk="0" fontAlgn="base" hangingPunct="0">
              <a:lnSpc>
                <a:spcPct val="115000"/>
              </a:lnSpc>
              <a:spcBef>
                <a:spcPct val="0"/>
              </a:spcBef>
              <a:spcAft>
                <a:spcPts val="1000"/>
              </a:spcAft>
              <a:buClr>
                <a:schemeClr val="bg1"/>
              </a:buClr>
              <a:buNone/>
            </a:pPr>
            <a:r>
              <a:rPr lang="en-US" sz="1600" kern="0" dirty="0"/>
              <a:t>The 1</a:t>
            </a:r>
            <a:r>
              <a:rPr lang="en-US" sz="1600" kern="0" baseline="30000" dirty="0"/>
              <a:t>st</a:t>
            </a:r>
            <a:r>
              <a:rPr lang="en-US" sz="1600" kern="0" dirty="0"/>
              <a:t> to bring vitamins production </a:t>
            </a:r>
            <a:br>
              <a:rPr lang="en-US" sz="1600" kern="0" dirty="0"/>
            </a:br>
            <a:r>
              <a:rPr lang="en-US" sz="1600" kern="0" dirty="0"/>
              <a:t>on the industrial level</a:t>
            </a:r>
          </a:p>
        </p:txBody>
      </p:sp>
      <p:sp>
        <p:nvSpPr>
          <p:cNvPr id="37" name="TextBox 36">
            <a:extLst>
              <a:ext uri="{FF2B5EF4-FFF2-40B4-BE49-F238E27FC236}">
                <a16:creationId xmlns:a16="http://schemas.microsoft.com/office/drawing/2014/main" id="{A56C6525-A414-8957-7A97-FC33BF5660B7}"/>
              </a:ext>
            </a:extLst>
          </p:cNvPr>
          <p:cNvSpPr txBox="1"/>
          <p:nvPr/>
        </p:nvSpPr>
        <p:spPr>
          <a:xfrm>
            <a:off x="5107577" y="3963611"/>
            <a:ext cx="1649191" cy="391628"/>
          </a:xfrm>
          <a:prstGeom prst="rect">
            <a:avLst/>
          </a:prstGeom>
          <a:solidFill>
            <a:schemeClr val="accent4"/>
          </a:solidFill>
        </p:spPr>
        <p:txBody>
          <a:bodyPr wrap="square" lIns="72000" tIns="72000" rIns="72000" bIns="72000" rtlCol="0" anchor="ctr">
            <a:spAutoFit/>
          </a:bodyPr>
          <a:lstStyle/>
          <a:p>
            <a:r>
              <a:rPr lang="en-GB" sz="1600" dirty="0">
                <a:solidFill>
                  <a:schemeClr val="bg1"/>
                </a:solidFill>
              </a:rPr>
              <a:t>Niacinamide PC</a:t>
            </a:r>
          </a:p>
        </p:txBody>
      </p:sp>
      <p:grpSp>
        <p:nvGrpSpPr>
          <p:cNvPr id="47" name="Group 46">
            <a:extLst>
              <a:ext uri="{FF2B5EF4-FFF2-40B4-BE49-F238E27FC236}">
                <a16:creationId xmlns:a16="http://schemas.microsoft.com/office/drawing/2014/main" id="{8DCB831A-B0EA-1BC2-B57C-BA1832F5A388}"/>
              </a:ext>
            </a:extLst>
          </p:cNvPr>
          <p:cNvGrpSpPr/>
          <p:nvPr/>
        </p:nvGrpSpPr>
        <p:grpSpPr>
          <a:xfrm>
            <a:off x="253025" y="1675485"/>
            <a:ext cx="457200" cy="457200"/>
            <a:chOff x="6892926" y="5622614"/>
            <a:chExt cx="457200" cy="457200"/>
          </a:xfrm>
        </p:grpSpPr>
        <p:sp>
          <p:nvSpPr>
            <p:cNvPr id="46" name="Oval 45">
              <a:extLst>
                <a:ext uri="{FF2B5EF4-FFF2-40B4-BE49-F238E27FC236}">
                  <a16:creationId xmlns:a16="http://schemas.microsoft.com/office/drawing/2014/main" id="{327CB8A4-D21F-32AD-FBF4-3DA28DC89D47}"/>
                </a:ext>
              </a:extLst>
            </p:cNvPr>
            <p:cNvSpPr/>
            <p:nvPr/>
          </p:nvSpPr>
          <p:spPr>
            <a:xfrm>
              <a:off x="6892926" y="5622614"/>
              <a:ext cx="457200" cy="457200"/>
            </a:xfrm>
            <a:prstGeom prst="ellipse">
              <a:avLst/>
            </a:prstGeom>
            <a:solidFill>
              <a:srgbClr val="CBD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Graphic 40">
              <a:extLst>
                <a:ext uri="{FF2B5EF4-FFF2-40B4-BE49-F238E27FC236}">
                  <a16:creationId xmlns:a16="http://schemas.microsoft.com/office/drawing/2014/main" id="{F3C62E0E-413C-DBBF-1EE6-2A96B2B165F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6526" y="5716214"/>
              <a:ext cx="270000" cy="270000"/>
            </a:xfrm>
            <a:prstGeom prst="rect">
              <a:avLst/>
            </a:prstGeom>
          </p:spPr>
        </p:pic>
      </p:grpSp>
      <p:grpSp>
        <p:nvGrpSpPr>
          <p:cNvPr id="48" name="Group 47">
            <a:extLst>
              <a:ext uri="{FF2B5EF4-FFF2-40B4-BE49-F238E27FC236}">
                <a16:creationId xmlns:a16="http://schemas.microsoft.com/office/drawing/2014/main" id="{56963618-4F0F-030D-00A4-EFE4FD1EFFF8}"/>
              </a:ext>
            </a:extLst>
          </p:cNvPr>
          <p:cNvGrpSpPr/>
          <p:nvPr/>
        </p:nvGrpSpPr>
        <p:grpSpPr>
          <a:xfrm>
            <a:off x="253025" y="2685192"/>
            <a:ext cx="457200" cy="457200"/>
            <a:chOff x="7325833" y="5188688"/>
            <a:chExt cx="457200" cy="457200"/>
          </a:xfrm>
        </p:grpSpPr>
        <p:sp>
          <p:nvSpPr>
            <p:cNvPr id="44" name="Oval 43">
              <a:extLst>
                <a:ext uri="{FF2B5EF4-FFF2-40B4-BE49-F238E27FC236}">
                  <a16:creationId xmlns:a16="http://schemas.microsoft.com/office/drawing/2014/main" id="{35EE0805-009B-9474-5680-4B37108AF523}"/>
                </a:ext>
              </a:extLst>
            </p:cNvPr>
            <p:cNvSpPr/>
            <p:nvPr/>
          </p:nvSpPr>
          <p:spPr>
            <a:xfrm>
              <a:off x="7325833" y="5188688"/>
              <a:ext cx="457200" cy="457200"/>
            </a:xfrm>
            <a:prstGeom prst="ellipse">
              <a:avLst/>
            </a:prstGeom>
            <a:solidFill>
              <a:srgbClr val="CBD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Graphic 42">
              <a:extLst>
                <a:ext uri="{FF2B5EF4-FFF2-40B4-BE49-F238E27FC236}">
                  <a16:creationId xmlns:a16="http://schemas.microsoft.com/office/drawing/2014/main" id="{8A1AD09B-5245-FDAE-62C1-C364BACDDE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19433" y="5282288"/>
              <a:ext cx="270000" cy="270000"/>
            </a:xfrm>
            <a:prstGeom prst="rect">
              <a:avLst/>
            </a:prstGeom>
          </p:spPr>
        </p:pic>
      </p:grpSp>
      <p:grpSp>
        <p:nvGrpSpPr>
          <p:cNvPr id="49" name="Group 48">
            <a:extLst>
              <a:ext uri="{FF2B5EF4-FFF2-40B4-BE49-F238E27FC236}">
                <a16:creationId xmlns:a16="http://schemas.microsoft.com/office/drawing/2014/main" id="{FF4B4636-CFA3-2773-B0E7-2C2FBFCF81E0}"/>
              </a:ext>
            </a:extLst>
          </p:cNvPr>
          <p:cNvGrpSpPr/>
          <p:nvPr/>
        </p:nvGrpSpPr>
        <p:grpSpPr>
          <a:xfrm>
            <a:off x="253025" y="3220868"/>
            <a:ext cx="457200" cy="457200"/>
            <a:chOff x="8035073" y="5981400"/>
            <a:chExt cx="457200" cy="457200"/>
          </a:xfrm>
        </p:grpSpPr>
        <p:sp>
          <p:nvSpPr>
            <p:cNvPr id="45" name="Oval 44">
              <a:extLst>
                <a:ext uri="{FF2B5EF4-FFF2-40B4-BE49-F238E27FC236}">
                  <a16:creationId xmlns:a16="http://schemas.microsoft.com/office/drawing/2014/main" id="{E832D177-956E-A552-EDA5-FB607887177E}"/>
                </a:ext>
              </a:extLst>
            </p:cNvPr>
            <p:cNvSpPr/>
            <p:nvPr/>
          </p:nvSpPr>
          <p:spPr>
            <a:xfrm>
              <a:off x="8035073" y="5981400"/>
              <a:ext cx="457200" cy="457200"/>
            </a:xfrm>
            <a:prstGeom prst="ellipse">
              <a:avLst/>
            </a:prstGeom>
            <a:solidFill>
              <a:srgbClr val="CBD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Graphic 38">
              <a:extLst>
                <a:ext uri="{FF2B5EF4-FFF2-40B4-BE49-F238E27FC236}">
                  <a16:creationId xmlns:a16="http://schemas.microsoft.com/office/drawing/2014/main" id="{9BE3EA5B-4AEF-C89B-869A-4FAB7069C7C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128673" y="6075000"/>
              <a:ext cx="270000" cy="270000"/>
            </a:xfrm>
            <a:prstGeom prst="rect">
              <a:avLst/>
            </a:prstGeom>
          </p:spPr>
        </p:pic>
      </p:grpSp>
    </p:spTree>
    <p:extLst>
      <p:ext uri="{BB962C8B-B14F-4D97-AF65-F5344CB8AC3E}">
        <p14:creationId xmlns:p14="http://schemas.microsoft.com/office/powerpoint/2010/main" val="3022732314"/>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48A3791-A073-14F8-B981-2E76CB547D79}"/>
              </a:ext>
            </a:extLst>
          </p:cNvPr>
          <p:cNvSpPr/>
          <p:nvPr/>
        </p:nvSpPr>
        <p:spPr>
          <a:xfrm>
            <a:off x="1" y="0"/>
            <a:ext cx="8602216" cy="6858000"/>
          </a:xfrm>
          <a:prstGeom prst="rect">
            <a:avLst/>
          </a:prstGeom>
          <a:solidFill>
            <a:srgbClr val="C3E6E1"/>
          </a:solidFill>
          <a:ln w="12700" cap="flat" cmpd="sng" algn="ctr">
            <a:noFill/>
            <a:prstDash val="solid"/>
            <a:miter lim="800000"/>
          </a:ln>
          <a:effectLst/>
        </p:spPr>
        <p:txBody>
          <a:bodyPr lIns="144000" tIns="1692000" rIns="144000" rtlCol="0" anchor="t" anchorCtr="0"/>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prstClr val="black"/>
              </a:solidFill>
              <a:effectLst/>
              <a:uLnTx/>
              <a:uFillTx/>
              <a:latin typeface="DM Sans 14pt" pitchFamily="2" charset="77"/>
              <a:ea typeface="+mn-ea"/>
              <a:cs typeface="Arial"/>
              <a:sym typeface="Arial"/>
            </a:endParaRPr>
          </a:p>
        </p:txBody>
      </p:sp>
      <p:cxnSp>
        <p:nvCxnSpPr>
          <p:cNvPr id="29" name="Conector Reto 28">
            <a:extLst>
              <a:ext uri="{FF2B5EF4-FFF2-40B4-BE49-F238E27FC236}">
                <a16:creationId xmlns:a16="http://schemas.microsoft.com/office/drawing/2014/main" id="{7C2942FB-FF14-A7FC-FC46-8E93BC0AA008}"/>
              </a:ext>
            </a:extLst>
          </p:cNvPr>
          <p:cNvCxnSpPr>
            <a:cxnSpLocks/>
          </p:cNvCxnSpPr>
          <p:nvPr/>
        </p:nvCxnSpPr>
        <p:spPr>
          <a:xfrm flipV="1">
            <a:off x="3141492" y="3364607"/>
            <a:ext cx="763356" cy="242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1263AAE-6D0C-E9E1-C647-7C1DA57BFD08}"/>
              </a:ext>
            </a:extLst>
          </p:cNvPr>
          <p:cNvSpPr/>
          <p:nvPr/>
        </p:nvSpPr>
        <p:spPr>
          <a:xfrm>
            <a:off x="8588987" y="0"/>
            <a:ext cx="3600979" cy="6858000"/>
          </a:xfrm>
          <a:prstGeom prst="rect">
            <a:avLst/>
          </a:prstGeom>
          <a:solidFill>
            <a:srgbClr val="084337"/>
          </a:solidFill>
          <a:ln w="12700" cap="flat" cmpd="sng" algn="ctr">
            <a:noFill/>
            <a:prstDash val="solid"/>
            <a:miter lim="800000"/>
          </a:ln>
          <a:effectLst/>
        </p:spPr>
        <p:txBody>
          <a:bodyPr lIns="144000" tIns="1692000" rIns="144000" rtlCol="0" anchor="t" anchorCtr="0"/>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prstClr val="black"/>
              </a:solidFill>
              <a:effectLst/>
              <a:uLnTx/>
              <a:uFillTx/>
              <a:latin typeface="DM Sans 14pt" pitchFamily="2" charset="77"/>
              <a:ea typeface="+mn-ea"/>
              <a:cs typeface="Arial"/>
              <a:sym typeface="Arial"/>
            </a:endParaRPr>
          </a:p>
        </p:txBody>
      </p:sp>
      <p:pic>
        <p:nvPicPr>
          <p:cNvPr id="48" name="Imagem 47">
            <a:extLst>
              <a:ext uri="{FF2B5EF4-FFF2-40B4-BE49-F238E27FC236}">
                <a16:creationId xmlns:a16="http://schemas.microsoft.com/office/drawing/2014/main" id="{BA2DAEBE-9AE9-A64A-A242-11F006333C3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570979" y="99525"/>
            <a:ext cx="6543792" cy="6552312"/>
          </a:xfrm>
          <a:prstGeom prst="rect">
            <a:avLst/>
          </a:prstGeom>
        </p:spPr>
      </p:pic>
      <p:sp>
        <p:nvSpPr>
          <p:cNvPr id="25" name="Oval 24">
            <a:extLst>
              <a:ext uri="{FF2B5EF4-FFF2-40B4-BE49-F238E27FC236}">
                <a16:creationId xmlns:a16="http://schemas.microsoft.com/office/drawing/2014/main" id="{BFCA71EC-1068-150D-7894-44E5BD81990E}"/>
              </a:ext>
            </a:extLst>
          </p:cNvPr>
          <p:cNvSpPr/>
          <p:nvPr/>
        </p:nvSpPr>
        <p:spPr>
          <a:xfrm>
            <a:off x="432784" y="2077067"/>
            <a:ext cx="2708708" cy="2708708"/>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pt-BR" sz="1867" b="0" i="0" u="none" strike="noStrike" kern="0" cap="none" spc="0" normalizeH="0" baseline="0" noProof="0">
              <a:ln>
                <a:noFill/>
              </a:ln>
              <a:solidFill>
                <a:srgbClr val="FFFFFF"/>
              </a:solidFill>
              <a:effectLst/>
              <a:uLnTx/>
              <a:uFillTx/>
              <a:latin typeface="DM Sans 14pt" pitchFamily="2" charset="77"/>
              <a:ea typeface="+mn-ea"/>
              <a:cs typeface="+mn-cs"/>
              <a:sym typeface="Arial"/>
            </a:endParaRPr>
          </a:p>
        </p:txBody>
      </p:sp>
      <p:sp>
        <p:nvSpPr>
          <p:cNvPr id="12" name="Inci Name Text">
            <a:extLst>
              <a:ext uri="{FF2B5EF4-FFF2-40B4-BE49-F238E27FC236}">
                <a16:creationId xmlns:a16="http://schemas.microsoft.com/office/drawing/2014/main" id="{773033C5-E35F-A46A-5775-5335AC69F5D7}"/>
              </a:ext>
            </a:extLst>
          </p:cNvPr>
          <p:cNvSpPr txBox="1"/>
          <p:nvPr/>
        </p:nvSpPr>
        <p:spPr>
          <a:xfrm>
            <a:off x="10577170" y="372023"/>
            <a:ext cx="1347751" cy="369332"/>
          </a:xfrm>
          <a:prstGeom prst="rect">
            <a:avLst/>
          </a:prstGeom>
          <a:noFill/>
        </p:spPr>
        <p:txBody>
          <a:bodyPr wrap="square" lIns="0" tIns="0" rIns="0" bIns="0" rtlCol="0">
            <a:spAutoFit/>
          </a:bodyPr>
          <a:lstStyle/>
          <a:p>
            <a:pPr marL="0" marR="0" lvl="0" indent="0" algn="ctr" defTabSz="914377" rtl="0" eaLnBrk="1" fontAlgn="auto" latinLnBrk="0" hangingPunct="1">
              <a:lnSpc>
                <a:spcPct val="100000"/>
              </a:lnSpc>
              <a:spcBef>
                <a:spcPts val="0"/>
              </a:spcBef>
              <a:spcAft>
                <a:spcPts val="300"/>
              </a:spcAft>
              <a:buClrTx/>
              <a:buSzTx/>
              <a:buFontTx/>
              <a:buNone/>
              <a:tabLst/>
              <a:defRPr/>
            </a:pPr>
            <a:r>
              <a:rPr kumimoji="0" lang="en-GB" sz="1200" b="0" i="0" u="none" strike="noStrike" kern="0" cap="none" spc="0" normalizeH="0" baseline="0" noProof="0">
                <a:ln>
                  <a:noFill/>
                </a:ln>
                <a:solidFill>
                  <a:srgbClr val="FFFFFF"/>
                </a:solidFill>
                <a:effectLst/>
                <a:uLnTx/>
                <a:uFillTx/>
                <a:latin typeface="DM Sans 14pt" pitchFamily="2" charset="77"/>
                <a:ea typeface="+mn-ea"/>
                <a:cs typeface="Arial"/>
                <a:sym typeface="Arial"/>
              </a:rPr>
              <a:t>Aligned with and contributing to the</a:t>
            </a:r>
          </a:p>
        </p:txBody>
      </p:sp>
      <p:pic>
        <p:nvPicPr>
          <p:cNvPr id="13" name="Picture 12">
            <a:extLst>
              <a:ext uri="{FF2B5EF4-FFF2-40B4-BE49-F238E27FC236}">
                <a16:creationId xmlns:a16="http://schemas.microsoft.com/office/drawing/2014/main" id="{67A3C047-891D-A7BB-309D-A7FBE305EA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22586" y="831718"/>
            <a:ext cx="1458591" cy="794932"/>
          </a:xfrm>
          <a:prstGeom prst="rect">
            <a:avLst/>
          </a:prstGeom>
        </p:spPr>
      </p:pic>
      <p:sp>
        <p:nvSpPr>
          <p:cNvPr id="2" name="Text Placeholder 5">
            <a:extLst>
              <a:ext uri="{FF2B5EF4-FFF2-40B4-BE49-F238E27FC236}">
                <a16:creationId xmlns:a16="http://schemas.microsoft.com/office/drawing/2014/main" id="{7F8EF7D6-E449-88D2-C240-91DD1134EFDB}"/>
              </a:ext>
            </a:extLst>
          </p:cNvPr>
          <p:cNvSpPr txBox="1">
            <a:spLocks/>
          </p:cNvSpPr>
          <p:nvPr/>
        </p:nvSpPr>
        <p:spPr>
          <a:xfrm>
            <a:off x="520593" y="2243136"/>
            <a:ext cx="2448792" cy="2433109"/>
          </a:xfrm>
          <a:prstGeom prst="rect">
            <a:avLst/>
          </a:prstGeom>
        </p:spPr>
        <p:txBody>
          <a:bodyPr lIns="180000" tIns="0" rIns="0" bIns="0" anchor="ctr"/>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GB" sz="1200" b="1" i="0" u="none" strike="noStrike" kern="0" cap="none" spc="0" normalizeH="0" baseline="0" noProof="0" dirty="0">
                <a:ln>
                  <a:noFill/>
                </a:ln>
                <a:solidFill>
                  <a:srgbClr val="084337"/>
                </a:solidFill>
                <a:effectLst/>
                <a:uLnTx/>
                <a:uFillTx/>
                <a:latin typeface="DM Sans 14pt" pitchFamily="2" charset="0"/>
                <a:ea typeface="Fira Sans Book" panose="020B0503050000020004" pitchFamily="34" charset="0"/>
                <a:cs typeface="+mn-cs"/>
              </a:rPr>
              <a:t>Vitamin B3 </a:t>
            </a:r>
          </a:p>
          <a:p>
            <a:pPr marL="0" marR="0" lvl="0" indent="0"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GB" sz="1200" b="1" i="0" u="none" strike="noStrike" kern="0" cap="none" spc="0" normalizeH="0" baseline="0" noProof="0" dirty="0">
                <a:ln>
                  <a:noFill/>
                </a:ln>
                <a:solidFill>
                  <a:srgbClr val="084337"/>
                </a:solidFill>
                <a:effectLst/>
                <a:uLnTx/>
                <a:uFillTx/>
                <a:latin typeface="DM Sans 14pt" pitchFamily="2" charset="0"/>
                <a:ea typeface="Fira Sans Book" panose="020B0503050000020004" pitchFamily="34" charset="0"/>
                <a:cs typeface="+mn-cs"/>
              </a:rPr>
              <a:t>Cosmetic grade</a:t>
            </a:r>
          </a:p>
          <a:p>
            <a:pPr marL="0" marR="0" lvl="0" indent="0" defTabSz="914400" rtl="0" eaLnBrk="1" fontAlgn="auto" latinLnBrk="0" hangingPunct="1">
              <a:lnSpc>
                <a:spcPct val="100000"/>
              </a:lnSpc>
              <a:spcBef>
                <a:spcPts val="0"/>
              </a:spcBef>
              <a:spcAft>
                <a:spcPts val="500"/>
              </a:spcAft>
              <a:buClr>
                <a:srgbClr val="808282"/>
              </a:buClr>
              <a:buSzTx/>
              <a:buFont typeface="Arial" panose="020B0604020202020204" pitchFamily="34" charset="0"/>
              <a:buNone/>
              <a:tabLst/>
              <a:defRPr/>
            </a:pPr>
            <a:r>
              <a:rPr kumimoji="0" lang="en-GB" sz="1200" b="0" i="0" u="none" strike="noStrike" kern="0" cap="none" spc="0" normalizeH="0" baseline="0" noProof="0" dirty="0">
                <a:ln>
                  <a:noFill/>
                </a:ln>
                <a:solidFill>
                  <a:srgbClr val="084337"/>
                </a:solidFill>
                <a:effectLst/>
                <a:uLnTx/>
                <a:uFillTx/>
                <a:latin typeface="DM Sans 14pt" pitchFamily="2" charset="0"/>
                <a:ea typeface="Fira Sans Book" panose="020B0503050000020004" pitchFamily="34" charset="0"/>
                <a:cs typeface="+mn-cs"/>
              </a:rPr>
              <a:t>Guaranteed to contain max 100 ppm residual nicotinic acid, making it exceptionally well tolerated.</a:t>
            </a:r>
          </a:p>
        </p:txBody>
      </p:sp>
      <p:sp>
        <p:nvSpPr>
          <p:cNvPr id="7" name="Inci Name Text">
            <a:extLst>
              <a:ext uri="{FF2B5EF4-FFF2-40B4-BE49-F238E27FC236}">
                <a16:creationId xmlns:a16="http://schemas.microsoft.com/office/drawing/2014/main" id="{38F6D3D9-9F15-E2A8-A4BC-A92A72ABA36D}"/>
              </a:ext>
            </a:extLst>
          </p:cNvPr>
          <p:cNvSpPr txBox="1"/>
          <p:nvPr/>
        </p:nvSpPr>
        <p:spPr>
          <a:xfrm>
            <a:off x="294691" y="96562"/>
            <a:ext cx="2627069" cy="123111"/>
          </a:xfrm>
          <a:prstGeom prst="rect">
            <a:avLst/>
          </a:prstGeom>
          <a:noFill/>
        </p:spPr>
        <p:txBody>
          <a:bodyPr wrap="square" lIns="0" tIns="0" rIns="0" bIns="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srgbClr val="084337"/>
                </a:solidFill>
                <a:effectLst/>
                <a:uLnTx/>
                <a:uFillTx/>
                <a:latin typeface="DM Sans 14pt" pitchFamily="2" charset="77"/>
                <a:ea typeface="Fira Sans Book" panose="020B0503050000020004" pitchFamily="34" charset="0"/>
                <a:cs typeface="Arial"/>
                <a:sym typeface="Arial"/>
              </a:rPr>
              <a:t>Card version 1</a:t>
            </a:r>
            <a:endParaRPr kumimoji="0" lang="en-GB" sz="800" b="0" i="0" u="none" strike="noStrike" kern="1200" cap="none" spc="0" normalizeH="0" baseline="0" dirty="0">
              <a:ln>
                <a:noFill/>
              </a:ln>
              <a:solidFill>
                <a:srgbClr val="084337"/>
              </a:solidFill>
              <a:effectLst/>
              <a:uLnTx/>
              <a:uFillTx/>
              <a:latin typeface="DM Sans 14pt" pitchFamily="2" charset="77"/>
              <a:ea typeface="Fira Sans Book" panose="020B0503050000020004" pitchFamily="34" charset="0"/>
              <a:cs typeface="Arial"/>
              <a:sym typeface="Arial"/>
            </a:endParaRPr>
          </a:p>
        </p:txBody>
      </p:sp>
      <p:pic>
        <p:nvPicPr>
          <p:cNvPr id="6" name="Picture 5">
            <a:extLst>
              <a:ext uri="{FF2B5EF4-FFF2-40B4-BE49-F238E27FC236}">
                <a16:creationId xmlns:a16="http://schemas.microsoft.com/office/drawing/2014/main" id="{B3733981-748E-68CB-5934-42EDC360A57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801087" y="2041910"/>
            <a:ext cx="904909" cy="911492"/>
          </a:xfrm>
          <a:prstGeom prst="rect">
            <a:avLst/>
          </a:prstGeom>
          <a:solidFill>
            <a:srgbClr val="42A0D6">
              <a:alpha val="30196"/>
            </a:srgbClr>
          </a:solidFill>
          <a:ln w="12700">
            <a:noFill/>
          </a:ln>
        </p:spPr>
      </p:pic>
      <p:sp>
        <p:nvSpPr>
          <p:cNvPr id="15" name="Text Placeholder 5">
            <a:extLst>
              <a:ext uri="{FF2B5EF4-FFF2-40B4-BE49-F238E27FC236}">
                <a16:creationId xmlns:a16="http://schemas.microsoft.com/office/drawing/2014/main" id="{795B74B9-A421-5033-A3AF-7E3117B931AB}"/>
              </a:ext>
            </a:extLst>
          </p:cNvPr>
          <p:cNvSpPr txBox="1">
            <a:spLocks/>
          </p:cNvSpPr>
          <p:nvPr/>
        </p:nvSpPr>
        <p:spPr>
          <a:xfrm>
            <a:off x="6852907" y="950789"/>
            <a:ext cx="2319254" cy="2157789"/>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Highlights </a:t>
            </a:r>
            <a:b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related to </a:t>
            </a:r>
            <a:b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Supply Chain </a:t>
            </a:r>
            <a:b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control</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Partner is a dsm-firmenich qualified supplier.</a:t>
            </a:r>
            <a:b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Exclusive production</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br>
              <a:rPr kumimoji="0" lang="en-GB" sz="12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RSPO Certificate</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Not applicable: no palm oil derivatives</a:t>
            </a:r>
            <a:br>
              <a:rPr kumimoji="0" lang="en-GB" sz="12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endParaRPr kumimoji="0" lang="en-GB" sz="11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endParaRPr>
          </a:p>
        </p:txBody>
      </p:sp>
      <p:sp>
        <p:nvSpPr>
          <p:cNvPr id="19" name="Text Placeholder 5">
            <a:extLst>
              <a:ext uri="{FF2B5EF4-FFF2-40B4-BE49-F238E27FC236}">
                <a16:creationId xmlns:a16="http://schemas.microsoft.com/office/drawing/2014/main" id="{5C9CA2E2-51A6-9BA7-3F1D-21BD3DC01DD9}"/>
              </a:ext>
            </a:extLst>
          </p:cNvPr>
          <p:cNvSpPr txBox="1">
            <a:spLocks/>
          </p:cNvSpPr>
          <p:nvPr/>
        </p:nvSpPr>
        <p:spPr>
          <a:xfrm>
            <a:off x="4678811" y="1128011"/>
            <a:ext cx="2174096" cy="3018099"/>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Carbon </a:t>
            </a:r>
            <a:b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r>
              <a:rPr lang="en-GB" sz="1000" dirty="0">
                <a:solidFill>
                  <a:srgbClr val="808080">
                    <a:lumMod val="50000"/>
                  </a:srgbClr>
                </a:solidFill>
                <a:latin typeface="DM Sans 14pt" pitchFamily="2" charset="0"/>
              </a:rPr>
              <a:t>emissions</a:t>
            </a:r>
            <a:endPar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Fira Sans" panose="020B0503050000020004" pitchFamily="34" charset="0"/>
                <a:cs typeface="+mn-cs"/>
              </a:rPr>
              <a:t>10.8 kg CO2 equivalent per kg</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Biodegradability</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800" b="0" i="0" u="none" strike="noStrike" kern="0" cap="none" spc="0" normalizeH="0" baseline="0" noProof="0" dirty="0">
                <a:ln>
                  <a:noFill/>
                </a:ln>
                <a:solidFill>
                  <a:srgbClr val="404040"/>
                </a:solidFill>
                <a:effectLst/>
                <a:uLnTx/>
                <a:uFillTx/>
                <a:latin typeface="DM Sans 14pt" pitchFamily="2" charset="0"/>
                <a:ea typeface="Fira Sans Book" panose="020B0503050000020004" pitchFamily="34" charset="0"/>
                <a:cs typeface="Calibri"/>
              </a:rPr>
              <a:t>Readily biodegradable according to OECD Test 301E</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Water footprint</a:t>
            </a:r>
            <a:endParaRPr kumimoji="0" lang="en-GB" sz="1000" b="0" i="0" u="none" strike="noStrike" kern="1200" cap="none" spc="0" normalizeH="0" baseline="0" noProof="0" dirty="0">
              <a:ln>
                <a:noFill/>
              </a:ln>
              <a:solidFill>
                <a:srgbClr val="808080">
                  <a:lumMod val="50000"/>
                </a:srgbClr>
              </a:solidFill>
              <a:effectLst/>
              <a:highlight>
                <a:srgbClr val="00FF00"/>
              </a:highlight>
              <a:uLnTx/>
              <a:uFillTx/>
              <a:latin typeface="DM Sans 14pt"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Calibri" panose="020F0502020204030204" pitchFamily="34" charset="0"/>
                <a:cs typeface="Times New Roman" panose="02020603050405020304" pitchFamily="18" charset="0"/>
              </a:rPr>
              <a:t>32 l/kg, water risk level 2.5 out of 5</a:t>
            </a:r>
          </a:p>
        </p:txBody>
      </p:sp>
      <p:sp>
        <p:nvSpPr>
          <p:cNvPr id="21" name="Text Placeholder 5">
            <a:extLst>
              <a:ext uri="{FF2B5EF4-FFF2-40B4-BE49-F238E27FC236}">
                <a16:creationId xmlns:a16="http://schemas.microsoft.com/office/drawing/2014/main" id="{D719B0B8-0626-D62C-97DC-FEBFEC6ECA39}"/>
              </a:ext>
            </a:extLst>
          </p:cNvPr>
          <p:cNvSpPr txBox="1">
            <a:spLocks/>
          </p:cNvSpPr>
          <p:nvPr/>
        </p:nvSpPr>
        <p:spPr>
          <a:xfrm>
            <a:off x="4588545" y="3553104"/>
            <a:ext cx="2299032" cy="2433108"/>
          </a:xfrm>
          <a:prstGeom prst="rect">
            <a:avLst/>
          </a:prstGeom>
        </p:spPr>
        <p:txBody>
          <a:bodyPr lIns="0" tIns="0" rIns="108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Working conditions and community development</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Fira Sans" panose="020B0503050000020004" pitchFamily="34" charset="0"/>
                <a:cs typeface="+mn-cs"/>
              </a:rPr>
              <a:t>ISO certified site for quality, environment and food safety management </a:t>
            </a: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endPar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endParaRPr>
          </a:p>
          <a:p>
            <a:pPr marL="0" marR="0" lvl="0" indent="0" algn="r"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GB"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Health and Well-being</a:t>
            </a:r>
          </a:p>
          <a:p>
            <a:pPr marL="0" marR="0" lvl="0" indent="0" algn="r" defTabSz="914400" rtl="0" eaLnBrk="1" fontAlgn="auto" latinLnBrk="0" hangingPunct="1">
              <a:lnSpc>
                <a:spcPct val="100000"/>
              </a:lnSpc>
              <a:spcBef>
                <a:spcPts val="0"/>
              </a:spcBef>
              <a:spcAft>
                <a:spcPts val="300"/>
              </a:spcAft>
              <a:buClr>
                <a:srgbClr val="808080"/>
              </a:buClr>
              <a:buSzTx/>
              <a:buFont typeface="Arial" panose="020B0604020202020204" pitchFamily="34" charset="0"/>
              <a:buNone/>
              <a:tabLst/>
              <a:defRPr/>
            </a:pP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Times New Roman" panose="02020603050405020304" pitchFamily="18" charset="0"/>
                <a:cs typeface="+mn-cs"/>
              </a:rPr>
              <a:t>Resilience to external damage (UV/Blue light/ Pollution) </a:t>
            </a:r>
          </a:p>
          <a:p>
            <a:pPr marL="0" marR="0" lvl="0" indent="0" algn="r" defTabSz="914400" rtl="0" eaLnBrk="1" fontAlgn="auto" latinLnBrk="0" hangingPunct="1">
              <a:lnSpc>
                <a:spcPct val="100000"/>
              </a:lnSpc>
              <a:spcBef>
                <a:spcPts val="0"/>
              </a:spcBef>
              <a:spcAft>
                <a:spcPts val="300"/>
              </a:spcAft>
              <a:buClr>
                <a:srgbClr val="808080"/>
              </a:buClr>
              <a:buSzTx/>
              <a:buFont typeface="Arial" panose="020B0604020202020204" pitchFamily="34" charset="0"/>
              <a:buNone/>
              <a:tabLst/>
              <a:defRPr/>
            </a:pPr>
            <a:r>
              <a:rPr kumimoji="0" lang="en-GB" sz="800" b="0" i="0" u="none" strike="noStrike" kern="1200" cap="none" spc="0" normalizeH="0" baseline="0" noProof="0" dirty="0">
                <a:ln>
                  <a:noFill/>
                </a:ln>
                <a:solidFill>
                  <a:srgbClr val="808080">
                    <a:lumMod val="50000"/>
                  </a:srgbClr>
                </a:solidFill>
                <a:effectLst/>
                <a:uLnTx/>
                <a:uFillTx/>
                <a:latin typeface="DM Sans 14pt" pitchFamily="2" charset="0"/>
                <a:ea typeface="Times New Roman" panose="02020603050405020304" pitchFamily="18" charset="0"/>
                <a:cs typeface="+mn-cs"/>
              </a:rPr>
              <a:t>Evens skin tone</a:t>
            </a:r>
          </a:p>
          <a:p>
            <a:pPr marL="0" marR="0" lvl="0" indent="0" algn="r" defTabSz="914400" rtl="0" eaLnBrk="1" fontAlgn="auto" latinLnBrk="0" hangingPunct="1">
              <a:lnSpc>
                <a:spcPct val="100000"/>
              </a:lnSpc>
              <a:spcBef>
                <a:spcPts val="0"/>
              </a:spcBef>
              <a:spcAft>
                <a:spcPts val="300"/>
              </a:spcAft>
              <a:buClr>
                <a:srgbClr val="808080"/>
              </a:buClr>
              <a:buSzTx/>
              <a:buFont typeface="Arial" panose="020B0604020202020204" pitchFamily="34" charset="0"/>
              <a:buNone/>
              <a:tabLst/>
              <a:defRPr/>
            </a:pPr>
            <a:r>
              <a:rPr kumimoji="0" lang="en-GB" sz="12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 </a:t>
            </a:r>
            <a:br>
              <a:rPr kumimoji="0" lang="en-GB" sz="12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br>
            <a:endParaRPr kumimoji="0" lang="en-GB" sz="105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endParaRPr>
          </a:p>
        </p:txBody>
      </p:sp>
      <p:sp>
        <p:nvSpPr>
          <p:cNvPr id="27" name="Text Placeholder 5">
            <a:extLst>
              <a:ext uri="{FF2B5EF4-FFF2-40B4-BE49-F238E27FC236}">
                <a16:creationId xmlns:a16="http://schemas.microsoft.com/office/drawing/2014/main" id="{F00682BD-FF38-C50C-DB2E-0C80346CD3D7}"/>
              </a:ext>
            </a:extLst>
          </p:cNvPr>
          <p:cNvSpPr txBox="1">
            <a:spLocks/>
          </p:cNvSpPr>
          <p:nvPr/>
        </p:nvSpPr>
        <p:spPr>
          <a:xfrm>
            <a:off x="6866136" y="3553104"/>
            <a:ext cx="2452274" cy="2080493"/>
          </a:xfrm>
          <a:prstGeom prst="rect">
            <a:avLst/>
          </a:prstGeom>
        </p:spPr>
        <p:txBody>
          <a:bodyPr lIns="108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de-CH"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Naturality </a:t>
            </a:r>
            <a:r>
              <a:rPr kumimoji="0" lang="de-CH" sz="1000" b="0" i="0" u="none" strike="noStrike" kern="1200" cap="none" spc="0" normalizeH="0" baseline="0" noProof="0" dirty="0" err="1">
                <a:ln>
                  <a:noFill/>
                </a:ln>
                <a:solidFill>
                  <a:srgbClr val="808080">
                    <a:lumMod val="50000"/>
                  </a:srgbClr>
                </a:solidFill>
                <a:effectLst/>
                <a:uLnTx/>
                <a:uFillTx/>
                <a:latin typeface="DM Sans 14pt" pitchFamily="2" charset="0"/>
                <a:ea typeface="+mn-ea"/>
                <a:cs typeface="+mn-cs"/>
              </a:rPr>
              <a:t>with</a:t>
            </a:r>
            <a:r>
              <a:rPr kumimoji="0" lang="de-CH" sz="1000" b="0" i="0" u="none" strike="noStrike" kern="1200" cap="none" spc="0" normalizeH="0" baseline="0" noProof="0" dirty="0">
                <a:ln>
                  <a:noFill/>
                </a:ln>
                <a:solidFill>
                  <a:srgbClr val="808080">
                    <a:lumMod val="50000"/>
                  </a:srgbClr>
                </a:solidFill>
                <a:effectLst/>
                <a:uLnTx/>
                <a:uFillTx/>
                <a:latin typeface="DM Sans 14pt" pitchFamily="2" charset="0"/>
                <a:ea typeface="+mn-ea"/>
                <a:cs typeface="+mn-cs"/>
              </a:rPr>
              <a:t> ISO 16128</a:t>
            </a:r>
          </a:p>
          <a:p>
            <a:pPr marL="0" marR="0" lvl="0" indent="0" algn="l" defTabSz="914400" rtl="0" eaLnBrk="1" fontAlgn="auto" latinLnBrk="0" hangingPunct="1">
              <a:lnSpc>
                <a:spcPts val="1300"/>
              </a:lnSpc>
              <a:spcBef>
                <a:spcPts val="0"/>
              </a:spcBef>
              <a:spcAft>
                <a:spcPts val="200"/>
              </a:spcAft>
              <a:buClr>
                <a:srgbClr val="808080"/>
              </a:buClr>
              <a:buSzTx/>
              <a:buFont typeface="Arial" panose="020B0604020202020204" pitchFamily="34" charset="0"/>
              <a:buNone/>
              <a:tabLst/>
              <a:defRPr/>
            </a:pPr>
            <a:r>
              <a:rPr kumimoji="0" lang="en-US" sz="800" b="0" i="0" u="none" strike="noStrike" kern="1200" cap="none" spc="0" normalizeH="0" baseline="0" noProof="0" dirty="0">
                <a:ln>
                  <a:noFill/>
                </a:ln>
                <a:solidFill>
                  <a:srgbClr val="808080">
                    <a:lumMod val="50000"/>
                  </a:srgbClr>
                </a:solidFill>
                <a:effectLst/>
                <a:uLnTx/>
                <a:uFillTx/>
                <a:latin typeface="DM Sans 14pt" pitchFamily="2" charset="0"/>
                <a:ea typeface="Times New Roman" panose="02020603050405020304" pitchFamily="18" charset="0"/>
                <a:cs typeface="+mn-cs"/>
              </a:rPr>
              <a:t>Natural-origin score: 0%</a:t>
            </a:r>
          </a:p>
        </p:txBody>
      </p:sp>
      <p:cxnSp>
        <p:nvCxnSpPr>
          <p:cNvPr id="30" name="Conector Reto 50">
            <a:extLst>
              <a:ext uri="{FF2B5EF4-FFF2-40B4-BE49-F238E27FC236}">
                <a16:creationId xmlns:a16="http://schemas.microsoft.com/office/drawing/2014/main" id="{4A149AE8-681F-E246-250A-B286E400914F}"/>
              </a:ext>
            </a:extLst>
          </p:cNvPr>
          <p:cNvCxnSpPr>
            <a:cxnSpLocks/>
          </p:cNvCxnSpPr>
          <p:nvPr/>
        </p:nvCxnSpPr>
        <p:spPr>
          <a:xfrm>
            <a:off x="4842933" y="1762806"/>
            <a:ext cx="194699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to 50">
            <a:extLst>
              <a:ext uri="{FF2B5EF4-FFF2-40B4-BE49-F238E27FC236}">
                <a16:creationId xmlns:a16="http://schemas.microsoft.com/office/drawing/2014/main" id="{0DE49B0A-796C-0EF6-E1A2-CC80D99FBFE3}"/>
              </a:ext>
            </a:extLst>
          </p:cNvPr>
          <p:cNvCxnSpPr>
            <a:cxnSpLocks/>
          </p:cNvCxnSpPr>
          <p:nvPr/>
        </p:nvCxnSpPr>
        <p:spPr>
          <a:xfrm>
            <a:off x="4407613" y="2475308"/>
            <a:ext cx="238231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to 50">
            <a:extLst>
              <a:ext uri="{FF2B5EF4-FFF2-40B4-BE49-F238E27FC236}">
                <a16:creationId xmlns:a16="http://schemas.microsoft.com/office/drawing/2014/main" id="{78B079A6-F19C-A715-41D7-06110D369A59}"/>
              </a:ext>
            </a:extLst>
          </p:cNvPr>
          <p:cNvCxnSpPr>
            <a:cxnSpLocks/>
          </p:cNvCxnSpPr>
          <p:nvPr/>
        </p:nvCxnSpPr>
        <p:spPr>
          <a:xfrm>
            <a:off x="4500081" y="4335290"/>
            <a:ext cx="228985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to 50">
            <a:extLst>
              <a:ext uri="{FF2B5EF4-FFF2-40B4-BE49-F238E27FC236}">
                <a16:creationId xmlns:a16="http://schemas.microsoft.com/office/drawing/2014/main" id="{A3FA75AE-CDC1-8090-3606-1713CAE786DA}"/>
              </a:ext>
            </a:extLst>
          </p:cNvPr>
          <p:cNvCxnSpPr>
            <a:cxnSpLocks/>
          </p:cNvCxnSpPr>
          <p:nvPr/>
        </p:nvCxnSpPr>
        <p:spPr>
          <a:xfrm>
            <a:off x="7000506" y="2077067"/>
            <a:ext cx="194699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E2E06BC2-420D-7885-0E1E-5945218975D0}"/>
              </a:ext>
            </a:extLst>
          </p:cNvPr>
          <p:cNvSpPr>
            <a:spLocks noGrp="1"/>
          </p:cNvSpPr>
          <p:nvPr>
            <p:ph type="title"/>
          </p:nvPr>
        </p:nvSpPr>
        <p:spPr/>
        <p:txBody>
          <a:bodyPr/>
          <a:lstStyle/>
          <a:p>
            <a:pPr marL="0" marR="0" lvl="0" indent="0" defTabSz="914400" rtl="0" eaLnBrk="1" fontAlgn="auto" latinLnBrk="0" hangingPunct="1">
              <a:lnSpc>
                <a:spcPct val="90000"/>
              </a:lnSpc>
              <a:spcBef>
                <a:spcPct val="0"/>
              </a:spcBef>
              <a:spcAft>
                <a:spcPts val="0"/>
              </a:spcAft>
              <a:tabLst/>
              <a:defRPr/>
            </a:pPr>
            <a:r>
              <a:rPr kumimoji="0" lang="en-GB" sz="2000" i="0" u="none" strike="noStrike" kern="1200" cap="none" spc="0" normalizeH="0" baseline="0" noProof="0" dirty="0">
                <a:ln>
                  <a:noFill/>
                </a:ln>
                <a:effectLst/>
                <a:uLnTx/>
                <a:uFillTx/>
                <a:ea typeface="+mj-ea"/>
                <a:cs typeface="+mj-cs"/>
              </a:rPr>
              <a:t>Niacinamide PC</a:t>
            </a:r>
          </a:p>
        </p:txBody>
      </p:sp>
      <p:sp>
        <p:nvSpPr>
          <p:cNvPr id="26" name="Text Placeholder 25">
            <a:extLst>
              <a:ext uri="{FF2B5EF4-FFF2-40B4-BE49-F238E27FC236}">
                <a16:creationId xmlns:a16="http://schemas.microsoft.com/office/drawing/2014/main" id="{482B6296-825E-58C9-D420-8EB2095022B5}"/>
              </a:ext>
            </a:extLst>
          </p:cNvPr>
          <p:cNvSpPr>
            <a:spLocks noGrp="1"/>
          </p:cNvSpPr>
          <p:nvPr>
            <p:ph type="body" idx="11"/>
          </p:nvPr>
        </p:nvSpPr>
        <p:spPr/>
        <p:txBody>
          <a:bodyPr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dirty="0">
                <a:ln>
                  <a:noFill/>
                </a:ln>
                <a:effectLst/>
                <a:uLnTx/>
                <a:uFillTx/>
                <a:ea typeface="Fira Sans Book" panose="020B0503050000020004" pitchFamily="34" charset="0"/>
                <a:cs typeface="+mn-cs"/>
              </a:rPr>
              <a:t>INCI name: Niacinamide PC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dirty="0">
                <a:ln>
                  <a:noFill/>
                </a:ln>
                <a:effectLst/>
                <a:uLnTx/>
                <a:uFillTx/>
                <a:ea typeface="Fira Sans Book" panose="020B0503050000020004" pitchFamily="34" charset="0"/>
                <a:cs typeface="+mn-cs"/>
              </a:rPr>
              <a:t>Product Codes: 5016013 </a:t>
            </a:r>
          </a:p>
        </p:txBody>
      </p:sp>
      <p:sp>
        <p:nvSpPr>
          <p:cNvPr id="28" name="Text Placeholder 27">
            <a:extLst>
              <a:ext uri="{FF2B5EF4-FFF2-40B4-BE49-F238E27FC236}">
                <a16:creationId xmlns:a16="http://schemas.microsoft.com/office/drawing/2014/main" id="{80C45D81-9F11-65CE-B5C2-7CF4EBB49FEB}"/>
              </a:ext>
            </a:extLst>
          </p:cNvPr>
          <p:cNvSpPr>
            <a:spLocks noGrp="1"/>
          </p:cNvSpPr>
          <p:nvPr>
            <p:ph type="body" sz="quarter" idx="23"/>
          </p:nvPr>
        </p:nvSpPr>
        <p:spPr/>
        <p:txBody>
          <a:bodyPr anchor="b"/>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dirty="0">
                <a:ln>
                  <a:noFill/>
                </a:ln>
                <a:effectLst/>
                <a:uLnTx/>
                <a:uFillTx/>
                <a:latin typeface="+mn-lt"/>
                <a:ea typeface="+mn-ea"/>
                <a:cs typeface="Arial"/>
                <a:sym typeface="Arial"/>
              </a:rPr>
              <a:t>The carbon and water footprint calculations are based on internally conducted LCA according to ISO 14040/44 guidelines, DSM LCA policy and validated by an internal reviewer.</a:t>
            </a:r>
          </a:p>
        </p:txBody>
      </p:sp>
      <p:sp>
        <p:nvSpPr>
          <p:cNvPr id="32" name="Text Placeholder 31">
            <a:extLst>
              <a:ext uri="{FF2B5EF4-FFF2-40B4-BE49-F238E27FC236}">
                <a16:creationId xmlns:a16="http://schemas.microsoft.com/office/drawing/2014/main" id="{33C0B2FE-0532-DE65-CA16-98D2B4A015C1}"/>
              </a:ext>
            </a:extLst>
          </p:cNvPr>
          <p:cNvSpPr>
            <a:spLocks noGrp="1"/>
          </p:cNvSpPr>
          <p:nvPr>
            <p:ph type="body" sz="quarter" idx="24"/>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effectLst/>
                <a:uLnTx/>
                <a:uFillTx/>
                <a:latin typeface="DM Sans 14pt" pitchFamily="2" charset="77"/>
                <a:ea typeface="+mn-ea"/>
                <a:cs typeface="Arial"/>
                <a:sym typeface="Arial"/>
              </a:rPr>
              <a:t>© 2024. dsm-firmenich. All rights reserved</a:t>
            </a:r>
          </a:p>
        </p:txBody>
      </p:sp>
      <p:sp>
        <p:nvSpPr>
          <p:cNvPr id="36" name="Slide Number Placeholder 35">
            <a:extLst>
              <a:ext uri="{FF2B5EF4-FFF2-40B4-BE49-F238E27FC236}">
                <a16:creationId xmlns:a16="http://schemas.microsoft.com/office/drawing/2014/main" id="{040B07C1-A323-A383-197A-5062868FACDF}"/>
              </a:ext>
            </a:extLst>
          </p:cNvPr>
          <p:cNvSpPr>
            <a:spLocks noGrp="1"/>
          </p:cNvSpPr>
          <p:nvPr>
            <p:ph type="sldNum" sz="quarter" idx="10"/>
          </p:nvPr>
        </p:nvSpPr>
        <p:spPr/>
        <p:txBody>
          <a:bodyPr/>
          <a:lstStyle/>
          <a:p>
            <a:fld id="{5BA3E189-2F3A-42E5-B572-3520703B6186}" type="slidenum">
              <a:rPr lang="en-GB" smtClean="0"/>
              <a:pPr/>
              <a:t>4</a:t>
            </a:fld>
            <a:endParaRPr lang="en-GB"/>
          </a:p>
        </p:txBody>
      </p:sp>
      <p:pic>
        <p:nvPicPr>
          <p:cNvPr id="38" name="Picture 37">
            <a:extLst>
              <a:ext uri="{FF2B5EF4-FFF2-40B4-BE49-F238E27FC236}">
                <a16:creationId xmlns:a16="http://schemas.microsoft.com/office/drawing/2014/main" id="{9AEFF5F2-8C2E-1E9F-846E-80F7039845C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 name="Picture 2" descr="A close up of a sign&#10;&#10;Description generated with high confidence">
            <a:extLst>
              <a:ext uri="{FF2B5EF4-FFF2-40B4-BE49-F238E27FC236}">
                <a16:creationId xmlns:a16="http://schemas.microsoft.com/office/drawing/2014/main" id="{64FE3400-0EF4-90D0-FA55-4C4DFC7A98D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963781" y="3967993"/>
            <a:ext cx="1109466" cy="356234"/>
          </a:xfrm>
          <a:prstGeom prst="rect">
            <a:avLst/>
          </a:prstGeom>
        </p:spPr>
      </p:pic>
    </p:spTree>
    <p:extLst>
      <p:ext uri="{BB962C8B-B14F-4D97-AF65-F5344CB8AC3E}">
        <p14:creationId xmlns:p14="http://schemas.microsoft.com/office/powerpoint/2010/main" val="2953729568"/>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AA934FB-578B-F04A-B0E6-91C59A5E1AA3}"/>
              </a:ext>
            </a:extLst>
          </p:cNvPr>
          <p:cNvSpPr txBox="1"/>
          <p:nvPr/>
        </p:nvSpPr>
        <p:spPr>
          <a:xfrm>
            <a:off x="7374029" y="1342800"/>
            <a:ext cx="4028571" cy="118750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chemeClr val="accent4"/>
                </a:solidFill>
                <a:effectLst/>
                <a:uLnTx/>
                <a:uFillTx/>
                <a:ea typeface="+mn-ea"/>
                <a:cs typeface="+mn-cs"/>
              </a:rPr>
              <a:t>Anti-aging activities</a:t>
            </a:r>
          </a:p>
          <a:p>
            <a:pPr marL="468000" marR="0" lvl="0" indent="0" algn="l" defTabSz="914400" rtl="0" eaLnBrk="1" fontAlgn="auto" latinLnBrk="0" hangingPunct="1">
              <a:lnSpc>
                <a:spcPct val="100000"/>
              </a:lnSpc>
              <a:spcBef>
                <a:spcPts val="0"/>
              </a:spcBef>
              <a:spcAft>
                <a:spcPts val="1800"/>
              </a:spcAft>
              <a:buClr>
                <a:srgbClr val="007E4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Stimulates collagen synthesis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vitro</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 </a:t>
            </a:r>
          </a:p>
          <a:p>
            <a:pPr marL="468000" marR="0" lvl="0" indent="0" algn="l" defTabSz="914400" rtl="0" eaLnBrk="1" fontAlgn="auto" latinLnBrk="0" hangingPunct="1">
              <a:lnSpc>
                <a:spcPct val="100000"/>
              </a:lnSpc>
              <a:spcBef>
                <a:spcPts val="0"/>
              </a:spcBef>
              <a:spcAft>
                <a:spcPts val="1800"/>
              </a:spcAft>
              <a:buClr>
                <a:srgbClr val="007E4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Improves the appearance of lines, wrinkles and skin elasticity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vivo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4 and 5%)</a:t>
            </a:r>
          </a:p>
        </p:txBody>
      </p:sp>
      <p:sp>
        <p:nvSpPr>
          <p:cNvPr id="27" name="TextBox 26">
            <a:extLst>
              <a:ext uri="{FF2B5EF4-FFF2-40B4-BE49-F238E27FC236}">
                <a16:creationId xmlns:a16="http://schemas.microsoft.com/office/drawing/2014/main" id="{6A384832-DE25-4A40-87B1-941D66E388D1}"/>
              </a:ext>
            </a:extLst>
          </p:cNvPr>
          <p:cNvSpPr txBox="1"/>
          <p:nvPr/>
        </p:nvSpPr>
        <p:spPr>
          <a:xfrm>
            <a:off x="1780316" y="3096000"/>
            <a:ext cx="3886168" cy="10874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rgbClr val="44B4A1"/>
                </a:solidFill>
                <a:effectLst/>
                <a:uLnTx/>
                <a:uFillTx/>
                <a:ea typeface="+mn-ea"/>
                <a:cs typeface="+mn-cs"/>
              </a:rPr>
              <a:t>Even skin tone</a:t>
            </a:r>
          </a:p>
          <a:p>
            <a:pPr marL="468000" marR="0" lvl="0" indent="0" algn="l" defTabSz="914400" rtl="0" eaLnBrk="1" fontAlgn="auto" latinLnBrk="0" hangingPunct="1">
              <a:lnSpc>
                <a:spcPct val="100000"/>
              </a:lnSpc>
              <a:spcBef>
                <a:spcPts val="0"/>
              </a:spcBef>
              <a:spcAft>
                <a:spcPts val="1500"/>
              </a:spcAft>
              <a:buClr>
                <a:srgbClr val="0C868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Inhibition of melanosome transfer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vitro</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p>
          <a:p>
            <a:pPr marL="468000" marR="0" lvl="0" indent="0" algn="l" defTabSz="914400" rtl="0" eaLnBrk="1" fontAlgn="auto" latinLnBrk="0" hangingPunct="1">
              <a:lnSpc>
                <a:spcPct val="100000"/>
              </a:lnSpc>
              <a:spcBef>
                <a:spcPts val="0"/>
              </a:spcBef>
              <a:spcAft>
                <a:spcPts val="600"/>
              </a:spcAft>
              <a:buClr>
                <a:srgbClr val="0C868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Rebalances uneven skin tone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ex-vivo, in vivo</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 at 4 and 5%)</a:t>
            </a: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a:xfrm>
            <a:off x="302400" y="302400"/>
            <a:ext cx="11591925" cy="303211"/>
          </a:xfrm>
        </p:spPr>
        <p:txBody>
          <a:bodyPr/>
          <a:lstStyle/>
          <a:p>
            <a:r>
              <a:rPr lang="en-US" dirty="0"/>
              <a:t>Niacinamide PC– resilient, flawless skin and a radiant complexion</a:t>
            </a:r>
          </a:p>
        </p:txBody>
      </p:sp>
      <p:sp>
        <p:nvSpPr>
          <p:cNvPr id="52" name="Slide Number Placeholder 3">
            <a:extLst>
              <a:ext uri="{FF2B5EF4-FFF2-40B4-BE49-F238E27FC236}">
                <a16:creationId xmlns:a16="http://schemas.microsoft.com/office/drawing/2014/main" id="{DD05417D-CD99-924A-969E-A8C726C6DAE1}"/>
              </a:ext>
            </a:extLst>
          </p:cNvPr>
          <p:cNvSpPr>
            <a:spLocks noGrp="1"/>
          </p:cNvSpPr>
          <p:nvPr>
            <p:ph type="sldNum" sz="quarter" idx="10"/>
          </p:nvPr>
        </p:nvSpPr>
        <p:spPr>
          <a:xfrm>
            <a:off x="302400" y="6450806"/>
            <a:ext cx="1040625" cy="109061"/>
          </a:xfrm>
        </p:spPr>
        <p:txBody>
          <a:bodyPr/>
          <a:lstStyle/>
          <a:p>
            <a:pPr lvl="0"/>
            <a:fld id="{E118D48E-C7CB-6244-969D-7BAEA9B6226C}" type="slidenum">
              <a:rPr lang="en-US" noProof="0" smtClean="0"/>
              <a:pPr lvl="0"/>
              <a:t>5</a:t>
            </a:fld>
            <a:endParaRPr lang="en-US" noProof="0" dirty="0"/>
          </a:p>
        </p:txBody>
      </p:sp>
      <p:sp>
        <p:nvSpPr>
          <p:cNvPr id="26" name="TextBox 25">
            <a:extLst>
              <a:ext uri="{FF2B5EF4-FFF2-40B4-BE49-F238E27FC236}">
                <a16:creationId xmlns:a16="http://schemas.microsoft.com/office/drawing/2014/main" id="{501FA44D-BE60-174A-8AA3-89DCE7671EC3}"/>
              </a:ext>
            </a:extLst>
          </p:cNvPr>
          <p:cNvSpPr txBox="1"/>
          <p:nvPr/>
        </p:nvSpPr>
        <p:spPr>
          <a:xfrm>
            <a:off x="1780316" y="1342800"/>
            <a:ext cx="3886168" cy="14285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chemeClr val="accent1"/>
                </a:solidFill>
                <a:effectLst/>
                <a:uLnTx/>
                <a:uFillTx/>
                <a:ea typeface="+mn-ea"/>
                <a:cs typeface="+mn-cs"/>
              </a:rPr>
              <a:t>CORNEOCARE</a:t>
            </a:r>
            <a:r>
              <a:rPr kumimoji="0" lang="en-GB" sz="1600" b="0" i="0" u="none" strike="noStrike" kern="1200" cap="none" spc="0" normalizeH="0" baseline="30000" noProof="0" dirty="0">
                <a:ln>
                  <a:noFill/>
                </a:ln>
                <a:solidFill>
                  <a:schemeClr val="accent1"/>
                </a:solidFill>
                <a:effectLst/>
                <a:uLnTx/>
                <a:uFillTx/>
                <a:ea typeface="+mn-ea"/>
                <a:cs typeface="+mn-cs"/>
              </a:rPr>
              <a:t>®</a:t>
            </a:r>
            <a:r>
              <a:rPr kumimoji="0" lang="en-GB" sz="1600" b="0" i="0" u="none" strike="noStrike" kern="1200" cap="none" spc="0" normalizeH="0" baseline="0" noProof="0" dirty="0">
                <a:ln>
                  <a:noFill/>
                </a:ln>
                <a:solidFill>
                  <a:schemeClr val="accent1"/>
                </a:solidFill>
                <a:effectLst/>
                <a:uLnTx/>
                <a:uFillTx/>
                <a:ea typeface="+mn-ea"/>
                <a:cs typeface="+mn-cs"/>
              </a:rPr>
              <a:t> - Skin Resilience</a:t>
            </a:r>
          </a:p>
          <a:p>
            <a:pPr marL="468000" marR="0" lvl="0" indent="0" algn="l" defTabSz="914400" rtl="0" eaLnBrk="1" fontAlgn="auto" latinLnBrk="0" hangingPunct="1">
              <a:lnSpc>
                <a:spcPct val="100000"/>
              </a:lnSpc>
              <a:spcBef>
                <a:spcPts val="0"/>
              </a:spcBef>
              <a:spcAft>
                <a:spcPts val="800"/>
              </a:spcAft>
              <a:buClr>
                <a:srgbClr val="00A3D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Strengthens skin barrier, stimulates ceramides and lipids in stratum corneum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vivo</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 at 2 and 3%)</a:t>
            </a:r>
          </a:p>
          <a:p>
            <a:pPr marL="468000" marR="0" lvl="0" indent="0" algn="l" defTabSz="914400" rtl="0" eaLnBrk="1" fontAlgn="auto" latinLnBrk="0" hangingPunct="1">
              <a:lnSpc>
                <a:spcPct val="100000"/>
              </a:lnSpc>
              <a:spcBef>
                <a:spcPts val="0"/>
              </a:spcBef>
              <a:spcAft>
                <a:spcPts val="800"/>
              </a:spcAft>
              <a:buClr>
                <a:srgbClr val="00A3D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Increasing key proteins involved in skin barrier: </a:t>
            </a:r>
            <a:r>
              <a:rPr kumimoji="0" lang="en-GB" sz="1400" b="0" i="0" u="none" strike="noStrike" kern="1200" cap="none" spc="0" normalizeH="0" baseline="0" noProof="0" dirty="0" err="1">
                <a:ln>
                  <a:noFill/>
                </a:ln>
                <a:solidFill>
                  <a:srgbClr val="000000"/>
                </a:solidFill>
                <a:effectLst/>
                <a:uLnTx/>
                <a:uFillTx/>
                <a:ea typeface="Fira Sans" panose="020B0503050000020004" pitchFamily="34" charset="0"/>
                <a:cs typeface="+mn-cs"/>
              </a:rPr>
              <a:t>involucrin</a:t>
            </a: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 filaggrin, keratin </a:t>
            </a:r>
            <a:r>
              <a:rPr lang="en-GB" sz="1000" dirty="0">
                <a:solidFill>
                  <a:srgbClr val="000000"/>
                </a:solidFill>
                <a:ea typeface="Fira Sans" panose="020B0503050000020004" pitchFamily="34" charset="0"/>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vitro</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p>
        </p:txBody>
      </p:sp>
      <p:sp>
        <p:nvSpPr>
          <p:cNvPr id="28" name="TextBox 27">
            <a:extLst>
              <a:ext uri="{FF2B5EF4-FFF2-40B4-BE49-F238E27FC236}">
                <a16:creationId xmlns:a16="http://schemas.microsoft.com/office/drawing/2014/main" id="{F98A5C13-CE6E-F049-A1AC-8FA171B059F5}"/>
              </a:ext>
            </a:extLst>
          </p:cNvPr>
          <p:cNvSpPr txBox="1"/>
          <p:nvPr/>
        </p:nvSpPr>
        <p:spPr>
          <a:xfrm>
            <a:off x="7419278" y="3096000"/>
            <a:ext cx="4000520" cy="10874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rgbClr val="9138B0"/>
                </a:solidFill>
                <a:effectLst/>
                <a:uLnTx/>
                <a:uFillTx/>
                <a:ea typeface="+mn-ea"/>
                <a:cs typeface="+mn-cs"/>
              </a:rPr>
              <a:t>Blemish Care</a:t>
            </a:r>
          </a:p>
          <a:p>
            <a:pPr marL="468000" marR="0" lvl="0" indent="0" algn="l" defTabSz="914400" rtl="0" eaLnBrk="1" fontAlgn="auto" latinLnBrk="0" hangingPunct="1">
              <a:lnSpc>
                <a:spcPct val="100000"/>
              </a:lnSpc>
              <a:spcBef>
                <a:spcPts val="0"/>
              </a:spcBef>
              <a:spcAft>
                <a:spcPts val="1500"/>
              </a:spcAft>
              <a:buClr>
                <a:srgbClr val="BD0A79"/>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Reduces the appearance of acne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vivo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4%)</a:t>
            </a:r>
          </a:p>
          <a:p>
            <a:pPr marL="468000" marR="0" lvl="0" indent="0" algn="l" defTabSz="914400" rtl="0" eaLnBrk="1" fontAlgn="auto" latinLnBrk="0" hangingPunct="1">
              <a:lnSpc>
                <a:spcPct val="100000"/>
              </a:lnSpc>
              <a:spcBef>
                <a:spcPts val="0"/>
              </a:spcBef>
              <a:spcAft>
                <a:spcPts val="1000"/>
              </a:spcAft>
              <a:buClr>
                <a:srgbClr val="BD0A79"/>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Helps to reduce sebum level </a:t>
            </a:r>
            <a:r>
              <a:rPr lang="en-GB" sz="1000" dirty="0">
                <a:solidFill>
                  <a:srgbClr val="000000"/>
                </a:solidFill>
                <a:ea typeface="Fira Sans" panose="020B0503050000020004" pitchFamily="34" charset="0"/>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vivo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2%)</a:t>
            </a:r>
          </a:p>
        </p:txBody>
      </p:sp>
      <p:sp>
        <p:nvSpPr>
          <p:cNvPr id="30" name="TextBox 29">
            <a:extLst>
              <a:ext uri="{FF2B5EF4-FFF2-40B4-BE49-F238E27FC236}">
                <a16:creationId xmlns:a16="http://schemas.microsoft.com/office/drawing/2014/main" id="{0C7F1F3D-06A9-2642-8772-EAF77CEAA947}"/>
              </a:ext>
            </a:extLst>
          </p:cNvPr>
          <p:cNvSpPr txBox="1"/>
          <p:nvPr/>
        </p:nvSpPr>
        <p:spPr>
          <a:xfrm>
            <a:off x="7391228" y="4460400"/>
            <a:ext cx="4028570" cy="95667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chemeClr val="accent6"/>
                </a:solidFill>
                <a:effectLst/>
                <a:uLnTx/>
                <a:uFillTx/>
                <a:ea typeface="+mn-ea"/>
                <a:cs typeface="+mn-cs"/>
              </a:rPr>
              <a:t>UV and Blue light protection</a:t>
            </a:r>
          </a:p>
          <a:p>
            <a:pPr marL="468000">
              <a:spcAft>
                <a:spcPts val="1000"/>
              </a:spcAft>
              <a:buClr>
                <a:srgbClr val="EE7203"/>
              </a:buClr>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Helps to relieve premature aging from UV and Blue light</a:t>
            </a:r>
            <a:r>
              <a:rPr lang="en-GB" sz="1400" dirty="0">
                <a:solidFill>
                  <a:srgbClr val="000000"/>
                </a:solidFill>
                <a:ea typeface="Fira Sans" panose="020B0503050000020004" pitchFamily="34" charset="0"/>
              </a:rPr>
              <a:t>: reduces skin discoloration from blue light </a:t>
            </a:r>
            <a:r>
              <a:rPr lang="en-GB" sz="1000" dirty="0">
                <a:solidFill>
                  <a:srgbClr val="000000"/>
                </a:solidFill>
                <a:ea typeface="Fira Sans" panose="020B0503050000020004" pitchFamily="34" charset="0"/>
              </a:rPr>
              <a:t>(</a:t>
            </a:r>
            <a:r>
              <a:rPr lang="en-GB" sz="1000" i="1" dirty="0">
                <a:solidFill>
                  <a:srgbClr val="000000"/>
                </a:solidFill>
                <a:ea typeface="Fira Sans" panose="020B0503050000020004" pitchFamily="34" charset="0"/>
              </a:rPr>
              <a:t>in vitro, in vivo</a:t>
            </a:r>
            <a:r>
              <a:rPr lang="en-GB" sz="1000" dirty="0">
                <a:solidFill>
                  <a:srgbClr val="000000"/>
                </a:solidFill>
                <a:ea typeface="Fira Sans" panose="020B0503050000020004" pitchFamily="34" charset="0"/>
              </a:rPr>
              <a:t> at 3%)</a:t>
            </a:r>
          </a:p>
        </p:txBody>
      </p:sp>
      <p:sp>
        <p:nvSpPr>
          <p:cNvPr id="31" name="TextBox 30">
            <a:extLst>
              <a:ext uri="{FF2B5EF4-FFF2-40B4-BE49-F238E27FC236}">
                <a16:creationId xmlns:a16="http://schemas.microsoft.com/office/drawing/2014/main" id="{434A43C8-37CF-DA48-BF8C-6BC9BAB8A841}"/>
              </a:ext>
            </a:extLst>
          </p:cNvPr>
          <p:cNvSpPr txBox="1"/>
          <p:nvPr/>
        </p:nvSpPr>
        <p:spPr>
          <a:xfrm>
            <a:off x="1797514" y="4460400"/>
            <a:ext cx="3884829" cy="123880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EE7203"/>
              </a:buClr>
              <a:buSzTx/>
              <a:buFontTx/>
              <a:buNone/>
              <a:tabLst/>
              <a:defRPr/>
            </a:pPr>
            <a:r>
              <a:rPr kumimoji="0" lang="en-GB" sz="1600" b="0" i="0" u="none" strike="noStrike" kern="1200" cap="none" spc="0" normalizeH="0" baseline="0" noProof="0" dirty="0">
                <a:ln>
                  <a:noFill/>
                </a:ln>
                <a:solidFill>
                  <a:schemeClr val="accent6"/>
                </a:solidFill>
                <a:effectLst/>
                <a:uLnTx/>
                <a:uFillTx/>
                <a:ea typeface="+mn-ea"/>
                <a:cs typeface="+mn-cs"/>
              </a:rPr>
              <a:t>Environmental stress protection</a:t>
            </a:r>
          </a:p>
          <a:p>
            <a:pPr marL="468000" marR="0" lvl="0" indent="0" algn="l" defTabSz="914400" rtl="0" eaLnBrk="1" fontAlgn="auto" latinLnBrk="0" hangingPunct="1">
              <a:lnSpc>
                <a:spcPct val="100000"/>
              </a:lnSpc>
              <a:spcBef>
                <a:spcPts val="0"/>
              </a:spcBef>
              <a:spcAft>
                <a:spcPts val="1000"/>
              </a:spcAft>
              <a:buClr>
                <a:srgbClr val="EE720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Boost cell energy production and repair (UV induced DNA damage  </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vitro, ex vivo</a:t>
            </a: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a:t>
            </a:r>
          </a:p>
          <a:p>
            <a:pPr marL="468000" marR="0" lvl="0" indent="0" algn="l" defTabSz="914400" rtl="0" eaLnBrk="1" fontAlgn="auto" latinLnBrk="0" hangingPunct="1">
              <a:lnSpc>
                <a:spcPct val="100000"/>
              </a:lnSpc>
              <a:spcBef>
                <a:spcPts val="0"/>
              </a:spcBef>
              <a:spcAft>
                <a:spcPts val="1000"/>
              </a:spcAft>
              <a:buClr>
                <a:srgbClr val="EE720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Protection from urban pollutants damage </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r>
              <a:rPr kumimoji="0" lang="en-GB" sz="1000" b="0" i="1" u="none" strike="noStrike" kern="1200" cap="none" spc="0" normalizeH="0" baseline="0" noProof="0" dirty="0">
                <a:ln>
                  <a:noFill/>
                </a:ln>
                <a:solidFill>
                  <a:srgbClr val="000000"/>
                </a:solidFill>
                <a:effectLst/>
                <a:uLnTx/>
                <a:uFillTx/>
                <a:ea typeface="Fira Sans" panose="020B0503050000020004" pitchFamily="34" charset="0"/>
                <a:cs typeface="+mn-cs"/>
              </a:rPr>
              <a:t>in vitro, ex vivo</a:t>
            </a:r>
            <a:r>
              <a:rPr kumimoji="0" lang="en-GB" sz="1000" b="0" i="0" u="none" strike="noStrike" kern="1200" cap="none" spc="0" normalizeH="0" baseline="0" noProof="0" dirty="0">
                <a:ln>
                  <a:noFill/>
                </a:ln>
                <a:solidFill>
                  <a:srgbClr val="000000"/>
                </a:solidFill>
                <a:effectLst/>
                <a:uLnTx/>
                <a:uFillTx/>
                <a:ea typeface="Fira Sans" panose="020B0503050000020004" pitchFamily="34" charset="0"/>
                <a:cs typeface="+mn-cs"/>
              </a:rPr>
              <a:t>)</a:t>
            </a:r>
            <a:endParaRPr kumimoji="0" lang="en-GB" sz="1000" b="1" i="0" u="none" strike="noStrike" kern="1200" cap="none" spc="0" normalizeH="0" baseline="0" noProof="0" dirty="0">
              <a:ln>
                <a:noFill/>
              </a:ln>
              <a:solidFill>
                <a:srgbClr val="009F91"/>
              </a:solidFill>
              <a:effectLst/>
              <a:uLnTx/>
              <a:uFillTx/>
              <a:ea typeface="+mn-ea"/>
              <a:cs typeface="+mn-cs"/>
            </a:endParaRPr>
          </a:p>
        </p:txBody>
      </p:sp>
      <p:grpSp>
        <p:nvGrpSpPr>
          <p:cNvPr id="25" name="Add">
            <a:extLst>
              <a:ext uri="{FF2B5EF4-FFF2-40B4-BE49-F238E27FC236}">
                <a16:creationId xmlns:a16="http://schemas.microsoft.com/office/drawing/2014/main" id="{7DEB96A7-441E-863E-942B-A4B11712A7BE}"/>
              </a:ext>
            </a:extLst>
          </p:cNvPr>
          <p:cNvGrpSpPr/>
          <p:nvPr/>
        </p:nvGrpSpPr>
        <p:grpSpPr>
          <a:xfrm>
            <a:off x="1782916" y="2348183"/>
            <a:ext cx="354800" cy="354800"/>
            <a:chOff x="6059308" y="5782080"/>
            <a:chExt cx="354800" cy="354800"/>
          </a:xfrm>
        </p:grpSpPr>
        <p:sp>
          <p:nvSpPr>
            <p:cNvPr id="32" name="Oval 31">
              <a:extLst>
                <a:ext uri="{FF2B5EF4-FFF2-40B4-BE49-F238E27FC236}">
                  <a16:creationId xmlns:a16="http://schemas.microsoft.com/office/drawing/2014/main" id="{DE150680-88F8-D105-EB98-1D3A1F9BD9E3}"/>
                </a:ext>
              </a:extLst>
            </p:cNvPr>
            <p:cNvSpPr/>
            <p:nvPr/>
          </p:nvSpPr>
          <p:spPr>
            <a:xfrm>
              <a:off x="6059308" y="5782080"/>
              <a:ext cx="354800" cy="3548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3" name="Graphic 32">
              <a:extLst>
                <a:ext uri="{FF2B5EF4-FFF2-40B4-BE49-F238E27FC236}">
                  <a16:creationId xmlns:a16="http://schemas.microsoft.com/office/drawing/2014/main" id="{F7E07F76-7640-8430-66B0-0886CDEBE9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77654" y="5800426"/>
              <a:ext cx="318108" cy="318108"/>
            </a:xfrm>
            <a:prstGeom prst="rect">
              <a:avLst/>
            </a:prstGeom>
          </p:spPr>
        </p:pic>
      </p:grpSp>
      <p:grpSp>
        <p:nvGrpSpPr>
          <p:cNvPr id="35" name="Group 34">
            <a:extLst>
              <a:ext uri="{FF2B5EF4-FFF2-40B4-BE49-F238E27FC236}">
                <a16:creationId xmlns:a16="http://schemas.microsoft.com/office/drawing/2014/main" id="{D44EDE3F-6F24-0F3A-7C03-12F9ED1938FC}"/>
              </a:ext>
            </a:extLst>
          </p:cNvPr>
          <p:cNvGrpSpPr/>
          <p:nvPr/>
        </p:nvGrpSpPr>
        <p:grpSpPr>
          <a:xfrm>
            <a:off x="1770947" y="1655546"/>
            <a:ext cx="354800" cy="354800"/>
            <a:chOff x="5302794" y="3026947"/>
            <a:chExt cx="354800" cy="354800"/>
          </a:xfrm>
        </p:grpSpPr>
        <p:sp>
          <p:nvSpPr>
            <p:cNvPr id="36" name="Oval 35">
              <a:extLst>
                <a:ext uri="{FF2B5EF4-FFF2-40B4-BE49-F238E27FC236}">
                  <a16:creationId xmlns:a16="http://schemas.microsoft.com/office/drawing/2014/main" id="{966DC6DE-375E-D3F0-2D82-F1C33F83F780}"/>
                </a:ext>
              </a:extLst>
            </p:cNvPr>
            <p:cNvSpPr/>
            <p:nvPr/>
          </p:nvSpPr>
          <p:spPr>
            <a:xfrm>
              <a:off x="5302794" y="3026947"/>
              <a:ext cx="354800" cy="3548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Graphic 36">
              <a:extLst>
                <a:ext uri="{FF2B5EF4-FFF2-40B4-BE49-F238E27FC236}">
                  <a16:creationId xmlns:a16="http://schemas.microsoft.com/office/drawing/2014/main" id="{6ACD0806-BF65-476B-3B9D-ADF9BED3A8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36686" y="3060839"/>
              <a:ext cx="287017" cy="287017"/>
            </a:xfrm>
            <a:prstGeom prst="rect">
              <a:avLst/>
            </a:prstGeom>
          </p:spPr>
        </p:pic>
      </p:grpSp>
      <p:grpSp>
        <p:nvGrpSpPr>
          <p:cNvPr id="38" name="Group 37">
            <a:extLst>
              <a:ext uri="{FF2B5EF4-FFF2-40B4-BE49-F238E27FC236}">
                <a16:creationId xmlns:a16="http://schemas.microsoft.com/office/drawing/2014/main" id="{743499CE-0D82-E4AA-7030-741C7211CBBF}"/>
              </a:ext>
            </a:extLst>
          </p:cNvPr>
          <p:cNvGrpSpPr/>
          <p:nvPr/>
        </p:nvGrpSpPr>
        <p:grpSpPr>
          <a:xfrm>
            <a:off x="1770947" y="3389836"/>
            <a:ext cx="354800" cy="354800"/>
            <a:chOff x="5204854" y="3686368"/>
            <a:chExt cx="354800" cy="354800"/>
          </a:xfrm>
        </p:grpSpPr>
        <p:sp>
          <p:nvSpPr>
            <p:cNvPr id="40" name="Oval 39">
              <a:extLst>
                <a:ext uri="{FF2B5EF4-FFF2-40B4-BE49-F238E27FC236}">
                  <a16:creationId xmlns:a16="http://schemas.microsoft.com/office/drawing/2014/main" id="{D8D7AD67-871C-BF25-BDA9-07AE616FECC7}"/>
                </a:ext>
              </a:extLst>
            </p:cNvPr>
            <p:cNvSpPr/>
            <p:nvPr/>
          </p:nvSpPr>
          <p:spPr>
            <a:xfrm>
              <a:off x="5204854" y="3686368"/>
              <a:ext cx="354800" cy="354800"/>
            </a:xfrm>
            <a:prstGeom prst="ellipse">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Graphic 40">
              <a:extLst>
                <a:ext uri="{FF2B5EF4-FFF2-40B4-BE49-F238E27FC236}">
                  <a16:creationId xmlns:a16="http://schemas.microsoft.com/office/drawing/2014/main" id="{E6B75CB5-D87C-5E34-A64B-69D5FCB3D64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39386" y="3720900"/>
              <a:ext cx="285737" cy="285737"/>
            </a:xfrm>
            <a:prstGeom prst="rect">
              <a:avLst/>
            </a:prstGeom>
          </p:spPr>
        </p:pic>
      </p:grpSp>
      <p:grpSp>
        <p:nvGrpSpPr>
          <p:cNvPr id="42" name="Group 41">
            <a:extLst>
              <a:ext uri="{FF2B5EF4-FFF2-40B4-BE49-F238E27FC236}">
                <a16:creationId xmlns:a16="http://schemas.microsoft.com/office/drawing/2014/main" id="{0F0476DA-7B7A-EF54-3405-C0129E381F28}"/>
              </a:ext>
            </a:extLst>
          </p:cNvPr>
          <p:cNvGrpSpPr/>
          <p:nvPr/>
        </p:nvGrpSpPr>
        <p:grpSpPr>
          <a:xfrm>
            <a:off x="1780316" y="3789739"/>
            <a:ext cx="354800" cy="354800"/>
            <a:chOff x="5741200" y="3758873"/>
            <a:chExt cx="354800" cy="354800"/>
          </a:xfrm>
        </p:grpSpPr>
        <p:sp>
          <p:nvSpPr>
            <p:cNvPr id="43" name="Oval 42">
              <a:extLst>
                <a:ext uri="{FF2B5EF4-FFF2-40B4-BE49-F238E27FC236}">
                  <a16:creationId xmlns:a16="http://schemas.microsoft.com/office/drawing/2014/main" id="{9455C288-A0FA-5EEB-7CBB-A2CBAFC753E2}"/>
                </a:ext>
              </a:extLst>
            </p:cNvPr>
            <p:cNvSpPr/>
            <p:nvPr/>
          </p:nvSpPr>
          <p:spPr>
            <a:xfrm>
              <a:off x="5741200" y="3758873"/>
              <a:ext cx="354800" cy="354800"/>
            </a:xfrm>
            <a:prstGeom prst="ellipse">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Graphic 43">
              <a:extLst>
                <a:ext uri="{FF2B5EF4-FFF2-40B4-BE49-F238E27FC236}">
                  <a16:creationId xmlns:a16="http://schemas.microsoft.com/office/drawing/2014/main" id="{0BF2563F-4F8B-2CED-DC82-5FA1B4010C5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69268" y="3786941"/>
              <a:ext cx="298665" cy="298665"/>
            </a:xfrm>
            <a:prstGeom prst="rect">
              <a:avLst/>
            </a:prstGeom>
          </p:spPr>
        </p:pic>
      </p:grpSp>
      <p:grpSp>
        <p:nvGrpSpPr>
          <p:cNvPr id="45" name="Group 44">
            <a:extLst>
              <a:ext uri="{FF2B5EF4-FFF2-40B4-BE49-F238E27FC236}">
                <a16:creationId xmlns:a16="http://schemas.microsoft.com/office/drawing/2014/main" id="{343EA90E-026F-3BB7-8943-872D315C5E55}"/>
              </a:ext>
            </a:extLst>
          </p:cNvPr>
          <p:cNvGrpSpPr/>
          <p:nvPr/>
        </p:nvGrpSpPr>
        <p:grpSpPr>
          <a:xfrm>
            <a:off x="1786736" y="5336766"/>
            <a:ext cx="354800" cy="354800"/>
            <a:chOff x="6489984" y="6032600"/>
            <a:chExt cx="354800" cy="354800"/>
          </a:xfrm>
        </p:grpSpPr>
        <p:sp>
          <p:nvSpPr>
            <p:cNvPr id="47" name="Oval 46">
              <a:extLst>
                <a:ext uri="{FF2B5EF4-FFF2-40B4-BE49-F238E27FC236}">
                  <a16:creationId xmlns:a16="http://schemas.microsoft.com/office/drawing/2014/main" id="{2F096AC3-C9CC-F266-BC9B-86234E095030}"/>
                </a:ext>
              </a:extLst>
            </p:cNvPr>
            <p:cNvSpPr/>
            <p:nvPr/>
          </p:nvSpPr>
          <p:spPr>
            <a:xfrm>
              <a:off x="6489984" y="6032600"/>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Graphic 47">
              <a:extLst>
                <a:ext uri="{FF2B5EF4-FFF2-40B4-BE49-F238E27FC236}">
                  <a16:creationId xmlns:a16="http://schemas.microsoft.com/office/drawing/2014/main" id="{14120A2A-C720-4D96-8E0C-238D16F527C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523001" y="6065617"/>
              <a:ext cx="288767" cy="288767"/>
            </a:xfrm>
            <a:prstGeom prst="rect">
              <a:avLst/>
            </a:prstGeom>
          </p:spPr>
        </p:pic>
      </p:grpSp>
      <p:grpSp>
        <p:nvGrpSpPr>
          <p:cNvPr id="49" name="Group 48">
            <a:extLst>
              <a:ext uri="{FF2B5EF4-FFF2-40B4-BE49-F238E27FC236}">
                <a16:creationId xmlns:a16="http://schemas.microsoft.com/office/drawing/2014/main" id="{EACFEEAB-2A88-6D4E-E6DE-A321A9182230}"/>
              </a:ext>
            </a:extLst>
          </p:cNvPr>
          <p:cNvGrpSpPr/>
          <p:nvPr/>
        </p:nvGrpSpPr>
        <p:grpSpPr>
          <a:xfrm>
            <a:off x="1780316" y="4803515"/>
            <a:ext cx="354800" cy="354800"/>
            <a:chOff x="6909183" y="6010012"/>
            <a:chExt cx="354800" cy="354800"/>
          </a:xfrm>
        </p:grpSpPr>
        <p:sp>
          <p:nvSpPr>
            <p:cNvPr id="51" name="Oval 50">
              <a:extLst>
                <a:ext uri="{FF2B5EF4-FFF2-40B4-BE49-F238E27FC236}">
                  <a16:creationId xmlns:a16="http://schemas.microsoft.com/office/drawing/2014/main" id="{B3BB6650-5655-87C6-7793-8077F5E225D9}"/>
                </a:ext>
              </a:extLst>
            </p:cNvPr>
            <p:cNvSpPr/>
            <p:nvPr/>
          </p:nvSpPr>
          <p:spPr>
            <a:xfrm>
              <a:off x="6909183" y="6010012"/>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 name="Graphic 53">
              <a:extLst>
                <a:ext uri="{FF2B5EF4-FFF2-40B4-BE49-F238E27FC236}">
                  <a16:creationId xmlns:a16="http://schemas.microsoft.com/office/drawing/2014/main" id="{4DE57897-5692-80A0-D8DA-670E0F7FA0F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960583" y="6061412"/>
              <a:ext cx="252000" cy="252000"/>
            </a:xfrm>
            <a:prstGeom prst="rect">
              <a:avLst/>
            </a:prstGeom>
          </p:spPr>
        </p:pic>
      </p:grpSp>
      <p:grpSp>
        <p:nvGrpSpPr>
          <p:cNvPr id="55" name="Add">
            <a:extLst>
              <a:ext uri="{FF2B5EF4-FFF2-40B4-BE49-F238E27FC236}">
                <a16:creationId xmlns:a16="http://schemas.microsoft.com/office/drawing/2014/main" id="{A0AEB6BC-E2D4-60DB-E347-65302245F210}"/>
              </a:ext>
            </a:extLst>
          </p:cNvPr>
          <p:cNvGrpSpPr/>
          <p:nvPr/>
        </p:nvGrpSpPr>
        <p:grpSpPr>
          <a:xfrm>
            <a:off x="7405034" y="2066217"/>
            <a:ext cx="354800" cy="354800"/>
            <a:chOff x="6059308" y="5782080"/>
            <a:chExt cx="354800" cy="354800"/>
          </a:xfrm>
        </p:grpSpPr>
        <p:sp>
          <p:nvSpPr>
            <p:cNvPr id="56" name="Oval 55">
              <a:extLst>
                <a:ext uri="{FF2B5EF4-FFF2-40B4-BE49-F238E27FC236}">
                  <a16:creationId xmlns:a16="http://schemas.microsoft.com/office/drawing/2014/main" id="{271F2670-C623-AB25-247D-6C8AF54FBD31}"/>
                </a:ext>
              </a:extLst>
            </p:cNvPr>
            <p:cNvSpPr/>
            <p:nvPr/>
          </p:nvSpPr>
          <p:spPr>
            <a:xfrm>
              <a:off x="6059308" y="5782080"/>
              <a:ext cx="354800" cy="3548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8" name="Graphic 57">
              <a:extLst>
                <a:ext uri="{FF2B5EF4-FFF2-40B4-BE49-F238E27FC236}">
                  <a16:creationId xmlns:a16="http://schemas.microsoft.com/office/drawing/2014/main" id="{37AC844B-6789-02A1-C1BF-6F0E73735C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77654" y="5800426"/>
              <a:ext cx="318108" cy="318108"/>
            </a:xfrm>
            <a:prstGeom prst="rect">
              <a:avLst/>
            </a:prstGeom>
          </p:spPr>
        </p:pic>
      </p:grpSp>
      <p:grpSp>
        <p:nvGrpSpPr>
          <p:cNvPr id="59" name="cell dna">
            <a:extLst>
              <a:ext uri="{FF2B5EF4-FFF2-40B4-BE49-F238E27FC236}">
                <a16:creationId xmlns:a16="http://schemas.microsoft.com/office/drawing/2014/main" id="{9CDF41BB-038E-7C29-5CD0-6B70EC8F21E9}"/>
              </a:ext>
            </a:extLst>
          </p:cNvPr>
          <p:cNvGrpSpPr/>
          <p:nvPr/>
        </p:nvGrpSpPr>
        <p:grpSpPr>
          <a:xfrm>
            <a:off x="7405034" y="1622422"/>
            <a:ext cx="354800" cy="354800"/>
            <a:chOff x="5586563" y="2525568"/>
            <a:chExt cx="354800" cy="354800"/>
          </a:xfrm>
        </p:grpSpPr>
        <p:sp>
          <p:nvSpPr>
            <p:cNvPr id="60" name="Oval 59">
              <a:extLst>
                <a:ext uri="{FF2B5EF4-FFF2-40B4-BE49-F238E27FC236}">
                  <a16:creationId xmlns:a16="http://schemas.microsoft.com/office/drawing/2014/main" id="{0155A4A2-7E65-C436-6CBB-26A9691AAD98}"/>
                </a:ext>
              </a:extLst>
            </p:cNvPr>
            <p:cNvSpPr/>
            <p:nvPr/>
          </p:nvSpPr>
          <p:spPr>
            <a:xfrm>
              <a:off x="5586563" y="2525568"/>
              <a:ext cx="354800" cy="3548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3" name="Graphic 62">
              <a:extLst>
                <a:ext uri="{FF2B5EF4-FFF2-40B4-BE49-F238E27FC236}">
                  <a16:creationId xmlns:a16="http://schemas.microsoft.com/office/drawing/2014/main" id="{245EFD23-070E-DDE9-F85C-5F540ED7E5B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608494" y="2547499"/>
              <a:ext cx="310939" cy="310939"/>
            </a:xfrm>
            <a:prstGeom prst="rect">
              <a:avLst/>
            </a:prstGeom>
          </p:spPr>
        </p:pic>
      </p:grpSp>
      <p:grpSp>
        <p:nvGrpSpPr>
          <p:cNvPr id="64" name="Arrow">
            <a:extLst>
              <a:ext uri="{FF2B5EF4-FFF2-40B4-BE49-F238E27FC236}">
                <a16:creationId xmlns:a16="http://schemas.microsoft.com/office/drawing/2014/main" id="{155ACDDB-53B0-B3EE-9492-C3706872F594}"/>
              </a:ext>
            </a:extLst>
          </p:cNvPr>
          <p:cNvGrpSpPr/>
          <p:nvPr/>
        </p:nvGrpSpPr>
        <p:grpSpPr>
          <a:xfrm>
            <a:off x="7419277" y="3429026"/>
            <a:ext cx="354800" cy="354800"/>
            <a:chOff x="5730136" y="2480484"/>
            <a:chExt cx="354800" cy="354800"/>
          </a:xfrm>
        </p:grpSpPr>
        <p:sp>
          <p:nvSpPr>
            <p:cNvPr id="65" name="Oval 64">
              <a:extLst>
                <a:ext uri="{FF2B5EF4-FFF2-40B4-BE49-F238E27FC236}">
                  <a16:creationId xmlns:a16="http://schemas.microsoft.com/office/drawing/2014/main" id="{A9D4D976-F60B-90E8-E5A5-A48FA0EF6896}"/>
                </a:ext>
              </a:extLst>
            </p:cNvPr>
            <p:cNvSpPr/>
            <p:nvPr/>
          </p:nvSpPr>
          <p:spPr>
            <a:xfrm>
              <a:off x="5730136" y="2480484"/>
              <a:ext cx="354800" cy="35480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7" name="Graphic 66">
              <a:extLst>
                <a:ext uri="{FF2B5EF4-FFF2-40B4-BE49-F238E27FC236}">
                  <a16:creationId xmlns:a16="http://schemas.microsoft.com/office/drawing/2014/main" id="{D63830E3-973E-34DE-89AA-F528D6FCD1E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rot="5400000">
              <a:off x="5774914" y="2525262"/>
              <a:ext cx="265245" cy="265245"/>
            </a:xfrm>
            <a:prstGeom prst="rect">
              <a:avLst/>
            </a:prstGeom>
          </p:spPr>
        </p:pic>
      </p:grpSp>
      <p:grpSp>
        <p:nvGrpSpPr>
          <p:cNvPr id="70" name="Group 69">
            <a:extLst>
              <a:ext uri="{FF2B5EF4-FFF2-40B4-BE49-F238E27FC236}">
                <a16:creationId xmlns:a16="http://schemas.microsoft.com/office/drawing/2014/main" id="{34BAFEE2-EDC7-1354-B6A0-27895A80C0CF}"/>
              </a:ext>
            </a:extLst>
          </p:cNvPr>
          <p:cNvGrpSpPr/>
          <p:nvPr/>
        </p:nvGrpSpPr>
        <p:grpSpPr>
          <a:xfrm>
            <a:off x="7410064" y="3917037"/>
            <a:ext cx="354800" cy="354800"/>
            <a:chOff x="5181693" y="4173731"/>
            <a:chExt cx="354800" cy="354800"/>
          </a:xfrm>
        </p:grpSpPr>
        <p:sp>
          <p:nvSpPr>
            <p:cNvPr id="71" name="Oval 70">
              <a:extLst>
                <a:ext uri="{FF2B5EF4-FFF2-40B4-BE49-F238E27FC236}">
                  <a16:creationId xmlns:a16="http://schemas.microsoft.com/office/drawing/2014/main" id="{577E7536-1EAF-7213-88E7-630CF16DA0E0}"/>
                </a:ext>
              </a:extLst>
            </p:cNvPr>
            <p:cNvSpPr/>
            <p:nvPr/>
          </p:nvSpPr>
          <p:spPr>
            <a:xfrm>
              <a:off x="5181693" y="4173731"/>
              <a:ext cx="354800" cy="35480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2" name="Graphic 71">
              <a:extLst>
                <a:ext uri="{FF2B5EF4-FFF2-40B4-BE49-F238E27FC236}">
                  <a16:creationId xmlns:a16="http://schemas.microsoft.com/office/drawing/2014/main" id="{72FAA32A-A2AA-C4F0-4DC1-2A03556F2F6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224488" y="4216526"/>
              <a:ext cx="269211" cy="269211"/>
            </a:xfrm>
            <a:prstGeom prst="rect">
              <a:avLst/>
            </a:prstGeom>
          </p:spPr>
        </p:pic>
      </p:grpSp>
      <p:grpSp>
        <p:nvGrpSpPr>
          <p:cNvPr id="73" name="Sun">
            <a:extLst>
              <a:ext uri="{FF2B5EF4-FFF2-40B4-BE49-F238E27FC236}">
                <a16:creationId xmlns:a16="http://schemas.microsoft.com/office/drawing/2014/main" id="{9588E084-0DF1-D271-6DCB-AFD722941C3C}"/>
              </a:ext>
            </a:extLst>
          </p:cNvPr>
          <p:cNvGrpSpPr/>
          <p:nvPr/>
        </p:nvGrpSpPr>
        <p:grpSpPr>
          <a:xfrm>
            <a:off x="7419277" y="4803515"/>
            <a:ext cx="354800" cy="354800"/>
            <a:chOff x="6616184" y="5684001"/>
            <a:chExt cx="354800" cy="354800"/>
          </a:xfrm>
        </p:grpSpPr>
        <p:sp>
          <p:nvSpPr>
            <p:cNvPr id="74" name="Oval 73">
              <a:extLst>
                <a:ext uri="{FF2B5EF4-FFF2-40B4-BE49-F238E27FC236}">
                  <a16:creationId xmlns:a16="http://schemas.microsoft.com/office/drawing/2014/main" id="{0EFDDAD1-CDE9-43C0-9475-A063864DC1B2}"/>
                </a:ext>
              </a:extLst>
            </p:cNvPr>
            <p:cNvSpPr/>
            <p:nvPr/>
          </p:nvSpPr>
          <p:spPr>
            <a:xfrm>
              <a:off x="6616184" y="5684001"/>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5" name="Graphic 74">
              <a:extLst>
                <a:ext uri="{FF2B5EF4-FFF2-40B4-BE49-F238E27FC236}">
                  <a16:creationId xmlns:a16="http://schemas.microsoft.com/office/drawing/2014/main" id="{90242C50-9AF1-223E-1E61-96CB0B2BB0CC}"/>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6649584" y="5717401"/>
              <a:ext cx="288000" cy="288000"/>
            </a:xfrm>
            <a:prstGeom prst="rect">
              <a:avLst/>
            </a:prstGeom>
          </p:spPr>
        </p:pic>
      </p:grpSp>
      <p:sp>
        <p:nvSpPr>
          <p:cNvPr id="76" name="Oval 75" hidden="1">
            <a:extLst>
              <a:ext uri="{FF2B5EF4-FFF2-40B4-BE49-F238E27FC236}">
                <a16:creationId xmlns:a16="http://schemas.microsoft.com/office/drawing/2014/main" id="{9F65D12F-B751-C6EA-BDC8-EBF5CB580885}"/>
              </a:ext>
            </a:extLst>
          </p:cNvPr>
          <p:cNvSpPr/>
          <p:nvPr/>
        </p:nvSpPr>
        <p:spPr>
          <a:xfrm>
            <a:off x="-1178551" y="1358520"/>
            <a:ext cx="1062497" cy="106249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Oval 76" hidden="1">
            <a:extLst>
              <a:ext uri="{FF2B5EF4-FFF2-40B4-BE49-F238E27FC236}">
                <a16:creationId xmlns:a16="http://schemas.microsoft.com/office/drawing/2014/main" id="{E38E1E91-38D0-734C-3A71-F8633CD268F8}"/>
              </a:ext>
            </a:extLst>
          </p:cNvPr>
          <p:cNvSpPr/>
          <p:nvPr/>
        </p:nvSpPr>
        <p:spPr>
          <a:xfrm>
            <a:off x="-1182751" y="3050094"/>
            <a:ext cx="1062497" cy="1062497"/>
          </a:xfrm>
          <a:prstGeom prst="ellipse">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Oval 77" hidden="1">
            <a:extLst>
              <a:ext uri="{FF2B5EF4-FFF2-40B4-BE49-F238E27FC236}">
                <a16:creationId xmlns:a16="http://schemas.microsoft.com/office/drawing/2014/main" id="{83EA2DCF-A9DF-D94A-1263-B901E7B73A6A}"/>
              </a:ext>
            </a:extLst>
          </p:cNvPr>
          <p:cNvSpPr/>
          <p:nvPr/>
        </p:nvSpPr>
        <p:spPr>
          <a:xfrm>
            <a:off x="-1194264" y="4467749"/>
            <a:ext cx="1062497" cy="1062497"/>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Oval 78" hidden="1">
            <a:extLst>
              <a:ext uri="{FF2B5EF4-FFF2-40B4-BE49-F238E27FC236}">
                <a16:creationId xmlns:a16="http://schemas.microsoft.com/office/drawing/2014/main" id="{F66C15F4-97E1-8279-8FD1-FF459880E924}"/>
              </a:ext>
            </a:extLst>
          </p:cNvPr>
          <p:cNvSpPr/>
          <p:nvPr/>
        </p:nvSpPr>
        <p:spPr>
          <a:xfrm>
            <a:off x="12348408" y="4467749"/>
            <a:ext cx="1062497" cy="1062497"/>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Oval 79" hidden="1">
            <a:extLst>
              <a:ext uri="{FF2B5EF4-FFF2-40B4-BE49-F238E27FC236}">
                <a16:creationId xmlns:a16="http://schemas.microsoft.com/office/drawing/2014/main" id="{949128B0-FDF0-22BA-7376-88F5DB841EFB}"/>
              </a:ext>
            </a:extLst>
          </p:cNvPr>
          <p:cNvSpPr/>
          <p:nvPr/>
        </p:nvSpPr>
        <p:spPr>
          <a:xfrm>
            <a:off x="12348408" y="3120980"/>
            <a:ext cx="1062497" cy="1062497"/>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Oval 80" hidden="1">
            <a:extLst>
              <a:ext uri="{FF2B5EF4-FFF2-40B4-BE49-F238E27FC236}">
                <a16:creationId xmlns:a16="http://schemas.microsoft.com/office/drawing/2014/main" id="{FF263B2C-EE96-CF6D-A65B-7825E0A10FB1}"/>
              </a:ext>
            </a:extLst>
          </p:cNvPr>
          <p:cNvSpPr/>
          <p:nvPr/>
        </p:nvSpPr>
        <p:spPr>
          <a:xfrm>
            <a:off x="12324864" y="1327754"/>
            <a:ext cx="1062497" cy="1062497"/>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8632B4AD-EB38-5C8A-D691-2DF80E9C5655}"/>
              </a:ext>
            </a:extLst>
          </p:cNvPr>
          <p:cNvGrpSpPr/>
          <p:nvPr/>
        </p:nvGrpSpPr>
        <p:grpSpPr>
          <a:xfrm>
            <a:off x="282790" y="1374021"/>
            <a:ext cx="1079072" cy="864388"/>
            <a:chOff x="282790" y="1393822"/>
            <a:chExt cx="1079072" cy="864388"/>
          </a:xfrm>
        </p:grpSpPr>
        <p:pic>
          <p:nvPicPr>
            <p:cNvPr id="4" name="Graphic 3">
              <a:extLst>
                <a:ext uri="{FF2B5EF4-FFF2-40B4-BE49-F238E27FC236}">
                  <a16:creationId xmlns:a16="http://schemas.microsoft.com/office/drawing/2014/main" id="{5970C279-1462-6CCF-3D88-658343611B2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594112" y="1393822"/>
              <a:ext cx="457200" cy="457200"/>
            </a:xfrm>
            <a:prstGeom prst="rect">
              <a:avLst/>
            </a:prstGeom>
          </p:spPr>
        </p:pic>
        <p:sp>
          <p:nvSpPr>
            <p:cNvPr id="5" name="TextBox 4">
              <a:extLst>
                <a:ext uri="{FF2B5EF4-FFF2-40B4-BE49-F238E27FC236}">
                  <a16:creationId xmlns:a16="http://schemas.microsoft.com/office/drawing/2014/main" id="{40CA40ED-C666-FAFE-1934-5311B47419A7}"/>
                </a:ext>
              </a:extLst>
            </p:cNvPr>
            <p:cNvSpPr txBox="1"/>
            <p:nvPr/>
          </p:nvSpPr>
          <p:spPr>
            <a:xfrm>
              <a:off x="282790" y="1919656"/>
              <a:ext cx="1079072"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CORNEOCARE</a:t>
              </a:r>
              <a:r>
                <a:rPr kumimoji="0" lang="en-GB" sz="1100" b="0" i="0" u="none" strike="noStrike" kern="1200" cap="none" spc="0" normalizeH="0" baseline="30000" noProof="0" dirty="0">
                  <a:ln>
                    <a:noFill/>
                  </a:ln>
                  <a:effectLst/>
                  <a:uLnTx/>
                  <a:uFillTx/>
                  <a:ea typeface="+mn-ea"/>
                  <a:cs typeface="+mn-cs"/>
                </a:rPr>
                <a:t>®</a:t>
              </a:r>
              <a:endParaRPr lang="en-GB" sz="1100" dirty="0"/>
            </a:p>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SKIN RESILIENCE</a:t>
              </a:r>
            </a:p>
          </p:txBody>
        </p:sp>
      </p:grpSp>
      <p:grpSp>
        <p:nvGrpSpPr>
          <p:cNvPr id="17" name="Group 16">
            <a:extLst>
              <a:ext uri="{FF2B5EF4-FFF2-40B4-BE49-F238E27FC236}">
                <a16:creationId xmlns:a16="http://schemas.microsoft.com/office/drawing/2014/main" id="{62E44C11-88C7-A475-0253-26A1FB63CCEE}"/>
              </a:ext>
            </a:extLst>
          </p:cNvPr>
          <p:cNvGrpSpPr/>
          <p:nvPr/>
        </p:nvGrpSpPr>
        <p:grpSpPr>
          <a:xfrm>
            <a:off x="6096000" y="3100374"/>
            <a:ext cx="1041400" cy="866765"/>
            <a:chOff x="-810185" y="1371644"/>
            <a:chExt cx="1041400" cy="866765"/>
          </a:xfrm>
        </p:grpSpPr>
        <p:sp>
          <p:nvSpPr>
            <p:cNvPr id="34" name="TextBox 33">
              <a:extLst>
                <a:ext uri="{FF2B5EF4-FFF2-40B4-BE49-F238E27FC236}">
                  <a16:creationId xmlns:a16="http://schemas.microsoft.com/office/drawing/2014/main" id="{A4223618-8EDD-8C88-5140-98CEA9178B4D}"/>
                </a:ext>
              </a:extLst>
            </p:cNvPr>
            <p:cNvSpPr txBox="1"/>
            <p:nvPr/>
          </p:nvSpPr>
          <p:spPr>
            <a:xfrm>
              <a:off x="-810185" y="1899855"/>
              <a:ext cx="1041400"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BLEMISH</a:t>
              </a:r>
            </a:p>
            <a:p>
              <a:pPr marL="0" marR="0" lvl="0" indent="0" algn="ctr" defTabSz="914400" rtl="0" eaLnBrk="1" fontAlgn="auto" latinLnBrk="0" hangingPunct="1">
                <a:lnSpc>
                  <a:spcPct val="100000"/>
                </a:lnSpc>
                <a:spcBef>
                  <a:spcPts val="0"/>
                </a:spcBef>
                <a:buClr>
                  <a:srgbClr val="45AC34"/>
                </a:buClr>
                <a:buSzTx/>
                <a:buFontTx/>
                <a:buNone/>
                <a:tabLst/>
                <a:defRPr/>
              </a:pPr>
              <a:r>
                <a:rPr lang="en-GB" sz="1100" dirty="0"/>
                <a:t>CARE</a:t>
              </a:r>
              <a:endParaRPr kumimoji="0" lang="en-GB" sz="1100" b="0" i="0" u="none" strike="noStrike" kern="1200" cap="none" spc="0" normalizeH="0" baseline="0" noProof="0" dirty="0">
                <a:ln>
                  <a:noFill/>
                </a:ln>
                <a:effectLst/>
                <a:uLnTx/>
                <a:uFillTx/>
                <a:ea typeface="+mn-ea"/>
                <a:cs typeface="+mn-cs"/>
              </a:endParaRPr>
            </a:p>
          </p:txBody>
        </p:sp>
        <p:pic>
          <p:nvPicPr>
            <p:cNvPr id="39" name="Graphic 38">
              <a:extLst>
                <a:ext uri="{FF2B5EF4-FFF2-40B4-BE49-F238E27FC236}">
                  <a16:creationId xmlns:a16="http://schemas.microsoft.com/office/drawing/2014/main" id="{89D03CD7-22E2-87BF-1FA3-8FFDA03A6601}"/>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518085" y="1371644"/>
              <a:ext cx="457200" cy="457200"/>
            </a:xfrm>
            <a:prstGeom prst="rect">
              <a:avLst/>
            </a:prstGeom>
          </p:spPr>
        </p:pic>
      </p:grpSp>
      <p:pic>
        <p:nvPicPr>
          <p:cNvPr id="50" name="Graphic 49">
            <a:extLst>
              <a:ext uri="{FF2B5EF4-FFF2-40B4-BE49-F238E27FC236}">
                <a16:creationId xmlns:a16="http://schemas.microsoft.com/office/drawing/2014/main" id="{1D5DB480-6080-EA3F-ACF3-BAB1077FA886}"/>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6387585" y="1369302"/>
            <a:ext cx="457200" cy="457200"/>
          </a:xfrm>
          <a:prstGeom prst="rect">
            <a:avLst/>
          </a:prstGeom>
        </p:spPr>
      </p:pic>
      <p:sp>
        <p:nvSpPr>
          <p:cNvPr id="53" name="TextBox 52">
            <a:extLst>
              <a:ext uri="{FF2B5EF4-FFF2-40B4-BE49-F238E27FC236}">
                <a16:creationId xmlns:a16="http://schemas.microsoft.com/office/drawing/2014/main" id="{8BFAE3C0-4692-63B9-5989-541EEB89342E}"/>
              </a:ext>
            </a:extLst>
          </p:cNvPr>
          <p:cNvSpPr txBox="1"/>
          <p:nvPr/>
        </p:nvSpPr>
        <p:spPr>
          <a:xfrm>
            <a:off x="6076649" y="1894497"/>
            <a:ext cx="1079072"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ANTI-AGING</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ACTIVITIES</a:t>
            </a:r>
          </a:p>
        </p:txBody>
      </p:sp>
      <p:grpSp>
        <p:nvGrpSpPr>
          <p:cNvPr id="84" name="Group 83">
            <a:extLst>
              <a:ext uri="{FF2B5EF4-FFF2-40B4-BE49-F238E27FC236}">
                <a16:creationId xmlns:a16="http://schemas.microsoft.com/office/drawing/2014/main" id="{F77AAE49-2375-1BEF-AA22-11D650B0D36B}"/>
              </a:ext>
            </a:extLst>
          </p:cNvPr>
          <p:cNvGrpSpPr/>
          <p:nvPr/>
        </p:nvGrpSpPr>
        <p:grpSpPr>
          <a:xfrm>
            <a:off x="309400" y="3095834"/>
            <a:ext cx="1041400" cy="871305"/>
            <a:chOff x="309400" y="3095834"/>
            <a:chExt cx="1041400" cy="871305"/>
          </a:xfrm>
        </p:grpSpPr>
        <p:sp>
          <p:nvSpPr>
            <p:cNvPr id="69" name="TextBox 68">
              <a:extLst>
                <a:ext uri="{FF2B5EF4-FFF2-40B4-BE49-F238E27FC236}">
                  <a16:creationId xmlns:a16="http://schemas.microsoft.com/office/drawing/2014/main" id="{8719BB88-57DC-A822-B9C4-29B4963FDA3B}"/>
                </a:ext>
              </a:extLst>
            </p:cNvPr>
            <p:cNvSpPr txBox="1"/>
            <p:nvPr/>
          </p:nvSpPr>
          <p:spPr>
            <a:xfrm>
              <a:off x="309400" y="3628585"/>
              <a:ext cx="1041400"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EVEN</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SKIN TONE</a:t>
              </a:r>
            </a:p>
          </p:txBody>
        </p:sp>
        <p:pic>
          <p:nvPicPr>
            <p:cNvPr id="83" name="Graphic 82">
              <a:extLst>
                <a:ext uri="{FF2B5EF4-FFF2-40B4-BE49-F238E27FC236}">
                  <a16:creationId xmlns:a16="http://schemas.microsoft.com/office/drawing/2014/main" id="{F75FF7F1-45EE-CF98-284A-8C1F7DC38D55}"/>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593726" y="3095834"/>
              <a:ext cx="457200" cy="457200"/>
            </a:xfrm>
            <a:prstGeom prst="rect">
              <a:avLst/>
            </a:prstGeom>
          </p:spPr>
        </p:pic>
      </p:grpSp>
      <p:grpSp>
        <p:nvGrpSpPr>
          <p:cNvPr id="91" name="Group 90">
            <a:extLst>
              <a:ext uri="{FF2B5EF4-FFF2-40B4-BE49-F238E27FC236}">
                <a16:creationId xmlns:a16="http://schemas.microsoft.com/office/drawing/2014/main" id="{8DC2793C-9068-B04C-02B9-F20105C867FD}"/>
              </a:ext>
            </a:extLst>
          </p:cNvPr>
          <p:cNvGrpSpPr/>
          <p:nvPr/>
        </p:nvGrpSpPr>
        <p:grpSpPr>
          <a:xfrm>
            <a:off x="265280" y="4494131"/>
            <a:ext cx="1129640" cy="1002806"/>
            <a:chOff x="265280" y="4494131"/>
            <a:chExt cx="1129640" cy="1002806"/>
          </a:xfrm>
        </p:grpSpPr>
        <p:sp>
          <p:nvSpPr>
            <p:cNvPr id="88" name="TextBox 87">
              <a:extLst>
                <a:ext uri="{FF2B5EF4-FFF2-40B4-BE49-F238E27FC236}">
                  <a16:creationId xmlns:a16="http://schemas.microsoft.com/office/drawing/2014/main" id="{8D8ECC5B-E917-ACBA-ED93-08C47A46F9EF}"/>
                </a:ext>
              </a:extLst>
            </p:cNvPr>
            <p:cNvSpPr txBox="1"/>
            <p:nvPr/>
          </p:nvSpPr>
          <p:spPr>
            <a:xfrm>
              <a:off x="265280" y="4989106"/>
              <a:ext cx="1129640" cy="50783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ENVIRONMENTAL</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STRESS PROTECTION</a:t>
              </a:r>
            </a:p>
          </p:txBody>
        </p:sp>
        <p:pic>
          <p:nvPicPr>
            <p:cNvPr id="90" name="Graphic 89">
              <a:extLst>
                <a:ext uri="{FF2B5EF4-FFF2-40B4-BE49-F238E27FC236}">
                  <a16:creationId xmlns:a16="http://schemas.microsoft.com/office/drawing/2014/main" id="{9BFAC2E1-7378-7E3A-38D4-C7B9BEFB0EDC}"/>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593726" y="4494131"/>
              <a:ext cx="457200" cy="457200"/>
            </a:xfrm>
            <a:prstGeom prst="rect">
              <a:avLst/>
            </a:prstGeom>
          </p:spPr>
        </p:pic>
      </p:grpSp>
      <p:grpSp>
        <p:nvGrpSpPr>
          <p:cNvPr id="101" name="Group 100">
            <a:extLst>
              <a:ext uri="{FF2B5EF4-FFF2-40B4-BE49-F238E27FC236}">
                <a16:creationId xmlns:a16="http://schemas.microsoft.com/office/drawing/2014/main" id="{282CF2A6-ED6D-869E-60B0-781FDD404293}"/>
              </a:ext>
            </a:extLst>
          </p:cNvPr>
          <p:cNvGrpSpPr/>
          <p:nvPr/>
        </p:nvGrpSpPr>
        <p:grpSpPr>
          <a:xfrm>
            <a:off x="6096000" y="4481536"/>
            <a:ext cx="1041400" cy="1048637"/>
            <a:chOff x="6096000" y="4481536"/>
            <a:chExt cx="1041400" cy="1048637"/>
          </a:xfrm>
        </p:grpSpPr>
        <p:sp>
          <p:nvSpPr>
            <p:cNvPr id="98" name="TextBox 97">
              <a:extLst>
                <a:ext uri="{FF2B5EF4-FFF2-40B4-BE49-F238E27FC236}">
                  <a16:creationId xmlns:a16="http://schemas.microsoft.com/office/drawing/2014/main" id="{B535DC4A-12A6-24DF-DE6A-F99AA2004C1A}"/>
                </a:ext>
              </a:extLst>
            </p:cNvPr>
            <p:cNvSpPr txBox="1"/>
            <p:nvPr/>
          </p:nvSpPr>
          <p:spPr>
            <a:xfrm>
              <a:off x="6096000" y="5022342"/>
              <a:ext cx="1041400" cy="50783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UV AND</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BLUE LIGHT PROTECTION</a:t>
              </a:r>
            </a:p>
          </p:txBody>
        </p:sp>
        <p:pic>
          <p:nvPicPr>
            <p:cNvPr id="100" name="Graphic 99">
              <a:extLst>
                <a:ext uri="{FF2B5EF4-FFF2-40B4-BE49-F238E27FC236}">
                  <a16:creationId xmlns:a16="http://schemas.microsoft.com/office/drawing/2014/main" id="{F8476093-BD0C-6C66-3C70-1F6808B82B5A}"/>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6387585" y="4481536"/>
              <a:ext cx="457200" cy="457200"/>
            </a:xfrm>
            <a:prstGeom prst="rect">
              <a:avLst/>
            </a:prstGeom>
          </p:spPr>
        </p:pic>
      </p:grpSp>
    </p:spTree>
    <p:extLst>
      <p:ext uri="{BB962C8B-B14F-4D97-AF65-F5344CB8AC3E}">
        <p14:creationId xmlns:p14="http://schemas.microsoft.com/office/powerpoint/2010/main" val="341682456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645F4F2-8E8C-5BDF-DF30-9E4F79C9C042}"/>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t="-139"/>
          <a:stretch/>
        </p:blipFill>
        <p:spPr>
          <a:xfrm>
            <a:off x="7399907" y="2"/>
            <a:ext cx="4854573" cy="6857998"/>
          </a:xfrm>
        </p:spPr>
      </p:pic>
      <p:sp>
        <p:nvSpPr>
          <p:cNvPr id="28" name="Rectangle 27">
            <a:extLst>
              <a:ext uri="{FF2B5EF4-FFF2-40B4-BE49-F238E27FC236}">
                <a16:creationId xmlns:a16="http://schemas.microsoft.com/office/drawing/2014/main" id="{8F2ACF13-4D29-2A49-9787-1309A2F9B35A}"/>
              </a:ext>
            </a:extLst>
          </p:cNvPr>
          <p:cNvSpPr/>
          <p:nvPr/>
        </p:nvSpPr>
        <p:spPr>
          <a:xfrm>
            <a:off x="3292398" y="3345733"/>
            <a:ext cx="831600" cy="215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Rounded Rectangle 13">
            <a:extLst>
              <a:ext uri="{FF2B5EF4-FFF2-40B4-BE49-F238E27FC236}">
                <a16:creationId xmlns:a16="http://schemas.microsoft.com/office/drawing/2014/main" id="{724F5507-2BC3-9749-8F1E-FFA2916E2065}"/>
              </a:ext>
            </a:extLst>
          </p:cNvPr>
          <p:cNvSpPr/>
          <p:nvPr/>
        </p:nvSpPr>
        <p:spPr>
          <a:xfrm>
            <a:off x="302400" y="1342800"/>
            <a:ext cx="3064255" cy="4199088"/>
          </a:xfrm>
          <a:prstGeom prst="rect">
            <a:avLst/>
          </a:prstGeom>
          <a:solidFill>
            <a:srgbClr val="CBE7F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DECD185E-606A-7C49-BFF0-ABA8A109C2A4}"/>
              </a:ext>
            </a:extLst>
          </p:cNvPr>
          <p:cNvSpPr txBox="1"/>
          <p:nvPr/>
        </p:nvSpPr>
        <p:spPr>
          <a:xfrm>
            <a:off x="932922" y="2024632"/>
            <a:ext cx="2036452" cy="738664"/>
          </a:xfrm>
          <a:prstGeom prst="rect">
            <a:avLst/>
          </a:prstGeom>
          <a:noFill/>
        </p:spPr>
        <p:txBody>
          <a:bodyPr wrap="square" lIns="0" tIns="0" rIns="0" bIns="0" rtlCol="0" anchor="ctr" anchorCtr="0">
            <a:spAutoFit/>
          </a:bodyPr>
          <a:lstStyle/>
          <a:p>
            <a:pPr>
              <a:spcAft>
                <a:spcPts val="300"/>
              </a:spcAft>
              <a:buClr>
                <a:srgbClr val="007E4B"/>
              </a:buClr>
            </a:pPr>
            <a:r>
              <a:rPr lang="en-GB" sz="1600" dirty="0"/>
              <a:t>Skin well protected against oxidative stress (exposome)</a:t>
            </a:r>
          </a:p>
        </p:txBody>
      </p:sp>
      <p:sp>
        <p:nvSpPr>
          <p:cNvPr id="36" name="TextBox 35">
            <a:extLst>
              <a:ext uri="{FF2B5EF4-FFF2-40B4-BE49-F238E27FC236}">
                <a16:creationId xmlns:a16="http://schemas.microsoft.com/office/drawing/2014/main" id="{8D521AAF-FBB1-1340-AC4C-53C4F5B69F4D}"/>
              </a:ext>
            </a:extLst>
          </p:cNvPr>
          <p:cNvSpPr txBox="1"/>
          <p:nvPr/>
        </p:nvSpPr>
        <p:spPr>
          <a:xfrm>
            <a:off x="935349" y="2893556"/>
            <a:ext cx="2036452" cy="492443"/>
          </a:xfrm>
          <a:prstGeom prst="rect">
            <a:avLst/>
          </a:prstGeom>
          <a:noFill/>
        </p:spPr>
        <p:txBody>
          <a:bodyPr wrap="square" lIns="0" tIns="0" rIns="0" bIns="0" rtlCol="0" anchor="ctr" anchorCtr="0">
            <a:spAutoFit/>
          </a:bodyPr>
          <a:lstStyle/>
          <a:p>
            <a:pPr>
              <a:spcAft>
                <a:spcPts val="300"/>
              </a:spcAft>
              <a:buClr>
                <a:srgbClr val="007E4B"/>
              </a:buClr>
            </a:pPr>
            <a:r>
              <a:rPr lang="en-GB" sz="1600" dirty="0"/>
              <a:t>Keeps moisturized skin</a:t>
            </a:r>
          </a:p>
        </p:txBody>
      </p:sp>
      <p:sp>
        <p:nvSpPr>
          <p:cNvPr id="19" name="Rounded Rectangle 18">
            <a:extLst>
              <a:ext uri="{FF2B5EF4-FFF2-40B4-BE49-F238E27FC236}">
                <a16:creationId xmlns:a16="http://schemas.microsoft.com/office/drawing/2014/main" id="{A1AB6087-9EC0-494B-8BFA-29A5DE6BBFF7}"/>
              </a:ext>
            </a:extLst>
          </p:cNvPr>
          <p:cNvSpPr/>
          <p:nvPr/>
        </p:nvSpPr>
        <p:spPr>
          <a:xfrm>
            <a:off x="4052167" y="1339022"/>
            <a:ext cx="3063600" cy="4199088"/>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44000" tIns="360000" rIns="144000" bIns="144000" rtlCol="0" anchor="t" anchorCtr="0"/>
          <a:lstStyle/>
          <a:p>
            <a:pPr>
              <a:spcAft>
                <a:spcPts val="800"/>
              </a:spcAft>
              <a:buSzPct val="125000"/>
            </a:pPr>
            <a:endParaRPr lang="en-GB" sz="1600" dirty="0">
              <a:solidFill>
                <a:schemeClr val="tx1"/>
              </a:solidFill>
            </a:endParaRPr>
          </a:p>
          <a:p>
            <a:pPr marL="285750" indent="-285750">
              <a:spcAft>
                <a:spcPts val="800"/>
              </a:spcAft>
              <a:buFont typeface="Arial" panose="020B0604020202020204" pitchFamily="34" charset="0"/>
              <a:buChar char="•"/>
            </a:pPr>
            <a:endParaRPr lang="en-GB" sz="1600" dirty="0">
              <a:solidFill>
                <a:schemeClr val="tx1"/>
              </a:solidFill>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CORNEOCARE</a:t>
            </a:r>
            <a:r>
              <a:rPr lang="en-GB" b="0" dirty="0"/>
              <a:t>®</a:t>
            </a:r>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6</a:t>
            </a:fld>
            <a:endParaRPr lang="en-US" dirty="0"/>
          </a:p>
        </p:txBody>
      </p:sp>
      <p:pic>
        <p:nvPicPr>
          <p:cNvPr id="23" name="Picture 5" descr="A picture containing text, toiletry, skin cream&#10;&#10;Description automatically generated">
            <a:extLst>
              <a:ext uri="{FF2B5EF4-FFF2-40B4-BE49-F238E27FC236}">
                <a16:creationId xmlns:a16="http://schemas.microsoft.com/office/drawing/2014/main" id="{27010119-77F9-429A-B05A-784652174E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4136" y="4613898"/>
            <a:ext cx="939980" cy="903573"/>
          </a:xfrm>
          <a:prstGeom prst="rect">
            <a:avLst/>
          </a:prstGeom>
        </p:spPr>
      </p:pic>
      <p:pic>
        <p:nvPicPr>
          <p:cNvPr id="24" name="Picture 7">
            <a:extLst>
              <a:ext uri="{FF2B5EF4-FFF2-40B4-BE49-F238E27FC236}">
                <a16:creationId xmlns:a16="http://schemas.microsoft.com/office/drawing/2014/main" id="{20491459-761F-4B45-A4FE-EFA1486338D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43379" y="3385999"/>
            <a:ext cx="1037251" cy="2150568"/>
          </a:xfrm>
          <a:prstGeom prst="rect">
            <a:avLst/>
          </a:prstGeom>
        </p:spPr>
      </p:pic>
      <p:sp>
        <p:nvSpPr>
          <p:cNvPr id="33" name="TextBox 19">
            <a:extLst>
              <a:ext uri="{FF2B5EF4-FFF2-40B4-BE49-F238E27FC236}">
                <a16:creationId xmlns:a16="http://schemas.microsoft.com/office/drawing/2014/main" id="{8A604882-11CC-4DD2-8D2B-FDA6A9E0657E}"/>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1"/>
                </a:solidFill>
              </a:rPr>
              <a:t>CORNEOCARE™</a:t>
            </a:r>
          </a:p>
        </p:txBody>
      </p:sp>
      <p:sp>
        <p:nvSpPr>
          <p:cNvPr id="39" name="TextBox 38">
            <a:extLst>
              <a:ext uri="{FF2B5EF4-FFF2-40B4-BE49-F238E27FC236}">
                <a16:creationId xmlns:a16="http://schemas.microsoft.com/office/drawing/2014/main" id="{33BBBBE0-FCE2-4FD6-1DC7-BDCABE429989}"/>
              </a:ext>
            </a:extLst>
          </p:cNvPr>
          <p:cNvSpPr txBox="1"/>
          <p:nvPr/>
        </p:nvSpPr>
        <p:spPr>
          <a:xfrm>
            <a:off x="465745" y="1555558"/>
            <a:ext cx="2036452"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t>Consumer level</a:t>
            </a:r>
          </a:p>
        </p:txBody>
      </p:sp>
      <p:sp>
        <p:nvSpPr>
          <p:cNvPr id="40" name="TextBox 39">
            <a:extLst>
              <a:ext uri="{FF2B5EF4-FFF2-40B4-BE49-F238E27FC236}">
                <a16:creationId xmlns:a16="http://schemas.microsoft.com/office/drawing/2014/main" id="{65A7ABFB-4B4A-9F7A-F96D-6828466F782F}"/>
              </a:ext>
            </a:extLst>
          </p:cNvPr>
          <p:cNvSpPr txBox="1"/>
          <p:nvPr/>
        </p:nvSpPr>
        <p:spPr>
          <a:xfrm>
            <a:off x="4362045" y="1552347"/>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Funcitonal level</a:t>
            </a:r>
          </a:p>
        </p:txBody>
      </p:sp>
      <p:sp>
        <p:nvSpPr>
          <p:cNvPr id="41" name="TextBox 40">
            <a:extLst>
              <a:ext uri="{FF2B5EF4-FFF2-40B4-BE49-F238E27FC236}">
                <a16:creationId xmlns:a16="http://schemas.microsoft.com/office/drawing/2014/main" id="{D1E7731E-728D-C923-82A8-BC00D05B3F02}"/>
              </a:ext>
            </a:extLst>
          </p:cNvPr>
          <p:cNvSpPr txBox="1"/>
          <p:nvPr/>
        </p:nvSpPr>
        <p:spPr>
          <a:xfrm>
            <a:off x="4740260" y="2381061"/>
            <a:ext cx="2133422" cy="492443"/>
          </a:xfrm>
          <a:prstGeom prst="rect">
            <a:avLst/>
          </a:prstGeom>
          <a:noFill/>
        </p:spPr>
        <p:txBody>
          <a:bodyPr wrap="square" lIns="0" tIns="0" rIns="0" bIns="0" rtlCol="0" anchor="ctr" anchorCtr="0">
            <a:spAutoFit/>
          </a:bodyPr>
          <a:lstStyle/>
          <a:p>
            <a:pPr>
              <a:spcAft>
                <a:spcPts val="300"/>
              </a:spcAft>
              <a:buClr>
                <a:srgbClr val="007E4B"/>
              </a:buClr>
            </a:pPr>
            <a:r>
              <a:rPr lang="en-GB" sz="1600" dirty="0">
                <a:solidFill>
                  <a:schemeClr val="bg1"/>
                </a:solidFill>
              </a:rPr>
              <a:t>Stimulates lipids and ceramides production</a:t>
            </a:r>
          </a:p>
        </p:txBody>
      </p:sp>
      <p:sp>
        <p:nvSpPr>
          <p:cNvPr id="42" name="TextBox 41">
            <a:extLst>
              <a:ext uri="{FF2B5EF4-FFF2-40B4-BE49-F238E27FC236}">
                <a16:creationId xmlns:a16="http://schemas.microsoft.com/office/drawing/2014/main" id="{9A8912C3-25E0-0F75-F569-F0F72AEB299F}"/>
              </a:ext>
            </a:extLst>
          </p:cNvPr>
          <p:cNvSpPr txBox="1"/>
          <p:nvPr/>
        </p:nvSpPr>
        <p:spPr>
          <a:xfrm>
            <a:off x="4740260" y="3005037"/>
            <a:ext cx="2176558" cy="984885"/>
          </a:xfrm>
          <a:prstGeom prst="rect">
            <a:avLst/>
          </a:prstGeom>
          <a:noFill/>
        </p:spPr>
        <p:txBody>
          <a:bodyPr wrap="square" lIns="0" tIns="0" rIns="0" bIns="0" rtlCol="0" anchor="ctr" anchorCtr="0">
            <a:spAutoFit/>
          </a:bodyPr>
          <a:lstStyle/>
          <a:p>
            <a:pPr>
              <a:spcAft>
                <a:spcPts val="300"/>
              </a:spcAft>
              <a:buClr>
                <a:srgbClr val="007E4B"/>
              </a:buClr>
            </a:pPr>
            <a:r>
              <a:rPr lang="en-GB" sz="1600" dirty="0">
                <a:solidFill>
                  <a:schemeClr val="bg1"/>
                </a:solidFill>
              </a:rPr>
              <a:t>Increases key proteins involved in skin barrier: </a:t>
            </a:r>
            <a:r>
              <a:rPr lang="en-GB" sz="1600" dirty="0" err="1">
                <a:solidFill>
                  <a:schemeClr val="bg1"/>
                </a:solidFill>
              </a:rPr>
              <a:t>involucrin</a:t>
            </a:r>
            <a:r>
              <a:rPr lang="en-GB" sz="1600" dirty="0">
                <a:solidFill>
                  <a:schemeClr val="bg1"/>
                </a:solidFill>
              </a:rPr>
              <a:t>, filaggrin and keratin</a:t>
            </a:r>
          </a:p>
        </p:txBody>
      </p:sp>
      <p:sp>
        <p:nvSpPr>
          <p:cNvPr id="43" name="TextBox 42">
            <a:extLst>
              <a:ext uri="{FF2B5EF4-FFF2-40B4-BE49-F238E27FC236}">
                <a16:creationId xmlns:a16="http://schemas.microsoft.com/office/drawing/2014/main" id="{7F8C9C1B-9CB7-6536-B5CB-60939581FDB2}"/>
              </a:ext>
            </a:extLst>
          </p:cNvPr>
          <p:cNvSpPr txBox="1"/>
          <p:nvPr/>
        </p:nvSpPr>
        <p:spPr>
          <a:xfrm>
            <a:off x="4740260" y="4121455"/>
            <a:ext cx="2036452" cy="492443"/>
          </a:xfrm>
          <a:prstGeom prst="rect">
            <a:avLst/>
          </a:prstGeom>
          <a:noFill/>
        </p:spPr>
        <p:txBody>
          <a:bodyPr wrap="square" lIns="0" tIns="0" rIns="0" bIns="0" rtlCol="0" anchor="ctr" anchorCtr="0">
            <a:spAutoFit/>
          </a:bodyPr>
          <a:lstStyle/>
          <a:p>
            <a:pPr>
              <a:spcAft>
                <a:spcPts val="300"/>
              </a:spcAft>
              <a:buClr>
                <a:srgbClr val="007E4B"/>
              </a:buClr>
            </a:pPr>
            <a:r>
              <a:rPr lang="en-GB" sz="1600" dirty="0">
                <a:solidFill>
                  <a:schemeClr val="bg1"/>
                </a:solidFill>
              </a:rPr>
              <a:t>Decreases water loss (TEWL)</a:t>
            </a:r>
          </a:p>
        </p:txBody>
      </p:sp>
      <p:sp>
        <p:nvSpPr>
          <p:cNvPr id="44" name="TextBox 43">
            <a:extLst>
              <a:ext uri="{FF2B5EF4-FFF2-40B4-BE49-F238E27FC236}">
                <a16:creationId xmlns:a16="http://schemas.microsoft.com/office/drawing/2014/main" id="{4965DD2A-7B66-3F59-400E-2EF0E6CF3F4F}"/>
              </a:ext>
            </a:extLst>
          </p:cNvPr>
          <p:cNvSpPr txBox="1"/>
          <p:nvPr/>
        </p:nvSpPr>
        <p:spPr>
          <a:xfrm>
            <a:off x="4362044" y="2024632"/>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Repair</a:t>
            </a:r>
          </a:p>
        </p:txBody>
      </p:sp>
      <p:pic>
        <p:nvPicPr>
          <p:cNvPr id="48" name="Graphic 47">
            <a:extLst>
              <a:ext uri="{FF2B5EF4-FFF2-40B4-BE49-F238E27FC236}">
                <a16:creationId xmlns:a16="http://schemas.microsoft.com/office/drawing/2014/main" id="{550D90FC-CB8A-F115-FA66-3E65FAC1670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1430" y="2393964"/>
            <a:ext cx="288000" cy="288000"/>
          </a:xfrm>
          <a:prstGeom prst="rect">
            <a:avLst/>
          </a:prstGeom>
        </p:spPr>
      </p:pic>
      <p:pic>
        <p:nvPicPr>
          <p:cNvPr id="49" name="Graphic 48">
            <a:extLst>
              <a:ext uri="{FF2B5EF4-FFF2-40B4-BE49-F238E27FC236}">
                <a16:creationId xmlns:a16="http://schemas.microsoft.com/office/drawing/2014/main" id="{AC2F925F-27EF-87A8-4821-F64C4D6623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1430" y="3013558"/>
            <a:ext cx="288000" cy="288000"/>
          </a:xfrm>
          <a:prstGeom prst="rect">
            <a:avLst/>
          </a:prstGeom>
        </p:spPr>
      </p:pic>
      <p:pic>
        <p:nvPicPr>
          <p:cNvPr id="50" name="Graphic 49">
            <a:extLst>
              <a:ext uri="{FF2B5EF4-FFF2-40B4-BE49-F238E27FC236}">
                <a16:creationId xmlns:a16="http://schemas.microsoft.com/office/drawing/2014/main" id="{160D1051-3747-74CD-E895-7293AC8CFF1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41430" y="4131834"/>
            <a:ext cx="288000" cy="288000"/>
          </a:xfrm>
          <a:prstGeom prst="rect">
            <a:avLst/>
          </a:prstGeom>
        </p:spPr>
      </p:pic>
      <p:grpSp>
        <p:nvGrpSpPr>
          <p:cNvPr id="61" name="Group 60">
            <a:extLst>
              <a:ext uri="{FF2B5EF4-FFF2-40B4-BE49-F238E27FC236}">
                <a16:creationId xmlns:a16="http://schemas.microsoft.com/office/drawing/2014/main" id="{DBFBF76A-4502-7B42-001B-54A6D620F491}"/>
              </a:ext>
            </a:extLst>
          </p:cNvPr>
          <p:cNvGrpSpPr/>
          <p:nvPr/>
        </p:nvGrpSpPr>
        <p:grpSpPr>
          <a:xfrm>
            <a:off x="414135" y="2053949"/>
            <a:ext cx="427221" cy="427221"/>
            <a:chOff x="3423965" y="5497779"/>
            <a:chExt cx="427221" cy="427221"/>
          </a:xfrm>
        </p:grpSpPr>
        <p:sp>
          <p:nvSpPr>
            <p:cNvPr id="59" name="Oval 58">
              <a:extLst>
                <a:ext uri="{FF2B5EF4-FFF2-40B4-BE49-F238E27FC236}">
                  <a16:creationId xmlns:a16="http://schemas.microsoft.com/office/drawing/2014/main" id="{4E838344-5A71-7F87-6AB4-47EBE6ED0E74}"/>
                </a:ext>
              </a:extLst>
            </p:cNvPr>
            <p:cNvSpPr/>
            <p:nvPr/>
          </p:nvSpPr>
          <p:spPr>
            <a:xfrm>
              <a:off x="3423965" y="5497779"/>
              <a:ext cx="427221" cy="427221"/>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6" name="Graphic 55">
              <a:extLst>
                <a:ext uri="{FF2B5EF4-FFF2-40B4-BE49-F238E27FC236}">
                  <a16:creationId xmlns:a16="http://schemas.microsoft.com/office/drawing/2014/main" id="{06924385-0190-E64C-A1E4-75F529410A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75575" y="5549389"/>
              <a:ext cx="324000" cy="324000"/>
            </a:xfrm>
            <a:prstGeom prst="rect">
              <a:avLst/>
            </a:prstGeom>
          </p:spPr>
        </p:pic>
      </p:grpSp>
      <p:grpSp>
        <p:nvGrpSpPr>
          <p:cNvPr id="62" name="Group 61">
            <a:extLst>
              <a:ext uri="{FF2B5EF4-FFF2-40B4-BE49-F238E27FC236}">
                <a16:creationId xmlns:a16="http://schemas.microsoft.com/office/drawing/2014/main" id="{506BC905-8ED3-1A78-FE7D-2A31D4D5C874}"/>
              </a:ext>
            </a:extLst>
          </p:cNvPr>
          <p:cNvGrpSpPr/>
          <p:nvPr/>
        </p:nvGrpSpPr>
        <p:grpSpPr>
          <a:xfrm>
            <a:off x="414135" y="2894793"/>
            <a:ext cx="427221" cy="427221"/>
            <a:chOff x="4040726" y="5513599"/>
            <a:chExt cx="427221" cy="427221"/>
          </a:xfrm>
        </p:grpSpPr>
        <p:sp>
          <p:nvSpPr>
            <p:cNvPr id="60" name="Oval 59">
              <a:extLst>
                <a:ext uri="{FF2B5EF4-FFF2-40B4-BE49-F238E27FC236}">
                  <a16:creationId xmlns:a16="http://schemas.microsoft.com/office/drawing/2014/main" id="{1D674CA3-1DDC-30C1-E34D-9A04FD047647}"/>
                </a:ext>
              </a:extLst>
            </p:cNvPr>
            <p:cNvSpPr/>
            <p:nvPr/>
          </p:nvSpPr>
          <p:spPr>
            <a:xfrm>
              <a:off x="4040726" y="5513599"/>
              <a:ext cx="427221" cy="427221"/>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8" name="Graphic 57">
              <a:extLst>
                <a:ext uri="{FF2B5EF4-FFF2-40B4-BE49-F238E27FC236}">
                  <a16:creationId xmlns:a16="http://schemas.microsoft.com/office/drawing/2014/main" id="{A8E10991-FAD6-BC13-1026-86C6724ADE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092336" y="5565209"/>
              <a:ext cx="324000" cy="324000"/>
            </a:xfrm>
            <a:prstGeom prst="rect">
              <a:avLst/>
            </a:prstGeom>
          </p:spPr>
        </p:pic>
      </p:grpSp>
    </p:spTree>
    <p:extLst>
      <p:ext uri="{BB962C8B-B14F-4D97-AF65-F5344CB8AC3E}">
        <p14:creationId xmlns:p14="http://schemas.microsoft.com/office/powerpoint/2010/main" val="2990795829"/>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2626EA-FABD-0C41-A6A4-A134B0824878}"/>
              </a:ext>
            </a:extLst>
          </p:cNvPr>
          <p:cNvSpPr>
            <a:spLocks noGrp="1"/>
          </p:cNvSpPr>
          <p:nvPr>
            <p:ph type="title"/>
          </p:nvPr>
        </p:nvSpPr>
        <p:spPr>
          <a:xfrm>
            <a:off x="301625" y="301625"/>
            <a:ext cx="5148000" cy="303213"/>
          </a:xfrm>
        </p:spPr>
        <p:txBody>
          <a:bodyPr/>
          <a:lstStyle/>
          <a:p>
            <a:r>
              <a:rPr lang="en-GB" dirty="0"/>
              <a:t>CORNEOCARE</a:t>
            </a:r>
            <a:r>
              <a:rPr lang="en-GB" b="0" dirty="0"/>
              <a:t>™</a:t>
            </a:r>
            <a:r>
              <a:rPr lang="en-GB" dirty="0"/>
              <a:t> holistic approach with Niacinamide PC</a:t>
            </a:r>
          </a:p>
        </p:txBody>
      </p:sp>
      <p:sp>
        <p:nvSpPr>
          <p:cNvPr id="2" name="Slide Number Placeholder 1">
            <a:extLst>
              <a:ext uri="{FF2B5EF4-FFF2-40B4-BE49-F238E27FC236}">
                <a16:creationId xmlns:a16="http://schemas.microsoft.com/office/drawing/2014/main" id="{BC67C780-8752-FF4F-B2CD-0D79611C17AB}"/>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7</a:t>
            </a:fld>
            <a:endParaRPr lang="en-US" dirty="0"/>
          </a:p>
        </p:txBody>
      </p:sp>
      <p:sp>
        <p:nvSpPr>
          <p:cNvPr id="4" name="Text Placeholder 3">
            <a:extLst>
              <a:ext uri="{FF2B5EF4-FFF2-40B4-BE49-F238E27FC236}">
                <a16:creationId xmlns:a16="http://schemas.microsoft.com/office/drawing/2014/main" id="{D64F14E1-A5B3-DE48-8E2E-4981AADDA3E5}"/>
              </a:ext>
            </a:extLst>
          </p:cNvPr>
          <p:cNvSpPr>
            <a:spLocks noGrp="1"/>
          </p:cNvSpPr>
          <p:nvPr>
            <p:ph type="body" idx="11"/>
          </p:nvPr>
        </p:nvSpPr>
        <p:spPr>
          <a:xfrm>
            <a:off x="301624" y="881840"/>
            <a:ext cx="5277561" cy="575739"/>
          </a:xfrm>
        </p:spPr>
        <p:txBody>
          <a:bodyPr/>
          <a:lstStyle/>
          <a:p>
            <a:r>
              <a:rPr lang="en-GB" dirty="0"/>
              <a:t>A healthy perfect skin barrier, a key benefit of CORNEOCARE™</a:t>
            </a:r>
          </a:p>
        </p:txBody>
      </p:sp>
      <p:sp>
        <p:nvSpPr>
          <p:cNvPr id="7" name="Text Placeholder 6">
            <a:extLst>
              <a:ext uri="{FF2B5EF4-FFF2-40B4-BE49-F238E27FC236}">
                <a16:creationId xmlns:a16="http://schemas.microsoft.com/office/drawing/2014/main" id="{D2D12CBE-A863-174F-A9A1-C7E7B44917C9}"/>
              </a:ext>
            </a:extLst>
          </p:cNvPr>
          <p:cNvSpPr>
            <a:spLocks noGrp="1"/>
          </p:cNvSpPr>
          <p:nvPr>
            <p:ph type="body" sz="quarter" idx="23"/>
          </p:nvPr>
        </p:nvSpPr>
        <p:spPr>
          <a:xfrm>
            <a:off x="301625" y="1557442"/>
            <a:ext cx="4552950" cy="288925"/>
          </a:xfrm>
        </p:spPr>
        <p:txBody>
          <a:bodyPr>
            <a:spAutoFit/>
          </a:bodyPr>
          <a:lstStyle/>
          <a:p>
            <a:r>
              <a:rPr lang="en-GB" dirty="0"/>
              <a:t>NIACINAMIDE PC &amp; CORNEOCARE™</a:t>
            </a:r>
          </a:p>
        </p:txBody>
      </p:sp>
      <p:sp>
        <p:nvSpPr>
          <p:cNvPr id="58" name="Text Placeholder 57">
            <a:extLst>
              <a:ext uri="{FF2B5EF4-FFF2-40B4-BE49-F238E27FC236}">
                <a16:creationId xmlns:a16="http://schemas.microsoft.com/office/drawing/2014/main" id="{34468F94-F835-D566-CA26-65F632BF1CAA}"/>
              </a:ext>
            </a:extLst>
          </p:cNvPr>
          <p:cNvSpPr>
            <a:spLocks noGrp="1"/>
          </p:cNvSpPr>
          <p:nvPr>
            <p:ph type="body" sz="quarter" idx="28"/>
          </p:nvPr>
        </p:nvSpPr>
        <p:spPr/>
        <p:txBody>
          <a:bodyPr/>
          <a:lstStyle/>
          <a:p>
            <a:endParaRPr lang="en-GB"/>
          </a:p>
        </p:txBody>
      </p:sp>
      <p:sp>
        <p:nvSpPr>
          <p:cNvPr id="10" name="Text Placeholder 6">
            <a:extLst>
              <a:ext uri="{FF2B5EF4-FFF2-40B4-BE49-F238E27FC236}">
                <a16:creationId xmlns:a16="http://schemas.microsoft.com/office/drawing/2014/main" id="{5AF71292-F5DA-6148-89FA-1379FBEB0F6A}"/>
              </a:ext>
            </a:extLst>
          </p:cNvPr>
          <p:cNvSpPr txBox="1">
            <a:spLocks/>
          </p:cNvSpPr>
          <p:nvPr/>
        </p:nvSpPr>
        <p:spPr>
          <a:xfrm>
            <a:off x="312324" y="2122995"/>
            <a:ext cx="5277561" cy="252954"/>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800"/>
              </a:spcAft>
              <a:buNone/>
            </a:pPr>
            <a:r>
              <a:rPr lang="en-GB" sz="1800" dirty="0">
                <a:solidFill>
                  <a:schemeClr val="tx1"/>
                </a:solidFill>
                <a:latin typeface="+mn-lt"/>
              </a:rPr>
              <a:t>Reduction of:</a:t>
            </a:r>
          </a:p>
        </p:txBody>
      </p:sp>
      <p:sp>
        <p:nvSpPr>
          <p:cNvPr id="17" name="Text Placeholder 6">
            <a:extLst>
              <a:ext uri="{FF2B5EF4-FFF2-40B4-BE49-F238E27FC236}">
                <a16:creationId xmlns:a16="http://schemas.microsoft.com/office/drawing/2014/main" id="{CC7082B1-A2D7-6949-A740-47ADA0399909}"/>
              </a:ext>
            </a:extLst>
          </p:cNvPr>
          <p:cNvSpPr txBox="1">
            <a:spLocks/>
          </p:cNvSpPr>
          <p:nvPr/>
        </p:nvSpPr>
        <p:spPr>
          <a:xfrm>
            <a:off x="312324" y="3860653"/>
            <a:ext cx="5277561" cy="252954"/>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800"/>
              </a:spcAft>
              <a:buNone/>
            </a:pPr>
            <a:r>
              <a:rPr lang="en-GB" sz="1800" dirty="0">
                <a:solidFill>
                  <a:schemeClr val="tx1"/>
                </a:solidFill>
                <a:latin typeface="+mn-lt"/>
              </a:rPr>
              <a:t>Increase of:</a:t>
            </a:r>
          </a:p>
        </p:txBody>
      </p:sp>
      <p:sp>
        <p:nvSpPr>
          <p:cNvPr id="22" name="TextBox 19">
            <a:extLst>
              <a:ext uri="{FF2B5EF4-FFF2-40B4-BE49-F238E27FC236}">
                <a16:creationId xmlns:a16="http://schemas.microsoft.com/office/drawing/2014/main" id="{BCF80DD9-8719-06FD-E83B-C61D0F3A8DE7}"/>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1"/>
                </a:solidFill>
              </a:rPr>
              <a:t>CORNEOCARE™</a:t>
            </a:r>
          </a:p>
        </p:txBody>
      </p:sp>
      <p:graphicFrame>
        <p:nvGraphicFramePr>
          <p:cNvPr id="59" name="Chart 58">
            <a:extLst>
              <a:ext uri="{FF2B5EF4-FFF2-40B4-BE49-F238E27FC236}">
                <a16:creationId xmlns:a16="http://schemas.microsoft.com/office/drawing/2014/main" id="{B07EABF6-D7A0-CAE9-6B8C-E5B1098A1991}"/>
              </a:ext>
            </a:extLst>
          </p:cNvPr>
          <p:cNvGraphicFramePr/>
          <p:nvPr>
            <p:extLst>
              <p:ext uri="{D42A27DB-BD31-4B8C-83A1-F6EECF244321}">
                <p14:modId xmlns:p14="http://schemas.microsoft.com/office/powerpoint/2010/main" val="1760667925"/>
              </p:ext>
            </p:extLst>
          </p:nvPr>
        </p:nvGraphicFramePr>
        <p:xfrm>
          <a:off x="-173054" y="2469172"/>
          <a:ext cx="1940206" cy="1224000"/>
        </p:xfrm>
        <a:graphic>
          <a:graphicData uri="http://schemas.openxmlformats.org/drawingml/2006/chart">
            <c:chart xmlns:c="http://schemas.openxmlformats.org/drawingml/2006/chart" xmlns:r="http://schemas.openxmlformats.org/officeDocument/2006/relationships" r:id="rId2"/>
          </a:graphicData>
        </a:graphic>
      </p:graphicFrame>
      <p:sp>
        <p:nvSpPr>
          <p:cNvPr id="60" name="TextBox 59">
            <a:extLst>
              <a:ext uri="{FF2B5EF4-FFF2-40B4-BE49-F238E27FC236}">
                <a16:creationId xmlns:a16="http://schemas.microsoft.com/office/drawing/2014/main" id="{69D139C0-2AB0-6E95-5E58-2F095E8255AE}"/>
              </a:ext>
            </a:extLst>
          </p:cNvPr>
          <p:cNvSpPr txBox="1"/>
          <p:nvPr/>
        </p:nvSpPr>
        <p:spPr>
          <a:xfrm>
            <a:off x="448237" y="2888082"/>
            <a:ext cx="697625" cy="349702"/>
          </a:xfrm>
          <a:prstGeom prst="rect">
            <a:avLst/>
          </a:prstGeom>
          <a:noFill/>
        </p:spPr>
        <p:txBody>
          <a:bodyPr wrap="square" lIns="36000" tIns="36000" rIns="36000" bIns="36000" rtlCol="0">
            <a:spAutoFit/>
          </a:bodyPr>
          <a:lstStyle/>
          <a:p>
            <a:r>
              <a:rPr lang="en-GB" b="1" dirty="0">
                <a:solidFill>
                  <a:schemeClr val="bg1"/>
                </a:solidFill>
              </a:rPr>
              <a:t>-27%</a:t>
            </a:r>
          </a:p>
        </p:txBody>
      </p:sp>
      <p:sp>
        <p:nvSpPr>
          <p:cNvPr id="63" name="TextBox 62">
            <a:extLst>
              <a:ext uri="{FF2B5EF4-FFF2-40B4-BE49-F238E27FC236}">
                <a16:creationId xmlns:a16="http://schemas.microsoft.com/office/drawing/2014/main" id="{C529EB5B-FD43-4ABF-7E98-0F7AC0BAE5F9}"/>
              </a:ext>
            </a:extLst>
          </p:cNvPr>
          <p:cNvSpPr txBox="1"/>
          <p:nvPr/>
        </p:nvSpPr>
        <p:spPr>
          <a:xfrm>
            <a:off x="257516" y="3155416"/>
            <a:ext cx="1079067" cy="169277"/>
          </a:xfrm>
          <a:prstGeom prst="rect">
            <a:avLst/>
          </a:prstGeom>
          <a:noFill/>
        </p:spPr>
        <p:txBody>
          <a:bodyPr wrap="square" lIns="0" tIns="0" rIns="0" bIns="0" rtlCol="0" anchor="ctr">
            <a:spAutoFit/>
          </a:bodyPr>
          <a:lstStyle/>
          <a:p>
            <a:pPr algn="ctr"/>
            <a:r>
              <a:rPr lang="en-GB" sz="1100" b="1" dirty="0">
                <a:solidFill>
                  <a:schemeClr val="bg1"/>
                </a:solidFill>
              </a:rPr>
              <a:t>Water loss</a:t>
            </a:r>
          </a:p>
        </p:txBody>
      </p:sp>
      <p:graphicFrame>
        <p:nvGraphicFramePr>
          <p:cNvPr id="64" name="Chart 63">
            <a:extLst>
              <a:ext uri="{FF2B5EF4-FFF2-40B4-BE49-F238E27FC236}">
                <a16:creationId xmlns:a16="http://schemas.microsoft.com/office/drawing/2014/main" id="{E37F59D7-4698-1718-8835-8313CD7949AD}"/>
              </a:ext>
            </a:extLst>
          </p:cNvPr>
          <p:cNvGraphicFramePr/>
          <p:nvPr>
            <p:extLst>
              <p:ext uri="{D42A27DB-BD31-4B8C-83A1-F6EECF244321}">
                <p14:modId xmlns:p14="http://schemas.microsoft.com/office/powerpoint/2010/main" val="525604176"/>
              </p:ext>
            </p:extLst>
          </p:nvPr>
        </p:nvGraphicFramePr>
        <p:xfrm>
          <a:off x="-175349" y="4380887"/>
          <a:ext cx="1940206" cy="1224000"/>
        </p:xfrm>
        <a:graphic>
          <a:graphicData uri="http://schemas.openxmlformats.org/drawingml/2006/chart">
            <c:chart xmlns:c="http://schemas.openxmlformats.org/drawingml/2006/chart" xmlns:r="http://schemas.openxmlformats.org/officeDocument/2006/relationships" r:id="rId3"/>
          </a:graphicData>
        </a:graphic>
      </p:graphicFrame>
      <p:sp>
        <p:nvSpPr>
          <p:cNvPr id="65" name="TextBox 64">
            <a:extLst>
              <a:ext uri="{FF2B5EF4-FFF2-40B4-BE49-F238E27FC236}">
                <a16:creationId xmlns:a16="http://schemas.microsoft.com/office/drawing/2014/main" id="{1E58B4E8-7D47-203B-9851-B5F963BBEC08}"/>
              </a:ext>
            </a:extLst>
          </p:cNvPr>
          <p:cNvSpPr txBox="1"/>
          <p:nvPr/>
        </p:nvSpPr>
        <p:spPr>
          <a:xfrm>
            <a:off x="444424" y="4799797"/>
            <a:ext cx="697625" cy="349702"/>
          </a:xfrm>
          <a:prstGeom prst="rect">
            <a:avLst/>
          </a:prstGeom>
          <a:noFill/>
        </p:spPr>
        <p:txBody>
          <a:bodyPr wrap="square" lIns="36000" tIns="36000" rIns="36000" bIns="36000" rtlCol="0">
            <a:spAutoFit/>
          </a:bodyPr>
          <a:lstStyle/>
          <a:p>
            <a:r>
              <a:rPr lang="en-GB" b="1" dirty="0">
                <a:solidFill>
                  <a:schemeClr val="bg1"/>
                </a:solidFill>
              </a:rPr>
              <a:t>+67%</a:t>
            </a:r>
          </a:p>
        </p:txBody>
      </p:sp>
      <p:graphicFrame>
        <p:nvGraphicFramePr>
          <p:cNvPr id="66" name="Chart 65">
            <a:extLst>
              <a:ext uri="{FF2B5EF4-FFF2-40B4-BE49-F238E27FC236}">
                <a16:creationId xmlns:a16="http://schemas.microsoft.com/office/drawing/2014/main" id="{D7E4D72A-AA8E-8A7C-0683-8E81970BA4A1}"/>
              </a:ext>
            </a:extLst>
          </p:cNvPr>
          <p:cNvGraphicFramePr/>
          <p:nvPr>
            <p:extLst>
              <p:ext uri="{D42A27DB-BD31-4B8C-83A1-F6EECF244321}">
                <p14:modId xmlns:p14="http://schemas.microsoft.com/office/powerpoint/2010/main" val="318714395"/>
              </p:ext>
            </p:extLst>
          </p:nvPr>
        </p:nvGraphicFramePr>
        <p:xfrm>
          <a:off x="1020119" y="4386614"/>
          <a:ext cx="1940206" cy="1224000"/>
        </p:xfrm>
        <a:graphic>
          <a:graphicData uri="http://schemas.openxmlformats.org/drawingml/2006/chart">
            <c:chart xmlns:c="http://schemas.openxmlformats.org/drawingml/2006/chart" xmlns:r="http://schemas.openxmlformats.org/officeDocument/2006/relationships" r:id="rId4"/>
          </a:graphicData>
        </a:graphic>
      </p:graphicFrame>
      <p:sp>
        <p:nvSpPr>
          <p:cNvPr id="67" name="TextBox 66">
            <a:extLst>
              <a:ext uri="{FF2B5EF4-FFF2-40B4-BE49-F238E27FC236}">
                <a16:creationId xmlns:a16="http://schemas.microsoft.com/office/drawing/2014/main" id="{2FDD7FAE-7529-6478-3116-5E52E057344C}"/>
              </a:ext>
            </a:extLst>
          </p:cNvPr>
          <p:cNvSpPr txBox="1"/>
          <p:nvPr/>
        </p:nvSpPr>
        <p:spPr>
          <a:xfrm>
            <a:off x="1639892" y="4805524"/>
            <a:ext cx="697625" cy="349702"/>
          </a:xfrm>
          <a:prstGeom prst="rect">
            <a:avLst/>
          </a:prstGeom>
          <a:noFill/>
        </p:spPr>
        <p:txBody>
          <a:bodyPr wrap="square" lIns="36000" tIns="36000" rIns="36000" bIns="36000" rtlCol="0">
            <a:spAutoFit/>
          </a:bodyPr>
          <a:lstStyle/>
          <a:p>
            <a:r>
              <a:rPr lang="en-GB" b="1" dirty="0">
                <a:solidFill>
                  <a:schemeClr val="bg1"/>
                </a:solidFill>
              </a:rPr>
              <a:t>+34%</a:t>
            </a:r>
          </a:p>
        </p:txBody>
      </p:sp>
      <p:graphicFrame>
        <p:nvGraphicFramePr>
          <p:cNvPr id="68" name="Chart 67">
            <a:extLst>
              <a:ext uri="{FF2B5EF4-FFF2-40B4-BE49-F238E27FC236}">
                <a16:creationId xmlns:a16="http://schemas.microsoft.com/office/drawing/2014/main" id="{B12412FD-4432-FC52-6AB1-5D491CCE78DE}"/>
              </a:ext>
            </a:extLst>
          </p:cNvPr>
          <p:cNvGraphicFramePr/>
          <p:nvPr>
            <p:extLst>
              <p:ext uri="{D42A27DB-BD31-4B8C-83A1-F6EECF244321}">
                <p14:modId xmlns:p14="http://schemas.microsoft.com/office/powerpoint/2010/main" val="3816162877"/>
              </p:ext>
            </p:extLst>
          </p:nvPr>
        </p:nvGraphicFramePr>
        <p:xfrm>
          <a:off x="2193908" y="4380887"/>
          <a:ext cx="1940206" cy="1224000"/>
        </p:xfrm>
        <a:graphic>
          <a:graphicData uri="http://schemas.openxmlformats.org/drawingml/2006/chart">
            <c:chart xmlns:c="http://schemas.openxmlformats.org/drawingml/2006/chart" xmlns:r="http://schemas.openxmlformats.org/officeDocument/2006/relationships" r:id="rId5"/>
          </a:graphicData>
        </a:graphic>
      </p:graphicFrame>
      <p:sp>
        <p:nvSpPr>
          <p:cNvPr id="69" name="TextBox 68">
            <a:extLst>
              <a:ext uri="{FF2B5EF4-FFF2-40B4-BE49-F238E27FC236}">
                <a16:creationId xmlns:a16="http://schemas.microsoft.com/office/drawing/2014/main" id="{ACAA266B-CCD1-1B36-F8D6-41A2701064C2}"/>
              </a:ext>
            </a:extLst>
          </p:cNvPr>
          <p:cNvSpPr txBox="1"/>
          <p:nvPr/>
        </p:nvSpPr>
        <p:spPr>
          <a:xfrm>
            <a:off x="2755036" y="4799797"/>
            <a:ext cx="817950" cy="349702"/>
          </a:xfrm>
          <a:prstGeom prst="rect">
            <a:avLst/>
          </a:prstGeom>
          <a:noFill/>
        </p:spPr>
        <p:txBody>
          <a:bodyPr wrap="square" lIns="36000" tIns="36000" rIns="36000" bIns="36000" rtlCol="0">
            <a:spAutoFit/>
          </a:bodyPr>
          <a:lstStyle/>
          <a:p>
            <a:r>
              <a:rPr lang="en-GB" b="1" dirty="0">
                <a:solidFill>
                  <a:schemeClr val="bg1"/>
                </a:solidFill>
              </a:rPr>
              <a:t>+44%</a:t>
            </a:r>
          </a:p>
        </p:txBody>
      </p:sp>
      <p:graphicFrame>
        <p:nvGraphicFramePr>
          <p:cNvPr id="70" name="Chart 69">
            <a:extLst>
              <a:ext uri="{FF2B5EF4-FFF2-40B4-BE49-F238E27FC236}">
                <a16:creationId xmlns:a16="http://schemas.microsoft.com/office/drawing/2014/main" id="{55E20A25-C17E-ACE6-8494-14C131812150}"/>
              </a:ext>
            </a:extLst>
          </p:cNvPr>
          <p:cNvGraphicFramePr/>
          <p:nvPr>
            <p:extLst>
              <p:ext uri="{D42A27DB-BD31-4B8C-83A1-F6EECF244321}">
                <p14:modId xmlns:p14="http://schemas.microsoft.com/office/powerpoint/2010/main" val="2264899984"/>
              </p:ext>
            </p:extLst>
          </p:nvPr>
        </p:nvGraphicFramePr>
        <p:xfrm>
          <a:off x="3389376" y="4375160"/>
          <a:ext cx="1940206" cy="1224000"/>
        </p:xfrm>
        <a:graphic>
          <a:graphicData uri="http://schemas.openxmlformats.org/drawingml/2006/chart">
            <c:chart xmlns:c="http://schemas.openxmlformats.org/drawingml/2006/chart" xmlns:r="http://schemas.openxmlformats.org/officeDocument/2006/relationships" r:id="rId6"/>
          </a:graphicData>
        </a:graphic>
      </p:graphicFrame>
      <p:sp>
        <p:nvSpPr>
          <p:cNvPr id="71" name="TextBox 70">
            <a:extLst>
              <a:ext uri="{FF2B5EF4-FFF2-40B4-BE49-F238E27FC236}">
                <a16:creationId xmlns:a16="http://schemas.microsoft.com/office/drawing/2014/main" id="{4D54BEC5-D81A-4096-6170-57F40166116F}"/>
              </a:ext>
            </a:extLst>
          </p:cNvPr>
          <p:cNvSpPr txBox="1"/>
          <p:nvPr/>
        </p:nvSpPr>
        <p:spPr>
          <a:xfrm>
            <a:off x="3939053" y="4793656"/>
            <a:ext cx="835054" cy="349702"/>
          </a:xfrm>
          <a:prstGeom prst="rect">
            <a:avLst/>
          </a:prstGeom>
          <a:noFill/>
        </p:spPr>
        <p:txBody>
          <a:bodyPr wrap="square" lIns="36000" tIns="36000" rIns="36000" bIns="36000" rtlCol="0">
            <a:spAutoFit/>
          </a:bodyPr>
          <a:lstStyle/>
          <a:p>
            <a:r>
              <a:rPr lang="en-GB" b="1" dirty="0">
                <a:solidFill>
                  <a:schemeClr val="bg1"/>
                </a:solidFill>
              </a:rPr>
              <a:t>+100%</a:t>
            </a:r>
          </a:p>
        </p:txBody>
      </p:sp>
      <p:sp>
        <p:nvSpPr>
          <p:cNvPr id="72" name="TextBox 71">
            <a:extLst>
              <a:ext uri="{FF2B5EF4-FFF2-40B4-BE49-F238E27FC236}">
                <a16:creationId xmlns:a16="http://schemas.microsoft.com/office/drawing/2014/main" id="{CD7C3CE0-D180-6C77-3694-FE6E3EE0AA4A}"/>
              </a:ext>
            </a:extLst>
          </p:cNvPr>
          <p:cNvSpPr txBox="1"/>
          <p:nvPr/>
        </p:nvSpPr>
        <p:spPr>
          <a:xfrm>
            <a:off x="253702" y="5093237"/>
            <a:ext cx="1079067" cy="169277"/>
          </a:xfrm>
          <a:prstGeom prst="rect">
            <a:avLst/>
          </a:prstGeom>
          <a:noFill/>
        </p:spPr>
        <p:txBody>
          <a:bodyPr wrap="square" lIns="0" tIns="0" rIns="0" bIns="0" rtlCol="0" anchor="ctr">
            <a:spAutoFit/>
          </a:bodyPr>
          <a:lstStyle/>
          <a:p>
            <a:pPr algn="ctr"/>
            <a:r>
              <a:rPr lang="en-GB" sz="1100" b="1" dirty="0">
                <a:solidFill>
                  <a:schemeClr val="bg1"/>
                </a:solidFill>
              </a:rPr>
              <a:t>Fatty acids</a:t>
            </a:r>
          </a:p>
        </p:txBody>
      </p:sp>
      <p:sp>
        <p:nvSpPr>
          <p:cNvPr id="73" name="TextBox 72">
            <a:extLst>
              <a:ext uri="{FF2B5EF4-FFF2-40B4-BE49-F238E27FC236}">
                <a16:creationId xmlns:a16="http://schemas.microsoft.com/office/drawing/2014/main" id="{80CEB031-D360-C6C5-4D87-5DD6A5230E7A}"/>
              </a:ext>
            </a:extLst>
          </p:cNvPr>
          <p:cNvSpPr txBox="1"/>
          <p:nvPr/>
        </p:nvSpPr>
        <p:spPr>
          <a:xfrm>
            <a:off x="1449471" y="5094000"/>
            <a:ext cx="1079067" cy="169277"/>
          </a:xfrm>
          <a:prstGeom prst="rect">
            <a:avLst/>
          </a:prstGeom>
          <a:noFill/>
        </p:spPr>
        <p:txBody>
          <a:bodyPr wrap="square" lIns="0" tIns="0" rIns="0" bIns="0" rtlCol="0" anchor="ctr">
            <a:spAutoFit/>
          </a:bodyPr>
          <a:lstStyle/>
          <a:p>
            <a:pPr algn="ctr"/>
            <a:r>
              <a:rPr lang="en-GB" sz="1100" b="1" dirty="0">
                <a:solidFill>
                  <a:schemeClr val="bg1"/>
                </a:solidFill>
              </a:rPr>
              <a:t>Ceramides</a:t>
            </a:r>
          </a:p>
        </p:txBody>
      </p:sp>
      <p:sp>
        <p:nvSpPr>
          <p:cNvPr id="74" name="TextBox 73">
            <a:extLst>
              <a:ext uri="{FF2B5EF4-FFF2-40B4-BE49-F238E27FC236}">
                <a16:creationId xmlns:a16="http://schemas.microsoft.com/office/drawing/2014/main" id="{C8ECD1DC-254E-F9BF-3638-6F28055920E9}"/>
              </a:ext>
            </a:extLst>
          </p:cNvPr>
          <p:cNvSpPr txBox="1"/>
          <p:nvPr/>
        </p:nvSpPr>
        <p:spPr>
          <a:xfrm>
            <a:off x="2618368" y="5093237"/>
            <a:ext cx="1079067" cy="169277"/>
          </a:xfrm>
          <a:prstGeom prst="rect">
            <a:avLst/>
          </a:prstGeom>
          <a:noFill/>
        </p:spPr>
        <p:txBody>
          <a:bodyPr wrap="square" lIns="0" tIns="0" rIns="0" bIns="0" rtlCol="0" anchor="ctr">
            <a:spAutoFit/>
          </a:bodyPr>
          <a:lstStyle/>
          <a:p>
            <a:pPr algn="ctr"/>
            <a:r>
              <a:rPr lang="en-GB" sz="1100" b="1" dirty="0" err="1">
                <a:solidFill>
                  <a:schemeClr val="bg1"/>
                </a:solidFill>
              </a:rPr>
              <a:t>Involucrin</a:t>
            </a:r>
            <a:endParaRPr lang="en-GB" sz="1100" b="1" dirty="0">
              <a:solidFill>
                <a:schemeClr val="bg1"/>
              </a:solidFill>
            </a:endParaRPr>
          </a:p>
        </p:txBody>
      </p:sp>
      <p:sp>
        <p:nvSpPr>
          <p:cNvPr id="75" name="TextBox 74">
            <a:extLst>
              <a:ext uri="{FF2B5EF4-FFF2-40B4-BE49-F238E27FC236}">
                <a16:creationId xmlns:a16="http://schemas.microsoft.com/office/drawing/2014/main" id="{C0A3DB70-411C-6EA3-DC0E-D5022BC2DA7E}"/>
              </a:ext>
            </a:extLst>
          </p:cNvPr>
          <p:cNvSpPr txBox="1"/>
          <p:nvPr/>
        </p:nvSpPr>
        <p:spPr>
          <a:xfrm>
            <a:off x="3821465" y="5093237"/>
            <a:ext cx="1079067" cy="169277"/>
          </a:xfrm>
          <a:prstGeom prst="rect">
            <a:avLst/>
          </a:prstGeom>
          <a:noFill/>
        </p:spPr>
        <p:txBody>
          <a:bodyPr wrap="square" lIns="0" tIns="0" rIns="0" bIns="0" rtlCol="0" anchor="ctr">
            <a:spAutoFit/>
          </a:bodyPr>
          <a:lstStyle/>
          <a:p>
            <a:pPr algn="ctr"/>
            <a:r>
              <a:rPr lang="en-GB" sz="1100" b="1" dirty="0">
                <a:solidFill>
                  <a:schemeClr val="bg1"/>
                </a:solidFill>
              </a:rPr>
              <a:t>Filaggrin</a:t>
            </a:r>
          </a:p>
        </p:txBody>
      </p:sp>
      <p:pic>
        <p:nvPicPr>
          <p:cNvPr id="12" name="Picture Placeholder 11" descr="A person with her eyes closed&#10;&#10;Description automatically generated">
            <a:extLst>
              <a:ext uri="{FF2B5EF4-FFF2-40B4-BE49-F238E27FC236}">
                <a16:creationId xmlns:a16="http://schemas.microsoft.com/office/drawing/2014/main" id="{286236E7-7872-AB50-1487-5CCF1682CE2A}"/>
              </a:ext>
            </a:extLst>
          </p:cNvPr>
          <p:cNvPicPr>
            <a:picLocks noGrp="1" noChangeAspect="1"/>
          </p:cNvPicPr>
          <p:nvPr>
            <p:ph type="pic" sz="quarter" idx="22"/>
          </p:nvPr>
        </p:nvPicPr>
        <p:blipFill>
          <a:blip r:embed="rId7"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6844394"/>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10;&#10;Description automatically generated">
            <a:extLst>
              <a:ext uri="{FF2B5EF4-FFF2-40B4-BE49-F238E27FC236}">
                <a16:creationId xmlns:a16="http://schemas.microsoft.com/office/drawing/2014/main" id="{5FA5F892-EB74-E448-BCD8-3F4FB7D303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1625" y="1916458"/>
            <a:ext cx="4300068" cy="3175434"/>
          </a:xfrm>
          <a:prstGeom prst="rect">
            <a:avLst/>
          </a:prstGeom>
        </p:spPr>
      </p:pic>
      <p:sp>
        <p:nvSpPr>
          <p:cNvPr id="3" name="Title 2">
            <a:extLst>
              <a:ext uri="{FF2B5EF4-FFF2-40B4-BE49-F238E27FC236}">
                <a16:creationId xmlns:a16="http://schemas.microsoft.com/office/drawing/2014/main" id="{AC2198E4-7C6C-AA42-A353-B422C7441239}"/>
              </a:ext>
            </a:extLst>
          </p:cNvPr>
          <p:cNvSpPr>
            <a:spLocks noGrp="1"/>
          </p:cNvSpPr>
          <p:nvPr>
            <p:ph type="title"/>
          </p:nvPr>
        </p:nvSpPr>
        <p:spPr>
          <a:xfrm>
            <a:off x="302400" y="302400"/>
            <a:ext cx="11591925" cy="303211"/>
          </a:xfrm>
        </p:spPr>
        <p:txBody>
          <a:bodyPr/>
          <a:lstStyle/>
          <a:p>
            <a:r>
              <a:rPr lang="en-GB" dirty="0"/>
              <a:t>Niacinamide strengthens the skin barrier</a:t>
            </a:r>
          </a:p>
        </p:txBody>
      </p:sp>
      <p:sp>
        <p:nvSpPr>
          <p:cNvPr id="2" name="Slide Number Placeholder 1">
            <a:extLst>
              <a:ext uri="{FF2B5EF4-FFF2-40B4-BE49-F238E27FC236}">
                <a16:creationId xmlns:a16="http://schemas.microsoft.com/office/drawing/2014/main" id="{E3538472-8F1D-A147-88E8-3987B219E6DB}"/>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8</a:t>
            </a:fld>
            <a:endParaRPr lang="en-US" dirty="0"/>
          </a:p>
        </p:txBody>
      </p:sp>
      <p:sp>
        <p:nvSpPr>
          <p:cNvPr id="25" name="Text Placeholder 24">
            <a:extLst>
              <a:ext uri="{FF2B5EF4-FFF2-40B4-BE49-F238E27FC236}">
                <a16:creationId xmlns:a16="http://schemas.microsoft.com/office/drawing/2014/main" id="{B49DAE41-843D-7500-3EC4-E718151D2CE7}"/>
              </a:ext>
            </a:extLst>
          </p:cNvPr>
          <p:cNvSpPr>
            <a:spLocks noGrp="1"/>
          </p:cNvSpPr>
          <p:nvPr>
            <p:ph type="body" idx="11"/>
          </p:nvPr>
        </p:nvSpPr>
        <p:spPr>
          <a:xfrm>
            <a:off x="302400" y="605610"/>
            <a:ext cx="9353974" cy="540000"/>
          </a:xfrm>
        </p:spPr>
        <p:txBody>
          <a:bodyPr/>
          <a:lstStyle/>
          <a:p>
            <a:r>
              <a:rPr lang="en-GB" dirty="0"/>
              <a:t>Twelve healthy men volunteers with dry skin applied Niacinamide (2%) for 4 weeks.</a:t>
            </a:r>
            <a:br>
              <a:rPr lang="en-GB" dirty="0"/>
            </a:br>
            <a:r>
              <a:rPr lang="en-GB" dirty="0"/>
              <a:t>Lipids were extracted and quantified from stripping of stratum corneum</a:t>
            </a:r>
          </a:p>
          <a:p>
            <a:endParaRPr lang="en-GB" dirty="0"/>
          </a:p>
        </p:txBody>
      </p:sp>
      <p:sp>
        <p:nvSpPr>
          <p:cNvPr id="28" name="Text Placeholder 27">
            <a:extLst>
              <a:ext uri="{FF2B5EF4-FFF2-40B4-BE49-F238E27FC236}">
                <a16:creationId xmlns:a16="http://schemas.microsoft.com/office/drawing/2014/main" id="{C79245F5-7D95-124B-838E-0509470D398D}"/>
              </a:ext>
            </a:extLst>
          </p:cNvPr>
          <p:cNvSpPr>
            <a:spLocks noGrp="1"/>
          </p:cNvSpPr>
          <p:nvPr>
            <p:ph type="body" sz="quarter" idx="24"/>
          </p:nvPr>
        </p:nvSpPr>
        <p:spPr/>
        <p:txBody>
          <a:bodyPr/>
          <a:lstStyle/>
          <a:p>
            <a:r>
              <a:rPr lang="en-GB" dirty="0" err="1"/>
              <a:t>Tanno</a:t>
            </a:r>
            <a:r>
              <a:rPr lang="en-GB" dirty="0"/>
              <a:t> et al, British  Journal of </a:t>
            </a:r>
            <a:r>
              <a:rPr lang="en-GB" dirty="0" err="1"/>
              <a:t>Derrmatology</a:t>
            </a:r>
            <a:r>
              <a:rPr lang="en-GB" dirty="0"/>
              <a:t> 2000, 143:524-531 </a:t>
            </a:r>
          </a:p>
        </p:txBody>
      </p:sp>
      <p:sp>
        <p:nvSpPr>
          <p:cNvPr id="20" name="Rounded Rectangle 19">
            <a:extLst>
              <a:ext uri="{FF2B5EF4-FFF2-40B4-BE49-F238E27FC236}">
                <a16:creationId xmlns:a16="http://schemas.microsoft.com/office/drawing/2014/main" id="{BB2BC392-00CC-5F44-8F19-E3384E8B3D19}"/>
              </a:ext>
            </a:extLst>
          </p:cNvPr>
          <p:cNvSpPr/>
          <p:nvPr/>
        </p:nvSpPr>
        <p:spPr>
          <a:xfrm>
            <a:off x="301625" y="5220268"/>
            <a:ext cx="9903531" cy="808459"/>
          </a:xfrm>
          <a:prstGeom prst="rect">
            <a:avLst/>
          </a:prstGeom>
          <a:solidFill>
            <a:srgbClr val="CBE7F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nchorCtr="0">
            <a:spAutoFit/>
          </a:bodyPr>
          <a:lstStyle/>
          <a:p>
            <a:pPr>
              <a:spcAft>
                <a:spcPts val="1200"/>
              </a:spcAft>
              <a:buSzPct val="125000"/>
            </a:pPr>
            <a:r>
              <a:rPr lang="en-GB" dirty="0">
                <a:solidFill>
                  <a:schemeClr val="tx1"/>
                </a:solidFill>
              </a:rPr>
              <a:t>Niacinamide PC helps to keep hydrated and normalize </a:t>
            </a:r>
            <a:br>
              <a:rPr lang="en-GB" dirty="0">
                <a:solidFill>
                  <a:schemeClr val="tx1"/>
                </a:solidFill>
              </a:rPr>
            </a:br>
            <a:r>
              <a:rPr lang="en-GB" dirty="0">
                <a:solidFill>
                  <a:schemeClr val="tx1"/>
                </a:solidFill>
              </a:rPr>
              <a:t>the skin by balancing ceramide and fatty acids in Stratum Corneum</a:t>
            </a:r>
          </a:p>
        </p:txBody>
      </p:sp>
      <p:sp>
        <p:nvSpPr>
          <p:cNvPr id="22" name="TextBox 21">
            <a:extLst>
              <a:ext uri="{FF2B5EF4-FFF2-40B4-BE49-F238E27FC236}">
                <a16:creationId xmlns:a16="http://schemas.microsoft.com/office/drawing/2014/main" id="{B74C3CB7-2A7F-704E-94AB-362C7A3AF878}"/>
              </a:ext>
            </a:extLst>
          </p:cNvPr>
          <p:cNvSpPr txBox="1"/>
          <p:nvPr/>
        </p:nvSpPr>
        <p:spPr>
          <a:xfrm>
            <a:off x="302400" y="1342800"/>
            <a:ext cx="3899425" cy="215444"/>
          </a:xfrm>
          <a:prstGeom prst="rect">
            <a:avLst/>
          </a:prstGeom>
          <a:noFill/>
        </p:spPr>
        <p:txBody>
          <a:bodyPr wrap="square" lIns="0" tIns="0" rIns="0" bIns="0" rtlCol="0" anchor="b" anchorCtr="0">
            <a:spAutoFit/>
          </a:bodyPr>
          <a:lstStyle/>
          <a:p>
            <a:pPr>
              <a:spcAft>
                <a:spcPts val="300"/>
              </a:spcAft>
              <a:buClr>
                <a:srgbClr val="007E4B"/>
              </a:buClr>
            </a:pPr>
            <a:r>
              <a:rPr lang="en-GB" sz="1400" dirty="0" err="1"/>
              <a:t>Transepidermal</a:t>
            </a:r>
            <a:r>
              <a:rPr lang="en-GB" sz="1400" dirty="0"/>
              <a:t> water loss (mg/cm</a:t>
            </a:r>
            <a:r>
              <a:rPr lang="en-GB" sz="1400" baseline="30000" dirty="0"/>
              <a:t>2</a:t>
            </a:r>
            <a:r>
              <a:rPr lang="en-GB" sz="1400" dirty="0"/>
              <a:t>.h)</a:t>
            </a:r>
          </a:p>
        </p:txBody>
      </p:sp>
      <p:sp>
        <p:nvSpPr>
          <p:cNvPr id="27" name="TextBox 26">
            <a:extLst>
              <a:ext uri="{FF2B5EF4-FFF2-40B4-BE49-F238E27FC236}">
                <a16:creationId xmlns:a16="http://schemas.microsoft.com/office/drawing/2014/main" id="{2D75A526-89B8-254F-A858-6A2CAC215FCD}"/>
              </a:ext>
            </a:extLst>
          </p:cNvPr>
          <p:cNvSpPr txBox="1"/>
          <p:nvPr/>
        </p:nvSpPr>
        <p:spPr>
          <a:xfrm>
            <a:off x="5400531" y="1342800"/>
            <a:ext cx="6489067" cy="437076"/>
          </a:xfrm>
          <a:prstGeom prst="rect">
            <a:avLst/>
          </a:prstGeom>
          <a:noFill/>
        </p:spPr>
        <p:txBody>
          <a:bodyPr wrap="square" lIns="0" tIns="0" rIns="0" bIns="0" rtlCol="0" anchor="b" anchorCtr="0">
            <a:spAutoFit/>
          </a:bodyPr>
          <a:lstStyle/>
          <a:p>
            <a:pPr>
              <a:spcAft>
                <a:spcPts val="300"/>
              </a:spcAft>
              <a:buClr>
                <a:srgbClr val="007E4B"/>
              </a:buClr>
            </a:pPr>
            <a:r>
              <a:rPr lang="en-GB" sz="1400" dirty="0"/>
              <a:t>Increased ceramide and free fatty acids level (</a:t>
            </a:r>
            <a:r>
              <a:rPr lang="el-GR" sz="1400" dirty="0"/>
              <a:t>μ</a:t>
            </a:r>
            <a:r>
              <a:rPr lang="en-GB" sz="1400" dirty="0"/>
              <a:t>g/mg protein) in stratum corneum after Niacinamide treatment </a:t>
            </a:r>
          </a:p>
        </p:txBody>
      </p:sp>
      <p:pic>
        <p:nvPicPr>
          <p:cNvPr id="30" name="Picture 29">
            <a:extLst>
              <a:ext uri="{FF2B5EF4-FFF2-40B4-BE49-F238E27FC236}">
                <a16:creationId xmlns:a16="http://schemas.microsoft.com/office/drawing/2014/main" id="{E1EFFE32-E8CA-7C48-8290-CDA8FD3EBC9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400532" y="1779876"/>
            <a:ext cx="4902423" cy="3175434"/>
          </a:xfrm>
          <a:prstGeom prst="rect">
            <a:avLst/>
          </a:prstGeom>
        </p:spPr>
      </p:pic>
      <p:sp>
        <p:nvSpPr>
          <p:cNvPr id="16" name="Rectangle 15">
            <a:extLst>
              <a:ext uri="{FF2B5EF4-FFF2-40B4-BE49-F238E27FC236}">
                <a16:creationId xmlns:a16="http://schemas.microsoft.com/office/drawing/2014/main" id="{C322AD75-C74B-B34D-9AFF-865BFD1D0B35}"/>
              </a:ext>
            </a:extLst>
          </p:cNvPr>
          <p:cNvSpPr/>
          <p:nvPr/>
        </p:nvSpPr>
        <p:spPr>
          <a:xfrm>
            <a:off x="8472005" y="4856957"/>
            <a:ext cx="1830950" cy="230832"/>
          </a:xfrm>
          <a:prstGeom prst="rect">
            <a:avLst/>
          </a:prstGeom>
        </p:spPr>
        <p:txBody>
          <a:bodyPr wrap="none">
            <a:spAutoFit/>
          </a:bodyPr>
          <a:lstStyle/>
          <a:p>
            <a:pPr algn="r"/>
            <a:r>
              <a:rPr lang="de-CH" sz="900" dirty="0">
                <a:ea typeface="Fira Sans" panose="020B0503050000020004" pitchFamily="34" charset="0"/>
              </a:rPr>
              <a:t>+ p &lt; 0.01; *p &lt; 0.05; **p &lt; 0.01</a:t>
            </a:r>
          </a:p>
        </p:txBody>
      </p:sp>
      <p:sp>
        <p:nvSpPr>
          <p:cNvPr id="19" name="TextBox 19">
            <a:extLst>
              <a:ext uri="{FF2B5EF4-FFF2-40B4-BE49-F238E27FC236}">
                <a16:creationId xmlns:a16="http://schemas.microsoft.com/office/drawing/2014/main" id="{B10C9505-815A-C3B0-E367-8C6A8EFF9271}"/>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1"/>
                </a:solidFill>
              </a:rPr>
              <a:t>CORNEOCARE™</a:t>
            </a:r>
          </a:p>
        </p:txBody>
      </p:sp>
      <p:sp>
        <p:nvSpPr>
          <p:cNvPr id="35" name="Oval 34">
            <a:extLst>
              <a:ext uri="{FF2B5EF4-FFF2-40B4-BE49-F238E27FC236}">
                <a16:creationId xmlns:a16="http://schemas.microsoft.com/office/drawing/2014/main" id="{46F59B1E-6ACB-DE61-8D5A-57A4A92AFAEB}"/>
              </a:ext>
            </a:extLst>
          </p:cNvPr>
          <p:cNvSpPr/>
          <p:nvPr/>
        </p:nvSpPr>
        <p:spPr>
          <a:xfrm>
            <a:off x="9835660" y="61148"/>
            <a:ext cx="720000" cy="72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200" i="1" dirty="0"/>
              <a:t>In vivo </a:t>
            </a:r>
            <a:r>
              <a:rPr lang="en-GB" sz="1200" dirty="0"/>
              <a:t>study</a:t>
            </a:r>
          </a:p>
        </p:txBody>
      </p:sp>
    </p:spTree>
    <p:extLst>
      <p:ext uri="{BB962C8B-B14F-4D97-AF65-F5344CB8AC3E}">
        <p14:creationId xmlns:p14="http://schemas.microsoft.com/office/powerpoint/2010/main" val="3572538096"/>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F2ACF13-4D29-2A49-9787-1309A2F9B35A}"/>
              </a:ext>
            </a:extLst>
          </p:cNvPr>
          <p:cNvSpPr/>
          <p:nvPr/>
        </p:nvSpPr>
        <p:spPr>
          <a:xfrm>
            <a:off x="3292398" y="3345733"/>
            <a:ext cx="831600" cy="21591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Rounded Rectangle 13">
            <a:extLst>
              <a:ext uri="{FF2B5EF4-FFF2-40B4-BE49-F238E27FC236}">
                <a16:creationId xmlns:a16="http://schemas.microsoft.com/office/drawing/2014/main" id="{724F5507-2BC3-9749-8F1E-FFA2916E2065}"/>
              </a:ext>
            </a:extLst>
          </p:cNvPr>
          <p:cNvSpPr/>
          <p:nvPr/>
        </p:nvSpPr>
        <p:spPr>
          <a:xfrm>
            <a:off x="302400" y="1342800"/>
            <a:ext cx="3064255" cy="4199088"/>
          </a:xfrm>
          <a:prstGeom prst="rect">
            <a:avLst/>
          </a:prstGeom>
          <a:solidFill>
            <a:srgbClr val="F5D8B8"/>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DECD185E-606A-7C49-BFF0-ABA8A109C2A4}"/>
              </a:ext>
            </a:extLst>
          </p:cNvPr>
          <p:cNvSpPr txBox="1"/>
          <p:nvPr/>
        </p:nvSpPr>
        <p:spPr>
          <a:xfrm>
            <a:off x="1153719" y="2024632"/>
            <a:ext cx="2036452" cy="980405"/>
          </a:xfrm>
          <a:prstGeom prst="rect">
            <a:avLst/>
          </a:prstGeom>
          <a:noFill/>
        </p:spPr>
        <p:txBody>
          <a:bodyPr wrap="square" lIns="0" tIns="0" rIns="0" bIns="0" rtlCol="0" anchor="ctr" anchorCtr="0">
            <a:noAutofit/>
          </a:bodyPr>
          <a:lstStyle/>
          <a:p>
            <a:pPr>
              <a:spcAft>
                <a:spcPts val="300"/>
              </a:spcAft>
              <a:buClr>
                <a:srgbClr val="007E4B"/>
              </a:buClr>
            </a:pPr>
            <a:r>
              <a:rPr lang="en-GB" sz="1600" dirty="0"/>
              <a:t>Well-protected from environmental damage for beautiful and healthy skin</a:t>
            </a:r>
          </a:p>
        </p:txBody>
      </p:sp>
      <p:sp>
        <p:nvSpPr>
          <p:cNvPr id="19" name="Rounded Rectangle 18">
            <a:extLst>
              <a:ext uri="{FF2B5EF4-FFF2-40B4-BE49-F238E27FC236}">
                <a16:creationId xmlns:a16="http://schemas.microsoft.com/office/drawing/2014/main" id="{A1AB6087-9EC0-494B-8BFA-29A5DE6BBFF7}"/>
              </a:ext>
            </a:extLst>
          </p:cNvPr>
          <p:cNvSpPr/>
          <p:nvPr/>
        </p:nvSpPr>
        <p:spPr>
          <a:xfrm>
            <a:off x="4052167" y="1339022"/>
            <a:ext cx="3063600" cy="4199088"/>
          </a:xfrm>
          <a:prstGeom prst="rect">
            <a:avLst/>
          </a:prstGeom>
          <a:solidFill>
            <a:srgbClr val="CC741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44000" tIns="360000" rIns="144000" bIns="144000" rtlCol="0" anchor="t" anchorCtr="0"/>
          <a:lstStyle/>
          <a:p>
            <a:pPr>
              <a:spcAft>
                <a:spcPts val="800"/>
              </a:spcAft>
              <a:buSzPct val="125000"/>
            </a:pPr>
            <a:endParaRPr lang="en-GB" sz="1600" dirty="0">
              <a:solidFill>
                <a:schemeClr val="tx1"/>
              </a:solidFill>
            </a:endParaRPr>
          </a:p>
          <a:p>
            <a:pPr marL="285750" indent="-285750">
              <a:spcAft>
                <a:spcPts val="800"/>
              </a:spcAft>
              <a:buFont typeface="Arial" panose="020B0604020202020204" pitchFamily="34" charset="0"/>
              <a:buChar char="•"/>
            </a:pPr>
            <a:endParaRPr lang="en-GB" sz="1600" dirty="0">
              <a:solidFill>
                <a:schemeClr val="tx1"/>
              </a:solidFill>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Protection and Repair</a:t>
            </a:r>
            <a:endParaRPr lang="en-GB" b="0" dirty="0"/>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9</a:t>
            </a:fld>
            <a:endParaRPr lang="en-US" dirty="0"/>
          </a:p>
        </p:txBody>
      </p:sp>
      <p:pic>
        <p:nvPicPr>
          <p:cNvPr id="8" name="Picture Placeholder 7" descr="A person wearing a hat&#10;&#10;AI-generated content may be incorrect.">
            <a:extLst>
              <a:ext uri="{FF2B5EF4-FFF2-40B4-BE49-F238E27FC236}">
                <a16:creationId xmlns:a16="http://schemas.microsoft.com/office/drawing/2014/main" id="{5F897715-02A9-8382-2D2F-37625C03E299}"/>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t="-139"/>
          <a:stretch/>
        </p:blipFill>
        <p:spPr>
          <a:xfrm>
            <a:off x="7337427" y="2"/>
            <a:ext cx="4854573" cy="6857998"/>
          </a:xfrm>
        </p:spPr>
      </p:pic>
      <p:sp>
        <p:nvSpPr>
          <p:cNvPr id="39" name="TextBox 38">
            <a:extLst>
              <a:ext uri="{FF2B5EF4-FFF2-40B4-BE49-F238E27FC236}">
                <a16:creationId xmlns:a16="http://schemas.microsoft.com/office/drawing/2014/main" id="{33BBBBE0-FCE2-4FD6-1DC7-BDCABE429989}"/>
              </a:ext>
            </a:extLst>
          </p:cNvPr>
          <p:cNvSpPr txBox="1"/>
          <p:nvPr/>
        </p:nvSpPr>
        <p:spPr>
          <a:xfrm>
            <a:off x="600559" y="1548073"/>
            <a:ext cx="2036452"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t>Consumer level</a:t>
            </a:r>
          </a:p>
        </p:txBody>
      </p:sp>
      <p:sp>
        <p:nvSpPr>
          <p:cNvPr id="40" name="TextBox 39">
            <a:extLst>
              <a:ext uri="{FF2B5EF4-FFF2-40B4-BE49-F238E27FC236}">
                <a16:creationId xmlns:a16="http://schemas.microsoft.com/office/drawing/2014/main" id="{65A7ABFB-4B4A-9F7A-F96D-6828466F782F}"/>
              </a:ext>
            </a:extLst>
          </p:cNvPr>
          <p:cNvSpPr txBox="1"/>
          <p:nvPr/>
        </p:nvSpPr>
        <p:spPr>
          <a:xfrm>
            <a:off x="4362045" y="1552347"/>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Funcitonal level</a:t>
            </a:r>
          </a:p>
        </p:txBody>
      </p:sp>
      <p:sp>
        <p:nvSpPr>
          <p:cNvPr id="41" name="TextBox 40">
            <a:extLst>
              <a:ext uri="{FF2B5EF4-FFF2-40B4-BE49-F238E27FC236}">
                <a16:creationId xmlns:a16="http://schemas.microsoft.com/office/drawing/2014/main" id="{D1E7731E-728D-C923-82A8-BC00D05B3F02}"/>
              </a:ext>
            </a:extLst>
          </p:cNvPr>
          <p:cNvSpPr txBox="1"/>
          <p:nvPr/>
        </p:nvSpPr>
        <p:spPr>
          <a:xfrm>
            <a:off x="4740260" y="2381061"/>
            <a:ext cx="2133422" cy="754342"/>
          </a:xfrm>
          <a:prstGeom prst="rect">
            <a:avLst/>
          </a:prstGeom>
          <a:noFill/>
        </p:spPr>
        <p:txBody>
          <a:bodyPr wrap="square" lIns="0" tIns="0" rIns="0" bIns="0" rtlCol="0" anchor="t" anchorCtr="0">
            <a:noAutofit/>
          </a:bodyPr>
          <a:lstStyle/>
          <a:p>
            <a:pPr>
              <a:spcAft>
                <a:spcPts val="300"/>
              </a:spcAft>
              <a:buClr>
                <a:srgbClr val="007E4B"/>
              </a:buClr>
            </a:pPr>
            <a:r>
              <a:rPr lang="en-GB" sz="1400" dirty="0">
                <a:solidFill>
                  <a:schemeClr val="bg1"/>
                </a:solidFill>
              </a:rPr>
              <a:t>Niacinamide increases physiological DNA repair by 35% ex vivo</a:t>
            </a:r>
          </a:p>
        </p:txBody>
      </p:sp>
      <p:sp>
        <p:nvSpPr>
          <p:cNvPr id="42" name="TextBox 41">
            <a:extLst>
              <a:ext uri="{FF2B5EF4-FFF2-40B4-BE49-F238E27FC236}">
                <a16:creationId xmlns:a16="http://schemas.microsoft.com/office/drawing/2014/main" id="{9A8912C3-25E0-0F75-F569-F0F72AEB299F}"/>
              </a:ext>
            </a:extLst>
          </p:cNvPr>
          <p:cNvSpPr txBox="1"/>
          <p:nvPr/>
        </p:nvSpPr>
        <p:spPr>
          <a:xfrm>
            <a:off x="4742681" y="3488128"/>
            <a:ext cx="2609568" cy="684803"/>
          </a:xfrm>
          <a:prstGeom prst="rect">
            <a:avLst/>
          </a:prstGeom>
          <a:noFill/>
        </p:spPr>
        <p:txBody>
          <a:bodyPr wrap="square" lIns="0" tIns="0" rIns="0" bIns="0" rtlCol="0" anchor="t" anchorCtr="0">
            <a:spAutoFit/>
          </a:bodyPr>
          <a:lstStyle/>
          <a:p>
            <a:pPr>
              <a:spcAft>
                <a:spcPts val="300"/>
              </a:spcAft>
              <a:buClr>
                <a:srgbClr val="007E4B"/>
              </a:buClr>
            </a:pPr>
            <a:r>
              <a:rPr lang="en-GB" sz="1400" dirty="0">
                <a:solidFill>
                  <a:schemeClr val="bg1"/>
                </a:solidFill>
              </a:rPr>
              <a:t>Niacinamide prevents UV-induced ATP decline         </a:t>
            </a:r>
            <a:endParaRPr lang="en-US"/>
          </a:p>
          <a:p>
            <a:pPr>
              <a:spcAft>
                <a:spcPts val="300"/>
              </a:spcAft>
            </a:pPr>
            <a:r>
              <a:rPr lang="en-GB" sz="1400" dirty="0">
                <a:solidFill>
                  <a:schemeClr val="bg1"/>
                </a:solidFill>
              </a:rPr>
              <a:t>cell energy crisis prevention</a:t>
            </a:r>
            <a:endParaRPr lang="en-GB">
              <a:solidFill>
                <a:schemeClr val="bg1"/>
              </a:solidFill>
            </a:endParaRPr>
          </a:p>
        </p:txBody>
      </p:sp>
      <p:sp>
        <p:nvSpPr>
          <p:cNvPr id="43" name="TextBox 42">
            <a:extLst>
              <a:ext uri="{FF2B5EF4-FFF2-40B4-BE49-F238E27FC236}">
                <a16:creationId xmlns:a16="http://schemas.microsoft.com/office/drawing/2014/main" id="{7F8C9C1B-9CB7-6536-B5CB-60939581FDB2}"/>
              </a:ext>
            </a:extLst>
          </p:cNvPr>
          <p:cNvSpPr txBox="1"/>
          <p:nvPr/>
        </p:nvSpPr>
        <p:spPr>
          <a:xfrm>
            <a:off x="4745139" y="4316720"/>
            <a:ext cx="2270462" cy="646331"/>
          </a:xfrm>
          <a:prstGeom prst="rect">
            <a:avLst/>
          </a:prstGeom>
          <a:noFill/>
        </p:spPr>
        <p:txBody>
          <a:bodyPr wrap="square" lIns="0" tIns="0" rIns="0" bIns="0" rtlCol="0" anchor="t" anchorCtr="0">
            <a:spAutoFit/>
          </a:bodyPr>
          <a:lstStyle/>
          <a:p>
            <a:pPr>
              <a:spcAft>
                <a:spcPts val="300"/>
              </a:spcAft>
              <a:buClr>
                <a:srgbClr val="007E4B"/>
              </a:buClr>
            </a:pPr>
            <a:r>
              <a:rPr lang="en-GB" sz="1400" dirty="0">
                <a:solidFill>
                  <a:schemeClr val="bg1"/>
                </a:solidFill>
              </a:rPr>
              <a:t>Energy refuelling allows significantly increased DNA repair</a:t>
            </a:r>
          </a:p>
        </p:txBody>
      </p:sp>
      <p:sp>
        <p:nvSpPr>
          <p:cNvPr id="44" name="TextBox 43">
            <a:extLst>
              <a:ext uri="{FF2B5EF4-FFF2-40B4-BE49-F238E27FC236}">
                <a16:creationId xmlns:a16="http://schemas.microsoft.com/office/drawing/2014/main" id="{4965DD2A-7B66-3F59-400E-2EF0E6CF3F4F}"/>
              </a:ext>
            </a:extLst>
          </p:cNvPr>
          <p:cNvSpPr txBox="1"/>
          <p:nvPr/>
        </p:nvSpPr>
        <p:spPr>
          <a:xfrm>
            <a:off x="4362044" y="2024632"/>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Repair</a:t>
            </a:r>
          </a:p>
        </p:txBody>
      </p:sp>
      <p:sp>
        <p:nvSpPr>
          <p:cNvPr id="4" name="TextBox 19">
            <a:extLst>
              <a:ext uri="{FF2B5EF4-FFF2-40B4-BE49-F238E27FC236}">
                <a16:creationId xmlns:a16="http://schemas.microsoft.com/office/drawing/2014/main" id="{2F773CA8-88DA-7A09-6925-77EFD8B9F3F4}"/>
              </a:ext>
            </a:extLst>
          </p:cNvPr>
          <p:cNvSpPr txBox="1"/>
          <p:nvPr/>
        </p:nvSpPr>
        <p:spPr>
          <a:xfrm>
            <a:off x="9527999" y="528771"/>
            <a:ext cx="2361600" cy="335733"/>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6"/>
                </a:solidFill>
              </a:rPr>
              <a:t>Environmental Stressed Skin Care</a:t>
            </a:r>
          </a:p>
        </p:txBody>
      </p:sp>
      <p:pic>
        <p:nvPicPr>
          <p:cNvPr id="6" name="Picture 5" descr="A picture containing computer, food, computer, table&#10;&#10;Description automatically generated">
            <a:extLst>
              <a:ext uri="{FF2B5EF4-FFF2-40B4-BE49-F238E27FC236}">
                <a16:creationId xmlns:a16="http://schemas.microsoft.com/office/drawing/2014/main" id="{E2342544-33ED-ABBC-F8B7-F108C37643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4146" y="3441870"/>
            <a:ext cx="994412" cy="2161764"/>
          </a:xfrm>
          <a:prstGeom prst="rect">
            <a:avLst/>
          </a:prstGeom>
        </p:spPr>
      </p:pic>
      <p:sp>
        <p:nvSpPr>
          <p:cNvPr id="7" name="TextBox 6">
            <a:extLst>
              <a:ext uri="{FF2B5EF4-FFF2-40B4-BE49-F238E27FC236}">
                <a16:creationId xmlns:a16="http://schemas.microsoft.com/office/drawing/2014/main" id="{0EE47A28-E7E3-E680-D2D0-6A8A71BEB266}"/>
              </a:ext>
            </a:extLst>
          </p:cNvPr>
          <p:cNvSpPr txBox="1"/>
          <p:nvPr/>
        </p:nvSpPr>
        <p:spPr>
          <a:xfrm>
            <a:off x="4362043" y="3139145"/>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Protection</a:t>
            </a:r>
          </a:p>
        </p:txBody>
      </p:sp>
      <p:grpSp>
        <p:nvGrpSpPr>
          <p:cNvPr id="10" name="Sun">
            <a:extLst>
              <a:ext uri="{FF2B5EF4-FFF2-40B4-BE49-F238E27FC236}">
                <a16:creationId xmlns:a16="http://schemas.microsoft.com/office/drawing/2014/main" id="{85323438-E1AC-4E99-5664-7E4CD34C569E}"/>
              </a:ext>
            </a:extLst>
          </p:cNvPr>
          <p:cNvGrpSpPr/>
          <p:nvPr/>
        </p:nvGrpSpPr>
        <p:grpSpPr>
          <a:xfrm>
            <a:off x="615541" y="2041309"/>
            <a:ext cx="354800" cy="354800"/>
            <a:chOff x="6616184" y="5684001"/>
            <a:chExt cx="354800" cy="354800"/>
          </a:xfrm>
        </p:grpSpPr>
        <p:sp>
          <p:nvSpPr>
            <p:cNvPr id="11" name="Oval 10">
              <a:extLst>
                <a:ext uri="{FF2B5EF4-FFF2-40B4-BE49-F238E27FC236}">
                  <a16:creationId xmlns:a16="http://schemas.microsoft.com/office/drawing/2014/main" id="{01876F2C-9336-BFDB-294A-36F5739FD7A1}"/>
                </a:ext>
              </a:extLst>
            </p:cNvPr>
            <p:cNvSpPr/>
            <p:nvPr/>
          </p:nvSpPr>
          <p:spPr>
            <a:xfrm>
              <a:off x="6616184" y="5684001"/>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Graphic 11">
              <a:extLst>
                <a:ext uri="{FF2B5EF4-FFF2-40B4-BE49-F238E27FC236}">
                  <a16:creationId xmlns:a16="http://schemas.microsoft.com/office/drawing/2014/main" id="{F998C782-485A-E116-AC6C-9C0C05FCEF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49584" y="5717401"/>
              <a:ext cx="288000" cy="288000"/>
            </a:xfrm>
            <a:prstGeom prst="rect">
              <a:avLst/>
            </a:prstGeom>
          </p:spPr>
        </p:pic>
      </p:grpSp>
      <p:pic>
        <p:nvPicPr>
          <p:cNvPr id="13" name="Graphic 12">
            <a:extLst>
              <a:ext uri="{FF2B5EF4-FFF2-40B4-BE49-F238E27FC236}">
                <a16:creationId xmlns:a16="http://schemas.microsoft.com/office/drawing/2014/main" id="{B7676375-0101-6380-DE25-7E34059271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1430" y="2393964"/>
            <a:ext cx="288000" cy="288000"/>
          </a:xfrm>
          <a:prstGeom prst="rect">
            <a:avLst/>
          </a:prstGeom>
        </p:spPr>
      </p:pic>
      <p:pic>
        <p:nvPicPr>
          <p:cNvPr id="16" name="Graphic 15">
            <a:extLst>
              <a:ext uri="{FF2B5EF4-FFF2-40B4-BE49-F238E27FC236}">
                <a16:creationId xmlns:a16="http://schemas.microsoft.com/office/drawing/2014/main" id="{1E1D6FB6-7CD0-4D39-269C-EF6AFBA4C39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1430" y="3484578"/>
            <a:ext cx="288000" cy="288000"/>
          </a:xfrm>
          <a:prstGeom prst="rect">
            <a:avLst/>
          </a:prstGeom>
        </p:spPr>
      </p:pic>
      <p:pic>
        <p:nvPicPr>
          <p:cNvPr id="17" name="Graphic 16">
            <a:extLst>
              <a:ext uri="{FF2B5EF4-FFF2-40B4-BE49-F238E27FC236}">
                <a16:creationId xmlns:a16="http://schemas.microsoft.com/office/drawing/2014/main" id="{12C21AD2-5672-EB4A-70FD-432BE7F4D28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1430" y="4316720"/>
            <a:ext cx="288000" cy="288000"/>
          </a:xfrm>
          <a:prstGeom prst="rect">
            <a:avLst/>
          </a:prstGeom>
        </p:spPr>
      </p:pic>
      <p:pic>
        <p:nvPicPr>
          <p:cNvPr id="22" name="Graphic 21">
            <a:extLst>
              <a:ext uri="{FF2B5EF4-FFF2-40B4-BE49-F238E27FC236}">
                <a16:creationId xmlns:a16="http://schemas.microsoft.com/office/drawing/2014/main" id="{B293EC83-555A-B36E-0289-B26DA47561E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65050" y="3678670"/>
            <a:ext cx="265245" cy="265245"/>
          </a:xfrm>
          <a:prstGeom prst="rect">
            <a:avLst/>
          </a:prstGeom>
        </p:spPr>
      </p:pic>
      <p:pic>
        <p:nvPicPr>
          <p:cNvPr id="25" name="Graphic 24">
            <a:extLst>
              <a:ext uri="{FF2B5EF4-FFF2-40B4-BE49-F238E27FC236}">
                <a16:creationId xmlns:a16="http://schemas.microsoft.com/office/drawing/2014/main" id="{BC7850D6-6DCB-6DDE-2FBA-674697EA063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27809" y="4289366"/>
            <a:ext cx="265245" cy="265245"/>
          </a:xfrm>
          <a:prstGeom prst="rect">
            <a:avLst/>
          </a:prstGeom>
        </p:spPr>
      </p:pic>
    </p:spTree>
    <p:extLst>
      <p:ext uri="{BB962C8B-B14F-4D97-AF65-F5344CB8AC3E}">
        <p14:creationId xmlns:p14="http://schemas.microsoft.com/office/powerpoint/2010/main" val="3086064316"/>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Environmental stressed Skin Care with Niacinamide PC: Protection &amp; Repair</a:t>
            </a:r>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10</a:t>
            </a:fld>
            <a:endParaRPr lang="en-US" dirty="0"/>
          </a:p>
        </p:txBody>
      </p:sp>
      <p:pic>
        <p:nvPicPr>
          <p:cNvPr id="7" name="Picture 6" descr="A close up of a sign&#10;&#10;Description automatically generated">
            <a:extLst>
              <a:ext uri="{FF2B5EF4-FFF2-40B4-BE49-F238E27FC236}">
                <a16:creationId xmlns:a16="http://schemas.microsoft.com/office/drawing/2014/main" id="{5320ADDD-0B08-CD42-A658-BF955DCBDC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72183" y="1209253"/>
            <a:ext cx="6973569" cy="4550254"/>
          </a:xfrm>
          <a:prstGeom prst="rect">
            <a:avLst/>
          </a:prstGeom>
        </p:spPr>
      </p:pic>
      <p:sp>
        <p:nvSpPr>
          <p:cNvPr id="8" name="ZoneTexte 7">
            <a:extLst>
              <a:ext uri="{FF2B5EF4-FFF2-40B4-BE49-F238E27FC236}">
                <a16:creationId xmlns:a16="http://schemas.microsoft.com/office/drawing/2014/main" id="{D202D006-908B-4E8D-B67F-F90F3970894B}"/>
              </a:ext>
            </a:extLst>
          </p:cNvPr>
          <p:cNvSpPr txBox="1"/>
          <p:nvPr/>
        </p:nvSpPr>
        <p:spPr>
          <a:xfrm>
            <a:off x="7866797" y="1542727"/>
            <a:ext cx="1088571" cy="246221"/>
          </a:xfrm>
          <a:prstGeom prst="rect">
            <a:avLst/>
          </a:prstGeom>
          <a:noFill/>
        </p:spPr>
        <p:txBody>
          <a:bodyPr wrap="square" lIns="0" tIns="0" rIns="0" bIns="0" rtlCol="0">
            <a:spAutoFit/>
          </a:bodyPr>
          <a:lstStyle/>
          <a:p>
            <a:pPr algn="ctr"/>
            <a:r>
              <a:rPr lang="en-US" sz="1600" dirty="0"/>
              <a:t>Pollution</a:t>
            </a:r>
          </a:p>
        </p:txBody>
      </p:sp>
      <p:sp>
        <p:nvSpPr>
          <p:cNvPr id="12" name="ZoneTexte 11">
            <a:extLst>
              <a:ext uri="{FF2B5EF4-FFF2-40B4-BE49-F238E27FC236}">
                <a16:creationId xmlns:a16="http://schemas.microsoft.com/office/drawing/2014/main" id="{10D13899-1D16-4007-887C-0F28BB2B30E8}"/>
              </a:ext>
            </a:extLst>
          </p:cNvPr>
          <p:cNvSpPr txBox="1"/>
          <p:nvPr/>
        </p:nvSpPr>
        <p:spPr>
          <a:xfrm>
            <a:off x="2792782" y="1547397"/>
            <a:ext cx="324000" cy="246221"/>
          </a:xfrm>
          <a:prstGeom prst="rect">
            <a:avLst/>
          </a:prstGeom>
          <a:noFill/>
        </p:spPr>
        <p:txBody>
          <a:bodyPr wrap="square" lIns="0" tIns="0" rIns="0" bIns="0" rtlCol="0">
            <a:spAutoFit/>
          </a:bodyPr>
          <a:lstStyle/>
          <a:p>
            <a:r>
              <a:rPr lang="en-US" sz="1600" dirty="0"/>
              <a:t>UV</a:t>
            </a:r>
          </a:p>
        </p:txBody>
      </p:sp>
      <p:sp>
        <p:nvSpPr>
          <p:cNvPr id="13" name="ZoneTexte 12">
            <a:extLst>
              <a:ext uri="{FF2B5EF4-FFF2-40B4-BE49-F238E27FC236}">
                <a16:creationId xmlns:a16="http://schemas.microsoft.com/office/drawing/2014/main" id="{1E9E01CB-EAF9-4538-9C13-B7B419277773}"/>
              </a:ext>
            </a:extLst>
          </p:cNvPr>
          <p:cNvSpPr txBox="1"/>
          <p:nvPr/>
        </p:nvSpPr>
        <p:spPr>
          <a:xfrm>
            <a:off x="3179329" y="1542728"/>
            <a:ext cx="1088571" cy="246221"/>
          </a:xfrm>
          <a:prstGeom prst="rect">
            <a:avLst/>
          </a:prstGeom>
          <a:noFill/>
        </p:spPr>
        <p:txBody>
          <a:bodyPr wrap="square" lIns="0" tIns="0" rIns="0" bIns="0" rtlCol="0">
            <a:spAutoFit/>
          </a:bodyPr>
          <a:lstStyle/>
          <a:p>
            <a:pPr algn="ctr"/>
            <a:r>
              <a:rPr lang="en-US" sz="1600" dirty="0"/>
              <a:t>Blue-light</a:t>
            </a:r>
          </a:p>
        </p:txBody>
      </p:sp>
      <p:sp>
        <p:nvSpPr>
          <p:cNvPr id="14" name="ZoneTexte 13">
            <a:extLst>
              <a:ext uri="{FF2B5EF4-FFF2-40B4-BE49-F238E27FC236}">
                <a16:creationId xmlns:a16="http://schemas.microsoft.com/office/drawing/2014/main" id="{8D42D8FA-6112-4EB0-831C-EBAEBE0E0165}"/>
              </a:ext>
            </a:extLst>
          </p:cNvPr>
          <p:cNvSpPr txBox="1"/>
          <p:nvPr/>
        </p:nvSpPr>
        <p:spPr>
          <a:xfrm>
            <a:off x="5138185" y="2016555"/>
            <a:ext cx="1924795" cy="307777"/>
          </a:xfrm>
          <a:prstGeom prst="rect">
            <a:avLst/>
          </a:prstGeom>
          <a:noFill/>
        </p:spPr>
        <p:txBody>
          <a:bodyPr wrap="square" rtlCol="0">
            <a:spAutoFit/>
          </a:bodyPr>
          <a:lstStyle/>
          <a:p>
            <a:r>
              <a:rPr lang="en-US" sz="1400" dirty="0">
                <a:solidFill>
                  <a:schemeClr val="accent1">
                    <a:lumMod val="75000"/>
                  </a:schemeClr>
                </a:solidFill>
                <a:latin typeface="Fira Sans" panose="020B0503050000020004" pitchFamily="34" charset="0"/>
                <a:ea typeface="Fira Sans" panose="020B0503050000020004" pitchFamily="34" charset="0"/>
              </a:rPr>
              <a:t>Oxidative stress</a:t>
            </a:r>
          </a:p>
        </p:txBody>
      </p:sp>
      <p:pic>
        <p:nvPicPr>
          <p:cNvPr id="30" name="Graphic 29">
            <a:extLst>
              <a:ext uri="{FF2B5EF4-FFF2-40B4-BE49-F238E27FC236}">
                <a16:creationId xmlns:a16="http://schemas.microsoft.com/office/drawing/2014/main" id="{DC71EB1A-037F-23DB-DE63-01E3B59AC4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2638873" y="2031839"/>
            <a:ext cx="584986" cy="584986"/>
          </a:xfrm>
          <a:prstGeom prst="rect">
            <a:avLst/>
          </a:prstGeom>
        </p:spPr>
      </p:pic>
      <p:pic>
        <p:nvPicPr>
          <p:cNvPr id="31" name="Graphic 30">
            <a:extLst>
              <a:ext uri="{FF2B5EF4-FFF2-40B4-BE49-F238E27FC236}">
                <a16:creationId xmlns:a16="http://schemas.microsoft.com/office/drawing/2014/main" id="{56F18BBA-E3C2-6565-E4FA-2141FC1517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3390549" y="2031839"/>
            <a:ext cx="584986" cy="584986"/>
          </a:xfrm>
          <a:prstGeom prst="rect">
            <a:avLst/>
          </a:prstGeom>
        </p:spPr>
      </p:pic>
      <p:pic>
        <p:nvPicPr>
          <p:cNvPr id="32" name="Graphic 31">
            <a:extLst>
              <a:ext uri="{FF2B5EF4-FFF2-40B4-BE49-F238E27FC236}">
                <a16:creationId xmlns:a16="http://schemas.microsoft.com/office/drawing/2014/main" id="{B099CBA1-7616-93C7-88FD-B96EBFC4379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8118589" y="2033622"/>
            <a:ext cx="584986" cy="584986"/>
          </a:xfrm>
          <a:prstGeom prst="rect">
            <a:avLst/>
          </a:prstGeom>
        </p:spPr>
      </p:pic>
    </p:spTree>
    <p:extLst>
      <p:ext uri="{BB962C8B-B14F-4D97-AF65-F5344CB8AC3E}">
        <p14:creationId xmlns:p14="http://schemas.microsoft.com/office/powerpoint/2010/main" val="2363353649"/>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2198E4-7C6C-AA42-A353-B422C7441239}"/>
              </a:ext>
            </a:extLst>
          </p:cNvPr>
          <p:cNvSpPr>
            <a:spLocks noGrp="1"/>
          </p:cNvSpPr>
          <p:nvPr>
            <p:ph type="title"/>
          </p:nvPr>
        </p:nvSpPr>
        <p:spPr>
          <a:xfrm>
            <a:off x="302400" y="302400"/>
            <a:ext cx="8892000" cy="303211"/>
          </a:xfrm>
        </p:spPr>
        <p:txBody>
          <a:bodyPr/>
          <a:lstStyle/>
          <a:p>
            <a:r>
              <a:rPr lang="en-GB" dirty="0"/>
              <a:t>Niacinamide PC is the essential NAD+ precursor in two key pathways: energy production and DNA repair</a:t>
            </a:r>
          </a:p>
        </p:txBody>
      </p:sp>
      <p:sp>
        <p:nvSpPr>
          <p:cNvPr id="2" name="Slide Number Placeholder 1">
            <a:extLst>
              <a:ext uri="{FF2B5EF4-FFF2-40B4-BE49-F238E27FC236}">
                <a16:creationId xmlns:a16="http://schemas.microsoft.com/office/drawing/2014/main" id="{E3538472-8F1D-A147-88E8-3987B219E6DB}"/>
              </a:ext>
            </a:extLst>
          </p:cNvPr>
          <p:cNvSpPr>
            <a:spLocks noGrp="1"/>
          </p:cNvSpPr>
          <p:nvPr>
            <p:ph type="sldNum" sz="quarter" idx="10"/>
          </p:nvPr>
        </p:nvSpPr>
        <p:spPr/>
        <p:txBody>
          <a:bodyPr/>
          <a:lstStyle/>
          <a:p>
            <a:fld id="{EC50C849-B97A-2B45-B78A-6D9C352F693C}" type="slidenum">
              <a:rPr lang="en-US" smtClean="0"/>
              <a:pPr/>
              <a:t>11</a:t>
            </a:fld>
            <a:endParaRPr lang="en-US" dirty="0"/>
          </a:p>
        </p:txBody>
      </p:sp>
      <p:pic>
        <p:nvPicPr>
          <p:cNvPr id="17" name="Picture 16" descr="A picture containing monitor, green, sitting, computer&#10;&#10;Description automatically generated">
            <a:extLst>
              <a:ext uri="{FF2B5EF4-FFF2-40B4-BE49-F238E27FC236}">
                <a16:creationId xmlns:a16="http://schemas.microsoft.com/office/drawing/2014/main" id="{4C1F7584-EF03-8B4C-8835-C11316C10F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38689" y="1379222"/>
            <a:ext cx="7714622" cy="3834167"/>
          </a:xfrm>
          <a:prstGeom prst="rect">
            <a:avLst/>
          </a:prstGeom>
        </p:spPr>
      </p:pic>
      <p:sp>
        <p:nvSpPr>
          <p:cNvPr id="18" name="TextBox 17">
            <a:extLst>
              <a:ext uri="{FF2B5EF4-FFF2-40B4-BE49-F238E27FC236}">
                <a16:creationId xmlns:a16="http://schemas.microsoft.com/office/drawing/2014/main" id="{B6660B60-CD60-174B-982B-FB13A29168AE}"/>
              </a:ext>
            </a:extLst>
          </p:cNvPr>
          <p:cNvSpPr txBox="1"/>
          <p:nvPr/>
        </p:nvSpPr>
        <p:spPr>
          <a:xfrm>
            <a:off x="302400" y="1342800"/>
            <a:ext cx="1678300" cy="2739211"/>
          </a:xfrm>
          <a:prstGeom prst="rect">
            <a:avLst/>
          </a:prstGeom>
          <a:noFill/>
        </p:spPr>
        <p:txBody>
          <a:bodyPr wrap="square" lIns="0" tIns="0" rIns="0" bIns="0" rtlCol="0" anchor="t" anchorCtr="0">
            <a:spAutoFit/>
          </a:bodyPr>
          <a:lstStyle/>
          <a:p>
            <a:pPr>
              <a:spcAft>
                <a:spcPts val="600"/>
              </a:spcAft>
              <a:buClr>
                <a:srgbClr val="007E4B"/>
              </a:buClr>
            </a:pPr>
            <a:r>
              <a:rPr lang="en-GB" sz="1400" dirty="0"/>
              <a:t>NAD+ is a substrate for poly (ADP-ribose) polymerases (PARP).</a:t>
            </a:r>
          </a:p>
          <a:p>
            <a:pPr>
              <a:spcAft>
                <a:spcPts val="600"/>
              </a:spcAft>
              <a:buClr>
                <a:srgbClr val="007E4B"/>
              </a:buClr>
            </a:pPr>
            <a:endParaRPr lang="en-GB" sz="1400" dirty="0"/>
          </a:p>
          <a:p>
            <a:pPr>
              <a:spcAft>
                <a:spcPts val="600"/>
              </a:spcAft>
              <a:buClr>
                <a:srgbClr val="007E4B"/>
              </a:buClr>
            </a:pPr>
            <a:r>
              <a:rPr lang="en-GB" sz="1400" dirty="0"/>
              <a:t>PARP play multiple role in DNA damage responses including DNA repair and maintenance of genomic stability</a:t>
            </a:r>
          </a:p>
        </p:txBody>
      </p:sp>
      <p:sp>
        <p:nvSpPr>
          <p:cNvPr id="19" name="TextBox 18">
            <a:extLst>
              <a:ext uri="{FF2B5EF4-FFF2-40B4-BE49-F238E27FC236}">
                <a16:creationId xmlns:a16="http://schemas.microsoft.com/office/drawing/2014/main" id="{F66D93AC-6A25-D447-96B2-2691F4A651AB}"/>
              </a:ext>
            </a:extLst>
          </p:cNvPr>
          <p:cNvSpPr txBox="1"/>
          <p:nvPr/>
        </p:nvSpPr>
        <p:spPr>
          <a:xfrm>
            <a:off x="10211299" y="1379222"/>
            <a:ext cx="1678299" cy="1723549"/>
          </a:xfrm>
          <a:prstGeom prst="rect">
            <a:avLst/>
          </a:prstGeom>
          <a:noFill/>
        </p:spPr>
        <p:txBody>
          <a:bodyPr wrap="square" lIns="0" tIns="0" rIns="0" bIns="0" rtlCol="0" anchor="t" anchorCtr="0">
            <a:spAutoFit/>
          </a:bodyPr>
          <a:lstStyle/>
          <a:p>
            <a:pPr>
              <a:spcAft>
                <a:spcPts val="300"/>
              </a:spcAft>
              <a:buClr>
                <a:srgbClr val="007E4B"/>
              </a:buClr>
            </a:pPr>
            <a:r>
              <a:rPr lang="en-GB" sz="1600" dirty="0"/>
              <a:t>Simplified pathway of cellular energy production (ATP production) with niacinamide </a:t>
            </a:r>
            <a:br>
              <a:rPr lang="en-GB" sz="1600" dirty="0"/>
            </a:br>
            <a:r>
              <a:rPr lang="en-GB" sz="1600" dirty="0"/>
              <a:t>and NAD+</a:t>
            </a:r>
          </a:p>
        </p:txBody>
      </p:sp>
      <p:sp>
        <p:nvSpPr>
          <p:cNvPr id="9" name="TextBox 19">
            <a:extLst>
              <a:ext uri="{FF2B5EF4-FFF2-40B4-BE49-F238E27FC236}">
                <a16:creationId xmlns:a16="http://schemas.microsoft.com/office/drawing/2014/main" id="{D30DB5B4-0ABF-F174-B047-7A027DF39246}"/>
              </a:ext>
            </a:extLst>
          </p:cNvPr>
          <p:cNvSpPr txBox="1"/>
          <p:nvPr/>
        </p:nvSpPr>
        <p:spPr>
          <a:xfrm>
            <a:off x="9527999" y="528771"/>
            <a:ext cx="2361600" cy="335733"/>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6"/>
                </a:solidFill>
              </a:rPr>
              <a:t>Environmental Stressed Skin Care</a:t>
            </a:r>
          </a:p>
        </p:txBody>
      </p:sp>
    </p:spTree>
    <p:extLst>
      <p:ext uri="{BB962C8B-B14F-4D97-AF65-F5344CB8AC3E}">
        <p14:creationId xmlns:p14="http://schemas.microsoft.com/office/powerpoint/2010/main" val="3547304017"/>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F2ACF13-4D29-2A49-9787-1309A2F9B35A}"/>
              </a:ext>
            </a:extLst>
          </p:cNvPr>
          <p:cNvSpPr/>
          <p:nvPr/>
        </p:nvSpPr>
        <p:spPr>
          <a:xfrm>
            <a:off x="3292398" y="3345733"/>
            <a:ext cx="831600" cy="21591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Rounded Rectangle 13">
            <a:extLst>
              <a:ext uri="{FF2B5EF4-FFF2-40B4-BE49-F238E27FC236}">
                <a16:creationId xmlns:a16="http://schemas.microsoft.com/office/drawing/2014/main" id="{724F5507-2BC3-9749-8F1E-FFA2916E2065}"/>
              </a:ext>
            </a:extLst>
          </p:cNvPr>
          <p:cNvSpPr/>
          <p:nvPr/>
        </p:nvSpPr>
        <p:spPr>
          <a:xfrm>
            <a:off x="302400" y="1342800"/>
            <a:ext cx="3064255" cy="4199088"/>
          </a:xfrm>
          <a:prstGeom prst="rect">
            <a:avLst/>
          </a:prstGeom>
          <a:solidFill>
            <a:srgbClr val="F5D8B8"/>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DECD185E-606A-7C49-BFF0-ABA8A109C2A4}"/>
              </a:ext>
            </a:extLst>
          </p:cNvPr>
          <p:cNvSpPr txBox="1"/>
          <p:nvPr/>
        </p:nvSpPr>
        <p:spPr>
          <a:xfrm>
            <a:off x="1330203" y="2034117"/>
            <a:ext cx="2036452" cy="684790"/>
          </a:xfrm>
          <a:prstGeom prst="rect">
            <a:avLst/>
          </a:prstGeom>
          <a:noFill/>
        </p:spPr>
        <p:txBody>
          <a:bodyPr wrap="square" lIns="0" tIns="0" rIns="0" bIns="0" rtlCol="0" anchor="t" anchorCtr="0">
            <a:noAutofit/>
          </a:bodyPr>
          <a:lstStyle/>
          <a:p>
            <a:pPr>
              <a:spcAft>
                <a:spcPts val="300"/>
              </a:spcAft>
              <a:buClr>
                <a:srgbClr val="007E4B"/>
              </a:buClr>
            </a:pPr>
            <a:r>
              <a:rPr lang="en-GB" sz="1600" dirty="0"/>
              <a:t>Helps to relieve premature aging</a:t>
            </a:r>
          </a:p>
        </p:txBody>
      </p:sp>
      <p:sp>
        <p:nvSpPr>
          <p:cNvPr id="19" name="Rounded Rectangle 18">
            <a:extLst>
              <a:ext uri="{FF2B5EF4-FFF2-40B4-BE49-F238E27FC236}">
                <a16:creationId xmlns:a16="http://schemas.microsoft.com/office/drawing/2014/main" id="{A1AB6087-9EC0-494B-8BFA-29A5DE6BBFF7}"/>
              </a:ext>
            </a:extLst>
          </p:cNvPr>
          <p:cNvSpPr/>
          <p:nvPr/>
        </p:nvSpPr>
        <p:spPr>
          <a:xfrm>
            <a:off x="4052167" y="1339022"/>
            <a:ext cx="3063600" cy="4199088"/>
          </a:xfrm>
          <a:prstGeom prst="rect">
            <a:avLst/>
          </a:prstGeom>
          <a:solidFill>
            <a:srgbClr val="CC741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44000" tIns="360000" rIns="144000" bIns="144000" rtlCol="0" anchor="t" anchorCtr="0"/>
          <a:lstStyle/>
          <a:p>
            <a:pPr>
              <a:spcAft>
                <a:spcPts val="800"/>
              </a:spcAft>
              <a:buSzPct val="125000"/>
            </a:pPr>
            <a:endParaRPr lang="en-GB" sz="1600" dirty="0">
              <a:solidFill>
                <a:schemeClr val="tx1"/>
              </a:solidFill>
            </a:endParaRPr>
          </a:p>
          <a:p>
            <a:pPr marL="285750" indent="-285750">
              <a:spcAft>
                <a:spcPts val="800"/>
              </a:spcAft>
              <a:buFont typeface="Arial" panose="020B0604020202020204" pitchFamily="34" charset="0"/>
              <a:buChar char="•"/>
            </a:pPr>
            <a:endParaRPr lang="en-GB" sz="1600" dirty="0">
              <a:solidFill>
                <a:schemeClr val="tx1"/>
              </a:solidFill>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Blue Light effects</a:t>
            </a:r>
            <a:endParaRPr lang="en-GB" b="0" dirty="0"/>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12</a:t>
            </a:fld>
            <a:endParaRPr lang="en-US" dirty="0"/>
          </a:p>
        </p:txBody>
      </p:sp>
      <p:pic>
        <p:nvPicPr>
          <p:cNvPr id="6" name="Picture Placeholder 5" descr="A person with her eyes closed&#10;&#10;AI-generated content may be incorrect.">
            <a:extLst>
              <a:ext uri="{FF2B5EF4-FFF2-40B4-BE49-F238E27FC236}">
                <a16:creationId xmlns:a16="http://schemas.microsoft.com/office/drawing/2014/main" id="{759A6A7F-00F6-3A72-C289-16503BF32C3A}"/>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t="-139"/>
          <a:stretch/>
        </p:blipFill>
        <p:spPr>
          <a:xfrm>
            <a:off x="7337427" y="2"/>
            <a:ext cx="4854573" cy="6857998"/>
          </a:xfrm>
        </p:spPr>
      </p:pic>
      <p:sp>
        <p:nvSpPr>
          <p:cNvPr id="40" name="TextBox 39">
            <a:extLst>
              <a:ext uri="{FF2B5EF4-FFF2-40B4-BE49-F238E27FC236}">
                <a16:creationId xmlns:a16="http://schemas.microsoft.com/office/drawing/2014/main" id="{65A7ABFB-4B4A-9F7A-F96D-6828466F782F}"/>
              </a:ext>
            </a:extLst>
          </p:cNvPr>
          <p:cNvSpPr txBox="1"/>
          <p:nvPr/>
        </p:nvSpPr>
        <p:spPr>
          <a:xfrm>
            <a:off x="4362045" y="1552347"/>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Functional level</a:t>
            </a:r>
          </a:p>
        </p:txBody>
      </p:sp>
      <p:sp>
        <p:nvSpPr>
          <p:cNvPr id="41" name="TextBox 40">
            <a:extLst>
              <a:ext uri="{FF2B5EF4-FFF2-40B4-BE49-F238E27FC236}">
                <a16:creationId xmlns:a16="http://schemas.microsoft.com/office/drawing/2014/main" id="{D1E7731E-728D-C923-82A8-BC00D05B3F02}"/>
              </a:ext>
            </a:extLst>
          </p:cNvPr>
          <p:cNvSpPr txBox="1"/>
          <p:nvPr/>
        </p:nvSpPr>
        <p:spPr>
          <a:xfrm>
            <a:off x="4740260" y="1995267"/>
            <a:ext cx="2133422" cy="896789"/>
          </a:xfrm>
          <a:prstGeom prst="rect">
            <a:avLst/>
          </a:prstGeom>
          <a:noFill/>
        </p:spPr>
        <p:txBody>
          <a:bodyPr wrap="square" lIns="0" tIns="0" rIns="0" bIns="0" rtlCol="0" anchor="t" anchorCtr="0">
            <a:noAutofit/>
          </a:bodyPr>
          <a:lstStyle/>
          <a:p>
            <a:pPr>
              <a:spcAft>
                <a:spcPts val="300"/>
              </a:spcAft>
              <a:buClr>
                <a:srgbClr val="007E4B"/>
              </a:buClr>
            </a:pPr>
            <a:r>
              <a:rPr lang="en-GB" sz="1400" dirty="0">
                <a:solidFill>
                  <a:schemeClr val="bg1"/>
                </a:solidFill>
              </a:rPr>
              <a:t>Niacinamide protects the skin from oxidative stress (free radicals -48%) in vitro and  ex vivo</a:t>
            </a:r>
          </a:p>
        </p:txBody>
      </p:sp>
      <p:sp>
        <p:nvSpPr>
          <p:cNvPr id="42" name="TextBox 41">
            <a:extLst>
              <a:ext uri="{FF2B5EF4-FFF2-40B4-BE49-F238E27FC236}">
                <a16:creationId xmlns:a16="http://schemas.microsoft.com/office/drawing/2014/main" id="{9A8912C3-25E0-0F75-F569-F0F72AEB299F}"/>
              </a:ext>
            </a:extLst>
          </p:cNvPr>
          <p:cNvSpPr txBox="1"/>
          <p:nvPr/>
        </p:nvSpPr>
        <p:spPr>
          <a:xfrm>
            <a:off x="4740260" y="2927615"/>
            <a:ext cx="2176558" cy="646331"/>
          </a:xfrm>
          <a:prstGeom prst="rect">
            <a:avLst/>
          </a:prstGeom>
          <a:noFill/>
        </p:spPr>
        <p:txBody>
          <a:bodyPr wrap="square" lIns="0" tIns="0" rIns="0" bIns="0" rtlCol="0" anchor="t" anchorCtr="0">
            <a:spAutoFit/>
          </a:bodyPr>
          <a:lstStyle/>
          <a:p>
            <a:pPr>
              <a:spcAft>
                <a:spcPts val="300"/>
              </a:spcAft>
              <a:buClr>
                <a:srgbClr val="007E4B"/>
              </a:buClr>
            </a:pPr>
            <a:r>
              <a:rPr lang="en-GB" sz="1400" dirty="0">
                <a:solidFill>
                  <a:schemeClr val="bg1"/>
                </a:solidFill>
              </a:rPr>
              <a:t>Niacinamide protects the protein damage (-48%) from blue light ex vivo</a:t>
            </a:r>
          </a:p>
        </p:txBody>
      </p:sp>
      <p:sp>
        <p:nvSpPr>
          <p:cNvPr id="43" name="TextBox 42">
            <a:extLst>
              <a:ext uri="{FF2B5EF4-FFF2-40B4-BE49-F238E27FC236}">
                <a16:creationId xmlns:a16="http://schemas.microsoft.com/office/drawing/2014/main" id="{7F8C9C1B-9CB7-6536-B5CB-60939581FDB2}"/>
              </a:ext>
            </a:extLst>
          </p:cNvPr>
          <p:cNvSpPr txBox="1"/>
          <p:nvPr/>
        </p:nvSpPr>
        <p:spPr>
          <a:xfrm>
            <a:off x="4740261" y="3720514"/>
            <a:ext cx="2298492" cy="1292662"/>
          </a:xfrm>
          <a:prstGeom prst="rect">
            <a:avLst/>
          </a:prstGeom>
          <a:noFill/>
        </p:spPr>
        <p:txBody>
          <a:bodyPr wrap="square" lIns="0" tIns="0" rIns="0" bIns="0" rtlCol="0" anchor="t" anchorCtr="0">
            <a:spAutoFit/>
          </a:bodyPr>
          <a:lstStyle/>
          <a:p>
            <a:pPr>
              <a:spcAft>
                <a:spcPts val="300"/>
              </a:spcAft>
              <a:buClr>
                <a:srgbClr val="007E4B"/>
              </a:buClr>
            </a:pPr>
            <a:r>
              <a:rPr lang="en-GB" sz="1400" dirty="0">
                <a:solidFill>
                  <a:schemeClr val="bg1"/>
                </a:solidFill>
              </a:rPr>
              <a:t>In clinical trials: Niacinamide reduced the hyperpigmentation (-23%) and the redness (-25%) generated by blue light exposure</a:t>
            </a:r>
          </a:p>
        </p:txBody>
      </p:sp>
      <p:sp>
        <p:nvSpPr>
          <p:cNvPr id="4" name="TextBox 19">
            <a:extLst>
              <a:ext uri="{FF2B5EF4-FFF2-40B4-BE49-F238E27FC236}">
                <a16:creationId xmlns:a16="http://schemas.microsoft.com/office/drawing/2014/main" id="{2F773CA8-88DA-7A09-6925-77EFD8B9F3F4}"/>
              </a:ext>
            </a:extLst>
          </p:cNvPr>
          <p:cNvSpPr txBox="1"/>
          <p:nvPr/>
        </p:nvSpPr>
        <p:spPr>
          <a:xfrm>
            <a:off x="9527999" y="509535"/>
            <a:ext cx="2361600" cy="374205"/>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6"/>
                </a:solidFill>
              </a:rPr>
              <a:t>UV and Blue Light</a:t>
            </a:r>
          </a:p>
          <a:p>
            <a:pPr algn="r">
              <a:lnSpc>
                <a:spcPts val="1300"/>
              </a:lnSpc>
              <a:spcAft>
                <a:spcPts val="300"/>
              </a:spcAft>
              <a:buClr>
                <a:srgbClr val="007E4B"/>
              </a:buClr>
            </a:pPr>
            <a:r>
              <a:rPr lang="en-GB" sz="1200" dirty="0">
                <a:solidFill>
                  <a:schemeClr val="accent6"/>
                </a:solidFill>
              </a:rPr>
              <a:t>Stressed Skin Care</a:t>
            </a:r>
          </a:p>
        </p:txBody>
      </p:sp>
      <p:pic>
        <p:nvPicPr>
          <p:cNvPr id="10" name="Picture 11" descr="A picture containing text&#10;&#10;Description automatically generated">
            <a:extLst>
              <a:ext uri="{FF2B5EF4-FFF2-40B4-BE49-F238E27FC236}">
                <a16:creationId xmlns:a16="http://schemas.microsoft.com/office/drawing/2014/main" id="{9412059C-57A7-6FE1-F391-5C7CA36DAD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3019" y="3442860"/>
            <a:ext cx="845753" cy="2054447"/>
          </a:xfrm>
          <a:prstGeom prst="rect">
            <a:avLst/>
          </a:prstGeom>
        </p:spPr>
      </p:pic>
      <p:sp>
        <p:nvSpPr>
          <p:cNvPr id="11" name="TextBox 10">
            <a:extLst>
              <a:ext uri="{FF2B5EF4-FFF2-40B4-BE49-F238E27FC236}">
                <a16:creationId xmlns:a16="http://schemas.microsoft.com/office/drawing/2014/main" id="{0082F3FF-C4C1-FBA9-7F80-E55732F44B89}"/>
              </a:ext>
            </a:extLst>
          </p:cNvPr>
          <p:cNvSpPr txBox="1"/>
          <p:nvPr/>
        </p:nvSpPr>
        <p:spPr>
          <a:xfrm>
            <a:off x="1330203" y="2727584"/>
            <a:ext cx="2036452" cy="684790"/>
          </a:xfrm>
          <a:prstGeom prst="rect">
            <a:avLst/>
          </a:prstGeom>
          <a:noFill/>
        </p:spPr>
        <p:txBody>
          <a:bodyPr wrap="square" lIns="0" tIns="0" rIns="0" bIns="0" rtlCol="0" anchor="t" anchorCtr="0">
            <a:noAutofit/>
          </a:bodyPr>
          <a:lstStyle/>
          <a:p>
            <a:pPr>
              <a:spcAft>
                <a:spcPts val="300"/>
              </a:spcAft>
              <a:buClr>
                <a:srgbClr val="007E4B"/>
              </a:buClr>
            </a:pPr>
            <a:r>
              <a:rPr lang="en-GB" sz="1600" dirty="0"/>
              <a:t>Reduces  skin discoloration</a:t>
            </a:r>
          </a:p>
        </p:txBody>
      </p:sp>
      <p:sp>
        <p:nvSpPr>
          <p:cNvPr id="16" name="TextBox 15">
            <a:extLst>
              <a:ext uri="{FF2B5EF4-FFF2-40B4-BE49-F238E27FC236}">
                <a16:creationId xmlns:a16="http://schemas.microsoft.com/office/drawing/2014/main" id="{390ECED6-79CF-CCA8-CFAD-95ED3D81A24E}"/>
              </a:ext>
            </a:extLst>
          </p:cNvPr>
          <p:cNvSpPr txBox="1"/>
          <p:nvPr/>
        </p:nvSpPr>
        <p:spPr>
          <a:xfrm>
            <a:off x="600559" y="1548073"/>
            <a:ext cx="2036452"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t>Consumer level</a:t>
            </a:r>
          </a:p>
        </p:txBody>
      </p:sp>
      <p:grpSp>
        <p:nvGrpSpPr>
          <p:cNvPr id="17" name="Arrow">
            <a:extLst>
              <a:ext uri="{FF2B5EF4-FFF2-40B4-BE49-F238E27FC236}">
                <a16:creationId xmlns:a16="http://schemas.microsoft.com/office/drawing/2014/main" id="{FB5E8ED5-0F18-3176-93EB-1FFF06D39CD8}"/>
              </a:ext>
            </a:extLst>
          </p:cNvPr>
          <p:cNvGrpSpPr/>
          <p:nvPr/>
        </p:nvGrpSpPr>
        <p:grpSpPr>
          <a:xfrm>
            <a:off x="578122" y="2761141"/>
            <a:ext cx="354800" cy="354800"/>
            <a:chOff x="5730136" y="2480484"/>
            <a:chExt cx="354800" cy="354800"/>
          </a:xfrm>
        </p:grpSpPr>
        <p:sp>
          <p:nvSpPr>
            <p:cNvPr id="18" name="Oval 17">
              <a:extLst>
                <a:ext uri="{FF2B5EF4-FFF2-40B4-BE49-F238E27FC236}">
                  <a16:creationId xmlns:a16="http://schemas.microsoft.com/office/drawing/2014/main" id="{37EB6646-8F4F-E722-A4C7-18D1442F0830}"/>
                </a:ext>
              </a:extLst>
            </p:cNvPr>
            <p:cNvSpPr/>
            <p:nvPr/>
          </p:nvSpPr>
          <p:spPr>
            <a:xfrm>
              <a:off x="5730136" y="2480484"/>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a:extLst>
                <a:ext uri="{FF2B5EF4-FFF2-40B4-BE49-F238E27FC236}">
                  <a16:creationId xmlns:a16="http://schemas.microsoft.com/office/drawing/2014/main" id="{73B248EA-7A0A-560E-C99A-F6BF2759DB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5774914" y="2525262"/>
              <a:ext cx="265245" cy="265245"/>
            </a:xfrm>
            <a:prstGeom prst="rect">
              <a:avLst/>
            </a:prstGeom>
          </p:spPr>
        </p:pic>
      </p:grpSp>
      <p:grpSp>
        <p:nvGrpSpPr>
          <p:cNvPr id="22" name="Group 21">
            <a:extLst>
              <a:ext uri="{FF2B5EF4-FFF2-40B4-BE49-F238E27FC236}">
                <a16:creationId xmlns:a16="http://schemas.microsoft.com/office/drawing/2014/main" id="{BCB98192-2CCE-4589-C14D-2DA6D57EB744}"/>
              </a:ext>
            </a:extLst>
          </p:cNvPr>
          <p:cNvGrpSpPr/>
          <p:nvPr/>
        </p:nvGrpSpPr>
        <p:grpSpPr>
          <a:xfrm>
            <a:off x="578122" y="2012227"/>
            <a:ext cx="354800" cy="354800"/>
            <a:chOff x="5741200" y="3758873"/>
            <a:chExt cx="354800" cy="354800"/>
          </a:xfrm>
        </p:grpSpPr>
        <p:sp>
          <p:nvSpPr>
            <p:cNvPr id="23" name="Oval 22">
              <a:extLst>
                <a:ext uri="{FF2B5EF4-FFF2-40B4-BE49-F238E27FC236}">
                  <a16:creationId xmlns:a16="http://schemas.microsoft.com/office/drawing/2014/main" id="{4BB15F00-88BB-B258-B330-3FB64F48147E}"/>
                </a:ext>
              </a:extLst>
            </p:cNvPr>
            <p:cNvSpPr/>
            <p:nvPr/>
          </p:nvSpPr>
          <p:spPr>
            <a:xfrm>
              <a:off x="5741200" y="3758873"/>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Graphic 23">
              <a:extLst>
                <a:ext uri="{FF2B5EF4-FFF2-40B4-BE49-F238E27FC236}">
                  <a16:creationId xmlns:a16="http://schemas.microsoft.com/office/drawing/2014/main" id="{175A154D-2517-681F-69B6-9D3A6619701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69268" y="3786941"/>
              <a:ext cx="298665" cy="298665"/>
            </a:xfrm>
            <a:prstGeom prst="rect">
              <a:avLst/>
            </a:prstGeom>
          </p:spPr>
        </p:pic>
      </p:grpSp>
      <p:pic>
        <p:nvPicPr>
          <p:cNvPr id="25" name="Graphic 24">
            <a:extLst>
              <a:ext uri="{FF2B5EF4-FFF2-40B4-BE49-F238E27FC236}">
                <a16:creationId xmlns:a16="http://schemas.microsoft.com/office/drawing/2014/main" id="{8CE40DE2-2DFB-EB37-B7F6-3FE6A99B74C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41430" y="2012494"/>
            <a:ext cx="288000" cy="288000"/>
          </a:xfrm>
          <a:prstGeom prst="rect">
            <a:avLst/>
          </a:prstGeom>
        </p:spPr>
      </p:pic>
      <p:pic>
        <p:nvPicPr>
          <p:cNvPr id="27" name="Graphic 26">
            <a:extLst>
              <a:ext uri="{FF2B5EF4-FFF2-40B4-BE49-F238E27FC236}">
                <a16:creationId xmlns:a16="http://schemas.microsoft.com/office/drawing/2014/main" id="{CB9FA8FD-F769-0A5E-609D-19BEAC463D4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41430" y="2938504"/>
            <a:ext cx="288000" cy="288000"/>
          </a:xfrm>
          <a:prstGeom prst="rect">
            <a:avLst/>
          </a:prstGeom>
        </p:spPr>
      </p:pic>
      <p:pic>
        <p:nvPicPr>
          <p:cNvPr id="29" name="Graphic 28">
            <a:extLst>
              <a:ext uri="{FF2B5EF4-FFF2-40B4-BE49-F238E27FC236}">
                <a16:creationId xmlns:a16="http://schemas.microsoft.com/office/drawing/2014/main" id="{C3BB3BA1-E0D0-06FA-A343-40EEAB6B92E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41430" y="3720514"/>
            <a:ext cx="288000" cy="288000"/>
          </a:xfrm>
          <a:prstGeom prst="rect">
            <a:avLst/>
          </a:prstGeom>
        </p:spPr>
      </p:pic>
    </p:spTree>
    <p:extLst>
      <p:ext uri="{BB962C8B-B14F-4D97-AF65-F5344CB8AC3E}">
        <p14:creationId xmlns:p14="http://schemas.microsoft.com/office/powerpoint/2010/main" val="1553308877"/>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working on a machine&#10;&#10;Description automatically generated">
            <a:extLst>
              <a:ext uri="{FF2B5EF4-FFF2-40B4-BE49-F238E27FC236}">
                <a16:creationId xmlns:a16="http://schemas.microsoft.com/office/drawing/2014/main" id="{1E1A3FF2-5497-E95A-541F-B179500FB46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8" name="Title 7">
            <a:extLst>
              <a:ext uri="{FF2B5EF4-FFF2-40B4-BE49-F238E27FC236}">
                <a16:creationId xmlns:a16="http://schemas.microsoft.com/office/drawing/2014/main" id="{C8BCDF88-8700-14A6-34F7-2FB4BF7EC785}"/>
              </a:ext>
            </a:extLst>
          </p:cNvPr>
          <p:cNvSpPr>
            <a:spLocks noGrp="1"/>
          </p:cNvSpPr>
          <p:nvPr>
            <p:ph type="title"/>
          </p:nvPr>
        </p:nvSpPr>
        <p:spPr/>
        <p:txBody>
          <a:bodyPr/>
          <a:lstStyle/>
          <a:p>
            <a:r>
              <a:rPr lang="en-GB" dirty="0"/>
              <a:t>Niacinamide PC blue light i</a:t>
            </a:r>
            <a:r>
              <a:rPr lang="en-GB" i="1" dirty="0"/>
              <a:t>n-vivo </a:t>
            </a:r>
            <a:r>
              <a:rPr lang="en-GB" dirty="0"/>
              <a:t>study design</a:t>
            </a:r>
            <a:br>
              <a:rPr lang="en-GB" dirty="0"/>
            </a:br>
            <a:endParaRPr lang="en-GB" dirty="0"/>
          </a:p>
        </p:txBody>
      </p:sp>
      <p:sp>
        <p:nvSpPr>
          <p:cNvPr id="2" name="Slide Number Placeholder 1">
            <a:extLst>
              <a:ext uri="{FF2B5EF4-FFF2-40B4-BE49-F238E27FC236}">
                <a16:creationId xmlns:a16="http://schemas.microsoft.com/office/drawing/2014/main" id="{C7BA6A47-50C0-4198-AD16-6BEB6EF74F8F}"/>
              </a:ext>
            </a:extLst>
          </p:cNvPr>
          <p:cNvSpPr>
            <a:spLocks noGrp="1"/>
          </p:cNvSpPr>
          <p:nvPr>
            <p:ph type="sldNum" sz="quarter" idx="10"/>
          </p:nvPr>
        </p:nvSpPr>
        <p:spPr/>
        <p:txBody>
          <a:bodyPr/>
          <a:lstStyle/>
          <a:p>
            <a:fld id="{EC50C849-B97A-2B45-B78A-6D9C352F693C}" type="slidenum">
              <a:rPr lang="en-US" smtClean="0"/>
              <a:pPr/>
              <a:t>13</a:t>
            </a:fld>
            <a:endParaRPr lang="en-US" dirty="0"/>
          </a:p>
        </p:txBody>
      </p:sp>
      <p:sp>
        <p:nvSpPr>
          <p:cNvPr id="12" name="Text Placeholder 11">
            <a:extLst>
              <a:ext uri="{FF2B5EF4-FFF2-40B4-BE49-F238E27FC236}">
                <a16:creationId xmlns:a16="http://schemas.microsoft.com/office/drawing/2014/main" id="{A01DC759-ECCE-69DE-776C-D3FF597B0571}"/>
              </a:ext>
            </a:extLst>
          </p:cNvPr>
          <p:cNvSpPr>
            <a:spLocks noGrp="1"/>
          </p:cNvSpPr>
          <p:nvPr>
            <p:ph type="body" sz="quarter" idx="12"/>
          </p:nvPr>
        </p:nvSpPr>
        <p:spPr/>
        <p:txBody>
          <a:bodyPr/>
          <a:lstStyle/>
          <a:p>
            <a:pPr marL="363600" indent="-363600">
              <a:lnSpc>
                <a:spcPct val="90000"/>
              </a:lnSpc>
              <a:spcBef>
                <a:spcPts val="500"/>
              </a:spcBef>
              <a:spcAft>
                <a:spcPts val="400"/>
              </a:spcAft>
              <a:buClr>
                <a:srgbClr val="D34252"/>
              </a:buClr>
              <a:buSzPct val="90000"/>
              <a:buFont typeface="Wingdings" panose="05000000000000000000" pitchFamily="2" charset="2"/>
              <a:buChar char="l"/>
            </a:pPr>
            <a:r>
              <a:rPr lang="en-GB" sz="1600" dirty="0"/>
              <a:t>33 female volunteers (mean 32 years old, Caucasian 55%, Asian skin 18% and 27% mixed-ethnicity with phototype III and IV)</a:t>
            </a:r>
          </a:p>
          <a:p>
            <a:pPr marL="363600" indent="-363600">
              <a:lnSpc>
                <a:spcPct val="90000"/>
              </a:lnSpc>
              <a:spcBef>
                <a:spcPts val="500"/>
              </a:spcBef>
              <a:spcAft>
                <a:spcPts val="400"/>
              </a:spcAft>
              <a:buClr>
                <a:srgbClr val="D34252"/>
              </a:buClr>
              <a:buSzPct val="90000"/>
              <a:buFont typeface="Wingdings" panose="05000000000000000000" pitchFamily="2" charset="2"/>
              <a:buChar char="l"/>
            </a:pPr>
            <a:r>
              <a:rPr lang="en-GB" sz="1600" dirty="0"/>
              <a:t>Randomized double blind with placebo</a:t>
            </a:r>
          </a:p>
          <a:p>
            <a:pPr marL="363600" indent="-363600">
              <a:lnSpc>
                <a:spcPct val="90000"/>
              </a:lnSpc>
              <a:spcBef>
                <a:spcPts val="500"/>
              </a:spcBef>
              <a:spcAft>
                <a:spcPts val="400"/>
              </a:spcAft>
              <a:buClr>
                <a:srgbClr val="D34252"/>
              </a:buClr>
              <a:buSzPct val="90000"/>
              <a:buFont typeface="Wingdings" panose="05000000000000000000" pitchFamily="2" charset="2"/>
              <a:buChar char="l"/>
            </a:pPr>
            <a:r>
              <a:rPr lang="en-GB" sz="1600" dirty="0"/>
              <a:t>Cream formulations with 3% Niacinamide PC (without sun filter)</a:t>
            </a:r>
          </a:p>
          <a:p>
            <a:pPr marL="363600" indent="-363600">
              <a:lnSpc>
                <a:spcPct val="90000"/>
              </a:lnSpc>
              <a:spcBef>
                <a:spcPts val="500"/>
              </a:spcBef>
              <a:spcAft>
                <a:spcPts val="400"/>
              </a:spcAft>
              <a:buClr>
                <a:srgbClr val="D34252"/>
              </a:buClr>
              <a:buSzPct val="90000"/>
              <a:buFont typeface="Wingdings" panose="05000000000000000000" pitchFamily="2" charset="2"/>
              <a:buChar char="l"/>
            </a:pPr>
            <a:r>
              <a:rPr lang="en-GB" sz="1600" dirty="0"/>
              <a:t>Forearm application once a day for 34 days (application started 6 days before blue light exposure to strengthen the skin)</a:t>
            </a:r>
          </a:p>
          <a:p>
            <a:pPr marL="363600" indent="-363600">
              <a:lnSpc>
                <a:spcPct val="90000"/>
              </a:lnSpc>
              <a:spcBef>
                <a:spcPts val="500"/>
              </a:spcBef>
              <a:spcAft>
                <a:spcPts val="400"/>
              </a:spcAft>
              <a:buClr>
                <a:srgbClr val="D34252"/>
              </a:buClr>
              <a:buSzPct val="90000"/>
              <a:buFont typeface="Wingdings" panose="05000000000000000000" pitchFamily="2" charset="2"/>
              <a:buChar char="l"/>
            </a:pPr>
            <a:r>
              <a:rPr lang="en-GB" sz="1600" dirty="0"/>
              <a:t>Exposition 4 days consecutively on forearm with LED lamp at 450nm with 60J/cm2: natural dose you get within one hour from European midsummer sun</a:t>
            </a:r>
          </a:p>
          <a:p>
            <a:pPr marL="363600" indent="-363600">
              <a:lnSpc>
                <a:spcPct val="90000"/>
              </a:lnSpc>
              <a:spcBef>
                <a:spcPts val="500"/>
              </a:spcBef>
              <a:spcAft>
                <a:spcPts val="400"/>
              </a:spcAft>
              <a:buClr>
                <a:srgbClr val="D34252"/>
              </a:buClr>
              <a:buSzPct val="90000"/>
              <a:buFont typeface="Wingdings" panose="05000000000000000000" pitchFamily="2" charset="2"/>
              <a:buChar char="l"/>
            </a:pPr>
            <a:endParaRPr lang="en-GB" sz="1600" dirty="0"/>
          </a:p>
        </p:txBody>
      </p:sp>
      <p:sp>
        <p:nvSpPr>
          <p:cNvPr id="10" name="Tekstvak 21">
            <a:extLst>
              <a:ext uri="{FF2B5EF4-FFF2-40B4-BE49-F238E27FC236}">
                <a16:creationId xmlns:a16="http://schemas.microsoft.com/office/drawing/2014/main" id="{FBC0C2EF-E1AB-4050-B4A0-F4CB9D1B834E}"/>
              </a:ext>
            </a:extLst>
          </p:cNvPr>
          <p:cNvSpPr txBox="1"/>
          <p:nvPr/>
        </p:nvSpPr>
        <p:spPr>
          <a:xfrm>
            <a:off x="302398" y="5570843"/>
            <a:ext cx="6410389" cy="464331"/>
          </a:xfrm>
          <a:prstGeom prst="rect">
            <a:avLst/>
          </a:prstGeom>
          <a:solidFill>
            <a:srgbClr val="6D0E17"/>
          </a:solidFill>
        </p:spPr>
        <p:txBody>
          <a:bodyPr wrap="square" lIns="108000" tIns="108000" rIns="108000" bIns="108000" rtlCol="0">
            <a:spAutoFit/>
          </a:bodyPr>
          <a:lstStyle/>
          <a:p>
            <a:pPr>
              <a:spcAft>
                <a:spcPts val="800"/>
              </a:spcAft>
            </a:pPr>
            <a:r>
              <a:rPr lang="en-GB" sz="1600" dirty="0">
                <a:solidFill>
                  <a:schemeClr val="bg1"/>
                </a:solidFill>
                <a:ea typeface="Fira Sans" panose="020B0503050000020004" pitchFamily="34" charset="0"/>
              </a:rPr>
              <a:t>Skin </a:t>
            </a:r>
            <a:r>
              <a:rPr lang="en-GB" sz="1600" dirty="0" err="1">
                <a:solidFill>
                  <a:schemeClr val="bg1"/>
                </a:solidFill>
                <a:ea typeface="Fira Sans" panose="020B0503050000020004" pitchFamily="34" charset="0"/>
              </a:rPr>
              <a:t>color</a:t>
            </a:r>
            <a:r>
              <a:rPr lang="en-GB" sz="1600" dirty="0">
                <a:solidFill>
                  <a:schemeClr val="bg1"/>
                </a:solidFill>
                <a:ea typeface="Fira Sans" panose="020B0503050000020004" pitchFamily="34" charset="0"/>
              </a:rPr>
              <a:t> measurements (chromameter) and Image analysis</a:t>
            </a:r>
          </a:p>
        </p:txBody>
      </p:sp>
      <p:pic>
        <p:nvPicPr>
          <p:cNvPr id="13" name="Picture 10">
            <a:extLst>
              <a:ext uri="{FF2B5EF4-FFF2-40B4-BE49-F238E27FC236}">
                <a16:creationId xmlns:a16="http://schemas.microsoft.com/office/drawing/2014/main" id="{DC0D0555-D8DE-4791-A265-39D682C33A7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2398" y="3913749"/>
            <a:ext cx="5756084" cy="1642334"/>
          </a:xfrm>
          <a:prstGeom prst="rect">
            <a:avLst/>
          </a:prstGeom>
        </p:spPr>
      </p:pic>
      <p:pic>
        <p:nvPicPr>
          <p:cNvPr id="19" name="Picture 20">
            <a:extLst>
              <a:ext uri="{FF2B5EF4-FFF2-40B4-BE49-F238E27FC236}">
                <a16:creationId xmlns:a16="http://schemas.microsoft.com/office/drawing/2014/main" id="{9DACB28C-1625-47EF-A830-BDFEF708F3A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21808" y="6210000"/>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24" name="TextBox 19">
            <a:extLst>
              <a:ext uri="{FF2B5EF4-FFF2-40B4-BE49-F238E27FC236}">
                <a16:creationId xmlns:a16="http://schemas.microsoft.com/office/drawing/2014/main" id="{3E75C269-24F3-1307-0E14-98202D1D14D4}"/>
              </a:ext>
            </a:extLst>
          </p:cNvPr>
          <p:cNvSpPr txBox="1"/>
          <p:nvPr/>
        </p:nvSpPr>
        <p:spPr>
          <a:xfrm>
            <a:off x="9527999" y="509535"/>
            <a:ext cx="2361600" cy="374205"/>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bg1"/>
                </a:solidFill>
              </a:rPr>
              <a:t>UV and Blue Light</a:t>
            </a:r>
          </a:p>
          <a:p>
            <a:pPr algn="r">
              <a:lnSpc>
                <a:spcPts val="1300"/>
              </a:lnSpc>
              <a:spcAft>
                <a:spcPts val="300"/>
              </a:spcAft>
              <a:buClr>
                <a:srgbClr val="007E4B"/>
              </a:buClr>
            </a:pPr>
            <a:r>
              <a:rPr lang="en-GB" sz="1200" dirty="0">
                <a:solidFill>
                  <a:schemeClr val="bg1"/>
                </a:solidFill>
              </a:rPr>
              <a:t>Stressed Skin Care</a:t>
            </a:r>
          </a:p>
        </p:txBody>
      </p:sp>
      <p:pic>
        <p:nvPicPr>
          <p:cNvPr id="34" name="Graphic 33">
            <a:extLst>
              <a:ext uri="{FF2B5EF4-FFF2-40B4-BE49-F238E27FC236}">
                <a16:creationId xmlns:a16="http://schemas.microsoft.com/office/drawing/2014/main" id="{CBC32340-EB63-B625-C37F-89607AF0EC2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21788" y="4360038"/>
            <a:ext cx="228600" cy="228600"/>
          </a:xfrm>
          <a:prstGeom prst="rect">
            <a:avLst/>
          </a:prstGeom>
        </p:spPr>
      </p:pic>
      <p:pic>
        <p:nvPicPr>
          <p:cNvPr id="37" name="Graphic 36">
            <a:extLst>
              <a:ext uri="{FF2B5EF4-FFF2-40B4-BE49-F238E27FC236}">
                <a16:creationId xmlns:a16="http://schemas.microsoft.com/office/drawing/2014/main" id="{A96623E4-CC1C-69BA-44CD-3985454084C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431749" y="6255184"/>
            <a:ext cx="495737" cy="495737"/>
          </a:xfrm>
          <a:prstGeom prst="rect">
            <a:avLst/>
          </a:prstGeom>
        </p:spPr>
      </p:pic>
    </p:spTree>
    <p:extLst>
      <p:ext uri="{BB962C8B-B14F-4D97-AF65-F5344CB8AC3E}">
        <p14:creationId xmlns:p14="http://schemas.microsoft.com/office/powerpoint/2010/main" val="3365349511"/>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78DF748-D83B-4F9E-B94D-2BEBFE3B719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02398" y="2201424"/>
            <a:ext cx="5386063" cy="3346109"/>
          </a:xfrm>
          <a:prstGeom prst="rect">
            <a:avLst/>
          </a:prstGeom>
        </p:spPr>
      </p:pic>
      <p:sp>
        <p:nvSpPr>
          <p:cNvPr id="21" name="Title 2">
            <a:extLst>
              <a:ext uri="{FF2B5EF4-FFF2-40B4-BE49-F238E27FC236}">
                <a16:creationId xmlns:a16="http://schemas.microsoft.com/office/drawing/2014/main" id="{553608CE-B8DC-1E49-B7E7-0830460A7D7F}"/>
              </a:ext>
            </a:extLst>
          </p:cNvPr>
          <p:cNvSpPr>
            <a:spLocks noGrp="1"/>
          </p:cNvSpPr>
          <p:nvPr>
            <p:ph type="title"/>
          </p:nvPr>
        </p:nvSpPr>
        <p:spPr>
          <a:xfrm>
            <a:off x="302400" y="302400"/>
            <a:ext cx="8712000" cy="303211"/>
          </a:xfrm>
        </p:spPr>
        <p:txBody>
          <a:bodyPr/>
          <a:lstStyle/>
          <a:p>
            <a:r>
              <a:rPr lang="en-GB" dirty="0"/>
              <a:t>Skin darkening: Niacinamide PC protects from blue light induced immediate skin hyper-pigmentation</a:t>
            </a:r>
            <a:br>
              <a:rPr lang="en-GB" dirty="0"/>
            </a:br>
            <a:endParaRPr lang="en-GB" dirty="0"/>
          </a:p>
        </p:txBody>
      </p:sp>
      <p:sp>
        <p:nvSpPr>
          <p:cNvPr id="6" name="Rectangle 5">
            <a:extLst>
              <a:ext uri="{FF2B5EF4-FFF2-40B4-BE49-F238E27FC236}">
                <a16:creationId xmlns:a16="http://schemas.microsoft.com/office/drawing/2014/main" id="{EADCA9BD-C97A-44FD-83FE-E0DB3DCC2095}"/>
              </a:ext>
            </a:extLst>
          </p:cNvPr>
          <p:cNvSpPr/>
          <p:nvPr/>
        </p:nvSpPr>
        <p:spPr>
          <a:xfrm>
            <a:off x="4628670" y="5282990"/>
            <a:ext cx="1011495" cy="153888"/>
          </a:xfrm>
          <a:prstGeom prst="rect">
            <a:avLst/>
          </a:prstGeom>
        </p:spPr>
        <p:txBody>
          <a:bodyPr wrap="non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effectLst/>
                <a:uLnTx/>
                <a:uFillTx/>
                <a:ea typeface="Fira Sans" panose="020B0503050000020004" pitchFamily="34" charset="0"/>
                <a:cs typeface="+mn-cs"/>
              </a:rPr>
              <a:t>** p&lt;0.001 </a:t>
            </a:r>
            <a:r>
              <a:rPr kumimoji="0" lang="de-CH" sz="1000" b="0" i="0" u="none" strike="noStrike" kern="1200" cap="none" spc="0" normalizeH="0" baseline="0" noProof="0" dirty="0" err="1">
                <a:ln>
                  <a:noFill/>
                </a:ln>
                <a:effectLst/>
                <a:uLnTx/>
                <a:uFillTx/>
                <a:ea typeface="Fira Sans" panose="020B0503050000020004" pitchFamily="34" charset="0"/>
                <a:cs typeface="+mn-cs"/>
              </a:rPr>
              <a:t>vs</a:t>
            </a:r>
            <a:r>
              <a:rPr kumimoji="0" lang="de-CH" sz="1000" b="0" i="0" u="none" strike="noStrike" kern="1200" cap="none" spc="0" normalizeH="0" baseline="0" noProof="0" dirty="0">
                <a:ln>
                  <a:noFill/>
                </a:ln>
                <a:effectLst/>
                <a:uLnTx/>
                <a:uFillTx/>
                <a:ea typeface="Fira Sans" panose="020B0503050000020004" pitchFamily="34" charset="0"/>
                <a:cs typeface="+mn-cs"/>
              </a:rPr>
              <a:t> D0</a:t>
            </a:r>
          </a:p>
        </p:txBody>
      </p:sp>
      <p:sp>
        <p:nvSpPr>
          <p:cNvPr id="11" name="Rectangle 10">
            <a:extLst>
              <a:ext uri="{FF2B5EF4-FFF2-40B4-BE49-F238E27FC236}">
                <a16:creationId xmlns:a16="http://schemas.microsoft.com/office/drawing/2014/main" id="{473AF2D7-23D8-4658-8879-2B1185F4D5AC}"/>
              </a:ext>
            </a:extLst>
          </p:cNvPr>
          <p:cNvSpPr/>
          <p:nvPr/>
        </p:nvSpPr>
        <p:spPr>
          <a:xfrm>
            <a:off x="1849985" y="1997084"/>
            <a:ext cx="239360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effectLst/>
                <a:uLnTx/>
                <a:uFillTx/>
                <a:ea typeface="Fira Sans" panose="020B0503050000020004" pitchFamily="34" charset="0"/>
                <a:cs typeface="+mn-cs"/>
              </a:rPr>
              <a:t>Colorimetry ITA° angle </a:t>
            </a:r>
          </a:p>
        </p:txBody>
      </p:sp>
      <p:sp>
        <p:nvSpPr>
          <p:cNvPr id="12" name="Rectangle 11">
            <a:extLst>
              <a:ext uri="{FF2B5EF4-FFF2-40B4-BE49-F238E27FC236}">
                <a16:creationId xmlns:a16="http://schemas.microsoft.com/office/drawing/2014/main" id="{CD4BED76-084C-4255-9851-62CDF43D845C}"/>
              </a:ext>
            </a:extLst>
          </p:cNvPr>
          <p:cNvSpPr/>
          <p:nvPr/>
        </p:nvSpPr>
        <p:spPr>
          <a:xfrm>
            <a:off x="293773" y="5530630"/>
            <a:ext cx="5802228" cy="55399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ea typeface="Fira Sans" panose="020B0503050000020004" pitchFamily="34" charset="0"/>
                <a:cs typeface="+mn-cs"/>
              </a:rPr>
              <a:t>ITA° is inversely correlated with skin pigmentation: </a:t>
            </a:r>
            <a:r>
              <a:rPr kumimoji="0" lang="en-GB" sz="1200" b="1" i="0" u="none" strike="noStrike" kern="1200" cap="none" spc="0" normalizeH="0" baseline="0" noProof="0" dirty="0">
                <a:ln>
                  <a:noFill/>
                </a:ln>
                <a:solidFill>
                  <a:schemeClr val="accent6"/>
                </a:solidFill>
                <a:effectLst/>
                <a:uLnTx/>
                <a:uFillTx/>
                <a:ea typeface="Fira Sans" panose="020B0503050000020004" pitchFamily="34" charset="0"/>
                <a:cs typeface="+mn-cs"/>
              </a:rPr>
              <a:t>the lower the ITA value, the darker the skin </a:t>
            </a:r>
            <a:r>
              <a:rPr kumimoji="0" lang="en-GB" sz="1200" b="0" i="0" u="none" strike="noStrike" kern="1200" cap="none" spc="0" normalizeH="0" baseline="0" noProof="0" dirty="0">
                <a:ln>
                  <a:noFill/>
                </a:ln>
                <a:effectLst/>
                <a:uLnTx/>
                <a:uFillTx/>
                <a:ea typeface="Fira Sans" panose="020B0503050000020004" pitchFamily="34" charset="0"/>
                <a:cs typeface="+mn-cs"/>
              </a:rPr>
              <a:t>Colorimetry ITA angle, ITA° takes into account 2 parameters: luminance (L*) and yellow-blue tone (b*).</a:t>
            </a:r>
          </a:p>
        </p:txBody>
      </p:sp>
      <p:sp>
        <p:nvSpPr>
          <p:cNvPr id="3" name="Rectangle 2">
            <a:extLst>
              <a:ext uri="{FF2B5EF4-FFF2-40B4-BE49-F238E27FC236}">
                <a16:creationId xmlns:a16="http://schemas.microsoft.com/office/drawing/2014/main" id="{12F1A43A-79E2-480E-9AD4-EE3AF1018547}"/>
              </a:ext>
            </a:extLst>
          </p:cNvPr>
          <p:cNvSpPr>
            <a:spLocks noChangeArrowheads="1"/>
          </p:cNvSpPr>
          <p:nvPr/>
        </p:nvSpPr>
        <p:spPr bwMode="auto">
          <a:xfrm>
            <a:off x="540476" y="3037230"/>
            <a:ext cx="1315158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861B6F58-F0B3-5A4C-A24A-E3E0C4271517}"/>
              </a:ext>
            </a:extLst>
          </p:cNvPr>
          <p:cNvSpPr/>
          <p:nvPr/>
        </p:nvSpPr>
        <p:spPr>
          <a:xfrm>
            <a:off x="302401" y="1342800"/>
            <a:ext cx="6525120" cy="55399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800" b="0" u="none" strike="noStrike" kern="1200" cap="none" spc="0" normalizeH="0" baseline="0" noProof="0" dirty="0">
                <a:ln>
                  <a:noFill/>
                </a:ln>
                <a:effectLst/>
                <a:uLnTx/>
                <a:uFillTx/>
                <a:ea typeface="Fira Sans" panose="020B0503050000020004" pitchFamily="34" charset="0"/>
                <a:cs typeface="+mn-cs"/>
              </a:rPr>
              <a:t>Impact of niacinamide on protecting cellular bioenergetics under hydrogen peroxide induced oxidative stress conditions</a:t>
            </a:r>
          </a:p>
        </p:txBody>
      </p:sp>
      <p:sp>
        <p:nvSpPr>
          <p:cNvPr id="24" name="Rounded Rectangle 23">
            <a:extLst>
              <a:ext uri="{FF2B5EF4-FFF2-40B4-BE49-F238E27FC236}">
                <a16:creationId xmlns:a16="http://schemas.microsoft.com/office/drawing/2014/main" id="{7D4821C7-01AB-F94B-9964-EF23CFDD4B60}"/>
              </a:ext>
            </a:extLst>
          </p:cNvPr>
          <p:cNvSpPr/>
          <p:nvPr/>
        </p:nvSpPr>
        <p:spPr>
          <a:xfrm>
            <a:off x="6827520" y="2335637"/>
            <a:ext cx="5062079" cy="2656987"/>
          </a:xfrm>
          <a:prstGeom prst="rect">
            <a:avLst/>
          </a:prstGeom>
          <a:solidFill>
            <a:srgbClr val="F5D8B8"/>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72000" rtlCol="0" anchor="ctr" anchorCtr="0">
            <a:noAutofit/>
          </a:bodyPr>
          <a:lstStyle/>
          <a:p>
            <a:pPr marL="0" marR="0" lvl="0" indent="0" algn="l" defTabSz="914400" rtl="0" eaLnBrk="1" fontAlgn="auto" latinLnBrk="0" hangingPunct="1">
              <a:lnSpc>
                <a:spcPct val="100000"/>
              </a:lnSpc>
              <a:spcBef>
                <a:spcPts val="0"/>
              </a:spcBef>
              <a:spcAft>
                <a:spcPts val="1200"/>
              </a:spcAft>
              <a:buClrTx/>
              <a:buSzPct val="125000"/>
              <a:buFontTx/>
              <a:buNone/>
              <a:tabLst/>
              <a:defRPr/>
            </a:pPr>
            <a:r>
              <a:rPr kumimoji="0" lang="en-GB" sz="1800" b="1" i="0" u="none" strike="noStrike" kern="1200" cap="none" spc="0" normalizeH="0" baseline="0" noProof="0" dirty="0">
                <a:ln>
                  <a:noFill/>
                </a:ln>
                <a:solidFill>
                  <a:schemeClr val="tx1"/>
                </a:solidFill>
                <a:effectLst/>
                <a:uLnTx/>
                <a:uFillTx/>
                <a:ea typeface="+mn-ea"/>
                <a:cs typeface="+mn-cs"/>
              </a:rPr>
              <a:t>Niacinamide PC proves to be effective against hyper-pigmentation:</a:t>
            </a:r>
          </a:p>
          <a:p>
            <a:pPr marL="363600" marR="0" lvl="0" indent="-363600" algn="l" defTabSz="914400" rtl="0" eaLnBrk="1" fontAlgn="auto" latinLnBrk="0" hangingPunct="1">
              <a:lnSpc>
                <a:spcPct val="90000"/>
              </a:lnSpc>
              <a:spcBef>
                <a:spcPts val="500"/>
              </a:spcBef>
              <a:spcAft>
                <a:spcPts val="400"/>
              </a:spcAft>
              <a:buClrTx/>
              <a:buSzPct val="90000"/>
              <a:buFont typeface="Wingdings" panose="05000000000000000000" pitchFamily="2" charset="2"/>
              <a:buChar char="l"/>
              <a:tabLst/>
              <a:defRPr/>
            </a:pPr>
            <a:r>
              <a:rPr kumimoji="0" lang="en-GB" sz="1800" b="0" i="0" u="none" strike="noStrike" kern="1200" cap="none" spc="0" normalizeH="0" baseline="0" noProof="0" dirty="0">
                <a:ln>
                  <a:noFill/>
                </a:ln>
                <a:solidFill>
                  <a:schemeClr val="tx1"/>
                </a:solidFill>
                <a:effectLst/>
                <a:uLnTx/>
                <a:uFillTx/>
                <a:ea typeface="+mn-ea"/>
                <a:cs typeface="+mn-cs"/>
              </a:rPr>
              <a:t>Highly significant skin darkening after 4 days blue light irradiation</a:t>
            </a:r>
          </a:p>
          <a:p>
            <a:pPr marL="363600" marR="0" lvl="0" indent="-363600" algn="l" defTabSz="914400" rtl="0" eaLnBrk="1" fontAlgn="auto" latinLnBrk="0" hangingPunct="1">
              <a:lnSpc>
                <a:spcPct val="90000"/>
              </a:lnSpc>
              <a:spcBef>
                <a:spcPts val="500"/>
              </a:spcBef>
              <a:spcAft>
                <a:spcPts val="400"/>
              </a:spcAft>
              <a:buClrTx/>
              <a:buSzPct val="90000"/>
              <a:buFont typeface="Wingdings" panose="05000000000000000000" pitchFamily="2" charset="2"/>
              <a:buChar char="l"/>
              <a:tabLst/>
              <a:defRPr/>
            </a:pPr>
            <a:r>
              <a:rPr kumimoji="0" lang="en-GB" sz="1800" b="0" i="0" u="none" strike="noStrike" kern="1200" cap="none" spc="0" normalizeH="0" baseline="0" noProof="0" dirty="0">
                <a:ln>
                  <a:noFill/>
                </a:ln>
                <a:solidFill>
                  <a:schemeClr val="tx1"/>
                </a:solidFill>
                <a:effectLst/>
                <a:uLnTx/>
                <a:uFillTx/>
                <a:ea typeface="+mn-ea"/>
                <a:cs typeface="+mn-cs"/>
              </a:rPr>
              <a:t>Immediate reduction of skin pigment darkening with Niacinamide PC</a:t>
            </a:r>
          </a:p>
        </p:txBody>
      </p:sp>
      <p:sp>
        <p:nvSpPr>
          <p:cNvPr id="25" name="ZoneTexte 2">
            <a:extLst>
              <a:ext uri="{FF2B5EF4-FFF2-40B4-BE49-F238E27FC236}">
                <a16:creationId xmlns:a16="http://schemas.microsoft.com/office/drawing/2014/main" id="{8FA7207E-ABB6-4BCC-B21F-599E87C6E952}"/>
              </a:ext>
            </a:extLst>
          </p:cNvPr>
          <p:cNvSpPr txBox="1"/>
          <p:nvPr/>
        </p:nvSpPr>
        <p:spPr>
          <a:xfrm rot="16200000">
            <a:off x="-151423" y="2899191"/>
            <a:ext cx="1152000" cy="261610"/>
          </a:xfrm>
          <a:prstGeom prst="rect">
            <a:avLst/>
          </a:prstGeom>
          <a:noFill/>
        </p:spPr>
        <p:txBody>
          <a:bodyPr wrap="square" rtlCol="0">
            <a:spAutoFit/>
          </a:bodyPr>
          <a:lstStyle/>
          <a:p>
            <a:r>
              <a:rPr lang="en-US" sz="1100" dirty="0">
                <a:ea typeface="Fira Sans" panose="020B0503050000020004" pitchFamily="34" charset="0"/>
              </a:rPr>
              <a:t>Skin darkening</a:t>
            </a:r>
          </a:p>
        </p:txBody>
      </p:sp>
      <p:sp>
        <p:nvSpPr>
          <p:cNvPr id="10" name="TextBox 19">
            <a:extLst>
              <a:ext uri="{FF2B5EF4-FFF2-40B4-BE49-F238E27FC236}">
                <a16:creationId xmlns:a16="http://schemas.microsoft.com/office/drawing/2014/main" id="{39518D88-B73E-FA2C-BDB3-579E5748EB1D}"/>
              </a:ext>
            </a:extLst>
          </p:cNvPr>
          <p:cNvSpPr txBox="1"/>
          <p:nvPr/>
        </p:nvSpPr>
        <p:spPr>
          <a:xfrm>
            <a:off x="9527999" y="509535"/>
            <a:ext cx="2361600" cy="374205"/>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6"/>
                </a:solidFill>
              </a:rPr>
              <a:t>UV and Blue Light</a:t>
            </a:r>
          </a:p>
          <a:p>
            <a:pPr algn="r">
              <a:lnSpc>
                <a:spcPts val="1300"/>
              </a:lnSpc>
              <a:spcAft>
                <a:spcPts val="300"/>
              </a:spcAft>
              <a:buClr>
                <a:srgbClr val="007E4B"/>
              </a:buClr>
            </a:pPr>
            <a:r>
              <a:rPr lang="en-GB" sz="1200" dirty="0">
                <a:solidFill>
                  <a:schemeClr val="accent6"/>
                </a:solidFill>
              </a:rPr>
              <a:t>Stressed Skin Care</a:t>
            </a:r>
          </a:p>
        </p:txBody>
      </p:sp>
      <p:sp>
        <p:nvSpPr>
          <p:cNvPr id="28" name="Slide Number Placeholder 7">
            <a:extLst>
              <a:ext uri="{FF2B5EF4-FFF2-40B4-BE49-F238E27FC236}">
                <a16:creationId xmlns:a16="http://schemas.microsoft.com/office/drawing/2014/main" id="{061BD4E8-5AF1-D20A-3379-D63D589EFAB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a:t>
            </a:fld>
            <a:endParaRPr lang="en-GB"/>
          </a:p>
        </p:txBody>
      </p:sp>
      <p:pic>
        <p:nvPicPr>
          <p:cNvPr id="30" name="Picture 20">
            <a:extLst>
              <a:ext uri="{FF2B5EF4-FFF2-40B4-BE49-F238E27FC236}">
                <a16:creationId xmlns:a16="http://schemas.microsoft.com/office/drawing/2014/main" id="{A73BFDA5-1C8F-E5E6-147B-2EF0083446F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021808" y="6210000"/>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2" name="Graphic 1">
            <a:extLst>
              <a:ext uri="{FF2B5EF4-FFF2-40B4-BE49-F238E27FC236}">
                <a16:creationId xmlns:a16="http://schemas.microsoft.com/office/drawing/2014/main" id="{0F959C5D-D0D9-3A70-F61E-34D3B48FE5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31749" y="6255184"/>
            <a:ext cx="495737" cy="495737"/>
          </a:xfrm>
          <a:prstGeom prst="rect">
            <a:avLst/>
          </a:prstGeom>
        </p:spPr>
      </p:pic>
    </p:spTree>
    <p:extLst>
      <p:ext uri="{BB962C8B-B14F-4D97-AF65-F5344CB8AC3E}">
        <p14:creationId xmlns:p14="http://schemas.microsoft.com/office/powerpoint/2010/main" val="3616354367"/>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a:extLst>
              <a:ext uri="{FF2B5EF4-FFF2-40B4-BE49-F238E27FC236}">
                <a16:creationId xmlns:a16="http://schemas.microsoft.com/office/drawing/2014/main" id="{ED149EA8-CCA8-494C-825D-76478A119904}"/>
              </a:ext>
            </a:extLst>
          </p:cNvPr>
          <p:cNvSpPr>
            <a:spLocks noGrp="1"/>
          </p:cNvSpPr>
          <p:nvPr>
            <p:ph type="title"/>
          </p:nvPr>
        </p:nvSpPr>
        <p:spPr>
          <a:xfrm>
            <a:off x="302400" y="302400"/>
            <a:ext cx="8280000" cy="303211"/>
          </a:xfrm>
        </p:spPr>
        <p:txBody>
          <a:bodyPr/>
          <a:lstStyle/>
          <a:p>
            <a:r>
              <a:rPr lang="en-GB" dirty="0"/>
              <a:t>Niacinamide PC protects against blue light induced skin pigment darkening by 23%</a:t>
            </a:r>
          </a:p>
        </p:txBody>
      </p:sp>
      <p:sp>
        <p:nvSpPr>
          <p:cNvPr id="2" name="Slide Number Placeholder 1">
            <a:extLst>
              <a:ext uri="{FF2B5EF4-FFF2-40B4-BE49-F238E27FC236}">
                <a16:creationId xmlns:a16="http://schemas.microsoft.com/office/drawing/2014/main" id="{C7BA6A47-50C0-4198-AD16-6BEB6EF74F8F}"/>
              </a:ext>
            </a:extLst>
          </p:cNvPr>
          <p:cNvSpPr>
            <a:spLocks noGrp="1"/>
          </p:cNvSpPr>
          <p:nvPr>
            <p:ph type="sldNum" sz="quarter" idx="10"/>
          </p:nvPr>
        </p:nvSpPr>
        <p:spPr/>
        <p:txBody>
          <a:bodyPr/>
          <a:lstStyle/>
          <a:p>
            <a:fld id="{EC50C849-B97A-2B45-B78A-6D9C352F693C}" type="slidenum">
              <a:rPr lang="en-US" smtClean="0"/>
              <a:pPr/>
              <a:t>15</a:t>
            </a:fld>
            <a:endParaRPr lang="en-US" dirty="0"/>
          </a:p>
        </p:txBody>
      </p:sp>
      <p:sp>
        <p:nvSpPr>
          <p:cNvPr id="30" name="Textfeld 5">
            <a:extLst>
              <a:ext uri="{FF2B5EF4-FFF2-40B4-BE49-F238E27FC236}">
                <a16:creationId xmlns:a16="http://schemas.microsoft.com/office/drawing/2014/main" id="{4B985665-3289-47C4-8B85-BB514B1E5DD5}"/>
              </a:ext>
            </a:extLst>
          </p:cNvPr>
          <p:cNvSpPr txBox="1"/>
          <p:nvPr/>
        </p:nvSpPr>
        <p:spPr>
          <a:xfrm>
            <a:off x="302397" y="5033831"/>
            <a:ext cx="4015503" cy="492443"/>
          </a:xfrm>
          <a:prstGeom prst="rect">
            <a:avLst/>
          </a:prstGeom>
          <a:noFill/>
        </p:spPr>
        <p:txBody>
          <a:bodyPr wrap="square" lIns="0" tIns="0" rIns="0" bIns="0" rtlCol="0">
            <a:spAutoFit/>
          </a:bodyPr>
          <a:lstStyle/>
          <a:p>
            <a:pPr>
              <a:spcAft>
                <a:spcPts val="1200"/>
              </a:spcAft>
            </a:pPr>
            <a:r>
              <a:rPr lang="en-GB" sz="1600" dirty="0">
                <a:ea typeface="Fira Sans" panose="020B0503050000020004" pitchFamily="34" charset="0"/>
              </a:rPr>
              <a:t>Volunteer 20 – ITA° - left forearm with placebo and right with 3% Niacinamide</a:t>
            </a:r>
          </a:p>
        </p:txBody>
      </p:sp>
      <p:pic>
        <p:nvPicPr>
          <p:cNvPr id="12289" name="Picture 1">
            <a:extLst>
              <a:ext uri="{FF2B5EF4-FFF2-40B4-BE49-F238E27FC236}">
                <a16:creationId xmlns:a16="http://schemas.microsoft.com/office/drawing/2014/main" id="{0E61251B-E986-487D-B798-3A477E19529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rot="5400000">
            <a:off x="-256769" y="1491907"/>
            <a:ext cx="3886409" cy="27680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594EAA4-10FC-BF41-9149-E914A89D3D6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36236" y="1305112"/>
            <a:ext cx="5272534" cy="2832206"/>
          </a:xfrm>
          <a:prstGeom prst="rect">
            <a:avLst/>
          </a:prstGeom>
        </p:spPr>
      </p:pic>
      <p:sp>
        <p:nvSpPr>
          <p:cNvPr id="25" name="Rounded Rectangle 24">
            <a:extLst>
              <a:ext uri="{FF2B5EF4-FFF2-40B4-BE49-F238E27FC236}">
                <a16:creationId xmlns:a16="http://schemas.microsoft.com/office/drawing/2014/main" id="{4A1A955C-62DD-804B-B858-2205F1E63DA6}"/>
              </a:ext>
            </a:extLst>
          </p:cNvPr>
          <p:cNvSpPr/>
          <p:nvPr/>
        </p:nvSpPr>
        <p:spPr>
          <a:xfrm>
            <a:off x="8880155" y="1388750"/>
            <a:ext cx="3009444" cy="2040248"/>
          </a:xfrm>
          <a:prstGeom prst="rect">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chorCtr="0">
            <a:noAutofit/>
          </a:bodyPr>
          <a:lstStyle/>
          <a:p>
            <a:pPr>
              <a:spcAft>
                <a:spcPts val="1200"/>
              </a:spcAft>
              <a:buSzPct val="125000"/>
            </a:pPr>
            <a:r>
              <a:rPr lang="en-GB" dirty="0">
                <a:solidFill>
                  <a:schemeClr val="bg1"/>
                </a:solidFill>
              </a:rPr>
              <a:t>Niacinamide PC protects immediately by 23% the skin hyper-pigmentation induced by 4 days blue light irradiation</a:t>
            </a:r>
          </a:p>
        </p:txBody>
      </p:sp>
      <p:sp>
        <p:nvSpPr>
          <p:cNvPr id="16" name="Rectangle 15">
            <a:extLst>
              <a:ext uri="{FF2B5EF4-FFF2-40B4-BE49-F238E27FC236}">
                <a16:creationId xmlns:a16="http://schemas.microsoft.com/office/drawing/2014/main" id="{90D47C05-C93C-664D-96B3-DF740FE1AEC6}"/>
              </a:ext>
            </a:extLst>
          </p:cNvPr>
          <p:cNvSpPr/>
          <p:nvPr/>
        </p:nvSpPr>
        <p:spPr>
          <a:xfrm>
            <a:off x="7870089" y="3930536"/>
            <a:ext cx="622286" cy="246221"/>
          </a:xfrm>
          <a:prstGeom prst="rect">
            <a:avLst/>
          </a:prstGeom>
        </p:spPr>
        <p:txBody>
          <a:bodyPr wrap="none">
            <a:spAutoFit/>
          </a:bodyPr>
          <a:lstStyle/>
          <a:p>
            <a:pPr algn="ctr"/>
            <a:r>
              <a:rPr lang="de-CH" sz="1000" dirty="0">
                <a:ea typeface="Fira Sans" panose="020B0503050000020004" pitchFamily="34" charset="0"/>
              </a:rPr>
              <a:t>$: p&lt;0.1</a:t>
            </a:r>
          </a:p>
        </p:txBody>
      </p:sp>
      <p:sp>
        <p:nvSpPr>
          <p:cNvPr id="9" name="TextBox 19">
            <a:extLst>
              <a:ext uri="{FF2B5EF4-FFF2-40B4-BE49-F238E27FC236}">
                <a16:creationId xmlns:a16="http://schemas.microsoft.com/office/drawing/2014/main" id="{5A0005F1-FDA6-A8C1-BDCB-3888E968999A}"/>
              </a:ext>
            </a:extLst>
          </p:cNvPr>
          <p:cNvSpPr txBox="1"/>
          <p:nvPr/>
        </p:nvSpPr>
        <p:spPr>
          <a:xfrm>
            <a:off x="9527999" y="509535"/>
            <a:ext cx="2361600" cy="374205"/>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2"/>
                </a:solidFill>
              </a:rPr>
              <a:t>UV and Blue Light</a:t>
            </a:r>
          </a:p>
          <a:p>
            <a:pPr algn="r">
              <a:lnSpc>
                <a:spcPts val="1300"/>
              </a:lnSpc>
              <a:spcAft>
                <a:spcPts val="300"/>
              </a:spcAft>
              <a:buClr>
                <a:srgbClr val="007E4B"/>
              </a:buClr>
            </a:pPr>
            <a:r>
              <a:rPr lang="en-GB" sz="1200" dirty="0">
                <a:solidFill>
                  <a:schemeClr val="accent2"/>
                </a:solidFill>
              </a:rPr>
              <a:t>Stressed Skin Care</a:t>
            </a:r>
          </a:p>
        </p:txBody>
      </p:sp>
      <p:sp>
        <p:nvSpPr>
          <p:cNvPr id="12" name="Oval 11">
            <a:extLst>
              <a:ext uri="{FF2B5EF4-FFF2-40B4-BE49-F238E27FC236}">
                <a16:creationId xmlns:a16="http://schemas.microsoft.com/office/drawing/2014/main" id="{1A4095B1-FFB0-040F-FEB2-4F0632FBCFA6}"/>
              </a:ext>
            </a:extLst>
          </p:cNvPr>
          <p:cNvSpPr/>
          <p:nvPr/>
        </p:nvSpPr>
        <p:spPr>
          <a:xfrm>
            <a:off x="8807999" y="52388"/>
            <a:ext cx="720000" cy="72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200" i="1" dirty="0"/>
              <a:t>In vivo </a:t>
            </a:r>
            <a:r>
              <a:rPr lang="en-GB" sz="1200" dirty="0"/>
              <a:t>study</a:t>
            </a:r>
          </a:p>
        </p:txBody>
      </p:sp>
      <p:pic>
        <p:nvPicPr>
          <p:cNvPr id="14" name="Picture 20">
            <a:extLst>
              <a:ext uri="{FF2B5EF4-FFF2-40B4-BE49-F238E27FC236}">
                <a16:creationId xmlns:a16="http://schemas.microsoft.com/office/drawing/2014/main" id="{FB99B1B9-8873-D311-A45E-09170766BD0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021808" y="6210000"/>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3" name="Graphic 2">
            <a:extLst>
              <a:ext uri="{FF2B5EF4-FFF2-40B4-BE49-F238E27FC236}">
                <a16:creationId xmlns:a16="http://schemas.microsoft.com/office/drawing/2014/main" id="{38068BD6-62D0-50EC-55C7-7E76480087D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31749" y="6255184"/>
            <a:ext cx="495737" cy="495737"/>
          </a:xfrm>
          <a:prstGeom prst="rect">
            <a:avLst/>
          </a:prstGeom>
        </p:spPr>
      </p:pic>
    </p:spTree>
    <p:extLst>
      <p:ext uri="{BB962C8B-B14F-4D97-AF65-F5344CB8AC3E}">
        <p14:creationId xmlns:p14="http://schemas.microsoft.com/office/powerpoint/2010/main" val="1987404946"/>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F2ACF13-4D29-2A49-9787-1309A2F9B35A}"/>
              </a:ext>
            </a:extLst>
          </p:cNvPr>
          <p:cNvSpPr/>
          <p:nvPr/>
        </p:nvSpPr>
        <p:spPr>
          <a:xfrm>
            <a:off x="3292398" y="3345733"/>
            <a:ext cx="831600" cy="21591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Rounded Rectangle 13">
            <a:extLst>
              <a:ext uri="{FF2B5EF4-FFF2-40B4-BE49-F238E27FC236}">
                <a16:creationId xmlns:a16="http://schemas.microsoft.com/office/drawing/2014/main" id="{724F5507-2BC3-9749-8F1E-FFA2916E2065}"/>
              </a:ext>
            </a:extLst>
          </p:cNvPr>
          <p:cNvSpPr/>
          <p:nvPr/>
        </p:nvSpPr>
        <p:spPr>
          <a:xfrm>
            <a:off x="302400" y="1342800"/>
            <a:ext cx="3064255" cy="4199088"/>
          </a:xfrm>
          <a:prstGeom prst="rect">
            <a:avLst/>
          </a:prstGeom>
          <a:solidFill>
            <a:srgbClr val="F5D8B8"/>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DECD185E-606A-7C49-BFF0-ABA8A109C2A4}"/>
              </a:ext>
            </a:extLst>
          </p:cNvPr>
          <p:cNvSpPr txBox="1"/>
          <p:nvPr/>
        </p:nvSpPr>
        <p:spPr>
          <a:xfrm>
            <a:off x="1319214" y="2005704"/>
            <a:ext cx="1973184" cy="984885"/>
          </a:xfrm>
          <a:prstGeom prst="rect">
            <a:avLst/>
          </a:prstGeom>
          <a:noFill/>
        </p:spPr>
        <p:txBody>
          <a:bodyPr wrap="square" lIns="0" tIns="0" rIns="0" bIns="0" rtlCol="0" anchor="ctr" anchorCtr="0">
            <a:spAutoFit/>
          </a:bodyPr>
          <a:lstStyle/>
          <a:p>
            <a:pPr>
              <a:spcAft>
                <a:spcPts val="300"/>
              </a:spcAft>
              <a:buClr>
                <a:srgbClr val="007E4B"/>
              </a:buClr>
            </a:pPr>
            <a:r>
              <a:rPr lang="en-GB" sz="1600" dirty="0"/>
              <a:t>Well-protected from urban pollutants damage for beautiful and healthy skin</a:t>
            </a:r>
          </a:p>
        </p:txBody>
      </p:sp>
      <p:sp>
        <p:nvSpPr>
          <p:cNvPr id="19" name="Rounded Rectangle 18">
            <a:extLst>
              <a:ext uri="{FF2B5EF4-FFF2-40B4-BE49-F238E27FC236}">
                <a16:creationId xmlns:a16="http://schemas.microsoft.com/office/drawing/2014/main" id="{A1AB6087-9EC0-494B-8BFA-29A5DE6BBFF7}"/>
              </a:ext>
            </a:extLst>
          </p:cNvPr>
          <p:cNvSpPr/>
          <p:nvPr/>
        </p:nvSpPr>
        <p:spPr>
          <a:xfrm>
            <a:off x="4052167" y="1339022"/>
            <a:ext cx="3063600" cy="4199088"/>
          </a:xfrm>
          <a:prstGeom prst="rect">
            <a:avLst/>
          </a:prstGeom>
          <a:solidFill>
            <a:srgbClr val="CC741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44000" tIns="360000" rIns="144000" bIns="144000" rtlCol="0" anchor="t" anchorCtr="0"/>
          <a:lstStyle/>
          <a:p>
            <a:pPr>
              <a:spcAft>
                <a:spcPts val="800"/>
              </a:spcAft>
              <a:buSzPct val="125000"/>
            </a:pPr>
            <a:endParaRPr lang="en-GB" sz="1600" dirty="0">
              <a:solidFill>
                <a:schemeClr val="tx1"/>
              </a:solidFill>
            </a:endParaRPr>
          </a:p>
          <a:p>
            <a:pPr marL="285750" indent="-285750">
              <a:spcAft>
                <a:spcPts val="800"/>
              </a:spcAft>
              <a:buFont typeface="Arial" panose="020B0604020202020204" pitchFamily="34" charset="0"/>
              <a:buChar char="•"/>
            </a:pPr>
            <a:endParaRPr lang="en-GB" sz="1600" dirty="0">
              <a:solidFill>
                <a:schemeClr val="tx1"/>
              </a:solidFill>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Pollution protection</a:t>
            </a:r>
            <a:endParaRPr lang="en-GB" b="0" dirty="0"/>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16</a:t>
            </a:fld>
            <a:endParaRPr lang="en-US" dirty="0"/>
          </a:p>
        </p:txBody>
      </p:sp>
      <p:pic>
        <p:nvPicPr>
          <p:cNvPr id="7" name="Picture Placeholder 6">
            <a:extLst>
              <a:ext uri="{FF2B5EF4-FFF2-40B4-BE49-F238E27FC236}">
                <a16:creationId xmlns:a16="http://schemas.microsoft.com/office/drawing/2014/main" id="{1127A2ED-11BA-511B-5E87-BF3B903469E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p:pic>
      <p:sp>
        <p:nvSpPr>
          <p:cNvPr id="39" name="TextBox 38">
            <a:extLst>
              <a:ext uri="{FF2B5EF4-FFF2-40B4-BE49-F238E27FC236}">
                <a16:creationId xmlns:a16="http://schemas.microsoft.com/office/drawing/2014/main" id="{33BBBBE0-FCE2-4FD6-1DC7-BDCABE429989}"/>
              </a:ext>
            </a:extLst>
          </p:cNvPr>
          <p:cNvSpPr txBox="1"/>
          <p:nvPr/>
        </p:nvSpPr>
        <p:spPr>
          <a:xfrm>
            <a:off x="622196" y="1555075"/>
            <a:ext cx="2036452"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t>Consumer level</a:t>
            </a:r>
          </a:p>
        </p:txBody>
      </p:sp>
      <p:sp>
        <p:nvSpPr>
          <p:cNvPr id="41" name="TextBox 40">
            <a:extLst>
              <a:ext uri="{FF2B5EF4-FFF2-40B4-BE49-F238E27FC236}">
                <a16:creationId xmlns:a16="http://schemas.microsoft.com/office/drawing/2014/main" id="{D1E7731E-728D-C923-82A8-BC00D05B3F02}"/>
              </a:ext>
            </a:extLst>
          </p:cNvPr>
          <p:cNvSpPr txBox="1"/>
          <p:nvPr/>
        </p:nvSpPr>
        <p:spPr>
          <a:xfrm>
            <a:off x="4524685" y="2005704"/>
            <a:ext cx="2532375" cy="985783"/>
          </a:xfrm>
          <a:prstGeom prst="rect">
            <a:avLst/>
          </a:prstGeom>
          <a:noFill/>
        </p:spPr>
        <p:txBody>
          <a:bodyPr wrap="square" lIns="0" tIns="0" rIns="0" bIns="0" rtlCol="0" anchor="ctr" anchorCtr="0">
            <a:spAutoFit/>
          </a:bodyPr>
          <a:lstStyle/>
          <a:p>
            <a:pPr>
              <a:spcAft>
                <a:spcPts val="300"/>
              </a:spcAft>
              <a:buClr>
                <a:srgbClr val="007E4B"/>
              </a:buClr>
            </a:pPr>
            <a:r>
              <a:rPr lang="en-GB" sz="1200" dirty="0">
                <a:solidFill>
                  <a:schemeClr val="bg1"/>
                </a:solidFill>
              </a:rPr>
              <a:t>Niacinamide is the ideal candidate for urban pollution care as it:</a:t>
            </a:r>
          </a:p>
          <a:p>
            <a:pPr marL="363600" indent="-363600">
              <a:lnSpc>
                <a:spcPct val="90000"/>
              </a:lnSpc>
              <a:spcBef>
                <a:spcPts val="200"/>
              </a:spcBef>
              <a:spcAft>
                <a:spcPts val="200"/>
              </a:spcAft>
              <a:buClr>
                <a:schemeClr val="bg1"/>
              </a:buClr>
              <a:buSzPct val="75000"/>
              <a:buFont typeface="Wingdings" panose="05000000000000000000" pitchFamily="2" charset="2"/>
              <a:buChar char="l"/>
            </a:pPr>
            <a:r>
              <a:rPr lang="en-GB" sz="1200" dirty="0">
                <a:solidFill>
                  <a:schemeClr val="bg1"/>
                </a:solidFill>
              </a:rPr>
              <a:t>Strengthens the skin barrier</a:t>
            </a:r>
          </a:p>
          <a:p>
            <a:pPr marL="363600" indent="-363600">
              <a:lnSpc>
                <a:spcPct val="90000"/>
              </a:lnSpc>
              <a:spcBef>
                <a:spcPts val="200"/>
              </a:spcBef>
              <a:spcAft>
                <a:spcPts val="200"/>
              </a:spcAft>
              <a:buClr>
                <a:schemeClr val="bg1"/>
              </a:buClr>
              <a:buSzPct val="75000"/>
              <a:buFont typeface="Wingdings" panose="05000000000000000000" pitchFamily="2" charset="2"/>
              <a:buChar char="l"/>
            </a:pPr>
            <a:r>
              <a:rPr lang="en-GB" sz="1200" dirty="0">
                <a:solidFill>
                  <a:schemeClr val="bg1"/>
                </a:solidFill>
              </a:rPr>
              <a:t>Rebalances uneven skin tone and reduces discoloration</a:t>
            </a:r>
          </a:p>
        </p:txBody>
      </p:sp>
      <p:sp>
        <p:nvSpPr>
          <p:cNvPr id="42" name="TextBox 41">
            <a:extLst>
              <a:ext uri="{FF2B5EF4-FFF2-40B4-BE49-F238E27FC236}">
                <a16:creationId xmlns:a16="http://schemas.microsoft.com/office/drawing/2014/main" id="{9A8912C3-25E0-0F75-F569-F0F72AEB299F}"/>
              </a:ext>
            </a:extLst>
          </p:cNvPr>
          <p:cNvSpPr txBox="1"/>
          <p:nvPr/>
        </p:nvSpPr>
        <p:spPr>
          <a:xfrm>
            <a:off x="4524684" y="3403668"/>
            <a:ext cx="2532375" cy="749821"/>
          </a:xfrm>
          <a:prstGeom prst="rect">
            <a:avLst/>
          </a:prstGeom>
          <a:noFill/>
        </p:spPr>
        <p:txBody>
          <a:bodyPr wrap="square" lIns="0" tIns="0" rIns="0" bIns="0" rtlCol="0" anchor="ctr" anchorCtr="0">
            <a:spAutoFit/>
          </a:bodyPr>
          <a:lstStyle/>
          <a:p>
            <a:pPr>
              <a:spcAft>
                <a:spcPts val="300"/>
              </a:spcAft>
              <a:buClr>
                <a:srgbClr val="007E4B"/>
              </a:buClr>
            </a:pPr>
            <a:r>
              <a:rPr lang="en-GB" sz="1200" b="1" dirty="0">
                <a:solidFill>
                  <a:schemeClr val="bg1"/>
                </a:solidFill>
              </a:rPr>
              <a:t>Air Pollution</a:t>
            </a:r>
          </a:p>
          <a:p>
            <a:pPr marL="363600" indent="-363600">
              <a:lnSpc>
                <a:spcPct val="90000"/>
              </a:lnSpc>
              <a:spcBef>
                <a:spcPts val="200"/>
              </a:spcBef>
              <a:spcAft>
                <a:spcPts val="200"/>
              </a:spcAft>
              <a:buClr>
                <a:schemeClr val="bg1"/>
              </a:buClr>
              <a:buSzPct val="75000"/>
              <a:buFont typeface="Wingdings" panose="05000000000000000000" pitchFamily="2" charset="2"/>
              <a:buChar char="l"/>
            </a:pPr>
            <a:r>
              <a:rPr lang="en-GB" sz="1200" dirty="0">
                <a:solidFill>
                  <a:schemeClr val="bg1"/>
                </a:solidFill>
              </a:rPr>
              <a:t>Increases cell viability exposed to particulate matter (up to 81%) in vitro</a:t>
            </a:r>
          </a:p>
        </p:txBody>
      </p:sp>
      <p:sp>
        <p:nvSpPr>
          <p:cNvPr id="43" name="TextBox 42">
            <a:extLst>
              <a:ext uri="{FF2B5EF4-FFF2-40B4-BE49-F238E27FC236}">
                <a16:creationId xmlns:a16="http://schemas.microsoft.com/office/drawing/2014/main" id="{7F8C9C1B-9CB7-6536-B5CB-60939581FDB2}"/>
              </a:ext>
            </a:extLst>
          </p:cNvPr>
          <p:cNvSpPr txBox="1"/>
          <p:nvPr/>
        </p:nvSpPr>
        <p:spPr>
          <a:xfrm>
            <a:off x="4524684" y="4463952"/>
            <a:ext cx="2532375" cy="777136"/>
          </a:xfrm>
          <a:prstGeom prst="rect">
            <a:avLst/>
          </a:prstGeom>
          <a:noFill/>
        </p:spPr>
        <p:txBody>
          <a:bodyPr wrap="square" lIns="0" tIns="0" rIns="0" bIns="0" rtlCol="0" anchor="ctr" anchorCtr="0">
            <a:spAutoFit/>
          </a:bodyPr>
          <a:lstStyle/>
          <a:p>
            <a:pPr>
              <a:spcAft>
                <a:spcPts val="300"/>
              </a:spcAft>
              <a:buClr>
                <a:srgbClr val="007E4B"/>
              </a:buClr>
            </a:pPr>
            <a:r>
              <a:rPr lang="en-GB" sz="1200" b="1" dirty="0">
                <a:solidFill>
                  <a:schemeClr val="bg1"/>
                </a:solidFill>
              </a:rPr>
              <a:t>Water Pollution</a:t>
            </a:r>
          </a:p>
          <a:p>
            <a:pPr marL="363600" indent="-363600">
              <a:lnSpc>
                <a:spcPct val="90000"/>
              </a:lnSpc>
              <a:spcBef>
                <a:spcPts val="200"/>
              </a:spcBef>
              <a:spcAft>
                <a:spcPts val="200"/>
              </a:spcAft>
              <a:buClr>
                <a:schemeClr val="bg1"/>
              </a:buClr>
              <a:buSzPct val="75000"/>
              <a:buFont typeface="Wingdings" panose="05000000000000000000" pitchFamily="2" charset="2"/>
              <a:buChar char="l"/>
            </a:pPr>
            <a:r>
              <a:rPr lang="en-GB" sz="1200" dirty="0">
                <a:solidFill>
                  <a:schemeClr val="bg1"/>
                </a:solidFill>
              </a:rPr>
              <a:t>Enhances repair of arsenic (water contamination) + UV induced DNA damage</a:t>
            </a:r>
          </a:p>
        </p:txBody>
      </p:sp>
      <p:sp>
        <p:nvSpPr>
          <p:cNvPr id="4" name="TextBox 19">
            <a:extLst>
              <a:ext uri="{FF2B5EF4-FFF2-40B4-BE49-F238E27FC236}">
                <a16:creationId xmlns:a16="http://schemas.microsoft.com/office/drawing/2014/main" id="{A84AD63A-45B6-3EE8-54B3-A0013C57292F}"/>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rgbClr val="F08B1F"/>
                </a:solidFill>
              </a:rPr>
              <a:t>Pollution Protection Care</a:t>
            </a:r>
          </a:p>
        </p:txBody>
      </p:sp>
      <p:pic>
        <p:nvPicPr>
          <p:cNvPr id="6" name="Picture 13" descr="Icon&#10;&#10;Description automatically generated">
            <a:extLst>
              <a:ext uri="{FF2B5EF4-FFF2-40B4-BE49-F238E27FC236}">
                <a16:creationId xmlns:a16="http://schemas.microsoft.com/office/drawing/2014/main" id="{1E317391-87DC-F980-5770-25D5BBEA10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658" y="3357677"/>
            <a:ext cx="556706" cy="2180433"/>
          </a:xfrm>
          <a:prstGeom prst="rect">
            <a:avLst/>
          </a:prstGeom>
        </p:spPr>
      </p:pic>
      <p:grpSp>
        <p:nvGrpSpPr>
          <p:cNvPr id="8" name="Group 7">
            <a:extLst>
              <a:ext uri="{FF2B5EF4-FFF2-40B4-BE49-F238E27FC236}">
                <a16:creationId xmlns:a16="http://schemas.microsoft.com/office/drawing/2014/main" id="{47DFAC26-3AAB-D85F-22CE-9C2F8D149855}"/>
              </a:ext>
            </a:extLst>
          </p:cNvPr>
          <p:cNvGrpSpPr/>
          <p:nvPr/>
        </p:nvGrpSpPr>
        <p:grpSpPr>
          <a:xfrm>
            <a:off x="621658" y="2037602"/>
            <a:ext cx="396000" cy="396000"/>
            <a:chOff x="6489984" y="6032600"/>
            <a:chExt cx="354800" cy="354800"/>
          </a:xfrm>
        </p:grpSpPr>
        <p:sp>
          <p:nvSpPr>
            <p:cNvPr id="9" name="Oval 8">
              <a:extLst>
                <a:ext uri="{FF2B5EF4-FFF2-40B4-BE49-F238E27FC236}">
                  <a16:creationId xmlns:a16="http://schemas.microsoft.com/office/drawing/2014/main" id="{466C0176-14CD-C9F0-930B-7CF37CCAEDCE}"/>
                </a:ext>
              </a:extLst>
            </p:cNvPr>
            <p:cNvSpPr/>
            <p:nvPr/>
          </p:nvSpPr>
          <p:spPr>
            <a:xfrm>
              <a:off x="6489984" y="6032600"/>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extLst>
                <a:ext uri="{FF2B5EF4-FFF2-40B4-BE49-F238E27FC236}">
                  <a16:creationId xmlns:a16="http://schemas.microsoft.com/office/drawing/2014/main" id="{B437946C-9DAD-2D85-9437-F0C81AB32B3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23001" y="6065617"/>
              <a:ext cx="288767" cy="288767"/>
            </a:xfrm>
            <a:prstGeom prst="rect">
              <a:avLst/>
            </a:prstGeom>
          </p:spPr>
        </p:pic>
      </p:grpSp>
      <p:sp>
        <p:nvSpPr>
          <p:cNvPr id="11" name="TextBox 10">
            <a:extLst>
              <a:ext uri="{FF2B5EF4-FFF2-40B4-BE49-F238E27FC236}">
                <a16:creationId xmlns:a16="http://schemas.microsoft.com/office/drawing/2014/main" id="{3E8393AA-9F01-C232-DBB8-856D69ACB4D7}"/>
              </a:ext>
            </a:extLst>
          </p:cNvPr>
          <p:cNvSpPr txBox="1"/>
          <p:nvPr/>
        </p:nvSpPr>
        <p:spPr>
          <a:xfrm>
            <a:off x="4238428" y="1553392"/>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Funcitonal level</a:t>
            </a:r>
          </a:p>
        </p:txBody>
      </p:sp>
      <p:pic>
        <p:nvPicPr>
          <p:cNvPr id="16" name="Graphic 15">
            <a:extLst>
              <a:ext uri="{FF2B5EF4-FFF2-40B4-BE49-F238E27FC236}">
                <a16:creationId xmlns:a16="http://schemas.microsoft.com/office/drawing/2014/main" id="{565C980B-A527-B57D-50A3-44D84A33B50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00560" y="3039569"/>
            <a:ext cx="318108" cy="318108"/>
          </a:xfrm>
          <a:prstGeom prst="rect">
            <a:avLst/>
          </a:prstGeom>
        </p:spPr>
      </p:pic>
      <p:pic>
        <p:nvPicPr>
          <p:cNvPr id="17" name="Graphic 16">
            <a:extLst>
              <a:ext uri="{FF2B5EF4-FFF2-40B4-BE49-F238E27FC236}">
                <a16:creationId xmlns:a16="http://schemas.microsoft.com/office/drawing/2014/main" id="{A45BC502-D38D-8745-016C-61C25C47D59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49717" y="2005704"/>
            <a:ext cx="216000" cy="216000"/>
          </a:xfrm>
          <a:prstGeom prst="rect">
            <a:avLst/>
          </a:prstGeom>
        </p:spPr>
      </p:pic>
      <p:pic>
        <p:nvPicPr>
          <p:cNvPr id="18" name="Graphic 17">
            <a:extLst>
              <a:ext uri="{FF2B5EF4-FFF2-40B4-BE49-F238E27FC236}">
                <a16:creationId xmlns:a16="http://schemas.microsoft.com/office/drawing/2014/main" id="{07CBABC1-10F2-7375-079D-4F17805880C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49717" y="3403668"/>
            <a:ext cx="216000" cy="216000"/>
          </a:xfrm>
          <a:prstGeom prst="rect">
            <a:avLst/>
          </a:prstGeom>
        </p:spPr>
      </p:pic>
      <p:pic>
        <p:nvPicPr>
          <p:cNvPr id="20" name="Graphic 19">
            <a:extLst>
              <a:ext uri="{FF2B5EF4-FFF2-40B4-BE49-F238E27FC236}">
                <a16:creationId xmlns:a16="http://schemas.microsoft.com/office/drawing/2014/main" id="{82274289-8CDD-8649-299E-7C9B21B26ED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49717" y="4460308"/>
            <a:ext cx="216000" cy="216000"/>
          </a:xfrm>
          <a:prstGeom prst="rect">
            <a:avLst/>
          </a:prstGeom>
        </p:spPr>
      </p:pic>
    </p:spTree>
    <p:extLst>
      <p:ext uri="{BB962C8B-B14F-4D97-AF65-F5344CB8AC3E}">
        <p14:creationId xmlns:p14="http://schemas.microsoft.com/office/powerpoint/2010/main" val="2013772728"/>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2198E4-7C6C-AA42-A353-B422C7441239}"/>
              </a:ext>
            </a:extLst>
          </p:cNvPr>
          <p:cNvSpPr>
            <a:spLocks noGrp="1"/>
          </p:cNvSpPr>
          <p:nvPr>
            <p:ph type="title"/>
          </p:nvPr>
        </p:nvSpPr>
        <p:spPr/>
        <p:txBody>
          <a:bodyPr/>
          <a:lstStyle/>
          <a:p>
            <a:r>
              <a:rPr lang="en-GB" dirty="0"/>
              <a:t>Niacinamide protective effect in presence of urban particulate matter</a:t>
            </a:r>
          </a:p>
        </p:txBody>
      </p:sp>
      <p:sp>
        <p:nvSpPr>
          <p:cNvPr id="2" name="Slide Number Placeholder 1">
            <a:extLst>
              <a:ext uri="{FF2B5EF4-FFF2-40B4-BE49-F238E27FC236}">
                <a16:creationId xmlns:a16="http://schemas.microsoft.com/office/drawing/2014/main" id="{E3538472-8F1D-A147-88E8-3987B219E6DB}"/>
              </a:ext>
            </a:extLst>
          </p:cNvPr>
          <p:cNvSpPr>
            <a:spLocks noGrp="1"/>
          </p:cNvSpPr>
          <p:nvPr>
            <p:ph type="sldNum" sz="quarter" idx="10"/>
          </p:nvPr>
        </p:nvSpPr>
        <p:spPr/>
        <p:txBody>
          <a:bodyPr/>
          <a:lstStyle/>
          <a:p>
            <a:fld id="{EC50C849-B97A-2B45-B78A-6D9C352F693C}" type="slidenum">
              <a:rPr lang="en-US" smtClean="0"/>
              <a:pPr/>
              <a:t>17</a:t>
            </a:fld>
            <a:endParaRPr lang="en-US" dirty="0"/>
          </a:p>
        </p:txBody>
      </p:sp>
      <p:sp>
        <p:nvSpPr>
          <p:cNvPr id="20" name="Rounded Rectangle 19">
            <a:extLst>
              <a:ext uri="{FF2B5EF4-FFF2-40B4-BE49-F238E27FC236}">
                <a16:creationId xmlns:a16="http://schemas.microsoft.com/office/drawing/2014/main" id="{811AFD43-242D-5048-996F-7ADC523D4E11}"/>
              </a:ext>
            </a:extLst>
          </p:cNvPr>
          <p:cNvSpPr/>
          <p:nvPr/>
        </p:nvSpPr>
        <p:spPr>
          <a:xfrm>
            <a:off x="6096000" y="4038593"/>
            <a:ext cx="5462016" cy="772107"/>
          </a:xfrm>
          <a:prstGeom prst="rect">
            <a:avLst/>
          </a:prstGeom>
          <a:solidFill>
            <a:srgbClr val="D3425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08000" bIns="108000" rtlCol="0" anchor="ctr" anchorCtr="0">
            <a:spAutoFit/>
          </a:bodyPr>
          <a:lstStyle/>
          <a:p>
            <a:pPr>
              <a:spcAft>
                <a:spcPts val="800"/>
              </a:spcAft>
              <a:buSzPct val="125000"/>
            </a:pPr>
            <a:r>
              <a:rPr lang="en-GB" dirty="0">
                <a:solidFill>
                  <a:schemeClr val="bg1"/>
                </a:solidFill>
              </a:rPr>
              <a:t>Niacinamide PC partially corrects cell viability even at very low concentrations</a:t>
            </a:r>
          </a:p>
        </p:txBody>
      </p:sp>
      <p:pic>
        <p:nvPicPr>
          <p:cNvPr id="15" name="Picture 14">
            <a:extLst>
              <a:ext uri="{FF2B5EF4-FFF2-40B4-BE49-F238E27FC236}">
                <a16:creationId xmlns:a16="http://schemas.microsoft.com/office/drawing/2014/main" id="{C14149DD-C59A-0C40-8047-9656DA100550}"/>
              </a:ext>
            </a:extLst>
          </p:cNvPr>
          <p:cNvPicPr>
            <a:picLocks noChangeAspect="1"/>
          </p:cNvPicPr>
          <p:nvPr/>
        </p:nvPicPr>
        <p:blipFill>
          <a:blip r:embed="rId3"/>
          <a:srcRect/>
          <a:stretch/>
        </p:blipFill>
        <p:spPr>
          <a:xfrm>
            <a:off x="302398" y="1311304"/>
            <a:ext cx="4850310" cy="2122011"/>
          </a:xfrm>
          <a:prstGeom prst="rect">
            <a:avLst/>
          </a:prstGeom>
        </p:spPr>
      </p:pic>
      <p:pic>
        <p:nvPicPr>
          <p:cNvPr id="35" name="Picture 34">
            <a:extLst>
              <a:ext uri="{FF2B5EF4-FFF2-40B4-BE49-F238E27FC236}">
                <a16:creationId xmlns:a16="http://schemas.microsoft.com/office/drawing/2014/main" id="{1D9EB152-55D4-DF49-9F1F-40C977DA8369}"/>
              </a:ext>
            </a:extLst>
          </p:cNvPr>
          <p:cNvPicPr>
            <a:picLocks noChangeAspect="1"/>
          </p:cNvPicPr>
          <p:nvPr/>
        </p:nvPicPr>
        <p:blipFill>
          <a:blip r:embed="rId4"/>
          <a:srcRect/>
          <a:stretch/>
        </p:blipFill>
        <p:spPr>
          <a:xfrm>
            <a:off x="302396" y="4038594"/>
            <a:ext cx="4850312" cy="1940124"/>
          </a:xfrm>
          <a:prstGeom prst="rect">
            <a:avLst/>
          </a:prstGeom>
        </p:spPr>
      </p:pic>
      <p:pic>
        <p:nvPicPr>
          <p:cNvPr id="39" name="Picture 38">
            <a:extLst>
              <a:ext uri="{FF2B5EF4-FFF2-40B4-BE49-F238E27FC236}">
                <a16:creationId xmlns:a16="http://schemas.microsoft.com/office/drawing/2014/main" id="{9BC79B2E-FFBA-024B-80A4-8EA522C6239D}"/>
              </a:ext>
            </a:extLst>
          </p:cNvPr>
          <p:cNvPicPr>
            <a:picLocks noChangeAspect="1"/>
          </p:cNvPicPr>
          <p:nvPr/>
        </p:nvPicPr>
        <p:blipFill>
          <a:blip r:embed="rId5"/>
          <a:srcRect/>
          <a:stretch/>
        </p:blipFill>
        <p:spPr>
          <a:xfrm>
            <a:off x="6096000" y="1405480"/>
            <a:ext cx="5144269" cy="2122011"/>
          </a:xfrm>
          <a:prstGeom prst="rect">
            <a:avLst/>
          </a:prstGeom>
        </p:spPr>
      </p:pic>
      <p:pic>
        <p:nvPicPr>
          <p:cNvPr id="11" name="Picture 2">
            <a:extLst>
              <a:ext uri="{FF2B5EF4-FFF2-40B4-BE49-F238E27FC236}">
                <a16:creationId xmlns:a16="http://schemas.microsoft.com/office/drawing/2014/main" id="{AD812A09-CEFE-4CBE-8E62-8713DE95C537}"/>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984684" y="6109535"/>
            <a:ext cx="849805" cy="682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19">
            <a:extLst>
              <a:ext uri="{FF2B5EF4-FFF2-40B4-BE49-F238E27FC236}">
                <a16:creationId xmlns:a16="http://schemas.microsoft.com/office/drawing/2014/main" id="{4A0747ED-29D3-AE9B-502F-42B373429790}"/>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rgbClr val="9D2835"/>
                </a:solidFill>
              </a:rPr>
              <a:t>Pollution Protection Care</a:t>
            </a:r>
          </a:p>
        </p:txBody>
      </p:sp>
      <p:pic>
        <p:nvPicPr>
          <p:cNvPr id="9" name="Picture 20">
            <a:extLst>
              <a:ext uri="{FF2B5EF4-FFF2-40B4-BE49-F238E27FC236}">
                <a16:creationId xmlns:a16="http://schemas.microsoft.com/office/drawing/2014/main" id="{33AF1368-31A8-81D6-AF0F-F9F609A4518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021808" y="6210000"/>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Tree>
    <p:extLst>
      <p:ext uri="{BB962C8B-B14F-4D97-AF65-F5344CB8AC3E}">
        <p14:creationId xmlns:p14="http://schemas.microsoft.com/office/powerpoint/2010/main" val="899264260"/>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F2ACF13-4D29-2A49-9787-1309A2F9B35A}"/>
              </a:ext>
            </a:extLst>
          </p:cNvPr>
          <p:cNvSpPr/>
          <p:nvPr/>
        </p:nvSpPr>
        <p:spPr>
          <a:xfrm>
            <a:off x="3292398" y="3345733"/>
            <a:ext cx="831600" cy="215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Rounded Rectangle 13">
            <a:extLst>
              <a:ext uri="{FF2B5EF4-FFF2-40B4-BE49-F238E27FC236}">
                <a16:creationId xmlns:a16="http://schemas.microsoft.com/office/drawing/2014/main" id="{724F5507-2BC3-9749-8F1E-FFA2916E2065}"/>
              </a:ext>
            </a:extLst>
          </p:cNvPr>
          <p:cNvSpPr/>
          <p:nvPr/>
        </p:nvSpPr>
        <p:spPr>
          <a:xfrm>
            <a:off x="302400" y="1342800"/>
            <a:ext cx="3064255" cy="4199088"/>
          </a:xfrm>
          <a:prstGeom prst="rect">
            <a:avLst/>
          </a:prstGeom>
          <a:solidFill>
            <a:srgbClr val="C3E6E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DECD185E-606A-7C49-BFF0-ABA8A109C2A4}"/>
              </a:ext>
            </a:extLst>
          </p:cNvPr>
          <p:cNvSpPr txBox="1"/>
          <p:nvPr/>
        </p:nvSpPr>
        <p:spPr>
          <a:xfrm>
            <a:off x="1285548" y="2061046"/>
            <a:ext cx="2036452" cy="492443"/>
          </a:xfrm>
          <a:prstGeom prst="rect">
            <a:avLst/>
          </a:prstGeom>
          <a:noFill/>
        </p:spPr>
        <p:txBody>
          <a:bodyPr wrap="square" lIns="0" tIns="0" rIns="0" bIns="0" rtlCol="0" anchor="ctr" anchorCtr="0">
            <a:spAutoFit/>
          </a:bodyPr>
          <a:lstStyle/>
          <a:p>
            <a:pPr>
              <a:spcAft>
                <a:spcPts val="300"/>
              </a:spcAft>
              <a:buClr>
                <a:srgbClr val="007E4B"/>
              </a:buClr>
            </a:pPr>
            <a:r>
              <a:rPr lang="en-GB" sz="1600" dirty="0"/>
              <a:t>Rebalances uneven </a:t>
            </a:r>
            <a:br>
              <a:rPr lang="en-GB" sz="1600" dirty="0"/>
            </a:br>
            <a:r>
              <a:rPr lang="en-GB" sz="1600" dirty="0"/>
              <a:t>skin tone</a:t>
            </a:r>
          </a:p>
        </p:txBody>
      </p:sp>
      <p:sp>
        <p:nvSpPr>
          <p:cNvPr id="36" name="TextBox 35">
            <a:extLst>
              <a:ext uri="{FF2B5EF4-FFF2-40B4-BE49-F238E27FC236}">
                <a16:creationId xmlns:a16="http://schemas.microsoft.com/office/drawing/2014/main" id="{8D521AAF-FBB1-1340-AC4C-53C4F5B69F4D}"/>
              </a:ext>
            </a:extLst>
          </p:cNvPr>
          <p:cNvSpPr txBox="1"/>
          <p:nvPr/>
        </p:nvSpPr>
        <p:spPr>
          <a:xfrm>
            <a:off x="1285548" y="2744791"/>
            <a:ext cx="2036452" cy="492443"/>
          </a:xfrm>
          <a:prstGeom prst="rect">
            <a:avLst/>
          </a:prstGeom>
          <a:noFill/>
        </p:spPr>
        <p:txBody>
          <a:bodyPr wrap="square" lIns="0" tIns="0" rIns="0" bIns="0" rtlCol="0" anchor="ctr" anchorCtr="0">
            <a:spAutoFit/>
          </a:bodyPr>
          <a:lstStyle/>
          <a:p>
            <a:pPr>
              <a:spcAft>
                <a:spcPts val="300"/>
              </a:spcAft>
              <a:buClr>
                <a:srgbClr val="007E4B"/>
              </a:buClr>
            </a:pPr>
            <a:r>
              <a:rPr lang="en-GB" sz="1600" dirty="0"/>
              <a:t>Reduces discoloration</a:t>
            </a:r>
          </a:p>
        </p:txBody>
      </p:sp>
      <p:sp>
        <p:nvSpPr>
          <p:cNvPr id="19" name="Rounded Rectangle 18">
            <a:extLst>
              <a:ext uri="{FF2B5EF4-FFF2-40B4-BE49-F238E27FC236}">
                <a16:creationId xmlns:a16="http://schemas.microsoft.com/office/drawing/2014/main" id="{A1AB6087-9EC0-494B-8BFA-29A5DE6BBFF7}"/>
              </a:ext>
            </a:extLst>
          </p:cNvPr>
          <p:cNvSpPr/>
          <p:nvPr/>
        </p:nvSpPr>
        <p:spPr>
          <a:xfrm>
            <a:off x="4052167" y="1339022"/>
            <a:ext cx="3063600" cy="4199088"/>
          </a:xfrm>
          <a:prstGeom prst="rect">
            <a:avLst/>
          </a:prstGeom>
          <a:solidFill>
            <a:srgbClr val="277E6E"/>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44000" tIns="360000" rIns="144000" bIns="144000" rtlCol="0" anchor="t" anchorCtr="0"/>
          <a:lstStyle/>
          <a:p>
            <a:pPr>
              <a:spcAft>
                <a:spcPts val="800"/>
              </a:spcAft>
              <a:buSzPct val="125000"/>
            </a:pPr>
            <a:endParaRPr lang="en-GB" sz="1600" dirty="0">
              <a:solidFill>
                <a:schemeClr val="tx1"/>
              </a:solidFill>
            </a:endParaRPr>
          </a:p>
          <a:p>
            <a:pPr marL="285750" indent="-285750">
              <a:spcAft>
                <a:spcPts val="800"/>
              </a:spcAft>
              <a:buFont typeface="Arial" panose="020B0604020202020204" pitchFamily="34" charset="0"/>
              <a:buChar char="•"/>
            </a:pPr>
            <a:endParaRPr lang="en-GB" sz="1600" dirty="0">
              <a:solidFill>
                <a:schemeClr val="tx1"/>
              </a:solidFill>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Skin Tone effects</a:t>
            </a:r>
            <a:endParaRPr lang="en-GB" b="0" dirty="0"/>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18</a:t>
            </a:fld>
            <a:endParaRPr lang="en-US" dirty="0"/>
          </a:p>
        </p:txBody>
      </p:sp>
      <p:pic>
        <p:nvPicPr>
          <p:cNvPr id="5" name="Picture Placeholder 4" descr="A close-up of a person's face&#10;&#10;AI-generated content may be incorrect.">
            <a:extLst>
              <a:ext uri="{FF2B5EF4-FFF2-40B4-BE49-F238E27FC236}">
                <a16:creationId xmlns:a16="http://schemas.microsoft.com/office/drawing/2014/main" id="{BCB7BB35-5486-8C8F-4CA6-07487C4907F1}"/>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33" name="TextBox 19">
            <a:extLst>
              <a:ext uri="{FF2B5EF4-FFF2-40B4-BE49-F238E27FC236}">
                <a16:creationId xmlns:a16="http://schemas.microsoft.com/office/drawing/2014/main" id="{8A604882-11CC-4DD2-8D2B-FDA6A9E0657E}"/>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rgbClr val="277E6E"/>
                </a:solidFill>
              </a:rPr>
              <a:t>Even skin tone care</a:t>
            </a:r>
          </a:p>
        </p:txBody>
      </p:sp>
      <p:sp>
        <p:nvSpPr>
          <p:cNvPr id="39" name="TextBox 38">
            <a:extLst>
              <a:ext uri="{FF2B5EF4-FFF2-40B4-BE49-F238E27FC236}">
                <a16:creationId xmlns:a16="http://schemas.microsoft.com/office/drawing/2014/main" id="{33BBBBE0-FCE2-4FD6-1DC7-BDCABE429989}"/>
              </a:ext>
            </a:extLst>
          </p:cNvPr>
          <p:cNvSpPr txBox="1"/>
          <p:nvPr/>
        </p:nvSpPr>
        <p:spPr>
          <a:xfrm>
            <a:off x="643462" y="1555075"/>
            <a:ext cx="2036452"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t>Consumer level</a:t>
            </a:r>
          </a:p>
        </p:txBody>
      </p:sp>
      <p:sp>
        <p:nvSpPr>
          <p:cNvPr id="40" name="TextBox 39">
            <a:extLst>
              <a:ext uri="{FF2B5EF4-FFF2-40B4-BE49-F238E27FC236}">
                <a16:creationId xmlns:a16="http://schemas.microsoft.com/office/drawing/2014/main" id="{65A7ABFB-4B4A-9F7A-F96D-6828466F782F}"/>
              </a:ext>
            </a:extLst>
          </p:cNvPr>
          <p:cNvSpPr txBox="1"/>
          <p:nvPr/>
        </p:nvSpPr>
        <p:spPr>
          <a:xfrm>
            <a:off x="4362045" y="1552347"/>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Funcitonal level</a:t>
            </a:r>
          </a:p>
        </p:txBody>
      </p:sp>
      <p:sp>
        <p:nvSpPr>
          <p:cNvPr id="41" name="TextBox 40">
            <a:extLst>
              <a:ext uri="{FF2B5EF4-FFF2-40B4-BE49-F238E27FC236}">
                <a16:creationId xmlns:a16="http://schemas.microsoft.com/office/drawing/2014/main" id="{D1E7731E-728D-C923-82A8-BC00D05B3F02}"/>
              </a:ext>
            </a:extLst>
          </p:cNvPr>
          <p:cNvSpPr txBox="1"/>
          <p:nvPr/>
        </p:nvSpPr>
        <p:spPr>
          <a:xfrm>
            <a:off x="4740260" y="2051791"/>
            <a:ext cx="2284521" cy="961802"/>
          </a:xfrm>
          <a:prstGeom prst="rect">
            <a:avLst/>
          </a:prstGeom>
          <a:noFill/>
        </p:spPr>
        <p:txBody>
          <a:bodyPr wrap="square" lIns="0" tIns="0" rIns="0" bIns="0" rtlCol="0" anchor="ctr" anchorCtr="0">
            <a:spAutoFit/>
          </a:bodyPr>
          <a:lstStyle/>
          <a:p>
            <a:pPr>
              <a:spcAft>
                <a:spcPts val="300"/>
              </a:spcAft>
              <a:buClr>
                <a:srgbClr val="007E4B"/>
              </a:buClr>
            </a:pPr>
            <a:r>
              <a:rPr lang="en-GB" sz="1200" dirty="0">
                <a:solidFill>
                  <a:schemeClr val="bg1"/>
                </a:solidFill>
              </a:rPr>
              <a:t>Niacinamide prevents the pigments from surfacing on </a:t>
            </a:r>
            <a:br>
              <a:rPr lang="en-GB" sz="1200" dirty="0">
                <a:solidFill>
                  <a:schemeClr val="bg1"/>
                </a:solidFill>
              </a:rPr>
            </a:br>
            <a:r>
              <a:rPr lang="en-GB" sz="1200" dirty="0">
                <a:solidFill>
                  <a:schemeClr val="bg1"/>
                </a:solidFill>
              </a:rPr>
              <a:t>the skin </a:t>
            </a:r>
            <a:r>
              <a:rPr lang="en-GB" sz="1200" i="1" dirty="0">
                <a:solidFill>
                  <a:schemeClr val="bg1"/>
                </a:solidFill>
              </a:rPr>
              <a:t>in vitro</a:t>
            </a:r>
          </a:p>
          <a:p>
            <a:pPr marL="363600" indent="-363600">
              <a:lnSpc>
                <a:spcPct val="90000"/>
              </a:lnSpc>
              <a:spcBef>
                <a:spcPts val="200"/>
              </a:spcBef>
              <a:spcAft>
                <a:spcPts val="200"/>
              </a:spcAft>
              <a:buClr>
                <a:schemeClr val="bg1"/>
              </a:buClr>
              <a:buSzPct val="75000"/>
              <a:buFont typeface="Wingdings" panose="05000000000000000000" pitchFamily="2" charset="2"/>
              <a:buChar char="l"/>
            </a:pPr>
            <a:r>
              <a:rPr lang="en-GB" sz="1200" dirty="0">
                <a:solidFill>
                  <a:schemeClr val="bg1"/>
                </a:solidFill>
              </a:rPr>
              <a:t>Inhibition of melanosome transfer (up to 68%)</a:t>
            </a:r>
          </a:p>
        </p:txBody>
      </p:sp>
      <p:sp>
        <p:nvSpPr>
          <p:cNvPr id="42" name="TextBox 41">
            <a:extLst>
              <a:ext uri="{FF2B5EF4-FFF2-40B4-BE49-F238E27FC236}">
                <a16:creationId xmlns:a16="http://schemas.microsoft.com/office/drawing/2014/main" id="{9A8912C3-25E0-0F75-F569-F0F72AEB299F}"/>
              </a:ext>
            </a:extLst>
          </p:cNvPr>
          <p:cNvSpPr txBox="1"/>
          <p:nvPr/>
        </p:nvSpPr>
        <p:spPr>
          <a:xfrm>
            <a:off x="4740260" y="3158093"/>
            <a:ext cx="2340404" cy="369332"/>
          </a:xfrm>
          <a:prstGeom prst="rect">
            <a:avLst/>
          </a:prstGeom>
          <a:noFill/>
        </p:spPr>
        <p:txBody>
          <a:bodyPr wrap="square" lIns="0" tIns="0" rIns="0" bIns="0" rtlCol="0" anchor="ctr" anchorCtr="0">
            <a:spAutoFit/>
          </a:bodyPr>
          <a:lstStyle/>
          <a:p>
            <a:pPr>
              <a:spcAft>
                <a:spcPts val="300"/>
              </a:spcAft>
              <a:buClr>
                <a:srgbClr val="007E4B"/>
              </a:buClr>
            </a:pPr>
            <a:r>
              <a:rPr lang="en-GB" sz="1200" dirty="0">
                <a:solidFill>
                  <a:schemeClr val="bg1"/>
                </a:solidFill>
              </a:rPr>
              <a:t>Niacinamide reduces cutaneous pigmentation in 3D skin model</a:t>
            </a:r>
          </a:p>
        </p:txBody>
      </p:sp>
      <p:sp>
        <p:nvSpPr>
          <p:cNvPr id="43" name="TextBox 42">
            <a:extLst>
              <a:ext uri="{FF2B5EF4-FFF2-40B4-BE49-F238E27FC236}">
                <a16:creationId xmlns:a16="http://schemas.microsoft.com/office/drawing/2014/main" id="{7F8C9C1B-9CB7-6536-B5CB-60939581FDB2}"/>
              </a:ext>
            </a:extLst>
          </p:cNvPr>
          <p:cNvSpPr txBox="1"/>
          <p:nvPr/>
        </p:nvSpPr>
        <p:spPr>
          <a:xfrm>
            <a:off x="4740260" y="3671925"/>
            <a:ext cx="2284520" cy="923330"/>
          </a:xfrm>
          <a:prstGeom prst="rect">
            <a:avLst/>
          </a:prstGeom>
          <a:noFill/>
        </p:spPr>
        <p:txBody>
          <a:bodyPr wrap="square" lIns="0" tIns="0" rIns="0" bIns="0" rtlCol="0" anchor="ctr" anchorCtr="0">
            <a:spAutoFit/>
          </a:bodyPr>
          <a:lstStyle/>
          <a:p>
            <a:pPr>
              <a:spcAft>
                <a:spcPts val="300"/>
              </a:spcAft>
              <a:buClr>
                <a:srgbClr val="007E4B"/>
              </a:buClr>
            </a:pPr>
            <a:r>
              <a:rPr lang="en-GB" sz="1200" dirty="0">
                <a:solidFill>
                  <a:schemeClr val="bg1"/>
                </a:solidFill>
              </a:rPr>
              <a:t>In clinical trials: Niacinamide shows significant skin lightening effects, as effective as hydroquinone with a safe mode of action</a:t>
            </a:r>
          </a:p>
        </p:txBody>
      </p:sp>
      <p:pic>
        <p:nvPicPr>
          <p:cNvPr id="6" name="Picture 29">
            <a:extLst>
              <a:ext uri="{FF2B5EF4-FFF2-40B4-BE49-F238E27FC236}">
                <a16:creationId xmlns:a16="http://schemas.microsoft.com/office/drawing/2014/main" id="{6CBA9646-EFD9-6B15-2FBD-5C6EC436024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60238" y="3574059"/>
            <a:ext cx="1099229" cy="1934643"/>
          </a:xfrm>
          <a:prstGeom prst="rect">
            <a:avLst/>
          </a:prstGeom>
        </p:spPr>
      </p:pic>
      <p:sp>
        <p:nvSpPr>
          <p:cNvPr id="7" name="TextBox 6">
            <a:extLst>
              <a:ext uri="{FF2B5EF4-FFF2-40B4-BE49-F238E27FC236}">
                <a16:creationId xmlns:a16="http://schemas.microsoft.com/office/drawing/2014/main" id="{22A4AB63-4314-6BD7-96E4-BE34F59B05AB}"/>
              </a:ext>
            </a:extLst>
          </p:cNvPr>
          <p:cNvSpPr txBox="1"/>
          <p:nvPr/>
        </p:nvSpPr>
        <p:spPr>
          <a:xfrm>
            <a:off x="4736443" y="4739755"/>
            <a:ext cx="2388833" cy="369332"/>
          </a:xfrm>
          <a:prstGeom prst="rect">
            <a:avLst/>
          </a:prstGeom>
          <a:noFill/>
        </p:spPr>
        <p:txBody>
          <a:bodyPr wrap="square" lIns="0" tIns="0" rIns="0" bIns="0" rtlCol="0" anchor="ctr" anchorCtr="0">
            <a:spAutoFit/>
          </a:bodyPr>
          <a:lstStyle/>
          <a:p>
            <a:pPr>
              <a:spcAft>
                <a:spcPts val="300"/>
              </a:spcAft>
              <a:buClr>
                <a:srgbClr val="007E4B"/>
              </a:buClr>
            </a:pPr>
            <a:r>
              <a:rPr lang="en-GB" sz="1200" dirty="0">
                <a:solidFill>
                  <a:schemeClr val="bg1"/>
                </a:solidFill>
              </a:rPr>
              <a:t>Niacinamide is safe and effective in helping even out skin tone</a:t>
            </a:r>
          </a:p>
        </p:txBody>
      </p:sp>
      <p:grpSp>
        <p:nvGrpSpPr>
          <p:cNvPr id="8" name="Group 7">
            <a:extLst>
              <a:ext uri="{FF2B5EF4-FFF2-40B4-BE49-F238E27FC236}">
                <a16:creationId xmlns:a16="http://schemas.microsoft.com/office/drawing/2014/main" id="{30A320B9-5EB0-6520-5FDF-1FE28439C132}"/>
              </a:ext>
            </a:extLst>
          </p:cNvPr>
          <p:cNvGrpSpPr/>
          <p:nvPr/>
        </p:nvGrpSpPr>
        <p:grpSpPr>
          <a:xfrm>
            <a:off x="643462" y="2051791"/>
            <a:ext cx="441120" cy="441120"/>
            <a:chOff x="5741200" y="3758873"/>
            <a:chExt cx="354800" cy="354800"/>
          </a:xfrm>
        </p:grpSpPr>
        <p:sp>
          <p:nvSpPr>
            <p:cNvPr id="9" name="Oval 8">
              <a:extLst>
                <a:ext uri="{FF2B5EF4-FFF2-40B4-BE49-F238E27FC236}">
                  <a16:creationId xmlns:a16="http://schemas.microsoft.com/office/drawing/2014/main" id="{4281411A-C676-1CF8-E6DC-8260A574DE34}"/>
                </a:ext>
              </a:extLst>
            </p:cNvPr>
            <p:cNvSpPr/>
            <p:nvPr/>
          </p:nvSpPr>
          <p:spPr>
            <a:xfrm>
              <a:off x="5741200" y="3758873"/>
              <a:ext cx="354800" cy="354800"/>
            </a:xfrm>
            <a:prstGeom prst="ellipse">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extLst>
                <a:ext uri="{FF2B5EF4-FFF2-40B4-BE49-F238E27FC236}">
                  <a16:creationId xmlns:a16="http://schemas.microsoft.com/office/drawing/2014/main" id="{67B21563-1EBD-AD83-3204-7E97BD5136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69268" y="3786941"/>
              <a:ext cx="298665" cy="298665"/>
            </a:xfrm>
            <a:prstGeom prst="rect">
              <a:avLst/>
            </a:prstGeom>
          </p:spPr>
        </p:pic>
      </p:grpSp>
      <p:grpSp>
        <p:nvGrpSpPr>
          <p:cNvPr id="11" name="Arrow">
            <a:extLst>
              <a:ext uri="{FF2B5EF4-FFF2-40B4-BE49-F238E27FC236}">
                <a16:creationId xmlns:a16="http://schemas.microsoft.com/office/drawing/2014/main" id="{B1F44EAF-8DDE-A2D4-3200-2D891D791D53}"/>
              </a:ext>
            </a:extLst>
          </p:cNvPr>
          <p:cNvGrpSpPr/>
          <p:nvPr/>
        </p:nvGrpSpPr>
        <p:grpSpPr>
          <a:xfrm>
            <a:off x="643462" y="2764835"/>
            <a:ext cx="442800" cy="442800"/>
            <a:chOff x="5730136" y="2480484"/>
            <a:chExt cx="354800" cy="354800"/>
          </a:xfrm>
        </p:grpSpPr>
        <p:sp>
          <p:nvSpPr>
            <p:cNvPr id="12" name="Oval 11">
              <a:extLst>
                <a:ext uri="{FF2B5EF4-FFF2-40B4-BE49-F238E27FC236}">
                  <a16:creationId xmlns:a16="http://schemas.microsoft.com/office/drawing/2014/main" id="{BD12F691-685E-A1BD-015C-08FA811FE319}"/>
                </a:ext>
              </a:extLst>
            </p:cNvPr>
            <p:cNvSpPr/>
            <p:nvPr/>
          </p:nvSpPr>
          <p:spPr>
            <a:xfrm>
              <a:off x="5730136" y="2480484"/>
              <a:ext cx="354800" cy="354800"/>
            </a:xfrm>
            <a:prstGeom prst="ellipse">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AFFFDE3B-C3C7-EC89-FD15-0BA4E9F114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5400000">
              <a:off x="5774914" y="2525262"/>
              <a:ext cx="265245" cy="265245"/>
            </a:xfrm>
            <a:prstGeom prst="rect">
              <a:avLst/>
            </a:prstGeom>
          </p:spPr>
        </p:pic>
      </p:grpSp>
      <p:pic>
        <p:nvPicPr>
          <p:cNvPr id="18" name="Graphic 17">
            <a:extLst>
              <a:ext uri="{FF2B5EF4-FFF2-40B4-BE49-F238E27FC236}">
                <a16:creationId xmlns:a16="http://schemas.microsoft.com/office/drawing/2014/main" id="{D589C68D-D2EF-FB61-48C1-73728898D25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40714" y="2051791"/>
            <a:ext cx="216000" cy="216000"/>
          </a:xfrm>
          <a:prstGeom prst="rect">
            <a:avLst/>
          </a:prstGeom>
        </p:spPr>
      </p:pic>
      <p:pic>
        <p:nvPicPr>
          <p:cNvPr id="20" name="Graphic 19">
            <a:extLst>
              <a:ext uri="{FF2B5EF4-FFF2-40B4-BE49-F238E27FC236}">
                <a16:creationId xmlns:a16="http://schemas.microsoft.com/office/drawing/2014/main" id="{CC284543-19BC-385A-BFB9-11BB7786677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58035" y="3161161"/>
            <a:ext cx="216000" cy="216000"/>
          </a:xfrm>
          <a:prstGeom prst="rect">
            <a:avLst/>
          </a:prstGeom>
        </p:spPr>
      </p:pic>
      <p:pic>
        <p:nvPicPr>
          <p:cNvPr id="22" name="Graphic 21">
            <a:extLst>
              <a:ext uri="{FF2B5EF4-FFF2-40B4-BE49-F238E27FC236}">
                <a16:creationId xmlns:a16="http://schemas.microsoft.com/office/drawing/2014/main" id="{DA9F497D-C835-7D47-0007-F7C07595D1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58035" y="3671925"/>
            <a:ext cx="216000" cy="216000"/>
          </a:xfrm>
          <a:prstGeom prst="rect">
            <a:avLst/>
          </a:prstGeom>
        </p:spPr>
      </p:pic>
      <p:pic>
        <p:nvPicPr>
          <p:cNvPr id="25" name="Graphic 24">
            <a:extLst>
              <a:ext uri="{FF2B5EF4-FFF2-40B4-BE49-F238E27FC236}">
                <a16:creationId xmlns:a16="http://schemas.microsoft.com/office/drawing/2014/main" id="{137E8BA8-764C-4F18-4492-2D2E089CC8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37492" y="4739754"/>
            <a:ext cx="216000" cy="216000"/>
          </a:xfrm>
          <a:prstGeom prst="rect">
            <a:avLst/>
          </a:prstGeom>
        </p:spPr>
      </p:pic>
    </p:spTree>
    <p:extLst>
      <p:ext uri="{BB962C8B-B14F-4D97-AF65-F5344CB8AC3E}">
        <p14:creationId xmlns:p14="http://schemas.microsoft.com/office/powerpoint/2010/main" val="810210886"/>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2198E4-7C6C-AA42-A353-B422C7441239}"/>
              </a:ext>
            </a:extLst>
          </p:cNvPr>
          <p:cNvSpPr>
            <a:spLocks noGrp="1"/>
          </p:cNvSpPr>
          <p:nvPr>
            <p:ph type="title"/>
          </p:nvPr>
        </p:nvSpPr>
        <p:spPr/>
        <p:txBody>
          <a:bodyPr/>
          <a:lstStyle/>
          <a:p>
            <a:r>
              <a:rPr lang="en-GB" dirty="0"/>
              <a:t>Niacinamide prevents pigments from surfacing on the skin</a:t>
            </a:r>
          </a:p>
        </p:txBody>
      </p:sp>
      <p:sp>
        <p:nvSpPr>
          <p:cNvPr id="2" name="Slide Number Placeholder 1">
            <a:extLst>
              <a:ext uri="{FF2B5EF4-FFF2-40B4-BE49-F238E27FC236}">
                <a16:creationId xmlns:a16="http://schemas.microsoft.com/office/drawing/2014/main" id="{E3538472-8F1D-A147-88E8-3987B219E6DB}"/>
              </a:ext>
            </a:extLst>
          </p:cNvPr>
          <p:cNvSpPr>
            <a:spLocks noGrp="1"/>
          </p:cNvSpPr>
          <p:nvPr>
            <p:ph type="sldNum" sz="quarter" idx="10"/>
          </p:nvPr>
        </p:nvSpPr>
        <p:spPr/>
        <p:txBody>
          <a:bodyPr/>
          <a:lstStyle/>
          <a:p>
            <a:fld id="{EC50C849-B97A-2B45-B78A-6D9C352F693C}" type="slidenum">
              <a:rPr lang="en-US" smtClean="0"/>
              <a:pPr/>
              <a:t>19</a:t>
            </a:fld>
            <a:endParaRPr lang="en-US" dirty="0"/>
          </a:p>
        </p:txBody>
      </p:sp>
      <p:sp>
        <p:nvSpPr>
          <p:cNvPr id="6" name="Text Placeholder 5">
            <a:extLst>
              <a:ext uri="{FF2B5EF4-FFF2-40B4-BE49-F238E27FC236}">
                <a16:creationId xmlns:a16="http://schemas.microsoft.com/office/drawing/2014/main" id="{BA5B0C1A-09DD-0F46-37A4-989AFDCDD874}"/>
              </a:ext>
            </a:extLst>
          </p:cNvPr>
          <p:cNvSpPr>
            <a:spLocks noGrp="1"/>
          </p:cNvSpPr>
          <p:nvPr>
            <p:ph type="body" sz="quarter" idx="24"/>
          </p:nvPr>
        </p:nvSpPr>
        <p:spPr/>
        <p:txBody>
          <a:bodyPr/>
          <a:lstStyle/>
          <a:p>
            <a:r>
              <a:rPr lang="en-GB" baseline="30000" dirty="0"/>
              <a:t>(1) </a:t>
            </a:r>
            <a:r>
              <a:rPr lang="en-GB" dirty="0" err="1"/>
              <a:t>Hakozaki</a:t>
            </a:r>
            <a:r>
              <a:rPr lang="en-GB" dirty="0"/>
              <a:t> et al, Br. J. Dermatol 2002;147, 20-31</a:t>
            </a:r>
          </a:p>
        </p:txBody>
      </p:sp>
      <p:sp>
        <p:nvSpPr>
          <p:cNvPr id="8" name="Rounded Rectangle 7">
            <a:extLst>
              <a:ext uri="{FF2B5EF4-FFF2-40B4-BE49-F238E27FC236}">
                <a16:creationId xmlns:a16="http://schemas.microsoft.com/office/drawing/2014/main" id="{05C53A5A-E040-8B44-A3DF-A1D9C791ED3E}"/>
              </a:ext>
            </a:extLst>
          </p:cNvPr>
          <p:cNvSpPr/>
          <p:nvPr/>
        </p:nvSpPr>
        <p:spPr>
          <a:xfrm>
            <a:off x="6756899" y="1377840"/>
            <a:ext cx="5132700" cy="3269500"/>
          </a:xfrm>
          <a:prstGeom prst="rect">
            <a:avLst/>
          </a:prstGeom>
          <a:solidFill>
            <a:srgbClr val="CBE7F5"/>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t" anchorCtr="0">
            <a:noAutofit/>
          </a:bodyPr>
          <a:lstStyle/>
          <a:p>
            <a:pPr marL="363600" indent="-363600">
              <a:lnSpc>
                <a:spcPct val="90000"/>
              </a:lnSpc>
              <a:spcBef>
                <a:spcPts val="500"/>
              </a:spcBef>
              <a:spcAft>
                <a:spcPts val="400"/>
              </a:spcAft>
              <a:buClr>
                <a:schemeClr val="tx1"/>
              </a:buClr>
              <a:buSzPct val="90000"/>
              <a:buFont typeface="Wingdings" panose="05000000000000000000" pitchFamily="2" charset="2"/>
              <a:buChar char="l"/>
            </a:pPr>
            <a:r>
              <a:rPr lang="en-GB" dirty="0">
                <a:solidFill>
                  <a:schemeClr val="tx1"/>
                </a:solidFill>
              </a:rPr>
              <a:t>Co-cultures of fluorescence-labelled melanocytes/ melanosomes and keratinocytes were supplemented</a:t>
            </a:r>
            <a:r>
              <a:rPr lang="ru-RU" dirty="0">
                <a:solidFill>
                  <a:schemeClr val="tx1"/>
                </a:solidFill>
              </a:rPr>
              <a:t> </a:t>
            </a:r>
            <a:r>
              <a:rPr lang="en-GB" dirty="0">
                <a:solidFill>
                  <a:schemeClr val="tx1"/>
                </a:solidFill>
              </a:rPr>
              <a:t>with niacinamide (1mmol/l).</a:t>
            </a:r>
          </a:p>
          <a:p>
            <a:pPr marL="363600" indent="-363600">
              <a:lnSpc>
                <a:spcPct val="90000"/>
              </a:lnSpc>
              <a:spcBef>
                <a:spcPts val="500"/>
              </a:spcBef>
              <a:spcAft>
                <a:spcPts val="400"/>
              </a:spcAft>
              <a:buClr>
                <a:schemeClr val="tx1"/>
              </a:buClr>
              <a:buSzPct val="90000"/>
              <a:buFont typeface="Wingdings" panose="05000000000000000000" pitchFamily="2" charset="2"/>
              <a:buChar char="l"/>
            </a:pPr>
            <a:r>
              <a:rPr lang="en-GB" dirty="0">
                <a:solidFill>
                  <a:schemeClr val="tx1"/>
                </a:solidFill>
              </a:rPr>
              <a:t>After seven days fluorescence measurement of keratinocytes carrying.</a:t>
            </a:r>
          </a:p>
        </p:txBody>
      </p:sp>
      <p:sp>
        <p:nvSpPr>
          <p:cNvPr id="9" name="Rounded Rectangle 8">
            <a:extLst>
              <a:ext uri="{FF2B5EF4-FFF2-40B4-BE49-F238E27FC236}">
                <a16:creationId xmlns:a16="http://schemas.microsoft.com/office/drawing/2014/main" id="{45549645-5C4F-F443-BC10-3529859F6144}"/>
              </a:ext>
            </a:extLst>
          </p:cNvPr>
          <p:cNvSpPr/>
          <p:nvPr/>
        </p:nvSpPr>
        <p:spPr>
          <a:xfrm>
            <a:off x="302398" y="5114382"/>
            <a:ext cx="5793602" cy="699404"/>
          </a:xfrm>
          <a:prstGeom prst="rect">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chorCtr="0">
            <a:spAutoFit/>
          </a:bodyPr>
          <a:lstStyle/>
          <a:p>
            <a:pPr>
              <a:spcAft>
                <a:spcPts val="1200"/>
              </a:spcAft>
              <a:buSzPct val="125000"/>
            </a:pPr>
            <a:r>
              <a:rPr lang="en-GB" dirty="0">
                <a:solidFill>
                  <a:schemeClr val="bg1"/>
                </a:solidFill>
              </a:rPr>
              <a:t>Niacinamide inhibits the melanosomes transfer by up to 68% </a:t>
            </a:r>
            <a:r>
              <a:rPr lang="en-GB" baseline="30000" dirty="0">
                <a:solidFill>
                  <a:schemeClr val="bg1"/>
                </a:solidFill>
              </a:rPr>
              <a:t>(1)</a:t>
            </a:r>
          </a:p>
        </p:txBody>
      </p:sp>
      <p:sp>
        <p:nvSpPr>
          <p:cNvPr id="10" name="TextBox 9">
            <a:extLst>
              <a:ext uri="{FF2B5EF4-FFF2-40B4-BE49-F238E27FC236}">
                <a16:creationId xmlns:a16="http://schemas.microsoft.com/office/drawing/2014/main" id="{DA53C58D-57F9-CE4E-A968-2498113F6AEA}"/>
              </a:ext>
            </a:extLst>
          </p:cNvPr>
          <p:cNvSpPr txBox="1"/>
          <p:nvPr/>
        </p:nvSpPr>
        <p:spPr>
          <a:xfrm>
            <a:off x="6925750" y="3604014"/>
            <a:ext cx="3339914" cy="553998"/>
          </a:xfrm>
          <a:prstGeom prst="rect">
            <a:avLst/>
          </a:prstGeom>
          <a:noFill/>
        </p:spPr>
        <p:txBody>
          <a:bodyPr wrap="square" lIns="0" tIns="0" rIns="0" bIns="0" rtlCol="0">
            <a:spAutoFit/>
          </a:bodyPr>
          <a:lstStyle/>
          <a:p>
            <a:pPr>
              <a:spcAft>
                <a:spcPts val="300"/>
              </a:spcAft>
              <a:buClr>
                <a:srgbClr val="007E4B"/>
              </a:buClr>
            </a:pPr>
            <a:r>
              <a:rPr lang="en-GB" b="1" dirty="0"/>
              <a:t>melanosome specific label </a:t>
            </a:r>
            <a:br>
              <a:rPr lang="en-GB" b="1" dirty="0"/>
            </a:br>
            <a:r>
              <a:rPr lang="en-GB" b="1" dirty="0"/>
              <a:t>+ keratinocyte specific label</a:t>
            </a:r>
          </a:p>
        </p:txBody>
      </p:sp>
      <p:pic>
        <p:nvPicPr>
          <p:cNvPr id="12" name="Picture 11" descr="A picture containing ball, clock&#10;&#10;Description automatically generated">
            <a:extLst>
              <a:ext uri="{FF2B5EF4-FFF2-40B4-BE49-F238E27FC236}">
                <a16:creationId xmlns:a16="http://schemas.microsoft.com/office/drawing/2014/main" id="{57A61018-168A-FD42-BD3E-8F36DF4B07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48451" y="3634622"/>
            <a:ext cx="796673" cy="904026"/>
          </a:xfrm>
          <a:prstGeom prst="rect">
            <a:avLst/>
          </a:prstGeom>
        </p:spPr>
      </p:pic>
      <p:pic>
        <p:nvPicPr>
          <p:cNvPr id="16" name="Picture 15">
            <a:extLst>
              <a:ext uri="{FF2B5EF4-FFF2-40B4-BE49-F238E27FC236}">
                <a16:creationId xmlns:a16="http://schemas.microsoft.com/office/drawing/2014/main" id="{93972E28-5F0E-414A-AA55-3513CE9B4B41}"/>
              </a:ext>
            </a:extLst>
          </p:cNvPr>
          <p:cNvPicPr>
            <a:picLocks noChangeAspect="1"/>
          </p:cNvPicPr>
          <p:nvPr/>
        </p:nvPicPr>
        <p:blipFill>
          <a:blip r:embed="rId4"/>
          <a:stretch>
            <a:fillRect/>
          </a:stretch>
        </p:blipFill>
        <p:spPr>
          <a:xfrm>
            <a:off x="302398" y="1190409"/>
            <a:ext cx="5793602" cy="3644363"/>
          </a:xfrm>
          <a:prstGeom prst="rect">
            <a:avLst/>
          </a:prstGeom>
        </p:spPr>
      </p:pic>
      <p:sp>
        <p:nvSpPr>
          <p:cNvPr id="13" name="TextBox 9">
            <a:extLst>
              <a:ext uri="{FF2B5EF4-FFF2-40B4-BE49-F238E27FC236}">
                <a16:creationId xmlns:a16="http://schemas.microsoft.com/office/drawing/2014/main" id="{76686529-9F7F-4EA8-BAF9-B075BCBF4485}"/>
              </a:ext>
            </a:extLst>
          </p:cNvPr>
          <p:cNvSpPr txBox="1"/>
          <p:nvPr/>
        </p:nvSpPr>
        <p:spPr>
          <a:xfrm rot="2700000">
            <a:off x="11035056" y="409742"/>
            <a:ext cx="1148280" cy="333425"/>
          </a:xfrm>
          <a:prstGeom prst="rect">
            <a:avLst/>
          </a:prstGeom>
          <a:noFill/>
        </p:spPr>
        <p:txBody>
          <a:bodyPr wrap="square" lIns="0" tIns="0" rIns="0" bIns="0" rtlCol="0" anchor="ctr" anchorCtr="0">
            <a:spAutoFit/>
          </a:bodyPr>
          <a:lstStyle/>
          <a:p>
            <a:pPr algn="ctr">
              <a:lnSpc>
                <a:spcPts val="1300"/>
              </a:lnSpc>
              <a:spcAft>
                <a:spcPts val="300"/>
              </a:spcAft>
              <a:buClr>
                <a:srgbClr val="007E4B"/>
              </a:buClr>
            </a:pPr>
            <a:r>
              <a:rPr lang="en-GB" sz="1200" dirty="0">
                <a:solidFill>
                  <a:schemeClr val="bg1"/>
                </a:solidFill>
                <a:latin typeface="Fira Sans Medium" panose="020B0503050000020004" pitchFamily="34" charset="0"/>
              </a:rPr>
              <a:t>Even skin tone care</a:t>
            </a:r>
          </a:p>
        </p:txBody>
      </p:sp>
      <p:sp>
        <p:nvSpPr>
          <p:cNvPr id="11" name="TextBox 19">
            <a:extLst>
              <a:ext uri="{FF2B5EF4-FFF2-40B4-BE49-F238E27FC236}">
                <a16:creationId xmlns:a16="http://schemas.microsoft.com/office/drawing/2014/main" id="{53E5D00E-EB22-5CAB-7542-313405E796EF}"/>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1"/>
                </a:solidFill>
              </a:rPr>
              <a:t>Even skin tone care</a:t>
            </a:r>
          </a:p>
        </p:txBody>
      </p:sp>
    </p:spTree>
    <p:extLst>
      <p:ext uri="{BB962C8B-B14F-4D97-AF65-F5344CB8AC3E}">
        <p14:creationId xmlns:p14="http://schemas.microsoft.com/office/powerpoint/2010/main" val="1071929323"/>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2198E4-7C6C-AA42-A353-B422C7441239}"/>
              </a:ext>
            </a:extLst>
          </p:cNvPr>
          <p:cNvSpPr>
            <a:spLocks noGrp="1"/>
          </p:cNvSpPr>
          <p:nvPr>
            <p:ph type="title"/>
          </p:nvPr>
        </p:nvSpPr>
        <p:spPr/>
        <p:txBody>
          <a:bodyPr/>
          <a:lstStyle/>
          <a:p>
            <a:r>
              <a:rPr lang="en-GB" dirty="0"/>
              <a:t>Niacinamide is safe and effective in helping even out skin tone </a:t>
            </a:r>
          </a:p>
        </p:txBody>
      </p:sp>
      <p:sp>
        <p:nvSpPr>
          <p:cNvPr id="2" name="Slide Number Placeholder 1">
            <a:extLst>
              <a:ext uri="{FF2B5EF4-FFF2-40B4-BE49-F238E27FC236}">
                <a16:creationId xmlns:a16="http://schemas.microsoft.com/office/drawing/2014/main" id="{E3538472-8F1D-A147-88E8-3987B219E6DB}"/>
              </a:ext>
            </a:extLst>
          </p:cNvPr>
          <p:cNvSpPr>
            <a:spLocks noGrp="1"/>
          </p:cNvSpPr>
          <p:nvPr>
            <p:ph type="sldNum" sz="quarter" idx="10"/>
          </p:nvPr>
        </p:nvSpPr>
        <p:spPr/>
        <p:txBody>
          <a:bodyPr/>
          <a:lstStyle/>
          <a:p>
            <a:fld id="{EC50C849-B97A-2B45-B78A-6D9C352F693C}" type="slidenum">
              <a:rPr lang="en-US" smtClean="0"/>
              <a:pPr/>
              <a:t>20</a:t>
            </a:fld>
            <a:endParaRPr lang="en-US" dirty="0"/>
          </a:p>
        </p:txBody>
      </p:sp>
      <p:sp>
        <p:nvSpPr>
          <p:cNvPr id="8" name="Text Placeholder 6">
            <a:extLst>
              <a:ext uri="{FF2B5EF4-FFF2-40B4-BE49-F238E27FC236}">
                <a16:creationId xmlns:a16="http://schemas.microsoft.com/office/drawing/2014/main" id="{0E3BC162-9C18-A246-91C2-69DA4C29CEED}"/>
              </a:ext>
            </a:extLst>
          </p:cNvPr>
          <p:cNvSpPr txBox="1">
            <a:spLocks/>
          </p:cNvSpPr>
          <p:nvPr/>
        </p:nvSpPr>
        <p:spPr>
          <a:xfrm>
            <a:off x="302401" y="1342800"/>
            <a:ext cx="5817702" cy="189547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None/>
            </a:pPr>
            <a:r>
              <a:rPr lang="en-GB" sz="1800" dirty="0">
                <a:solidFill>
                  <a:schemeClr val="tx1"/>
                </a:solidFill>
                <a:latin typeface="+mn-lt"/>
              </a:rPr>
              <a:t>Niacinamide is an effective skin lightening compound showing in several high-quality clinical trials </a:t>
            </a:r>
          </a:p>
          <a:p>
            <a:pPr marL="363600" indent="-363600">
              <a:spcBef>
                <a:spcPts val="500"/>
              </a:spcBef>
              <a:spcAft>
                <a:spcPts val="400"/>
              </a:spcAft>
              <a:buClr>
                <a:srgbClr val="44B4A1"/>
              </a:buClr>
              <a:buSzPct val="90000"/>
              <a:buFont typeface="Wingdings" panose="05000000000000000000" pitchFamily="2" charset="2"/>
              <a:buChar char="l"/>
            </a:pPr>
            <a:r>
              <a:rPr lang="en-GB" sz="1800" dirty="0">
                <a:solidFill>
                  <a:schemeClr val="tx1"/>
                </a:solidFill>
                <a:latin typeface="+mn-lt"/>
              </a:rPr>
              <a:t>effects at 2 and 5%, significant at 5%</a:t>
            </a:r>
            <a:r>
              <a:rPr lang="en-GB" sz="1800" baseline="30000" dirty="0">
                <a:solidFill>
                  <a:schemeClr val="tx1"/>
                </a:solidFill>
                <a:latin typeface="+mn-lt"/>
              </a:rPr>
              <a:t>(1,2)</a:t>
            </a:r>
            <a:r>
              <a:rPr lang="en-GB" sz="1800" dirty="0">
                <a:solidFill>
                  <a:schemeClr val="tx1"/>
                </a:solidFill>
                <a:latin typeface="+mn-lt"/>
              </a:rPr>
              <a:t> </a:t>
            </a:r>
          </a:p>
          <a:p>
            <a:pPr marL="363600" indent="-363600">
              <a:spcBef>
                <a:spcPts val="500"/>
              </a:spcBef>
              <a:spcAft>
                <a:spcPts val="400"/>
              </a:spcAft>
              <a:buClr>
                <a:srgbClr val="44B4A1"/>
              </a:buClr>
              <a:buSzPct val="90000"/>
              <a:buFont typeface="Wingdings" panose="05000000000000000000" pitchFamily="2" charset="2"/>
              <a:buChar char="l"/>
            </a:pPr>
            <a:r>
              <a:rPr lang="en-GB" sz="1800" dirty="0">
                <a:solidFill>
                  <a:schemeClr val="tx1"/>
                </a:solidFill>
                <a:latin typeface="+mn-lt"/>
              </a:rPr>
              <a:t>4% niacinamide being as effective as 4% hydroquinone</a:t>
            </a:r>
            <a:r>
              <a:rPr lang="en-GB" sz="1800" baseline="30000" dirty="0">
                <a:solidFill>
                  <a:schemeClr val="tx1"/>
                </a:solidFill>
                <a:latin typeface="+mn-lt"/>
              </a:rPr>
              <a:t>(3)</a:t>
            </a:r>
            <a:r>
              <a:rPr lang="en-GB" sz="1800" dirty="0">
                <a:solidFill>
                  <a:schemeClr val="tx1"/>
                </a:solidFill>
                <a:latin typeface="+mn-lt"/>
              </a:rPr>
              <a:t> </a:t>
            </a:r>
          </a:p>
          <a:p>
            <a:pPr marL="0" indent="0">
              <a:spcBef>
                <a:spcPts val="0"/>
              </a:spcBef>
              <a:spcAft>
                <a:spcPts val="800"/>
              </a:spcAft>
              <a:buNone/>
            </a:pPr>
            <a:r>
              <a:rPr lang="en-GB" sz="1800" dirty="0">
                <a:solidFill>
                  <a:schemeClr val="tx1"/>
                </a:solidFill>
                <a:latin typeface="+mn-lt"/>
              </a:rPr>
              <a:t>Niacinamide shows no side effect</a:t>
            </a:r>
          </a:p>
          <a:p>
            <a:pPr marL="0" indent="0">
              <a:spcBef>
                <a:spcPts val="0"/>
              </a:spcBef>
              <a:spcAft>
                <a:spcPts val="800"/>
              </a:spcAft>
              <a:buNone/>
            </a:pPr>
            <a:endParaRPr lang="en-GB" sz="1800" dirty="0">
              <a:solidFill>
                <a:schemeClr val="tx1"/>
              </a:solidFill>
              <a:latin typeface="+mn-lt"/>
            </a:endParaRPr>
          </a:p>
        </p:txBody>
      </p:sp>
      <p:grpSp>
        <p:nvGrpSpPr>
          <p:cNvPr id="4" name="Group 3">
            <a:extLst>
              <a:ext uri="{FF2B5EF4-FFF2-40B4-BE49-F238E27FC236}">
                <a16:creationId xmlns:a16="http://schemas.microsoft.com/office/drawing/2014/main" id="{5A9AACC6-E405-5549-8401-D2BD63496E62}"/>
              </a:ext>
            </a:extLst>
          </p:cNvPr>
          <p:cNvGrpSpPr/>
          <p:nvPr/>
        </p:nvGrpSpPr>
        <p:grpSpPr>
          <a:xfrm>
            <a:off x="6801292" y="1380441"/>
            <a:ext cx="5088307" cy="1722070"/>
            <a:chOff x="3206150" y="1079500"/>
            <a:chExt cx="6487500" cy="2195608"/>
          </a:xfrm>
        </p:grpSpPr>
        <p:pic>
          <p:nvPicPr>
            <p:cNvPr id="9" name="Picture 6">
              <a:hlinkClick r:id="" action="ppaction://noaction"/>
              <a:extLst>
                <a:ext uri="{FF2B5EF4-FFF2-40B4-BE49-F238E27FC236}">
                  <a16:creationId xmlns:a16="http://schemas.microsoft.com/office/drawing/2014/main" id="{7A971853-B7BA-C142-A7EF-BF0D080A144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206150" y="1097058"/>
              <a:ext cx="1746250" cy="21780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6">
              <a:hlinkClick r:id="" action="ppaction://noaction"/>
              <a:extLst>
                <a:ext uri="{FF2B5EF4-FFF2-40B4-BE49-F238E27FC236}">
                  <a16:creationId xmlns:a16="http://schemas.microsoft.com/office/drawing/2014/main" id="{F7784FE0-D756-D548-B876-C168BF629084}"/>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576775" y="1079500"/>
              <a:ext cx="1746250" cy="21780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6">
              <a:hlinkClick r:id="" action="ppaction://noaction"/>
              <a:extLst>
                <a:ext uri="{FF2B5EF4-FFF2-40B4-BE49-F238E27FC236}">
                  <a16:creationId xmlns:a16="http://schemas.microsoft.com/office/drawing/2014/main" id="{CF590054-FDD5-2E47-B5D6-D54C6E723404}"/>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7947400" y="1079500"/>
              <a:ext cx="1746250" cy="21780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Text Placeholder 6">
            <a:extLst>
              <a:ext uri="{FF2B5EF4-FFF2-40B4-BE49-F238E27FC236}">
                <a16:creationId xmlns:a16="http://schemas.microsoft.com/office/drawing/2014/main" id="{0DE9ADB8-D31C-8449-95EF-33E38758F3C4}"/>
              </a:ext>
            </a:extLst>
          </p:cNvPr>
          <p:cNvSpPr txBox="1">
            <a:spLocks/>
          </p:cNvSpPr>
          <p:nvPr/>
        </p:nvSpPr>
        <p:spPr>
          <a:xfrm>
            <a:off x="6801292" y="3193416"/>
            <a:ext cx="6491841" cy="49244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200" dirty="0">
                <a:solidFill>
                  <a:schemeClr val="tx1"/>
                </a:solidFill>
                <a:latin typeface="+mn-lt"/>
              </a:rPr>
              <a:t>5% Niacinamide at T0, 4 and 8 weeks</a:t>
            </a:r>
          </a:p>
          <a:p>
            <a:pPr marL="0" indent="0">
              <a:lnSpc>
                <a:spcPct val="100000"/>
              </a:lnSpc>
              <a:spcBef>
                <a:spcPts val="0"/>
              </a:spcBef>
              <a:buNone/>
            </a:pPr>
            <a:r>
              <a:rPr lang="en-GB" sz="1000" i="1" dirty="0">
                <a:solidFill>
                  <a:schemeClr val="tx1"/>
                </a:solidFill>
                <a:latin typeface="+mn-lt"/>
              </a:rPr>
              <a:t>(2) Greatens et al. Experimental Dermatology 2005:14: 498-508</a:t>
            </a:r>
          </a:p>
          <a:p>
            <a:pPr marL="0" indent="0">
              <a:lnSpc>
                <a:spcPct val="100000"/>
              </a:lnSpc>
              <a:spcBef>
                <a:spcPts val="0"/>
              </a:spcBef>
              <a:buNone/>
            </a:pPr>
            <a:r>
              <a:rPr lang="en-GB" sz="1000" i="1" dirty="0">
                <a:solidFill>
                  <a:schemeClr val="tx1"/>
                </a:solidFill>
                <a:latin typeface="+mn-lt"/>
              </a:rPr>
              <a:t>twice daily half face application for 8 weeks, 39 Japanese female, 28-54 years old</a:t>
            </a:r>
          </a:p>
        </p:txBody>
      </p:sp>
      <p:pic>
        <p:nvPicPr>
          <p:cNvPr id="14" name="Picture 8">
            <a:hlinkClick r:id="" action="ppaction://noaction"/>
            <a:extLst>
              <a:ext uri="{FF2B5EF4-FFF2-40B4-BE49-F238E27FC236}">
                <a16:creationId xmlns:a16="http://schemas.microsoft.com/office/drawing/2014/main" id="{5DF1DD45-7B47-9149-BCDF-C7118482D192}"/>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6803785" y="3795415"/>
            <a:ext cx="1367134" cy="170829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8">
            <a:hlinkClick r:id="" action="ppaction://noaction"/>
            <a:extLst>
              <a:ext uri="{FF2B5EF4-FFF2-40B4-BE49-F238E27FC236}">
                <a16:creationId xmlns:a16="http://schemas.microsoft.com/office/drawing/2014/main" id="{20D1AA71-6A41-7F40-B097-3BE2EFA94FB5}"/>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63125" y="3794583"/>
            <a:ext cx="1367134" cy="170829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Placeholder 6">
            <a:extLst>
              <a:ext uri="{FF2B5EF4-FFF2-40B4-BE49-F238E27FC236}">
                <a16:creationId xmlns:a16="http://schemas.microsoft.com/office/drawing/2014/main" id="{AF1749D8-205B-D548-828D-14D1B957D814}"/>
              </a:ext>
            </a:extLst>
          </p:cNvPr>
          <p:cNvSpPr txBox="1">
            <a:spLocks/>
          </p:cNvSpPr>
          <p:nvPr/>
        </p:nvSpPr>
        <p:spPr>
          <a:xfrm>
            <a:off x="6801292" y="5548135"/>
            <a:ext cx="4980776" cy="1686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None/>
            </a:pPr>
            <a:r>
              <a:rPr lang="en-GB" sz="1200" dirty="0">
                <a:solidFill>
                  <a:schemeClr val="tx1"/>
                </a:solidFill>
                <a:latin typeface="+mn-lt"/>
              </a:rPr>
              <a:t>4% Niacinamide, melasma patients at week 0 (left) and week 8 (right)</a:t>
            </a:r>
            <a:r>
              <a:rPr lang="en-GB" sz="1000" baseline="30000" dirty="0">
                <a:solidFill>
                  <a:schemeClr val="tx1"/>
                </a:solidFill>
                <a:latin typeface="+mn-lt"/>
              </a:rPr>
              <a:t> </a:t>
            </a:r>
          </a:p>
        </p:txBody>
      </p:sp>
      <p:pic>
        <p:nvPicPr>
          <p:cNvPr id="18" name="Picture 17" descr="A close up of a logo&#10;&#10;Description automatically generated">
            <a:extLst>
              <a:ext uri="{FF2B5EF4-FFF2-40B4-BE49-F238E27FC236}">
                <a16:creationId xmlns:a16="http://schemas.microsoft.com/office/drawing/2014/main" id="{11B1FE28-4805-5A48-BFB0-75FC9C5867FC}"/>
              </a:ext>
            </a:extLst>
          </p:cNvPr>
          <p:cNvPicPr>
            <a:picLocks noChangeAspect="1"/>
          </p:cNvPicPr>
          <p:nvPr/>
        </p:nvPicPr>
        <p:blipFill>
          <a:blip r:embed="rId8"/>
          <a:stretch>
            <a:fillRect/>
          </a:stretch>
        </p:blipFill>
        <p:spPr>
          <a:xfrm>
            <a:off x="278248" y="3350402"/>
            <a:ext cx="5628827" cy="2630865"/>
          </a:xfrm>
          <a:prstGeom prst="rect">
            <a:avLst/>
          </a:prstGeom>
        </p:spPr>
      </p:pic>
      <p:sp>
        <p:nvSpPr>
          <p:cNvPr id="5" name="ZoneTexte 4">
            <a:extLst>
              <a:ext uri="{FF2B5EF4-FFF2-40B4-BE49-F238E27FC236}">
                <a16:creationId xmlns:a16="http://schemas.microsoft.com/office/drawing/2014/main" id="{63CAF616-152A-4D89-9340-1D21B83FCC0E}"/>
              </a:ext>
            </a:extLst>
          </p:cNvPr>
          <p:cNvSpPr txBox="1"/>
          <p:nvPr/>
        </p:nvSpPr>
        <p:spPr>
          <a:xfrm>
            <a:off x="5852325" y="5322613"/>
            <a:ext cx="912391" cy="246221"/>
          </a:xfrm>
          <a:prstGeom prst="rect">
            <a:avLst/>
          </a:prstGeom>
          <a:noFill/>
        </p:spPr>
        <p:txBody>
          <a:bodyPr wrap="square" rtlCol="0">
            <a:spAutoFit/>
          </a:bodyPr>
          <a:lstStyle/>
          <a:p>
            <a:r>
              <a:rPr lang="en-US" sz="1000" dirty="0">
                <a:ea typeface="Fira Sans" panose="020B0503050000020004" pitchFamily="34" charset="0"/>
              </a:rPr>
              <a:t>weeks</a:t>
            </a:r>
          </a:p>
        </p:txBody>
      </p:sp>
      <p:sp>
        <p:nvSpPr>
          <p:cNvPr id="17" name="ZoneTexte 16">
            <a:extLst>
              <a:ext uri="{FF2B5EF4-FFF2-40B4-BE49-F238E27FC236}">
                <a16:creationId xmlns:a16="http://schemas.microsoft.com/office/drawing/2014/main" id="{F7B46DE8-3D9A-420D-9EFC-71407231E7C0}"/>
              </a:ext>
            </a:extLst>
          </p:cNvPr>
          <p:cNvSpPr txBox="1"/>
          <p:nvPr/>
        </p:nvSpPr>
        <p:spPr>
          <a:xfrm>
            <a:off x="5801125" y="3961704"/>
            <a:ext cx="318977" cy="369332"/>
          </a:xfrm>
          <a:prstGeom prst="rect">
            <a:avLst/>
          </a:prstGeom>
          <a:noFill/>
        </p:spPr>
        <p:txBody>
          <a:bodyPr wrap="square" rtlCol="0">
            <a:spAutoFit/>
          </a:bodyPr>
          <a:lstStyle/>
          <a:p>
            <a:r>
              <a:rPr lang="en-US" dirty="0"/>
              <a:t>*</a:t>
            </a:r>
          </a:p>
        </p:txBody>
      </p:sp>
      <p:sp>
        <p:nvSpPr>
          <p:cNvPr id="19" name="ZoneTexte 18">
            <a:extLst>
              <a:ext uri="{FF2B5EF4-FFF2-40B4-BE49-F238E27FC236}">
                <a16:creationId xmlns:a16="http://schemas.microsoft.com/office/drawing/2014/main" id="{D045A1F8-2EA9-49D1-818F-CA2000404447}"/>
              </a:ext>
            </a:extLst>
          </p:cNvPr>
          <p:cNvSpPr txBox="1"/>
          <p:nvPr/>
        </p:nvSpPr>
        <p:spPr>
          <a:xfrm>
            <a:off x="2933172" y="4464066"/>
            <a:ext cx="318977" cy="369332"/>
          </a:xfrm>
          <a:prstGeom prst="rect">
            <a:avLst/>
          </a:prstGeom>
          <a:noFill/>
        </p:spPr>
        <p:txBody>
          <a:bodyPr wrap="square" rtlCol="0">
            <a:spAutoFit/>
          </a:bodyPr>
          <a:lstStyle/>
          <a:p>
            <a:r>
              <a:rPr lang="en-US" dirty="0"/>
              <a:t>*</a:t>
            </a:r>
          </a:p>
        </p:txBody>
      </p:sp>
      <p:sp>
        <p:nvSpPr>
          <p:cNvPr id="20" name="ZoneTexte 19">
            <a:extLst>
              <a:ext uri="{FF2B5EF4-FFF2-40B4-BE49-F238E27FC236}">
                <a16:creationId xmlns:a16="http://schemas.microsoft.com/office/drawing/2014/main" id="{90DB97E5-0111-4F3E-B13E-01AA5639F39A}"/>
              </a:ext>
            </a:extLst>
          </p:cNvPr>
          <p:cNvSpPr txBox="1"/>
          <p:nvPr/>
        </p:nvSpPr>
        <p:spPr>
          <a:xfrm>
            <a:off x="4582913" y="4869800"/>
            <a:ext cx="1116000" cy="369332"/>
          </a:xfrm>
          <a:prstGeom prst="rect">
            <a:avLst/>
          </a:prstGeom>
          <a:noFill/>
        </p:spPr>
        <p:txBody>
          <a:bodyPr wrap="square" rtlCol="0">
            <a:spAutoFit/>
          </a:bodyPr>
          <a:lstStyle/>
          <a:p>
            <a:r>
              <a:rPr lang="en-US" dirty="0"/>
              <a:t>* </a:t>
            </a:r>
            <a:r>
              <a:rPr lang="en-US" sz="1400" baseline="30000" dirty="0"/>
              <a:t>p&lt;0.05</a:t>
            </a:r>
          </a:p>
        </p:txBody>
      </p:sp>
      <p:sp>
        <p:nvSpPr>
          <p:cNvPr id="21" name="Rectangle 20">
            <a:extLst>
              <a:ext uri="{FF2B5EF4-FFF2-40B4-BE49-F238E27FC236}">
                <a16:creationId xmlns:a16="http://schemas.microsoft.com/office/drawing/2014/main" id="{AC11D02D-0D97-472B-9D70-61F1DF81A995}"/>
              </a:ext>
            </a:extLst>
          </p:cNvPr>
          <p:cNvSpPr/>
          <p:nvPr/>
        </p:nvSpPr>
        <p:spPr>
          <a:xfrm>
            <a:off x="700816" y="3525302"/>
            <a:ext cx="3334735" cy="292388"/>
          </a:xfrm>
          <a:prstGeom prst="rect">
            <a:avLst/>
          </a:prstGeom>
        </p:spPr>
        <p:txBody>
          <a:bodyPr wrap="square" lIns="0" tIns="0">
            <a:spAutoFit/>
          </a:bodyPr>
          <a:lstStyle/>
          <a:p>
            <a:r>
              <a:rPr lang="en-GB" sz="800" i="1" dirty="0"/>
              <a:t>(1) </a:t>
            </a:r>
            <a:r>
              <a:rPr lang="en-GB" sz="800" i="1" dirty="0" err="1"/>
              <a:t>Hakozaki</a:t>
            </a:r>
            <a:r>
              <a:rPr lang="en-GB" sz="800" i="1" dirty="0"/>
              <a:t> et al Br. J. Dermatol 2002;147, 20-31  </a:t>
            </a:r>
          </a:p>
          <a:p>
            <a:r>
              <a:rPr lang="en-GB" sz="800" i="1" dirty="0"/>
              <a:t>18 Japanese female – 25-60 years old  with hyperpigmentation</a:t>
            </a:r>
            <a:endParaRPr lang="en-US" dirty="0"/>
          </a:p>
        </p:txBody>
      </p:sp>
      <p:sp>
        <p:nvSpPr>
          <p:cNvPr id="22" name="Rectangle 21">
            <a:extLst>
              <a:ext uri="{FF2B5EF4-FFF2-40B4-BE49-F238E27FC236}">
                <a16:creationId xmlns:a16="http://schemas.microsoft.com/office/drawing/2014/main" id="{90E6BD47-6FAF-4F40-B15B-4EF72DF978E9}"/>
              </a:ext>
            </a:extLst>
          </p:cNvPr>
          <p:cNvSpPr/>
          <p:nvPr/>
        </p:nvSpPr>
        <p:spPr>
          <a:xfrm>
            <a:off x="6801292" y="5718898"/>
            <a:ext cx="5088307" cy="461665"/>
          </a:xfrm>
          <a:prstGeom prst="rect">
            <a:avLst/>
          </a:prstGeom>
        </p:spPr>
        <p:txBody>
          <a:bodyPr wrap="square" lIns="0" tIns="0" rIns="0" bIns="0">
            <a:spAutoFit/>
          </a:bodyPr>
          <a:lstStyle/>
          <a:p>
            <a:r>
              <a:rPr lang="en-GB" sz="1000" i="1" dirty="0"/>
              <a:t>(3) Navarrete-Solis J. et al, Dermatology Research and Practice, 2011 </a:t>
            </a:r>
          </a:p>
          <a:p>
            <a:r>
              <a:rPr lang="en-GB" sz="1000" i="1" dirty="0"/>
              <a:t>27 melasma patients with </a:t>
            </a:r>
            <a:r>
              <a:rPr lang="en-GB" sz="1000" i="1" dirty="0" err="1"/>
              <a:t>phototype</a:t>
            </a:r>
            <a:r>
              <a:rPr lang="en-GB" sz="1000" i="1" dirty="0"/>
              <a:t> IV-V –  25-53 years old, hemiface application – for 8 weeks</a:t>
            </a:r>
            <a:endParaRPr lang="en-US" sz="2400" dirty="0"/>
          </a:p>
        </p:txBody>
      </p:sp>
      <p:sp>
        <p:nvSpPr>
          <p:cNvPr id="27" name="TextBox 19">
            <a:extLst>
              <a:ext uri="{FF2B5EF4-FFF2-40B4-BE49-F238E27FC236}">
                <a16:creationId xmlns:a16="http://schemas.microsoft.com/office/drawing/2014/main" id="{B5280209-638D-6D83-9EDA-917864421590}"/>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rgbClr val="277E6E"/>
                </a:solidFill>
              </a:rPr>
              <a:t>Even skin tone care</a:t>
            </a:r>
          </a:p>
        </p:txBody>
      </p:sp>
      <p:sp>
        <p:nvSpPr>
          <p:cNvPr id="28" name="Oval 27">
            <a:extLst>
              <a:ext uri="{FF2B5EF4-FFF2-40B4-BE49-F238E27FC236}">
                <a16:creationId xmlns:a16="http://schemas.microsoft.com/office/drawing/2014/main" id="{B559F86A-DD24-BB81-1468-CA830E22D141}"/>
              </a:ext>
            </a:extLst>
          </p:cNvPr>
          <p:cNvSpPr/>
          <p:nvPr/>
        </p:nvSpPr>
        <p:spPr>
          <a:xfrm>
            <a:off x="9687212" y="61148"/>
            <a:ext cx="720000" cy="720000"/>
          </a:xfrm>
          <a:prstGeom prst="ellipse">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200" i="1" dirty="0"/>
              <a:t>In vivo </a:t>
            </a:r>
            <a:r>
              <a:rPr lang="en-GB" sz="1200" dirty="0"/>
              <a:t>study</a:t>
            </a:r>
          </a:p>
        </p:txBody>
      </p:sp>
    </p:spTree>
    <p:extLst>
      <p:ext uri="{BB962C8B-B14F-4D97-AF65-F5344CB8AC3E}">
        <p14:creationId xmlns:p14="http://schemas.microsoft.com/office/powerpoint/2010/main" val="2316717755"/>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in a white robe touching her face&#10;&#10;AI-generated content may be incorrect.">
            <a:extLst>
              <a:ext uri="{FF2B5EF4-FFF2-40B4-BE49-F238E27FC236}">
                <a16:creationId xmlns:a16="http://schemas.microsoft.com/office/drawing/2014/main" id="{9DC6FA99-5A97-428A-3EAE-E0E4811C5877}"/>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7337427" y="2"/>
            <a:ext cx="4854573" cy="6857998"/>
          </a:xfrm>
        </p:spPr>
      </p:pic>
      <p:sp>
        <p:nvSpPr>
          <p:cNvPr id="28" name="Rectangle 27">
            <a:extLst>
              <a:ext uri="{FF2B5EF4-FFF2-40B4-BE49-F238E27FC236}">
                <a16:creationId xmlns:a16="http://schemas.microsoft.com/office/drawing/2014/main" id="{8F2ACF13-4D29-2A49-9787-1309A2F9B35A}"/>
              </a:ext>
            </a:extLst>
          </p:cNvPr>
          <p:cNvSpPr/>
          <p:nvPr/>
        </p:nvSpPr>
        <p:spPr>
          <a:xfrm>
            <a:off x="3292398" y="3345733"/>
            <a:ext cx="831600" cy="215918"/>
          </a:xfrm>
          <a:prstGeom prst="rect">
            <a:avLst/>
          </a:prstGeom>
          <a:solidFill>
            <a:srgbClr val="581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Rounded Rectangle 13">
            <a:extLst>
              <a:ext uri="{FF2B5EF4-FFF2-40B4-BE49-F238E27FC236}">
                <a16:creationId xmlns:a16="http://schemas.microsoft.com/office/drawing/2014/main" id="{724F5507-2BC3-9749-8F1E-FFA2916E2065}"/>
              </a:ext>
            </a:extLst>
          </p:cNvPr>
          <p:cNvSpPr/>
          <p:nvPr/>
        </p:nvSpPr>
        <p:spPr>
          <a:xfrm>
            <a:off x="302400" y="1342800"/>
            <a:ext cx="3064255" cy="4199088"/>
          </a:xfrm>
          <a:prstGeom prst="rect">
            <a:avLst/>
          </a:prstGeom>
          <a:solidFill>
            <a:srgbClr val="EEDBF7"/>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DECD185E-606A-7C49-BFF0-ABA8A109C2A4}"/>
              </a:ext>
            </a:extLst>
          </p:cNvPr>
          <p:cNvSpPr txBox="1"/>
          <p:nvPr/>
        </p:nvSpPr>
        <p:spPr>
          <a:xfrm>
            <a:off x="1285548" y="2031928"/>
            <a:ext cx="2036452" cy="738664"/>
          </a:xfrm>
          <a:prstGeom prst="rect">
            <a:avLst/>
          </a:prstGeom>
          <a:noFill/>
        </p:spPr>
        <p:txBody>
          <a:bodyPr wrap="square" lIns="0" tIns="0" rIns="0" bIns="0" rtlCol="0" anchor="ctr" anchorCtr="0">
            <a:spAutoFit/>
          </a:bodyPr>
          <a:lstStyle/>
          <a:p>
            <a:pPr>
              <a:spcAft>
                <a:spcPts val="300"/>
              </a:spcAft>
              <a:buClr>
                <a:srgbClr val="007E4B"/>
              </a:buClr>
            </a:pPr>
            <a:r>
              <a:rPr lang="en-GB" sz="1600" dirty="0"/>
              <a:t>Blemish-free, shine-free refined skin appearance</a:t>
            </a:r>
          </a:p>
        </p:txBody>
      </p:sp>
      <p:sp>
        <p:nvSpPr>
          <p:cNvPr id="19" name="Rounded Rectangle 18">
            <a:extLst>
              <a:ext uri="{FF2B5EF4-FFF2-40B4-BE49-F238E27FC236}">
                <a16:creationId xmlns:a16="http://schemas.microsoft.com/office/drawing/2014/main" id="{A1AB6087-9EC0-494B-8BFA-29A5DE6BBFF7}"/>
              </a:ext>
            </a:extLst>
          </p:cNvPr>
          <p:cNvSpPr/>
          <p:nvPr/>
        </p:nvSpPr>
        <p:spPr>
          <a:xfrm>
            <a:off x="4052167" y="1339022"/>
            <a:ext cx="3063600" cy="4199088"/>
          </a:xfrm>
          <a:prstGeom prst="rect">
            <a:avLst/>
          </a:prstGeom>
          <a:solidFill>
            <a:srgbClr val="9138B0"/>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44000" tIns="360000" rIns="144000" bIns="144000" rtlCol="0" anchor="t" anchorCtr="0"/>
          <a:lstStyle/>
          <a:p>
            <a:pPr>
              <a:spcAft>
                <a:spcPts val="800"/>
              </a:spcAft>
              <a:buSzPct val="125000"/>
            </a:pPr>
            <a:endParaRPr lang="en-GB" sz="1600" dirty="0">
              <a:solidFill>
                <a:schemeClr val="tx1"/>
              </a:solidFill>
            </a:endParaRPr>
          </a:p>
          <a:p>
            <a:pPr marL="285750" indent="-285750">
              <a:spcAft>
                <a:spcPts val="800"/>
              </a:spcAft>
              <a:buFont typeface="Arial" panose="020B0604020202020204" pitchFamily="34" charset="0"/>
              <a:buChar char="•"/>
            </a:pPr>
            <a:endParaRPr lang="en-GB" sz="1600" dirty="0">
              <a:solidFill>
                <a:schemeClr val="tx1"/>
              </a:solidFill>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Blemish Care</a:t>
            </a:r>
            <a:endParaRPr lang="en-GB" b="0" dirty="0"/>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21</a:t>
            </a:fld>
            <a:endParaRPr lang="en-US" dirty="0"/>
          </a:p>
        </p:txBody>
      </p:sp>
      <p:sp>
        <p:nvSpPr>
          <p:cNvPr id="39" name="TextBox 38">
            <a:extLst>
              <a:ext uri="{FF2B5EF4-FFF2-40B4-BE49-F238E27FC236}">
                <a16:creationId xmlns:a16="http://schemas.microsoft.com/office/drawing/2014/main" id="{33BBBBE0-FCE2-4FD6-1DC7-BDCABE429989}"/>
              </a:ext>
            </a:extLst>
          </p:cNvPr>
          <p:cNvSpPr txBox="1"/>
          <p:nvPr/>
        </p:nvSpPr>
        <p:spPr>
          <a:xfrm>
            <a:off x="643462" y="1555075"/>
            <a:ext cx="2036452"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t>Consumer level</a:t>
            </a:r>
          </a:p>
        </p:txBody>
      </p:sp>
      <p:sp>
        <p:nvSpPr>
          <p:cNvPr id="40" name="TextBox 39">
            <a:extLst>
              <a:ext uri="{FF2B5EF4-FFF2-40B4-BE49-F238E27FC236}">
                <a16:creationId xmlns:a16="http://schemas.microsoft.com/office/drawing/2014/main" id="{65A7ABFB-4B4A-9F7A-F96D-6828466F782F}"/>
              </a:ext>
            </a:extLst>
          </p:cNvPr>
          <p:cNvSpPr txBox="1"/>
          <p:nvPr/>
        </p:nvSpPr>
        <p:spPr>
          <a:xfrm>
            <a:off x="4362045" y="1552347"/>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Funcitonal level</a:t>
            </a:r>
          </a:p>
        </p:txBody>
      </p:sp>
      <p:sp>
        <p:nvSpPr>
          <p:cNvPr id="41" name="TextBox 40">
            <a:extLst>
              <a:ext uri="{FF2B5EF4-FFF2-40B4-BE49-F238E27FC236}">
                <a16:creationId xmlns:a16="http://schemas.microsoft.com/office/drawing/2014/main" id="{D1E7731E-728D-C923-82A8-BC00D05B3F02}"/>
              </a:ext>
            </a:extLst>
          </p:cNvPr>
          <p:cNvSpPr txBox="1"/>
          <p:nvPr/>
        </p:nvSpPr>
        <p:spPr>
          <a:xfrm>
            <a:off x="4706649" y="2041309"/>
            <a:ext cx="2133422" cy="1508105"/>
          </a:xfrm>
          <a:prstGeom prst="rect">
            <a:avLst/>
          </a:prstGeom>
          <a:noFill/>
        </p:spPr>
        <p:txBody>
          <a:bodyPr wrap="square" lIns="0" tIns="0" rIns="0" bIns="0" rtlCol="0" anchor="ctr" anchorCtr="0">
            <a:spAutoFit/>
          </a:bodyPr>
          <a:lstStyle/>
          <a:p>
            <a:pPr>
              <a:spcAft>
                <a:spcPts val="300"/>
              </a:spcAft>
              <a:buClr>
                <a:srgbClr val="007E4B"/>
              </a:buClr>
            </a:pPr>
            <a:r>
              <a:rPr lang="en-GB" sz="1400" dirty="0">
                <a:solidFill>
                  <a:schemeClr val="bg1"/>
                </a:solidFill>
              </a:rPr>
              <a:t>Niacinamide reduces acne condition, including reduced severity (grade, -52% </a:t>
            </a:r>
            <a:r>
              <a:rPr lang="en-GB" sz="1400" i="1" dirty="0">
                <a:solidFill>
                  <a:schemeClr val="bg1"/>
                </a:solidFill>
              </a:rPr>
              <a:t>in vivo</a:t>
            </a:r>
            <a:r>
              <a:rPr lang="en-GB" sz="1400" dirty="0">
                <a:solidFill>
                  <a:schemeClr val="bg1"/>
                </a:solidFill>
              </a:rPr>
              <a:t>) and reduced lesions (number of papules, pustules: up to -73% </a:t>
            </a:r>
            <a:r>
              <a:rPr lang="en-GB" sz="1400" i="1" dirty="0">
                <a:solidFill>
                  <a:schemeClr val="bg1"/>
                </a:solidFill>
              </a:rPr>
              <a:t>in vivo</a:t>
            </a:r>
            <a:r>
              <a:rPr lang="en-GB" sz="1400" dirty="0">
                <a:solidFill>
                  <a:schemeClr val="bg1"/>
                </a:solidFill>
              </a:rPr>
              <a:t>)</a:t>
            </a:r>
          </a:p>
        </p:txBody>
      </p:sp>
      <p:sp>
        <p:nvSpPr>
          <p:cNvPr id="43" name="TextBox 42">
            <a:extLst>
              <a:ext uri="{FF2B5EF4-FFF2-40B4-BE49-F238E27FC236}">
                <a16:creationId xmlns:a16="http://schemas.microsoft.com/office/drawing/2014/main" id="{7F8C9C1B-9CB7-6536-B5CB-60939581FDB2}"/>
              </a:ext>
            </a:extLst>
          </p:cNvPr>
          <p:cNvSpPr txBox="1"/>
          <p:nvPr/>
        </p:nvSpPr>
        <p:spPr>
          <a:xfrm>
            <a:off x="4706649" y="3820814"/>
            <a:ext cx="2036452" cy="861774"/>
          </a:xfrm>
          <a:prstGeom prst="rect">
            <a:avLst/>
          </a:prstGeom>
          <a:noFill/>
        </p:spPr>
        <p:txBody>
          <a:bodyPr wrap="square" lIns="0" tIns="0" rIns="0" bIns="0" rtlCol="0" anchor="ctr" anchorCtr="0">
            <a:spAutoFit/>
          </a:bodyPr>
          <a:lstStyle/>
          <a:p>
            <a:pPr>
              <a:spcAft>
                <a:spcPts val="300"/>
              </a:spcAft>
              <a:buClr>
                <a:srgbClr val="007E4B"/>
              </a:buClr>
            </a:pPr>
            <a:r>
              <a:rPr lang="en-GB" sz="1400" dirty="0">
                <a:solidFill>
                  <a:schemeClr val="bg1"/>
                </a:solidFill>
              </a:rPr>
              <a:t>Niacinamide shows trend of reduced sebum formation and excretion (-23% </a:t>
            </a:r>
            <a:r>
              <a:rPr lang="en-GB" sz="1400" i="1" dirty="0">
                <a:solidFill>
                  <a:schemeClr val="bg1"/>
                </a:solidFill>
              </a:rPr>
              <a:t>in vivo</a:t>
            </a:r>
            <a:r>
              <a:rPr lang="en-GB" sz="1400" dirty="0">
                <a:solidFill>
                  <a:schemeClr val="bg1"/>
                </a:solidFill>
              </a:rPr>
              <a:t>)</a:t>
            </a:r>
          </a:p>
        </p:txBody>
      </p:sp>
      <p:sp>
        <p:nvSpPr>
          <p:cNvPr id="4" name="TextBox 19">
            <a:extLst>
              <a:ext uri="{FF2B5EF4-FFF2-40B4-BE49-F238E27FC236}">
                <a16:creationId xmlns:a16="http://schemas.microsoft.com/office/drawing/2014/main" id="{2C7B16EE-5923-C35E-E3B4-77862107B146}"/>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rgbClr val="9138B0"/>
                </a:solidFill>
              </a:rPr>
              <a:t>Blemish Care</a:t>
            </a:r>
          </a:p>
        </p:txBody>
      </p:sp>
      <p:grpSp>
        <p:nvGrpSpPr>
          <p:cNvPr id="13" name="Group 12">
            <a:extLst>
              <a:ext uri="{FF2B5EF4-FFF2-40B4-BE49-F238E27FC236}">
                <a16:creationId xmlns:a16="http://schemas.microsoft.com/office/drawing/2014/main" id="{DBFD70F6-64C5-AE17-80B6-75AE4FFFF6A8}"/>
              </a:ext>
            </a:extLst>
          </p:cNvPr>
          <p:cNvGrpSpPr/>
          <p:nvPr/>
        </p:nvGrpSpPr>
        <p:grpSpPr>
          <a:xfrm>
            <a:off x="643582" y="2041309"/>
            <a:ext cx="441120" cy="441120"/>
            <a:chOff x="601765" y="3001224"/>
            <a:chExt cx="441120" cy="441120"/>
          </a:xfrm>
        </p:grpSpPr>
        <p:sp>
          <p:nvSpPr>
            <p:cNvPr id="11" name="Oval 10">
              <a:extLst>
                <a:ext uri="{FF2B5EF4-FFF2-40B4-BE49-F238E27FC236}">
                  <a16:creationId xmlns:a16="http://schemas.microsoft.com/office/drawing/2014/main" id="{99257321-2DAB-96D9-6012-C5BD1DC79D69}"/>
                </a:ext>
              </a:extLst>
            </p:cNvPr>
            <p:cNvSpPr/>
            <p:nvPr/>
          </p:nvSpPr>
          <p:spPr>
            <a:xfrm>
              <a:off x="601765" y="3001224"/>
              <a:ext cx="441120" cy="44112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a:extLst>
                <a:ext uri="{FF2B5EF4-FFF2-40B4-BE49-F238E27FC236}">
                  <a16:creationId xmlns:a16="http://schemas.microsoft.com/office/drawing/2014/main" id="{B88F452D-3E5E-5CE8-E9B9-7235679129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2325" y="3041784"/>
              <a:ext cx="360000" cy="360000"/>
            </a:xfrm>
            <a:prstGeom prst="rect">
              <a:avLst/>
            </a:prstGeom>
          </p:spPr>
        </p:pic>
      </p:grpSp>
      <p:pic>
        <p:nvPicPr>
          <p:cNvPr id="16" name="Graphic 15">
            <a:extLst>
              <a:ext uri="{FF2B5EF4-FFF2-40B4-BE49-F238E27FC236}">
                <a16:creationId xmlns:a16="http://schemas.microsoft.com/office/drawing/2014/main" id="{B0946337-E0BB-28BE-2EC3-AFF809B098A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35169" y="2041309"/>
            <a:ext cx="216000" cy="216000"/>
          </a:xfrm>
          <a:prstGeom prst="rect">
            <a:avLst/>
          </a:prstGeom>
        </p:spPr>
      </p:pic>
      <p:pic>
        <p:nvPicPr>
          <p:cNvPr id="17" name="Graphic 16">
            <a:extLst>
              <a:ext uri="{FF2B5EF4-FFF2-40B4-BE49-F238E27FC236}">
                <a16:creationId xmlns:a16="http://schemas.microsoft.com/office/drawing/2014/main" id="{0882B779-7F60-4B92-9A69-061CDCB513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31134" y="3820814"/>
            <a:ext cx="216000" cy="216000"/>
          </a:xfrm>
          <a:prstGeom prst="rect">
            <a:avLst/>
          </a:prstGeom>
        </p:spPr>
      </p:pic>
      <p:pic>
        <p:nvPicPr>
          <p:cNvPr id="22" name="Picture 21" descr="A picture containing lotion, bottle, food&#10;&#10;Description automatically generated">
            <a:extLst>
              <a:ext uri="{FF2B5EF4-FFF2-40B4-BE49-F238E27FC236}">
                <a16:creationId xmlns:a16="http://schemas.microsoft.com/office/drawing/2014/main" id="{FA2B0319-5AC4-FD04-27D7-55E9510DBB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1425" y="3061479"/>
            <a:ext cx="922493" cy="2628185"/>
          </a:xfrm>
          <a:prstGeom prst="rect">
            <a:avLst/>
          </a:prstGeom>
        </p:spPr>
      </p:pic>
    </p:spTree>
    <p:extLst>
      <p:ext uri="{BB962C8B-B14F-4D97-AF65-F5344CB8AC3E}">
        <p14:creationId xmlns:p14="http://schemas.microsoft.com/office/powerpoint/2010/main" val="41984187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1FB6-E7D2-AC48-B906-BC1D5F2A4CE8}"/>
              </a:ext>
            </a:extLst>
          </p:cNvPr>
          <p:cNvSpPr>
            <a:spLocks noGrp="1"/>
          </p:cNvSpPr>
          <p:nvPr>
            <p:ph type="title"/>
          </p:nvPr>
        </p:nvSpPr>
        <p:spPr/>
        <p:txBody>
          <a:bodyPr/>
          <a:lstStyle/>
          <a:p>
            <a:r>
              <a:rPr lang="en-GB" dirty="0"/>
              <a:t>Results of several clinical trials with 4% niacinamide vs 1% clindamycin</a:t>
            </a:r>
          </a:p>
        </p:txBody>
      </p:sp>
      <p:sp>
        <p:nvSpPr>
          <p:cNvPr id="4" name="Slide Number Placeholder 3">
            <a:extLst>
              <a:ext uri="{FF2B5EF4-FFF2-40B4-BE49-F238E27FC236}">
                <a16:creationId xmlns:a16="http://schemas.microsoft.com/office/drawing/2014/main" id="{CB453E04-14CC-3743-AE71-BFB4DFED8AA8}"/>
              </a:ext>
            </a:extLst>
          </p:cNvPr>
          <p:cNvSpPr>
            <a:spLocks noGrp="1"/>
          </p:cNvSpPr>
          <p:nvPr>
            <p:ph type="sldNum" sz="quarter" idx="10"/>
          </p:nvPr>
        </p:nvSpPr>
        <p:spPr/>
        <p:txBody>
          <a:bodyPr/>
          <a:lstStyle/>
          <a:p>
            <a:fld id="{EC50C849-B97A-2B45-B78A-6D9C352F693C}" type="slidenum">
              <a:rPr lang="en-US" smtClean="0"/>
              <a:pPr/>
              <a:t>22</a:t>
            </a:fld>
            <a:endParaRPr lang="en-US" dirty="0"/>
          </a:p>
        </p:txBody>
      </p:sp>
      <p:sp>
        <p:nvSpPr>
          <p:cNvPr id="15" name="Text Placeholder 14">
            <a:extLst>
              <a:ext uri="{FF2B5EF4-FFF2-40B4-BE49-F238E27FC236}">
                <a16:creationId xmlns:a16="http://schemas.microsoft.com/office/drawing/2014/main" id="{51DB25E0-F0A0-543C-6E01-892423C2BC9B}"/>
              </a:ext>
            </a:extLst>
          </p:cNvPr>
          <p:cNvSpPr>
            <a:spLocks noGrp="1"/>
          </p:cNvSpPr>
          <p:nvPr>
            <p:ph type="body" sz="quarter" idx="23"/>
          </p:nvPr>
        </p:nvSpPr>
        <p:spPr/>
        <p:txBody>
          <a:bodyPr/>
          <a:lstStyle/>
          <a:p>
            <a:r>
              <a:rPr lang="en-GB" baseline="30000" dirty="0"/>
              <a:t>1</a:t>
            </a:r>
            <a:r>
              <a:rPr lang="en-GB" dirty="0"/>
              <a:t>Shalita et al, International Journal of Dermatology, 1995, 34 (6):434-437</a:t>
            </a:r>
          </a:p>
        </p:txBody>
      </p:sp>
      <p:sp>
        <p:nvSpPr>
          <p:cNvPr id="20" name="Text Placeholder 19">
            <a:extLst>
              <a:ext uri="{FF2B5EF4-FFF2-40B4-BE49-F238E27FC236}">
                <a16:creationId xmlns:a16="http://schemas.microsoft.com/office/drawing/2014/main" id="{9DF2D16C-4870-2FA6-FEA1-D81D534E88E5}"/>
              </a:ext>
            </a:extLst>
          </p:cNvPr>
          <p:cNvSpPr>
            <a:spLocks noGrp="1"/>
          </p:cNvSpPr>
          <p:nvPr>
            <p:ph type="body" sz="quarter" idx="24"/>
          </p:nvPr>
        </p:nvSpPr>
        <p:spPr/>
        <p:txBody>
          <a:bodyPr/>
          <a:lstStyle/>
          <a:p>
            <a:r>
              <a:rPr lang="en-GB" baseline="30000" dirty="0"/>
              <a:t>2 </a:t>
            </a:r>
            <a:r>
              <a:rPr lang="en-GB" dirty="0" err="1"/>
              <a:t>Khodaeianii</a:t>
            </a:r>
            <a:r>
              <a:rPr lang="en-GB" dirty="0"/>
              <a:t> et al, International Journal of Dermatology 2013, 52:999-1004</a:t>
            </a:r>
            <a:r>
              <a:rPr lang="en-GB" baseline="30000" dirty="0"/>
              <a:t>;</a:t>
            </a:r>
          </a:p>
        </p:txBody>
      </p:sp>
      <p:sp>
        <p:nvSpPr>
          <p:cNvPr id="18" name="Rounded Rectangle 17">
            <a:extLst>
              <a:ext uri="{FF2B5EF4-FFF2-40B4-BE49-F238E27FC236}">
                <a16:creationId xmlns:a16="http://schemas.microsoft.com/office/drawing/2014/main" id="{47DD9B44-04C8-7643-804B-341B0128A3DA}"/>
              </a:ext>
            </a:extLst>
          </p:cNvPr>
          <p:cNvSpPr/>
          <p:nvPr/>
        </p:nvSpPr>
        <p:spPr>
          <a:xfrm>
            <a:off x="6785098" y="4791075"/>
            <a:ext cx="4748645" cy="576293"/>
          </a:xfrm>
          <a:prstGeom prst="rect">
            <a:avLst/>
          </a:prstGeom>
          <a:solidFill>
            <a:srgbClr val="9138B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chorCtr="0">
            <a:spAutoFit/>
          </a:bodyPr>
          <a:lstStyle/>
          <a:p>
            <a:pPr>
              <a:spcAft>
                <a:spcPts val="1200"/>
              </a:spcAft>
              <a:buSzPct val="125000"/>
            </a:pPr>
            <a:r>
              <a:rPr lang="en-GB" sz="1400" dirty="0">
                <a:solidFill>
                  <a:schemeClr val="bg1"/>
                </a:solidFill>
              </a:rPr>
              <a:t>Niacinamide just as effective as clindamycin, but without side effect</a:t>
            </a:r>
          </a:p>
        </p:txBody>
      </p:sp>
      <p:cxnSp>
        <p:nvCxnSpPr>
          <p:cNvPr id="12" name="Straight Connector 4">
            <a:extLst>
              <a:ext uri="{FF2B5EF4-FFF2-40B4-BE49-F238E27FC236}">
                <a16:creationId xmlns:a16="http://schemas.microsoft.com/office/drawing/2014/main" id="{15DE0D3F-0073-4BE7-8664-F9235FB5666E}"/>
              </a:ext>
            </a:extLst>
          </p:cNvPr>
          <p:cNvCxnSpPr>
            <a:cxnSpLocks/>
          </p:cNvCxnSpPr>
          <p:nvPr/>
        </p:nvCxnSpPr>
        <p:spPr>
          <a:xfrm>
            <a:off x="6096000" y="1342800"/>
            <a:ext cx="0" cy="4164382"/>
          </a:xfrm>
          <a:prstGeom prst="line">
            <a:avLst/>
          </a:prstGeom>
          <a:ln w="12700" cap="rnd">
            <a:solidFill>
              <a:schemeClr val="tx1"/>
            </a:solidFill>
            <a:prstDash val="solid"/>
            <a:round/>
          </a:ln>
        </p:spPr>
        <p:style>
          <a:lnRef idx="1">
            <a:schemeClr val="accent1"/>
          </a:lnRef>
          <a:fillRef idx="0">
            <a:schemeClr val="accent1"/>
          </a:fillRef>
          <a:effectRef idx="0">
            <a:schemeClr val="accent1"/>
          </a:effectRef>
          <a:fontRef idx="minor">
            <a:schemeClr val="tx1"/>
          </a:fontRef>
        </p:style>
      </p:cxnSp>
      <p:sp>
        <p:nvSpPr>
          <p:cNvPr id="16" name="TextBox 17">
            <a:extLst>
              <a:ext uri="{FF2B5EF4-FFF2-40B4-BE49-F238E27FC236}">
                <a16:creationId xmlns:a16="http://schemas.microsoft.com/office/drawing/2014/main" id="{17674C14-95D2-4366-8407-5A8AC0180C82}"/>
              </a:ext>
            </a:extLst>
          </p:cNvPr>
          <p:cNvSpPr txBox="1"/>
          <p:nvPr/>
        </p:nvSpPr>
        <p:spPr>
          <a:xfrm>
            <a:off x="298059" y="4791075"/>
            <a:ext cx="5034297" cy="553998"/>
          </a:xfrm>
          <a:prstGeom prst="rect">
            <a:avLst/>
          </a:prstGeom>
          <a:noFill/>
        </p:spPr>
        <p:txBody>
          <a:bodyPr wrap="square" lIns="0" tIns="0" rIns="0" bIns="0" rtlCol="0" anchor="t" anchorCtr="0">
            <a:spAutoFit/>
          </a:bodyPr>
          <a:lstStyle/>
          <a:p>
            <a:pPr>
              <a:spcAft>
                <a:spcPts val="300"/>
              </a:spcAft>
              <a:buClr>
                <a:srgbClr val="007E4B"/>
              </a:buClr>
            </a:pPr>
            <a:r>
              <a:rPr lang="en-GB" sz="1200" dirty="0"/>
              <a:t>76 men and women (aged 13-35) with moderate inflammatory acne vulgaris for 8 weeks. Measurement by dermatologist (acne severity according to modified Cook grading by Allen and Smith)</a:t>
            </a:r>
            <a:r>
              <a:rPr lang="en-GB" sz="1200" baseline="30000" dirty="0"/>
              <a:t>1</a:t>
            </a:r>
          </a:p>
        </p:txBody>
      </p:sp>
      <p:sp>
        <p:nvSpPr>
          <p:cNvPr id="22" name="TextBox 17">
            <a:extLst>
              <a:ext uri="{FF2B5EF4-FFF2-40B4-BE49-F238E27FC236}">
                <a16:creationId xmlns:a16="http://schemas.microsoft.com/office/drawing/2014/main" id="{D80DE88E-E337-489F-A723-ABF1D29B2CF9}"/>
              </a:ext>
            </a:extLst>
          </p:cNvPr>
          <p:cNvSpPr txBox="1"/>
          <p:nvPr/>
        </p:nvSpPr>
        <p:spPr>
          <a:xfrm>
            <a:off x="6785098" y="3958724"/>
            <a:ext cx="4697043" cy="430887"/>
          </a:xfrm>
          <a:prstGeom prst="rect">
            <a:avLst/>
          </a:prstGeom>
          <a:noFill/>
        </p:spPr>
        <p:txBody>
          <a:bodyPr wrap="square" lIns="0" tIns="0" rIns="0" bIns="0" rtlCol="0" anchor="t" anchorCtr="0">
            <a:spAutoFit/>
          </a:bodyPr>
          <a:lstStyle/>
          <a:p>
            <a:pPr>
              <a:spcAft>
                <a:spcPts val="300"/>
              </a:spcAft>
              <a:buClr>
                <a:srgbClr val="007E4B"/>
              </a:buClr>
            </a:pPr>
            <a:r>
              <a:rPr lang="en-GB" sz="1400" dirty="0"/>
              <a:t>80 volunteers with moderate inflammatory acne vulgaris for 8 weeks. </a:t>
            </a:r>
            <a:r>
              <a:rPr lang="en-US" sz="1400" dirty="0"/>
              <a:t>Cook’s acne grading from 0 to 8</a:t>
            </a:r>
            <a:r>
              <a:rPr lang="en-US" sz="1400" baseline="30000" dirty="0"/>
              <a:t>2</a:t>
            </a:r>
          </a:p>
        </p:txBody>
      </p:sp>
      <p:graphicFrame>
        <p:nvGraphicFramePr>
          <p:cNvPr id="37" name="Tableau 36">
            <a:extLst>
              <a:ext uri="{FF2B5EF4-FFF2-40B4-BE49-F238E27FC236}">
                <a16:creationId xmlns:a16="http://schemas.microsoft.com/office/drawing/2014/main" id="{18FD5912-880F-4F29-800A-D2913449D32E}"/>
              </a:ext>
            </a:extLst>
          </p:cNvPr>
          <p:cNvGraphicFramePr>
            <a:graphicFrameLocks noGrp="1"/>
          </p:cNvGraphicFramePr>
          <p:nvPr>
            <p:extLst>
              <p:ext uri="{D42A27DB-BD31-4B8C-83A1-F6EECF244321}">
                <p14:modId xmlns:p14="http://schemas.microsoft.com/office/powerpoint/2010/main" val="3578378478"/>
              </p:ext>
            </p:extLst>
          </p:nvPr>
        </p:nvGraphicFramePr>
        <p:xfrm>
          <a:off x="6785098" y="1342800"/>
          <a:ext cx="5104495" cy="2128665"/>
        </p:xfrm>
        <a:graphic>
          <a:graphicData uri="http://schemas.openxmlformats.org/drawingml/2006/table">
            <a:tbl>
              <a:tblPr/>
              <a:tblGrid>
                <a:gridCol w="2330727">
                  <a:extLst>
                    <a:ext uri="{9D8B030D-6E8A-4147-A177-3AD203B41FA5}">
                      <a16:colId xmlns:a16="http://schemas.microsoft.com/office/drawing/2014/main" val="281733559"/>
                    </a:ext>
                  </a:extLst>
                </a:gridCol>
                <a:gridCol w="693442">
                  <a:extLst>
                    <a:ext uri="{9D8B030D-6E8A-4147-A177-3AD203B41FA5}">
                      <a16:colId xmlns:a16="http://schemas.microsoft.com/office/drawing/2014/main" val="4146888332"/>
                    </a:ext>
                  </a:extLst>
                </a:gridCol>
                <a:gridCol w="693442">
                  <a:extLst>
                    <a:ext uri="{9D8B030D-6E8A-4147-A177-3AD203B41FA5}">
                      <a16:colId xmlns:a16="http://schemas.microsoft.com/office/drawing/2014/main" val="2862925596"/>
                    </a:ext>
                  </a:extLst>
                </a:gridCol>
                <a:gridCol w="693442">
                  <a:extLst>
                    <a:ext uri="{9D8B030D-6E8A-4147-A177-3AD203B41FA5}">
                      <a16:colId xmlns:a16="http://schemas.microsoft.com/office/drawing/2014/main" val="4135625460"/>
                    </a:ext>
                  </a:extLst>
                </a:gridCol>
                <a:gridCol w="693442">
                  <a:extLst>
                    <a:ext uri="{9D8B030D-6E8A-4147-A177-3AD203B41FA5}">
                      <a16:colId xmlns:a16="http://schemas.microsoft.com/office/drawing/2014/main" val="3232282708"/>
                    </a:ext>
                  </a:extLst>
                </a:gridCol>
              </a:tblGrid>
              <a:tr h="242753">
                <a:tc>
                  <a:txBody>
                    <a:bodyPr/>
                    <a:lstStyle/>
                    <a:p>
                      <a:pPr algn="l" fontAlgn="b"/>
                      <a:r>
                        <a:rPr lang="en-US" sz="1200" b="1" i="0" u="none" strike="noStrike" dirty="0">
                          <a:solidFill>
                            <a:schemeClr val="tx1"/>
                          </a:solidFill>
                          <a:effectLst/>
                          <a:latin typeface="+mn-lt"/>
                        </a:rPr>
                        <a:t>Acne grading</a:t>
                      </a:r>
                    </a:p>
                  </a:txBody>
                  <a:tcPr marL="36000" marR="9525" marT="9525"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b"/>
                      <a:r>
                        <a:rPr lang="en-US" sz="1200" b="1" i="0" u="none" strike="noStrike" dirty="0">
                          <a:solidFill>
                            <a:schemeClr val="tx1"/>
                          </a:solidFill>
                          <a:effectLst/>
                          <a:latin typeface="+mn-lt"/>
                        </a:rPr>
                        <a:t>4% Niacinamide</a:t>
                      </a:r>
                    </a:p>
                  </a:txBody>
                  <a:tcPr marL="36000" marR="9525" marT="9525" marB="36000" anchor="b">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lnL>
                      <a:noFill/>
                    </a:lnL>
                    <a:lnR>
                      <a:noFill/>
                    </a:lnR>
                    <a:lnT w="6350" cap="flat" cmpd="sng" algn="ctr">
                      <a:noFill/>
                      <a:prstDash val="solid"/>
                      <a:round/>
                      <a:headEnd type="none" w="med" len="med"/>
                      <a:tailEnd type="none" w="med" len="med"/>
                    </a:lnT>
                    <a:lnB w="1905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l" fontAlgn="b"/>
                      <a:r>
                        <a:rPr lang="en-US" sz="1200" b="1" i="0" u="none" strike="noStrike" dirty="0">
                          <a:solidFill>
                            <a:schemeClr val="tx1"/>
                          </a:solidFill>
                          <a:effectLst/>
                          <a:latin typeface="+mn-lt"/>
                        </a:rPr>
                        <a:t>1% Clindamycin</a:t>
                      </a:r>
                    </a:p>
                  </a:txBody>
                  <a:tcPr marL="36000" marR="9525" marT="9525" marB="36000" anchor="b">
                    <a:lnL>
                      <a:noFill/>
                    </a:lnL>
                    <a:lnR>
                      <a:noFill/>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lnL>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21963534"/>
                  </a:ext>
                </a:extLst>
              </a:tr>
              <a:tr h="236192">
                <a:tc>
                  <a:txBody>
                    <a:bodyPr/>
                    <a:lstStyle/>
                    <a:p>
                      <a:pPr algn="l" fontAlgn="b"/>
                      <a:r>
                        <a:rPr lang="en-US" sz="1200" b="0" i="0" u="none" strike="noStrike" dirty="0">
                          <a:solidFill>
                            <a:schemeClr val="tx1"/>
                          </a:solidFill>
                          <a:effectLst/>
                          <a:latin typeface="+mn-lt"/>
                        </a:rPr>
                        <a:t>T0</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algn="l" fontAlgn="b"/>
                      <a:r>
                        <a:rPr lang="en-US" sz="1200" b="0" i="0" u="none" strike="noStrike" dirty="0">
                          <a:solidFill>
                            <a:schemeClr val="tx1"/>
                          </a:solidFill>
                          <a:effectLst/>
                          <a:latin typeface="+mn-lt"/>
                        </a:rPr>
                        <a:t>5.93</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 </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5.7</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 </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8257427"/>
                  </a:ext>
                </a:extLst>
              </a:tr>
              <a:tr h="236192">
                <a:tc>
                  <a:txBody>
                    <a:bodyPr/>
                    <a:lstStyle/>
                    <a:p>
                      <a:pPr algn="l" fontAlgn="b"/>
                      <a:r>
                        <a:rPr lang="en-US" sz="1200" b="0" i="0" u="none" strike="noStrike" dirty="0">
                          <a:solidFill>
                            <a:schemeClr val="tx1"/>
                          </a:solidFill>
                          <a:effectLst/>
                          <a:latin typeface="+mn-lt"/>
                        </a:rPr>
                        <a:t>T4 weeks</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algn="l" fontAlgn="b"/>
                      <a:r>
                        <a:rPr lang="en-US" sz="1200" b="0" i="0" u="none" strike="noStrike" dirty="0">
                          <a:solidFill>
                            <a:schemeClr val="tx1"/>
                          </a:solidFill>
                          <a:effectLst/>
                          <a:latin typeface="+mn-lt"/>
                        </a:rPr>
                        <a:t>4.03**</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-32%</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3.85**</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-32%</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70267376"/>
                  </a:ext>
                </a:extLst>
              </a:tr>
              <a:tr h="236192">
                <a:tc>
                  <a:txBody>
                    <a:bodyPr/>
                    <a:lstStyle/>
                    <a:p>
                      <a:pPr algn="l" fontAlgn="b"/>
                      <a:r>
                        <a:rPr lang="en-US" sz="1200" b="0" i="0" u="none" strike="noStrike" dirty="0">
                          <a:solidFill>
                            <a:schemeClr val="tx1"/>
                          </a:solidFill>
                          <a:effectLst/>
                          <a:latin typeface="+mn-lt"/>
                        </a:rPr>
                        <a:t>T8 weeks</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algn="l" fontAlgn="b"/>
                      <a:r>
                        <a:rPr lang="en-US" sz="1200" b="0" i="0" u="none" strike="noStrike" dirty="0">
                          <a:solidFill>
                            <a:schemeClr val="tx1"/>
                          </a:solidFill>
                          <a:effectLst/>
                          <a:latin typeface="+mn-lt"/>
                        </a:rPr>
                        <a:t>2.08**</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-65%</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2.03**</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-64%</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8938780"/>
                  </a:ext>
                </a:extLst>
              </a:tr>
              <a:tr h="500461">
                <a:tc>
                  <a:txBody>
                    <a:bodyPr/>
                    <a:lstStyle/>
                    <a:p>
                      <a:pPr algn="l" fontAlgn="b"/>
                      <a:r>
                        <a:rPr lang="en-US" sz="1200" b="1" i="0" u="none" strike="noStrike" dirty="0">
                          <a:solidFill>
                            <a:schemeClr val="tx1"/>
                          </a:solidFill>
                          <a:effectLst/>
                          <a:latin typeface="+mn-lt"/>
                        </a:rPr>
                        <a:t>Number of papules/pustules</a:t>
                      </a:r>
                    </a:p>
                  </a:txBody>
                  <a:tcPr marL="36000" marR="9525" marT="9525"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200" b="1" i="0" u="none" strike="noStrike" dirty="0">
                          <a:solidFill>
                            <a:schemeClr val="tx1"/>
                          </a:solidFill>
                          <a:effectLst/>
                          <a:latin typeface="+mn-lt"/>
                        </a:rPr>
                        <a:t> </a:t>
                      </a:r>
                    </a:p>
                  </a:txBody>
                  <a:tcPr marL="36000" marR="9525" marT="9525" marB="36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 </a:t>
                      </a:r>
                    </a:p>
                  </a:txBody>
                  <a:tcPr marL="36000" marR="9525" marT="9525" marB="36000" anchor="b">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 </a:t>
                      </a:r>
                    </a:p>
                  </a:txBody>
                  <a:tcPr marL="36000" marR="9525" marT="9525" marB="36000" anchor="b">
                    <a:lnL>
                      <a:noFill/>
                    </a:lnL>
                    <a:lnR>
                      <a:noFill/>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algn="l" fontAlgn="b"/>
                      <a:r>
                        <a:rPr lang="en-US" sz="1200" b="0" i="0" u="none" strike="noStrike" dirty="0">
                          <a:solidFill>
                            <a:schemeClr val="tx1"/>
                          </a:solidFill>
                          <a:effectLst/>
                          <a:latin typeface="+mn-lt"/>
                        </a:rPr>
                        <a:t> </a:t>
                      </a:r>
                    </a:p>
                  </a:txBody>
                  <a:tcPr marL="36000" marR="9525" marT="9525" marB="36000" anchor="b">
                    <a:lnL>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254745796"/>
                  </a:ext>
                </a:extLst>
              </a:tr>
              <a:tr h="236192">
                <a:tc>
                  <a:txBody>
                    <a:bodyPr/>
                    <a:lstStyle/>
                    <a:p>
                      <a:pPr algn="l" fontAlgn="b"/>
                      <a:r>
                        <a:rPr lang="en-US" sz="1200" b="0" i="0" u="none" strike="noStrike" dirty="0">
                          <a:solidFill>
                            <a:schemeClr val="tx1"/>
                          </a:solidFill>
                          <a:effectLst/>
                          <a:latin typeface="+mn-lt"/>
                        </a:rPr>
                        <a:t>T0</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200" b="0" i="0" u="none" strike="noStrike" dirty="0">
                          <a:solidFill>
                            <a:schemeClr val="tx1"/>
                          </a:solidFill>
                          <a:effectLst/>
                          <a:latin typeface="+mn-lt"/>
                        </a:rPr>
                        <a:t>88.0</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 </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88.2</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 </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9133512"/>
                  </a:ext>
                </a:extLst>
              </a:tr>
              <a:tr h="236192">
                <a:tc>
                  <a:txBody>
                    <a:bodyPr/>
                    <a:lstStyle/>
                    <a:p>
                      <a:pPr algn="l" fontAlgn="b"/>
                      <a:r>
                        <a:rPr lang="en-US" sz="1200" b="0" i="0" u="none" strike="noStrike" dirty="0">
                          <a:solidFill>
                            <a:schemeClr val="tx1"/>
                          </a:solidFill>
                          <a:effectLst/>
                          <a:latin typeface="+mn-lt"/>
                        </a:rPr>
                        <a:t>T4 weeks</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200" b="0" i="0" u="none" strike="noStrike" dirty="0">
                          <a:solidFill>
                            <a:schemeClr val="tx1"/>
                          </a:solidFill>
                          <a:effectLst/>
                          <a:latin typeface="+mn-lt"/>
                        </a:rPr>
                        <a:t>49.6**</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-44%</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48.6**</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-45%</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4271148"/>
                  </a:ext>
                </a:extLst>
              </a:tr>
              <a:tr h="204491">
                <a:tc>
                  <a:txBody>
                    <a:bodyPr/>
                    <a:lstStyle/>
                    <a:p>
                      <a:pPr algn="l" fontAlgn="b"/>
                      <a:r>
                        <a:rPr lang="en-US" sz="1200" b="0" i="0" u="none" strike="noStrike" dirty="0">
                          <a:solidFill>
                            <a:schemeClr val="tx1"/>
                          </a:solidFill>
                          <a:effectLst/>
                          <a:latin typeface="+mn-lt"/>
                        </a:rPr>
                        <a:t>T8 weeks</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200" b="0" i="0" u="none" strike="noStrike" dirty="0">
                          <a:solidFill>
                            <a:schemeClr val="tx1"/>
                          </a:solidFill>
                          <a:effectLst/>
                          <a:latin typeface="+mn-lt"/>
                        </a:rPr>
                        <a:t>24.4***</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-73%</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200" b="0" i="0" u="none" strike="noStrike" dirty="0">
                          <a:solidFill>
                            <a:schemeClr val="tx1"/>
                          </a:solidFill>
                          <a:effectLst/>
                          <a:latin typeface="+mn-lt"/>
                        </a:rPr>
                        <a:t>22.5***</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en-US" sz="1200" b="0" i="0" u="none" strike="noStrike" dirty="0">
                          <a:solidFill>
                            <a:schemeClr val="tx1"/>
                          </a:solidFill>
                          <a:effectLst/>
                          <a:latin typeface="+mn-lt"/>
                        </a:rPr>
                        <a:t>-74%</a:t>
                      </a:r>
                    </a:p>
                  </a:txBody>
                  <a:tcPr marL="36000" marR="9525" marT="9525"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24526153"/>
                  </a:ext>
                </a:extLst>
              </a:tr>
            </a:tbl>
          </a:graphicData>
        </a:graphic>
      </p:graphicFrame>
      <p:sp>
        <p:nvSpPr>
          <p:cNvPr id="47" name="ZoneTexte 46">
            <a:extLst>
              <a:ext uri="{FF2B5EF4-FFF2-40B4-BE49-F238E27FC236}">
                <a16:creationId xmlns:a16="http://schemas.microsoft.com/office/drawing/2014/main" id="{E78AB978-E42D-4536-9C87-7D729B7428BB}"/>
              </a:ext>
            </a:extLst>
          </p:cNvPr>
          <p:cNvSpPr txBox="1"/>
          <p:nvPr/>
        </p:nvSpPr>
        <p:spPr>
          <a:xfrm>
            <a:off x="302400" y="1213200"/>
            <a:ext cx="2023822" cy="184666"/>
          </a:xfrm>
          <a:prstGeom prst="rect">
            <a:avLst/>
          </a:prstGeom>
          <a:noFill/>
        </p:spPr>
        <p:txBody>
          <a:bodyPr wrap="square" lIns="0" tIns="0" rIns="0" bIns="0" rtlCol="0">
            <a:spAutoFit/>
          </a:bodyPr>
          <a:lstStyle/>
          <a:p>
            <a:r>
              <a:rPr lang="en-US" sz="1200" dirty="0">
                <a:ea typeface="Fira Sans" panose="020B0503050000020004" pitchFamily="34" charset="0"/>
              </a:rPr>
              <a:t>Acne severity grading</a:t>
            </a:r>
          </a:p>
        </p:txBody>
      </p:sp>
      <p:pic>
        <p:nvPicPr>
          <p:cNvPr id="17" name="Picture 16">
            <a:extLst>
              <a:ext uri="{FF2B5EF4-FFF2-40B4-BE49-F238E27FC236}">
                <a16:creationId xmlns:a16="http://schemas.microsoft.com/office/drawing/2014/main" id="{A27FD097-036D-8C4F-967B-17E832F911A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997103" y="1578776"/>
            <a:ext cx="2688110" cy="2447809"/>
          </a:xfrm>
          <a:prstGeom prst="rect">
            <a:avLst/>
          </a:prstGeom>
        </p:spPr>
      </p:pic>
      <p:sp>
        <p:nvSpPr>
          <p:cNvPr id="29" name="ZoneTexte 46">
            <a:extLst>
              <a:ext uri="{FF2B5EF4-FFF2-40B4-BE49-F238E27FC236}">
                <a16:creationId xmlns:a16="http://schemas.microsoft.com/office/drawing/2014/main" id="{8BF5659F-3B1B-4747-94C2-1C7583EA738E}"/>
              </a:ext>
            </a:extLst>
          </p:cNvPr>
          <p:cNvSpPr txBox="1"/>
          <p:nvPr/>
        </p:nvSpPr>
        <p:spPr>
          <a:xfrm>
            <a:off x="3054763" y="1213200"/>
            <a:ext cx="2259176" cy="184666"/>
          </a:xfrm>
          <a:prstGeom prst="rect">
            <a:avLst/>
          </a:prstGeom>
          <a:noFill/>
        </p:spPr>
        <p:txBody>
          <a:bodyPr wrap="square" lIns="0" tIns="0" rIns="0" bIns="0" rtlCol="0">
            <a:spAutoFit/>
          </a:bodyPr>
          <a:lstStyle/>
          <a:p>
            <a:r>
              <a:rPr lang="en-US" sz="1200" dirty="0">
                <a:ea typeface="Fira Sans" panose="020B0503050000020004" pitchFamily="34" charset="0"/>
              </a:rPr>
              <a:t>Number of Pustules/papules</a:t>
            </a:r>
          </a:p>
        </p:txBody>
      </p:sp>
      <p:grpSp>
        <p:nvGrpSpPr>
          <p:cNvPr id="24" name="Group 23">
            <a:extLst>
              <a:ext uri="{FF2B5EF4-FFF2-40B4-BE49-F238E27FC236}">
                <a16:creationId xmlns:a16="http://schemas.microsoft.com/office/drawing/2014/main" id="{808B6054-6452-FF36-FF47-4A2EDAEE40F0}"/>
              </a:ext>
            </a:extLst>
          </p:cNvPr>
          <p:cNvGrpSpPr/>
          <p:nvPr/>
        </p:nvGrpSpPr>
        <p:grpSpPr>
          <a:xfrm>
            <a:off x="298059" y="1507624"/>
            <a:ext cx="2542237" cy="2509846"/>
            <a:chOff x="486244" y="1872712"/>
            <a:chExt cx="2542237" cy="2509846"/>
          </a:xfrm>
        </p:grpSpPr>
        <p:pic>
          <p:nvPicPr>
            <p:cNvPr id="14" name="Picture 13">
              <a:extLst>
                <a:ext uri="{FF2B5EF4-FFF2-40B4-BE49-F238E27FC236}">
                  <a16:creationId xmlns:a16="http://schemas.microsoft.com/office/drawing/2014/main" id="{DBA28863-2E84-5D45-9996-2FB9ABADB22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86244" y="1894601"/>
              <a:ext cx="2542237" cy="2487957"/>
            </a:xfrm>
            <a:prstGeom prst="rect">
              <a:avLst/>
            </a:prstGeom>
          </p:spPr>
        </p:pic>
        <p:sp>
          <p:nvSpPr>
            <p:cNvPr id="3" name="Rectangle 2">
              <a:extLst>
                <a:ext uri="{FF2B5EF4-FFF2-40B4-BE49-F238E27FC236}">
                  <a16:creationId xmlns:a16="http://schemas.microsoft.com/office/drawing/2014/main" id="{0583C9D5-4382-49EA-A856-572303A1EFE0}"/>
                </a:ext>
              </a:extLst>
            </p:cNvPr>
            <p:cNvSpPr/>
            <p:nvPr/>
          </p:nvSpPr>
          <p:spPr>
            <a:xfrm>
              <a:off x="898029" y="1872712"/>
              <a:ext cx="20238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grpSp>
        <p:nvGrpSpPr>
          <p:cNvPr id="25" name="Group 24">
            <a:extLst>
              <a:ext uri="{FF2B5EF4-FFF2-40B4-BE49-F238E27FC236}">
                <a16:creationId xmlns:a16="http://schemas.microsoft.com/office/drawing/2014/main" id="{93431EB9-93E8-4248-5C70-79A480D569AF}"/>
              </a:ext>
            </a:extLst>
          </p:cNvPr>
          <p:cNvGrpSpPr/>
          <p:nvPr/>
        </p:nvGrpSpPr>
        <p:grpSpPr>
          <a:xfrm>
            <a:off x="1492039" y="4035669"/>
            <a:ext cx="3010128" cy="408476"/>
            <a:chOff x="1388690" y="4410069"/>
            <a:chExt cx="3010128" cy="408476"/>
          </a:xfrm>
        </p:grpSpPr>
        <p:pic>
          <p:nvPicPr>
            <p:cNvPr id="19" name="Picture 18">
              <a:extLst>
                <a:ext uri="{FF2B5EF4-FFF2-40B4-BE49-F238E27FC236}">
                  <a16:creationId xmlns:a16="http://schemas.microsoft.com/office/drawing/2014/main" id="{B7DA99C5-5084-4A34-AFA4-0A0DA0ABA43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388690" y="4426700"/>
              <a:ext cx="3010128" cy="277776"/>
            </a:xfrm>
            <a:prstGeom prst="rect">
              <a:avLst/>
            </a:prstGeom>
          </p:spPr>
        </p:pic>
        <p:sp>
          <p:nvSpPr>
            <p:cNvPr id="7" name="Rectangle 6">
              <a:extLst>
                <a:ext uri="{FF2B5EF4-FFF2-40B4-BE49-F238E27FC236}">
                  <a16:creationId xmlns:a16="http://schemas.microsoft.com/office/drawing/2014/main" id="{7DD451BF-C050-482C-BA92-A23F8F5CEDFF}"/>
                </a:ext>
              </a:extLst>
            </p:cNvPr>
            <p:cNvSpPr/>
            <p:nvPr/>
          </p:nvSpPr>
          <p:spPr>
            <a:xfrm>
              <a:off x="1699094" y="4607137"/>
              <a:ext cx="2688110" cy="211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TextBox 7">
              <a:extLst>
                <a:ext uri="{FF2B5EF4-FFF2-40B4-BE49-F238E27FC236}">
                  <a16:creationId xmlns:a16="http://schemas.microsoft.com/office/drawing/2014/main" id="{5A9E43C0-0641-4ACA-BDB7-C34E4730C272}"/>
                </a:ext>
              </a:extLst>
            </p:cNvPr>
            <p:cNvSpPr txBox="1"/>
            <p:nvPr/>
          </p:nvSpPr>
          <p:spPr>
            <a:xfrm>
              <a:off x="1837355" y="4410069"/>
              <a:ext cx="493749" cy="276999"/>
            </a:xfrm>
            <a:prstGeom prst="rect">
              <a:avLst/>
            </a:prstGeom>
            <a:noFill/>
          </p:spPr>
          <p:txBody>
            <a:bodyPr wrap="square" rtlCol="0">
              <a:spAutoFit/>
            </a:bodyPr>
            <a:lstStyle/>
            <a:p>
              <a:r>
                <a:rPr lang="en-US" sz="1200" b="1" dirty="0">
                  <a:solidFill>
                    <a:schemeClr val="accent1"/>
                  </a:solidFill>
                </a:rPr>
                <a:t>4%</a:t>
              </a:r>
              <a:endParaRPr lang="en-CH" sz="1200" b="1" dirty="0">
                <a:solidFill>
                  <a:schemeClr val="accent1"/>
                </a:solidFill>
              </a:endParaRPr>
            </a:p>
          </p:txBody>
        </p:sp>
      </p:grpSp>
      <p:sp>
        <p:nvSpPr>
          <p:cNvPr id="23" name="TextBox 19">
            <a:extLst>
              <a:ext uri="{FF2B5EF4-FFF2-40B4-BE49-F238E27FC236}">
                <a16:creationId xmlns:a16="http://schemas.microsoft.com/office/drawing/2014/main" id="{BA15477C-D23E-1F10-A874-ADA60FC09853}"/>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rgbClr val="9138B0"/>
                </a:solidFill>
              </a:rPr>
              <a:t>Blemish Care</a:t>
            </a:r>
          </a:p>
        </p:txBody>
      </p:sp>
      <p:sp>
        <p:nvSpPr>
          <p:cNvPr id="27" name="Oval 26">
            <a:extLst>
              <a:ext uri="{FF2B5EF4-FFF2-40B4-BE49-F238E27FC236}">
                <a16:creationId xmlns:a16="http://schemas.microsoft.com/office/drawing/2014/main" id="{FDB8258B-800A-D6DB-115E-1C9E9EE5F8F9}"/>
              </a:ext>
            </a:extLst>
          </p:cNvPr>
          <p:cNvSpPr/>
          <p:nvPr/>
        </p:nvSpPr>
        <p:spPr>
          <a:xfrm>
            <a:off x="9835660" y="61148"/>
            <a:ext cx="720000" cy="72000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200" i="1" dirty="0"/>
              <a:t>In vivo </a:t>
            </a:r>
            <a:r>
              <a:rPr lang="en-GB" sz="1200" dirty="0"/>
              <a:t>study</a:t>
            </a:r>
          </a:p>
        </p:txBody>
      </p:sp>
    </p:spTree>
    <p:extLst>
      <p:ext uri="{BB962C8B-B14F-4D97-AF65-F5344CB8AC3E}">
        <p14:creationId xmlns:p14="http://schemas.microsoft.com/office/powerpoint/2010/main" val="2722662609"/>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8F2ACF13-4D29-2A49-9787-1309A2F9B35A}"/>
              </a:ext>
            </a:extLst>
          </p:cNvPr>
          <p:cNvSpPr/>
          <p:nvPr/>
        </p:nvSpPr>
        <p:spPr>
          <a:xfrm>
            <a:off x="3292398" y="3345733"/>
            <a:ext cx="831600" cy="2159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Rounded Rectangle 13">
            <a:extLst>
              <a:ext uri="{FF2B5EF4-FFF2-40B4-BE49-F238E27FC236}">
                <a16:creationId xmlns:a16="http://schemas.microsoft.com/office/drawing/2014/main" id="{724F5507-2BC3-9749-8F1E-FFA2916E2065}"/>
              </a:ext>
            </a:extLst>
          </p:cNvPr>
          <p:cNvSpPr/>
          <p:nvPr/>
        </p:nvSpPr>
        <p:spPr>
          <a:xfrm>
            <a:off x="302400" y="1342800"/>
            <a:ext cx="3064255" cy="4199088"/>
          </a:xfrm>
          <a:prstGeom prst="rect">
            <a:avLst/>
          </a:prstGeom>
          <a:solidFill>
            <a:srgbClr val="EDF2A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DECD185E-606A-7C49-BFF0-ABA8A109C2A4}"/>
              </a:ext>
            </a:extLst>
          </p:cNvPr>
          <p:cNvSpPr txBox="1"/>
          <p:nvPr/>
        </p:nvSpPr>
        <p:spPr>
          <a:xfrm>
            <a:off x="1271940" y="2024632"/>
            <a:ext cx="1900238" cy="738664"/>
          </a:xfrm>
          <a:prstGeom prst="rect">
            <a:avLst/>
          </a:prstGeom>
          <a:noFill/>
        </p:spPr>
        <p:txBody>
          <a:bodyPr wrap="square" lIns="0" tIns="0" rIns="0" bIns="0" rtlCol="0" anchor="ctr" anchorCtr="0">
            <a:spAutoFit/>
          </a:bodyPr>
          <a:lstStyle/>
          <a:p>
            <a:pPr>
              <a:spcAft>
                <a:spcPts val="300"/>
              </a:spcAft>
              <a:buClr>
                <a:srgbClr val="007E4B"/>
              </a:buClr>
            </a:pPr>
            <a:r>
              <a:rPr lang="en-GB" sz="1600" dirty="0"/>
              <a:t>Reduces the appearance of lines and wrinkles</a:t>
            </a:r>
          </a:p>
        </p:txBody>
      </p:sp>
      <p:sp>
        <p:nvSpPr>
          <p:cNvPr id="36" name="TextBox 35">
            <a:extLst>
              <a:ext uri="{FF2B5EF4-FFF2-40B4-BE49-F238E27FC236}">
                <a16:creationId xmlns:a16="http://schemas.microsoft.com/office/drawing/2014/main" id="{8D521AAF-FBB1-1340-AC4C-53C4F5B69F4D}"/>
              </a:ext>
            </a:extLst>
          </p:cNvPr>
          <p:cNvSpPr txBox="1"/>
          <p:nvPr/>
        </p:nvSpPr>
        <p:spPr>
          <a:xfrm>
            <a:off x="1307151" y="3002654"/>
            <a:ext cx="2036452" cy="738664"/>
          </a:xfrm>
          <a:prstGeom prst="rect">
            <a:avLst/>
          </a:prstGeom>
          <a:noFill/>
        </p:spPr>
        <p:txBody>
          <a:bodyPr wrap="square" lIns="0" tIns="0" rIns="0" bIns="0" rtlCol="0" anchor="ctr" anchorCtr="0">
            <a:spAutoFit/>
          </a:bodyPr>
          <a:lstStyle/>
          <a:p>
            <a:pPr>
              <a:spcAft>
                <a:spcPts val="300"/>
              </a:spcAft>
              <a:buClr>
                <a:srgbClr val="007E4B"/>
              </a:buClr>
            </a:pPr>
            <a:r>
              <a:rPr lang="en-GB" sz="1600" dirty="0"/>
              <a:t>Improves the elasticity </a:t>
            </a:r>
            <a:br>
              <a:rPr lang="en-GB" sz="1600" dirty="0"/>
            </a:br>
            <a:r>
              <a:rPr lang="en-GB" sz="1600" dirty="0"/>
              <a:t>of the skin</a:t>
            </a:r>
          </a:p>
        </p:txBody>
      </p:sp>
      <p:sp>
        <p:nvSpPr>
          <p:cNvPr id="19" name="Rounded Rectangle 18">
            <a:extLst>
              <a:ext uri="{FF2B5EF4-FFF2-40B4-BE49-F238E27FC236}">
                <a16:creationId xmlns:a16="http://schemas.microsoft.com/office/drawing/2014/main" id="{A1AB6087-9EC0-494B-8BFA-29A5DE6BBFF7}"/>
              </a:ext>
            </a:extLst>
          </p:cNvPr>
          <p:cNvSpPr/>
          <p:nvPr/>
        </p:nvSpPr>
        <p:spPr>
          <a:xfrm>
            <a:off x="4052167" y="1339022"/>
            <a:ext cx="3063600" cy="4199088"/>
          </a:xfrm>
          <a:prstGeom prst="rect">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144000" tIns="360000" rIns="144000" bIns="144000" rtlCol="0" anchor="t" anchorCtr="0"/>
          <a:lstStyle/>
          <a:p>
            <a:pPr>
              <a:spcAft>
                <a:spcPts val="800"/>
              </a:spcAft>
              <a:buSzPct val="125000"/>
            </a:pPr>
            <a:endParaRPr lang="en-GB" sz="1600" dirty="0">
              <a:solidFill>
                <a:schemeClr val="tx1"/>
              </a:solidFill>
            </a:endParaRPr>
          </a:p>
          <a:p>
            <a:pPr marL="285750" indent="-285750">
              <a:spcAft>
                <a:spcPts val="800"/>
              </a:spcAft>
              <a:buFont typeface="Arial" panose="020B0604020202020204" pitchFamily="34" charset="0"/>
              <a:buChar char="•"/>
            </a:pPr>
            <a:endParaRPr lang="en-GB" sz="1600" dirty="0">
              <a:solidFill>
                <a:schemeClr val="tx1"/>
              </a:solidFill>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6537671" cy="303211"/>
          </a:xfrm>
        </p:spPr>
        <p:txBody>
          <a:bodyPr/>
          <a:lstStyle/>
          <a:p>
            <a:r>
              <a:rPr lang="en-GB" dirty="0"/>
              <a:t>Anti-aging effects</a:t>
            </a:r>
            <a:endParaRPr lang="en-GB" b="0" dirty="0"/>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23</a:t>
            </a:fld>
            <a:endParaRPr lang="en-US" dirty="0"/>
          </a:p>
        </p:txBody>
      </p:sp>
      <p:pic>
        <p:nvPicPr>
          <p:cNvPr id="7" name="Picture Placeholder 6">
            <a:extLst>
              <a:ext uri="{FF2B5EF4-FFF2-40B4-BE49-F238E27FC236}">
                <a16:creationId xmlns:a16="http://schemas.microsoft.com/office/drawing/2014/main" id="{1C026745-CA7C-457A-01D5-4DAE88655DBE}"/>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7337427" y="2"/>
            <a:ext cx="4854573" cy="6857998"/>
          </a:xfrm>
        </p:spPr>
      </p:pic>
      <p:sp>
        <p:nvSpPr>
          <p:cNvPr id="39" name="TextBox 38">
            <a:extLst>
              <a:ext uri="{FF2B5EF4-FFF2-40B4-BE49-F238E27FC236}">
                <a16:creationId xmlns:a16="http://schemas.microsoft.com/office/drawing/2014/main" id="{33BBBBE0-FCE2-4FD6-1DC7-BDCABE429989}"/>
              </a:ext>
            </a:extLst>
          </p:cNvPr>
          <p:cNvSpPr txBox="1"/>
          <p:nvPr/>
        </p:nvSpPr>
        <p:spPr>
          <a:xfrm>
            <a:off x="643462" y="1555075"/>
            <a:ext cx="2036452"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t>Consumer level</a:t>
            </a:r>
          </a:p>
        </p:txBody>
      </p:sp>
      <p:sp>
        <p:nvSpPr>
          <p:cNvPr id="40" name="TextBox 39">
            <a:extLst>
              <a:ext uri="{FF2B5EF4-FFF2-40B4-BE49-F238E27FC236}">
                <a16:creationId xmlns:a16="http://schemas.microsoft.com/office/drawing/2014/main" id="{65A7ABFB-4B4A-9F7A-F96D-6828466F782F}"/>
              </a:ext>
            </a:extLst>
          </p:cNvPr>
          <p:cNvSpPr txBox="1"/>
          <p:nvPr/>
        </p:nvSpPr>
        <p:spPr>
          <a:xfrm>
            <a:off x="4362045" y="1552347"/>
            <a:ext cx="2176559" cy="246221"/>
          </a:xfrm>
          <a:prstGeom prst="rect">
            <a:avLst/>
          </a:prstGeom>
          <a:noFill/>
        </p:spPr>
        <p:txBody>
          <a:bodyPr wrap="square" lIns="0" tIns="0" rIns="0" bIns="0" rtlCol="0" anchor="ctr" anchorCtr="0">
            <a:spAutoFit/>
          </a:bodyPr>
          <a:lstStyle/>
          <a:p>
            <a:pPr>
              <a:spcAft>
                <a:spcPts val="300"/>
              </a:spcAft>
              <a:buClr>
                <a:srgbClr val="007E4B"/>
              </a:buClr>
            </a:pPr>
            <a:r>
              <a:rPr lang="en-GB" sz="1600" b="1" dirty="0">
                <a:solidFill>
                  <a:schemeClr val="bg1"/>
                </a:solidFill>
              </a:rPr>
              <a:t>Funcitonal level</a:t>
            </a:r>
          </a:p>
        </p:txBody>
      </p:sp>
      <p:sp>
        <p:nvSpPr>
          <p:cNvPr id="41" name="TextBox 40">
            <a:extLst>
              <a:ext uri="{FF2B5EF4-FFF2-40B4-BE49-F238E27FC236}">
                <a16:creationId xmlns:a16="http://schemas.microsoft.com/office/drawing/2014/main" id="{D1E7731E-728D-C923-82A8-BC00D05B3F02}"/>
              </a:ext>
            </a:extLst>
          </p:cNvPr>
          <p:cNvSpPr txBox="1"/>
          <p:nvPr/>
        </p:nvSpPr>
        <p:spPr>
          <a:xfrm>
            <a:off x="4745822" y="2018944"/>
            <a:ext cx="2176559" cy="3147144"/>
          </a:xfrm>
          <a:prstGeom prst="rect">
            <a:avLst/>
          </a:prstGeom>
          <a:noFill/>
        </p:spPr>
        <p:txBody>
          <a:bodyPr wrap="square" lIns="0" tIns="0" rIns="0" bIns="0" rtlCol="0" anchor="ctr" anchorCtr="0">
            <a:spAutoFit/>
          </a:bodyPr>
          <a:lstStyle/>
          <a:p>
            <a:pPr>
              <a:spcAft>
                <a:spcPts val="300"/>
              </a:spcAft>
              <a:buClr>
                <a:srgbClr val="007E4B"/>
              </a:buClr>
            </a:pPr>
            <a:r>
              <a:rPr lang="en-GB" sz="1600" dirty="0">
                <a:solidFill>
                  <a:schemeClr val="bg1"/>
                </a:solidFill>
              </a:rPr>
              <a:t>Exposure to sun light prematurely ages our skin. Niacinamide is the ideal candidate for day care and sun care products as it:</a:t>
            </a:r>
          </a:p>
          <a:p>
            <a:pPr marL="363600" indent="-363600">
              <a:lnSpc>
                <a:spcPct val="90000"/>
              </a:lnSpc>
              <a:spcBef>
                <a:spcPts val="200"/>
              </a:spcBef>
              <a:spcAft>
                <a:spcPts val="200"/>
              </a:spcAft>
              <a:buClr>
                <a:schemeClr val="bg1"/>
              </a:buClr>
              <a:buSzPct val="75000"/>
              <a:buFont typeface="Wingdings" panose="05000000000000000000" pitchFamily="2" charset="2"/>
              <a:buChar char="l"/>
            </a:pPr>
            <a:r>
              <a:rPr lang="en-GB" sz="1600" dirty="0">
                <a:solidFill>
                  <a:schemeClr val="bg1"/>
                </a:solidFill>
              </a:rPr>
              <a:t>Stimulates </a:t>
            </a:r>
            <a:br>
              <a:rPr lang="en-GB" sz="1600" dirty="0">
                <a:solidFill>
                  <a:schemeClr val="bg1"/>
                </a:solidFill>
              </a:rPr>
            </a:br>
            <a:r>
              <a:rPr lang="en-GB" sz="1600" dirty="0">
                <a:solidFill>
                  <a:schemeClr val="bg1"/>
                </a:solidFill>
              </a:rPr>
              <a:t>collagen synthesis (+54% </a:t>
            </a:r>
            <a:r>
              <a:rPr lang="en-GB" sz="1600" i="1" dirty="0">
                <a:solidFill>
                  <a:schemeClr val="bg1"/>
                </a:solidFill>
              </a:rPr>
              <a:t>in vitro</a:t>
            </a:r>
            <a:r>
              <a:rPr lang="en-GB" sz="1600" dirty="0">
                <a:solidFill>
                  <a:schemeClr val="bg1"/>
                </a:solidFill>
              </a:rPr>
              <a:t>)</a:t>
            </a:r>
          </a:p>
          <a:p>
            <a:pPr marL="363600" indent="-363600">
              <a:lnSpc>
                <a:spcPct val="90000"/>
              </a:lnSpc>
              <a:spcBef>
                <a:spcPts val="200"/>
              </a:spcBef>
              <a:spcAft>
                <a:spcPts val="200"/>
              </a:spcAft>
              <a:buClr>
                <a:schemeClr val="bg1"/>
              </a:buClr>
              <a:buSzPct val="75000"/>
              <a:buFont typeface="Wingdings" panose="05000000000000000000" pitchFamily="2" charset="2"/>
              <a:buChar char="l"/>
            </a:pPr>
            <a:r>
              <a:rPr lang="en-GB" sz="1600" dirty="0">
                <a:solidFill>
                  <a:schemeClr val="bg1"/>
                </a:solidFill>
              </a:rPr>
              <a:t>Improves the appearance </a:t>
            </a:r>
            <a:br>
              <a:rPr lang="en-GB" sz="1600" dirty="0">
                <a:solidFill>
                  <a:schemeClr val="bg1"/>
                </a:solidFill>
              </a:rPr>
            </a:br>
            <a:r>
              <a:rPr lang="en-GB" sz="1600" dirty="0">
                <a:solidFill>
                  <a:schemeClr val="bg1"/>
                </a:solidFill>
              </a:rPr>
              <a:t>of lines and wrinkles</a:t>
            </a:r>
          </a:p>
        </p:txBody>
      </p:sp>
      <p:sp>
        <p:nvSpPr>
          <p:cNvPr id="4" name="TextBox 19">
            <a:extLst>
              <a:ext uri="{FF2B5EF4-FFF2-40B4-BE49-F238E27FC236}">
                <a16:creationId xmlns:a16="http://schemas.microsoft.com/office/drawing/2014/main" id="{31EBE202-7A38-FE59-2A74-DC7DA8B12B9C}"/>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4"/>
                </a:solidFill>
              </a:rPr>
              <a:t>Anti-aging care</a:t>
            </a:r>
          </a:p>
        </p:txBody>
      </p:sp>
      <p:pic>
        <p:nvPicPr>
          <p:cNvPr id="5" name="Picture 4">
            <a:extLst>
              <a:ext uri="{FF2B5EF4-FFF2-40B4-BE49-F238E27FC236}">
                <a16:creationId xmlns:a16="http://schemas.microsoft.com/office/drawing/2014/main" id="{76AA9928-52F6-A5CC-EF61-A91D141D098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29514" y="3774653"/>
            <a:ext cx="813511" cy="1733795"/>
          </a:xfrm>
          <a:prstGeom prst="rect">
            <a:avLst/>
          </a:prstGeom>
        </p:spPr>
      </p:pic>
      <p:grpSp>
        <p:nvGrpSpPr>
          <p:cNvPr id="8" name="Group 7">
            <a:extLst>
              <a:ext uri="{FF2B5EF4-FFF2-40B4-BE49-F238E27FC236}">
                <a16:creationId xmlns:a16="http://schemas.microsoft.com/office/drawing/2014/main" id="{0A5CE214-58F9-78CA-6437-BC7D01DD1C8F}"/>
              </a:ext>
            </a:extLst>
          </p:cNvPr>
          <p:cNvGrpSpPr/>
          <p:nvPr/>
        </p:nvGrpSpPr>
        <p:grpSpPr>
          <a:xfrm>
            <a:off x="621639" y="3002585"/>
            <a:ext cx="441120" cy="441120"/>
            <a:chOff x="601765" y="3001224"/>
            <a:chExt cx="441120" cy="441120"/>
          </a:xfrm>
        </p:grpSpPr>
        <p:sp>
          <p:nvSpPr>
            <p:cNvPr id="9" name="Oval 8">
              <a:extLst>
                <a:ext uri="{FF2B5EF4-FFF2-40B4-BE49-F238E27FC236}">
                  <a16:creationId xmlns:a16="http://schemas.microsoft.com/office/drawing/2014/main" id="{851D6BE2-0CF2-AC62-FB1A-C30021918F26}"/>
                </a:ext>
              </a:extLst>
            </p:cNvPr>
            <p:cNvSpPr/>
            <p:nvPr/>
          </p:nvSpPr>
          <p:spPr>
            <a:xfrm>
              <a:off x="601765" y="3001224"/>
              <a:ext cx="441120" cy="44112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extLst>
                <a:ext uri="{FF2B5EF4-FFF2-40B4-BE49-F238E27FC236}">
                  <a16:creationId xmlns:a16="http://schemas.microsoft.com/office/drawing/2014/main" id="{28D16D53-28AB-1DA4-5824-35A7681BC48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2325" y="3041784"/>
              <a:ext cx="360000" cy="360000"/>
            </a:xfrm>
            <a:prstGeom prst="rect">
              <a:avLst/>
            </a:prstGeom>
          </p:spPr>
        </p:pic>
      </p:grpSp>
      <p:grpSp>
        <p:nvGrpSpPr>
          <p:cNvPr id="11" name="Group 10">
            <a:extLst>
              <a:ext uri="{FF2B5EF4-FFF2-40B4-BE49-F238E27FC236}">
                <a16:creationId xmlns:a16="http://schemas.microsoft.com/office/drawing/2014/main" id="{A81B612D-DB3F-294A-A237-58C450558E1F}"/>
              </a:ext>
            </a:extLst>
          </p:cNvPr>
          <p:cNvGrpSpPr/>
          <p:nvPr/>
        </p:nvGrpSpPr>
        <p:grpSpPr>
          <a:xfrm>
            <a:off x="623058" y="2046727"/>
            <a:ext cx="442800" cy="442800"/>
            <a:chOff x="3423965" y="5497779"/>
            <a:chExt cx="427221" cy="427221"/>
          </a:xfrm>
        </p:grpSpPr>
        <p:sp>
          <p:nvSpPr>
            <p:cNvPr id="12" name="Oval 11">
              <a:extLst>
                <a:ext uri="{FF2B5EF4-FFF2-40B4-BE49-F238E27FC236}">
                  <a16:creationId xmlns:a16="http://schemas.microsoft.com/office/drawing/2014/main" id="{1D1F8931-E271-BC1A-2798-55E2BC211F81}"/>
                </a:ext>
              </a:extLst>
            </p:cNvPr>
            <p:cNvSpPr/>
            <p:nvPr/>
          </p:nvSpPr>
          <p:spPr>
            <a:xfrm>
              <a:off x="3423965" y="5497779"/>
              <a:ext cx="427221" cy="427221"/>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Graphic 12">
              <a:extLst>
                <a:ext uri="{FF2B5EF4-FFF2-40B4-BE49-F238E27FC236}">
                  <a16:creationId xmlns:a16="http://schemas.microsoft.com/office/drawing/2014/main" id="{6E3A7B02-8372-0230-8CD0-70BBF5B1568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75575" y="5549389"/>
              <a:ext cx="324000" cy="324000"/>
            </a:xfrm>
            <a:prstGeom prst="rect">
              <a:avLst/>
            </a:prstGeom>
          </p:spPr>
        </p:pic>
      </p:grpSp>
      <p:pic>
        <p:nvPicPr>
          <p:cNvPr id="16" name="Graphic 15">
            <a:extLst>
              <a:ext uri="{FF2B5EF4-FFF2-40B4-BE49-F238E27FC236}">
                <a16:creationId xmlns:a16="http://schemas.microsoft.com/office/drawing/2014/main" id="{0867FDD9-4B3C-FBBE-F8B8-94B0431E359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62045" y="2018944"/>
            <a:ext cx="216000" cy="216000"/>
          </a:xfrm>
          <a:prstGeom prst="rect">
            <a:avLst/>
          </a:prstGeom>
        </p:spPr>
      </p:pic>
    </p:spTree>
    <p:extLst>
      <p:ext uri="{BB962C8B-B14F-4D97-AF65-F5344CB8AC3E}">
        <p14:creationId xmlns:p14="http://schemas.microsoft.com/office/powerpoint/2010/main" val="2167800571"/>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2198E4-7C6C-AA42-A353-B422C7441239}"/>
              </a:ext>
            </a:extLst>
          </p:cNvPr>
          <p:cNvSpPr>
            <a:spLocks noGrp="1"/>
          </p:cNvSpPr>
          <p:nvPr>
            <p:ph type="title"/>
          </p:nvPr>
        </p:nvSpPr>
        <p:spPr>
          <a:xfrm>
            <a:off x="302400" y="302400"/>
            <a:ext cx="7632000" cy="303211"/>
          </a:xfrm>
        </p:spPr>
        <p:txBody>
          <a:bodyPr/>
          <a:lstStyle/>
          <a:p>
            <a:r>
              <a:rPr lang="en-GB" dirty="0"/>
              <a:t>Niacinamide improves the appearance of lines and wrinkles in any skin ethnicity</a:t>
            </a:r>
          </a:p>
        </p:txBody>
      </p:sp>
      <p:sp>
        <p:nvSpPr>
          <p:cNvPr id="2" name="Slide Number Placeholder 1">
            <a:extLst>
              <a:ext uri="{FF2B5EF4-FFF2-40B4-BE49-F238E27FC236}">
                <a16:creationId xmlns:a16="http://schemas.microsoft.com/office/drawing/2014/main" id="{E3538472-8F1D-A147-88E8-3987B219E6DB}"/>
              </a:ext>
            </a:extLst>
          </p:cNvPr>
          <p:cNvSpPr>
            <a:spLocks noGrp="1"/>
          </p:cNvSpPr>
          <p:nvPr>
            <p:ph type="sldNum" sz="quarter" idx="10"/>
          </p:nvPr>
        </p:nvSpPr>
        <p:spPr/>
        <p:txBody>
          <a:bodyPr/>
          <a:lstStyle/>
          <a:p>
            <a:fld id="{EC50C849-B97A-2B45-B78A-6D9C352F693C}" type="slidenum">
              <a:rPr lang="en-US" smtClean="0"/>
              <a:pPr/>
              <a:t>24</a:t>
            </a:fld>
            <a:endParaRPr lang="en-US" dirty="0"/>
          </a:p>
        </p:txBody>
      </p:sp>
      <p:sp>
        <p:nvSpPr>
          <p:cNvPr id="11" name="TextBox 10">
            <a:extLst>
              <a:ext uri="{FF2B5EF4-FFF2-40B4-BE49-F238E27FC236}">
                <a16:creationId xmlns:a16="http://schemas.microsoft.com/office/drawing/2014/main" id="{91F55A95-09C4-754A-AEE0-F16431CF628A}"/>
              </a:ext>
            </a:extLst>
          </p:cNvPr>
          <p:cNvSpPr txBox="1"/>
          <p:nvPr/>
        </p:nvSpPr>
        <p:spPr>
          <a:xfrm>
            <a:off x="302400" y="1342800"/>
            <a:ext cx="3424608" cy="553998"/>
          </a:xfrm>
          <a:prstGeom prst="rect">
            <a:avLst/>
          </a:prstGeom>
          <a:noFill/>
        </p:spPr>
        <p:txBody>
          <a:bodyPr wrap="square" lIns="0" tIns="0" rIns="0" bIns="0" rtlCol="0" anchor="t" anchorCtr="0">
            <a:spAutoFit/>
          </a:bodyPr>
          <a:lstStyle/>
          <a:p>
            <a:pPr>
              <a:spcAft>
                <a:spcPts val="300"/>
              </a:spcAft>
              <a:buClr>
                <a:srgbClr val="007E4B"/>
              </a:buClr>
            </a:pPr>
            <a:r>
              <a:rPr lang="en-GB" dirty="0"/>
              <a:t>Significant wrinkles decrease </a:t>
            </a:r>
            <a:br>
              <a:rPr lang="en-GB" dirty="0"/>
            </a:br>
            <a:r>
              <a:rPr lang="en-GB" dirty="0"/>
              <a:t>in eye area </a:t>
            </a:r>
          </a:p>
        </p:txBody>
      </p:sp>
      <p:sp>
        <p:nvSpPr>
          <p:cNvPr id="10" name="TextBox 9">
            <a:extLst>
              <a:ext uri="{FF2B5EF4-FFF2-40B4-BE49-F238E27FC236}">
                <a16:creationId xmlns:a16="http://schemas.microsoft.com/office/drawing/2014/main" id="{34F2897A-9E3C-1A43-B57F-145890B53AC8}"/>
              </a:ext>
            </a:extLst>
          </p:cNvPr>
          <p:cNvSpPr txBox="1"/>
          <p:nvPr/>
        </p:nvSpPr>
        <p:spPr>
          <a:xfrm>
            <a:off x="4525251" y="1342800"/>
            <a:ext cx="3082091" cy="553998"/>
          </a:xfrm>
          <a:prstGeom prst="rect">
            <a:avLst/>
          </a:prstGeom>
          <a:noFill/>
        </p:spPr>
        <p:txBody>
          <a:bodyPr wrap="square" lIns="0" tIns="0" rIns="0" bIns="0" rtlCol="0" anchor="t" anchorCtr="0">
            <a:spAutoFit/>
          </a:bodyPr>
          <a:lstStyle/>
          <a:p>
            <a:pPr>
              <a:spcAft>
                <a:spcPts val="300"/>
              </a:spcAft>
              <a:buClr>
                <a:srgbClr val="007E4B"/>
              </a:buClr>
            </a:pPr>
            <a:r>
              <a:rPr lang="en-GB" dirty="0"/>
              <a:t>Significant reduction of </a:t>
            </a:r>
            <a:br>
              <a:rPr lang="en-GB" dirty="0"/>
            </a:br>
            <a:r>
              <a:rPr lang="en-GB" dirty="0"/>
              <a:t>fine lines</a:t>
            </a:r>
          </a:p>
        </p:txBody>
      </p:sp>
      <p:sp>
        <p:nvSpPr>
          <p:cNvPr id="14" name="TextBox 13">
            <a:extLst>
              <a:ext uri="{FF2B5EF4-FFF2-40B4-BE49-F238E27FC236}">
                <a16:creationId xmlns:a16="http://schemas.microsoft.com/office/drawing/2014/main" id="{5AEDD27B-173B-B44A-BB3F-40F258718295}"/>
              </a:ext>
            </a:extLst>
          </p:cNvPr>
          <p:cNvSpPr txBox="1"/>
          <p:nvPr/>
        </p:nvSpPr>
        <p:spPr>
          <a:xfrm>
            <a:off x="8811221" y="1341287"/>
            <a:ext cx="3408806" cy="592470"/>
          </a:xfrm>
          <a:prstGeom prst="rect">
            <a:avLst/>
          </a:prstGeom>
          <a:noFill/>
        </p:spPr>
        <p:txBody>
          <a:bodyPr wrap="square" lIns="0" tIns="0" rIns="0" bIns="0" rtlCol="0" anchor="t" anchorCtr="0">
            <a:spAutoFit/>
          </a:bodyPr>
          <a:lstStyle/>
          <a:p>
            <a:pPr>
              <a:spcAft>
                <a:spcPts val="300"/>
              </a:spcAft>
              <a:buClr>
                <a:srgbClr val="007E4B"/>
              </a:buClr>
            </a:pPr>
            <a:r>
              <a:rPr lang="en-GB" dirty="0"/>
              <a:t>Significant wrinkle </a:t>
            </a:r>
          </a:p>
          <a:p>
            <a:pPr>
              <a:spcAft>
                <a:spcPts val="300"/>
              </a:spcAft>
              <a:buClr>
                <a:srgbClr val="007E4B"/>
              </a:buClr>
            </a:pPr>
            <a:r>
              <a:rPr lang="en-GB" dirty="0"/>
              <a:t>reducing effects</a:t>
            </a:r>
          </a:p>
        </p:txBody>
      </p:sp>
      <p:pic>
        <p:nvPicPr>
          <p:cNvPr id="15" name="Picture 2">
            <a:extLst>
              <a:ext uri="{FF2B5EF4-FFF2-40B4-BE49-F238E27FC236}">
                <a16:creationId xmlns:a16="http://schemas.microsoft.com/office/drawing/2014/main" id="{F14C27E3-B93A-BB40-B03A-3DC17F163FC5}"/>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13092" y="2277245"/>
            <a:ext cx="1655268" cy="1247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426C48F3-8748-3441-8AC3-2849350E9351}"/>
              </a:ext>
            </a:extLst>
          </p:cNvPr>
          <p:cNvSpPr txBox="1"/>
          <p:nvPr/>
        </p:nvSpPr>
        <p:spPr>
          <a:xfrm>
            <a:off x="302401" y="2052267"/>
            <a:ext cx="3424607" cy="153888"/>
          </a:xfrm>
          <a:prstGeom prst="rect">
            <a:avLst/>
          </a:prstGeom>
          <a:noFill/>
        </p:spPr>
        <p:txBody>
          <a:bodyPr wrap="square" lIns="0" tIns="0" rIns="0" bIns="0" rtlCol="0" anchor="t" anchorCtr="0">
            <a:spAutoFit/>
          </a:bodyPr>
          <a:lstStyle/>
          <a:p>
            <a:pPr>
              <a:spcAft>
                <a:spcPts val="300"/>
              </a:spcAft>
              <a:buClr>
                <a:srgbClr val="007E4B"/>
              </a:buClr>
            </a:pPr>
            <a:r>
              <a:rPr lang="en-GB" sz="1000" b="1" i="1" dirty="0"/>
              <a:t>Japanese</a:t>
            </a:r>
            <a:r>
              <a:rPr lang="en-GB" sz="1000" i="1" dirty="0"/>
              <a:t> female volunteer</a:t>
            </a:r>
          </a:p>
        </p:txBody>
      </p:sp>
      <p:pic>
        <p:nvPicPr>
          <p:cNvPr id="17" name="Picture 2">
            <a:extLst>
              <a:ext uri="{FF2B5EF4-FFF2-40B4-BE49-F238E27FC236}">
                <a16:creationId xmlns:a16="http://schemas.microsoft.com/office/drawing/2014/main" id="{9F5B19AF-B754-1547-A3EA-69E87E6F0DE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082433" y="2277245"/>
            <a:ext cx="1655268" cy="12475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a:extLst>
              <a:ext uri="{FF2B5EF4-FFF2-40B4-BE49-F238E27FC236}">
                <a16:creationId xmlns:a16="http://schemas.microsoft.com/office/drawing/2014/main" id="{3004E966-B295-8A4A-97F6-5A1761D11C73}"/>
              </a:ext>
            </a:extLst>
          </p:cNvPr>
          <p:cNvSpPr txBox="1"/>
          <p:nvPr/>
        </p:nvSpPr>
        <p:spPr>
          <a:xfrm>
            <a:off x="313093" y="4253874"/>
            <a:ext cx="3424608" cy="1115690"/>
          </a:xfrm>
          <a:prstGeom prst="rect">
            <a:avLst/>
          </a:prstGeom>
          <a:noFill/>
        </p:spPr>
        <p:txBody>
          <a:bodyPr wrap="square" lIns="0" tIns="0" rIns="0" bIns="0" rtlCol="0" anchor="t" anchorCtr="0">
            <a:spAutoFit/>
          </a:bodyPr>
          <a:lstStyle/>
          <a:p>
            <a:pPr>
              <a:spcAft>
                <a:spcPts val="300"/>
              </a:spcAft>
              <a:buClr>
                <a:srgbClr val="007E4B"/>
              </a:buClr>
            </a:pPr>
            <a:r>
              <a:rPr lang="en-GB" sz="1400" dirty="0"/>
              <a:t>Skin replica in a 44-year-old woman (a) before and (b) 8 Weeks after application of 4% Niacinamide preparation.</a:t>
            </a:r>
          </a:p>
          <a:p>
            <a:pPr>
              <a:spcAft>
                <a:spcPts val="300"/>
              </a:spcAft>
              <a:buClr>
                <a:srgbClr val="007E4B"/>
              </a:buClr>
            </a:pPr>
            <a:r>
              <a:rPr lang="en-GB" sz="1400" dirty="0"/>
              <a:t>Significant reduction of wrinkle grades (p&lt;0.001) after 4 and 8 weeks</a:t>
            </a:r>
          </a:p>
        </p:txBody>
      </p:sp>
      <p:cxnSp>
        <p:nvCxnSpPr>
          <p:cNvPr id="5" name="Straight Connector 4">
            <a:extLst>
              <a:ext uri="{FF2B5EF4-FFF2-40B4-BE49-F238E27FC236}">
                <a16:creationId xmlns:a16="http://schemas.microsoft.com/office/drawing/2014/main" id="{F33E513C-6322-BA45-9918-E82E194C7752}"/>
              </a:ext>
            </a:extLst>
          </p:cNvPr>
          <p:cNvCxnSpPr>
            <a:cxnSpLocks/>
          </p:cNvCxnSpPr>
          <p:nvPr/>
        </p:nvCxnSpPr>
        <p:spPr>
          <a:xfrm>
            <a:off x="4038241" y="1342800"/>
            <a:ext cx="0" cy="4808898"/>
          </a:xfrm>
          <a:prstGeom prst="line">
            <a:avLst/>
          </a:prstGeom>
          <a:ln w="12700" cap="rnd">
            <a:solidFill>
              <a:schemeClr val="tx1"/>
            </a:solidFill>
            <a:prstDash val="solid"/>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15CAD8F-7A9C-F343-AF59-62FE8F1B86C0}"/>
              </a:ext>
            </a:extLst>
          </p:cNvPr>
          <p:cNvCxnSpPr>
            <a:cxnSpLocks/>
          </p:cNvCxnSpPr>
          <p:nvPr/>
        </p:nvCxnSpPr>
        <p:spPr>
          <a:xfrm>
            <a:off x="8155327" y="1342800"/>
            <a:ext cx="0" cy="4808898"/>
          </a:xfrm>
          <a:prstGeom prst="line">
            <a:avLst/>
          </a:prstGeom>
          <a:ln w="12700" cap="rnd">
            <a:solidFill>
              <a:schemeClr val="tx1"/>
            </a:solidFill>
            <a:prstDash val="solid"/>
            <a:roun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D2EB38E-3237-B54F-8C78-762F6D0B15FD}"/>
              </a:ext>
            </a:extLst>
          </p:cNvPr>
          <p:cNvSpPr txBox="1"/>
          <p:nvPr/>
        </p:nvSpPr>
        <p:spPr>
          <a:xfrm>
            <a:off x="4551780" y="4512629"/>
            <a:ext cx="3082104" cy="861774"/>
          </a:xfrm>
          <a:prstGeom prst="rect">
            <a:avLst/>
          </a:prstGeom>
          <a:noFill/>
        </p:spPr>
        <p:txBody>
          <a:bodyPr wrap="square" lIns="0" tIns="0" rIns="0" bIns="0" rtlCol="0" anchor="t" anchorCtr="0">
            <a:spAutoFit/>
          </a:bodyPr>
          <a:lstStyle/>
          <a:p>
            <a:pPr>
              <a:spcAft>
                <a:spcPts val="300"/>
              </a:spcAft>
              <a:buClr>
                <a:srgbClr val="007E4B"/>
              </a:buClr>
            </a:pPr>
            <a:r>
              <a:rPr lang="en-GB" sz="1400" dirty="0"/>
              <a:t>Treatment with 5% Niacinamide shows significant improvement in fine lines and wrinkles following both 8 and 12 weeks of treatment.</a:t>
            </a:r>
          </a:p>
        </p:txBody>
      </p:sp>
      <p:sp>
        <p:nvSpPr>
          <p:cNvPr id="22" name="TextBox 21">
            <a:extLst>
              <a:ext uri="{FF2B5EF4-FFF2-40B4-BE49-F238E27FC236}">
                <a16:creationId xmlns:a16="http://schemas.microsoft.com/office/drawing/2014/main" id="{0F512A08-D4E3-1B49-B7EF-4F61E13F70EA}"/>
              </a:ext>
            </a:extLst>
          </p:cNvPr>
          <p:cNvSpPr txBox="1"/>
          <p:nvPr/>
        </p:nvSpPr>
        <p:spPr>
          <a:xfrm>
            <a:off x="8676771" y="4536886"/>
            <a:ext cx="3483991" cy="646331"/>
          </a:xfrm>
          <a:prstGeom prst="rect">
            <a:avLst/>
          </a:prstGeom>
          <a:noFill/>
        </p:spPr>
        <p:txBody>
          <a:bodyPr wrap="square" lIns="0" tIns="0" rIns="0" bIns="0" rtlCol="0" anchor="t" anchorCtr="0">
            <a:spAutoFit/>
          </a:bodyPr>
          <a:lstStyle/>
          <a:p>
            <a:pPr>
              <a:spcAft>
                <a:spcPts val="300"/>
              </a:spcAft>
              <a:buClr>
                <a:srgbClr val="007E4B"/>
              </a:buClr>
            </a:pPr>
            <a:r>
              <a:rPr lang="en-GB" sz="1400" dirty="0"/>
              <a:t>Significant decrease (-51.6%) of wrinkle count with 4% Niacinamide after 12 weeks vs baseline.</a:t>
            </a:r>
          </a:p>
        </p:txBody>
      </p:sp>
      <p:sp>
        <p:nvSpPr>
          <p:cNvPr id="24" name="TextBox 23">
            <a:extLst>
              <a:ext uri="{FF2B5EF4-FFF2-40B4-BE49-F238E27FC236}">
                <a16:creationId xmlns:a16="http://schemas.microsoft.com/office/drawing/2014/main" id="{1F5488FA-410D-6A41-8353-0B7C7BE5226C}"/>
              </a:ext>
            </a:extLst>
          </p:cNvPr>
          <p:cNvSpPr txBox="1"/>
          <p:nvPr/>
        </p:nvSpPr>
        <p:spPr>
          <a:xfrm>
            <a:off x="4525249" y="2052267"/>
            <a:ext cx="3082101" cy="153888"/>
          </a:xfrm>
          <a:prstGeom prst="rect">
            <a:avLst/>
          </a:prstGeom>
          <a:noFill/>
        </p:spPr>
        <p:txBody>
          <a:bodyPr wrap="square" lIns="0" tIns="0" rIns="0" bIns="0" rtlCol="0" anchor="t" anchorCtr="0">
            <a:spAutoFit/>
          </a:bodyPr>
          <a:lstStyle/>
          <a:p>
            <a:pPr>
              <a:spcAft>
                <a:spcPts val="300"/>
              </a:spcAft>
              <a:buClr>
                <a:srgbClr val="007E4B"/>
              </a:buClr>
            </a:pPr>
            <a:r>
              <a:rPr lang="en-GB" sz="1000" b="1" i="1" dirty="0"/>
              <a:t>Caucasian</a:t>
            </a:r>
            <a:r>
              <a:rPr lang="en-GB" sz="1000" i="1" dirty="0"/>
              <a:t> female volunteer</a:t>
            </a:r>
          </a:p>
        </p:txBody>
      </p:sp>
      <p:sp>
        <p:nvSpPr>
          <p:cNvPr id="25" name="TextBox 24">
            <a:extLst>
              <a:ext uri="{FF2B5EF4-FFF2-40B4-BE49-F238E27FC236}">
                <a16:creationId xmlns:a16="http://schemas.microsoft.com/office/drawing/2014/main" id="{81DA54DA-D0AF-BA40-A079-FF4C42B76531}"/>
              </a:ext>
            </a:extLst>
          </p:cNvPr>
          <p:cNvSpPr txBox="1"/>
          <p:nvPr/>
        </p:nvSpPr>
        <p:spPr>
          <a:xfrm>
            <a:off x="8812836" y="2052114"/>
            <a:ext cx="3483961" cy="153888"/>
          </a:xfrm>
          <a:prstGeom prst="rect">
            <a:avLst/>
          </a:prstGeom>
          <a:noFill/>
        </p:spPr>
        <p:txBody>
          <a:bodyPr wrap="square" lIns="0" tIns="0" rIns="0" bIns="0" rtlCol="0" anchor="t" anchorCtr="0">
            <a:spAutoFit/>
          </a:bodyPr>
          <a:lstStyle/>
          <a:p>
            <a:pPr>
              <a:spcAft>
                <a:spcPts val="300"/>
              </a:spcAft>
              <a:buClr>
                <a:srgbClr val="007E4B"/>
              </a:buClr>
            </a:pPr>
            <a:r>
              <a:rPr lang="en-GB" sz="1000" b="1" i="1" dirty="0"/>
              <a:t>Taiwanese</a:t>
            </a:r>
            <a:r>
              <a:rPr lang="en-GB" sz="1000" i="1" dirty="0"/>
              <a:t> female volunteer</a:t>
            </a:r>
          </a:p>
        </p:txBody>
      </p:sp>
      <p:pic>
        <p:nvPicPr>
          <p:cNvPr id="27" name="Picture 26">
            <a:extLst>
              <a:ext uri="{FF2B5EF4-FFF2-40B4-BE49-F238E27FC236}">
                <a16:creationId xmlns:a16="http://schemas.microsoft.com/office/drawing/2014/main" id="{5F1A7FE0-4478-1644-A490-8D47F7083D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25248" y="2277245"/>
            <a:ext cx="2998570" cy="2245987"/>
          </a:xfrm>
          <a:prstGeom prst="rect">
            <a:avLst/>
          </a:prstGeom>
        </p:spPr>
      </p:pic>
      <p:pic>
        <p:nvPicPr>
          <p:cNvPr id="28" name="Picture 27">
            <a:extLst>
              <a:ext uri="{FF2B5EF4-FFF2-40B4-BE49-F238E27FC236}">
                <a16:creationId xmlns:a16="http://schemas.microsoft.com/office/drawing/2014/main" id="{83F469D1-08D7-6E4D-9516-3F1453B17CD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503916" y="2277245"/>
            <a:ext cx="3376362" cy="2235384"/>
          </a:xfrm>
          <a:prstGeom prst="rect">
            <a:avLst/>
          </a:prstGeom>
        </p:spPr>
      </p:pic>
      <p:sp>
        <p:nvSpPr>
          <p:cNvPr id="23" name="TextBox 23">
            <a:extLst>
              <a:ext uri="{FF2B5EF4-FFF2-40B4-BE49-F238E27FC236}">
                <a16:creationId xmlns:a16="http://schemas.microsoft.com/office/drawing/2014/main" id="{3DA647E0-2E30-4CC4-A2A2-572C6908A7CA}"/>
              </a:ext>
            </a:extLst>
          </p:cNvPr>
          <p:cNvSpPr txBox="1"/>
          <p:nvPr/>
        </p:nvSpPr>
        <p:spPr>
          <a:xfrm>
            <a:off x="4510351" y="5499193"/>
            <a:ext cx="3247157" cy="561692"/>
          </a:xfrm>
          <a:prstGeom prst="rect">
            <a:avLst/>
          </a:prstGeom>
          <a:noFill/>
        </p:spPr>
        <p:txBody>
          <a:bodyPr wrap="square" lIns="0" tIns="0" rIns="0" bIns="0" rtlCol="0" anchor="t" anchorCtr="0">
            <a:spAutoFit/>
          </a:bodyPr>
          <a:lstStyle/>
          <a:p>
            <a:pPr>
              <a:buClr>
                <a:srgbClr val="007E4B"/>
              </a:buClr>
            </a:pPr>
            <a:r>
              <a:rPr lang="en-GB" sz="800" i="1" dirty="0">
                <a:ea typeface="Fira Sans" panose="020B0503050000020004" pitchFamily="34" charset="0"/>
              </a:rPr>
              <a:t>49 Caucasian female volunteer, ages 40-60, split face, for 3 months </a:t>
            </a:r>
          </a:p>
          <a:p>
            <a:pPr>
              <a:spcAft>
                <a:spcPts val="300"/>
              </a:spcAft>
              <a:buClr>
                <a:srgbClr val="007E4B"/>
              </a:buClr>
            </a:pPr>
            <a:r>
              <a:rPr lang="en-GB" sz="800" i="1" dirty="0">
                <a:ea typeface="Fira Sans" panose="020B0503050000020004" pitchFamily="34" charset="0"/>
              </a:rPr>
              <a:t>Bissett et al., International Journal Cosmetic Science, 2004, 26:231-238</a:t>
            </a:r>
            <a:endParaRPr lang="en-GB" sz="800" dirty="0">
              <a:ea typeface="Fira Sans" panose="020B0503050000020004" pitchFamily="34" charset="0"/>
            </a:endParaRPr>
          </a:p>
          <a:p>
            <a:pPr>
              <a:spcAft>
                <a:spcPts val="300"/>
              </a:spcAft>
              <a:buClr>
                <a:srgbClr val="007E4B"/>
              </a:buClr>
            </a:pPr>
            <a:endParaRPr lang="en-GB" sz="1000" i="1" dirty="0"/>
          </a:p>
        </p:txBody>
      </p:sp>
      <p:sp>
        <p:nvSpPr>
          <p:cNvPr id="29" name="TextBox 23">
            <a:extLst>
              <a:ext uri="{FF2B5EF4-FFF2-40B4-BE49-F238E27FC236}">
                <a16:creationId xmlns:a16="http://schemas.microsoft.com/office/drawing/2014/main" id="{55B4776F-9052-45EA-AC18-5284A18E49C4}"/>
              </a:ext>
            </a:extLst>
          </p:cNvPr>
          <p:cNvSpPr txBox="1"/>
          <p:nvPr/>
        </p:nvSpPr>
        <p:spPr>
          <a:xfrm>
            <a:off x="8811221" y="5515200"/>
            <a:ext cx="3149584" cy="369332"/>
          </a:xfrm>
          <a:prstGeom prst="rect">
            <a:avLst/>
          </a:prstGeom>
          <a:noFill/>
        </p:spPr>
        <p:txBody>
          <a:bodyPr wrap="square" lIns="0" tIns="0" rIns="0" bIns="0" rtlCol="0" anchor="t" anchorCtr="0">
            <a:spAutoFit/>
          </a:bodyPr>
          <a:lstStyle/>
          <a:p>
            <a:pPr>
              <a:buClr>
                <a:srgbClr val="007E4B"/>
              </a:buClr>
            </a:pPr>
            <a:r>
              <a:rPr lang="en-GB" sz="800" i="1" dirty="0"/>
              <a:t>25 Taiwanese female volunteer, ages 43.4±8.3, </a:t>
            </a:r>
            <a:r>
              <a:rPr lang="en-GB" sz="800" i="1" dirty="0" err="1"/>
              <a:t>splitface</a:t>
            </a:r>
            <a:r>
              <a:rPr lang="en-GB" sz="800" i="1" dirty="0"/>
              <a:t> application, </a:t>
            </a:r>
            <a:r>
              <a:rPr lang="en-GB" sz="800" i="1" dirty="0" err="1"/>
              <a:t>Visia</a:t>
            </a:r>
            <a:r>
              <a:rPr lang="en-GB" sz="800" i="1" dirty="0"/>
              <a:t> complexion analysis system</a:t>
            </a:r>
          </a:p>
          <a:p>
            <a:pPr>
              <a:spcAft>
                <a:spcPts val="300"/>
              </a:spcAft>
              <a:buClr>
                <a:srgbClr val="007E4B"/>
              </a:buClr>
            </a:pPr>
            <a:r>
              <a:rPr lang="en-GB" sz="800" i="1" dirty="0"/>
              <a:t>Chiu et al., journal of cosmetic dermatology, 2007, 6:243-249</a:t>
            </a:r>
          </a:p>
        </p:txBody>
      </p:sp>
      <p:sp>
        <p:nvSpPr>
          <p:cNvPr id="7" name="Rectangle 6">
            <a:extLst>
              <a:ext uri="{FF2B5EF4-FFF2-40B4-BE49-F238E27FC236}">
                <a16:creationId xmlns:a16="http://schemas.microsoft.com/office/drawing/2014/main" id="{8E97B0C2-FB2C-4121-BA81-3DC0149CA140}"/>
              </a:ext>
            </a:extLst>
          </p:cNvPr>
          <p:cNvSpPr/>
          <p:nvPr/>
        </p:nvSpPr>
        <p:spPr>
          <a:xfrm>
            <a:off x="9172280" y="4047470"/>
            <a:ext cx="16025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29">
            <a:extLst>
              <a:ext uri="{FF2B5EF4-FFF2-40B4-BE49-F238E27FC236}">
                <a16:creationId xmlns:a16="http://schemas.microsoft.com/office/drawing/2014/main" id="{5FBAC23F-2986-4198-AE0B-43419376C869}"/>
              </a:ext>
            </a:extLst>
          </p:cNvPr>
          <p:cNvSpPr/>
          <p:nvPr/>
        </p:nvSpPr>
        <p:spPr>
          <a:xfrm>
            <a:off x="10097678" y="4134927"/>
            <a:ext cx="16025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23">
            <a:extLst>
              <a:ext uri="{FF2B5EF4-FFF2-40B4-BE49-F238E27FC236}">
                <a16:creationId xmlns:a16="http://schemas.microsoft.com/office/drawing/2014/main" id="{AB6C9082-0C78-492E-9F12-28A2B930A612}"/>
              </a:ext>
            </a:extLst>
          </p:cNvPr>
          <p:cNvSpPr txBox="1"/>
          <p:nvPr/>
        </p:nvSpPr>
        <p:spPr>
          <a:xfrm>
            <a:off x="313092" y="5515200"/>
            <a:ext cx="3327647" cy="246221"/>
          </a:xfrm>
          <a:prstGeom prst="rect">
            <a:avLst/>
          </a:prstGeom>
          <a:noFill/>
        </p:spPr>
        <p:txBody>
          <a:bodyPr wrap="square" lIns="0" tIns="0" rIns="0" bIns="0" rtlCol="0" anchor="t" anchorCtr="0">
            <a:spAutoFit/>
          </a:bodyPr>
          <a:lstStyle/>
          <a:p>
            <a:pPr>
              <a:buClr>
                <a:srgbClr val="007E4B"/>
              </a:buClr>
            </a:pPr>
            <a:r>
              <a:rPr lang="en-GB" sz="800" i="1" dirty="0"/>
              <a:t>29 Japanese female volunteer, ages 31-49, split face application, </a:t>
            </a:r>
          </a:p>
          <a:p>
            <a:pPr>
              <a:spcAft>
                <a:spcPts val="300"/>
              </a:spcAft>
              <a:buClr>
                <a:srgbClr val="007E4B"/>
              </a:buClr>
            </a:pPr>
            <a:r>
              <a:rPr lang="en-GB" sz="800" i="1" dirty="0"/>
              <a:t>Kawada et al., journal of Dermatology, 2008, 35:637-642</a:t>
            </a:r>
          </a:p>
        </p:txBody>
      </p:sp>
      <p:sp>
        <p:nvSpPr>
          <p:cNvPr id="12" name="TextBox 19">
            <a:extLst>
              <a:ext uri="{FF2B5EF4-FFF2-40B4-BE49-F238E27FC236}">
                <a16:creationId xmlns:a16="http://schemas.microsoft.com/office/drawing/2014/main" id="{62D4A908-E082-5409-B08A-87A770EA18A5}"/>
              </a:ext>
            </a:extLst>
          </p:cNvPr>
          <p:cNvSpPr txBox="1"/>
          <p:nvPr/>
        </p:nvSpPr>
        <p:spPr>
          <a:xfrm>
            <a:off x="9527999" y="612127"/>
            <a:ext cx="2361600" cy="169021"/>
          </a:xfrm>
          <a:prstGeom prst="rect">
            <a:avLst/>
          </a:prstGeom>
          <a:noFill/>
        </p:spPr>
        <p:txBody>
          <a:bodyPr wrap="square" lIns="0" tIns="0" rIns="0" bIns="0" rtlCol="0" anchor="ctr" anchorCtr="0">
            <a:spAutoFit/>
          </a:bodyPr>
          <a:lstStyle/>
          <a:p>
            <a:pPr algn="r">
              <a:lnSpc>
                <a:spcPts val="1300"/>
              </a:lnSpc>
              <a:spcAft>
                <a:spcPts val="300"/>
              </a:spcAft>
              <a:buClr>
                <a:srgbClr val="007E4B"/>
              </a:buClr>
            </a:pPr>
            <a:r>
              <a:rPr lang="en-GB" sz="1200" dirty="0">
                <a:solidFill>
                  <a:schemeClr val="accent4"/>
                </a:solidFill>
              </a:rPr>
              <a:t>Anti-aging care</a:t>
            </a:r>
          </a:p>
        </p:txBody>
      </p:sp>
      <p:sp>
        <p:nvSpPr>
          <p:cNvPr id="33" name="Oval 32">
            <a:extLst>
              <a:ext uri="{FF2B5EF4-FFF2-40B4-BE49-F238E27FC236}">
                <a16:creationId xmlns:a16="http://schemas.microsoft.com/office/drawing/2014/main" id="{5FBCEA1B-96DA-BD15-90A8-580CF65927D9}"/>
              </a:ext>
            </a:extLst>
          </p:cNvPr>
          <p:cNvSpPr/>
          <p:nvPr/>
        </p:nvSpPr>
        <p:spPr>
          <a:xfrm>
            <a:off x="9835660" y="61148"/>
            <a:ext cx="720000" cy="7200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200" i="1" dirty="0"/>
              <a:t>In vivo </a:t>
            </a:r>
            <a:r>
              <a:rPr lang="en-GB" sz="1200" dirty="0"/>
              <a:t>study</a:t>
            </a:r>
          </a:p>
        </p:txBody>
      </p:sp>
    </p:spTree>
    <p:extLst>
      <p:ext uri="{BB962C8B-B14F-4D97-AF65-F5344CB8AC3E}">
        <p14:creationId xmlns:p14="http://schemas.microsoft.com/office/powerpoint/2010/main" val="2543423824"/>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BAA934FB-578B-F04A-B0E6-91C59A5E1AA3}"/>
              </a:ext>
            </a:extLst>
          </p:cNvPr>
          <p:cNvSpPr txBox="1"/>
          <p:nvPr/>
        </p:nvSpPr>
        <p:spPr>
          <a:xfrm>
            <a:off x="7419278" y="1342800"/>
            <a:ext cx="4291573" cy="141833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chemeClr val="accent4"/>
                </a:solidFill>
                <a:effectLst/>
                <a:uLnTx/>
                <a:uFillTx/>
                <a:ea typeface="+mn-ea"/>
                <a:cs typeface="+mn-cs"/>
              </a:rPr>
              <a:t>Anti-aging activities</a:t>
            </a:r>
          </a:p>
          <a:p>
            <a:pPr marL="468000" marR="0" lvl="0" indent="0" algn="l" defTabSz="914400" rtl="0" eaLnBrk="1" fontAlgn="auto" latinLnBrk="0" hangingPunct="1">
              <a:lnSpc>
                <a:spcPct val="100000"/>
              </a:lnSpc>
              <a:spcBef>
                <a:spcPts val="0"/>
              </a:spcBef>
              <a:spcAft>
                <a:spcPts val="1800"/>
              </a:spcAft>
              <a:buClr>
                <a:srgbClr val="007E4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Stimulates collagen synthesis </a:t>
            </a:r>
          </a:p>
          <a:p>
            <a:pPr marL="468000" marR="0" lvl="0" indent="0" algn="l" defTabSz="914400" rtl="0" eaLnBrk="1" fontAlgn="auto" latinLnBrk="0" hangingPunct="1">
              <a:lnSpc>
                <a:spcPct val="100000"/>
              </a:lnSpc>
              <a:spcBef>
                <a:spcPts val="0"/>
              </a:spcBef>
              <a:spcAft>
                <a:spcPts val="1800"/>
              </a:spcAft>
              <a:buClr>
                <a:srgbClr val="007E4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Improves the appearance of lines and wrinkles</a:t>
            </a:r>
          </a:p>
          <a:p>
            <a:pPr marL="468000" marR="0" lvl="0" indent="0" algn="l" defTabSz="914400" rtl="0" eaLnBrk="1" fontAlgn="auto" latinLnBrk="0" hangingPunct="1">
              <a:lnSpc>
                <a:spcPct val="100000"/>
              </a:lnSpc>
              <a:spcBef>
                <a:spcPts val="0"/>
              </a:spcBef>
              <a:spcAft>
                <a:spcPts val="1800"/>
              </a:spcAft>
              <a:buClr>
                <a:srgbClr val="007E4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Improves the elasticity of skin</a:t>
            </a:r>
          </a:p>
        </p:txBody>
      </p:sp>
      <p:sp>
        <p:nvSpPr>
          <p:cNvPr id="27" name="TextBox 26">
            <a:extLst>
              <a:ext uri="{FF2B5EF4-FFF2-40B4-BE49-F238E27FC236}">
                <a16:creationId xmlns:a16="http://schemas.microsoft.com/office/drawing/2014/main" id="{6A384832-DE25-4A40-87B1-941D66E388D1}"/>
              </a:ext>
            </a:extLst>
          </p:cNvPr>
          <p:cNvSpPr txBox="1"/>
          <p:nvPr/>
        </p:nvSpPr>
        <p:spPr>
          <a:xfrm>
            <a:off x="1780316" y="2977200"/>
            <a:ext cx="3254056" cy="141833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rgbClr val="44B4A1"/>
                </a:solidFill>
                <a:effectLst/>
                <a:uLnTx/>
                <a:uFillTx/>
                <a:ea typeface="+mn-ea"/>
                <a:cs typeface="+mn-cs"/>
              </a:rPr>
              <a:t>Even skin tone</a:t>
            </a:r>
          </a:p>
          <a:p>
            <a:pPr marL="468000" marR="0" lvl="0" indent="0" algn="l" defTabSz="914400" rtl="0" eaLnBrk="1" fontAlgn="auto" latinLnBrk="0" hangingPunct="1">
              <a:lnSpc>
                <a:spcPct val="100000"/>
              </a:lnSpc>
              <a:spcBef>
                <a:spcPts val="0"/>
              </a:spcBef>
              <a:spcAft>
                <a:spcPts val="1800"/>
              </a:spcAft>
              <a:buClr>
                <a:srgbClr val="0C868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Inhibition of melanosome transfer</a:t>
            </a:r>
          </a:p>
          <a:p>
            <a:pPr marL="468000" marR="0" lvl="0" indent="0" algn="l" defTabSz="914400" rtl="0" eaLnBrk="1" fontAlgn="auto" latinLnBrk="0" hangingPunct="1">
              <a:lnSpc>
                <a:spcPct val="100000"/>
              </a:lnSpc>
              <a:spcBef>
                <a:spcPts val="0"/>
              </a:spcBef>
              <a:spcAft>
                <a:spcPts val="1800"/>
              </a:spcAft>
              <a:buClr>
                <a:srgbClr val="0C868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Reduces cutaneous pigmentation</a:t>
            </a:r>
          </a:p>
          <a:p>
            <a:pPr marL="468000" marR="0" lvl="0" indent="0" algn="l" defTabSz="914400" rtl="0" eaLnBrk="1" fontAlgn="auto" latinLnBrk="0" hangingPunct="1">
              <a:lnSpc>
                <a:spcPct val="100000"/>
              </a:lnSpc>
              <a:spcBef>
                <a:spcPts val="0"/>
              </a:spcBef>
              <a:spcAft>
                <a:spcPts val="1800"/>
              </a:spcAft>
              <a:buClr>
                <a:srgbClr val="0C868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Rebalances uneven skin tone</a:t>
            </a:r>
          </a:p>
        </p:txBody>
      </p:sp>
      <p:sp>
        <p:nvSpPr>
          <p:cNvPr id="2" name="Title 1">
            <a:extLst>
              <a:ext uri="{FF2B5EF4-FFF2-40B4-BE49-F238E27FC236}">
                <a16:creationId xmlns:a16="http://schemas.microsoft.com/office/drawing/2014/main" id="{4CE0D05A-214D-3D40-A35D-76956AFE7063}"/>
              </a:ext>
            </a:extLst>
          </p:cNvPr>
          <p:cNvSpPr>
            <a:spLocks noGrp="1"/>
          </p:cNvSpPr>
          <p:nvPr>
            <p:ph type="title"/>
          </p:nvPr>
        </p:nvSpPr>
        <p:spPr>
          <a:xfrm>
            <a:off x="302400" y="302400"/>
            <a:ext cx="11591925" cy="303211"/>
          </a:xfrm>
        </p:spPr>
        <p:txBody>
          <a:bodyPr/>
          <a:lstStyle/>
          <a:p>
            <a:r>
              <a:rPr lang="en-US" dirty="0"/>
              <a:t>Niacinamide PC– For resilient, flawless skin and a radiant complexion</a:t>
            </a:r>
          </a:p>
        </p:txBody>
      </p:sp>
      <p:sp>
        <p:nvSpPr>
          <p:cNvPr id="52" name="Slide Number Placeholder 3">
            <a:extLst>
              <a:ext uri="{FF2B5EF4-FFF2-40B4-BE49-F238E27FC236}">
                <a16:creationId xmlns:a16="http://schemas.microsoft.com/office/drawing/2014/main" id="{DD05417D-CD99-924A-969E-A8C726C6DAE1}"/>
              </a:ext>
            </a:extLst>
          </p:cNvPr>
          <p:cNvSpPr>
            <a:spLocks noGrp="1"/>
          </p:cNvSpPr>
          <p:nvPr>
            <p:ph type="sldNum" sz="quarter" idx="10"/>
          </p:nvPr>
        </p:nvSpPr>
        <p:spPr>
          <a:xfrm>
            <a:off x="302400" y="6450806"/>
            <a:ext cx="1040625" cy="109061"/>
          </a:xfrm>
        </p:spPr>
        <p:txBody>
          <a:bodyPr/>
          <a:lstStyle/>
          <a:p>
            <a:pPr lvl="0"/>
            <a:fld id="{E118D48E-C7CB-6244-969D-7BAEA9B6226C}" type="slidenum">
              <a:rPr lang="en-US" noProof="0" smtClean="0"/>
              <a:pPr lvl="0"/>
              <a:t>25</a:t>
            </a:fld>
            <a:endParaRPr lang="en-US" noProof="0" dirty="0"/>
          </a:p>
        </p:txBody>
      </p:sp>
      <p:sp>
        <p:nvSpPr>
          <p:cNvPr id="51" name="Text Placeholder 50" hidden="1">
            <a:extLst>
              <a:ext uri="{FF2B5EF4-FFF2-40B4-BE49-F238E27FC236}">
                <a16:creationId xmlns:a16="http://schemas.microsoft.com/office/drawing/2014/main" id="{0742896D-99FE-C74E-0FD4-01801A6337F7}"/>
              </a:ext>
            </a:extLst>
          </p:cNvPr>
          <p:cNvSpPr>
            <a:spLocks noGrp="1"/>
          </p:cNvSpPr>
          <p:nvPr>
            <p:ph type="body" sz="quarter" idx="23"/>
          </p:nvPr>
        </p:nvSpPr>
        <p:spPr/>
        <p:txBody>
          <a:bodyPr/>
          <a:lstStyle/>
          <a:p>
            <a:endParaRPr lang="en-GB" dirty="0"/>
          </a:p>
        </p:txBody>
      </p:sp>
      <p:sp>
        <p:nvSpPr>
          <p:cNvPr id="55" name="Text Placeholder 54" hidden="1">
            <a:extLst>
              <a:ext uri="{FF2B5EF4-FFF2-40B4-BE49-F238E27FC236}">
                <a16:creationId xmlns:a16="http://schemas.microsoft.com/office/drawing/2014/main" id="{7B7450D5-1A7A-4CAE-3C1F-6A1F625762D7}"/>
              </a:ext>
            </a:extLst>
          </p:cNvPr>
          <p:cNvSpPr>
            <a:spLocks noGrp="1"/>
          </p:cNvSpPr>
          <p:nvPr>
            <p:ph type="body" sz="quarter" idx="24"/>
          </p:nvPr>
        </p:nvSpPr>
        <p:spPr/>
        <p:txBody>
          <a:bodyPr/>
          <a:lstStyle/>
          <a:p>
            <a:endParaRPr lang="en-GB"/>
          </a:p>
        </p:txBody>
      </p:sp>
      <p:sp>
        <p:nvSpPr>
          <p:cNvPr id="26" name="TextBox 25">
            <a:extLst>
              <a:ext uri="{FF2B5EF4-FFF2-40B4-BE49-F238E27FC236}">
                <a16:creationId xmlns:a16="http://schemas.microsoft.com/office/drawing/2014/main" id="{501FA44D-BE60-174A-8AA3-89DCE7671EC3}"/>
              </a:ext>
            </a:extLst>
          </p:cNvPr>
          <p:cNvSpPr txBox="1"/>
          <p:nvPr/>
        </p:nvSpPr>
        <p:spPr>
          <a:xfrm>
            <a:off x="1781999" y="1342800"/>
            <a:ext cx="4182865" cy="16440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chemeClr val="accent1"/>
                </a:solidFill>
                <a:effectLst/>
                <a:uLnTx/>
                <a:uFillTx/>
                <a:ea typeface="+mn-ea"/>
                <a:cs typeface="+mn-cs"/>
              </a:rPr>
              <a:t>CORNEOCARE</a:t>
            </a:r>
            <a:r>
              <a:rPr kumimoji="0" lang="en-GB" sz="1600" b="0" i="0" u="none" strike="noStrike" kern="1200" cap="none" spc="0" normalizeH="0" baseline="30000" noProof="0" dirty="0">
                <a:ln>
                  <a:noFill/>
                </a:ln>
                <a:solidFill>
                  <a:schemeClr val="accent1"/>
                </a:solidFill>
                <a:effectLst/>
                <a:uLnTx/>
                <a:uFillTx/>
                <a:ea typeface="+mn-ea"/>
                <a:cs typeface="+mn-cs"/>
              </a:rPr>
              <a:t>®</a:t>
            </a:r>
            <a:r>
              <a:rPr kumimoji="0" lang="en-GB" sz="1600" b="0" i="0" u="none" strike="noStrike" kern="1200" cap="none" spc="0" normalizeH="0" baseline="0" noProof="0" dirty="0">
                <a:ln>
                  <a:noFill/>
                </a:ln>
                <a:solidFill>
                  <a:schemeClr val="accent1"/>
                </a:solidFill>
                <a:effectLst/>
                <a:uLnTx/>
                <a:uFillTx/>
                <a:ea typeface="+mn-ea"/>
                <a:cs typeface="+mn-cs"/>
              </a:rPr>
              <a:t> - Skin Resilience</a:t>
            </a:r>
          </a:p>
          <a:p>
            <a:pPr marL="468000" marR="0" lvl="0" indent="0" algn="l" defTabSz="914400" rtl="0" eaLnBrk="1" fontAlgn="auto" latinLnBrk="0" hangingPunct="1">
              <a:lnSpc>
                <a:spcPct val="100000"/>
              </a:lnSpc>
              <a:spcBef>
                <a:spcPts val="0"/>
              </a:spcBef>
              <a:spcAft>
                <a:spcPts val="800"/>
              </a:spcAft>
              <a:buClr>
                <a:srgbClr val="00A3D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Strengthens skin barrier, stimulates ceramides and lipids in stratum corneum</a:t>
            </a:r>
          </a:p>
          <a:p>
            <a:pPr marL="468000" marR="0" lvl="0" indent="0" algn="l" defTabSz="914400" rtl="0" eaLnBrk="1" fontAlgn="auto" latinLnBrk="0" hangingPunct="1">
              <a:lnSpc>
                <a:spcPct val="100000"/>
              </a:lnSpc>
              <a:spcBef>
                <a:spcPts val="0"/>
              </a:spcBef>
              <a:spcAft>
                <a:spcPts val="800"/>
              </a:spcAft>
              <a:buClr>
                <a:srgbClr val="00A3D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Reduction of water loss</a:t>
            </a:r>
          </a:p>
          <a:p>
            <a:pPr marL="468000" marR="0" lvl="0" indent="0" algn="l" defTabSz="914400" rtl="0" eaLnBrk="1" fontAlgn="auto" latinLnBrk="0" hangingPunct="1">
              <a:lnSpc>
                <a:spcPct val="100000"/>
              </a:lnSpc>
              <a:spcBef>
                <a:spcPts val="0"/>
              </a:spcBef>
              <a:spcAft>
                <a:spcPts val="800"/>
              </a:spcAft>
              <a:buClr>
                <a:srgbClr val="00A3DB"/>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Increasing key proteins involved in skin barrier: involucrin, filaggrin, keratin</a:t>
            </a:r>
          </a:p>
        </p:txBody>
      </p:sp>
      <p:sp>
        <p:nvSpPr>
          <p:cNvPr id="28" name="TextBox 27">
            <a:extLst>
              <a:ext uri="{FF2B5EF4-FFF2-40B4-BE49-F238E27FC236}">
                <a16:creationId xmlns:a16="http://schemas.microsoft.com/office/drawing/2014/main" id="{F98A5C13-CE6E-F049-A1AC-8FA171B059F5}"/>
              </a:ext>
            </a:extLst>
          </p:cNvPr>
          <p:cNvSpPr txBox="1"/>
          <p:nvPr/>
        </p:nvSpPr>
        <p:spPr>
          <a:xfrm>
            <a:off x="7419277" y="2977445"/>
            <a:ext cx="4470321" cy="14285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rgbClr val="9138B0"/>
                </a:solidFill>
                <a:effectLst/>
                <a:uLnTx/>
                <a:uFillTx/>
                <a:ea typeface="+mn-ea"/>
                <a:cs typeface="+mn-cs"/>
              </a:rPr>
              <a:t>Blemish Care</a:t>
            </a:r>
          </a:p>
          <a:p>
            <a:pPr marL="468000" marR="0" lvl="0" indent="0" algn="l" defTabSz="914400" rtl="0" eaLnBrk="1" fontAlgn="auto" latinLnBrk="0" hangingPunct="1">
              <a:lnSpc>
                <a:spcPct val="100000"/>
              </a:lnSpc>
              <a:spcBef>
                <a:spcPts val="0"/>
              </a:spcBef>
              <a:spcAft>
                <a:spcPts val="1000"/>
              </a:spcAft>
              <a:buClr>
                <a:srgbClr val="BD0A79"/>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Reduces the appearance of acne</a:t>
            </a:r>
          </a:p>
          <a:p>
            <a:pPr marL="468000" marR="0" lvl="0" indent="0" algn="l" defTabSz="914400" rtl="0" eaLnBrk="1" fontAlgn="auto" latinLnBrk="0" hangingPunct="1">
              <a:lnSpc>
                <a:spcPct val="100000"/>
              </a:lnSpc>
              <a:spcBef>
                <a:spcPts val="0"/>
              </a:spcBef>
              <a:spcAft>
                <a:spcPts val="1000"/>
              </a:spcAft>
              <a:buClr>
                <a:srgbClr val="BD0A79"/>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Reduces skin lesions: number of papules and pustules</a:t>
            </a:r>
          </a:p>
          <a:p>
            <a:pPr marL="468000" marR="0" lvl="0" indent="0" algn="l" defTabSz="914400" rtl="0" eaLnBrk="1" fontAlgn="auto" latinLnBrk="0" hangingPunct="1">
              <a:lnSpc>
                <a:spcPct val="100000"/>
              </a:lnSpc>
              <a:spcBef>
                <a:spcPts val="0"/>
              </a:spcBef>
              <a:spcAft>
                <a:spcPts val="1000"/>
              </a:spcAft>
              <a:buClr>
                <a:srgbClr val="BD0A79"/>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Helps to reduce sebum level</a:t>
            </a:r>
          </a:p>
        </p:txBody>
      </p:sp>
      <p:sp>
        <p:nvSpPr>
          <p:cNvPr id="30" name="TextBox 29">
            <a:extLst>
              <a:ext uri="{FF2B5EF4-FFF2-40B4-BE49-F238E27FC236}">
                <a16:creationId xmlns:a16="http://schemas.microsoft.com/office/drawing/2014/main" id="{0C7F1F3D-06A9-2642-8772-EAF77CEAA947}"/>
              </a:ext>
            </a:extLst>
          </p:cNvPr>
          <p:cNvSpPr txBox="1"/>
          <p:nvPr/>
        </p:nvSpPr>
        <p:spPr>
          <a:xfrm>
            <a:off x="7419278" y="4502932"/>
            <a:ext cx="4470320" cy="130035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1600" b="0" i="0" u="none" strike="noStrike" kern="1200" cap="none" spc="0" normalizeH="0" baseline="0" noProof="0" dirty="0">
                <a:ln>
                  <a:noFill/>
                </a:ln>
                <a:solidFill>
                  <a:schemeClr val="accent6"/>
                </a:solidFill>
                <a:effectLst/>
                <a:uLnTx/>
                <a:uFillTx/>
                <a:ea typeface="+mn-ea"/>
                <a:cs typeface="+mn-cs"/>
              </a:rPr>
              <a:t>UV and Blue light protection</a:t>
            </a:r>
          </a:p>
          <a:p>
            <a:pPr marL="468000" marR="0" lvl="0" indent="0" algn="l" defTabSz="914400" rtl="0" eaLnBrk="1" fontAlgn="auto" latinLnBrk="0" hangingPunct="1">
              <a:lnSpc>
                <a:spcPct val="100000"/>
              </a:lnSpc>
              <a:spcBef>
                <a:spcPts val="0"/>
              </a:spcBef>
              <a:spcAft>
                <a:spcPts val="1000"/>
              </a:spcAft>
              <a:buClr>
                <a:srgbClr val="EE720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Helps to relieve premature aging from UV and Blue light</a:t>
            </a:r>
          </a:p>
          <a:p>
            <a:pPr marL="468000" marR="0" lvl="0" indent="0" algn="l" defTabSz="914400" rtl="0" eaLnBrk="1" fontAlgn="auto" latinLnBrk="0" hangingPunct="1">
              <a:lnSpc>
                <a:spcPct val="100000"/>
              </a:lnSpc>
              <a:spcBef>
                <a:spcPts val="0"/>
              </a:spcBef>
              <a:spcAft>
                <a:spcPts val="1000"/>
              </a:spcAft>
              <a:buClr>
                <a:srgbClr val="EE720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Reduces oxidative stress and skin discoloration from blue light exposure</a:t>
            </a:r>
          </a:p>
        </p:txBody>
      </p:sp>
      <p:sp>
        <p:nvSpPr>
          <p:cNvPr id="31" name="TextBox 30">
            <a:extLst>
              <a:ext uri="{FF2B5EF4-FFF2-40B4-BE49-F238E27FC236}">
                <a16:creationId xmlns:a16="http://schemas.microsoft.com/office/drawing/2014/main" id="{434A43C8-37CF-DA48-BF8C-6BC9BAB8A841}"/>
              </a:ext>
            </a:extLst>
          </p:cNvPr>
          <p:cNvSpPr txBox="1"/>
          <p:nvPr/>
        </p:nvSpPr>
        <p:spPr>
          <a:xfrm>
            <a:off x="1830294" y="4503427"/>
            <a:ext cx="4134570" cy="16440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EE7203"/>
              </a:buClr>
              <a:buSzTx/>
              <a:buFontTx/>
              <a:buNone/>
              <a:tabLst/>
              <a:defRPr/>
            </a:pPr>
            <a:r>
              <a:rPr kumimoji="0" lang="en-GB" sz="1600" b="0" i="0" u="none" strike="noStrike" kern="1200" cap="none" spc="0" normalizeH="0" baseline="0" noProof="0" dirty="0">
                <a:ln>
                  <a:noFill/>
                </a:ln>
                <a:solidFill>
                  <a:schemeClr val="accent6"/>
                </a:solidFill>
                <a:effectLst/>
                <a:uLnTx/>
                <a:uFillTx/>
                <a:ea typeface="+mn-ea"/>
                <a:cs typeface="+mn-cs"/>
              </a:rPr>
              <a:t>Environmental stress protection</a:t>
            </a:r>
          </a:p>
          <a:p>
            <a:pPr marL="468000" marR="0" lvl="0" indent="0" algn="l" defTabSz="914400" rtl="0" eaLnBrk="1" fontAlgn="auto" latinLnBrk="0" hangingPunct="1">
              <a:lnSpc>
                <a:spcPct val="100000"/>
              </a:lnSpc>
              <a:spcBef>
                <a:spcPts val="0"/>
              </a:spcBef>
              <a:spcAft>
                <a:spcPts val="1000"/>
              </a:spcAft>
              <a:buClr>
                <a:srgbClr val="EE720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Protects and repairs from environmental damage for beautiful and healthy skin</a:t>
            </a:r>
          </a:p>
          <a:p>
            <a:pPr marL="468000" marR="0" lvl="0" indent="0" algn="l" defTabSz="914400" rtl="0" eaLnBrk="1" fontAlgn="auto" latinLnBrk="0" hangingPunct="1">
              <a:lnSpc>
                <a:spcPct val="100000"/>
              </a:lnSpc>
              <a:spcBef>
                <a:spcPts val="0"/>
              </a:spcBef>
              <a:spcAft>
                <a:spcPts val="1000"/>
              </a:spcAft>
              <a:buClr>
                <a:srgbClr val="EE720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Boost cell energy production and repair (UV induced DNA damage)</a:t>
            </a:r>
          </a:p>
          <a:p>
            <a:pPr marL="468000" marR="0" lvl="0" indent="0" algn="l" defTabSz="914400" rtl="0" eaLnBrk="1" fontAlgn="auto" latinLnBrk="0" hangingPunct="1">
              <a:lnSpc>
                <a:spcPct val="100000"/>
              </a:lnSpc>
              <a:spcBef>
                <a:spcPts val="0"/>
              </a:spcBef>
              <a:spcAft>
                <a:spcPts val="1000"/>
              </a:spcAft>
              <a:buClr>
                <a:srgbClr val="EE7203"/>
              </a:buClr>
              <a:buSzTx/>
              <a:buFontTx/>
              <a:buNone/>
              <a:tabLst/>
              <a:defRPr/>
            </a:pPr>
            <a:r>
              <a:rPr kumimoji="0" lang="en-GB" sz="1400" b="0" i="0" u="none" strike="noStrike" kern="1200" cap="none" spc="0" normalizeH="0" baseline="0" noProof="0" dirty="0">
                <a:ln>
                  <a:noFill/>
                </a:ln>
                <a:solidFill>
                  <a:srgbClr val="000000"/>
                </a:solidFill>
                <a:effectLst/>
                <a:uLnTx/>
                <a:uFillTx/>
                <a:ea typeface="Fira Sans" panose="020B0503050000020004" pitchFamily="34" charset="0"/>
                <a:cs typeface="+mn-cs"/>
              </a:rPr>
              <a:t>Protection from urban pollutants damage</a:t>
            </a:r>
            <a:endParaRPr kumimoji="0" lang="en-GB" sz="1600" b="1" i="0" u="none" strike="noStrike" kern="1200" cap="none" spc="0" normalizeH="0" baseline="0" noProof="0" dirty="0">
              <a:ln>
                <a:noFill/>
              </a:ln>
              <a:solidFill>
                <a:srgbClr val="009F91"/>
              </a:solidFill>
              <a:effectLst/>
              <a:uLnTx/>
              <a:uFillTx/>
              <a:ea typeface="+mn-ea"/>
              <a:cs typeface="+mn-cs"/>
            </a:endParaRPr>
          </a:p>
        </p:txBody>
      </p:sp>
      <p:grpSp>
        <p:nvGrpSpPr>
          <p:cNvPr id="76" name="Arrow">
            <a:extLst>
              <a:ext uri="{FF2B5EF4-FFF2-40B4-BE49-F238E27FC236}">
                <a16:creationId xmlns:a16="http://schemas.microsoft.com/office/drawing/2014/main" id="{5E6BCBD8-D105-69A7-533A-46F1BC40239F}"/>
              </a:ext>
            </a:extLst>
          </p:cNvPr>
          <p:cNvGrpSpPr/>
          <p:nvPr/>
        </p:nvGrpSpPr>
        <p:grpSpPr>
          <a:xfrm>
            <a:off x="1785516" y="2106903"/>
            <a:ext cx="354800" cy="354800"/>
            <a:chOff x="5730136" y="2480484"/>
            <a:chExt cx="354800" cy="354800"/>
          </a:xfrm>
        </p:grpSpPr>
        <p:sp>
          <p:nvSpPr>
            <p:cNvPr id="75" name="Oval 74">
              <a:extLst>
                <a:ext uri="{FF2B5EF4-FFF2-40B4-BE49-F238E27FC236}">
                  <a16:creationId xmlns:a16="http://schemas.microsoft.com/office/drawing/2014/main" id="{A08B529F-8E5F-4BAA-BC1E-E64F591D9CE6}"/>
                </a:ext>
              </a:extLst>
            </p:cNvPr>
            <p:cNvSpPr/>
            <p:nvPr/>
          </p:nvSpPr>
          <p:spPr>
            <a:xfrm>
              <a:off x="5730136" y="2480484"/>
              <a:ext cx="354800" cy="3548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4" name="Graphic 73">
              <a:extLst>
                <a:ext uri="{FF2B5EF4-FFF2-40B4-BE49-F238E27FC236}">
                  <a16:creationId xmlns:a16="http://schemas.microsoft.com/office/drawing/2014/main" id="{6DFFAA8A-5B16-F6DA-F324-C71A8BD1DC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5774914" y="2525262"/>
              <a:ext cx="265245" cy="265245"/>
            </a:xfrm>
            <a:prstGeom prst="rect">
              <a:avLst/>
            </a:prstGeom>
          </p:spPr>
        </p:pic>
      </p:grpSp>
      <p:grpSp>
        <p:nvGrpSpPr>
          <p:cNvPr id="80" name="Arrow">
            <a:extLst>
              <a:ext uri="{FF2B5EF4-FFF2-40B4-BE49-F238E27FC236}">
                <a16:creationId xmlns:a16="http://schemas.microsoft.com/office/drawing/2014/main" id="{5F65F6C9-7601-2272-E0BB-9FA89EE5F6A4}"/>
              </a:ext>
            </a:extLst>
          </p:cNvPr>
          <p:cNvGrpSpPr/>
          <p:nvPr/>
        </p:nvGrpSpPr>
        <p:grpSpPr>
          <a:xfrm>
            <a:off x="1782916" y="3662862"/>
            <a:ext cx="354800" cy="354800"/>
            <a:chOff x="5730136" y="2480484"/>
            <a:chExt cx="354800" cy="354800"/>
          </a:xfrm>
        </p:grpSpPr>
        <p:sp>
          <p:nvSpPr>
            <p:cNvPr id="81" name="Oval 80">
              <a:extLst>
                <a:ext uri="{FF2B5EF4-FFF2-40B4-BE49-F238E27FC236}">
                  <a16:creationId xmlns:a16="http://schemas.microsoft.com/office/drawing/2014/main" id="{717F9E4E-42F0-2743-7105-36D7BAF9356B}"/>
                </a:ext>
              </a:extLst>
            </p:cNvPr>
            <p:cNvSpPr/>
            <p:nvPr/>
          </p:nvSpPr>
          <p:spPr>
            <a:xfrm>
              <a:off x="5730136" y="2480484"/>
              <a:ext cx="354800" cy="354800"/>
            </a:xfrm>
            <a:prstGeom prst="ellipse">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2" name="Graphic 81">
              <a:extLst>
                <a:ext uri="{FF2B5EF4-FFF2-40B4-BE49-F238E27FC236}">
                  <a16:creationId xmlns:a16="http://schemas.microsoft.com/office/drawing/2014/main" id="{217595BC-97D8-EA93-56FF-EC85E839DD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5774914" y="2525262"/>
              <a:ext cx="265245" cy="265245"/>
            </a:xfrm>
            <a:prstGeom prst="rect">
              <a:avLst/>
            </a:prstGeom>
          </p:spPr>
        </p:pic>
      </p:grpSp>
      <p:grpSp>
        <p:nvGrpSpPr>
          <p:cNvPr id="83" name="Arrow">
            <a:extLst>
              <a:ext uri="{FF2B5EF4-FFF2-40B4-BE49-F238E27FC236}">
                <a16:creationId xmlns:a16="http://schemas.microsoft.com/office/drawing/2014/main" id="{8C87C377-D667-1460-7D32-C2595534FFAA}"/>
              </a:ext>
            </a:extLst>
          </p:cNvPr>
          <p:cNvGrpSpPr/>
          <p:nvPr/>
        </p:nvGrpSpPr>
        <p:grpSpPr>
          <a:xfrm>
            <a:off x="7419277" y="5388524"/>
            <a:ext cx="354800" cy="354800"/>
            <a:chOff x="5730136" y="2480484"/>
            <a:chExt cx="354800" cy="354800"/>
          </a:xfrm>
        </p:grpSpPr>
        <p:sp>
          <p:nvSpPr>
            <p:cNvPr id="84" name="Oval 83">
              <a:extLst>
                <a:ext uri="{FF2B5EF4-FFF2-40B4-BE49-F238E27FC236}">
                  <a16:creationId xmlns:a16="http://schemas.microsoft.com/office/drawing/2014/main" id="{47828377-0D69-FAB8-25DB-BF7D31E08FC6}"/>
                </a:ext>
              </a:extLst>
            </p:cNvPr>
            <p:cNvSpPr/>
            <p:nvPr/>
          </p:nvSpPr>
          <p:spPr>
            <a:xfrm>
              <a:off x="5730136" y="2480484"/>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5" name="Graphic 84">
              <a:extLst>
                <a:ext uri="{FF2B5EF4-FFF2-40B4-BE49-F238E27FC236}">
                  <a16:creationId xmlns:a16="http://schemas.microsoft.com/office/drawing/2014/main" id="{6C9F7317-CE10-3684-455F-326AB2D038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5774914" y="2525262"/>
              <a:ext cx="265245" cy="265245"/>
            </a:xfrm>
            <a:prstGeom prst="rect">
              <a:avLst/>
            </a:prstGeom>
          </p:spPr>
        </p:pic>
      </p:grpSp>
      <p:grpSp>
        <p:nvGrpSpPr>
          <p:cNvPr id="86" name="Arrow">
            <a:extLst>
              <a:ext uri="{FF2B5EF4-FFF2-40B4-BE49-F238E27FC236}">
                <a16:creationId xmlns:a16="http://schemas.microsoft.com/office/drawing/2014/main" id="{6FDE1E60-DF3D-07DD-8820-6B8327BC65EB}"/>
              </a:ext>
            </a:extLst>
          </p:cNvPr>
          <p:cNvGrpSpPr/>
          <p:nvPr/>
        </p:nvGrpSpPr>
        <p:grpSpPr>
          <a:xfrm>
            <a:off x="7419277" y="3243824"/>
            <a:ext cx="354800" cy="354800"/>
            <a:chOff x="5730136" y="2480484"/>
            <a:chExt cx="354800" cy="354800"/>
          </a:xfrm>
        </p:grpSpPr>
        <p:sp>
          <p:nvSpPr>
            <p:cNvPr id="87" name="Oval 86">
              <a:extLst>
                <a:ext uri="{FF2B5EF4-FFF2-40B4-BE49-F238E27FC236}">
                  <a16:creationId xmlns:a16="http://schemas.microsoft.com/office/drawing/2014/main" id="{6010E9B8-43BC-BC73-43AB-D17AB489C712}"/>
                </a:ext>
              </a:extLst>
            </p:cNvPr>
            <p:cNvSpPr/>
            <p:nvPr/>
          </p:nvSpPr>
          <p:spPr>
            <a:xfrm>
              <a:off x="5730136" y="2480484"/>
              <a:ext cx="354800" cy="35480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8" name="Graphic 87">
              <a:extLst>
                <a:ext uri="{FF2B5EF4-FFF2-40B4-BE49-F238E27FC236}">
                  <a16:creationId xmlns:a16="http://schemas.microsoft.com/office/drawing/2014/main" id="{CCD0AA1F-6938-DF1A-FE5A-7AFD14F39F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5774914" y="2525262"/>
              <a:ext cx="265245" cy="265245"/>
            </a:xfrm>
            <a:prstGeom prst="rect">
              <a:avLst/>
            </a:prstGeom>
          </p:spPr>
        </p:pic>
      </p:grpSp>
      <p:grpSp>
        <p:nvGrpSpPr>
          <p:cNvPr id="89" name="Arrow">
            <a:extLst>
              <a:ext uri="{FF2B5EF4-FFF2-40B4-BE49-F238E27FC236}">
                <a16:creationId xmlns:a16="http://schemas.microsoft.com/office/drawing/2014/main" id="{7E880992-7CCE-9823-FADE-E3497FAC99A9}"/>
              </a:ext>
            </a:extLst>
          </p:cNvPr>
          <p:cNvGrpSpPr/>
          <p:nvPr/>
        </p:nvGrpSpPr>
        <p:grpSpPr>
          <a:xfrm>
            <a:off x="7419277" y="3643402"/>
            <a:ext cx="354800" cy="354800"/>
            <a:chOff x="5730136" y="2480484"/>
            <a:chExt cx="354800" cy="354800"/>
          </a:xfrm>
        </p:grpSpPr>
        <p:sp>
          <p:nvSpPr>
            <p:cNvPr id="90" name="Oval 89">
              <a:extLst>
                <a:ext uri="{FF2B5EF4-FFF2-40B4-BE49-F238E27FC236}">
                  <a16:creationId xmlns:a16="http://schemas.microsoft.com/office/drawing/2014/main" id="{E17AC158-02E3-217B-5FB7-7CC7ACCF013B}"/>
                </a:ext>
              </a:extLst>
            </p:cNvPr>
            <p:cNvSpPr/>
            <p:nvPr/>
          </p:nvSpPr>
          <p:spPr>
            <a:xfrm>
              <a:off x="5730136" y="2480484"/>
              <a:ext cx="354800" cy="35480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1" name="Graphic 90">
              <a:extLst>
                <a:ext uri="{FF2B5EF4-FFF2-40B4-BE49-F238E27FC236}">
                  <a16:creationId xmlns:a16="http://schemas.microsoft.com/office/drawing/2014/main" id="{63CBC94F-1AD8-0F67-6CAC-CB12D689BC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5774914" y="2525262"/>
              <a:ext cx="265245" cy="265245"/>
            </a:xfrm>
            <a:prstGeom prst="rect">
              <a:avLst/>
            </a:prstGeom>
          </p:spPr>
        </p:pic>
      </p:grpSp>
      <p:grpSp>
        <p:nvGrpSpPr>
          <p:cNvPr id="97" name="Add">
            <a:extLst>
              <a:ext uri="{FF2B5EF4-FFF2-40B4-BE49-F238E27FC236}">
                <a16:creationId xmlns:a16="http://schemas.microsoft.com/office/drawing/2014/main" id="{021AA10C-8F1A-1365-D25E-D242F0B37733}"/>
              </a:ext>
            </a:extLst>
          </p:cNvPr>
          <p:cNvGrpSpPr/>
          <p:nvPr/>
        </p:nvGrpSpPr>
        <p:grpSpPr>
          <a:xfrm>
            <a:off x="1782916" y="2517915"/>
            <a:ext cx="354800" cy="354800"/>
            <a:chOff x="6059308" y="5782080"/>
            <a:chExt cx="354800" cy="354800"/>
          </a:xfrm>
        </p:grpSpPr>
        <p:sp>
          <p:nvSpPr>
            <p:cNvPr id="95" name="Oval 94">
              <a:extLst>
                <a:ext uri="{FF2B5EF4-FFF2-40B4-BE49-F238E27FC236}">
                  <a16:creationId xmlns:a16="http://schemas.microsoft.com/office/drawing/2014/main" id="{2D8C6AB6-B5DB-B658-4D07-B7DFB3AD1E6A}"/>
                </a:ext>
              </a:extLst>
            </p:cNvPr>
            <p:cNvSpPr/>
            <p:nvPr/>
          </p:nvSpPr>
          <p:spPr>
            <a:xfrm>
              <a:off x="6059308" y="5782080"/>
              <a:ext cx="354800" cy="3548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3" name="Graphic 92">
              <a:extLst>
                <a:ext uri="{FF2B5EF4-FFF2-40B4-BE49-F238E27FC236}">
                  <a16:creationId xmlns:a16="http://schemas.microsoft.com/office/drawing/2014/main" id="{750BA827-4596-AC85-9EA9-C073073363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77654" y="5800426"/>
              <a:ext cx="318108" cy="318108"/>
            </a:xfrm>
            <a:prstGeom prst="rect">
              <a:avLst/>
            </a:prstGeom>
          </p:spPr>
        </p:pic>
      </p:grpSp>
      <p:grpSp>
        <p:nvGrpSpPr>
          <p:cNvPr id="98" name="Add">
            <a:extLst>
              <a:ext uri="{FF2B5EF4-FFF2-40B4-BE49-F238E27FC236}">
                <a16:creationId xmlns:a16="http://schemas.microsoft.com/office/drawing/2014/main" id="{C5A6D450-B43C-DE84-D8C6-0ABF02E3F9F2}"/>
              </a:ext>
            </a:extLst>
          </p:cNvPr>
          <p:cNvGrpSpPr/>
          <p:nvPr/>
        </p:nvGrpSpPr>
        <p:grpSpPr>
          <a:xfrm>
            <a:off x="7405034" y="2482156"/>
            <a:ext cx="354800" cy="354800"/>
            <a:chOff x="6059308" y="5782080"/>
            <a:chExt cx="354800" cy="354800"/>
          </a:xfrm>
        </p:grpSpPr>
        <p:sp>
          <p:nvSpPr>
            <p:cNvPr id="99" name="Oval 98">
              <a:extLst>
                <a:ext uri="{FF2B5EF4-FFF2-40B4-BE49-F238E27FC236}">
                  <a16:creationId xmlns:a16="http://schemas.microsoft.com/office/drawing/2014/main" id="{A4829AFF-0EC3-9F97-4E9A-BC8951CC6D1A}"/>
                </a:ext>
              </a:extLst>
            </p:cNvPr>
            <p:cNvSpPr/>
            <p:nvPr/>
          </p:nvSpPr>
          <p:spPr>
            <a:xfrm>
              <a:off x="6059308" y="5782080"/>
              <a:ext cx="354800" cy="3548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0" name="Graphic 99">
              <a:extLst>
                <a:ext uri="{FF2B5EF4-FFF2-40B4-BE49-F238E27FC236}">
                  <a16:creationId xmlns:a16="http://schemas.microsoft.com/office/drawing/2014/main" id="{555EE999-17AA-D6F3-D3D3-937E53A072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77654" y="5800426"/>
              <a:ext cx="318108" cy="318108"/>
            </a:xfrm>
            <a:prstGeom prst="rect">
              <a:avLst/>
            </a:prstGeom>
          </p:spPr>
        </p:pic>
      </p:grpSp>
      <p:grpSp>
        <p:nvGrpSpPr>
          <p:cNvPr id="101" name="Add">
            <a:extLst>
              <a:ext uri="{FF2B5EF4-FFF2-40B4-BE49-F238E27FC236}">
                <a16:creationId xmlns:a16="http://schemas.microsoft.com/office/drawing/2014/main" id="{F4E39091-87D3-2476-83E1-E3A940A4EECE}"/>
              </a:ext>
            </a:extLst>
          </p:cNvPr>
          <p:cNvGrpSpPr/>
          <p:nvPr/>
        </p:nvGrpSpPr>
        <p:grpSpPr>
          <a:xfrm>
            <a:off x="7405034" y="2050439"/>
            <a:ext cx="354800" cy="354800"/>
            <a:chOff x="6059308" y="5782080"/>
            <a:chExt cx="354800" cy="354800"/>
          </a:xfrm>
        </p:grpSpPr>
        <p:sp>
          <p:nvSpPr>
            <p:cNvPr id="102" name="Oval 101">
              <a:extLst>
                <a:ext uri="{FF2B5EF4-FFF2-40B4-BE49-F238E27FC236}">
                  <a16:creationId xmlns:a16="http://schemas.microsoft.com/office/drawing/2014/main" id="{4E131637-D0AD-4A5E-106E-8AA1E0A2BCB8}"/>
                </a:ext>
              </a:extLst>
            </p:cNvPr>
            <p:cNvSpPr/>
            <p:nvPr/>
          </p:nvSpPr>
          <p:spPr>
            <a:xfrm>
              <a:off x="6059308" y="5782080"/>
              <a:ext cx="354800" cy="3548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3" name="Graphic 102">
              <a:extLst>
                <a:ext uri="{FF2B5EF4-FFF2-40B4-BE49-F238E27FC236}">
                  <a16:creationId xmlns:a16="http://schemas.microsoft.com/office/drawing/2014/main" id="{01AB8051-EFCE-3B2C-F5FD-0ADE92E820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77654" y="5800426"/>
              <a:ext cx="318108" cy="318108"/>
            </a:xfrm>
            <a:prstGeom prst="rect">
              <a:avLst/>
            </a:prstGeom>
          </p:spPr>
        </p:pic>
      </p:grpSp>
      <p:grpSp>
        <p:nvGrpSpPr>
          <p:cNvPr id="109" name="Sun">
            <a:extLst>
              <a:ext uri="{FF2B5EF4-FFF2-40B4-BE49-F238E27FC236}">
                <a16:creationId xmlns:a16="http://schemas.microsoft.com/office/drawing/2014/main" id="{E709F7C2-CB7F-3CCD-23C5-3999F931BB77}"/>
              </a:ext>
            </a:extLst>
          </p:cNvPr>
          <p:cNvGrpSpPr/>
          <p:nvPr/>
        </p:nvGrpSpPr>
        <p:grpSpPr>
          <a:xfrm>
            <a:off x="7419277" y="4813104"/>
            <a:ext cx="354800" cy="354800"/>
            <a:chOff x="6616184" y="5684001"/>
            <a:chExt cx="354800" cy="354800"/>
          </a:xfrm>
        </p:grpSpPr>
        <p:sp>
          <p:nvSpPr>
            <p:cNvPr id="107" name="Oval 106">
              <a:extLst>
                <a:ext uri="{FF2B5EF4-FFF2-40B4-BE49-F238E27FC236}">
                  <a16:creationId xmlns:a16="http://schemas.microsoft.com/office/drawing/2014/main" id="{272F707E-F93C-9AD4-1A82-FDF18DC839AC}"/>
                </a:ext>
              </a:extLst>
            </p:cNvPr>
            <p:cNvSpPr/>
            <p:nvPr/>
          </p:nvSpPr>
          <p:spPr>
            <a:xfrm>
              <a:off x="6616184" y="5684001"/>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5" name="Graphic 104">
              <a:extLst>
                <a:ext uri="{FF2B5EF4-FFF2-40B4-BE49-F238E27FC236}">
                  <a16:creationId xmlns:a16="http://schemas.microsoft.com/office/drawing/2014/main" id="{41B5E0AB-AC60-F2C6-458A-427EC4A122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9584" y="5717401"/>
              <a:ext cx="288000" cy="288000"/>
            </a:xfrm>
            <a:prstGeom prst="rect">
              <a:avLst/>
            </a:prstGeom>
          </p:spPr>
        </p:pic>
      </p:grpSp>
      <p:grpSp>
        <p:nvGrpSpPr>
          <p:cNvPr id="115" name="cell dna">
            <a:extLst>
              <a:ext uri="{FF2B5EF4-FFF2-40B4-BE49-F238E27FC236}">
                <a16:creationId xmlns:a16="http://schemas.microsoft.com/office/drawing/2014/main" id="{D8DE0360-F92A-2600-9B0A-7453CDDAAC36}"/>
              </a:ext>
            </a:extLst>
          </p:cNvPr>
          <p:cNvGrpSpPr/>
          <p:nvPr/>
        </p:nvGrpSpPr>
        <p:grpSpPr>
          <a:xfrm>
            <a:off x="7405034" y="1590730"/>
            <a:ext cx="354800" cy="354800"/>
            <a:chOff x="5586563" y="2525568"/>
            <a:chExt cx="354800" cy="354800"/>
          </a:xfrm>
        </p:grpSpPr>
        <p:sp>
          <p:nvSpPr>
            <p:cNvPr id="113" name="Oval 112">
              <a:extLst>
                <a:ext uri="{FF2B5EF4-FFF2-40B4-BE49-F238E27FC236}">
                  <a16:creationId xmlns:a16="http://schemas.microsoft.com/office/drawing/2014/main" id="{B909BACF-6B15-FC45-3603-5291D61D658F}"/>
                </a:ext>
              </a:extLst>
            </p:cNvPr>
            <p:cNvSpPr/>
            <p:nvPr/>
          </p:nvSpPr>
          <p:spPr>
            <a:xfrm>
              <a:off x="5586563" y="2525568"/>
              <a:ext cx="354800" cy="3548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1" name="Graphic 110">
              <a:extLst>
                <a:ext uri="{FF2B5EF4-FFF2-40B4-BE49-F238E27FC236}">
                  <a16:creationId xmlns:a16="http://schemas.microsoft.com/office/drawing/2014/main" id="{5D396EB1-97C9-963F-BD19-7D7C544BE78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08494" y="2547499"/>
              <a:ext cx="310939" cy="310939"/>
            </a:xfrm>
            <a:prstGeom prst="rect">
              <a:avLst/>
            </a:prstGeom>
          </p:spPr>
        </p:pic>
      </p:grpSp>
      <p:grpSp>
        <p:nvGrpSpPr>
          <p:cNvPr id="121" name="Group 120">
            <a:extLst>
              <a:ext uri="{FF2B5EF4-FFF2-40B4-BE49-F238E27FC236}">
                <a16:creationId xmlns:a16="http://schemas.microsoft.com/office/drawing/2014/main" id="{900E8BBE-6C94-FA47-F214-BC85281D7CAE}"/>
              </a:ext>
            </a:extLst>
          </p:cNvPr>
          <p:cNvGrpSpPr/>
          <p:nvPr/>
        </p:nvGrpSpPr>
        <p:grpSpPr>
          <a:xfrm>
            <a:off x="7419277" y="4099687"/>
            <a:ext cx="354800" cy="354800"/>
            <a:chOff x="5181693" y="4173731"/>
            <a:chExt cx="354800" cy="354800"/>
          </a:xfrm>
        </p:grpSpPr>
        <p:sp>
          <p:nvSpPr>
            <p:cNvPr id="119" name="Oval 118">
              <a:extLst>
                <a:ext uri="{FF2B5EF4-FFF2-40B4-BE49-F238E27FC236}">
                  <a16:creationId xmlns:a16="http://schemas.microsoft.com/office/drawing/2014/main" id="{698CA5A7-76B7-7E33-2E5F-79744BFA0632}"/>
                </a:ext>
              </a:extLst>
            </p:cNvPr>
            <p:cNvSpPr/>
            <p:nvPr/>
          </p:nvSpPr>
          <p:spPr>
            <a:xfrm>
              <a:off x="5181693" y="4173731"/>
              <a:ext cx="354800" cy="35480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7" name="Graphic 116">
              <a:extLst>
                <a:ext uri="{FF2B5EF4-FFF2-40B4-BE49-F238E27FC236}">
                  <a16:creationId xmlns:a16="http://schemas.microsoft.com/office/drawing/2014/main" id="{626CF3A3-6C14-1DAD-9FDB-964AA816A6F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24488" y="4216526"/>
              <a:ext cx="269211" cy="269211"/>
            </a:xfrm>
            <a:prstGeom prst="rect">
              <a:avLst/>
            </a:prstGeom>
          </p:spPr>
        </p:pic>
      </p:grpSp>
      <p:grpSp>
        <p:nvGrpSpPr>
          <p:cNvPr id="137" name="Group 136">
            <a:extLst>
              <a:ext uri="{FF2B5EF4-FFF2-40B4-BE49-F238E27FC236}">
                <a16:creationId xmlns:a16="http://schemas.microsoft.com/office/drawing/2014/main" id="{2E3A11BB-7B8C-1209-54CC-7414BFE53682}"/>
              </a:ext>
            </a:extLst>
          </p:cNvPr>
          <p:cNvGrpSpPr/>
          <p:nvPr/>
        </p:nvGrpSpPr>
        <p:grpSpPr>
          <a:xfrm>
            <a:off x="1770947" y="1655546"/>
            <a:ext cx="354800" cy="354800"/>
            <a:chOff x="5302794" y="3026947"/>
            <a:chExt cx="354800" cy="354800"/>
          </a:xfrm>
        </p:grpSpPr>
        <p:sp>
          <p:nvSpPr>
            <p:cNvPr id="135" name="Oval 134">
              <a:extLst>
                <a:ext uri="{FF2B5EF4-FFF2-40B4-BE49-F238E27FC236}">
                  <a16:creationId xmlns:a16="http://schemas.microsoft.com/office/drawing/2014/main" id="{643943D9-4282-EA9D-488A-83E69A395A85}"/>
                </a:ext>
              </a:extLst>
            </p:cNvPr>
            <p:cNvSpPr/>
            <p:nvPr/>
          </p:nvSpPr>
          <p:spPr>
            <a:xfrm>
              <a:off x="5302794" y="3026947"/>
              <a:ext cx="354800" cy="3548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1" name="Graphic 130">
              <a:extLst>
                <a:ext uri="{FF2B5EF4-FFF2-40B4-BE49-F238E27FC236}">
                  <a16:creationId xmlns:a16="http://schemas.microsoft.com/office/drawing/2014/main" id="{BDE05DC4-0783-ECC7-8581-EB22C45A60B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336686" y="3060839"/>
              <a:ext cx="287017" cy="287017"/>
            </a:xfrm>
            <a:prstGeom prst="rect">
              <a:avLst/>
            </a:prstGeom>
          </p:spPr>
        </p:pic>
      </p:grpSp>
      <p:grpSp>
        <p:nvGrpSpPr>
          <p:cNvPr id="142" name="Group 141">
            <a:extLst>
              <a:ext uri="{FF2B5EF4-FFF2-40B4-BE49-F238E27FC236}">
                <a16:creationId xmlns:a16="http://schemas.microsoft.com/office/drawing/2014/main" id="{516C400F-A97F-B5BD-0E6D-438E5E554351}"/>
              </a:ext>
            </a:extLst>
          </p:cNvPr>
          <p:cNvGrpSpPr/>
          <p:nvPr/>
        </p:nvGrpSpPr>
        <p:grpSpPr>
          <a:xfrm>
            <a:off x="1780316" y="3210472"/>
            <a:ext cx="354800" cy="354800"/>
            <a:chOff x="5204854" y="3686368"/>
            <a:chExt cx="354800" cy="354800"/>
          </a:xfrm>
        </p:grpSpPr>
        <p:sp>
          <p:nvSpPr>
            <p:cNvPr id="139" name="Oval 138">
              <a:extLst>
                <a:ext uri="{FF2B5EF4-FFF2-40B4-BE49-F238E27FC236}">
                  <a16:creationId xmlns:a16="http://schemas.microsoft.com/office/drawing/2014/main" id="{CD9A58B6-7C94-F62D-22C1-775B9C8CF168}"/>
                </a:ext>
              </a:extLst>
            </p:cNvPr>
            <p:cNvSpPr/>
            <p:nvPr/>
          </p:nvSpPr>
          <p:spPr>
            <a:xfrm>
              <a:off x="5204854" y="3686368"/>
              <a:ext cx="354800" cy="354800"/>
            </a:xfrm>
            <a:prstGeom prst="ellipse">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7" name="Graphic 126">
              <a:extLst>
                <a:ext uri="{FF2B5EF4-FFF2-40B4-BE49-F238E27FC236}">
                  <a16:creationId xmlns:a16="http://schemas.microsoft.com/office/drawing/2014/main" id="{802FC9AD-B601-12F3-B8B2-838883ABC46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239386" y="3720900"/>
              <a:ext cx="285737" cy="285737"/>
            </a:xfrm>
            <a:prstGeom prst="rect">
              <a:avLst/>
            </a:prstGeom>
          </p:spPr>
        </p:pic>
      </p:grpSp>
      <p:grpSp>
        <p:nvGrpSpPr>
          <p:cNvPr id="143" name="Group 142">
            <a:extLst>
              <a:ext uri="{FF2B5EF4-FFF2-40B4-BE49-F238E27FC236}">
                <a16:creationId xmlns:a16="http://schemas.microsoft.com/office/drawing/2014/main" id="{11686FC1-7E21-A69A-61F8-6C49906E6746}"/>
              </a:ext>
            </a:extLst>
          </p:cNvPr>
          <p:cNvGrpSpPr/>
          <p:nvPr/>
        </p:nvGrpSpPr>
        <p:grpSpPr>
          <a:xfrm>
            <a:off x="1780316" y="4099687"/>
            <a:ext cx="354800" cy="354800"/>
            <a:chOff x="5741200" y="3758873"/>
            <a:chExt cx="354800" cy="354800"/>
          </a:xfrm>
        </p:grpSpPr>
        <p:sp>
          <p:nvSpPr>
            <p:cNvPr id="141" name="Oval 140">
              <a:extLst>
                <a:ext uri="{FF2B5EF4-FFF2-40B4-BE49-F238E27FC236}">
                  <a16:creationId xmlns:a16="http://schemas.microsoft.com/office/drawing/2014/main" id="{1410F328-DC00-DACD-D279-4D9E31CCD904}"/>
                </a:ext>
              </a:extLst>
            </p:cNvPr>
            <p:cNvSpPr/>
            <p:nvPr/>
          </p:nvSpPr>
          <p:spPr>
            <a:xfrm>
              <a:off x="5741200" y="3758873"/>
              <a:ext cx="354800" cy="354800"/>
            </a:xfrm>
            <a:prstGeom prst="ellipse">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3" name="Graphic 132">
              <a:extLst>
                <a:ext uri="{FF2B5EF4-FFF2-40B4-BE49-F238E27FC236}">
                  <a16:creationId xmlns:a16="http://schemas.microsoft.com/office/drawing/2014/main" id="{28F8CA1F-67EF-0248-F74F-2C6BCDEA380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769268" y="3786941"/>
              <a:ext cx="298665" cy="298665"/>
            </a:xfrm>
            <a:prstGeom prst="rect">
              <a:avLst/>
            </a:prstGeom>
          </p:spPr>
        </p:pic>
      </p:grpSp>
      <p:grpSp>
        <p:nvGrpSpPr>
          <p:cNvPr id="151" name="Group 150">
            <a:extLst>
              <a:ext uri="{FF2B5EF4-FFF2-40B4-BE49-F238E27FC236}">
                <a16:creationId xmlns:a16="http://schemas.microsoft.com/office/drawing/2014/main" id="{BD1E4EF5-7F73-9DE5-4B4D-5ACE5833DED9}"/>
              </a:ext>
            </a:extLst>
          </p:cNvPr>
          <p:cNvGrpSpPr/>
          <p:nvPr/>
        </p:nvGrpSpPr>
        <p:grpSpPr>
          <a:xfrm>
            <a:off x="1785683" y="5832602"/>
            <a:ext cx="354800" cy="354800"/>
            <a:chOff x="6489984" y="6032600"/>
            <a:chExt cx="354800" cy="354800"/>
          </a:xfrm>
        </p:grpSpPr>
        <p:sp>
          <p:nvSpPr>
            <p:cNvPr id="145" name="Oval 144">
              <a:extLst>
                <a:ext uri="{FF2B5EF4-FFF2-40B4-BE49-F238E27FC236}">
                  <a16:creationId xmlns:a16="http://schemas.microsoft.com/office/drawing/2014/main" id="{B1BC344B-FB83-7079-C02C-68E470412997}"/>
                </a:ext>
              </a:extLst>
            </p:cNvPr>
            <p:cNvSpPr/>
            <p:nvPr/>
          </p:nvSpPr>
          <p:spPr>
            <a:xfrm>
              <a:off x="6489984" y="6032600"/>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3" name="Graphic 122">
              <a:extLst>
                <a:ext uri="{FF2B5EF4-FFF2-40B4-BE49-F238E27FC236}">
                  <a16:creationId xmlns:a16="http://schemas.microsoft.com/office/drawing/2014/main" id="{55E19E5C-830A-D36A-BA09-C15A017AD1D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523001" y="6065617"/>
              <a:ext cx="288767" cy="288767"/>
            </a:xfrm>
            <a:prstGeom prst="rect">
              <a:avLst/>
            </a:prstGeom>
          </p:spPr>
        </p:pic>
      </p:grpSp>
      <p:grpSp>
        <p:nvGrpSpPr>
          <p:cNvPr id="150" name="Group 149">
            <a:extLst>
              <a:ext uri="{FF2B5EF4-FFF2-40B4-BE49-F238E27FC236}">
                <a16:creationId xmlns:a16="http://schemas.microsoft.com/office/drawing/2014/main" id="{1D1E1273-B289-139E-7D8D-3A5CA3E13A26}"/>
              </a:ext>
            </a:extLst>
          </p:cNvPr>
          <p:cNvGrpSpPr/>
          <p:nvPr/>
        </p:nvGrpSpPr>
        <p:grpSpPr>
          <a:xfrm>
            <a:off x="1775868" y="5390291"/>
            <a:ext cx="354800" cy="354800"/>
            <a:chOff x="6909183" y="6010012"/>
            <a:chExt cx="354800" cy="354800"/>
          </a:xfrm>
        </p:grpSpPr>
        <p:sp>
          <p:nvSpPr>
            <p:cNvPr id="147" name="Oval 146">
              <a:extLst>
                <a:ext uri="{FF2B5EF4-FFF2-40B4-BE49-F238E27FC236}">
                  <a16:creationId xmlns:a16="http://schemas.microsoft.com/office/drawing/2014/main" id="{EEFD5E79-3CF4-C041-506C-8B75DCCCE860}"/>
                </a:ext>
              </a:extLst>
            </p:cNvPr>
            <p:cNvSpPr/>
            <p:nvPr/>
          </p:nvSpPr>
          <p:spPr>
            <a:xfrm>
              <a:off x="6909183" y="6010012"/>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5" name="Graphic 124">
              <a:extLst>
                <a:ext uri="{FF2B5EF4-FFF2-40B4-BE49-F238E27FC236}">
                  <a16:creationId xmlns:a16="http://schemas.microsoft.com/office/drawing/2014/main" id="{4F7EF8BC-5004-DE51-3B56-3F19875DC5F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6960583" y="6061412"/>
              <a:ext cx="252000" cy="252000"/>
            </a:xfrm>
            <a:prstGeom prst="rect">
              <a:avLst/>
            </a:prstGeom>
          </p:spPr>
        </p:pic>
      </p:grpSp>
      <p:grpSp>
        <p:nvGrpSpPr>
          <p:cNvPr id="149" name="Group 148">
            <a:extLst>
              <a:ext uri="{FF2B5EF4-FFF2-40B4-BE49-F238E27FC236}">
                <a16:creationId xmlns:a16="http://schemas.microsoft.com/office/drawing/2014/main" id="{84D50D52-196A-BDDC-84B5-1C35EE20C01D}"/>
              </a:ext>
            </a:extLst>
          </p:cNvPr>
          <p:cNvGrpSpPr/>
          <p:nvPr/>
        </p:nvGrpSpPr>
        <p:grpSpPr>
          <a:xfrm>
            <a:off x="1780316" y="4810438"/>
            <a:ext cx="354800" cy="354800"/>
            <a:chOff x="7414437" y="6042050"/>
            <a:chExt cx="354800" cy="354800"/>
          </a:xfrm>
        </p:grpSpPr>
        <p:sp>
          <p:nvSpPr>
            <p:cNvPr id="148" name="Oval 147">
              <a:extLst>
                <a:ext uri="{FF2B5EF4-FFF2-40B4-BE49-F238E27FC236}">
                  <a16:creationId xmlns:a16="http://schemas.microsoft.com/office/drawing/2014/main" id="{6720AA7A-C3BD-25C8-498D-2088A96B0CAA}"/>
                </a:ext>
              </a:extLst>
            </p:cNvPr>
            <p:cNvSpPr/>
            <p:nvPr/>
          </p:nvSpPr>
          <p:spPr>
            <a:xfrm>
              <a:off x="7414437" y="6042050"/>
              <a:ext cx="354800" cy="3548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9" name="Graphic 128">
              <a:extLst>
                <a:ext uri="{FF2B5EF4-FFF2-40B4-BE49-F238E27FC236}">
                  <a16:creationId xmlns:a16="http://schemas.microsoft.com/office/drawing/2014/main" id="{8F643EDC-6CCE-0562-99FE-74E7A07B9073}"/>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452315" y="6079928"/>
              <a:ext cx="279045" cy="279045"/>
            </a:xfrm>
            <a:prstGeom prst="rect">
              <a:avLst/>
            </a:prstGeom>
          </p:spPr>
        </p:pic>
      </p:grpSp>
      <p:grpSp>
        <p:nvGrpSpPr>
          <p:cNvPr id="3" name="Group 2">
            <a:extLst>
              <a:ext uri="{FF2B5EF4-FFF2-40B4-BE49-F238E27FC236}">
                <a16:creationId xmlns:a16="http://schemas.microsoft.com/office/drawing/2014/main" id="{744DCFFB-4926-A85C-121D-CDD591D0D99C}"/>
              </a:ext>
            </a:extLst>
          </p:cNvPr>
          <p:cNvGrpSpPr/>
          <p:nvPr/>
        </p:nvGrpSpPr>
        <p:grpSpPr>
          <a:xfrm>
            <a:off x="282790" y="1374021"/>
            <a:ext cx="1079072" cy="864388"/>
            <a:chOff x="282790" y="1393822"/>
            <a:chExt cx="1079072" cy="864388"/>
          </a:xfrm>
        </p:grpSpPr>
        <p:pic>
          <p:nvPicPr>
            <p:cNvPr id="4" name="Graphic 3">
              <a:extLst>
                <a:ext uri="{FF2B5EF4-FFF2-40B4-BE49-F238E27FC236}">
                  <a16:creationId xmlns:a16="http://schemas.microsoft.com/office/drawing/2014/main" id="{0B513740-EDFD-CC0B-31CF-D46C1B68EF93}"/>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594112" y="1393822"/>
              <a:ext cx="457200" cy="457200"/>
            </a:xfrm>
            <a:prstGeom prst="rect">
              <a:avLst/>
            </a:prstGeom>
          </p:spPr>
        </p:pic>
        <p:sp>
          <p:nvSpPr>
            <p:cNvPr id="5" name="TextBox 4">
              <a:extLst>
                <a:ext uri="{FF2B5EF4-FFF2-40B4-BE49-F238E27FC236}">
                  <a16:creationId xmlns:a16="http://schemas.microsoft.com/office/drawing/2014/main" id="{184664D3-0711-883F-ECB1-53B981CED2DB}"/>
                </a:ext>
              </a:extLst>
            </p:cNvPr>
            <p:cNvSpPr txBox="1"/>
            <p:nvPr/>
          </p:nvSpPr>
          <p:spPr>
            <a:xfrm>
              <a:off x="282790" y="1919656"/>
              <a:ext cx="1079072"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CORNEOCARE</a:t>
              </a:r>
              <a:r>
                <a:rPr kumimoji="0" lang="en-GB" sz="1100" b="0" i="0" u="none" strike="noStrike" kern="1200" cap="none" spc="0" normalizeH="0" baseline="30000" noProof="0" dirty="0">
                  <a:ln>
                    <a:noFill/>
                  </a:ln>
                  <a:effectLst/>
                  <a:uLnTx/>
                  <a:uFillTx/>
                  <a:ea typeface="+mn-ea"/>
                  <a:cs typeface="+mn-cs"/>
                </a:rPr>
                <a:t>®</a:t>
              </a:r>
              <a:endParaRPr lang="en-GB" sz="1100" dirty="0"/>
            </a:p>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SKIN RESILIENCE</a:t>
              </a:r>
            </a:p>
          </p:txBody>
        </p:sp>
      </p:grpSp>
      <p:grpSp>
        <p:nvGrpSpPr>
          <p:cNvPr id="6" name="Group 5">
            <a:extLst>
              <a:ext uri="{FF2B5EF4-FFF2-40B4-BE49-F238E27FC236}">
                <a16:creationId xmlns:a16="http://schemas.microsoft.com/office/drawing/2014/main" id="{3102A9B3-F2F8-B570-8DD6-DE9BD641BBE8}"/>
              </a:ext>
            </a:extLst>
          </p:cNvPr>
          <p:cNvGrpSpPr/>
          <p:nvPr/>
        </p:nvGrpSpPr>
        <p:grpSpPr>
          <a:xfrm>
            <a:off x="6096000" y="3100374"/>
            <a:ext cx="1041400" cy="866765"/>
            <a:chOff x="-810185" y="1371644"/>
            <a:chExt cx="1041400" cy="866765"/>
          </a:xfrm>
        </p:grpSpPr>
        <p:sp>
          <p:nvSpPr>
            <p:cNvPr id="7" name="TextBox 6">
              <a:extLst>
                <a:ext uri="{FF2B5EF4-FFF2-40B4-BE49-F238E27FC236}">
                  <a16:creationId xmlns:a16="http://schemas.microsoft.com/office/drawing/2014/main" id="{A559A42C-7BFC-F3EA-9A73-DED3C4CF3E47}"/>
                </a:ext>
              </a:extLst>
            </p:cNvPr>
            <p:cNvSpPr txBox="1"/>
            <p:nvPr/>
          </p:nvSpPr>
          <p:spPr>
            <a:xfrm>
              <a:off x="-810185" y="1899855"/>
              <a:ext cx="1041400"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BLEMISH</a:t>
              </a:r>
            </a:p>
            <a:p>
              <a:pPr marL="0" marR="0" lvl="0" indent="0" algn="ctr" defTabSz="914400" rtl="0" eaLnBrk="1" fontAlgn="auto" latinLnBrk="0" hangingPunct="1">
                <a:lnSpc>
                  <a:spcPct val="100000"/>
                </a:lnSpc>
                <a:spcBef>
                  <a:spcPts val="0"/>
                </a:spcBef>
                <a:buClr>
                  <a:srgbClr val="45AC34"/>
                </a:buClr>
                <a:buSzTx/>
                <a:buFontTx/>
                <a:buNone/>
                <a:tabLst/>
                <a:defRPr/>
              </a:pPr>
              <a:r>
                <a:rPr lang="en-GB" sz="1100" dirty="0"/>
                <a:t>CARE</a:t>
              </a:r>
              <a:endParaRPr kumimoji="0" lang="en-GB" sz="1100" b="0" i="0" u="none" strike="noStrike" kern="1200" cap="none" spc="0" normalizeH="0" baseline="0" noProof="0" dirty="0">
                <a:ln>
                  <a:noFill/>
                </a:ln>
                <a:effectLst/>
                <a:uLnTx/>
                <a:uFillTx/>
                <a:ea typeface="+mn-ea"/>
                <a:cs typeface="+mn-cs"/>
              </a:endParaRPr>
            </a:p>
          </p:txBody>
        </p:sp>
        <p:pic>
          <p:nvPicPr>
            <p:cNvPr id="8" name="Graphic 7">
              <a:extLst>
                <a:ext uri="{FF2B5EF4-FFF2-40B4-BE49-F238E27FC236}">
                  <a16:creationId xmlns:a16="http://schemas.microsoft.com/office/drawing/2014/main" id="{00F3C079-4449-B021-5F53-D263EF2A2D76}"/>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18085" y="1371644"/>
              <a:ext cx="457200" cy="457200"/>
            </a:xfrm>
            <a:prstGeom prst="rect">
              <a:avLst/>
            </a:prstGeom>
          </p:spPr>
        </p:pic>
      </p:grpSp>
      <p:grpSp>
        <p:nvGrpSpPr>
          <p:cNvPr id="9" name="Group 8">
            <a:extLst>
              <a:ext uri="{FF2B5EF4-FFF2-40B4-BE49-F238E27FC236}">
                <a16:creationId xmlns:a16="http://schemas.microsoft.com/office/drawing/2014/main" id="{E208CFB1-566B-9A17-E685-FC80FD8D4289}"/>
              </a:ext>
            </a:extLst>
          </p:cNvPr>
          <p:cNvGrpSpPr/>
          <p:nvPr/>
        </p:nvGrpSpPr>
        <p:grpSpPr>
          <a:xfrm>
            <a:off x="6076649" y="1369302"/>
            <a:ext cx="1079072" cy="863749"/>
            <a:chOff x="6076649" y="1369302"/>
            <a:chExt cx="1079072" cy="863749"/>
          </a:xfrm>
        </p:grpSpPr>
        <p:pic>
          <p:nvPicPr>
            <p:cNvPr id="10" name="Graphic 9">
              <a:extLst>
                <a:ext uri="{FF2B5EF4-FFF2-40B4-BE49-F238E27FC236}">
                  <a16:creationId xmlns:a16="http://schemas.microsoft.com/office/drawing/2014/main" id="{A9A71A6A-EE53-424D-7129-FE7802ACA110}"/>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6387585" y="1369302"/>
              <a:ext cx="457200" cy="457200"/>
            </a:xfrm>
            <a:prstGeom prst="rect">
              <a:avLst/>
            </a:prstGeom>
          </p:spPr>
        </p:pic>
        <p:sp>
          <p:nvSpPr>
            <p:cNvPr id="11" name="TextBox 10">
              <a:extLst>
                <a:ext uri="{FF2B5EF4-FFF2-40B4-BE49-F238E27FC236}">
                  <a16:creationId xmlns:a16="http://schemas.microsoft.com/office/drawing/2014/main" id="{F4625F40-3F4A-DB0B-6594-37BFE5031A3F}"/>
                </a:ext>
              </a:extLst>
            </p:cNvPr>
            <p:cNvSpPr txBox="1"/>
            <p:nvPr/>
          </p:nvSpPr>
          <p:spPr>
            <a:xfrm>
              <a:off x="6076649" y="1894497"/>
              <a:ext cx="1079072"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ANTI-AGING</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ACTIVITIES</a:t>
              </a:r>
            </a:p>
          </p:txBody>
        </p:sp>
      </p:grpSp>
      <p:grpSp>
        <p:nvGrpSpPr>
          <p:cNvPr id="12" name="Group 11">
            <a:extLst>
              <a:ext uri="{FF2B5EF4-FFF2-40B4-BE49-F238E27FC236}">
                <a16:creationId xmlns:a16="http://schemas.microsoft.com/office/drawing/2014/main" id="{12B4566E-5B51-EE09-CC00-4103F1E5F6DC}"/>
              </a:ext>
            </a:extLst>
          </p:cNvPr>
          <p:cNvGrpSpPr/>
          <p:nvPr/>
        </p:nvGrpSpPr>
        <p:grpSpPr>
          <a:xfrm>
            <a:off x="309400" y="3095834"/>
            <a:ext cx="1041400" cy="871305"/>
            <a:chOff x="309400" y="3095834"/>
            <a:chExt cx="1041400" cy="871305"/>
          </a:xfrm>
        </p:grpSpPr>
        <p:sp>
          <p:nvSpPr>
            <p:cNvPr id="13" name="TextBox 12">
              <a:extLst>
                <a:ext uri="{FF2B5EF4-FFF2-40B4-BE49-F238E27FC236}">
                  <a16:creationId xmlns:a16="http://schemas.microsoft.com/office/drawing/2014/main" id="{790BF600-084A-8DAE-8DBD-9AC0C4E4AD2B}"/>
                </a:ext>
              </a:extLst>
            </p:cNvPr>
            <p:cNvSpPr txBox="1"/>
            <p:nvPr/>
          </p:nvSpPr>
          <p:spPr>
            <a:xfrm>
              <a:off x="309400" y="3628585"/>
              <a:ext cx="1041400"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EVEN</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SKIN TONE</a:t>
              </a:r>
            </a:p>
          </p:txBody>
        </p:sp>
        <p:pic>
          <p:nvPicPr>
            <p:cNvPr id="14" name="Graphic 13">
              <a:extLst>
                <a:ext uri="{FF2B5EF4-FFF2-40B4-BE49-F238E27FC236}">
                  <a16:creationId xmlns:a16="http://schemas.microsoft.com/office/drawing/2014/main" id="{E9DF411B-E62F-F2A3-8646-851D9A478C29}"/>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593726" y="3095834"/>
              <a:ext cx="457200" cy="457200"/>
            </a:xfrm>
            <a:prstGeom prst="rect">
              <a:avLst/>
            </a:prstGeom>
          </p:spPr>
        </p:pic>
      </p:grpSp>
      <p:grpSp>
        <p:nvGrpSpPr>
          <p:cNvPr id="15" name="Group 14">
            <a:extLst>
              <a:ext uri="{FF2B5EF4-FFF2-40B4-BE49-F238E27FC236}">
                <a16:creationId xmlns:a16="http://schemas.microsoft.com/office/drawing/2014/main" id="{0BEFFA89-8E61-7F41-7EF1-281962982773}"/>
              </a:ext>
            </a:extLst>
          </p:cNvPr>
          <p:cNvGrpSpPr/>
          <p:nvPr/>
        </p:nvGrpSpPr>
        <p:grpSpPr>
          <a:xfrm>
            <a:off x="265280" y="4494131"/>
            <a:ext cx="1129640" cy="1002806"/>
            <a:chOff x="265280" y="4494131"/>
            <a:chExt cx="1129640" cy="1002806"/>
          </a:xfrm>
        </p:grpSpPr>
        <p:sp>
          <p:nvSpPr>
            <p:cNvPr id="16" name="TextBox 15">
              <a:extLst>
                <a:ext uri="{FF2B5EF4-FFF2-40B4-BE49-F238E27FC236}">
                  <a16:creationId xmlns:a16="http://schemas.microsoft.com/office/drawing/2014/main" id="{2A323BE1-2F3C-AB96-0930-148ED7C9B3BB}"/>
                </a:ext>
              </a:extLst>
            </p:cNvPr>
            <p:cNvSpPr txBox="1"/>
            <p:nvPr/>
          </p:nvSpPr>
          <p:spPr>
            <a:xfrm>
              <a:off x="265280" y="4989106"/>
              <a:ext cx="1129640" cy="50783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ENVIRONMENTAL</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STRESS PROTECTION</a:t>
              </a:r>
            </a:p>
          </p:txBody>
        </p:sp>
        <p:pic>
          <p:nvPicPr>
            <p:cNvPr id="17" name="Graphic 16">
              <a:extLst>
                <a:ext uri="{FF2B5EF4-FFF2-40B4-BE49-F238E27FC236}">
                  <a16:creationId xmlns:a16="http://schemas.microsoft.com/office/drawing/2014/main" id="{909F7331-370E-E3B8-6F01-47695A4D2568}"/>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593726" y="4494131"/>
              <a:ext cx="457200" cy="457200"/>
            </a:xfrm>
            <a:prstGeom prst="rect">
              <a:avLst/>
            </a:prstGeom>
          </p:spPr>
        </p:pic>
      </p:grpSp>
      <p:grpSp>
        <p:nvGrpSpPr>
          <p:cNvPr id="18" name="Group 17">
            <a:extLst>
              <a:ext uri="{FF2B5EF4-FFF2-40B4-BE49-F238E27FC236}">
                <a16:creationId xmlns:a16="http://schemas.microsoft.com/office/drawing/2014/main" id="{39BA923A-508D-1868-6388-AD44DA0C3D89}"/>
              </a:ext>
            </a:extLst>
          </p:cNvPr>
          <p:cNvGrpSpPr/>
          <p:nvPr/>
        </p:nvGrpSpPr>
        <p:grpSpPr>
          <a:xfrm>
            <a:off x="6096000" y="4481536"/>
            <a:ext cx="1041400" cy="1048637"/>
            <a:chOff x="6096000" y="4481536"/>
            <a:chExt cx="1041400" cy="1048637"/>
          </a:xfrm>
        </p:grpSpPr>
        <p:sp>
          <p:nvSpPr>
            <p:cNvPr id="19" name="TextBox 18">
              <a:extLst>
                <a:ext uri="{FF2B5EF4-FFF2-40B4-BE49-F238E27FC236}">
                  <a16:creationId xmlns:a16="http://schemas.microsoft.com/office/drawing/2014/main" id="{9C76CB78-495A-5050-F87C-A5C07551D750}"/>
                </a:ext>
              </a:extLst>
            </p:cNvPr>
            <p:cNvSpPr txBox="1"/>
            <p:nvPr/>
          </p:nvSpPr>
          <p:spPr>
            <a:xfrm>
              <a:off x="6096000" y="5022342"/>
              <a:ext cx="1041400" cy="50783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buClr>
                  <a:srgbClr val="45AC34"/>
                </a:buClr>
                <a:buSzTx/>
                <a:buFontTx/>
                <a:buNone/>
                <a:tabLst/>
                <a:defRPr/>
              </a:pPr>
              <a:r>
                <a:rPr kumimoji="0" lang="en-GB" sz="1100" b="0" i="0" u="none" strike="noStrike" kern="1200" cap="none" spc="0" normalizeH="0" baseline="0" noProof="0" dirty="0">
                  <a:ln>
                    <a:noFill/>
                  </a:ln>
                  <a:effectLst/>
                  <a:uLnTx/>
                  <a:uFillTx/>
                  <a:ea typeface="+mn-ea"/>
                  <a:cs typeface="+mn-cs"/>
                </a:rPr>
                <a:t>UV AND</a:t>
              </a:r>
              <a:br>
                <a:rPr kumimoji="0" lang="en-GB" sz="1100" b="0" i="0" u="none" strike="noStrike" kern="1200" cap="none" spc="0" normalizeH="0" baseline="0" noProof="0" dirty="0">
                  <a:ln>
                    <a:noFill/>
                  </a:ln>
                  <a:effectLst/>
                  <a:uLnTx/>
                  <a:uFillTx/>
                  <a:ea typeface="+mn-ea"/>
                  <a:cs typeface="+mn-cs"/>
                </a:rPr>
              </a:br>
              <a:r>
                <a:rPr kumimoji="0" lang="en-GB" sz="1100" b="0" i="0" u="none" strike="noStrike" kern="1200" cap="none" spc="0" normalizeH="0" baseline="0" noProof="0" dirty="0">
                  <a:ln>
                    <a:noFill/>
                  </a:ln>
                  <a:effectLst/>
                  <a:uLnTx/>
                  <a:uFillTx/>
                  <a:ea typeface="+mn-ea"/>
                  <a:cs typeface="+mn-cs"/>
                </a:rPr>
                <a:t>BLUE LIGHT PROTECTION</a:t>
              </a:r>
            </a:p>
          </p:txBody>
        </p:sp>
        <p:pic>
          <p:nvPicPr>
            <p:cNvPr id="20" name="Graphic 19">
              <a:extLst>
                <a:ext uri="{FF2B5EF4-FFF2-40B4-BE49-F238E27FC236}">
                  <a16:creationId xmlns:a16="http://schemas.microsoft.com/office/drawing/2014/main" id="{AB0073B5-11CC-2515-96EE-A79560116354}"/>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6387585" y="4481536"/>
              <a:ext cx="457200" cy="457200"/>
            </a:xfrm>
            <a:prstGeom prst="rect">
              <a:avLst/>
            </a:prstGeom>
          </p:spPr>
        </p:pic>
      </p:grpSp>
    </p:spTree>
    <p:extLst>
      <p:ext uri="{BB962C8B-B14F-4D97-AF65-F5344CB8AC3E}">
        <p14:creationId xmlns:p14="http://schemas.microsoft.com/office/powerpoint/2010/main" val="4137009175"/>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068F3-BAB2-5448-AF56-CBACC3020AED}"/>
              </a:ext>
            </a:extLst>
          </p:cNvPr>
          <p:cNvSpPr>
            <a:spLocks noGrp="1"/>
          </p:cNvSpPr>
          <p:nvPr>
            <p:ph type="title"/>
          </p:nvPr>
        </p:nvSpPr>
        <p:spPr>
          <a:xfrm>
            <a:off x="302399" y="302400"/>
            <a:ext cx="4552176" cy="303211"/>
          </a:xfrm>
        </p:spPr>
        <p:txBody>
          <a:bodyPr/>
          <a:lstStyle/>
          <a:p>
            <a:r>
              <a:rPr lang="en-GB" dirty="0"/>
              <a:t>Formulating with Niacinamide PC</a:t>
            </a:r>
          </a:p>
        </p:txBody>
      </p:sp>
      <p:sp>
        <p:nvSpPr>
          <p:cNvPr id="2" name="Slide Number Placeholder 1">
            <a:extLst>
              <a:ext uri="{FF2B5EF4-FFF2-40B4-BE49-F238E27FC236}">
                <a16:creationId xmlns:a16="http://schemas.microsoft.com/office/drawing/2014/main" id="{546CFD3C-8648-A54C-B352-6555AD4DAC22}"/>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26</a:t>
            </a:fld>
            <a:endParaRPr lang="en-US" dirty="0"/>
          </a:p>
        </p:txBody>
      </p:sp>
      <p:sp>
        <p:nvSpPr>
          <p:cNvPr id="18" name="Text Placeholder 17">
            <a:extLst>
              <a:ext uri="{FF2B5EF4-FFF2-40B4-BE49-F238E27FC236}">
                <a16:creationId xmlns:a16="http://schemas.microsoft.com/office/drawing/2014/main" id="{D3BC69C6-5374-A345-E617-086F87A7A783}"/>
              </a:ext>
            </a:extLst>
          </p:cNvPr>
          <p:cNvSpPr>
            <a:spLocks noGrp="1"/>
          </p:cNvSpPr>
          <p:nvPr>
            <p:ph type="body" sz="quarter" idx="24"/>
          </p:nvPr>
        </p:nvSpPr>
        <p:spPr>
          <a:xfrm>
            <a:off x="302398" y="1342800"/>
            <a:ext cx="5110849" cy="4582815"/>
          </a:xfrm>
        </p:spPr>
        <p:txBody>
          <a:bodyPr/>
          <a:lstStyle/>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Niacinamide PC is very </a:t>
            </a:r>
            <a:r>
              <a:rPr lang="en-GB" sz="1400" b="1" dirty="0"/>
              <a:t>stable</a:t>
            </a:r>
            <a:r>
              <a:rPr lang="en-GB" sz="1400" dirty="0"/>
              <a:t> (air, heat, light)</a:t>
            </a:r>
            <a:br>
              <a:rPr lang="en-GB" sz="1400" dirty="0"/>
            </a:br>
            <a:r>
              <a:rPr lang="en-GB" sz="1400" dirty="0"/>
              <a:t>and </a:t>
            </a:r>
            <a:r>
              <a:rPr lang="en-GB" sz="1400" b="1" dirty="0"/>
              <a:t>easy</a:t>
            </a:r>
            <a:r>
              <a:rPr lang="en-GB" sz="1400" dirty="0"/>
              <a:t> to formulate with.</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b="1" dirty="0"/>
              <a:t>Highly soluble </a:t>
            </a:r>
            <a:r>
              <a:rPr lang="en-GB" sz="1400" dirty="0"/>
              <a:t>in water and alcohol and soluble </a:t>
            </a:r>
            <a:br>
              <a:rPr lang="en-GB" sz="1400" dirty="0"/>
            </a:br>
            <a:r>
              <a:rPr lang="en-GB" sz="1400" dirty="0"/>
              <a:t>in glycerol.</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Niacinamide PC shows </a:t>
            </a:r>
            <a:r>
              <a:rPr lang="en-GB" sz="1400" b="1" dirty="0"/>
              <a:t>a very good compatibility</a:t>
            </a:r>
            <a:br>
              <a:rPr lang="en-GB" sz="1400" dirty="0"/>
            </a:br>
            <a:r>
              <a:rPr lang="en-GB" sz="1400" dirty="0"/>
              <a:t>with all groups of cosmetic ingredients </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b="1" dirty="0"/>
              <a:t>Recommended pH </a:t>
            </a:r>
            <a:r>
              <a:rPr lang="en-GB" sz="1400" dirty="0"/>
              <a:t>of the final formulation: </a:t>
            </a:r>
            <a:br>
              <a:rPr lang="en-GB" sz="1400" dirty="0"/>
            </a:br>
            <a:r>
              <a:rPr lang="en-GB" sz="1400" dirty="0"/>
              <a:t>4.0 – 8.0</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Niacinamide PC can be </a:t>
            </a:r>
            <a:r>
              <a:rPr lang="en-GB" sz="1400" b="1" dirty="0"/>
              <a:t>processed either cold or hot </a:t>
            </a:r>
            <a:r>
              <a:rPr lang="en-GB" sz="1400" dirty="0"/>
              <a:t>at temperatures up to 70°C . Generally added in the aqueous phase of a cosmetic formulation</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Recommended use level: max 10%</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Caution: </a:t>
            </a:r>
          </a:p>
          <a:p>
            <a:pPr marL="806400" lvl="2" indent="-356400">
              <a:buClr>
                <a:srgbClr val="D9B0EA"/>
              </a:buClr>
            </a:pPr>
            <a:r>
              <a:rPr lang="en-GB" sz="1400" dirty="0"/>
              <a:t>Niacinamide PC is incompatible with strong acids and bases and oxidizing agents which may cause hydrolysis to nicotinic acid.</a:t>
            </a:r>
          </a:p>
          <a:p>
            <a:pPr marL="806400" lvl="2" indent="-356400">
              <a:buClr>
                <a:srgbClr val="D9B0EA"/>
              </a:buClr>
            </a:pPr>
            <a:r>
              <a:rPr lang="en-GB" sz="1400" dirty="0"/>
              <a:t>It is important to not use ingredients containing enzymes such as amidases to avoid biological hydrolysis of niacinamide to nicotinic acid</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endParaRPr lang="en-GB" sz="1400" dirty="0"/>
          </a:p>
          <a:p>
            <a:pPr marL="363600" indent="-363600">
              <a:lnSpc>
                <a:spcPct val="90000"/>
              </a:lnSpc>
              <a:spcBef>
                <a:spcPts val="500"/>
              </a:spcBef>
              <a:spcAft>
                <a:spcPts val="400"/>
              </a:spcAft>
              <a:buClr>
                <a:srgbClr val="9138B0"/>
              </a:buClr>
              <a:buSzPct val="90000"/>
              <a:buFont typeface="Wingdings" panose="05000000000000000000" pitchFamily="2" charset="2"/>
              <a:buChar char="l"/>
            </a:pPr>
            <a:endParaRPr lang="en-GB" sz="1400" dirty="0"/>
          </a:p>
          <a:p>
            <a:pPr marL="363600" indent="-363600">
              <a:lnSpc>
                <a:spcPct val="90000"/>
              </a:lnSpc>
              <a:spcBef>
                <a:spcPts val="500"/>
              </a:spcBef>
              <a:spcAft>
                <a:spcPts val="400"/>
              </a:spcAft>
              <a:buClr>
                <a:srgbClr val="9138B0"/>
              </a:buClr>
              <a:buSzPct val="90000"/>
              <a:buFont typeface="Wingdings" panose="05000000000000000000" pitchFamily="2" charset="2"/>
              <a:buChar char="l"/>
            </a:pPr>
            <a:endParaRPr lang="en-GB" sz="1400" dirty="0"/>
          </a:p>
        </p:txBody>
      </p:sp>
      <p:sp>
        <p:nvSpPr>
          <p:cNvPr id="21" name="Text Placeholder 20">
            <a:extLst>
              <a:ext uri="{FF2B5EF4-FFF2-40B4-BE49-F238E27FC236}">
                <a16:creationId xmlns:a16="http://schemas.microsoft.com/office/drawing/2014/main" id="{EDB4D8C9-5A24-F508-974F-02D67C49A8DA}"/>
              </a:ext>
            </a:extLst>
          </p:cNvPr>
          <p:cNvSpPr>
            <a:spLocks noGrp="1"/>
          </p:cNvSpPr>
          <p:nvPr>
            <p:ph type="body" sz="quarter" idx="28"/>
          </p:nvPr>
        </p:nvSpPr>
        <p:spPr/>
        <p:txBody>
          <a:bodyPr/>
          <a:lstStyle/>
          <a:p>
            <a:endParaRPr lang="en-GB"/>
          </a:p>
        </p:txBody>
      </p:sp>
      <p:pic>
        <p:nvPicPr>
          <p:cNvPr id="10" name="Picture Placeholder 9" descr="A person laughing while holding a cup&#10;&#10;Description automatically generated">
            <a:extLst>
              <a:ext uri="{FF2B5EF4-FFF2-40B4-BE49-F238E27FC236}">
                <a16:creationId xmlns:a16="http://schemas.microsoft.com/office/drawing/2014/main" id="{B4C230F8-A5C0-1592-2471-6CC690F7056D}"/>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84729427"/>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looking up to the sky&#10;&#10;Description automatically generated">
            <a:extLst>
              <a:ext uri="{FF2B5EF4-FFF2-40B4-BE49-F238E27FC236}">
                <a16:creationId xmlns:a16="http://schemas.microsoft.com/office/drawing/2014/main" id="{4A263F84-A693-D402-4708-71B80B420DF6}"/>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84F068F3-BAB2-5448-AF56-CBACC3020AED}"/>
              </a:ext>
            </a:extLst>
          </p:cNvPr>
          <p:cNvSpPr>
            <a:spLocks noGrp="1"/>
          </p:cNvSpPr>
          <p:nvPr>
            <p:ph type="title"/>
          </p:nvPr>
        </p:nvSpPr>
        <p:spPr>
          <a:xfrm>
            <a:off x="302399" y="302400"/>
            <a:ext cx="4552176" cy="303211"/>
          </a:xfrm>
        </p:spPr>
        <p:txBody>
          <a:bodyPr/>
          <a:lstStyle/>
          <a:p>
            <a:r>
              <a:rPr lang="en-GB" dirty="0"/>
              <a:t>Niacinamide PC </a:t>
            </a:r>
          </a:p>
        </p:txBody>
      </p:sp>
      <p:sp>
        <p:nvSpPr>
          <p:cNvPr id="2" name="Slide Number Placeholder 1">
            <a:extLst>
              <a:ext uri="{FF2B5EF4-FFF2-40B4-BE49-F238E27FC236}">
                <a16:creationId xmlns:a16="http://schemas.microsoft.com/office/drawing/2014/main" id="{546CFD3C-8648-A54C-B352-6555AD4DAC22}"/>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27</a:t>
            </a:fld>
            <a:endParaRPr lang="en-US" dirty="0"/>
          </a:p>
        </p:txBody>
      </p:sp>
      <p:sp>
        <p:nvSpPr>
          <p:cNvPr id="4" name="Text Placeholder 3">
            <a:extLst>
              <a:ext uri="{FF2B5EF4-FFF2-40B4-BE49-F238E27FC236}">
                <a16:creationId xmlns:a16="http://schemas.microsoft.com/office/drawing/2014/main" id="{058F2029-9650-F84E-8BF9-22244B6953FC}"/>
              </a:ext>
            </a:extLst>
          </p:cNvPr>
          <p:cNvSpPr>
            <a:spLocks noGrp="1"/>
          </p:cNvSpPr>
          <p:nvPr>
            <p:ph type="body" idx="11"/>
          </p:nvPr>
        </p:nvSpPr>
        <p:spPr>
          <a:xfrm>
            <a:off x="302399" y="605611"/>
            <a:ext cx="4552176" cy="288767"/>
          </a:xfrm>
        </p:spPr>
        <p:txBody>
          <a:bodyPr/>
          <a:lstStyle/>
          <a:p>
            <a:r>
              <a:rPr lang="en-GB" dirty="0"/>
              <a:t>Regulatory status</a:t>
            </a:r>
          </a:p>
        </p:txBody>
      </p:sp>
      <p:sp>
        <p:nvSpPr>
          <p:cNvPr id="22" name="Text Placeholder 21">
            <a:extLst>
              <a:ext uri="{FF2B5EF4-FFF2-40B4-BE49-F238E27FC236}">
                <a16:creationId xmlns:a16="http://schemas.microsoft.com/office/drawing/2014/main" id="{A14D0496-BAAA-C0E8-016C-BA78C39CE6CA}"/>
              </a:ext>
            </a:extLst>
          </p:cNvPr>
          <p:cNvSpPr>
            <a:spLocks noGrp="1"/>
          </p:cNvSpPr>
          <p:nvPr>
            <p:ph type="body" sz="quarter" idx="24"/>
          </p:nvPr>
        </p:nvSpPr>
        <p:spPr>
          <a:xfrm>
            <a:off x="1306615" y="1342800"/>
            <a:ext cx="4106632" cy="4296001"/>
          </a:xfrm>
        </p:spPr>
        <p:txBody>
          <a:bodyPr/>
          <a:lstStyle/>
          <a:p>
            <a:r>
              <a:rPr lang="en-GB" b="1" dirty="0"/>
              <a:t>Global status: </a:t>
            </a:r>
            <a:r>
              <a:rPr lang="en-GB" dirty="0"/>
              <a:t>Niacinamide PC can be used in all countries for any kind of cosmetic products</a:t>
            </a:r>
          </a:p>
          <a:p>
            <a:endParaRPr lang="en-GB" dirty="0"/>
          </a:p>
          <a:p>
            <a:endParaRPr lang="en-GB" dirty="0"/>
          </a:p>
          <a:p>
            <a:r>
              <a:rPr lang="en-GB" b="1" dirty="0"/>
              <a:t>China status: </a:t>
            </a:r>
            <a:r>
              <a:rPr lang="en-GB" dirty="0"/>
              <a:t>Full chemical and cosmetic registration</a:t>
            </a:r>
          </a:p>
          <a:p>
            <a:pPr marL="363600" indent="-363600">
              <a:buClr>
                <a:schemeClr val="bg1"/>
              </a:buClr>
              <a:buFont typeface="Arial" panose="020B0604020202020204" pitchFamily="34" charset="0"/>
              <a:buChar char="•"/>
            </a:pPr>
            <a:r>
              <a:rPr lang="en-GB" dirty="0"/>
              <a:t>Chemical notification</a:t>
            </a:r>
          </a:p>
          <a:p>
            <a:pPr marL="363600" indent="-363600">
              <a:buClr>
                <a:schemeClr val="bg1"/>
              </a:buClr>
              <a:buFont typeface="Arial" panose="020B0604020202020204" pitchFamily="34" charset="0"/>
              <a:buChar char="•"/>
            </a:pPr>
            <a:r>
              <a:rPr lang="en-GB" dirty="0"/>
              <a:t>Chinese INCI name</a:t>
            </a:r>
          </a:p>
          <a:p>
            <a:pPr marL="363600" indent="-363600">
              <a:buClr>
                <a:schemeClr val="bg1"/>
              </a:buClr>
              <a:buFont typeface="Arial" panose="020B0604020202020204" pitchFamily="34" charset="0"/>
              <a:buChar char="•"/>
            </a:pPr>
            <a:r>
              <a:rPr lang="en-GB" dirty="0"/>
              <a:t>IECIC listed</a:t>
            </a:r>
          </a:p>
        </p:txBody>
      </p:sp>
      <p:sp>
        <p:nvSpPr>
          <p:cNvPr id="18" name="Rounded Rectangle 17">
            <a:extLst>
              <a:ext uri="{FF2B5EF4-FFF2-40B4-BE49-F238E27FC236}">
                <a16:creationId xmlns:a16="http://schemas.microsoft.com/office/drawing/2014/main" id="{EA55C26E-F8BC-8A4D-BB40-C825696B1532}"/>
              </a:ext>
            </a:extLst>
          </p:cNvPr>
          <p:cNvSpPr/>
          <p:nvPr/>
        </p:nvSpPr>
        <p:spPr>
          <a:xfrm>
            <a:off x="301625" y="5045785"/>
            <a:ext cx="5111622" cy="453183"/>
          </a:xfrm>
          <a:prstGeom prst="rect">
            <a:avLst/>
          </a:prstGeom>
          <a:solidFill>
            <a:srgbClr val="44B4A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chorCtr="0">
            <a:spAutoFit/>
          </a:bodyPr>
          <a:lstStyle/>
          <a:p>
            <a:pPr>
              <a:spcAft>
                <a:spcPts val="1200"/>
              </a:spcAft>
              <a:buSzPct val="125000"/>
            </a:pPr>
            <a:r>
              <a:rPr lang="en-GB" sz="2000" dirty="0">
                <a:solidFill>
                  <a:schemeClr val="bg1"/>
                </a:solidFill>
              </a:rPr>
              <a:t>Allows development of global products</a:t>
            </a:r>
          </a:p>
        </p:txBody>
      </p:sp>
      <p:pic>
        <p:nvPicPr>
          <p:cNvPr id="29" name="Graphic 28">
            <a:extLst>
              <a:ext uri="{FF2B5EF4-FFF2-40B4-BE49-F238E27FC236}">
                <a16:creationId xmlns:a16="http://schemas.microsoft.com/office/drawing/2014/main" id="{E48A5671-B30D-A0AA-872A-4C5EFD5404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1624" y="2768384"/>
            <a:ext cx="717647" cy="717647"/>
          </a:xfrm>
          <a:prstGeom prst="rect">
            <a:avLst/>
          </a:prstGeom>
        </p:spPr>
      </p:pic>
      <p:pic>
        <p:nvPicPr>
          <p:cNvPr id="31" name="Graphic 30">
            <a:extLst>
              <a:ext uri="{FF2B5EF4-FFF2-40B4-BE49-F238E27FC236}">
                <a16:creationId xmlns:a16="http://schemas.microsoft.com/office/drawing/2014/main" id="{669AC406-6FB7-F0CF-843E-704DBBEABC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2400" y="1342800"/>
            <a:ext cx="717648" cy="717648"/>
          </a:xfrm>
          <a:prstGeom prst="rect">
            <a:avLst/>
          </a:prstGeom>
        </p:spPr>
      </p:pic>
      <p:pic>
        <p:nvPicPr>
          <p:cNvPr id="33" name="Graphic 32">
            <a:extLst>
              <a:ext uri="{FF2B5EF4-FFF2-40B4-BE49-F238E27FC236}">
                <a16:creationId xmlns:a16="http://schemas.microsoft.com/office/drawing/2014/main" id="{DC4EC56E-AB49-9F29-17D6-07823FC588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05838" y="3257431"/>
            <a:ext cx="228600" cy="228600"/>
          </a:xfrm>
          <a:prstGeom prst="rect">
            <a:avLst/>
          </a:prstGeom>
        </p:spPr>
      </p:pic>
      <p:pic>
        <p:nvPicPr>
          <p:cNvPr id="34" name="Graphic 33">
            <a:extLst>
              <a:ext uri="{FF2B5EF4-FFF2-40B4-BE49-F238E27FC236}">
                <a16:creationId xmlns:a16="http://schemas.microsoft.com/office/drawing/2014/main" id="{FF6FB505-4973-5175-0B19-9451092BF4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05838" y="3554645"/>
            <a:ext cx="228600" cy="228600"/>
          </a:xfrm>
          <a:prstGeom prst="rect">
            <a:avLst/>
          </a:prstGeom>
        </p:spPr>
      </p:pic>
      <p:pic>
        <p:nvPicPr>
          <p:cNvPr id="35" name="Graphic 34">
            <a:extLst>
              <a:ext uri="{FF2B5EF4-FFF2-40B4-BE49-F238E27FC236}">
                <a16:creationId xmlns:a16="http://schemas.microsoft.com/office/drawing/2014/main" id="{5B52D843-F620-FAFE-3465-65ADD52BBBE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05838" y="3842514"/>
            <a:ext cx="228600" cy="228600"/>
          </a:xfrm>
          <a:prstGeom prst="rect">
            <a:avLst/>
          </a:prstGeom>
        </p:spPr>
      </p:pic>
    </p:spTree>
    <p:extLst>
      <p:ext uri="{BB962C8B-B14F-4D97-AF65-F5344CB8AC3E}">
        <p14:creationId xmlns:p14="http://schemas.microsoft.com/office/powerpoint/2010/main" val="1224157492"/>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0745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0492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a:extLst>
              <a:ext uri="{FF2B5EF4-FFF2-40B4-BE49-F238E27FC236}">
                <a16:creationId xmlns:a16="http://schemas.microsoft.com/office/drawing/2014/main" id="{C79655C5-264E-B3D1-384B-6E53033336F6}"/>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p:pic>
      <p:sp>
        <p:nvSpPr>
          <p:cNvPr id="2" name="Title 1">
            <a:extLst>
              <a:ext uri="{FF2B5EF4-FFF2-40B4-BE49-F238E27FC236}">
                <a16:creationId xmlns:a16="http://schemas.microsoft.com/office/drawing/2014/main" id="{32FFF6B1-AA49-B64C-A5A3-80657BBDE73F}"/>
              </a:ext>
            </a:extLst>
          </p:cNvPr>
          <p:cNvSpPr>
            <a:spLocks noGrp="1"/>
          </p:cNvSpPr>
          <p:nvPr>
            <p:ph type="title"/>
          </p:nvPr>
        </p:nvSpPr>
        <p:spPr>
          <a:xfrm>
            <a:off x="302400" y="302400"/>
            <a:ext cx="6537671" cy="303211"/>
          </a:xfrm>
        </p:spPr>
        <p:txBody>
          <a:bodyPr/>
          <a:lstStyle/>
          <a:p>
            <a:r>
              <a:rPr lang="en-GB" dirty="0"/>
              <a:t>Hero Vitamins to nourish skin beauty </a:t>
            </a:r>
            <a:br>
              <a:rPr lang="en-GB" dirty="0"/>
            </a:br>
            <a:r>
              <a:rPr lang="en-GB" dirty="0"/>
              <a:t>&amp; keep skin </a:t>
            </a:r>
            <a:r>
              <a:rPr lang="en-GB" dirty="0" err="1"/>
              <a:t>defenses</a:t>
            </a:r>
            <a:r>
              <a:rPr lang="en-GB" dirty="0"/>
              <a:t> robust! </a:t>
            </a:r>
          </a:p>
        </p:txBody>
      </p:sp>
      <p:sp>
        <p:nvSpPr>
          <p:cNvPr id="20" name="Slide Number Placeholder 4">
            <a:extLst>
              <a:ext uri="{FF2B5EF4-FFF2-40B4-BE49-F238E27FC236}">
                <a16:creationId xmlns:a16="http://schemas.microsoft.com/office/drawing/2014/main" id="{9807014D-B6D3-4AEE-8860-5FD48D4FD5CB}"/>
              </a:ext>
            </a:extLst>
          </p:cNvPr>
          <p:cNvSpPr>
            <a:spLocks noGrp="1"/>
          </p:cNvSpPr>
          <p:nvPr>
            <p:ph type="sldNum" sz="quarter" idx="10"/>
          </p:nvPr>
        </p:nvSpPr>
        <p:spPr>
          <a:xfrm>
            <a:off x="302400" y="6450806"/>
            <a:ext cx="1040625" cy="109061"/>
          </a:xfrm>
        </p:spPr>
        <p:txBody>
          <a:bodyPr/>
          <a:lstStyle/>
          <a:p>
            <a:pPr lvl="0"/>
            <a:fld id="{E118D48E-C7CB-6244-969D-7BAEA9B6226C}" type="slidenum">
              <a:rPr lang="en-GB" smtClean="0"/>
              <a:pPr lvl="0"/>
              <a:t>30</a:t>
            </a:fld>
            <a:endParaRPr lang="en-GB" dirty="0"/>
          </a:p>
        </p:txBody>
      </p:sp>
      <p:sp>
        <p:nvSpPr>
          <p:cNvPr id="28" name="Text Placeholder 27">
            <a:extLst>
              <a:ext uri="{FF2B5EF4-FFF2-40B4-BE49-F238E27FC236}">
                <a16:creationId xmlns:a16="http://schemas.microsoft.com/office/drawing/2014/main" id="{98C36E4B-11BF-8724-9FCC-CA049936489F}"/>
              </a:ext>
            </a:extLst>
          </p:cNvPr>
          <p:cNvSpPr>
            <a:spLocks noGrp="1"/>
          </p:cNvSpPr>
          <p:nvPr>
            <p:ph type="body" sz="quarter" idx="24"/>
          </p:nvPr>
        </p:nvSpPr>
        <p:spPr>
          <a:xfrm>
            <a:off x="302398" y="6093396"/>
            <a:ext cx="4464000" cy="116604"/>
          </a:xfrm>
        </p:spPr>
        <p:txBody>
          <a:bodyPr/>
          <a:lstStyle/>
          <a:p>
            <a:r>
              <a:rPr lang="en-GB" dirty="0"/>
              <a:t>Yuen and Halliday Photochemistry and Photobiology, 1997, 65(3) p587-592  (for </a:t>
            </a:r>
            <a:r>
              <a:rPr lang="en-GB" dirty="0" err="1"/>
              <a:t>vitE</a:t>
            </a:r>
            <a:r>
              <a:rPr lang="en-GB" dirty="0"/>
              <a:t>)</a:t>
            </a:r>
          </a:p>
        </p:txBody>
      </p:sp>
      <p:sp>
        <p:nvSpPr>
          <p:cNvPr id="29" name="Text Placeholder 28">
            <a:extLst>
              <a:ext uri="{FF2B5EF4-FFF2-40B4-BE49-F238E27FC236}">
                <a16:creationId xmlns:a16="http://schemas.microsoft.com/office/drawing/2014/main" id="{E3A51983-BF3E-37CE-F53B-454CA7DB17B9}"/>
              </a:ext>
            </a:extLst>
          </p:cNvPr>
          <p:cNvSpPr>
            <a:spLocks noGrp="1"/>
          </p:cNvSpPr>
          <p:nvPr>
            <p:ph type="body" sz="quarter" idx="25"/>
          </p:nvPr>
        </p:nvSpPr>
        <p:spPr/>
        <p:txBody>
          <a:bodyPr/>
          <a:lstStyle/>
          <a:p>
            <a:r>
              <a:rPr lang="en-GB" dirty="0"/>
              <a:t>Stettler et al. 2016 J. of Dermatol. Treatment  (for Panthenol)</a:t>
            </a:r>
          </a:p>
        </p:txBody>
      </p:sp>
      <p:sp>
        <p:nvSpPr>
          <p:cNvPr id="55" name="Rectangle 54">
            <a:extLst>
              <a:ext uri="{FF2B5EF4-FFF2-40B4-BE49-F238E27FC236}">
                <a16:creationId xmlns:a16="http://schemas.microsoft.com/office/drawing/2014/main" id="{68595CE0-7868-440E-9D3E-A61ADB952A59}"/>
              </a:ext>
            </a:extLst>
          </p:cNvPr>
          <p:cNvSpPr/>
          <p:nvPr/>
        </p:nvSpPr>
        <p:spPr>
          <a:xfrm>
            <a:off x="1292985" y="4246678"/>
            <a:ext cx="2148696" cy="1107996"/>
          </a:xfrm>
          <a:prstGeom prst="rect">
            <a:avLst/>
          </a:prstGeom>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The preventer, protects the skin against oxidative stress, for comfortable, beautiful and healthy-looking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Ideal partner for vitamin C</a:t>
            </a:r>
          </a:p>
        </p:txBody>
      </p:sp>
      <p:sp>
        <p:nvSpPr>
          <p:cNvPr id="54" name="Rectangle 53">
            <a:extLst>
              <a:ext uri="{FF2B5EF4-FFF2-40B4-BE49-F238E27FC236}">
                <a16:creationId xmlns:a16="http://schemas.microsoft.com/office/drawing/2014/main" id="{DBDFE618-50DD-46A7-B2AE-3C9FA3D6D540}"/>
              </a:ext>
            </a:extLst>
          </p:cNvPr>
          <p:cNvSpPr/>
          <p:nvPr/>
        </p:nvSpPr>
        <p:spPr>
          <a:xfrm>
            <a:off x="5040385" y="1715451"/>
            <a:ext cx="2093128" cy="1477328"/>
          </a:xfrm>
          <a:prstGeom prst="rect">
            <a:avLst/>
          </a:prstGeom>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Protects from external stressors (UV, blue light &amp; pollution)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Rebalances even skin tone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Moisturizes and improves skin elasticity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Boosts skin immunity</a:t>
            </a:r>
          </a:p>
        </p:txBody>
      </p:sp>
      <p:sp>
        <p:nvSpPr>
          <p:cNvPr id="56" name="Rectangle 55">
            <a:extLst>
              <a:ext uri="{FF2B5EF4-FFF2-40B4-BE49-F238E27FC236}">
                <a16:creationId xmlns:a16="http://schemas.microsoft.com/office/drawing/2014/main" id="{3E4BFB7F-6CB1-4CDE-9196-18C0825BB703}"/>
              </a:ext>
            </a:extLst>
          </p:cNvPr>
          <p:cNvSpPr/>
          <p:nvPr/>
        </p:nvSpPr>
        <p:spPr>
          <a:xfrm>
            <a:off x="5320032" y="4238658"/>
            <a:ext cx="1811881" cy="1846659"/>
          </a:xfrm>
          <a:prstGeom prst="rect">
            <a:avLst/>
          </a:prstGeom>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Strong skin moisturizer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Soothes irritated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Helps protect and regenerate compromised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Rejuvenates the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Tightens the skin barrier against external insults </a:t>
            </a:r>
          </a:p>
        </p:txBody>
      </p:sp>
      <p:sp>
        <p:nvSpPr>
          <p:cNvPr id="57" name="Rectangle 56">
            <a:extLst>
              <a:ext uri="{FF2B5EF4-FFF2-40B4-BE49-F238E27FC236}">
                <a16:creationId xmlns:a16="http://schemas.microsoft.com/office/drawing/2014/main" id="{AE46DC65-8835-442A-AA7F-2480D655AD3C}"/>
              </a:ext>
            </a:extLst>
          </p:cNvPr>
          <p:cNvSpPr/>
          <p:nvPr/>
        </p:nvSpPr>
        <p:spPr>
          <a:xfrm>
            <a:off x="1292984" y="1717200"/>
            <a:ext cx="1875487" cy="1846659"/>
          </a:xfrm>
          <a:prstGeom prst="rect">
            <a:avLst/>
          </a:prstGeom>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Energizes tired skin, leaving it fresher and revived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Protects against UV/ozone- induced oxidative damage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Fights photoaging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Collagen booster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dirty="0">
                <a:ln>
                  <a:noFill/>
                </a:ln>
                <a:solidFill>
                  <a:srgbClr val="000000"/>
                </a:solidFill>
                <a:effectLst/>
                <a:uLnTx/>
                <a:uFillTx/>
                <a:ea typeface="+mn-ea"/>
                <a:cs typeface="+mn-cs"/>
              </a:rPr>
              <a:t>Ensures resilient immune function</a:t>
            </a:r>
          </a:p>
        </p:txBody>
      </p:sp>
      <p:sp>
        <p:nvSpPr>
          <p:cNvPr id="3" name="Rectangle 2">
            <a:extLst>
              <a:ext uri="{FF2B5EF4-FFF2-40B4-BE49-F238E27FC236}">
                <a16:creationId xmlns:a16="http://schemas.microsoft.com/office/drawing/2014/main" id="{2B7DB54C-5F06-4D89-9BF6-86F76988E391}"/>
              </a:ext>
            </a:extLst>
          </p:cNvPr>
          <p:cNvSpPr/>
          <p:nvPr/>
        </p:nvSpPr>
        <p:spPr>
          <a:xfrm>
            <a:off x="302400" y="1342800"/>
            <a:ext cx="3096000" cy="276999"/>
          </a:xfrm>
          <a:prstGeom prst="rect">
            <a:avLst/>
          </a:prstGeom>
          <a:solidFill>
            <a:schemeClr val="accent6"/>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dirty="0">
                <a:ln>
                  <a:noFill/>
                </a:ln>
                <a:solidFill>
                  <a:srgbClr val="FFFFFF"/>
                </a:solidFill>
                <a:effectLst/>
                <a:uLnTx/>
                <a:uFillTx/>
                <a:ea typeface="+mn-ea"/>
                <a:cs typeface="+mn-cs"/>
              </a:rPr>
              <a:t>Energize</a:t>
            </a:r>
          </a:p>
        </p:txBody>
      </p:sp>
      <p:sp>
        <p:nvSpPr>
          <p:cNvPr id="24" name="Rectangle 23">
            <a:extLst>
              <a:ext uri="{FF2B5EF4-FFF2-40B4-BE49-F238E27FC236}">
                <a16:creationId xmlns:a16="http://schemas.microsoft.com/office/drawing/2014/main" id="{371E50E5-B442-4989-A4A2-1389EDBE0522}"/>
              </a:ext>
            </a:extLst>
          </p:cNvPr>
          <p:cNvSpPr/>
          <p:nvPr/>
        </p:nvSpPr>
        <p:spPr>
          <a:xfrm>
            <a:off x="4037513" y="1339244"/>
            <a:ext cx="3096000" cy="276999"/>
          </a:xfrm>
          <a:prstGeom prst="rect">
            <a:avLst/>
          </a:prstGeom>
          <a:solidFill>
            <a:srgbClr val="9138B0"/>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dirty="0">
                <a:ln>
                  <a:noFill/>
                </a:ln>
                <a:solidFill>
                  <a:srgbClr val="FFFFFF"/>
                </a:solidFill>
                <a:effectLst/>
                <a:uLnTx/>
                <a:uFillTx/>
                <a:ea typeface="+mn-ea"/>
                <a:cs typeface="+mn-cs"/>
              </a:rPr>
              <a:t>Fight stress</a:t>
            </a:r>
          </a:p>
        </p:txBody>
      </p:sp>
      <p:sp>
        <p:nvSpPr>
          <p:cNvPr id="25" name="Rectangle 24">
            <a:extLst>
              <a:ext uri="{FF2B5EF4-FFF2-40B4-BE49-F238E27FC236}">
                <a16:creationId xmlns:a16="http://schemas.microsoft.com/office/drawing/2014/main" id="{E2F678CD-EFDE-4FCF-8E31-CA9FE8206D39}"/>
              </a:ext>
            </a:extLst>
          </p:cNvPr>
          <p:cNvSpPr/>
          <p:nvPr/>
        </p:nvSpPr>
        <p:spPr>
          <a:xfrm>
            <a:off x="305506" y="3855794"/>
            <a:ext cx="3096000" cy="276999"/>
          </a:xfrm>
          <a:prstGeom prst="rect">
            <a:avLst/>
          </a:prstGeom>
          <a:solidFill>
            <a:schemeClr val="accent4"/>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dirty="0">
                <a:ln>
                  <a:noFill/>
                </a:ln>
                <a:solidFill>
                  <a:srgbClr val="FFFFFF"/>
                </a:solidFill>
                <a:effectLst/>
                <a:uLnTx/>
                <a:uFillTx/>
                <a:ea typeface="+mn-ea"/>
                <a:cs typeface="+mn-cs"/>
              </a:rPr>
              <a:t>Antioxidant &amp; protect</a:t>
            </a:r>
          </a:p>
        </p:txBody>
      </p:sp>
      <p:sp>
        <p:nvSpPr>
          <p:cNvPr id="26" name="Rectangle 25">
            <a:extLst>
              <a:ext uri="{FF2B5EF4-FFF2-40B4-BE49-F238E27FC236}">
                <a16:creationId xmlns:a16="http://schemas.microsoft.com/office/drawing/2014/main" id="{E31849E6-9055-40FD-8CD4-29CF2D2087C6}"/>
              </a:ext>
            </a:extLst>
          </p:cNvPr>
          <p:cNvSpPr/>
          <p:nvPr/>
        </p:nvSpPr>
        <p:spPr>
          <a:xfrm>
            <a:off x="4035913" y="3855794"/>
            <a:ext cx="3096000" cy="276999"/>
          </a:xfrm>
          <a:prstGeom prst="rect">
            <a:avLst/>
          </a:prstGeom>
          <a:solidFill>
            <a:srgbClr val="44B4A1"/>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dirty="0">
                <a:ln>
                  <a:noFill/>
                </a:ln>
                <a:solidFill>
                  <a:srgbClr val="FFFFFF"/>
                </a:solidFill>
                <a:effectLst/>
                <a:uLnTx/>
                <a:uFillTx/>
                <a:ea typeface="+mn-ea"/>
                <a:cs typeface="+mn-cs"/>
              </a:rPr>
              <a:t>Moisture &amp; restore</a:t>
            </a:r>
          </a:p>
        </p:txBody>
      </p:sp>
      <p:sp>
        <p:nvSpPr>
          <p:cNvPr id="5" name="Rectangle 4">
            <a:extLst>
              <a:ext uri="{FF2B5EF4-FFF2-40B4-BE49-F238E27FC236}">
                <a16:creationId xmlns:a16="http://schemas.microsoft.com/office/drawing/2014/main" id="{68EBEB0B-8112-4A1C-9B47-0B89C6876D83}"/>
              </a:ext>
            </a:extLst>
          </p:cNvPr>
          <p:cNvSpPr/>
          <p:nvPr/>
        </p:nvSpPr>
        <p:spPr>
          <a:xfrm>
            <a:off x="9528212" y="1346551"/>
            <a:ext cx="2361387" cy="2492990"/>
          </a:xfrm>
          <a:prstGeom prst="rect">
            <a:avLst/>
          </a:prstGeom>
          <a:solidFill>
            <a:srgbClr val="F5D0C9"/>
          </a:solidFill>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000000"/>
                </a:solidFill>
                <a:effectLst/>
                <a:uLnTx/>
                <a:uFillTx/>
                <a:ea typeface="+mn-ea"/>
                <a:cs typeface="+mn-cs"/>
              </a:rPr>
              <a:t>Please note</a:t>
            </a:r>
            <a:endParaRPr kumimoji="0" lang="en-US" sz="1200" b="1" i="0" u="none" strike="noStrike" kern="1200" cap="none" spc="0" normalizeH="0" baseline="0" noProof="0" dirty="0">
              <a:ln>
                <a:noFill/>
              </a:ln>
              <a:solidFill>
                <a:srgbClr val="000000"/>
              </a:solidFill>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ea typeface="+mn-ea"/>
                <a:cs typeface="+mn-cs"/>
              </a:rPr>
              <a:t>When translating the literature or scientific support into marketing claims, there are regulatory limitations in claiming “</a:t>
            </a:r>
            <a:r>
              <a:rPr kumimoji="0" lang="en-US" sz="1200" b="1" i="1" u="none" strike="noStrike" kern="1200" cap="none" spc="0" normalizeH="0" baseline="0" noProof="0" dirty="0">
                <a:ln>
                  <a:noFill/>
                </a:ln>
                <a:solidFill>
                  <a:srgbClr val="000000"/>
                </a:solidFill>
                <a:effectLst/>
                <a:uLnTx/>
                <a:uFillTx/>
                <a:ea typeface="+mn-ea"/>
                <a:cs typeface="+mn-cs"/>
              </a:rPr>
              <a:t>immunity</a:t>
            </a:r>
            <a:r>
              <a:rPr kumimoji="0" lang="en-US" sz="1200" b="0" i="0" u="none" strike="noStrike" kern="1200" cap="none" spc="0" normalizeH="0" baseline="0" noProof="0" dirty="0">
                <a:ln>
                  <a:noFill/>
                </a:ln>
                <a:solidFill>
                  <a:srgbClr val="000000"/>
                </a:solidFill>
                <a:effectLst/>
                <a:uLnTx/>
                <a:uFillTx/>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ea typeface="+mn-ea"/>
                <a:cs typeface="+mn-cs"/>
              </a:rPr>
              <a:t>It’s recommended using consumer-friendly expressions,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ea typeface="+mn-ea"/>
                <a:cs typeface="+mn-cs"/>
              </a:rPr>
              <a:t>as for example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ea typeface="+mn-ea"/>
                <a:cs typeface="+mn-cs"/>
              </a:rPr>
              <a:t>“</a:t>
            </a:r>
            <a:r>
              <a:rPr kumimoji="0" lang="en-US" sz="1200" b="1" i="1" u="none" strike="noStrike" kern="1200" cap="none" spc="0" normalizeH="0" baseline="0" noProof="0" dirty="0">
                <a:ln>
                  <a:noFill/>
                </a:ln>
                <a:solidFill>
                  <a:srgbClr val="000000"/>
                </a:solidFill>
                <a:effectLst/>
                <a:uLnTx/>
                <a:uFillTx/>
                <a:ea typeface="+mn-ea"/>
                <a:cs typeface="+mn-cs"/>
              </a:rPr>
              <a:t>strengthening skin defenses</a:t>
            </a:r>
            <a:r>
              <a:rPr kumimoji="0" lang="en-US" sz="1200" b="0" i="0" u="none" strike="noStrike" kern="1200" cap="none" spc="0" normalizeH="0" baseline="0" noProof="0" dirty="0">
                <a:ln>
                  <a:noFill/>
                </a:ln>
                <a:solidFill>
                  <a:srgbClr val="000000"/>
                </a:solidFill>
                <a:effectLst/>
                <a:uLnTx/>
                <a:uFillTx/>
                <a:ea typeface="+mn-ea"/>
                <a:cs typeface="+mn-cs"/>
              </a:rPr>
              <a:t>”</a:t>
            </a:r>
            <a:endParaRPr kumimoji="0" lang="it-IT" sz="1200" b="0" i="0" u="none" strike="noStrike" kern="1200" cap="none" spc="0" normalizeH="0" baseline="0" noProof="0" dirty="0">
              <a:ln>
                <a:noFill/>
              </a:ln>
              <a:solidFill>
                <a:srgbClr val="000000"/>
              </a:solidFill>
              <a:effectLst/>
              <a:uLnTx/>
              <a:uFillTx/>
              <a:ea typeface="+mn-ea"/>
              <a:cs typeface="+mn-cs"/>
            </a:endParaRPr>
          </a:p>
        </p:txBody>
      </p:sp>
      <p:sp>
        <p:nvSpPr>
          <p:cNvPr id="31" name="Rectangle 30">
            <a:extLst>
              <a:ext uri="{FF2B5EF4-FFF2-40B4-BE49-F238E27FC236}">
                <a16:creationId xmlns:a16="http://schemas.microsoft.com/office/drawing/2014/main" id="{A5BC4EBD-7242-1765-9ADC-292A394A3812}"/>
              </a:ext>
            </a:extLst>
          </p:cNvPr>
          <p:cNvSpPr/>
          <p:nvPr/>
        </p:nvSpPr>
        <p:spPr>
          <a:xfrm>
            <a:off x="301625" y="1715451"/>
            <a:ext cx="900000" cy="900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r>
              <a:rPr lang="en-GB" sz="1200" b="1" dirty="0"/>
              <a:t>Vitamin C</a:t>
            </a:r>
          </a:p>
        </p:txBody>
      </p:sp>
      <p:sp>
        <p:nvSpPr>
          <p:cNvPr id="32" name="Rectangle 31">
            <a:extLst>
              <a:ext uri="{FF2B5EF4-FFF2-40B4-BE49-F238E27FC236}">
                <a16:creationId xmlns:a16="http://schemas.microsoft.com/office/drawing/2014/main" id="{A32614F8-1FC5-B479-BBAA-B3BD510B3258}"/>
              </a:ext>
            </a:extLst>
          </p:cNvPr>
          <p:cNvSpPr/>
          <p:nvPr/>
        </p:nvSpPr>
        <p:spPr>
          <a:xfrm>
            <a:off x="4037513" y="1717200"/>
            <a:ext cx="864000" cy="864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r>
              <a:rPr lang="en-GB" sz="1200" b="1" dirty="0"/>
              <a:t>Vitamin B3</a:t>
            </a:r>
          </a:p>
        </p:txBody>
      </p:sp>
      <p:sp>
        <p:nvSpPr>
          <p:cNvPr id="33" name="Rectangle 32">
            <a:extLst>
              <a:ext uri="{FF2B5EF4-FFF2-40B4-BE49-F238E27FC236}">
                <a16:creationId xmlns:a16="http://schemas.microsoft.com/office/drawing/2014/main" id="{BBEA5F6D-E45E-BC3C-F21B-C9A5BD1D2A08}"/>
              </a:ext>
            </a:extLst>
          </p:cNvPr>
          <p:cNvSpPr/>
          <p:nvPr/>
        </p:nvSpPr>
        <p:spPr>
          <a:xfrm>
            <a:off x="301625" y="4246678"/>
            <a:ext cx="900000" cy="90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r>
              <a:rPr lang="en-GB" sz="1200" b="1" dirty="0"/>
              <a:t>Vitamin E</a:t>
            </a:r>
          </a:p>
        </p:txBody>
      </p:sp>
      <p:sp>
        <p:nvSpPr>
          <p:cNvPr id="34" name="Rectangle 33">
            <a:extLst>
              <a:ext uri="{FF2B5EF4-FFF2-40B4-BE49-F238E27FC236}">
                <a16:creationId xmlns:a16="http://schemas.microsoft.com/office/drawing/2014/main" id="{6DD3CB85-330E-B289-9686-5C094F4CB743}"/>
              </a:ext>
            </a:extLst>
          </p:cNvPr>
          <p:cNvSpPr/>
          <p:nvPr/>
        </p:nvSpPr>
        <p:spPr>
          <a:xfrm>
            <a:off x="4035913" y="4242815"/>
            <a:ext cx="1101633" cy="900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36000" bIns="72000" rtlCol="0" anchor="ctr"/>
          <a:lstStyle/>
          <a:p>
            <a:r>
              <a:rPr lang="en-GB" sz="1200" b="1" dirty="0"/>
              <a:t>Panthenol </a:t>
            </a:r>
          </a:p>
          <a:p>
            <a:r>
              <a:rPr lang="en-GB" sz="1200" dirty="0"/>
              <a:t>(Pro Vitamin B5)</a:t>
            </a:r>
          </a:p>
        </p:txBody>
      </p:sp>
      <p:sp>
        <p:nvSpPr>
          <p:cNvPr id="35" name="Text Placeholder 27">
            <a:extLst>
              <a:ext uri="{FF2B5EF4-FFF2-40B4-BE49-F238E27FC236}">
                <a16:creationId xmlns:a16="http://schemas.microsoft.com/office/drawing/2014/main" id="{FC6670E2-DCF1-32C8-9632-19D6E2A339BA}"/>
              </a:ext>
            </a:extLst>
          </p:cNvPr>
          <p:cNvSpPr txBox="1">
            <a:spLocks/>
          </p:cNvSpPr>
          <p:nvPr/>
        </p:nvSpPr>
        <p:spPr>
          <a:xfrm>
            <a:off x="302398" y="5842585"/>
            <a:ext cx="4464000"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dirty="0"/>
              <a:t>A. Carr and S. Maggini  Vitamin C and Immune Function, 2017 (for </a:t>
            </a:r>
            <a:r>
              <a:rPr lang="en-GB" dirty="0" err="1"/>
              <a:t>vitC</a:t>
            </a:r>
            <a:r>
              <a:rPr lang="en-GB" dirty="0"/>
              <a:t>)</a:t>
            </a:r>
          </a:p>
        </p:txBody>
      </p:sp>
      <p:sp>
        <p:nvSpPr>
          <p:cNvPr id="36" name="Text Placeholder 28">
            <a:extLst>
              <a:ext uri="{FF2B5EF4-FFF2-40B4-BE49-F238E27FC236}">
                <a16:creationId xmlns:a16="http://schemas.microsoft.com/office/drawing/2014/main" id="{0DEBFF88-5572-A7CE-811E-89E88489152D}"/>
              </a:ext>
            </a:extLst>
          </p:cNvPr>
          <p:cNvSpPr txBox="1">
            <a:spLocks/>
          </p:cNvSpPr>
          <p:nvPr/>
        </p:nvSpPr>
        <p:spPr>
          <a:xfrm>
            <a:off x="302398" y="5963729"/>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dirty="0"/>
              <a:t>Oblong J. 2014 DNA Repair 23, 59-63 (for B3)</a:t>
            </a:r>
          </a:p>
        </p:txBody>
      </p:sp>
    </p:spTree>
    <p:extLst>
      <p:ext uri="{BB962C8B-B14F-4D97-AF65-F5344CB8AC3E}">
        <p14:creationId xmlns:p14="http://schemas.microsoft.com/office/powerpoint/2010/main" val="1227882002"/>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no</Validation_x0020_Mkt>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7D5D34-E725-4670-AAA8-60329795DD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192AB7-E55D-4C62-9017-90AD644F626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8a4562e5-d5b1-4d26-b0bf-7e79abe2fe6f"/>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0BAE1DEC-F43F-46B1-A7EE-B773AFA4F130}">
  <ds:schemaRefs>
    <ds:schemaRef ds:uri="Microsoft.SharePoint.Taxonomy.ContentTypeSync"/>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TotalTime>
  <Words>4207</Words>
  <Application>Microsoft Office PowerPoint</Application>
  <PresentationFormat>Widescreen</PresentationFormat>
  <Paragraphs>503</Paragraphs>
  <Slides>30</Slides>
  <Notes>22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30</vt:i4>
      </vt:variant>
    </vt:vector>
  </HeadingPairs>
  <TitlesOfParts>
    <vt:vector size="44" baseType="lpstr">
      <vt:lpstr>Fira Sans Medium</vt:lpstr>
      <vt:lpstr>DM Sans 14pt</vt:lpstr>
      <vt:lpstr>Times</vt:lpstr>
      <vt:lpstr>Wingdings</vt:lpstr>
      <vt:lpstr>DM Sans</vt:lpstr>
      <vt:lpstr>Franklin Gothic Heavy</vt:lpstr>
      <vt:lpstr>Arial</vt:lpstr>
      <vt:lpstr>Calibri</vt:lpstr>
      <vt:lpstr>Fira Sans</vt:lpstr>
      <vt:lpstr>Trebuchet MS</vt:lpstr>
      <vt:lpstr>DM Sans Bold</vt:lpstr>
      <vt:lpstr>Fira Sans Book</vt:lpstr>
      <vt:lpstr>dsm-firmenich</vt:lpstr>
      <vt:lpstr>3_dsm-firmenich</vt:lpstr>
      <vt:lpstr>PowerPoint Presentation</vt:lpstr>
      <vt:lpstr>Niacinamide PC</vt:lpstr>
      <vt:lpstr>dsm-firmenich: The vitamin pioneer &amp; leader</vt:lpstr>
      <vt:lpstr>Niacinamide PC</vt:lpstr>
      <vt:lpstr>Niacinamide PC– resilient, flawless skin and a radiant complexion</vt:lpstr>
      <vt:lpstr>CORNEOCARE®</vt:lpstr>
      <vt:lpstr>CORNEOCARE™ holistic approach with Niacinamide PC</vt:lpstr>
      <vt:lpstr>Niacinamide strengthens the skin barrier</vt:lpstr>
      <vt:lpstr>Protection and Repair</vt:lpstr>
      <vt:lpstr>Environmental stressed Skin Care with Niacinamide PC: Protection &amp; Repair</vt:lpstr>
      <vt:lpstr>Niacinamide PC is the essential NAD+ precursor in two key pathways: energy production and DNA repair</vt:lpstr>
      <vt:lpstr>Blue Light effects</vt:lpstr>
      <vt:lpstr>Niacinamide PC blue light in-vivo study design </vt:lpstr>
      <vt:lpstr>Skin darkening: Niacinamide PC protects from blue light induced immediate skin hyper-pigmentation </vt:lpstr>
      <vt:lpstr>Niacinamide PC protects against blue light induced skin pigment darkening by 23%</vt:lpstr>
      <vt:lpstr>Pollution protection</vt:lpstr>
      <vt:lpstr>Niacinamide protective effect in presence of urban particulate matter</vt:lpstr>
      <vt:lpstr>Skin Tone effects</vt:lpstr>
      <vt:lpstr>Niacinamide prevents pigments from surfacing on the skin</vt:lpstr>
      <vt:lpstr>Niacinamide is safe and effective in helping even out skin tone </vt:lpstr>
      <vt:lpstr>Blemish Care</vt:lpstr>
      <vt:lpstr>Results of several clinical trials with 4% niacinamide vs 1% clindamycin</vt:lpstr>
      <vt:lpstr>Anti-aging effects</vt:lpstr>
      <vt:lpstr>Niacinamide improves the appearance of lines and wrinkles in any skin ethnicity</vt:lpstr>
      <vt:lpstr>Niacinamide PC– For resilient, flawless skin and a radiant complexion</vt:lpstr>
      <vt:lpstr>Formulating with Niacinamide PC</vt:lpstr>
      <vt:lpstr>Niacinamide PC </vt:lpstr>
      <vt:lpstr>PowerPoint Presentation</vt:lpstr>
      <vt:lpstr>PowerPoint Presentation</vt:lpstr>
      <vt:lpstr>Hero Vitamins to nourish skin beauty  &amp; keep skin defenses robust!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niacinamide_pc_master_presentation _2025-04</dc:title>
  <dc:creator>Eline Nijhuis</dc:creator>
  <cp:lastModifiedBy>Marie-Sophie Meisinger</cp:lastModifiedBy>
  <cp:revision>30</cp:revision>
  <dcterms:created xsi:type="dcterms:W3CDTF">2023-03-31T07:21:36Z</dcterms:created>
  <dcterms:modified xsi:type="dcterms:W3CDTF">2025-04-22T12:25:11Z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2025-04-22T12:07:44Z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1a660eb9-eb31-4217-9369-867d0d8921a1</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