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18"/>
  </p:notesMasterIdLst>
  <p:sldIdLst>
    <p:sldId id="2480" r:id="rId6"/>
    <p:sldId id="2481" r:id="rId7"/>
    <p:sldId id="2482" r:id="rId8"/>
    <p:sldId id="2483" r:id="rId9"/>
    <p:sldId id="2484" r:id="rId10"/>
    <p:sldId id="2485" r:id="rId11"/>
    <p:sldId id="2486" r:id="rId12"/>
    <p:sldId id="2487" r:id="rId13"/>
    <p:sldId id="2488" r:id="rId14"/>
    <p:sldId id="2489" r:id="rId15"/>
    <p:sldId id="2490" r:id="rId16"/>
    <p:sldId id="2491" r:id="rId17"/>
  </p:sldIdLst>
  <p:sldSz cx="12192000" cy="6858000"/>
  <p:notesSz cx="6858000" cy="9144000"/>
  <p:embeddedFontLst>
    <p:embeddedFont>
      <p:font typeface="DM Sans" pitchFamily="2" charset="0"/>
      <p:regular r:id="rId19"/>
      <p:bold r:id="rId20"/>
      <p:italic r:id="rId21"/>
      <p:boldItalic r:id="rId22"/>
    </p:embeddedFont>
    <p:embeddedFont>
      <p:font typeface="DM Sans 14pt" charset="0"/>
      <p:regular r:id="rId23"/>
      <p:bold r:id="rId24"/>
      <p:italic r:id="rId25"/>
      <p:boldItalic r:id="rId26"/>
    </p:embeddedFont>
    <p:embeddedFont>
      <p:font typeface="DM Sans Medium" pitchFamily="2" charset="0"/>
      <p:regular r:id="rId27"/>
      <p:italic r:id="rId28"/>
    </p:embeddedFont>
  </p:embeddedFontLst>
  <p:defaultTextStyle>
    <a:defPPr>
      <a:defRPr lang="en-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2B2B"/>
    <a:srgbClr val="515151"/>
    <a:srgbClr val="4D3C33"/>
    <a:srgbClr val="72200C"/>
    <a:srgbClr val="084337"/>
    <a:srgbClr val="44B4A1"/>
    <a:srgbClr val="EEDBF7"/>
    <a:srgbClr val="F0F0F0"/>
    <a:srgbClr val="C8A480"/>
    <a:srgbClr val="D3C5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B45EF5-12FF-4F88-930C-4500365C3EEF}" v="2" dt="2025-04-22T13:00:58.8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26" y="9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7.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trice Albanese" userId="S::beatrice.albanese@dsm.com::cf8a0dcc-7a34-4e2d-a3d2-85706be59435" providerId="AD" clId="Web-{D4034C1C-9526-1103-1CAF-BD17CEC344AE}"/>
    <pc:docChg chg="modSld">
      <pc:chgData name="Beatrice Albanese" userId="S::beatrice.albanese@dsm.com::cf8a0dcc-7a34-4e2d-a3d2-85706be59435" providerId="AD" clId="Web-{D4034C1C-9526-1103-1CAF-BD17CEC344AE}" dt="2025-01-10T14:36:52.838" v="162" actId="1076"/>
      <pc:docMkLst>
        <pc:docMk/>
      </pc:docMkLst>
      <pc:sldChg chg="modSp">
        <pc:chgData name="Beatrice Albanese" userId="S::beatrice.albanese@dsm.com::cf8a0dcc-7a34-4e2d-a3d2-85706be59435" providerId="AD" clId="Web-{D4034C1C-9526-1103-1CAF-BD17CEC344AE}" dt="2025-01-10T14:35:15.129" v="117" actId="1076"/>
        <pc:sldMkLst>
          <pc:docMk/>
          <pc:sldMk cId="3963063054" sldId="2484"/>
        </pc:sldMkLst>
      </pc:sldChg>
      <pc:sldChg chg="modSp">
        <pc:chgData name="Beatrice Albanese" userId="S::beatrice.albanese@dsm.com::cf8a0dcc-7a34-4e2d-a3d2-85706be59435" providerId="AD" clId="Web-{D4034C1C-9526-1103-1CAF-BD17CEC344AE}" dt="2025-01-10T14:35:45.349" v="118" actId="1076"/>
        <pc:sldMkLst>
          <pc:docMk/>
          <pc:sldMk cId="590542067" sldId="2486"/>
        </pc:sldMkLst>
      </pc:sldChg>
      <pc:sldChg chg="modSp">
        <pc:chgData name="Beatrice Albanese" userId="S::beatrice.albanese@dsm.com::cf8a0dcc-7a34-4e2d-a3d2-85706be59435" providerId="AD" clId="Web-{D4034C1C-9526-1103-1CAF-BD17CEC344AE}" dt="2025-01-10T14:34:54.268" v="115" actId="1076"/>
        <pc:sldMkLst>
          <pc:docMk/>
          <pc:sldMk cId="864136617" sldId="2488"/>
        </pc:sldMkLst>
      </pc:sldChg>
      <pc:sldChg chg="modSp">
        <pc:chgData name="Beatrice Albanese" userId="S::beatrice.albanese@dsm.com::cf8a0dcc-7a34-4e2d-a3d2-85706be59435" providerId="AD" clId="Web-{D4034C1C-9526-1103-1CAF-BD17CEC344AE}" dt="2025-01-10T14:36:52.838" v="162" actId="1076"/>
        <pc:sldMkLst>
          <pc:docMk/>
          <pc:sldMk cId="2179889782" sldId="2490"/>
        </pc:sldMkLst>
      </pc:sldChg>
    </pc:docChg>
  </pc:docChgLst>
  <pc:docChgLst>
    <pc:chgData name="Merita Jakaj" userId="05d8e7e6-4bde-4180-a449-7f59447b0060" providerId="ADAL" clId="{251A909D-45A3-47AB-8C63-E99017183C27}"/>
    <pc:docChg chg="modSld">
      <pc:chgData name="Merita Jakaj" userId="05d8e7e6-4bde-4180-a449-7f59447b0060" providerId="ADAL" clId="{251A909D-45A3-47AB-8C63-E99017183C27}" dt="2025-03-31T08:24:07.794" v="0"/>
      <pc:docMkLst>
        <pc:docMk/>
      </pc:docMkLst>
      <pc:sldChg chg="addSp modSp">
        <pc:chgData name="Merita Jakaj" userId="05d8e7e6-4bde-4180-a449-7f59447b0060" providerId="ADAL" clId="{251A909D-45A3-47AB-8C63-E99017183C27}" dt="2025-03-31T08:24:07.794" v="0"/>
        <pc:sldMkLst>
          <pc:docMk/>
          <pc:sldMk cId="804457081" sldId="2480"/>
        </pc:sldMkLst>
        <pc:spChg chg="add mod">
          <ac:chgData name="Merita Jakaj" userId="05d8e7e6-4bde-4180-a449-7f59447b0060" providerId="ADAL" clId="{251A909D-45A3-47AB-8C63-E99017183C27}" dt="2025-03-31T08:24:07.794" v="0"/>
          <ac:spMkLst>
            <pc:docMk/>
            <pc:sldMk cId="804457081" sldId="2480"/>
            <ac:spMk id="3" creationId="{F16DCCA7-5724-F46E-76F7-BEC642EFC964}"/>
          </ac:spMkLst>
        </pc:spChg>
      </pc:sldChg>
    </pc:docChg>
  </pc:docChgLst>
  <pc:docChgLst>
    <pc:chgData name="Emmanuel Martin" userId="S::emmanuel.martin@dsm.com::4f3fe258-26e6-4043-866e-5643ffcb8ec1" providerId="AD" clId="Web-{BDE1E88A-2C57-0DA8-9F18-4C27C9DCD176}"/>
    <pc:docChg chg="modSld">
      <pc:chgData name="Emmanuel Martin" userId="S::emmanuel.martin@dsm.com::4f3fe258-26e6-4043-866e-5643ffcb8ec1" providerId="AD" clId="Web-{BDE1E88A-2C57-0DA8-9F18-4C27C9DCD176}" dt="2025-01-08T12:46:59.065" v="2"/>
      <pc:docMkLst>
        <pc:docMk/>
      </pc:docMkLst>
      <pc:sldChg chg="modSp">
        <pc:chgData name="Emmanuel Martin" userId="S::emmanuel.martin@dsm.com::4f3fe258-26e6-4043-866e-5643ffcb8ec1" providerId="AD" clId="Web-{BDE1E88A-2C57-0DA8-9F18-4C27C9DCD176}" dt="2025-01-08T12:46:59.065" v="2"/>
        <pc:sldMkLst>
          <pc:docMk/>
          <pc:sldMk cId="3656185342" sldId="2476"/>
        </pc:sldMkLst>
      </pc:sldChg>
    </pc:docChg>
  </pc:docChgLst>
  <pc:docChgLst>
    <pc:chgData name="Beatrice Albanese" userId="S::beatrice.albanese@dsm.com::cf8a0dcc-7a34-4e2d-a3d2-85706be59435" providerId="AD" clId="Web-{7D7B85C6-8F01-945C-A966-2EA03DF49B53}"/>
    <pc:docChg chg="modSld">
      <pc:chgData name="Beatrice Albanese" userId="S::beatrice.albanese@dsm.com::cf8a0dcc-7a34-4e2d-a3d2-85706be59435" providerId="AD" clId="Web-{7D7B85C6-8F01-945C-A966-2EA03DF49B53}" dt="2025-01-08T15:07:07.408" v="1" actId="1076"/>
      <pc:docMkLst>
        <pc:docMk/>
      </pc:docMkLst>
      <pc:sldChg chg="modSp">
        <pc:chgData name="Beatrice Albanese" userId="S::beatrice.albanese@dsm.com::cf8a0dcc-7a34-4e2d-a3d2-85706be59435" providerId="AD" clId="Web-{7D7B85C6-8F01-945C-A966-2EA03DF49B53}" dt="2025-01-08T15:07:07.408" v="1" actId="1076"/>
        <pc:sldMkLst>
          <pc:docMk/>
          <pc:sldMk cId="4270337004" sldId="2478"/>
        </pc:sldMkLst>
      </pc:sldChg>
    </pc:docChg>
  </pc:docChgLst>
  <pc:docChgLst>
    <pc:chgData name="Caroline Guillien" userId="3e4c10c0-1ee2-48be-9d78-4d6ed773945d" providerId="ADAL" clId="{C5FE29DC-788D-4F6F-9778-91785C75FE37}"/>
    <pc:docChg chg="undo redo custSel delSld modSld">
      <pc:chgData name="Caroline Guillien" userId="3e4c10c0-1ee2-48be-9d78-4d6ed773945d" providerId="ADAL" clId="{C5FE29DC-788D-4F6F-9778-91785C75FE37}" dt="2025-01-09T08:56:27.173" v="923"/>
      <pc:docMkLst>
        <pc:docMk/>
      </pc:docMkLst>
      <pc:sldChg chg="del">
        <pc:chgData name="Caroline Guillien" userId="3e4c10c0-1ee2-48be-9d78-4d6ed773945d" providerId="ADAL" clId="{C5FE29DC-788D-4F6F-9778-91785C75FE37}" dt="2025-01-09T08:49:21.715" v="921" actId="47"/>
        <pc:sldMkLst>
          <pc:docMk/>
          <pc:sldMk cId="433675295" sldId="312"/>
        </pc:sldMkLst>
      </pc:sldChg>
      <pc:sldChg chg="del">
        <pc:chgData name="Caroline Guillien" userId="3e4c10c0-1ee2-48be-9d78-4d6ed773945d" providerId="ADAL" clId="{C5FE29DC-788D-4F6F-9778-91785C75FE37}" dt="2025-01-09T08:49:21.715" v="921" actId="47"/>
        <pc:sldMkLst>
          <pc:docMk/>
          <pc:sldMk cId="560931734" sldId="2451"/>
        </pc:sldMkLst>
      </pc:sldChg>
      <pc:sldChg chg="del">
        <pc:chgData name="Caroline Guillien" userId="3e4c10c0-1ee2-48be-9d78-4d6ed773945d" providerId="ADAL" clId="{C5FE29DC-788D-4F6F-9778-91785C75FE37}" dt="2025-01-09T08:49:21.715" v="921" actId="47"/>
        <pc:sldMkLst>
          <pc:docMk/>
          <pc:sldMk cId="3620475638" sldId="2457"/>
        </pc:sldMkLst>
      </pc:sldChg>
      <pc:sldChg chg="del">
        <pc:chgData name="Caroline Guillien" userId="3e4c10c0-1ee2-48be-9d78-4d6ed773945d" providerId="ADAL" clId="{C5FE29DC-788D-4F6F-9778-91785C75FE37}" dt="2025-01-09T08:49:21.715" v="921" actId="47"/>
        <pc:sldMkLst>
          <pc:docMk/>
          <pc:sldMk cId="1410926821" sldId="2469"/>
        </pc:sldMkLst>
      </pc:sldChg>
      <pc:sldChg chg="del">
        <pc:chgData name="Caroline Guillien" userId="3e4c10c0-1ee2-48be-9d78-4d6ed773945d" providerId="ADAL" clId="{C5FE29DC-788D-4F6F-9778-91785C75FE37}" dt="2025-01-09T08:49:21.715" v="921" actId="47"/>
        <pc:sldMkLst>
          <pc:docMk/>
          <pc:sldMk cId="1232428005" sldId="2470"/>
        </pc:sldMkLst>
      </pc:sldChg>
      <pc:sldChg chg="del">
        <pc:chgData name="Caroline Guillien" userId="3e4c10c0-1ee2-48be-9d78-4d6ed773945d" providerId="ADAL" clId="{C5FE29DC-788D-4F6F-9778-91785C75FE37}" dt="2025-01-09T08:49:21.715" v="921" actId="47"/>
        <pc:sldMkLst>
          <pc:docMk/>
          <pc:sldMk cId="2108333033" sldId="2471"/>
        </pc:sldMkLst>
      </pc:sldChg>
      <pc:sldChg chg="del">
        <pc:chgData name="Caroline Guillien" userId="3e4c10c0-1ee2-48be-9d78-4d6ed773945d" providerId="ADAL" clId="{C5FE29DC-788D-4F6F-9778-91785C75FE37}" dt="2025-01-09T08:49:21.715" v="921" actId="47"/>
        <pc:sldMkLst>
          <pc:docMk/>
          <pc:sldMk cId="1395466993" sldId="2472"/>
        </pc:sldMkLst>
      </pc:sldChg>
      <pc:sldChg chg="addSp delSp modSp del mod">
        <pc:chgData name="Caroline Guillien" userId="3e4c10c0-1ee2-48be-9d78-4d6ed773945d" providerId="ADAL" clId="{C5FE29DC-788D-4F6F-9778-91785C75FE37}" dt="2025-01-09T08:49:21.715" v="921" actId="47"/>
        <pc:sldMkLst>
          <pc:docMk/>
          <pc:sldMk cId="2667878959" sldId="2474"/>
        </pc:sldMkLst>
      </pc:sldChg>
      <pc:sldChg chg="addSp delSp modSp del mod">
        <pc:chgData name="Caroline Guillien" userId="3e4c10c0-1ee2-48be-9d78-4d6ed773945d" providerId="ADAL" clId="{C5FE29DC-788D-4F6F-9778-91785C75FE37}" dt="2025-01-09T08:49:21.715" v="921" actId="47"/>
        <pc:sldMkLst>
          <pc:docMk/>
          <pc:sldMk cId="3656185342" sldId="2476"/>
        </pc:sldMkLst>
      </pc:sldChg>
      <pc:sldChg chg="addSp delSp modSp del mod">
        <pc:chgData name="Caroline Guillien" userId="3e4c10c0-1ee2-48be-9d78-4d6ed773945d" providerId="ADAL" clId="{C5FE29DC-788D-4F6F-9778-91785C75FE37}" dt="2025-01-09T08:49:21.715" v="921" actId="47"/>
        <pc:sldMkLst>
          <pc:docMk/>
          <pc:sldMk cId="1908926776" sldId="2477"/>
        </pc:sldMkLst>
      </pc:sldChg>
      <pc:sldChg chg="addSp delSp modSp del mod">
        <pc:chgData name="Caroline Guillien" userId="3e4c10c0-1ee2-48be-9d78-4d6ed773945d" providerId="ADAL" clId="{C5FE29DC-788D-4F6F-9778-91785C75FE37}" dt="2025-01-09T08:49:21.715" v="921" actId="47"/>
        <pc:sldMkLst>
          <pc:docMk/>
          <pc:sldMk cId="4270337004" sldId="2478"/>
        </pc:sldMkLst>
      </pc:sldChg>
      <pc:sldChg chg="del">
        <pc:chgData name="Caroline Guillien" userId="3e4c10c0-1ee2-48be-9d78-4d6ed773945d" providerId="ADAL" clId="{C5FE29DC-788D-4F6F-9778-91785C75FE37}" dt="2025-01-09T08:49:21.715" v="921" actId="47"/>
        <pc:sldMkLst>
          <pc:docMk/>
          <pc:sldMk cId="4264329843" sldId="2479"/>
        </pc:sldMkLst>
      </pc:sldChg>
      <pc:sldChg chg="addSp delSp modSp mod">
        <pc:chgData name="Caroline Guillien" userId="3e4c10c0-1ee2-48be-9d78-4d6ed773945d" providerId="ADAL" clId="{C5FE29DC-788D-4F6F-9778-91785C75FE37}" dt="2025-01-09T08:56:27.173" v="923"/>
        <pc:sldMkLst>
          <pc:docMk/>
          <pc:sldMk cId="2179889782" sldId="2490"/>
        </pc:sldMkLst>
      </pc:sldChg>
    </pc:docChg>
  </pc:docChgLst>
  <pc:docChgLst>
    <pc:chgData name="Emmanuel Martin" userId="4f3fe258-26e6-4043-866e-5643ffcb8ec1" providerId="ADAL" clId="{03922A5E-2D4C-4511-ACEA-9B51FB6391CD}"/>
    <pc:docChg chg="undo custSel modSld">
      <pc:chgData name="Emmanuel Martin" userId="4f3fe258-26e6-4043-866e-5643ffcb8ec1" providerId="ADAL" clId="{03922A5E-2D4C-4511-ACEA-9B51FB6391CD}" dt="2025-01-08T14:30:10.709" v="56" actId="20577"/>
      <pc:docMkLst>
        <pc:docMk/>
      </pc:docMkLst>
      <pc:sldChg chg="addSp modSp mod">
        <pc:chgData name="Emmanuel Martin" userId="4f3fe258-26e6-4043-866e-5643ffcb8ec1" providerId="ADAL" clId="{03922A5E-2D4C-4511-ACEA-9B51FB6391CD}" dt="2025-01-08T14:30:10.709" v="56" actId="20577"/>
        <pc:sldMkLst>
          <pc:docMk/>
          <pc:sldMk cId="3656185342" sldId="2476"/>
        </pc:sldMkLst>
      </pc:sldChg>
    </pc:docChg>
  </pc:docChgLst>
  <pc:docChgLst>
    <pc:chgData name="Beatrice Albanese" userId="cf8a0dcc-7a34-4e2d-a3d2-85706be59435" providerId="ADAL" clId="{D42C82DF-F65F-46B7-B027-95EA188B0B2D}"/>
    <pc:docChg chg="modSld sldOrd">
      <pc:chgData name="Beatrice Albanese" userId="cf8a0dcc-7a34-4e2d-a3d2-85706be59435" providerId="ADAL" clId="{D42C82DF-F65F-46B7-B027-95EA188B0B2D}" dt="2025-01-06T14:54:31.384" v="1"/>
      <pc:docMkLst>
        <pc:docMk/>
      </pc:docMkLst>
      <pc:sldChg chg="ord">
        <pc:chgData name="Beatrice Albanese" userId="cf8a0dcc-7a34-4e2d-a3d2-85706be59435" providerId="ADAL" clId="{D42C82DF-F65F-46B7-B027-95EA188B0B2D}" dt="2025-01-06T14:54:31.384" v="1"/>
        <pc:sldMkLst>
          <pc:docMk/>
          <pc:sldMk cId="1395466993" sldId="2472"/>
        </pc:sldMkLst>
      </pc:sldChg>
      <pc:sldChg chg="ord">
        <pc:chgData name="Beatrice Albanese" userId="cf8a0dcc-7a34-4e2d-a3d2-85706be59435" providerId="ADAL" clId="{D42C82DF-F65F-46B7-B027-95EA188B0B2D}" dt="2025-01-06T14:54:31.384" v="1"/>
        <pc:sldMkLst>
          <pc:docMk/>
          <pc:sldMk cId="3656185342" sldId="2476"/>
        </pc:sldMkLst>
      </pc:sldChg>
    </pc:docChg>
  </pc:docChgLst>
  <pc:docChgLst>
    <pc:chgData name="Beatrice Albanese" userId="cf8a0dcc-7a34-4e2d-a3d2-85706be59435" providerId="ADAL" clId="{BCE2C3DE-8931-4A67-B0BA-34998892D519}"/>
    <pc:docChg chg="modSld">
      <pc:chgData name="Beatrice Albanese" userId="cf8a0dcc-7a34-4e2d-a3d2-85706be59435" providerId="ADAL" clId="{BCE2C3DE-8931-4A67-B0BA-34998892D519}" dt="2025-01-10T14:43:50.476" v="0" actId="14100"/>
      <pc:docMkLst>
        <pc:docMk/>
      </pc:docMkLst>
      <pc:sldChg chg="modSp mod">
        <pc:chgData name="Beatrice Albanese" userId="cf8a0dcc-7a34-4e2d-a3d2-85706be59435" providerId="ADAL" clId="{BCE2C3DE-8931-4A67-B0BA-34998892D519}" dt="2025-01-10T14:43:50.476" v="0" actId="14100"/>
        <pc:sldMkLst>
          <pc:docMk/>
          <pc:sldMk cId="2179889782" sldId="24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6656A-83C2-3044-9B80-14784278865A}" type="datetimeFigureOut">
              <a:rPr lang="pt-BR" smtClean="0"/>
              <a:t>22/04/2025</a:t>
            </a:fld>
            <a:endParaRPr lang="pt-B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6456D8-36B5-AE48-B1E3-F330C023EEC4}" type="slidenum">
              <a:rPr lang="pt-BR" smtClean="0"/>
              <a:t>‹#›</a:t>
            </a:fld>
            <a:endParaRPr lang="pt-BR"/>
          </a:p>
        </p:txBody>
      </p:sp>
    </p:spTree>
    <p:extLst>
      <p:ext uri="{BB962C8B-B14F-4D97-AF65-F5344CB8AC3E}">
        <p14:creationId xmlns:p14="http://schemas.microsoft.com/office/powerpoint/2010/main" val="63885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427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6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589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Slide de Título">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7332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0704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de Título">
    <p:bg>
      <p:bgPr>
        <a:solidFill>
          <a:srgbClr val="ECECE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3054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ítulo e Conteúdo">
    <p:bg>
      <p:bgPr>
        <a:solidFill>
          <a:srgbClr val="ECECED"/>
        </a:solidFill>
        <a:effectLst/>
      </p:bgPr>
    </p:bg>
    <p:spTree>
      <p:nvGrpSpPr>
        <p:cNvPr id="1" name=""/>
        <p:cNvGrpSpPr/>
        <p:nvPr/>
      </p:nvGrpSpPr>
      <p:grpSpPr>
        <a:xfrm>
          <a:off x="0" y="0"/>
          <a:ext cx="0" cy="0"/>
          <a:chOff x="0" y="0"/>
          <a:chExt cx="0" cy="0"/>
        </a:xfrm>
      </p:grpSpPr>
      <p:pic>
        <p:nvPicPr>
          <p:cNvPr id="11" name="Picture 12">
            <a:extLst>
              <a:ext uri="{FF2B5EF4-FFF2-40B4-BE49-F238E27FC236}">
                <a16:creationId xmlns:a16="http://schemas.microsoft.com/office/drawing/2014/main" id="{5A0FEAE7-382C-C63A-6D62-4400B84BE3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2077798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619689"/>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6" r:id="rId3"/>
    <p:sldLayoutId id="214748370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background with lines&#10;&#10;Description automatically generated">
            <a:extLst>
              <a:ext uri="{FF2B5EF4-FFF2-40B4-BE49-F238E27FC236}">
                <a16:creationId xmlns:a16="http://schemas.microsoft.com/office/drawing/2014/main" id="{F6AECEDF-B0BB-D596-28E7-D4525489848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3DF23619-605D-A831-7414-7D254CC78495}"/>
              </a:ext>
            </a:extLst>
          </p:cNvPr>
          <p:cNvSpPr txBox="1">
            <a:spLocks/>
          </p:cNvSpPr>
          <p:nvPr/>
        </p:nvSpPr>
        <p:spPr>
          <a:xfrm>
            <a:off x="3811308" y="4069366"/>
            <a:ext cx="4569384"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DM Sans" pitchFamily="2" charset="77"/>
                <a:ea typeface="+mn-ea"/>
                <a:cs typeface="+mn-cs"/>
              </a:rPr>
              <a:t>Niacinamide PC for a new wave of beauty</a:t>
            </a: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5" name="Picture 4" descr="A black and white logo&#10;&#10;Description automatically generated">
            <a:extLst>
              <a:ext uri="{FF2B5EF4-FFF2-40B4-BE49-F238E27FC236}">
                <a16:creationId xmlns:a16="http://schemas.microsoft.com/office/drawing/2014/main" id="{ED79932D-60D2-6E41-3E0B-06FF66020C4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pic>
        <p:nvPicPr>
          <p:cNvPr id="13" name="Picture 12" descr="A white and green line&#10;&#10;Description automatically generated">
            <a:extLst>
              <a:ext uri="{FF2B5EF4-FFF2-40B4-BE49-F238E27FC236}">
                <a16:creationId xmlns:a16="http://schemas.microsoft.com/office/drawing/2014/main" id="{49B8E36F-E931-789E-1EFF-0C5A5D82A8D1}"/>
              </a:ext>
            </a:extLst>
          </p:cNvPr>
          <p:cNvPicPr>
            <a:picLocks noChangeAspect="1"/>
          </p:cNvPicPr>
          <p:nvPr/>
        </p:nvPicPr>
        <p:blipFill>
          <a:blip r:embed="rId4"/>
          <a:stretch>
            <a:fillRect/>
          </a:stretch>
        </p:blipFill>
        <p:spPr>
          <a:xfrm>
            <a:off x="3658624" y="2993096"/>
            <a:ext cx="4874752" cy="871807"/>
          </a:xfrm>
          <a:prstGeom prst="rect">
            <a:avLst/>
          </a:prstGeom>
        </p:spPr>
      </p:pic>
      <p:sp>
        <p:nvSpPr>
          <p:cNvPr id="3" name="TextBox 2">
            <a:extLst>
              <a:ext uri="{FF2B5EF4-FFF2-40B4-BE49-F238E27FC236}">
                <a16:creationId xmlns:a16="http://schemas.microsoft.com/office/drawing/2014/main" id="{F16DCCA7-5724-F46E-76F7-BEC642EFC964}"/>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804457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FDA9-07A6-68C7-F564-F80286D529A4}"/>
            </a:ext>
          </a:extLst>
        </p:cNvPr>
        <p:cNvGrpSpPr/>
        <p:nvPr/>
      </p:nvGrpSpPr>
      <p:grpSpPr>
        <a:xfrm>
          <a:off x="0" y="0"/>
          <a:ext cx="0" cy="0"/>
          <a:chOff x="0" y="0"/>
          <a:chExt cx="0" cy="0"/>
        </a:xfrm>
      </p:grpSpPr>
      <p:pic>
        <p:nvPicPr>
          <p:cNvPr id="7" name="Picture 6" descr="A person smiling with her eyes closed&#10;&#10;Description automatically generated">
            <a:extLst>
              <a:ext uri="{FF2B5EF4-FFF2-40B4-BE49-F238E27FC236}">
                <a16:creationId xmlns:a16="http://schemas.microsoft.com/office/drawing/2014/main" id="{EBED40B0-D6F9-E8CC-E692-395C36198D9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Text Placeholder 2">
            <a:extLst>
              <a:ext uri="{FF2B5EF4-FFF2-40B4-BE49-F238E27FC236}">
                <a16:creationId xmlns:a16="http://schemas.microsoft.com/office/drawing/2014/main" id="{1BA13CCD-D1AC-3A0D-2ECC-CDC6A871A52D}"/>
              </a:ext>
            </a:extLst>
          </p:cNvPr>
          <p:cNvSpPr txBox="1">
            <a:spLocks/>
          </p:cNvSpPr>
          <p:nvPr/>
        </p:nvSpPr>
        <p:spPr>
          <a:xfrm>
            <a:off x="6884315" y="2434193"/>
            <a:ext cx="4556933" cy="30196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Aging brings its own set of challenges, but it also has the power to unlock new opportunities for a more fulfilling life. Embrace the beauty of maturity with </a:t>
            </a:r>
            <a:r>
              <a:rPr kumimoji="0" lang="en-US" sz="1200" b="1" i="0" u="none" strike="noStrike" kern="1200" cap="none" spc="0" normalizeH="0" baseline="0" noProof="0">
                <a:ln>
                  <a:noFill/>
                </a:ln>
                <a:solidFill>
                  <a:prstClr val="white"/>
                </a:solidFill>
                <a:effectLst/>
                <a:uLnTx/>
                <a:uFillTx/>
                <a:latin typeface="DM Sans" pitchFamily="2" charset="77"/>
                <a:ea typeface="+mn-ea"/>
                <a:cs typeface="+mn-cs"/>
              </a:rPr>
              <a:t>NIAWAVE</a:t>
            </a: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prstClr val="white"/>
                </a:solidFill>
                <a:effectLst/>
                <a:uLnTx/>
                <a:uFillTx/>
                <a:latin typeface="DM Sans" pitchFamily="2" charset="77"/>
                <a:ea typeface="+mn-ea"/>
                <a:cs typeface="+mn-cs"/>
              </a:rPr>
              <a:t>NIAWAVE</a:t>
            </a: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 is a skincare line crafted to cater your skin's evolving needs and to honour your powerful beauty.</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Recent scientific studies on pre and post-menopausal skin highlight the pivotal role of Niacinamide PC in addressing menopausal skin changes. This potent ingredient helps prevent photoaging, boosts collagen production, reduces inflammation, and minimizes sensitivity to daily stressors, promoting healthy aging.</a:t>
            </a: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For skin that is stronger, more resilient,</a:t>
            </a: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and radiant, just like you.</a:t>
            </a:r>
          </a:p>
        </p:txBody>
      </p:sp>
      <p:pic>
        <p:nvPicPr>
          <p:cNvPr id="6" name="Picture 5" descr="A person smiling with her eyes closed&#10;&#10;Description automatically generated">
            <a:extLst>
              <a:ext uri="{FF2B5EF4-FFF2-40B4-BE49-F238E27FC236}">
                <a16:creationId xmlns:a16="http://schemas.microsoft.com/office/drawing/2014/main" id="{8C5622D6-E334-061B-6B8F-7FCC5E63472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06E75BDE-C8A8-5EF8-643A-B4F3FA2F303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2" name="Text Placeholder 2">
            <a:extLst>
              <a:ext uri="{FF2B5EF4-FFF2-40B4-BE49-F238E27FC236}">
                <a16:creationId xmlns:a16="http://schemas.microsoft.com/office/drawing/2014/main" id="{FD0C206C-308F-5759-37D6-B3771E9590F3}"/>
              </a:ext>
            </a:extLst>
          </p:cNvPr>
          <p:cNvSpPr txBox="1">
            <a:spLocks/>
          </p:cNvSpPr>
          <p:nvPr/>
        </p:nvSpPr>
        <p:spPr>
          <a:xfrm>
            <a:off x="6884315" y="1633021"/>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4" name="Picture 13" descr="A white and green line&#10;&#10;Description automatically generated">
            <a:extLst>
              <a:ext uri="{FF2B5EF4-FFF2-40B4-BE49-F238E27FC236}">
                <a16:creationId xmlns:a16="http://schemas.microsoft.com/office/drawing/2014/main" id="{59068AC4-BF3F-5BA5-559D-E5A85AC2575F}"/>
              </a:ext>
            </a:extLst>
          </p:cNvPr>
          <p:cNvPicPr>
            <a:picLocks noChangeAspect="1"/>
          </p:cNvPicPr>
          <p:nvPr/>
        </p:nvPicPr>
        <p:blipFill>
          <a:blip r:embed="rId5"/>
          <a:stretch>
            <a:fillRect/>
          </a:stretch>
        </p:blipFill>
        <p:spPr>
          <a:xfrm>
            <a:off x="6960515" y="827732"/>
            <a:ext cx="3616066" cy="646702"/>
          </a:xfrm>
          <a:prstGeom prst="rect">
            <a:avLst/>
          </a:prstGeom>
        </p:spPr>
      </p:pic>
    </p:spTree>
    <p:extLst>
      <p:ext uri="{BB962C8B-B14F-4D97-AF65-F5344CB8AC3E}">
        <p14:creationId xmlns:p14="http://schemas.microsoft.com/office/powerpoint/2010/main" val="4168795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D1CD-C795-66A2-CBC3-ABB74779146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86782F2-FB3A-2EBD-51EE-05E9CF3046E8}"/>
              </a:ext>
            </a:extLst>
          </p:cNvPr>
          <p:cNvPicPr>
            <a:picLocks noChangeAspect="1"/>
          </p:cNvPicPr>
          <p:nvPr/>
        </p:nvPicPr>
        <p:blipFill>
          <a:blip r:embed="rId3"/>
          <a:srcRect/>
          <a:stretch/>
        </p:blipFill>
        <p:spPr>
          <a:xfrm>
            <a:off x="0" y="0"/>
            <a:ext cx="12192000" cy="6858000"/>
          </a:xfrm>
          <a:prstGeom prst="rect">
            <a:avLst/>
          </a:prstGeom>
        </p:spPr>
      </p:pic>
      <p:pic>
        <p:nvPicPr>
          <p:cNvPr id="9" name="Picture 8" descr="A black and white logo&#10;&#10;Description automatically generated">
            <a:extLst>
              <a:ext uri="{FF2B5EF4-FFF2-40B4-BE49-F238E27FC236}">
                <a16:creationId xmlns:a16="http://schemas.microsoft.com/office/drawing/2014/main" id="{7513A00A-3B2C-7057-2D67-33C45A763E9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1" name="Text Placeholder 2">
            <a:extLst>
              <a:ext uri="{FF2B5EF4-FFF2-40B4-BE49-F238E27FC236}">
                <a16:creationId xmlns:a16="http://schemas.microsoft.com/office/drawing/2014/main" id="{4A9370C7-E905-0DA8-B438-BE3317684D12}"/>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35" name="Picture 34" descr="A white and green line&#10;&#10;Description automatically generated">
            <a:extLst>
              <a:ext uri="{FF2B5EF4-FFF2-40B4-BE49-F238E27FC236}">
                <a16:creationId xmlns:a16="http://schemas.microsoft.com/office/drawing/2014/main" id="{D4C16B16-C3C5-43B1-3417-C08FAA978726}"/>
              </a:ext>
            </a:extLst>
          </p:cNvPr>
          <p:cNvPicPr>
            <a:picLocks noChangeAspect="1"/>
          </p:cNvPicPr>
          <p:nvPr/>
        </p:nvPicPr>
        <p:blipFill>
          <a:blip r:embed="rId5"/>
          <a:stretch>
            <a:fillRect/>
          </a:stretch>
        </p:blipFill>
        <p:spPr>
          <a:xfrm>
            <a:off x="604225" y="486620"/>
            <a:ext cx="3616066" cy="646702"/>
          </a:xfrm>
          <a:prstGeom prst="rect">
            <a:avLst/>
          </a:prstGeom>
        </p:spPr>
      </p:pic>
      <p:sp>
        <p:nvSpPr>
          <p:cNvPr id="5" name="TextBox 4">
            <a:extLst>
              <a:ext uri="{FF2B5EF4-FFF2-40B4-BE49-F238E27FC236}">
                <a16:creationId xmlns:a16="http://schemas.microsoft.com/office/drawing/2014/main" id="{15E0227D-DD88-6527-89F5-D569FA18D3A1}"/>
              </a:ext>
            </a:extLst>
          </p:cNvPr>
          <p:cNvSpPr txBox="1"/>
          <p:nvPr/>
        </p:nvSpPr>
        <p:spPr>
          <a:xfrm>
            <a:off x="-182882" y="6303524"/>
            <a:ext cx="3002282" cy="615553"/>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8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849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C8D40-DA11-486C-BAF7-962C117D2F7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4BE8CF6-6E86-17CF-E492-08EC81D39346}"/>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42B2DD00-9F2F-E819-8553-DF13D0DB81F8}"/>
              </a:ext>
            </a:extLst>
          </p:cNvPr>
          <p:cNvSpPr txBox="1">
            <a:spLocks/>
          </p:cNvSpPr>
          <p:nvPr/>
        </p:nvSpPr>
        <p:spPr>
          <a:xfrm>
            <a:off x="510538" y="4781831"/>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BRIGHT ENERGY SERUM</a:t>
            </a:r>
          </a:p>
        </p:txBody>
      </p:sp>
      <p:sp>
        <p:nvSpPr>
          <p:cNvPr id="6" name="Text Placeholder 2">
            <a:extLst>
              <a:ext uri="{FF2B5EF4-FFF2-40B4-BE49-F238E27FC236}">
                <a16:creationId xmlns:a16="http://schemas.microsoft.com/office/drawing/2014/main" id="{8FFCE5C3-0DD7-98D5-11A3-658A012E7B92}"/>
              </a:ext>
            </a:extLst>
          </p:cNvPr>
          <p:cNvSpPr txBox="1">
            <a:spLocks/>
          </p:cNvSpPr>
          <p:nvPr/>
        </p:nvSpPr>
        <p:spPr>
          <a:xfrm>
            <a:off x="535937" y="5068986"/>
            <a:ext cx="5560063" cy="114982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With a powerful combination of Niacinamide PC and vitamins B5, C, and E, our facial serum is perfect for maintaining radiant, even-toned skin at every stage of life. It helps control hyperpigmentation, energizes the skin, and restores its glow and vitality during the challenges of menopause. Plus, it reduces signs of aging, helping you look youthful and face hormonal changes with greater confidence.</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403779BE-7699-8F23-BB7E-B730D7655D3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4" name="Text Placeholder 2">
            <a:extLst>
              <a:ext uri="{FF2B5EF4-FFF2-40B4-BE49-F238E27FC236}">
                <a16:creationId xmlns:a16="http://schemas.microsoft.com/office/drawing/2014/main" id="{BC69E35F-C422-EBD2-49DC-F30C5EBDD55C}"/>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5" name="Picture 14" descr="A white and green line&#10;&#10;Description automatically generated">
            <a:extLst>
              <a:ext uri="{FF2B5EF4-FFF2-40B4-BE49-F238E27FC236}">
                <a16:creationId xmlns:a16="http://schemas.microsoft.com/office/drawing/2014/main" id="{E5B9C60C-E05A-6E33-6A15-5D4D632333C4}"/>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D9F64F43-4BD2-E8B7-A19C-9EAA684DBE54}"/>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80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520534" y="4075478"/>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SK-E-103204-1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extLst>
              <p:ext uri="{D42A27DB-BD31-4B8C-83A1-F6EECF244321}">
                <p14:modId xmlns:p14="http://schemas.microsoft.com/office/powerpoint/2010/main" val="2133203166"/>
              </p:ext>
            </p:extLst>
          </p:nvPr>
        </p:nvGraphicFramePr>
        <p:xfrm>
          <a:off x="5534499" y="1724984"/>
          <a:ext cx="6267432" cy="2057400"/>
        </p:xfrm>
        <a:graphic>
          <a:graphicData uri="http://schemas.openxmlformats.org/drawingml/2006/table">
            <a:tbl>
              <a:tblPr>
                <a:tableStyleId>{5C22544A-7EE6-4342-B048-85BDC9FD1C3A}</a:tableStyleId>
              </a:tblPr>
              <a:tblGrid>
                <a:gridCol w="497033">
                  <a:extLst>
                    <a:ext uri="{9D8B030D-6E8A-4147-A177-3AD203B41FA5}">
                      <a16:colId xmlns:a16="http://schemas.microsoft.com/office/drawing/2014/main" val="820058037"/>
                    </a:ext>
                  </a:extLst>
                </a:gridCol>
                <a:gridCol w="2163949">
                  <a:extLst>
                    <a:ext uri="{9D8B030D-6E8A-4147-A177-3AD203B41FA5}">
                      <a16:colId xmlns:a16="http://schemas.microsoft.com/office/drawing/2014/main" val="4215147189"/>
                    </a:ext>
                  </a:extLst>
                </a:gridCol>
                <a:gridCol w="2893325">
                  <a:extLst>
                    <a:ext uri="{9D8B030D-6E8A-4147-A177-3AD203B41FA5}">
                      <a16:colId xmlns:a16="http://schemas.microsoft.com/office/drawing/2014/main" val="4009637295"/>
                    </a:ext>
                  </a:extLst>
                </a:gridCol>
                <a:gridCol w="713125">
                  <a:extLst>
                    <a:ext uri="{9D8B030D-6E8A-4147-A177-3AD203B41FA5}">
                      <a16:colId xmlns:a16="http://schemas.microsoft.com/office/drawing/2014/main" val="534348324"/>
                    </a:ext>
                  </a:extLst>
                </a:gridCol>
              </a:tblGrid>
              <a:tr h="137160">
                <a:tc>
                  <a:txBody>
                    <a:bodyPr/>
                    <a:lstStyle/>
                    <a:p>
                      <a:pPr marL="36000" algn="l">
                        <a:spcBef>
                          <a:spcPts val="40"/>
                        </a:spcBef>
                        <a:spcAft>
                          <a:spcPts val="0"/>
                        </a:spcAft>
                      </a:pPr>
                      <a:r>
                        <a:rPr lang="pt-BR" sz="800" b="1" i="0">
                          <a:solidFill>
                            <a:srgbClr val="515151"/>
                          </a:solidFill>
                          <a:effectLst/>
                          <a:latin typeface="DM Sans" pitchFamily="2" charset="77"/>
                          <a:ea typeface="Fira Sans" charset="0"/>
                          <a:cs typeface="Fira Sans" charset="0"/>
                        </a:rPr>
                        <a:t>PHASE</a:t>
                      </a: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137160">
                <a:tc rowSpan="6">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Water Dem</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AQUA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59,00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STAY-C® 50</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ASCORBYL PHOSPHATE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3,00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137160">
                <a:tc vMerge="1">
                  <a:txBody>
                    <a:bodyPr/>
                    <a:lstStyle/>
                    <a:p>
                      <a:pPr>
                        <a:spcBef>
                          <a:spcPts val="45"/>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t>
                      </a:r>
                      <a:r>
                        <a:rPr lang="en-US" sz="900" b="1">
                          <a:effectLst/>
                          <a:latin typeface="DM Sans" pitchFamily="2" charset="77"/>
                          <a:ea typeface="Times New Roman" panose="02020603050405020304" pitchFamily="18" charset="0"/>
                          <a:cs typeface="Times New Roman" panose="02020603050405020304" pitchFamily="18" charset="0"/>
                        </a:rPr>
                        <a:t>Niacinamide PC</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NIACINAMIDE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3,00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METABISULFITE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METABISULFITE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0,10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t>
                      </a:r>
                      <a:r>
                        <a:rPr lang="en-US" sz="900" b="1">
                          <a:effectLst/>
                          <a:latin typeface="DM Sans" pitchFamily="2" charset="77"/>
                          <a:ea typeface="Times New Roman" panose="02020603050405020304" pitchFamily="18" charset="0"/>
                          <a:cs typeface="Times New Roman" panose="02020603050405020304" pitchFamily="18" charset="0"/>
                        </a:rPr>
                        <a:t>D-PANTHENOL</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PANTHENOL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1,00 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Edeta® BD</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DISODIUM EDTA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0,10 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137160">
                <a:tc rowSpan="3">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B</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Glycerin 99.5%</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GLYCERIN</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5,00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248078230"/>
                  </a:ext>
                </a:extLst>
              </a:tr>
              <a:tr h="137160">
                <a:tc vMerge="1">
                  <a:txBody>
                    <a:bodyPr/>
                    <a:lstStyle/>
                    <a:p>
                      <a:pPr>
                        <a:spcBef>
                          <a:spcPts val="5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Propanediol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PROPANEDIOL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25,00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75127553"/>
                  </a:ext>
                </a:extLst>
              </a:tr>
              <a:tr h="137160">
                <a:tc vMerge="1">
                  <a:txBody>
                    <a:bodyPr/>
                    <a:lstStyle/>
                    <a:p>
                      <a:pPr>
                        <a:spcBef>
                          <a:spcPts val="5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HYA-ACT™ M</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HYALURONATE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557746055"/>
                  </a:ext>
                </a:extLst>
              </a:tr>
              <a:tr h="137160">
                <a:tc rowSpan="4">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C</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DL-alpha-Tocopheryl Acetate </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TOCOPHERYL ACETATE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0,10 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Focusguard PE 9010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PHENOXYETHANOL, ETHYLHEXYLGLYCERIN</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0,60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PEG-40 HYDROGENATED CASTOR OIL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PEG-40 HYDROGENATED CASTOR OIL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137160">
                <a:tc vMerge="1">
                  <a:txBody>
                    <a:bodyPr/>
                    <a:lstStyle/>
                    <a:p>
                      <a:pPr>
                        <a:spcBef>
                          <a:spcPts val="45"/>
                        </a:spcBef>
                        <a:spcAft>
                          <a:spcPts val="5"/>
                        </a:spcAft>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RB-211127 Facial 2</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PARFUM</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0,50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137160">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D</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Citric Acid 25% solution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AQUA, CITRIC ACID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821855176"/>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9126215" y="853932"/>
            <a:ext cx="270719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BRIGHT ENERGY SERUM</a:t>
            </a:r>
          </a:p>
        </p:txBody>
      </p:sp>
      <p:pic>
        <p:nvPicPr>
          <p:cNvPr id="23" name="Picture 22">
            <a:extLst>
              <a:ext uri="{FF2B5EF4-FFF2-40B4-BE49-F238E27FC236}">
                <a16:creationId xmlns:a16="http://schemas.microsoft.com/office/drawing/2014/main" id="{523CE2FC-72D3-6C3D-205A-C76ABCFDDC11}"/>
              </a:ext>
            </a:extLst>
          </p:cNvPr>
          <p:cNvPicPr>
            <a:picLocks noChangeAspect="1"/>
          </p:cNvPicPr>
          <p:nvPr/>
        </p:nvPicPr>
        <p:blipFill>
          <a:blip r:embed="rId6"/>
          <a:srcRect l="31628" r="31628"/>
          <a:stretch/>
        </p:blipFill>
        <p:spPr>
          <a:xfrm>
            <a:off x="1806592" y="1704885"/>
            <a:ext cx="1284769" cy="4160896"/>
          </a:xfrm>
          <a:prstGeom prst="rect">
            <a:avLst/>
          </a:prstGeom>
          <a:ln>
            <a:noFill/>
          </a:ln>
          <a:effectLst>
            <a:outerShdw blurRad="292100" dist="139700" dir="2700000" algn="tl" rotWithShape="0">
              <a:srgbClr val="333333">
                <a:alpha val="35000"/>
              </a:srgbClr>
            </a:outerShdw>
          </a:effectLst>
        </p:spPr>
      </p:pic>
      <p:sp>
        <p:nvSpPr>
          <p:cNvPr id="2" name="CaixaDeTexto 10">
            <a:extLst>
              <a:ext uri="{FF2B5EF4-FFF2-40B4-BE49-F238E27FC236}">
                <a16:creationId xmlns:a16="http://schemas.microsoft.com/office/drawing/2014/main" id="{14A24215-1E0E-B094-F05D-D9A2DE27C4E1}"/>
              </a:ext>
            </a:extLst>
          </p:cNvPr>
          <p:cNvSpPr txBox="1"/>
          <p:nvPr/>
        </p:nvSpPr>
        <p:spPr>
          <a:xfrm>
            <a:off x="5520534" y="425604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3" name="Table 2">
            <a:extLst>
              <a:ext uri="{FF2B5EF4-FFF2-40B4-BE49-F238E27FC236}">
                <a16:creationId xmlns:a16="http://schemas.microsoft.com/office/drawing/2014/main" id="{E7A21A9C-B60F-A4B4-343E-72F52DBE186A}"/>
              </a:ext>
            </a:extLst>
          </p:cNvPr>
          <p:cNvGraphicFramePr>
            <a:graphicFrameLocks noGrp="1"/>
          </p:cNvGraphicFramePr>
          <p:nvPr>
            <p:extLst>
              <p:ext uri="{D42A27DB-BD31-4B8C-83A1-F6EECF244321}">
                <p14:modId xmlns:p14="http://schemas.microsoft.com/office/powerpoint/2010/main" val="4005620608"/>
              </p:ext>
            </p:extLst>
          </p:nvPr>
        </p:nvGraphicFramePr>
        <p:xfrm>
          <a:off x="5565981" y="4493126"/>
          <a:ext cx="6366081" cy="487680"/>
        </p:xfrm>
        <a:graphic>
          <a:graphicData uri="http://schemas.openxmlformats.org/drawingml/2006/table">
            <a:tbl>
              <a:tblPr/>
              <a:tblGrid>
                <a:gridCol w="143081">
                  <a:extLst>
                    <a:ext uri="{9D8B030D-6E8A-4147-A177-3AD203B41FA5}">
                      <a16:colId xmlns:a16="http://schemas.microsoft.com/office/drawing/2014/main" val="582772279"/>
                    </a:ext>
                  </a:extLst>
                </a:gridCol>
                <a:gridCol w="6223000">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1</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Prepare Phase A and stir until it's homogenous.</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2</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Add Phase B under stirring, until it's homogenous.</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3</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Add Phase C as a premix and homogenize under stirring.</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4</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Adjust pH with Phase C</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bl>
          </a:graphicData>
        </a:graphic>
      </p:graphicFrame>
      <p:sp>
        <p:nvSpPr>
          <p:cNvPr id="7" name="CaixaDeTexto 10">
            <a:extLst>
              <a:ext uri="{FF2B5EF4-FFF2-40B4-BE49-F238E27FC236}">
                <a16:creationId xmlns:a16="http://schemas.microsoft.com/office/drawing/2014/main" id="{37E1F5A8-2D73-5B6D-DB31-3B90DFF4281A}"/>
              </a:ext>
            </a:extLst>
          </p:cNvPr>
          <p:cNvSpPr txBox="1"/>
          <p:nvPr/>
        </p:nvSpPr>
        <p:spPr>
          <a:xfrm>
            <a:off x="5534499" y="5157743"/>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graphicFrame>
        <p:nvGraphicFramePr>
          <p:cNvPr id="9" name="Table 8">
            <a:extLst>
              <a:ext uri="{FF2B5EF4-FFF2-40B4-BE49-F238E27FC236}">
                <a16:creationId xmlns:a16="http://schemas.microsoft.com/office/drawing/2014/main" id="{E1637EC1-C6F4-A829-AC89-7569B79719E1}"/>
              </a:ext>
            </a:extLst>
          </p:cNvPr>
          <p:cNvGraphicFramePr>
            <a:graphicFrameLocks noGrp="1"/>
          </p:cNvGraphicFramePr>
          <p:nvPr>
            <p:extLst>
              <p:ext uri="{D42A27DB-BD31-4B8C-83A1-F6EECF244321}">
                <p14:modId xmlns:p14="http://schemas.microsoft.com/office/powerpoint/2010/main" val="3182350060"/>
              </p:ext>
            </p:extLst>
          </p:nvPr>
        </p:nvGraphicFramePr>
        <p:xfrm>
          <a:off x="5579946" y="5326646"/>
          <a:ext cx="3546269" cy="324740"/>
        </p:xfrm>
        <a:graphic>
          <a:graphicData uri="http://schemas.openxmlformats.org/drawingml/2006/table">
            <a:tbl>
              <a:tblPr/>
              <a:tblGrid>
                <a:gridCol w="1965119">
                  <a:extLst>
                    <a:ext uri="{9D8B030D-6E8A-4147-A177-3AD203B41FA5}">
                      <a16:colId xmlns:a16="http://schemas.microsoft.com/office/drawing/2014/main" val="1255433271"/>
                    </a:ext>
                  </a:extLst>
                </a:gridCol>
                <a:gridCol w="355600">
                  <a:extLst>
                    <a:ext uri="{9D8B030D-6E8A-4147-A177-3AD203B41FA5}">
                      <a16:colId xmlns:a16="http://schemas.microsoft.com/office/drawing/2014/main" val="3671272797"/>
                    </a:ext>
                  </a:extLst>
                </a:gridCol>
                <a:gridCol w="565150">
                  <a:extLst>
                    <a:ext uri="{9D8B030D-6E8A-4147-A177-3AD203B41FA5}">
                      <a16:colId xmlns:a16="http://schemas.microsoft.com/office/drawing/2014/main" val="373402762"/>
                    </a:ext>
                  </a:extLst>
                </a:gridCol>
                <a:gridCol w="660400">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7,3</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&lt; 100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Opalescent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
        <p:nvSpPr>
          <p:cNvPr id="11" name="TextBox 10">
            <a:extLst>
              <a:ext uri="{FF2B5EF4-FFF2-40B4-BE49-F238E27FC236}">
                <a16:creationId xmlns:a16="http://schemas.microsoft.com/office/drawing/2014/main" id="{A37D0271-6D4B-A5C7-58F3-FDAF59CA2EB2}"/>
              </a:ext>
            </a:extLst>
          </p:cNvPr>
          <p:cNvSpPr txBox="1"/>
          <p:nvPr/>
        </p:nvSpPr>
        <p:spPr>
          <a:xfrm>
            <a:off x="5520534" y="5848367"/>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a:t>
            </a:r>
            <a:endPar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sp>
        <p:nvSpPr>
          <p:cNvPr id="12" name="TextBox 11">
            <a:extLst>
              <a:ext uri="{FF2B5EF4-FFF2-40B4-BE49-F238E27FC236}">
                <a16:creationId xmlns:a16="http://schemas.microsoft.com/office/drawing/2014/main" id="{72907FEC-4683-8127-83AF-1526A2F644FC}"/>
              </a:ext>
            </a:extLst>
          </p:cNvPr>
          <p:cNvSpPr txBox="1"/>
          <p:nvPr/>
        </p:nvSpPr>
        <p:spPr>
          <a:xfrm>
            <a:off x="9126215" y="1096505"/>
            <a:ext cx="4685756" cy="259943"/>
          </a:xfrm>
          <a:prstGeom prst="rect">
            <a:avLst/>
          </a:prstGeom>
          <a:noFill/>
        </p:spPr>
        <p:txBody>
          <a:bodyPr wrap="square" rtlCol="0">
            <a:spAutoFit/>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900" b="0" i="0" u="none" strike="noStrike" kern="100" cap="none" spc="0" normalizeH="0" baseline="0" noProof="0">
                <a:ln>
                  <a:noFill/>
                </a:ln>
                <a:solidFill>
                  <a:srgbClr val="2D2B2B"/>
                </a:solidFill>
                <a:effectLst/>
                <a:uLnTx/>
                <a:uFillTx/>
                <a:latin typeface="DM Sans Medium" pitchFamily="2" charset="0"/>
                <a:ea typeface="DM Sans" pitchFamily="2" charset="0"/>
                <a:cs typeface="Times New Roman" panose="02020603050405020304" pitchFamily="18" charset="0"/>
              </a:rPr>
              <a:t>93,41% Natural Origin content according to ISO 16128</a:t>
            </a:r>
            <a:endParaRPr kumimoji="0" lang="en-US" sz="9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sp>
        <p:nvSpPr>
          <p:cNvPr id="13" name="Retângulo 9">
            <a:extLst>
              <a:ext uri="{FF2B5EF4-FFF2-40B4-BE49-F238E27FC236}">
                <a16:creationId xmlns:a16="http://schemas.microsoft.com/office/drawing/2014/main" id="{955AA005-ED0C-46E9-7050-D348882B941A}"/>
              </a:ext>
            </a:extLst>
          </p:cNvPr>
          <p:cNvSpPr/>
          <p:nvPr/>
        </p:nvSpPr>
        <p:spPr>
          <a:xfrm>
            <a:off x="127262" y="5646358"/>
            <a:ext cx="4968524"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Tree>
    <p:extLst>
      <p:ext uri="{BB962C8B-B14F-4D97-AF65-F5344CB8AC3E}">
        <p14:creationId xmlns:p14="http://schemas.microsoft.com/office/powerpoint/2010/main" val="396306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F2353-1256-C840-050A-D29E750C81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D4A9A10-C617-C0CF-A903-50E519BCA903}"/>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E327A574-4B4F-FB15-1C98-9AD8931FED97}"/>
              </a:ext>
            </a:extLst>
          </p:cNvPr>
          <p:cNvSpPr txBox="1">
            <a:spLocks/>
          </p:cNvSpPr>
          <p:nvPr/>
        </p:nvSpPr>
        <p:spPr>
          <a:xfrm>
            <a:off x="472438" y="4722949"/>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 BALANCING FACIAL CREAM</a:t>
            </a:r>
          </a:p>
        </p:txBody>
      </p:sp>
      <p:sp>
        <p:nvSpPr>
          <p:cNvPr id="5" name="Text Placeholder 2">
            <a:extLst>
              <a:ext uri="{FF2B5EF4-FFF2-40B4-BE49-F238E27FC236}">
                <a16:creationId xmlns:a16="http://schemas.microsoft.com/office/drawing/2014/main" id="{C943E48E-65DC-1533-A804-D33CB8DE99A2}"/>
              </a:ext>
            </a:extLst>
          </p:cNvPr>
          <p:cNvSpPr txBox="1">
            <a:spLocks/>
          </p:cNvSpPr>
          <p:nvPr/>
        </p:nvSpPr>
        <p:spPr>
          <a:xfrm>
            <a:off x="510535" y="5011656"/>
            <a:ext cx="5942219" cy="12498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Our facial cream is your perfect partner for your skincare routine during menopause! With Niacinamide PC and vitamins B5, B6, and B12, it restores ceramide balance, strengthens the skin’s barrier, and delivers deep hydration. It also stimulates collagen production, while smoothing out fine lines and wrinkles, combating dryness and sensitivity that often accompany this life stage. Best of all, it protects against environmental stress and hormonal changes, leaving you looking radiant and full of vitality.</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7" name="Picture 16" descr="A black and white logo&#10;&#10;Description automatically generated">
            <a:extLst>
              <a:ext uri="{FF2B5EF4-FFF2-40B4-BE49-F238E27FC236}">
                <a16:creationId xmlns:a16="http://schemas.microsoft.com/office/drawing/2014/main" id="{B2F82E46-AD8C-229F-2B2A-811234976B1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9" name="Text Placeholder 2">
            <a:extLst>
              <a:ext uri="{FF2B5EF4-FFF2-40B4-BE49-F238E27FC236}">
                <a16:creationId xmlns:a16="http://schemas.microsoft.com/office/drawing/2014/main" id="{7594F022-9E9E-49CC-1464-64E46E701E4A}"/>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20" name="Picture 19" descr="A white and green line&#10;&#10;Description automatically generated">
            <a:extLst>
              <a:ext uri="{FF2B5EF4-FFF2-40B4-BE49-F238E27FC236}">
                <a16:creationId xmlns:a16="http://schemas.microsoft.com/office/drawing/2014/main" id="{6BEC5B6D-5BA1-DC77-C49C-F7B01DEFE24D}"/>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A0E9ACA9-A3E1-C749-4656-20E09C7AF02A}"/>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83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83344"/>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461045" y="401763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SK-E-103205-1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extLst>
              <p:ext uri="{D42A27DB-BD31-4B8C-83A1-F6EECF244321}">
                <p14:modId xmlns:p14="http://schemas.microsoft.com/office/powerpoint/2010/main" val="520790945"/>
              </p:ext>
            </p:extLst>
          </p:nvPr>
        </p:nvGraphicFramePr>
        <p:xfrm>
          <a:off x="5520534" y="1696689"/>
          <a:ext cx="6312878" cy="2042160"/>
        </p:xfrm>
        <a:graphic>
          <a:graphicData uri="http://schemas.openxmlformats.org/drawingml/2006/table">
            <a:tbl>
              <a:tblPr>
                <a:tableStyleId>{5C22544A-7EE6-4342-B048-85BDC9FD1C3A}</a:tableStyleId>
              </a:tblPr>
              <a:tblGrid>
                <a:gridCol w="549679">
                  <a:extLst>
                    <a:ext uri="{9D8B030D-6E8A-4147-A177-3AD203B41FA5}">
                      <a16:colId xmlns:a16="http://schemas.microsoft.com/office/drawing/2014/main" val="1750224917"/>
                    </a:ext>
                  </a:extLst>
                </a:gridCol>
                <a:gridCol w="2548348">
                  <a:extLst>
                    <a:ext uri="{9D8B030D-6E8A-4147-A177-3AD203B41FA5}">
                      <a16:colId xmlns:a16="http://schemas.microsoft.com/office/drawing/2014/main" val="4215147189"/>
                    </a:ext>
                  </a:extLst>
                </a:gridCol>
                <a:gridCol w="2593075">
                  <a:extLst>
                    <a:ext uri="{9D8B030D-6E8A-4147-A177-3AD203B41FA5}">
                      <a16:colId xmlns:a16="http://schemas.microsoft.com/office/drawing/2014/main" val="4009637295"/>
                    </a:ext>
                  </a:extLst>
                </a:gridCol>
                <a:gridCol w="621776">
                  <a:extLst>
                    <a:ext uri="{9D8B030D-6E8A-4147-A177-3AD203B41FA5}">
                      <a16:colId xmlns:a16="http://schemas.microsoft.com/office/drawing/2014/main" val="534348324"/>
                    </a:ext>
                  </a:extLst>
                </a:gridCol>
              </a:tblGrid>
              <a:tr h="0">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0">
                <a:tc rowSpan="5">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A</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Water Dem</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AQUA</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78,49</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Ecogel™</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LYSOLECITHIN, SCLEROTIUM GUM, PULLULAN, XANTHAN GUM</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2,50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Propanediol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PROPANEDIOL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Dermosoft® Octiol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CAPRYLYL GLYCOL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Cosphaderm® Pentiol natural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PENTYLENE GLYCOL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0">
                <a:tc rowSpan="2">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B</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Myritol® 318</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CAPRYLIC/CAPRIC TRIGLYCERIDE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5,00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fr-FR" sz="900" b="0">
                          <a:solidFill>
                            <a:srgbClr val="000000"/>
                          </a:solidFill>
                          <a:effectLst/>
                          <a:latin typeface="DM Sans" pitchFamily="2" charset="77"/>
                          <a:ea typeface="Trebuchet MS" panose="020B0703020202090204" pitchFamily="34" charset="0"/>
                          <a:cs typeface="Times New Roman" panose="02020603050405020304" pitchFamily="18" charset="0"/>
                        </a:rPr>
                        <a:t>Perfume Fleur de peau RS90514</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PARFUM</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0,15</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0">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C</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VALVANCE® </a:t>
                      </a:r>
                      <a:r>
                        <a:rPr lang="en-GB" sz="900" b="1" i="1">
                          <a:solidFill>
                            <a:srgbClr val="000000"/>
                          </a:solidFill>
                          <a:effectLst/>
                          <a:latin typeface="DM Sans 14pt" pitchFamily="2" charset="77"/>
                          <a:ea typeface="Trebuchet MS" panose="020B0703020202090204" pitchFamily="34" charset="0"/>
                          <a:cs typeface="Times New Roman" panose="02020603050405020304" pitchFamily="18" charset="0"/>
                        </a:rPr>
                        <a:t>Touch</a:t>
                      </a: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 210</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SILICA</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1,00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0">
                <a:tc rowSpan="4">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D</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Niacinamide PC</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NIACINAMIDE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4,00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D-Panthenol 75 L</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PANTHENOL, AQUA</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2,00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PYRIDOXINE HYDROCHLORIDE (VITAMIN B6)</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PYRIDOXINE HCL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Vitamin B12 Cryst Food Grade</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CYANOCOBALAMIN</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0,01</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108051229"/>
                  </a:ext>
                </a:extLst>
              </a:tr>
              <a:tr h="0">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E</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Sodium Hydroxide 10% Solution</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AQUA, SODIUM HYDROXIDE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0,45</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74433267"/>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8702936" y="853932"/>
            <a:ext cx="313047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BALANCING FACIAL CREAM</a:t>
            </a:r>
          </a:p>
        </p:txBody>
      </p:sp>
      <p:pic>
        <p:nvPicPr>
          <p:cNvPr id="24" name="Picture 23">
            <a:extLst>
              <a:ext uri="{FF2B5EF4-FFF2-40B4-BE49-F238E27FC236}">
                <a16:creationId xmlns:a16="http://schemas.microsoft.com/office/drawing/2014/main" id="{85DF040E-4B60-616B-10F8-7BAF17D36EC1}"/>
              </a:ext>
            </a:extLst>
          </p:cNvPr>
          <p:cNvPicPr>
            <a:picLocks noChangeAspect="1"/>
          </p:cNvPicPr>
          <p:nvPr/>
        </p:nvPicPr>
        <p:blipFill>
          <a:blip r:embed="rId6"/>
          <a:srcRect l="13105" r="13105"/>
          <a:stretch/>
        </p:blipFill>
        <p:spPr>
          <a:xfrm>
            <a:off x="1261955" y="2095355"/>
            <a:ext cx="2995702" cy="2667289"/>
          </a:xfrm>
          <a:prstGeom prst="rect">
            <a:avLst/>
          </a:prstGeom>
          <a:ln>
            <a:noFill/>
          </a:ln>
          <a:effectLst>
            <a:outerShdw blurRad="292100" dist="139700" dir="2700000" algn="tl" rotWithShape="0">
              <a:srgbClr val="333333">
                <a:alpha val="35000"/>
              </a:srgbClr>
            </a:outerShdw>
          </a:effectLst>
        </p:spPr>
      </p:pic>
      <p:sp>
        <p:nvSpPr>
          <p:cNvPr id="2" name="Retângulo 9">
            <a:extLst>
              <a:ext uri="{FF2B5EF4-FFF2-40B4-BE49-F238E27FC236}">
                <a16:creationId xmlns:a16="http://schemas.microsoft.com/office/drawing/2014/main" id="{9FDE5FD1-2345-33C3-8D3E-36A4FA76E573}"/>
              </a:ext>
            </a:extLst>
          </p:cNvPr>
          <p:cNvSpPr/>
          <p:nvPr/>
        </p:nvSpPr>
        <p:spPr>
          <a:xfrm>
            <a:off x="156016" y="5588847"/>
            <a:ext cx="5198562" cy="7489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3" name="CaixaDeTexto 10">
            <a:extLst>
              <a:ext uri="{FF2B5EF4-FFF2-40B4-BE49-F238E27FC236}">
                <a16:creationId xmlns:a16="http://schemas.microsoft.com/office/drawing/2014/main" id="{B70556F2-AFDB-94A8-F450-940D9ED2C146}"/>
              </a:ext>
            </a:extLst>
          </p:cNvPr>
          <p:cNvSpPr txBox="1"/>
          <p:nvPr/>
        </p:nvSpPr>
        <p:spPr>
          <a:xfrm>
            <a:off x="5461045" y="4196607"/>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6" name="Table 5">
            <a:extLst>
              <a:ext uri="{FF2B5EF4-FFF2-40B4-BE49-F238E27FC236}">
                <a16:creationId xmlns:a16="http://schemas.microsoft.com/office/drawing/2014/main" id="{6219F004-C75D-3BAC-89BF-A1E6938C5614}"/>
              </a:ext>
            </a:extLst>
          </p:cNvPr>
          <p:cNvGraphicFramePr>
            <a:graphicFrameLocks noGrp="1"/>
          </p:cNvGraphicFramePr>
          <p:nvPr>
            <p:extLst>
              <p:ext uri="{D42A27DB-BD31-4B8C-83A1-F6EECF244321}">
                <p14:modId xmlns:p14="http://schemas.microsoft.com/office/powerpoint/2010/main" val="3722318696"/>
              </p:ext>
            </p:extLst>
          </p:nvPr>
        </p:nvGraphicFramePr>
        <p:xfrm>
          <a:off x="5575573" y="4378630"/>
          <a:ext cx="3625367" cy="853440"/>
        </p:xfrm>
        <a:graphic>
          <a:graphicData uri="http://schemas.openxmlformats.org/drawingml/2006/table">
            <a:tbl>
              <a:tblPr/>
              <a:tblGrid>
                <a:gridCol w="114300">
                  <a:extLst>
                    <a:ext uri="{9D8B030D-6E8A-4147-A177-3AD203B41FA5}">
                      <a16:colId xmlns:a16="http://schemas.microsoft.com/office/drawing/2014/main" val="582772279"/>
                    </a:ext>
                  </a:extLst>
                </a:gridCol>
                <a:gridCol w="3511067">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1</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Prepare Phase A and heat up to 75°C-80°C under stirring for 30 min.</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2</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Prepare Phase B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3</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Phase B into Phase A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4</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Phase C into Phase A+B and homogenize at 18000 rpm for 2 min.</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51464129"/>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5</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Cool down to 35°C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5891951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6</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ingredients of Phase D one by one into the emulsion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245260222"/>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7</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Adjust pH to 7 with Phase E.</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bl>
          </a:graphicData>
        </a:graphic>
      </p:graphicFrame>
      <p:sp>
        <p:nvSpPr>
          <p:cNvPr id="7" name="CaixaDeTexto 10">
            <a:extLst>
              <a:ext uri="{FF2B5EF4-FFF2-40B4-BE49-F238E27FC236}">
                <a16:creationId xmlns:a16="http://schemas.microsoft.com/office/drawing/2014/main" id="{30A31F84-152A-8ADE-53AD-AEB4E9225D22}"/>
              </a:ext>
            </a:extLst>
          </p:cNvPr>
          <p:cNvSpPr txBox="1"/>
          <p:nvPr/>
        </p:nvSpPr>
        <p:spPr>
          <a:xfrm>
            <a:off x="5461045" y="5494909"/>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1" name="TextBox 10">
            <a:extLst>
              <a:ext uri="{FF2B5EF4-FFF2-40B4-BE49-F238E27FC236}">
                <a16:creationId xmlns:a16="http://schemas.microsoft.com/office/drawing/2014/main" id="{2A0EAC86-ADA3-E33E-FE1B-29474E05E5B7}"/>
              </a:ext>
            </a:extLst>
          </p:cNvPr>
          <p:cNvSpPr txBox="1"/>
          <p:nvPr/>
        </p:nvSpPr>
        <p:spPr>
          <a:xfrm>
            <a:off x="5461045" y="6130550"/>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 50°C and daylight</a:t>
            </a:r>
          </a:p>
        </p:txBody>
      </p:sp>
      <p:graphicFrame>
        <p:nvGraphicFramePr>
          <p:cNvPr id="12" name="Table 11">
            <a:extLst>
              <a:ext uri="{FF2B5EF4-FFF2-40B4-BE49-F238E27FC236}">
                <a16:creationId xmlns:a16="http://schemas.microsoft.com/office/drawing/2014/main" id="{887FBE1B-7249-B6F7-E2D0-2633ED33AA64}"/>
              </a:ext>
            </a:extLst>
          </p:cNvPr>
          <p:cNvGraphicFramePr>
            <a:graphicFrameLocks noGrp="1"/>
          </p:cNvGraphicFramePr>
          <p:nvPr>
            <p:extLst>
              <p:ext uri="{D42A27DB-BD31-4B8C-83A1-F6EECF244321}">
                <p14:modId xmlns:p14="http://schemas.microsoft.com/office/powerpoint/2010/main" val="2266421069"/>
              </p:ext>
            </p:extLst>
          </p:nvPr>
        </p:nvGraphicFramePr>
        <p:xfrm>
          <a:off x="5580066" y="5710630"/>
          <a:ext cx="5501252" cy="324740"/>
        </p:xfrm>
        <a:graphic>
          <a:graphicData uri="http://schemas.openxmlformats.org/drawingml/2006/table">
            <a:tbl>
              <a:tblPr/>
              <a:tblGrid>
                <a:gridCol w="1574230">
                  <a:extLst>
                    <a:ext uri="{9D8B030D-6E8A-4147-A177-3AD203B41FA5}">
                      <a16:colId xmlns:a16="http://schemas.microsoft.com/office/drawing/2014/main" val="1255433271"/>
                    </a:ext>
                  </a:extLst>
                </a:gridCol>
                <a:gridCol w="302079">
                  <a:extLst>
                    <a:ext uri="{9D8B030D-6E8A-4147-A177-3AD203B41FA5}">
                      <a16:colId xmlns:a16="http://schemas.microsoft.com/office/drawing/2014/main" val="3671272797"/>
                    </a:ext>
                  </a:extLst>
                </a:gridCol>
                <a:gridCol w="1681843">
                  <a:extLst>
                    <a:ext uri="{9D8B030D-6E8A-4147-A177-3AD203B41FA5}">
                      <a16:colId xmlns:a16="http://schemas.microsoft.com/office/drawing/2014/main" val="373402762"/>
                    </a:ext>
                  </a:extLst>
                </a:gridCol>
                <a:gridCol w="1943100">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7,2</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(spindle RV-4 / 10 rpm):</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8640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Opaque</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Tree>
    <p:extLst>
      <p:ext uri="{BB962C8B-B14F-4D97-AF65-F5344CB8AC3E}">
        <p14:creationId xmlns:p14="http://schemas.microsoft.com/office/powerpoint/2010/main" val="590542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36C8-8230-B794-CDD5-7BBE6D7C1AA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CC3D6AA-5EC1-ABB5-408F-F5FD8BCE4F6C}"/>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6A2DA047-E1FD-EB36-478B-65752D6E7F9D}"/>
              </a:ext>
            </a:extLst>
          </p:cNvPr>
          <p:cNvSpPr txBox="1">
            <a:spLocks/>
          </p:cNvSpPr>
          <p:nvPr/>
        </p:nvSpPr>
        <p:spPr>
          <a:xfrm>
            <a:off x="527129" y="4969730"/>
            <a:ext cx="4425871" cy="28870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PROTECT &amp; REPAIR STICK RADIANT SHIELD</a:t>
            </a:r>
          </a:p>
        </p:txBody>
      </p:sp>
      <p:sp>
        <p:nvSpPr>
          <p:cNvPr id="5" name="Text Placeholder 2">
            <a:extLst>
              <a:ext uri="{FF2B5EF4-FFF2-40B4-BE49-F238E27FC236}">
                <a16:creationId xmlns:a16="http://schemas.microsoft.com/office/drawing/2014/main" id="{3FF4F8E2-0E9D-BA50-9598-52C524765BE2}"/>
              </a:ext>
            </a:extLst>
          </p:cNvPr>
          <p:cNvSpPr txBox="1">
            <a:spLocks/>
          </p:cNvSpPr>
          <p:nvPr/>
        </p:nvSpPr>
        <p:spPr>
          <a:xfrm>
            <a:off x="527129" y="5258437"/>
            <a:ext cx="5717807" cy="84461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Looking for an easier way to protect your skin from daily sun damage? Check out our powerful stick! Enriched with Niacinamide PC (2.5%), </a:t>
            </a:r>
            <a:b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it offers superior UV protection with the super trio of PARSOL® UV filters while boosting your skin’s natural repair against sun damage. It prevents photoaging and leaves your skin healthy and glowing like the sun itself!</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26437475-9088-A868-0FFA-CE876867F7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6" name="Text Placeholder 2">
            <a:extLst>
              <a:ext uri="{FF2B5EF4-FFF2-40B4-BE49-F238E27FC236}">
                <a16:creationId xmlns:a16="http://schemas.microsoft.com/office/drawing/2014/main" id="{C8DB3888-C043-FB1B-C10C-95A27B821A5F}"/>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8" name="Picture 7" descr="A white and green line&#10;&#10;Description automatically generated">
            <a:extLst>
              <a:ext uri="{FF2B5EF4-FFF2-40B4-BE49-F238E27FC236}">
                <a16:creationId xmlns:a16="http://schemas.microsoft.com/office/drawing/2014/main" id="{1669EBB7-ACC5-DFFF-DD3B-0A30BBEBF337}"/>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F669853E-E3EC-C91D-4BD6-CA7B7B2BB427}"/>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703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413612" y="451237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SU-E-103209-1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nvGraphicFramePr>
        <p:xfrm>
          <a:off x="5520533" y="1328644"/>
          <a:ext cx="6312877" cy="3056492"/>
        </p:xfrm>
        <a:graphic>
          <a:graphicData uri="http://schemas.openxmlformats.org/drawingml/2006/table">
            <a:tbl>
              <a:tblPr>
                <a:tableStyleId>{5C22544A-7EE6-4342-B048-85BDC9FD1C3A}</a:tableStyleId>
              </a:tblPr>
              <a:tblGrid>
                <a:gridCol w="549679">
                  <a:extLst>
                    <a:ext uri="{9D8B030D-6E8A-4147-A177-3AD203B41FA5}">
                      <a16:colId xmlns:a16="http://schemas.microsoft.com/office/drawing/2014/main" val="1750224917"/>
                    </a:ext>
                  </a:extLst>
                </a:gridCol>
                <a:gridCol w="1811370">
                  <a:extLst>
                    <a:ext uri="{9D8B030D-6E8A-4147-A177-3AD203B41FA5}">
                      <a16:colId xmlns:a16="http://schemas.microsoft.com/office/drawing/2014/main" val="4215147189"/>
                    </a:ext>
                  </a:extLst>
                </a:gridCol>
                <a:gridCol w="3057099">
                  <a:extLst>
                    <a:ext uri="{9D8B030D-6E8A-4147-A177-3AD203B41FA5}">
                      <a16:colId xmlns:a16="http://schemas.microsoft.com/office/drawing/2014/main" val="4009637295"/>
                    </a:ext>
                  </a:extLst>
                </a:gridCol>
                <a:gridCol w="894729">
                  <a:extLst>
                    <a:ext uri="{9D8B030D-6E8A-4147-A177-3AD203B41FA5}">
                      <a16:colId xmlns:a16="http://schemas.microsoft.com/office/drawing/2014/main" val="534348324"/>
                    </a:ext>
                  </a:extLst>
                </a:gridCol>
              </a:tblGrid>
              <a:tr h="130412">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0">
                <a:tc rowSpan="2">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A</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solidFill>
                            <a:srgbClr val="2D2B2B"/>
                          </a:solidFill>
                          <a:effectLst/>
                          <a:latin typeface="DM Sans" pitchFamily="2" charset="77"/>
                          <a:ea typeface="DM Sans" pitchFamily="2" charset="77"/>
                          <a:cs typeface="DM Sans" pitchFamily="2" charset="77"/>
                        </a:rPr>
                        <a:t>UVAsorb</a:t>
                      </a:r>
                      <a:r>
                        <a:rPr lang="en-US" sz="800" spc="-30">
                          <a:solidFill>
                            <a:srgbClr val="2D2B2B"/>
                          </a:solidFill>
                          <a:effectLst/>
                          <a:latin typeface="DM Sans" pitchFamily="2" charset="77"/>
                          <a:ea typeface="DM Sans" pitchFamily="2" charset="77"/>
                          <a:cs typeface="DM Sans" pitchFamily="2" charset="77"/>
                        </a:rPr>
                        <a:t> </a:t>
                      </a:r>
                      <a:r>
                        <a:rPr lang="en-US" sz="800" spc="-25">
                          <a:solidFill>
                            <a:srgbClr val="2D2B2B"/>
                          </a:solidFill>
                          <a:effectLst/>
                          <a:latin typeface="DM Sans" pitchFamily="2" charset="77"/>
                          <a:ea typeface="DM Sans" pitchFamily="2" charset="77"/>
                          <a:cs typeface="DM Sans" pitchFamily="2" charset="77"/>
                        </a:rPr>
                        <a:t>HEB</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spc="-10">
                          <a:solidFill>
                            <a:srgbClr val="2D2B2B"/>
                          </a:solidFill>
                          <a:effectLst/>
                          <a:latin typeface="DM Sans" pitchFamily="2" charset="77"/>
                          <a:ea typeface="DM Sans" pitchFamily="2" charset="77"/>
                          <a:cs typeface="DM Sans" pitchFamily="2" charset="77"/>
                        </a:rPr>
                        <a:t>DIETHYLHEXYL</a:t>
                      </a:r>
                      <a:r>
                        <a:rPr lang="en-US" sz="800" spc="20">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BUTAMIDO</a:t>
                      </a:r>
                      <a:r>
                        <a:rPr lang="en-US" sz="800" spc="20">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TRIAZONE</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3,00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a:solidFill>
                            <a:srgbClr val="2D2B2B"/>
                          </a:solidFill>
                          <a:effectLst/>
                          <a:latin typeface="DM Sans" pitchFamily="2" charset="77"/>
                          <a:ea typeface="DM Sans" pitchFamily="2" charset="77"/>
                          <a:cs typeface="DM Sans" pitchFamily="2" charset="77"/>
                        </a:rPr>
                        <a:t>Cetiol®</a:t>
                      </a:r>
                      <a:r>
                        <a:rPr lang="en-US" sz="800" spc="-30">
                          <a:solidFill>
                            <a:srgbClr val="2D2B2B"/>
                          </a:solidFill>
                          <a:effectLst/>
                          <a:latin typeface="DM Sans" pitchFamily="2" charset="77"/>
                          <a:ea typeface="DM Sans" pitchFamily="2" charset="77"/>
                          <a:cs typeface="DM Sans" pitchFamily="2" charset="77"/>
                        </a:rPr>
                        <a:t> </a:t>
                      </a:r>
                      <a:r>
                        <a:rPr lang="en-US" sz="800" spc="-50">
                          <a:solidFill>
                            <a:srgbClr val="2D2B2B"/>
                          </a:solidFill>
                          <a:effectLst/>
                          <a:latin typeface="DM Sans" pitchFamily="2" charset="77"/>
                          <a:ea typeface="DM Sans" pitchFamily="2" charset="77"/>
                          <a:cs typeface="DM Sans" pitchFamily="2" charset="77"/>
                        </a:rPr>
                        <a:t>B</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a:solidFill>
                            <a:srgbClr val="2D2B2B"/>
                          </a:solidFill>
                          <a:effectLst/>
                          <a:latin typeface="DM Sans" pitchFamily="2" charset="77"/>
                          <a:ea typeface="DM Sans" pitchFamily="2" charset="77"/>
                          <a:cs typeface="DM Sans" pitchFamily="2" charset="77"/>
                        </a:rPr>
                        <a:t>DIBUTYL</a:t>
                      </a:r>
                      <a:r>
                        <a:rPr lang="en-US" sz="800" spc="-35">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ADIPATE</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10,00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0">
                <a:tc rowSpan="13">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B</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30">
                          <a:solidFill>
                            <a:srgbClr val="2D2B2B"/>
                          </a:solidFill>
                          <a:effectLst/>
                          <a:latin typeface="DM Sans" pitchFamily="2" charset="77"/>
                          <a:ea typeface="DM Sans" pitchFamily="2" charset="77"/>
                          <a:cs typeface="DM Sans" pitchFamily="2" charset="77"/>
                        </a:rPr>
                        <a:t> </a:t>
                      </a:r>
                      <a:r>
                        <a:rPr lang="en-US" sz="800" b="1" spc="-20">
                          <a:solidFill>
                            <a:srgbClr val="2D2B2B"/>
                          </a:solidFill>
                          <a:effectLst/>
                          <a:latin typeface="DM Sans" pitchFamily="2" charset="77"/>
                          <a:ea typeface="DM Sans" pitchFamily="2" charset="77"/>
                          <a:cs typeface="DM Sans" pitchFamily="2" charset="77"/>
                        </a:rPr>
                        <a:t>DHHB</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DIETHYLAMINO</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HYDROXYBENZOYL</a:t>
                      </a:r>
                      <a:r>
                        <a:rPr lang="en-US" sz="800" b="0" spc="2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HEXYL</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BENZOATE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20">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EHT</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ETHYLHEXYL</a:t>
                      </a:r>
                      <a:r>
                        <a:rPr lang="en-US" sz="800" b="0" spc="4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TRIAZONE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15">
                          <a:solidFill>
                            <a:srgbClr val="2D2B2B"/>
                          </a:solidFill>
                          <a:effectLst/>
                          <a:latin typeface="DM Sans" pitchFamily="2" charset="77"/>
                          <a:ea typeface="DM Sans" pitchFamily="2" charset="77"/>
                          <a:cs typeface="DM Sans" pitchFamily="2" charset="77"/>
                        </a:rPr>
                        <a:t> </a:t>
                      </a:r>
                      <a:r>
                        <a:rPr lang="en-US" sz="800" b="1" spc="-10">
                          <a:solidFill>
                            <a:srgbClr val="2D2B2B"/>
                          </a:solidFill>
                          <a:effectLst/>
                          <a:latin typeface="DM Sans" pitchFamily="2" charset="77"/>
                          <a:ea typeface="DM Sans" pitchFamily="2" charset="77"/>
                          <a:cs typeface="DM Sans" pitchFamily="2" charset="77"/>
                        </a:rPr>
                        <a:t>Shield</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BIS-ETHYLHEXYLOXYPHENOL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METHOXYPHENYL</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TRIAZINE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Finsolv®</a:t>
                      </a:r>
                      <a:r>
                        <a:rPr lang="en-US" sz="800" b="0" spc="-25">
                          <a:solidFill>
                            <a:srgbClr val="2D2B2B"/>
                          </a:solidFill>
                          <a:effectLst/>
                          <a:latin typeface="DM Sans" pitchFamily="2" charset="77"/>
                          <a:ea typeface="DM Sans" pitchFamily="2" charset="77"/>
                          <a:cs typeface="DM Sans" pitchFamily="2" charset="77"/>
                        </a:rPr>
                        <a:t> TN</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C12-15</a:t>
                      </a:r>
                      <a:r>
                        <a:rPr lang="en-US" sz="800" b="0" spc="-2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ALKYL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BENZOATE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Cetiol®</a:t>
                      </a:r>
                      <a:r>
                        <a:rPr lang="en-US" sz="800" b="0" spc="-30">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CC</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20">
                          <a:solidFill>
                            <a:srgbClr val="2D2B2B"/>
                          </a:solidFill>
                          <a:effectLst/>
                          <a:latin typeface="DM Sans" pitchFamily="2" charset="77"/>
                          <a:ea typeface="DM Sans" pitchFamily="2" charset="77"/>
                          <a:cs typeface="DM Sans" pitchFamily="2" charset="77"/>
                        </a:rPr>
                        <a:t>DICAPRYLYL</a:t>
                      </a:r>
                      <a:r>
                        <a:rPr lang="en-US" sz="800" b="0" spc="4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CARBONATE,</a:t>
                      </a:r>
                      <a:r>
                        <a:rPr lang="en-US" sz="800" b="0" spc="6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TOCOPHEROL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10,00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Eutanol®</a:t>
                      </a:r>
                      <a:r>
                        <a:rPr lang="en-US" sz="800" b="0" spc="-2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G</a:t>
                      </a:r>
                      <a:r>
                        <a:rPr lang="en-US" sz="800" b="0" spc="-15">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16</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HEXYLDECANOL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9,70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KahlWax</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2811 </a:t>
                      </a:r>
                      <a:r>
                        <a:rPr lang="en-US" sz="800" b="0" spc="-20">
                          <a:solidFill>
                            <a:srgbClr val="2D2B2B"/>
                          </a:solidFill>
                          <a:effectLst/>
                          <a:latin typeface="DM Sans" pitchFamily="2" charset="77"/>
                          <a:ea typeface="DM Sans" pitchFamily="2" charset="77"/>
                          <a:cs typeface="DM Sans" pitchFamily="2" charset="77"/>
                        </a:rPr>
                        <a:t>Rice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ORYZA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SATIVA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BRAN</a:t>
                      </a:r>
                      <a:r>
                        <a:rPr lang="en-US" sz="800" b="0" spc="-25">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CERA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97386375"/>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KahlWax</a:t>
                      </a:r>
                      <a:r>
                        <a:rPr lang="en-US" sz="800" b="0" spc="-6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2225</a:t>
                      </a:r>
                      <a:r>
                        <a:rPr lang="en-US" sz="800" b="0" spc="-4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Phyto</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HELIANTHUS</a:t>
                      </a:r>
                      <a:r>
                        <a:rPr lang="en-US" sz="800" b="0" spc="-3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ANNUUS</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SEED</a:t>
                      </a:r>
                      <a:r>
                        <a:rPr lang="en-US" sz="800" b="0" spc="-3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CERA,</a:t>
                      </a:r>
                      <a:r>
                        <a:rPr lang="en-US" sz="800" b="0" spc="-4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OLEA</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EUROPAEA</a:t>
                      </a:r>
                      <a:r>
                        <a:rPr lang="en-US" sz="800" b="0" spc="-40">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OIL</a:t>
                      </a:r>
                      <a:endParaRPr lang="en-BR" sz="800" b="0">
                        <a:solidFill>
                          <a:srgbClr val="2D2B2B"/>
                        </a:solidFill>
                        <a:effectLst/>
                        <a:latin typeface="DM Sans" pitchFamily="2" charset="77"/>
                        <a:ea typeface="DM Sans" pitchFamily="2" charset="77"/>
                        <a:cs typeface="DM Sans" pitchFamily="2" charset="77"/>
                      </a:endParaRPr>
                    </a:p>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UNSAPONIFIABLES,</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RHUS</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VERNICIFLUA</a:t>
                      </a:r>
                      <a:r>
                        <a:rPr lang="en-US" sz="800" b="0" spc="-5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PEEL</a:t>
                      </a:r>
                      <a:r>
                        <a:rPr lang="en-US" sz="800" b="0" spc="-5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CERA,</a:t>
                      </a:r>
                      <a:r>
                        <a:rPr lang="en-US" sz="800" b="0" spc="-4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SHOREA ROBUSTA RESIN</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KahlWax</a:t>
                      </a:r>
                      <a:r>
                        <a:rPr lang="en-US" sz="800" b="0" spc="-6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6642</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Organic</a:t>
                      </a:r>
                      <a:r>
                        <a:rPr lang="en-US" sz="800" b="0" spc="-3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Carnauba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COPERNICIA</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CERIFERA</a:t>
                      </a:r>
                      <a:r>
                        <a:rPr lang="en-US" sz="800" b="0" spc="-4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CERA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3,50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antaron™</a:t>
                      </a:r>
                      <a:r>
                        <a:rPr lang="en-US" sz="800" b="0" spc="-3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soja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glyceride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MALEATED</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SOYBEAN</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OIL</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GLYCERYL/OCTYLDODECANOL</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ESTERS</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Mixed</a:t>
                      </a:r>
                      <a:r>
                        <a:rPr lang="en-US" sz="800" b="1" spc="-5">
                          <a:solidFill>
                            <a:srgbClr val="2D2B2B"/>
                          </a:solidFill>
                          <a:effectLst/>
                          <a:latin typeface="DM Sans" pitchFamily="2" charset="77"/>
                          <a:ea typeface="DM Sans" pitchFamily="2" charset="77"/>
                          <a:cs typeface="DM Sans" pitchFamily="2" charset="77"/>
                        </a:rPr>
                        <a:t> </a:t>
                      </a:r>
                      <a:r>
                        <a:rPr lang="en-US" sz="800" b="1" spc="-10">
                          <a:solidFill>
                            <a:srgbClr val="2D2B2B"/>
                          </a:solidFill>
                          <a:effectLst/>
                          <a:latin typeface="DM Sans" pitchFamily="2" charset="77"/>
                          <a:ea typeface="DM Sans" pitchFamily="2" charset="77"/>
                          <a:cs typeface="DM Sans" pitchFamily="2" charset="77"/>
                        </a:rPr>
                        <a:t>Tocopherols</a:t>
                      </a:r>
                      <a:r>
                        <a:rPr lang="en-US" sz="800" b="1" spc="15">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95</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TOCOPHEROL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0,20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20">
                          <a:solidFill>
                            <a:srgbClr val="2D2B2B"/>
                          </a:solidFill>
                          <a:effectLst/>
                          <a:latin typeface="DM Sans" pitchFamily="2" charset="77"/>
                          <a:ea typeface="DM Sans" pitchFamily="2" charset="77"/>
                          <a:cs typeface="DM Sans" pitchFamily="2" charset="77"/>
                        </a:rPr>
                        <a:t>DL-alpha-Tocopheryl</a:t>
                      </a:r>
                      <a:r>
                        <a:rPr lang="en-US" sz="800" b="1" spc="125">
                          <a:solidFill>
                            <a:srgbClr val="2D2B2B"/>
                          </a:solidFill>
                          <a:effectLst/>
                          <a:latin typeface="DM Sans" pitchFamily="2" charset="77"/>
                          <a:ea typeface="DM Sans" pitchFamily="2" charset="77"/>
                          <a:cs typeface="DM Sans" pitchFamily="2" charset="77"/>
                        </a:rPr>
                        <a:t> </a:t>
                      </a:r>
                      <a:r>
                        <a:rPr lang="en-US" sz="800" b="1" spc="-20">
                          <a:solidFill>
                            <a:srgbClr val="2D2B2B"/>
                          </a:solidFill>
                          <a:effectLst/>
                          <a:latin typeface="DM Sans" pitchFamily="2" charset="77"/>
                          <a:ea typeface="DM Sans" pitchFamily="2" charset="77"/>
                          <a:cs typeface="DM Sans" pitchFamily="2" charset="77"/>
                        </a:rPr>
                        <a:t>Acetate</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TOCOPHERYL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ACETATE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0,50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Eldew</a:t>
                      </a:r>
                      <a:r>
                        <a:rPr lang="en-US" sz="800" b="0" spc="-2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SL-</a:t>
                      </a:r>
                      <a:r>
                        <a:rPr lang="en-US" sz="800" b="0" spc="-25">
                          <a:solidFill>
                            <a:srgbClr val="2D2B2B"/>
                          </a:solidFill>
                          <a:effectLst/>
                          <a:latin typeface="DM Sans" pitchFamily="2" charset="77"/>
                          <a:ea typeface="DM Sans" pitchFamily="2" charset="77"/>
                          <a:cs typeface="DM Sans" pitchFamily="2" charset="77"/>
                        </a:rPr>
                        <a:t>205</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ISOPROPYL</a:t>
                      </a:r>
                      <a:r>
                        <a:rPr lang="en-US" sz="800" b="0" spc="1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LAUROYL</a:t>
                      </a:r>
                      <a:r>
                        <a:rPr lang="en-US" sz="800" b="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SARCOSINATE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2,40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108051229"/>
                  </a:ext>
                </a:extLst>
              </a:tr>
              <a:tr h="0">
                <a:tc rowSpan="4">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C</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ea typeface="DM Sans" pitchFamily="2" charset="77"/>
                          <a:cs typeface="DM Sans" pitchFamily="2" charset="77"/>
                        </a:rPr>
                        <a:t>Niacinamide</a:t>
                      </a:r>
                      <a:r>
                        <a:rPr lang="en-US" sz="800" b="1" spc="-50">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PC</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NIACINAMIDE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821855176"/>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Water</a:t>
                      </a:r>
                      <a:r>
                        <a:rPr lang="en-US" sz="800" b="0" spc="-35">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Dem</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20">
                          <a:solidFill>
                            <a:srgbClr val="2D2B2B"/>
                          </a:solidFill>
                          <a:effectLst/>
                          <a:latin typeface="DM Sans" pitchFamily="2" charset="77"/>
                          <a:ea typeface="DM Sans" pitchFamily="2" charset="77"/>
                          <a:cs typeface="DM Sans" pitchFamily="2" charset="77"/>
                        </a:rPr>
                        <a:t>AQUA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4,99</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274433267"/>
                  </a:ext>
                </a:extLst>
              </a:tr>
              <a:tr h="0">
                <a:tc vMerge="1">
                  <a:txBody>
                    <a:bodyPr/>
                    <a:lstStyle/>
                    <a:p>
                      <a:pPr marL="36000" algn="l">
                        <a:lnSpc>
                          <a:spcPct val="100000"/>
                        </a:lnSpc>
                        <a:spcBef>
                          <a:spcPts val="40"/>
                        </a:spcBef>
                      </a:pPr>
                      <a:endParaRPr lang="en-BR" sz="800">
                        <a:effectLst/>
                        <a:latin typeface="DM Sans" pitchFamily="2" charset="77"/>
                        <a:ea typeface="DM Sans" pitchFamily="2" charset="77"/>
                        <a:cs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rPr>
                        <a:t>Vitamin B12 cryst Food Grade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CYANOCOBALAMIN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0,01 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059036171"/>
                  </a:ext>
                </a:extLst>
              </a:tr>
              <a:tr h="0">
                <a:tc vMerge="1">
                  <a:txBody>
                    <a:bodyPr/>
                    <a:lstStyle/>
                    <a:p>
                      <a:pPr marL="36000" algn="l">
                        <a:lnSpc>
                          <a:spcPct val="100000"/>
                        </a:lnSpc>
                        <a:spcBef>
                          <a:spcPts val="40"/>
                        </a:spcBef>
                      </a:pPr>
                      <a:endParaRPr lang="en-BR" sz="800">
                        <a:effectLst/>
                        <a:latin typeface="DM Sans" pitchFamily="2" charset="77"/>
                        <a:ea typeface="DM Sans" pitchFamily="2" charset="77"/>
                        <a:cs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rPr>
                        <a:t>SODIUM GLUCONATE GRANULAR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SODIUM GLUCONATE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0,40 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980504593"/>
                  </a:ext>
                </a:extLst>
              </a:tr>
              <a:tr h="0">
                <a:tc rowSpan="2">
                  <a:txBody>
                    <a:bodyPr/>
                    <a:lstStyle/>
                    <a:p>
                      <a:pPr marL="36000" algn="l">
                        <a:lnSpc>
                          <a:spcPct val="100000"/>
                        </a:lnSpc>
                        <a:spcBef>
                          <a:spcPts val="40"/>
                        </a:spcBef>
                      </a:pPr>
                      <a:r>
                        <a:rPr lang="en-US" sz="800" b="0">
                          <a:solidFill>
                            <a:srgbClr val="2D2B2B"/>
                          </a:solidFill>
                          <a:effectLst/>
                          <a:latin typeface="DM Sans" pitchFamily="2" charset="77"/>
                        </a:rPr>
                        <a:t>D </a:t>
                      </a: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rPr>
                        <a:t>ACTICIRE MB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JOJOBA ESTERS, ACACIA DECURRENS FLOWER CERA, HELIANTHUS ANNUUS SEED CERA, POLYGLYCERIN-3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4,00 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372287352"/>
                  </a:ext>
                </a:extLst>
              </a:tr>
              <a:tr h="0">
                <a:tc vMerge="1">
                  <a:txBody>
                    <a:bodyPr/>
                    <a:lstStyle/>
                    <a:p>
                      <a:pPr marL="36000" algn="l">
                        <a:lnSpc>
                          <a:spcPct val="100000"/>
                        </a:lnSpc>
                        <a:spcBef>
                          <a:spcPts val="40"/>
                        </a:spcBef>
                      </a:pPr>
                      <a:endParaRPr lang="en-US" sz="800" b="0">
                        <a:effectLst/>
                        <a:latin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rPr>
                        <a:t>GLACIAL CASCADE CHBG-2587/15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PARFUM, CITRONELLOL, HEXYL CINNAMAL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0,30 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03996264"/>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9219304" y="729742"/>
            <a:ext cx="261410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PROTECT &amp; REPAIR STICK RADIANT SHIELD</a:t>
            </a:r>
          </a:p>
        </p:txBody>
      </p:sp>
      <p:pic>
        <p:nvPicPr>
          <p:cNvPr id="2" name="Picture 1">
            <a:extLst>
              <a:ext uri="{FF2B5EF4-FFF2-40B4-BE49-F238E27FC236}">
                <a16:creationId xmlns:a16="http://schemas.microsoft.com/office/drawing/2014/main" id="{58A5E702-C0D2-8C29-1F3C-A1C15424378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1352786" y="1052907"/>
            <a:ext cx="2485754" cy="4898399"/>
          </a:xfrm>
          <a:prstGeom prst="rect">
            <a:avLst/>
          </a:prstGeom>
          <a:ln>
            <a:noFill/>
          </a:ln>
          <a:effectLst>
            <a:outerShdw blurRad="292100" dist="139700" dir="2700000" algn="tl" rotWithShape="0">
              <a:srgbClr val="333333">
                <a:alpha val="35000"/>
              </a:srgbClr>
            </a:outerShdw>
          </a:effectLst>
        </p:spPr>
      </p:pic>
      <p:sp>
        <p:nvSpPr>
          <p:cNvPr id="6" name="Retângulo 9">
            <a:extLst>
              <a:ext uri="{FF2B5EF4-FFF2-40B4-BE49-F238E27FC236}">
                <a16:creationId xmlns:a16="http://schemas.microsoft.com/office/drawing/2014/main" id="{908F8AB7-B2B0-E89A-2180-6E5C7A02B42F}"/>
              </a:ext>
            </a:extLst>
          </p:cNvPr>
          <p:cNvSpPr/>
          <p:nvPr/>
        </p:nvSpPr>
        <p:spPr>
          <a:xfrm>
            <a:off x="156016" y="5732622"/>
            <a:ext cx="5097920"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7" name="CaixaDeTexto 10">
            <a:extLst>
              <a:ext uri="{FF2B5EF4-FFF2-40B4-BE49-F238E27FC236}">
                <a16:creationId xmlns:a16="http://schemas.microsoft.com/office/drawing/2014/main" id="{1310538D-92F3-92AB-2B3B-6952B4EADD88}"/>
              </a:ext>
            </a:extLst>
          </p:cNvPr>
          <p:cNvSpPr txBox="1"/>
          <p:nvPr/>
        </p:nvSpPr>
        <p:spPr>
          <a:xfrm>
            <a:off x="5413612" y="4647280"/>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9" name="Table 8">
            <a:extLst>
              <a:ext uri="{FF2B5EF4-FFF2-40B4-BE49-F238E27FC236}">
                <a16:creationId xmlns:a16="http://schemas.microsoft.com/office/drawing/2014/main" id="{36DA2482-18A0-63C7-7B78-B60EE03F3C37}"/>
              </a:ext>
            </a:extLst>
          </p:cNvPr>
          <p:cNvGraphicFramePr>
            <a:graphicFrameLocks noGrp="1"/>
          </p:cNvGraphicFramePr>
          <p:nvPr>
            <p:extLst>
              <p:ext uri="{D42A27DB-BD31-4B8C-83A1-F6EECF244321}">
                <p14:modId xmlns:p14="http://schemas.microsoft.com/office/powerpoint/2010/main" val="3600163967"/>
              </p:ext>
            </p:extLst>
          </p:nvPr>
        </p:nvGraphicFramePr>
        <p:xfrm>
          <a:off x="5487767" y="4817249"/>
          <a:ext cx="3545833" cy="1463040"/>
        </p:xfrm>
        <a:graphic>
          <a:graphicData uri="http://schemas.openxmlformats.org/drawingml/2006/table">
            <a:tbl>
              <a:tblPr/>
              <a:tblGrid>
                <a:gridCol w="164368">
                  <a:extLst>
                    <a:ext uri="{9D8B030D-6E8A-4147-A177-3AD203B41FA5}">
                      <a16:colId xmlns:a16="http://schemas.microsoft.com/office/drawing/2014/main" val="582772279"/>
                    </a:ext>
                  </a:extLst>
                </a:gridCol>
                <a:gridCol w="164368">
                  <a:extLst>
                    <a:ext uri="{9D8B030D-6E8A-4147-A177-3AD203B41FA5}">
                      <a16:colId xmlns:a16="http://schemas.microsoft.com/office/drawing/2014/main" val="3135074258"/>
                    </a:ext>
                  </a:extLst>
                </a:gridCol>
                <a:gridCol w="3217097">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1</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A and heat up to 90°C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2</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B and add it to Phase A.</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3</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Heat Phase A+B to 90°C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4</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C and heat up to 60°C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51464129"/>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5</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D and add it into Phase 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5891951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6</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Cool down Phase A+B to 80°C.</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245260222"/>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7</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Add Phase C+D into Phase A+B under stirring.</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r h="0">
                <a:tc>
                  <a:txBody>
                    <a:bodyPr/>
                    <a:lstStyle/>
                    <a:p>
                      <a:pPr>
                        <a:lnSpc>
                          <a:spcPct val="100000"/>
                        </a:lnSpc>
                        <a:tabLst>
                          <a:tab pos="623570" algn="l"/>
                        </a:tabLst>
                      </a:pPr>
                      <a:r>
                        <a:rPr lang="en-US" sz="800" kern="100">
                          <a:solidFill>
                            <a:srgbClr val="2D2B2B"/>
                          </a:solidFill>
                          <a:effectLst/>
                          <a:latin typeface="DM Sans" pitchFamily="2" charset="0"/>
                          <a:ea typeface="DM Sans" pitchFamily="2" charset="0"/>
                          <a:cs typeface="Times New Roman" panose="02020603050405020304" pitchFamily="18" charset="0"/>
                        </a:rPr>
                        <a:t>8</a:t>
                      </a: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US"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Cool down to 75°C.</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1490872"/>
                  </a:ext>
                </a:extLst>
              </a:tr>
              <a:tr h="0">
                <a:tc>
                  <a:txBody>
                    <a:bodyPr/>
                    <a:lstStyle/>
                    <a:p>
                      <a:pPr>
                        <a:lnSpc>
                          <a:spcPct val="100000"/>
                        </a:lnSpc>
                        <a:tabLst>
                          <a:tab pos="623570" algn="l"/>
                        </a:tabLst>
                      </a:pPr>
                      <a:r>
                        <a:rPr lang="en-US" sz="800" kern="100">
                          <a:solidFill>
                            <a:srgbClr val="2D2B2B"/>
                          </a:solidFill>
                          <a:effectLst/>
                          <a:latin typeface="DM Sans" pitchFamily="2" charset="0"/>
                          <a:ea typeface="DM Sans" pitchFamily="2" charset="0"/>
                          <a:cs typeface="Times New Roman" panose="02020603050405020304" pitchFamily="18" charset="0"/>
                        </a:rPr>
                        <a:t>9</a:t>
                      </a: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US"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Pour into the </a:t>
                      </a:r>
                      <a:r>
                        <a:rPr lang="en-GB" sz="800" kern="100" err="1">
                          <a:solidFill>
                            <a:srgbClr val="2D2B2B"/>
                          </a:solidFill>
                          <a:effectLst/>
                          <a:latin typeface="DM Sans" pitchFamily="2" charset="0"/>
                          <a:ea typeface="DM Sans" pitchFamily="2" charset="0"/>
                          <a:cs typeface="Times New Roman" panose="02020603050405020304" pitchFamily="18" charset="0"/>
                        </a:rPr>
                        <a:t>mold</a:t>
                      </a:r>
                      <a:r>
                        <a:rPr lang="en-GB" sz="800" kern="100">
                          <a:solidFill>
                            <a:srgbClr val="2D2B2B"/>
                          </a:solidFill>
                          <a:effectLst/>
                          <a:latin typeface="DM Sans" pitchFamily="2" charset="0"/>
                          <a:ea typeface="DM Sans" pitchFamily="2" charset="0"/>
                          <a:cs typeface="Times New Roman" panose="02020603050405020304" pitchFamily="18" charset="0"/>
                        </a:rPr>
                        <a:t>.</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44326144"/>
                  </a:ext>
                </a:extLst>
              </a:tr>
            </a:tbl>
          </a:graphicData>
        </a:graphic>
      </p:graphicFrame>
      <p:sp>
        <p:nvSpPr>
          <p:cNvPr id="11" name="CaixaDeTexto 10">
            <a:extLst>
              <a:ext uri="{FF2B5EF4-FFF2-40B4-BE49-F238E27FC236}">
                <a16:creationId xmlns:a16="http://schemas.microsoft.com/office/drawing/2014/main" id="{5B678689-64F7-728C-72C9-8137E4384F7F}"/>
              </a:ext>
            </a:extLst>
          </p:cNvPr>
          <p:cNvSpPr txBox="1"/>
          <p:nvPr/>
        </p:nvSpPr>
        <p:spPr>
          <a:xfrm>
            <a:off x="8856620" y="4647280"/>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2" name="TextBox 11">
            <a:extLst>
              <a:ext uri="{FF2B5EF4-FFF2-40B4-BE49-F238E27FC236}">
                <a16:creationId xmlns:a16="http://schemas.microsoft.com/office/drawing/2014/main" id="{507F29B5-6497-FB7E-18FD-B5776F793BE3}"/>
              </a:ext>
            </a:extLst>
          </p:cNvPr>
          <p:cNvSpPr txBox="1"/>
          <p:nvPr/>
        </p:nvSpPr>
        <p:spPr>
          <a:xfrm>
            <a:off x="5413612" y="6407512"/>
            <a:ext cx="6073140" cy="307777"/>
          </a:xfrm>
          <a:prstGeom prst="rect">
            <a:avLst/>
          </a:prstGeom>
          <a:noFill/>
        </p:spPr>
        <p:txBody>
          <a:bodyPr wrap="square" lIns="91440" tIns="45720" rIns="91440" bIns="45720" rtlCol="0" anchor="t">
            <a:spAutoFit/>
          </a:bodyPr>
          <a:lstStyle/>
          <a:p>
            <a:pPr>
              <a:defRPr/>
            </a:pPr>
            <a:r>
              <a:rPr kumimoji="0" lang="en-GB" sz="700" b="0" i="0" u="none" strike="noStrike" kern="100" cap="none" spc="0" normalizeH="0" baseline="0" noProof="0" dirty="0">
                <a:ln>
                  <a:noFill/>
                </a:ln>
                <a:solidFill>
                  <a:srgbClr val="2D2B2B"/>
                </a:solidFill>
                <a:effectLst/>
                <a:uLnTx/>
                <a:uFillTx/>
                <a:latin typeface="DM Sans"/>
                <a:ea typeface="DM Sans" pitchFamily="2" charset="0"/>
                <a:cs typeface="Times New Roman"/>
              </a:rPr>
              <a:t>The formulation fulfils the 2 weeks stability at 50°C and the 3 months stability at 4°C, room </a:t>
            </a:r>
            <a:endParaRPr lang="en-US" sz="700" kern="100" dirty="0">
              <a:solidFill>
                <a:srgbClr val="2D2B2B"/>
              </a:solidFill>
              <a:latin typeface="DM Sans"/>
              <a:ea typeface="DM Sans" pitchFamily="2" charset="0"/>
              <a:cs typeface="Times New Roman"/>
            </a:endParaRPr>
          </a:p>
          <a:p>
            <a:pPr>
              <a:defRPr/>
            </a:pPr>
            <a:r>
              <a:rPr kumimoji="0" lang="en-GB" sz="700" b="0" i="0" u="none" strike="noStrike" kern="100" cap="none" spc="0" normalizeH="0" baseline="0" noProof="0" dirty="0">
                <a:ln>
                  <a:noFill/>
                </a:ln>
                <a:solidFill>
                  <a:srgbClr val="2D2B2B"/>
                </a:solidFill>
                <a:effectLst/>
                <a:uLnTx/>
                <a:uFillTx/>
                <a:latin typeface="DM Sans"/>
                <a:ea typeface="DM Sans" pitchFamily="2" charset="0"/>
                <a:cs typeface="Times New Roman"/>
              </a:rPr>
              <a:t>temperature, 40°</a:t>
            </a:r>
            <a:r>
              <a:rPr lang="en-GB" sz="700" kern="100" dirty="0">
                <a:solidFill>
                  <a:srgbClr val="2D2B2B"/>
                </a:solidFill>
                <a:latin typeface="DM Sans"/>
                <a:ea typeface="DM Sans" pitchFamily="2" charset="0"/>
                <a:cs typeface="Times New Roman"/>
              </a:rPr>
              <a:t>C. Regulatory</a:t>
            </a:r>
            <a:r>
              <a:rPr kumimoji="0" lang="en-GB" sz="700" b="0" i="0" u="none" strike="noStrike" kern="100" cap="none" spc="0" normalizeH="0" baseline="0" noProof="0" dirty="0">
                <a:ln>
                  <a:noFill/>
                </a:ln>
                <a:solidFill>
                  <a:srgbClr val="2D2B2B"/>
                </a:solidFill>
                <a:effectLst/>
                <a:uLnTx/>
                <a:uFillTx/>
                <a:latin typeface="DM Sans"/>
                <a:ea typeface="DM Sans" pitchFamily="2" charset="0"/>
                <a:cs typeface="Times New Roman"/>
              </a:rPr>
              <a:t> compliance in EU, MERCOSUR, ASEAN, CN, KR, AUS for UV filters in formulation.</a:t>
            </a:r>
            <a:endParaRPr lang="en-US" sz="700" b="0" i="0" u="none" strike="noStrike" kern="100" cap="none" spc="0" normalizeH="0" baseline="0" noProof="0" dirty="0">
              <a:ln>
                <a:noFill/>
              </a:ln>
              <a:solidFill>
                <a:srgbClr val="2D2B2B"/>
              </a:solidFill>
              <a:effectLst/>
              <a:uLnTx/>
              <a:uFillTx/>
              <a:latin typeface="DM Sans"/>
              <a:ea typeface="DM Sans" pitchFamily="2" charset="0"/>
              <a:cs typeface="Times New Roman"/>
            </a:endParaRPr>
          </a:p>
        </p:txBody>
      </p:sp>
      <p:graphicFrame>
        <p:nvGraphicFramePr>
          <p:cNvPr id="13" name="Table 12">
            <a:extLst>
              <a:ext uri="{FF2B5EF4-FFF2-40B4-BE49-F238E27FC236}">
                <a16:creationId xmlns:a16="http://schemas.microsoft.com/office/drawing/2014/main" id="{21EBAB56-DFC5-53B0-F4C9-13B3EF021C2F}"/>
              </a:ext>
            </a:extLst>
          </p:cNvPr>
          <p:cNvGraphicFramePr>
            <a:graphicFrameLocks noGrp="1"/>
          </p:cNvGraphicFramePr>
          <p:nvPr>
            <p:extLst>
              <p:ext uri="{D42A27DB-BD31-4B8C-83A1-F6EECF244321}">
                <p14:modId xmlns:p14="http://schemas.microsoft.com/office/powerpoint/2010/main" val="1954842023"/>
              </p:ext>
            </p:extLst>
          </p:nvPr>
        </p:nvGraphicFramePr>
        <p:xfrm>
          <a:off x="8906236" y="4776622"/>
          <a:ext cx="2337950" cy="487110"/>
        </p:xfrm>
        <a:graphic>
          <a:graphicData uri="http://schemas.openxmlformats.org/drawingml/2006/table">
            <a:tbl>
              <a:tblPr/>
              <a:tblGrid>
                <a:gridCol w="1493400">
                  <a:extLst>
                    <a:ext uri="{9D8B030D-6E8A-4147-A177-3AD203B41FA5}">
                      <a16:colId xmlns:a16="http://schemas.microsoft.com/office/drawing/2014/main" val="1255433271"/>
                    </a:ext>
                  </a:extLst>
                </a:gridCol>
                <a:gridCol w="844550">
                  <a:extLst>
                    <a:ext uri="{9D8B030D-6E8A-4147-A177-3AD203B41FA5}">
                      <a16:colId xmlns:a16="http://schemas.microsoft.com/office/drawing/2014/main" val="3671272797"/>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7,2</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Solid</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113882338"/>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Specificities:</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r>
                        <a:rPr lang="en-GB" sz="800" b="0" kern="100">
                          <a:solidFill>
                            <a:srgbClr val="2D2B2B"/>
                          </a:solidFill>
                          <a:effectLst/>
                          <a:latin typeface="DM Sans" pitchFamily="2" charset="0"/>
                          <a:ea typeface="DM Sans" pitchFamily="2" charset="0"/>
                          <a:cs typeface="Times New Roman" panose="02020603050405020304" pitchFamily="18" charset="0"/>
                        </a:rPr>
                        <a:t>Stick, Opaque</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graphicFrame>
        <p:nvGraphicFramePr>
          <p:cNvPr id="15" name="Table 14">
            <a:extLst>
              <a:ext uri="{FF2B5EF4-FFF2-40B4-BE49-F238E27FC236}">
                <a16:creationId xmlns:a16="http://schemas.microsoft.com/office/drawing/2014/main" id="{B0160788-C43A-8808-B829-B288538FCE65}"/>
              </a:ext>
            </a:extLst>
          </p:cNvPr>
          <p:cNvGraphicFramePr>
            <a:graphicFrameLocks noGrp="1"/>
          </p:cNvGraphicFramePr>
          <p:nvPr>
            <p:extLst>
              <p:ext uri="{D42A27DB-BD31-4B8C-83A1-F6EECF244321}">
                <p14:modId xmlns:p14="http://schemas.microsoft.com/office/powerpoint/2010/main" val="489376448"/>
              </p:ext>
            </p:extLst>
          </p:nvPr>
        </p:nvGraphicFramePr>
        <p:xfrm>
          <a:off x="8906236" y="5313452"/>
          <a:ext cx="3125633" cy="831851"/>
        </p:xfrm>
        <a:graphic>
          <a:graphicData uri="http://schemas.openxmlformats.org/drawingml/2006/table">
            <a:tbl>
              <a:tblPr>
                <a:tableStyleId>{5C22544A-7EE6-4342-B048-85BDC9FD1C3A}</a:tableStyleId>
              </a:tblPr>
              <a:tblGrid>
                <a:gridCol w="1026243">
                  <a:extLst>
                    <a:ext uri="{9D8B030D-6E8A-4147-A177-3AD203B41FA5}">
                      <a16:colId xmlns:a16="http://schemas.microsoft.com/office/drawing/2014/main" val="335396172"/>
                    </a:ext>
                  </a:extLst>
                </a:gridCol>
                <a:gridCol w="298450">
                  <a:extLst>
                    <a:ext uri="{9D8B030D-6E8A-4147-A177-3AD203B41FA5}">
                      <a16:colId xmlns:a16="http://schemas.microsoft.com/office/drawing/2014/main" val="3975588472"/>
                    </a:ext>
                  </a:extLst>
                </a:gridCol>
                <a:gridCol w="1314450">
                  <a:extLst>
                    <a:ext uri="{9D8B030D-6E8A-4147-A177-3AD203B41FA5}">
                      <a16:colId xmlns:a16="http://schemas.microsoft.com/office/drawing/2014/main" val="1300085660"/>
                    </a:ext>
                  </a:extLst>
                </a:gridCol>
                <a:gridCol w="486490">
                  <a:extLst>
                    <a:ext uri="{9D8B030D-6E8A-4147-A177-3AD203B41FA5}">
                      <a16:colId xmlns:a16="http://schemas.microsoft.com/office/drawing/2014/main" val="274090353"/>
                    </a:ext>
                  </a:extLst>
                </a:gridCol>
              </a:tblGrid>
              <a:tr h="0">
                <a:tc>
                  <a:txBody>
                    <a:bodyPr/>
                    <a:lstStyle/>
                    <a:p>
                      <a:pPr>
                        <a:lnSpc>
                          <a:spcPts val="1440"/>
                        </a:lnSpc>
                      </a:pPr>
                      <a:r>
                        <a:rPr lang="en-GB" sz="800" kern="100">
                          <a:effectLst/>
                          <a:latin typeface="DM Sans" pitchFamily="2" charset="0"/>
                        </a:rPr>
                        <a:t>SPF:</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64,8</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In vitro UVA-PF: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21,4</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7223652"/>
                  </a:ext>
                </a:extLst>
              </a:tr>
              <a:tr h="0">
                <a:tc>
                  <a:txBody>
                    <a:bodyPr/>
                    <a:lstStyle/>
                    <a:p>
                      <a:pPr>
                        <a:lnSpc>
                          <a:spcPts val="1440"/>
                        </a:lnSpc>
                      </a:pPr>
                      <a:r>
                        <a:rPr lang="en-GB" sz="500" kern="100">
                          <a:effectLst/>
                          <a:latin typeface="DM Sans" pitchFamily="2" charset="0"/>
                        </a:rPr>
                        <a:t>In vivo </a:t>
                      </a:r>
                      <a:r>
                        <a:rPr lang="en-GB" sz="500" b="0" kern="100">
                          <a:effectLst/>
                          <a:latin typeface="DM Sans" pitchFamily="2" charset="0"/>
                        </a:rPr>
                        <a:t>according to ISO 24444</a:t>
                      </a:r>
                      <a:endParaRPr lang="en-US" sz="500" b="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500" kern="100">
                          <a:effectLst/>
                          <a:latin typeface="DM Sans" pitchFamily="2" charset="0"/>
                        </a:rPr>
                        <a:t>According to ISO 24443</a:t>
                      </a:r>
                      <a:endParaRPr lang="en-US" sz="5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2219151"/>
                  </a:ext>
                </a:extLst>
              </a:tr>
              <a:tr h="0">
                <a:tc>
                  <a:txBody>
                    <a:bodyPr/>
                    <a:lstStyle/>
                    <a:p>
                      <a:pPr>
                        <a:lnSpc>
                          <a:spcPts val="1440"/>
                        </a:lnSpc>
                      </a:pPr>
                      <a:r>
                        <a:rPr lang="en-GB" sz="800" kern="100">
                          <a:effectLst/>
                          <a:latin typeface="DM Sans" pitchFamily="2" charset="0"/>
                        </a:rPr>
                        <a:t>UVA-PF/SPF: </a:t>
                      </a:r>
                    </a:p>
                    <a:p>
                      <a:pPr>
                        <a:lnSpc>
                          <a:spcPts val="1440"/>
                        </a:lnSpc>
                      </a:pPr>
                      <a:r>
                        <a:rPr lang="en-GB" sz="500" kern="100">
                          <a:effectLst/>
                          <a:latin typeface="DM Sans" pitchFamily="2" charset="0"/>
                        </a:rPr>
                        <a:t>(60 labelled; &gt;= 0.33)</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0,35</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Critical Wavelength:</a:t>
                      </a:r>
                    </a:p>
                    <a:p>
                      <a:pPr marL="0" marR="0" lvl="0" indent="0" algn="l" defTabSz="914400" rtl="0" eaLnBrk="1" fontAlgn="auto" latinLnBrk="0" hangingPunct="1">
                        <a:lnSpc>
                          <a:spcPts val="1440"/>
                        </a:lnSpc>
                        <a:spcBef>
                          <a:spcPts val="0"/>
                        </a:spcBef>
                        <a:spcAft>
                          <a:spcPts val="0"/>
                        </a:spcAft>
                        <a:buClrTx/>
                        <a:buSzTx/>
                        <a:buFontTx/>
                        <a:buNone/>
                        <a:tabLst/>
                        <a:defRPr/>
                      </a:pPr>
                      <a:r>
                        <a:rPr lang="en-GB" sz="500" kern="100">
                          <a:effectLst/>
                          <a:latin typeface="DM Sans" pitchFamily="2" charset="0"/>
                        </a:rPr>
                        <a:t>(Measurement done with </a:t>
                      </a:r>
                      <a:r>
                        <a:rPr lang="en-GB" sz="500" kern="100" err="1">
                          <a:effectLst/>
                          <a:latin typeface="DM Sans" pitchFamily="2" charset="0"/>
                        </a:rPr>
                        <a:t>Labsphere</a:t>
                      </a:r>
                      <a:r>
                        <a:rPr lang="en-GB" sz="500" kern="100">
                          <a:effectLst/>
                          <a:latin typeface="DM Sans" pitchFamily="2" charset="0"/>
                        </a:rPr>
                        <a:t> equipment)</a:t>
                      </a:r>
                      <a:endParaRPr lang="en-US" sz="5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373 nm</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4282608"/>
                  </a:ext>
                </a:extLst>
              </a:tr>
            </a:tbl>
          </a:graphicData>
        </a:graphic>
      </p:graphicFrame>
    </p:spTree>
    <p:extLst>
      <p:ext uri="{BB962C8B-B14F-4D97-AF65-F5344CB8AC3E}">
        <p14:creationId xmlns:p14="http://schemas.microsoft.com/office/powerpoint/2010/main" val="86413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E105-1371-88E2-1BE3-D2E0DC6CB9B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E17F8E-7602-1950-5E57-7338DC6A57C7}"/>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8A8C097C-492D-5099-DC92-C899BB0B8654}"/>
              </a:ext>
            </a:extLst>
          </p:cNvPr>
          <p:cNvSpPr txBox="1">
            <a:spLocks/>
          </p:cNvSpPr>
          <p:nvPr/>
        </p:nvSpPr>
        <p:spPr>
          <a:xfrm>
            <a:off x="527129" y="4917776"/>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HYDRASTRENGTH HAIR DROPS</a:t>
            </a:r>
          </a:p>
        </p:txBody>
      </p:sp>
      <p:sp>
        <p:nvSpPr>
          <p:cNvPr id="5" name="Text Placeholder 2">
            <a:extLst>
              <a:ext uri="{FF2B5EF4-FFF2-40B4-BE49-F238E27FC236}">
                <a16:creationId xmlns:a16="http://schemas.microsoft.com/office/drawing/2014/main" id="{C837D872-932F-97FE-0594-29585FE3BED6}"/>
              </a:ext>
            </a:extLst>
          </p:cNvPr>
          <p:cNvSpPr txBox="1">
            <a:spLocks/>
          </p:cNvSpPr>
          <p:nvPr/>
        </p:nvSpPr>
        <p:spPr>
          <a:xfrm>
            <a:off x="527127" y="5206483"/>
            <a:ext cx="5748981" cy="94726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A few drops, many benefits! This advanced formula hair serum combines the power of Niacinamide PC (0.5%) with other ingredients to provide complete and sophisticated care for menopausal women’s hair and scalp. It boosts thickness, volume, and strength while keeping the scalp hydrated, leaving your hair healthier, stronger, and full of vitality.</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6" name="Picture 5" descr="A black and white logo&#10;&#10;Description automatically generated">
            <a:extLst>
              <a:ext uri="{FF2B5EF4-FFF2-40B4-BE49-F238E27FC236}">
                <a16:creationId xmlns:a16="http://schemas.microsoft.com/office/drawing/2014/main" id="{9B8FF789-4EA6-F0C4-44BC-933BDC5DB3D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8" name="Text Placeholder 2">
            <a:extLst>
              <a:ext uri="{FF2B5EF4-FFF2-40B4-BE49-F238E27FC236}">
                <a16:creationId xmlns:a16="http://schemas.microsoft.com/office/drawing/2014/main" id="{7D17AFA9-4C7D-F989-039D-1E829971D6D7}"/>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0" name="Picture 9" descr="A white and green line&#10;&#10;Description automatically generated">
            <a:extLst>
              <a:ext uri="{FF2B5EF4-FFF2-40B4-BE49-F238E27FC236}">
                <a16:creationId xmlns:a16="http://schemas.microsoft.com/office/drawing/2014/main" id="{328D50DB-943A-3A92-8C72-57825274438F}"/>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21A4BE91-1CFD-C531-7D77-9FA3C4666FC2}"/>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818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EB7E4-A495-F724-8D96-37A4F3002E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A08F04-F30E-E2CA-7BF6-A53B5DFDF71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BDD3B488-6DF5-CB5C-9BE1-3912AF4FAACC}"/>
              </a:ext>
            </a:extLst>
          </p:cNvPr>
          <p:cNvSpPr txBox="1"/>
          <p:nvPr/>
        </p:nvSpPr>
        <p:spPr>
          <a:xfrm>
            <a:off x="5693241" y="4831016"/>
            <a:ext cx="1014458" cy="20518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a:ea typeface="Fira Sans" charset="0"/>
                <a:cs typeface="Fira Sans" charset="0"/>
              </a:rPr>
              <a:t>HC-E-102436-15</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pic>
        <p:nvPicPr>
          <p:cNvPr id="8" name="Picture 12">
            <a:extLst>
              <a:ext uri="{FF2B5EF4-FFF2-40B4-BE49-F238E27FC236}">
                <a16:creationId xmlns:a16="http://schemas.microsoft.com/office/drawing/2014/main" id="{78AC3BEE-E799-B6FB-2C9B-A6C27AF4683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DBA6956F-8483-A003-8065-97C84821A47B}"/>
              </a:ext>
            </a:extLst>
          </p:cNvPr>
          <p:cNvGraphicFramePr>
            <a:graphicFrameLocks noGrp="1"/>
          </p:cNvGraphicFramePr>
          <p:nvPr/>
        </p:nvGraphicFramePr>
        <p:xfrm>
          <a:off x="5443209" y="1696802"/>
          <a:ext cx="6068054" cy="2891899"/>
        </p:xfrm>
        <a:graphic>
          <a:graphicData uri="http://schemas.openxmlformats.org/drawingml/2006/table">
            <a:tbl>
              <a:tblPr>
                <a:tableStyleId>{5C22544A-7EE6-4342-B048-85BDC9FD1C3A}</a:tableStyleId>
              </a:tblPr>
              <a:tblGrid>
                <a:gridCol w="528361">
                  <a:extLst>
                    <a:ext uri="{9D8B030D-6E8A-4147-A177-3AD203B41FA5}">
                      <a16:colId xmlns:a16="http://schemas.microsoft.com/office/drawing/2014/main" val="1750224917"/>
                    </a:ext>
                  </a:extLst>
                </a:gridCol>
                <a:gridCol w="2318303">
                  <a:extLst>
                    <a:ext uri="{9D8B030D-6E8A-4147-A177-3AD203B41FA5}">
                      <a16:colId xmlns:a16="http://schemas.microsoft.com/office/drawing/2014/main" val="4215147189"/>
                    </a:ext>
                  </a:extLst>
                </a:gridCol>
                <a:gridCol w="2555812">
                  <a:extLst>
                    <a:ext uri="{9D8B030D-6E8A-4147-A177-3AD203B41FA5}">
                      <a16:colId xmlns:a16="http://schemas.microsoft.com/office/drawing/2014/main" val="4009637295"/>
                    </a:ext>
                  </a:extLst>
                </a:gridCol>
                <a:gridCol w="665578">
                  <a:extLst>
                    <a:ext uri="{9D8B030D-6E8A-4147-A177-3AD203B41FA5}">
                      <a16:colId xmlns:a16="http://schemas.microsoft.com/office/drawing/2014/main" val="534348324"/>
                    </a:ext>
                  </a:extLst>
                </a:gridCol>
              </a:tblGrid>
              <a:tr h="150267">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137680">
                <a:tc rowSpan="2">
                  <a:txBody>
                    <a:bodyPr/>
                    <a:lstStyle/>
                    <a:p>
                      <a:pPr marL="36000">
                        <a:lnSpc>
                          <a:spcPct val="100000"/>
                        </a:lnSpc>
                        <a:spcBef>
                          <a:spcPts val="40"/>
                        </a:spcBef>
                        <a:spcAft>
                          <a:spcPts val="0"/>
                        </a:spcAft>
                      </a:pPr>
                      <a:r>
                        <a:rPr lang="en-US" sz="800">
                          <a:solidFill>
                            <a:srgbClr val="4D3C33"/>
                          </a:solidFill>
                          <a:effectLst/>
                          <a:latin typeface="DM Sans" pitchFamily="2" charset="77"/>
                          <a:ea typeface="DM Sans" pitchFamily="2" charset="77"/>
                          <a:cs typeface="DM Sans" pitchFamily="2" charset="77"/>
                        </a:rPr>
                        <a:t>A</a:t>
                      </a:r>
                      <a:endParaRPr lang="en-BR" sz="80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Water</a:t>
                      </a:r>
                      <a:r>
                        <a:rPr lang="en-US" sz="800" spc="5">
                          <a:solidFill>
                            <a:srgbClr val="231F20"/>
                          </a:solidFill>
                          <a:effectLst/>
                          <a:latin typeface="DM Sans" pitchFamily="2" charset="77"/>
                          <a:ea typeface="DM Sans" pitchFamily="2" charset="77"/>
                          <a:cs typeface="DM Sans" pitchFamily="2" charset="77"/>
                        </a:rPr>
                        <a:t> </a:t>
                      </a:r>
                      <a:r>
                        <a:rPr lang="en-US" sz="800" spc="-25">
                          <a:solidFill>
                            <a:srgbClr val="231F20"/>
                          </a:solidFill>
                          <a:effectLst/>
                          <a:latin typeface="DM Sans" pitchFamily="2" charset="77"/>
                          <a:ea typeface="DM Sans" pitchFamily="2" charset="77"/>
                          <a:cs typeface="DM Sans" pitchFamily="2" charset="77"/>
                        </a:rPr>
                        <a:t>Dem</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spc="-20">
                          <a:solidFill>
                            <a:srgbClr val="231F20"/>
                          </a:solidFill>
                          <a:effectLst/>
                          <a:latin typeface="DM Sans" pitchFamily="2" charset="77"/>
                          <a:ea typeface="DM Sans" pitchFamily="2" charset="77"/>
                          <a:cs typeface="DM Sans" pitchFamily="2" charset="77"/>
                        </a:rPr>
                        <a:t>AQUA</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indent="-9525" algn="l">
                        <a:lnSpc>
                          <a:spcPct val="100000"/>
                        </a:lnSpc>
                        <a:spcBef>
                          <a:spcPts val="40"/>
                        </a:spcBef>
                        <a:spcAft>
                          <a:spcPts val="0"/>
                        </a:spcAft>
                      </a:pPr>
                      <a:r>
                        <a:rPr lang="en-US" sz="800" spc="-10">
                          <a:solidFill>
                            <a:srgbClr val="231F20"/>
                          </a:solidFill>
                          <a:effectLst/>
                          <a:latin typeface="DM Sans" pitchFamily="2" charset="77"/>
                          <a:ea typeface="DM Sans" pitchFamily="2" charset="77"/>
                          <a:cs typeface="DM Sans" pitchFamily="2" charset="77"/>
                        </a:rPr>
                        <a:t>77,16</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161551">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Natrosol</a:t>
                      </a:r>
                      <a:r>
                        <a:rPr lang="en-US" sz="800" spc="25">
                          <a:solidFill>
                            <a:srgbClr val="231F20"/>
                          </a:solidFill>
                          <a:effectLst/>
                          <a:latin typeface="DM Sans" pitchFamily="2" charset="77"/>
                          <a:ea typeface="DM Sans" pitchFamily="2" charset="77"/>
                          <a:cs typeface="DM Sans" pitchFamily="2" charset="77"/>
                        </a:rPr>
                        <a:t> </a:t>
                      </a:r>
                      <a:r>
                        <a:rPr lang="en-US" sz="800">
                          <a:solidFill>
                            <a:srgbClr val="231F20"/>
                          </a:solidFill>
                          <a:effectLst/>
                          <a:latin typeface="DM Sans" pitchFamily="2" charset="77"/>
                          <a:ea typeface="DM Sans" pitchFamily="2" charset="77"/>
                          <a:cs typeface="DM Sans" pitchFamily="2" charset="77"/>
                        </a:rPr>
                        <a:t>250</a:t>
                      </a:r>
                      <a:r>
                        <a:rPr lang="en-US" sz="800" spc="25">
                          <a:solidFill>
                            <a:srgbClr val="231F20"/>
                          </a:solidFill>
                          <a:effectLst/>
                          <a:latin typeface="DM Sans" pitchFamily="2" charset="77"/>
                          <a:ea typeface="DM Sans" pitchFamily="2" charset="77"/>
                          <a:cs typeface="DM Sans" pitchFamily="2" charset="77"/>
                        </a:rPr>
                        <a:t> </a:t>
                      </a:r>
                      <a:r>
                        <a:rPr lang="en-US" sz="800">
                          <a:solidFill>
                            <a:srgbClr val="231F20"/>
                          </a:solidFill>
                          <a:effectLst/>
                          <a:latin typeface="DM Sans" pitchFamily="2" charset="77"/>
                          <a:ea typeface="DM Sans" pitchFamily="2" charset="77"/>
                          <a:cs typeface="DM Sans" pitchFamily="2" charset="77"/>
                        </a:rPr>
                        <a:t>HR</a:t>
                      </a:r>
                      <a:r>
                        <a:rPr lang="en-US" sz="800" spc="30">
                          <a:solidFill>
                            <a:srgbClr val="231F20"/>
                          </a:solidFill>
                          <a:effectLst/>
                          <a:latin typeface="DM Sans" pitchFamily="2" charset="77"/>
                          <a:ea typeface="DM Sans" pitchFamily="2" charset="77"/>
                          <a:cs typeface="DM Sans" pitchFamily="2" charset="77"/>
                        </a:rPr>
                        <a:t> </a:t>
                      </a:r>
                      <a:r>
                        <a:rPr lang="en-US" sz="800" spc="-25">
                          <a:solidFill>
                            <a:srgbClr val="231F20"/>
                          </a:solidFill>
                          <a:effectLst/>
                          <a:latin typeface="DM Sans" pitchFamily="2" charset="77"/>
                          <a:ea typeface="DM Sans" pitchFamily="2" charset="77"/>
                          <a:cs typeface="DM Sans" pitchFamily="2" charset="77"/>
                        </a:rPr>
                        <a:t>PC</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spc="-10">
                          <a:solidFill>
                            <a:srgbClr val="231F20"/>
                          </a:solidFill>
                          <a:effectLst/>
                          <a:latin typeface="DM Sans" pitchFamily="2" charset="77"/>
                          <a:ea typeface="DM Sans" pitchFamily="2" charset="77"/>
                          <a:cs typeface="DM Sans" pitchFamily="2" charset="77"/>
                        </a:rPr>
                        <a:t>HYDROXYETHYLCELLULOSE</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55880"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140527">
                <a:tc rowSpan="8">
                  <a:txBody>
                    <a:bodyPr/>
                    <a:lstStyle/>
                    <a:p>
                      <a:pPr marL="36000">
                        <a:lnSpc>
                          <a:spcPct val="100000"/>
                        </a:lnSpc>
                        <a:spcBef>
                          <a:spcPts val="40"/>
                        </a:spcBef>
                        <a:spcAft>
                          <a:spcPts val="0"/>
                        </a:spcAft>
                      </a:pPr>
                      <a:r>
                        <a:rPr lang="en-US" sz="800" b="0" spc="-50">
                          <a:solidFill>
                            <a:srgbClr val="4D3C33"/>
                          </a:solidFill>
                          <a:effectLst/>
                          <a:latin typeface="DM Sans" pitchFamily="2" charset="77"/>
                          <a:ea typeface="DM Sans" pitchFamily="2" charset="77"/>
                          <a:cs typeface="DM Sans" pitchFamily="2" charset="77"/>
                        </a:rPr>
                        <a:t>B</a:t>
                      </a:r>
                      <a:endParaRPr lang="en-BR" sz="1100" b="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D-</a:t>
                      </a:r>
                      <a:r>
                        <a:rPr lang="en-US" sz="800" b="1" spc="-10">
                          <a:solidFill>
                            <a:srgbClr val="231F20"/>
                          </a:solidFill>
                          <a:effectLst/>
                          <a:latin typeface="DM Sans" pitchFamily="2" charset="77"/>
                          <a:ea typeface="DM Sans" pitchFamily="2" charset="77"/>
                          <a:cs typeface="DM Sans" pitchFamily="2" charset="77"/>
                        </a:rPr>
                        <a:t>Biotin</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BIOTIN</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0,02</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264041">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spc="-10">
                          <a:solidFill>
                            <a:srgbClr val="231F20"/>
                          </a:solidFill>
                          <a:effectLst/>
                          <a:latin typeface="DM Sans" pitchFamily="2" charset="77"/>
                          <a:ea typeface="DM Sans" pitchFamily="2" charset="77"/>
                          <a:cs typeface="DM Sans" pitchFamily="2" charset="77"/>
                        </a:rPr>
                        <a:t>PENTAVITIN®</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SACCHARIDE</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ISOMERATE,</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AQUA,</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CITRIC</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ACID,</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SODIUM</a:t>
                      </a:r>
                      <a:r>
                        <a:rPr lang="en-US" sz="800" b="0" spc="6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CITRATE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0,80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199060">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Niacinamide</a:t>
                      </a:r>
                      <a:r>
                        <a:rPr lang="en-US" sz="800" b="1" spc="155">
                          <a:solidFill>
                            <a:srgbClr val="231F20"/>
                          </a:solidFill>
                          <a:effectLst/>
                          <a:latin typeface="DM Sans" pitchFamily="2" charset="77"/>
                          <a:ea typeface="DM Sans" pitchFamily="2" charset="77"/>
                          <a:cs typeface="DM Sans" pitchFamily="2" charset="77"/>
                        </a:rPr>
                        <a:t> </a:t>
                      </a:r>
                      <a:r>
                        <a:rPr lang="en-US" sz="800" b="1" spc="-35">
                          <a:solidFill>
                            <a:srgbClr val="231F20"/>
                          </a:solidFill>
                          <a:effectLst/>
                          <a:latin typeface="DM Sans" pitchFamily="2" charset="77"/>
                          <a:ea typeface="DM Sans" pitchFamily="2" charset="77"/>
                          <a:cs typeface="DM Sans" pitchFamily="2" charset="77"/>
                        </a:rPr>
                        <a:t>PC</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NIACINAMIDE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0,50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SODIUM</a:t>
                      </a:r>
                      <a:r>
                        <a:rPr lang="en-US" sz="800" b="0" spc="4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GLUCONATE</a:t>
                      </a:r>
                      <a:r>
                        <a:rPr lang="en-US" sz="800" b="0" spc="4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GRANULAR</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SODIUM</a:t>
                      </a:r>
                      <a:r>
                        <a:rPr lang="en-US" sz="800" b="0" spc="7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GLUCONATE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0,20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2195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ALPAFLOR®</a:t>
                      </a:r>
                      <a:r>
                        <a:rPr lang="en-US" sz="800" b="1" spc="3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EDELWEISS</a:t>
                      </a:r>
                      <a:r>
                        <a:rPr lang="en-US" sz="800" b="1" spc="3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CB</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LEONTOPODIUM ALPINUM FLOWER/LEAF EXTRACT, GLYCERIN, AQUA,</a:t>
                      </a:r>
                      <a:r>
                        <a:rPr lang="en-US" sz="800" b="0" spc="20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CITRIC</a:t>
                      </a:r>
                      <a:r>
                        <a:rPr lang="en-US" sz="800" b="0" spc="-1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ACID</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4381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131588">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Vitamin</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B12</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cryst</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Food</a:t>
                      </a:r>
                      <a:r>
                        <a:rPr lang="en-US" sz="800" b="1" spc="50">
                          <a:solidFill>
                            <a:srgbClr val="231F20"/>
                          </a:solidFill>
                          <a:effectLst/>
                          <a:latin typeface="DM Sans" pitchFamily="2" charset="77"/>
                          <a:ea typeface="DM Sans" pitchFamily="2" charset="77"/>
                          <a:cs typeface="DM Sans" pitchFamily="2" charset="77"/>
                        </a:rPr>
                        <a:t> </a:t>
                      </a:r>
                      <a:r>
                        <a:rPr lang="en-US" sz="800" b="1" spc="-10">
                          <a:solidFill>
                            <a:srgbClr val="231F20"/>
                          </a:solidFill>
                          <a:effectLst/>
                          <a:latin typeface="DM Sans" pitchFamily="2" charset="77"/>
                          <a:ea typeface="DM Sans" pitchFamily="2" charset="77"/>
                          <a:cs typeface="DM Sans" pitchFamily="2" charset="77"/>
                        </a:rPr>
                        <a:t>Grade</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CYANOCOBALAMIN</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0,02</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226479">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ALPAFLOR®</a:t>
                      </a:r>
                      <a:r>
                        <a:rPr lang="en-US" sz="800" b="1" spc="35">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ALP-SEBUM</a:t>
                      </a:r>
                      <a:r>
                        <a:rPr lang="en-US" sz="800" b="1" spc="5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CB</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EPILOBIUM FLEISCHERI FLOWER / LEAF / STEM EXTRACT, GLYCERIN,</a:t>
                      </a:r>
                      <a:r>
                        <a:rPr lang="en-US" sz="800" b="0" spc="20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AQUA, CITRIC ACID</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514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1,50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97386375"/>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Propanediol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PROPANEDIOL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5,00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161605">
                <a:tc rowSpan="4">
                  <a:txBody>
                    <a:bodyPr/>
                    <a:lstStyle/>
                    <a:p>
                      <a:pPr marL="36000">
                        <a:lnSpc>
                          <a:spcPct val="100000"/>
                        </a:lnSpc>
                        <a:spcBef>
                          <a:spcPts val="40"/>
                        </a:spcBef>
                        <a:spcAft>
                          <a:spcPts val="0"/>
                        </a:spcAft>
                      </a:pPr>
                      <a:r>
                        <a:rPr lang="en-US" sz="800" b="0" spc="-50">
                          <a:solidFill>
                            <a:srgbClr val="4D3C33"/>
                          </a:solidFill>
                          <a:effectLst/>
                          <a:latin typeface="DM Sans" pitchFamily="2" charset="77"/>
                          <a:ea typeface="DM Sans" pitchFamily="2" charset="77"/>
                          <a:cs typeface="DM Sans" pitchFamily="2" charset="77"/>
                        </a:rPr>
                        <a:t>C</a:t>
                      </a:r>
                      <a:endParaRPr lang="en-BR" sz="1100" b="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ALCOHOL</a:t>
                      </a:r>
                      <a:r>
                        <a:rPr lang="en-US" sz="800" b="0" spc="3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DENAT.</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ALCOHOL</a:t>
                      </a:r>
                      <a:r>
                        <a:rPr lang="en-US" sz="800" b="0" spc="3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DENAT.</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12,00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400194">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U Locks</a:t>
                      </a:r>
                      <a:r>
                        <a:rPr lang="en-US" sz="800" b="1" spc="15">
                          <a:solidFill>
                            <a:srgbClr val="231F20"/>
                          </a:solidFill>
                          <a:effectLst/>
                          <a:latin typeface="DM Sans" pitchFamily="2" charset="77"/>
                          <a:ea typeface="DM Sans" pitchFamily="2" charset="77"/>
                          <a:cs typeface="DM Sans" pitchFamily="2" charset="77"/>
                        </a:rPr>
                        <a:t> </a:t>
                      </a:r>
                      <a:r>
                        <a:rPr lang="en-US" sz="800" b="1" spc="-10">
                          <a:solidFill>
                            <a:srgbClr val="231F20"/>
                          </a:solidFill>
                          <a:effectLst/>
                          <a:latin typeface="DM Sans" pitchFamily="2" charset="77"/>
                          <a:ea typeface="DM Sans" pitchFamily="2" charset="77"/>
                          <a:cs typeface="DM Sans" pitchFamily="2" charset="77"/>
                        </a:rPr>
                        <a:t>P01B839</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PARFUM,</a:t>
                      </a:r>
                      <a:r>
                        <a:rPr lang="en-US" sz="800" b="0" spc="7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COUMARIN,</a:t>
                      </a:r>
                      <a:r>
                        <a:rPr lang="en-US" sz="800" b="0" spc="8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HEXYL</a:t>
                      </a:r>
                      <a:r>
                        <a:rPr lang="en-US" sz="800" b="0" spc="9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CINNAMAL,</a:t>
                      </a:r>
                      <a:r>
                        <a:rPr lang="en-US" sz="800" b="0" spc="9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BENZYL</a:t>
                      </a:r>
                      <a:r>
                        <a:rPr lang="en-US" sz="800" b="0" spc="9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SALICYLATE,</a:t>
                      </a:r>
                      <a:r>
                        <a:rPr lang="pt-BR" sz="1100" b="0" spc="-10">
                          <a:solidFill>
                            <a:schemeClr val="dk1"/>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D-LIMONENE,</a:t>
                      </a:r>
                      <a:r>
                        <a:rPr lang="en-US" sz="800" b="0" spc="13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ALPHA-ISOMETHYL</a:t>
                      </a:r>
                      <a:r>
                        <a:rPr lang="en-US" sz="800" b="0" spc="14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IONONE,</a:t>
                      </a:r>
                      <a:r>
                        <a:rPr lang="en-US" sz="800" b="0" spc="14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HYDROXYCITRONELLAL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0,40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ARGAN</a:t>
                      </a:r>
                      <a:r>
                        <a:rPr lang="en-US" sz="800" b="1" spc="4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OIL</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ARGANIA</a:t>
                      </a:r>
                      <a:r>
                        <a:rPr lang="en-US" sz="800" b="0" spc="6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SPINOSA</a:t>
                      </a:r>
                      <a:r>
                        <a:rPr lang="en-US" sz="800" b="0" spc="7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KERNEL</a:t>
                      </a:r>
                      <a:r>
                        <a:rPr lang="en-US" sz="800" b="0" spc="75">
                          <a:solidFill>
                            <a:srgbClr val="231F20"/>
                          </a:solidFill>
                          <a:effectLst/>
                          <a:latin typeface="DM Sans" pitchFamily="2" charset="77"/>
                          <a:ea typeface="DM Sans" pitchFamily="2" charset="77"/>
                          <a:cs typeface="DM Sans" pitchFamily="2" charset="77"/>
                        </a:rPr>
                        <a:t> </a:t>
                      </a:r>
                      <a:r>
                        <a:rPr lang="en-US" sz="800" b="0" spc="-25">
                          <a:solidFill>
                            <a:srgbClr val="231F20"/>
                          </a:solidFill>
                          <a:effectLst/>
                          <a:latin typeface="DM Sans" pitchFamily="2" charset="77"/>
                          <a:ea typeface="DM Sans" pitchFamily="2" charset="77"/>
                          <a:cs typeface="DM Sans" pitchFamily="2" charset="77"/>
                        </a:rPr>
                        <a:t>OIL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4635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0,10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Dermosoft</a:t>
                      </a:r>
                      <a:r>
                        <a:rPr lang="en-US" sz="800" spc="110">
                          <a:solidFill>
                            <a:srgbClr val="231F20"/>
                          </a:solidFill>
                          <a:effectLst/>
                          <a:latin typeface="DM Sans" pitchFamily="2" charset="77"/>
                          <a:ea typeface="DM Sans" pitchFamily="2" charset="77"/>
                          <a:cs typeface="DM Sans" pitchFamily="2" charset="77"/>
                        </a:rPr>
                        <a:t> </a:t>
                      </a:r>
                      <a:r>
                        <a:rPr lang="en-US" sz="800" spc="-10">
                          <a:solidFill>
                            <a:srgbClr val="231F20"/>
                          </a:solidFill>
                          <a:effectLst/>
                          <a:latin typeface="DM Sans" pitchFamily="2" charset="77"/>
                          <a:ea typeface="DM Sans" pitchFamily="2" charset="77"/>
                          <a:cs typeface="DM Sans" pitchFamily="2" charset="77"/>
                        </a:rPr>
                        <a:t>Hexiol</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1,2-</a:t>
                      </a:r>
                      <a:r>
                        <a:rPr lang="en-US" sz="800" spc="-10">
                          <a:solidFill>
                            <a:srgbClr val="231F20"/>
                          </a:solidFill>
                          <a:effectLst/>
                          <a:latin typeface="DM Sans" pitchFamily="2" charset="77"/>
                          <a:ea typeface="DM Sans" pitchFamily="2" charset="77"/>
                          <a:cs typeface="DM Sans" pitchFamily="2" charset="77"/>
                        </a:rPr>
                        <a:t>HEXANEDIOL</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0,30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62158081"/>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784BC729-588A-EBFE-7C70-3AC2DD74BDF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3F01E3FA-1AD3-C862-7D8A-40224743E415}"/>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77171" y="0"/>
            <a:ext cx="2537833" cy="6858000"/>
          </a:xfrm>
          <a:prstGeom prst="rect">
            <a:avLst/>
          </a:prstGeom>
        </p:spPr>
      </p:pic>
      <p:sp>
        <p:nvSpPr>
          <p:cNvPr id="21" name="TextBox 20">
            <a:extLst>
              <a:ext uri="{FF2B5EF4-FFF2-40B4-BE49-F238E27FC236}">
                <a16:creationId xmlns:a16="http://schemas.microsoft.com/office/drawing/2014/main" id="{DE986616-4A68-2792-8B81-337D62990F9D}"/>
              </a:ext>
            </a:extLst>
          </p:cNvPr>
          <p:cNvSpPr txBox="1"/>
          <p:nvPr/>
        </p:nvSpPr>
        <p:spPr>
          <a:xfrm>
            <a:off x="8304904" y="853932"/>
            <a:ext cx="34656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HYDRASTRENGTH HAIR DROPS</a:t>
            </a:r>
          </a:p>
        </p:txBody>
      </p:sp>
      <p:pic>
        <p:nvPicPr>
          <p:cNvPr id="2" name="Picture 1">
            <a:extLst>
              <a:ext uri="{FF2B5EF4-FFF2-40B4-BE49-F238E27FC236}">
                <a16:creationId xmlns:a16="http://schemas.microsoft.com/office/drawing/2014/main" id="{09A1791A-F9EE-4C18-5234-B09BFB23932D}"/>
              </a:ext>
            </a:extLst>
          </p:cNvPr>
          <p:cNvPicPr>
            <a:picLocks noChangeAspect="1"/>
          </p:cNvPicPr>
          <p:nvPr/>
        </p:nvPicPr>
        <p:blipFill>
          <a:blip r:embed="rId7"/>
          <a:srcRect l="32040" r="32040"/>
          <a:stretch/>
        </p:blipFill>
        <p:spPr>
          <a:xfrm>
            <a:off x="1740087" y="809542"/>
            <a:ext cx="1672761" cy="5238916"/>
          </a:xfrm>
          <a:prstGeom prst="rect">
            <a:avLst/>
          </a:prstGeom>
          <a:ln>
            <a:noFill/>
          </a:ln>
          <a:effectLst>
            <a:outerShdw blurRad="292100" dist="139700" dir="2700000" algn="tl" rotWithShape="0">
              <a:srgbClr val="333333">
                <a:alpha val="35000"/>
              </a:srgbClr>
            </a:outerShdw>
          </a:effectLst>
        </p:spPr>
      </p:pic>
      <p:sp>
        <p:nvSpPr>
          <p:cNvPr id="6" name="Retângulo 9">
            <a:extLst>
              <a:ext uri="{FF2B5EF4-FFF2-40B4-BE49-F238E27FC236}">
                <a16:creationId xmlns:a16="http://schemas.microsoft.com/office/drawing/2014/main" id="{ACC6D201-E8AE-CE0B-9406-FEEC32871886}"/>
              </a:ext>
            </a:extLst>
          </p:cNvPr>
          <p:cNvSpPr/>
          <p:nvPr/>
        </p:nvSpPr>
        <p:spPr>
          <a:xfrm>
            <a:off x="127261" y="5646358"/>
            <a:ext cx="5082691"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dirty="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dirty="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3" name="CaixaDeTexto 10">
            <a:extLst>
              <a:ext uri="{FF2B5EF4-FFF2-40B4-BE49-F238E27FC236}">
                <a16:creationId xmlns:a16="http://schemas.microsoft.com/office/drawing/2014/main" id="{5EAFB7D3-F245-D0D5-2FB7-35667004695C}"/>
              </a:ext>
            </a:extLst>
          </p:cNvPr>
          <p:cNvSpPr txBox="1"/>
          <p:nvPr/>
        </p:nvSpPr>
        <p:spPr>
          <a:xfrm>
            <a:off x="5685303" y="5055801"/>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9" name="Table 8">
            <a:extLst>
              <a:ext uri="{FF2B5EF4-FFF2-40B4-BE49-F238E27FC236}">
                <a16:creationId xmlns:a16="http://schemas.microsoft.com/office/drawing/2014/main" id="{91282CCB-1A62-A79D-CB0A-1126E75243A5}"/>
              </a:ext>
            </a:extLst>
          </p:cNvPr>
          <p:cNvGraphicFramePr>
            <a:graphicFrameLocks noGrp="1"/>
          </p:cNvGraphicFramePr>
          <p:nvPr>
            <p:extLst>
              <p:ext uri="{D42A27DB-BD31-4B8C-83A1-F6EECF244321}">
                <p14:modId xmlns:p14="http://schemas.microsoft.com/office/powerpoint/2010/main" val="597383627"/>
              </p:ext>
            </p:extLst>
          </p:nvPr>
        </p:nvGraphicFramePr>
        <p:xfrm>
          <a:off x="5762628" y="5187708"/>
          <a:ext cx="5990729" cy="365760"/>
        </p:xfrm>
        <a:graphic>
          <a:graphicData uri="http://schemas.openxmlformats.org/drawingml/2006/table">
            <a:tbl>
              <a:tblPr/>
              <a:tblGrid>
                <a:gridCol w="188875">
                  <a:extLst>
                    <a:ext uri="{9D8B030D-6E8A-4147-A177-3AD203B41FA5}">
                      <a16:colId xmlns:a16="http://schemas.microsoft.com/office/drawing/2014/main" val="582772279"/>
                    </a:ext>
                  </a:extLst>
                </a:gridCol>
                <a:gridCol w="5801854">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1</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lang="en-US" sz="800">
                          <a:solidFill>
                            <a:srgbClr val="2D2B2B"/>
                          </a:solidFill>
                          <a:latin typeface="DM Sans" pitchFamily="2" charset="0"/>
                        </a:rPr>
                        <a:t>Prepare Phase A by adding ingredients in water and stir until a homogeneous solution is obtained.</a:t>
                      </a: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2</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lang="en-US" sz="800">
                          <a:solidFill>
                            <a:srgbClr val="2D2B2B"/>
                          </a:solidFill>
                          <a:latin typeface="DM Sans" pitchFamily="2" charset="0"/>
                        </a:rPr>
                        <a:t>Prepare ingredients of Phase B and slowly pour into Phase A under stirring.</a:t>
                      </a: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3</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US" sz="800">
                          <a:solidFill>
                            <a:srgbClr val="2D2B2B"/>
                          </a:solidFill>
                          <a:latin typeface="DM Sans" pitchFamily="2" charset="0"/>
                        </a:rPr>
                        <a:t>Prepare ingredients of Phase C one by one and add into Phase A+B under stirring.</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bl>
          </a:graphicData>
        </a:graphic>
      </p:graphicFrame>
      <p:sp>
        <p:nvSpPr>
          <p:cNvPr id="11" name="CaixaDeTexto 10">
            <a:extLst>
              <a:ext uri="{FF2B5EF4-FFF2-40B4-BE49-F238E27FC236}">
                <a16:creationId xmlns:a16="http://schemas.microsoft.com/office/drawing/2014/main" id="{95801209-F487-6839-3AA0-6DD4CC0A7CBE}"/>
              </a:ext>
            </a:extLst>
          </p:cNvPr>
          <p:cNvSpPr txBox="1"/>
          <p:nvPr/>
        </p:nvSpPr>
        <p:spPr>
          <a:xfrm>
            <a:off x="5685303" y="5688849"/>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3" name="TextBox 12">
            <a:extLst>
              <a:ext uri="{FF2B5EF4-FFF2-40B4-BE49-F238E27FC236}">
                <a16:creationId xmlns:a16="http://schemas.microsoft.com/office/drawing/2014/main" id="{3E75CBC3-389D-4081-CE8F-52E6330446D0}"/>
              </a:ext>
            </a:extLst>
          </p:cNvPr>
          <p:cNvSpPr txBox="1"/>
          <p:nvPr/>
        </p:nvSpPr>
        <p:spPr>
          <a:xfrm>
            <a:off x="5685303" y="6178205"/>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a:t>
            </a:r>
          </a:p>
        </p:txBody>
      </p:sp>
      <p:sp>
        <p:nvSpPr>
          <p:cNvPr id="15" name="TextBox 14">
            <a:extLst>
              <a:ext uri="{FF2B5EF4-FFF2-40B4-BE49-F238E27FC236}">
                <a16:creationId xmlns:a16="http://schemas.microsoft.com/office/drawing/2014/main" id="{0C34F5B5-A206-7D99-6E7C-202C44B59BBA}"/>
              </a:ext>
            </a:extLst>
          </p:cNvPr>
          <p:cNvSpPr txBox="1"/>
          <p:nvPr/>
        </p:nvSpPr>
        <p:spPr>
          <a:xfrm>
            <a:off x="8304904" y="1091893"/>
            <a:ext cx="4685756" cy="259943"/>
          </a:xfrm>
          <a:prstGeom prst="rect">
            <a:avLst/>
          </a:prstGeom>
          <a:noFill/>
        </p:spPr>
        <p:txBody>
          <a:bodyPr wrap="square" rtlCol="0">
            <a:spAutoFit/>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900" b="0" i="0" u="none" strike="noStrike" kern="100" cap="none" spc="0" normalizeH="0" baseline="0" noProof="0">
                <a:ln>
                  <a:noFill/>
                </a:ln>
                <a:solidFill>
                  <a:srgbClr val="2D2B2B"/>
                </a:solidFill>
                <a:effectLst/>
                <a:uLnTx/>
                <a:uFillTx/>
                <a:latin typeface="DM Sans Medium" pitchFamily="2" charset="0"/>
                <a:ea typeface="DM Sans" pitchFamily="2" charset="0"/>
                <a:cs typeface="Times New Roman" panose="02020603050405020304" pitchFamily="18" charset="0"/>
              </a:rPr>
              <a:t>98.80% Natural Origin content according to ISO 16128</a:t>
            </a:r>
            <a:endParaRPr kumimoji="0" lang="en-US" sz="9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355BE3D4-46F7-ACDB-8DA5-2ADE1468CCF0}"/>
              </a:ext>
            </a:extLst>
          </p:cNvPr>
          <p:cNvGraphicFramePr>
            <a:graphicFrameLocks noGrp="1"/>
          </p:cNvGraphicFramePr>
          <p:nvPr>
            <p:extLst>
              <p:ext uri="{D42A27DB-BD31-4B8C-83A1-F6EECF244321}">
                <p14:modId xmlns:p14="http://schemas.microsoft.com/office/powerpoint/2010/main" val="2090948832"/>
              </p:ext>
            </p:extLst>
          </p:nvPr>
        </p:nvGraphicFramePr>
        <p:xfrm>
          <a:off x="5762628" y="5819357"/>
          <a:ext cx="5501252" cy="324740"/>
        </p:xfrm>
        <a:graphic>
          <a:graphicData uri="http://schemas.openxmlformats.org/drawingml/2006/table">
            <a:tbl>
              <a:tblPr/>
              <a:tblGrid>
                <a:gridCol w="1840704">
                  <a:extLst>
                    <a:ext uri="{9D8B030D-6E8A-4147-A177-3AD203B41FA5}">
                      <a16:colId xmlns:a16="http://schemas.microsoft.com/office/drawing/2014/main" val="1255433271"/>
                    </a:ext>
                  </a:extLst>
                </a:gridCol>
                <a:gridCol w="304800">
                  <a:extLst>
                    <a:ext uri="{9D8B030D-6E8A-4147-A177-3AD203B41FA5}">
                      <a16:colId xmlns:a16="http://schemas.microsoft.com/office/drawing/2014/main" val="3671272797"/>
                    </a:ext>
                  </a:extLst>
                </a:gridCol>
                <a:gridCol w="2366962">
                  <a:extLst>
                    <a:ext uri="{9D8B030D-6E8A-4147-A177-3AD203B41FA5}">
                      <a16:colId xmlns:a16="http://schemas.microsoft.com/office/drawing/2014/main" val="373402762"/>
                    </a:ext>
                  </a:extLst>
                </a:gridCol>
                <a:gridCol w="988786">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4.9</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a:t>
                      </a:r>
                      <a:r>
                        <a:rPr lang="en-US" sz="800">
                          <a:solidFill>
                            <a:srgbClr val="2D2B2B"/>
                          </a:solidFill>
                          <a:latin typeface="DM Sans" pitchFamily="2" charset="0"/>
                        </a:rPr>
                        <a:t>HR-10/ plate 40mm/ shear rate 1/s</a:t>
                      </a:r>
                      <a:r>
                        <a:rPr lang="en-GB" sz="800" b="0" kern="100">
                          <a:solidFill>
                            <a:srgbClr val="2D2B2B"/>
                          </a:solidFill>
                          <a:effectLst/>
                          <a:latin typeface="DM Sans" pitchFamily="2" charset="0"/>
                          <a:ea typeface="DM Sans" pitchFamily="2" charset="0"/>
                          <a:cs typeface="Times New Roman" panose="02020603050405020304" pitchFamily="18" charset="0"/>
                        </a:rPr>
                        <a: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1200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Opalescent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Tree>
    <p:extLst>
      <p:ext uri="{BB962C8B-B14F-4D97-AF65-F5344CB8AC3E}">
        <p14:creationId xmlns:p14="http://schemas.microsoft.com/office/powerpoint/2010/main" val="2179889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2CB14-4ADB-EA3B-3FB3-7D99C19CF5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270EB8B-08AB-8534-BA0D-610F7A18BBC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3134A72A-238E-CAC3-2B17-55A69A60FEAB}"/>
              </a:ext>
            </a:extLst>
          </p:cNvPr>
          <p:cNvSpPr txBox="1">
            <a:spLocks/>
          </p:cNvSpPr>
          <p:nvPr/>
        </p:nvSpPr>
        <p:spPr>
          <a:xfrm>
            <a:off x="3811308" y="4069366"/>
            <a:ext cx="4569384"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Niacinamide PC for a new wave of beauty</a:t>
            </a:r>
            <a:endParaRPr kumimoji="0" lang="pt-BR" sz="1800" b="0" i="0" u="none" strike="noStrike" kern="1200" cap="none" spc="0" normalizeH="0" baseline="0" noProof="0">
              <a:ln>
                <a:noFill/>
              </a:ln>
              <a:solidFill>
                <a:srgbClr val="4D3C33"/>
              </a:solidFill>
              <a:effectLst/>
              <a:uLnTx/>
              <a:uFillTx/>
              <a:latin typeface="DM Sans" pitchFamily="2" charset="77"/>
              <a:ea typeface="+mn-ea"/>
              <a:cs typeface="+mn-cs"/>
            </a:endParaRPr>
          </a:p>
        </p:txBody>
      </p:sp>
      <p:pic>
        <p:nvPicPr>
          <p:cNvPr id="3" name="Picture 12">
            <a:extLst>
              <a:ext uri="{FF2B5EF4-FFF2-40B4-BE49-F238E27FC236}">
                <a16:creationId xmlns:a16="http://schemas.microsoft.com/office/drawing/2014/main" id="{70748E14-FD46-C643-2C52-B2CC371395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2" name="Picture 11" descr="A line of colored lines&#10;&#10;Description automatically generated with medium confidence">
            <a:extLst>
              <a:ext uri="{FF2B5EF4-FFF2-40B4-BE49-F238E27FC236}">
                <a16:creationId xmlns:a16="http://schemas.microsoft.com/office/drawing/2014/main" id="{206BD898-3B85-F34A-B1D6-4575E98136D6}"/>
              </a:ext>
            </a:extLst>
          </p:cNvPr>
          <p:cNvPicPr>
            <a:picLocks noChangeAspect="1"/>
          </p:cNvPicPr>
          <p:nvPr/>
        </p:nvPicPr>
        <p:blipFill>
          <a:blip r:embed="rId4"/>
          <a:stretch>
            <a:fillRect/>
          </a:stretch>
        </p:blipFill>
        <p:spPr>
          <a:xfrm>
            <a:off x="3641338" y="3003980"/>
            <a:ext cx="4909325" cy="871807"/>
          </a:xfrm>
          <a:prstGeom prst="rect">
            <a:avLst/>
          </a:prstGeom>
        </p:spPr>
      </p:pic>
    </p:spTree>
    <p:extLst>
      <p:ext uri="{BB962C8B-B14F-4D97-AF65-F5344CB8AC3E}">
        <p14:creationId xmlns:p14="http://schemas.microsoft.com/office/powerpoint/2010/main" val="1961575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not applicable</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no</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50F331-B964-4BA3-A15B-9E9DAC0AD358}">
  <ds:schemaRefs>
    <ds:schemaRef ds:uri="http://schemas.microsoft.com/office/2006/documentManagement/types"/>
    <ds:schemaRef ds:uri="5a2251cd-bd5e-462d-8f0e-b8d48ef43808"/>
    <ds:schemaRef ds:uri="http://purl.org/dc/terms/"/>
    <ds:schemaRef ds:uri="http://purl.org/dc/dcmitype/"/>
    <ds:schemaRef ds:uri="4e78ffb6-5573-4dae-972d-0246748d492f"/>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8a4562e5-d5b1-4d26-b0bf-7e79abe2fe6f"/>
    <ds:schemaRef ds:uri="http://www.w3.org/XML/1998/namespace"/>
  </ds:schemaRefs>
</ds:datastoreItem>
</file>

<file path=customXml/itemProps2.xml><?xml version="1.0" encoding="utf-8"?>
<ds:datastoreItem xmlns:ds="http://schemas.openxmlformats.org/officeDocument/2006/customXml" ds:itemID="{8E4F69BE-85AB-4505-AAF4-C256A516180F}">
  <ds:schemaRefs>
    <ds:schemaRef ds:uri="Microsoft.SharePoint.Taxonomy.ContentTypeSync"/>
  </ds:schemaRefs>
</ds:datastoreItem>
</file>

<file path=customXml/itemProps3.xml><?xml version="1.0" encoding="utf-8"?>
<ds:datastoreItem xmlns:ds="http://schemas.openxmlformats.org/officeDocument/2006/customXml" ds:itemID="{531CD33E-7690-4FC9-B311-DBB2F9674816}">
  <ds:schemaRefs>
    <ds:schemaRef ds:uri="http://schemas.microsoft.com/sharepoint/v3/contenttype/forms"/>
  </ds:schemaRefs>
</ds:datastoreItem>
</file>

<file path=customXml/itemProps4.xml><?xml version="1.0" encoding="utf-8"?>
<ds:datastoreItem xmlns:ds="http://schemas.openxmlformats.org/officeDocument/2006/customXml" ds:itemID="{70B411F9-D1AB-4D51-8F5F-30668045F5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TotalTime>
  <Words>2604</Words>
  <Application>Microsoft Office PowerPoint</Application>
  <PresentationFormat>Widescreen</PresentationFormat>
  <Paragraphs>391</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DM Sans Medium</vt:lpstr>
      <vt:lpstr>Arial</vt:lpstr>
      <vt:lpstr>DM Sans 14pt</vt:lpstr>
      <vt:lpstr>Calibri</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niawave_lineup_2025-04</dc:title>
  <dc:creator>ivana miranda</dc:creator>
  <cp:lastModifiedBy>Marie-Sophie Meisinger</cp:lastModifiedBy>
  <cp:revision>43</cp:revision>
  <dcterms:created xsi:type="dcterms:W3CDTF">2024-04-15T18:37:22Z</dcterms:created>
  <dcterms:modified xsi:type="dcterms:W3CDTF">2025-04-22T13:01:09Z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SIP_Label_2ff753fd-faf2-4608-9b59-553f003adcdf_Enabled">
    <vt:lpwstr>true</vt:lpwstr>
  </property>
  <property fmtid="{D5CDD505-2E9C-101B-9397-08002B2CF9AE}" pid="4" name="MSIP_Label_2ff753fd-faf2-4608-9b59-553f003adcdf_SetDate">
    <vt:lpwstr>2025-01-06T14:47:21Z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43c6b1ef-c4c0-4ec1-a5a8-afe6c5b5161a</vt:lpwstr>
  </property>
  <property fmtid="{D5CDD505-2E9C-101B-9397-08002B2CF9AE}" pid="9" name="MSIP_Label_2ff753fd-faf2-4608-9b59-553f003adcdf_ContentBits">
    <vt:lpwstr>0</vt:lpwstr>
  </property>
  <property fmtid="{D5CDD505-2E9C-101B-9397-08002B2CF9AE}" pid="10" name="MediaServiceImageTags">
    <vt:lpwstr/>
  </property>
</Properties>
</file>