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5.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6.xml" ContentType="application/vnd.openxmlformats-officedocument.theme+xml"/>
  <Override PartName="/ppt/slideLayouts/slideLayout37.xml" ContentType="application/vnd.openxmlformats-officedocument.presentationml.slideLayout+xml"/>
  <Override PartName="/ppt/theme/theme7.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8.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9.xml" ContentType="application/vnd.openxmlformats-officedocument.theme+xml"/>
  <Override PartName="/ppt/slideLayouts/slideLayout4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92" r:id="rId5"/>
    <p:sldMasterId id="2147483750" r:id="rId6"/>
    <p:sldMasterId id="2147483760" r:id="rId7"/>
    <p:sldMasterId id="2147483789" r:id="rId8"/>
    <p:sldMasterId id="2147483824" r:id="rId9"/>
    <p:sldMasterId id="2147483918" r:id="rId10"/>
    <p:sldMasterId id="2147484026" r:id="rId11"/>
    <p:sldMasterId id="2147484121" r:id="rId12"/>
    <p:sldMasterId id="2147484126" r:id="rId13"/>
    <p:sldMasterId id="2147484332" r:id="rId14"/>
  </p:sldMasterIdLst>
  <p:notesMasterIdLst>
    <p:notesMasterId r:id="rId103"/>
  </p:notesMasterIdLst>
  <p:sldIdLst>
    <p:sldId id="2147482800" r:id="rId15"/>
    <p:sldId id="2147483169" r:id="rId16"/>
    <p:sldId id="2147482423" r:id="rId17"/>
    <p:sldId id="2147482424" r:id="rId18"/>
    <p:sldId id="268" r:id="rId19"/>
    <p:sldId id="2147482862" r:id="rId20"/>
    <p:sldId id="2147483170" r:id="rId21"/>
    <p:sldId id="283" r:id="rId22"/>
    <p:sldId id="2147483192" r:id="rId23"/>
    <p:sldId id="2147483190" r:id="rId24"/>
    <p:sldId id="2147482408" r:id="rId25"/>
    <p:sldId id="2147482874" r:id="rId26"/>
    <p:sldId id="273" r:id="rId27"/>
    <p:sldId id="2147482581" r:id="rId28"/>
    <p:sldId id="2147483161" r:id="rId29"/>
    <p:sldId id="2147482945" r:id="rId30"/>
    <p:sldId id="2147483124" r:id="rId31"/>
    <p:sldId id="397" r:id="rId32"/>
    <p:sldId id="262" r:id="rId33"/>
    <p:sldId id="2147482588" r:id="rId34"/>
    <p:sldId id="2147482594" r:id="rId35"/>
    <p:sldId id="2147482598" r:id="rId36"/>
    <p:sldId id="2147482602" r:id="rId37"/>
    <p:sldId id="267" r:id="rId38"/>
    <p:sldId id="2147482890" r:id="rId39"/>
    <p:sldId id="363" r:id="rId40"/>
    <p:sldId id="2147483150" r:id="rId41"/>
    <p:sldId id="269" r:id="rId42"/>
    <p:sldId id="274" r:id="rId43"/>
    <p:sldId id="2147483184" r:id="rId44"/>
    <p:sldId id="264" r:id="rId45"/>
    <p:sldId id="2147472807" r:id="rId46"/>
    <p:sldId id="2147483155" r:id="rId47"/>
    <p:sldId id="278" r:id="rId48"/>
    <p:sldId id="266" r:id="rId49"/>
    <p:sldId id="259" r:id="rId50"/>
    <p:sldId id="2147482359" r:id="rId51"/>
    <p:sldId id="312" r:id="rId52"/>
    <p:sldId id="2147483185" r:id="rId53"/>
    <p:sldId id="256" r:id="rId54"/>
    <p:sldId id="260" r:id="rId55"/>
    <p:sldId id="2147482367" r:id="rId56"/>
    <p:sldId id="2449" r:id="rId57"/>
    <p:sldId id="2147483140" r:id="rId58"/>
    <p:sldId id="289" r:id="rId59"/>
    <p:sldId id="306" r:id="rId60"/>
    <p:sldId id="2490" r:id="rId61"/>
    <p:sldId id="2147483151" r:id="rId62"/>
    <p:sldId id="261" r:id="rId63"/>
    <p:sldId id="2147482921" r:id="rId64"/>
    <p:sldId id="271" r:id="rId65"/>
    <p:sldId id="2147483141" r:id="rId66"/>
    <p:sldId id="2147482926" r:id="rId67"/>
    <p:sldId id="2147482593" r:id="rId68"/>
    <p:sldId id="2147482604" r:id="rId69"/>
    <p:sldId id="2147482405" r:id="rId70"/>
    <p:sldId id="2147482607" r:id="rId71"/>
    <p:sldId id="2147482611" r:id="rId72"/>
    <p:sldId id="282" r:id="rId73"/>
    <p:sldId id="2147483149" r:id="rId74"/>
    <p:sldId id="276" r:id="rId75"/>
    <p:sldId id="2147483644" r:id="rId76"/>
    <p:sldId id="2457" r:id="rId77"/>
    <p:sldId id="2147483645" r:id="rId78"/>
    <p:sldId id="270" r:id="rId79"/>
    <p:sldId id="288" r:id="rId80"/>
    <p:sldId id="2459" r:id="rId81"/>
    <p:sldId id="2147472640" r:id="rId82"/>
    <p:sldId id="2147482887" r:id="rId83"/>
    <p:sldId id="2147483148" r:id="rId84"/>
    <p:sldId id="277" r:id="rId85"/>
    <p:sldId id="2147483143" r:id="rId86"/>
    <p:sldId id="2147482877" r:id="rId87"/>
    <p:sldId id="300" r:id="rId88"/>
    <p:sldId id="2147483156" r:id="rId89"/>
    <p:sldId id="2147482904" r:id="rId90"/>
    <p:sldId id="2147482903" r:id="rId91"/>
    <p:sldId id="2147483647" r:id="rId92"/>
    <p:sldId id="2147483154" r:id="rId93"/>
    <p:sldId id="2147483157" r:id="rId94"/>
    <p:sldId id="275" r:id="rId95"/>
    <p:sldId id="258" r:id="rId96"/>
    <p:sldId id="285" r:id="rId97"/>
    <p:sldId id="286" r:id="rId98"/>
    <p:sldId id="287" r:id="rId99"/>
    <p:sldId id="2147482579" r:id="rId100"/>
    <p:sldId id="257" r:id="rId101"/>
    <p:sldId id="2147482355" r:id="rId10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9080AA39-C6B6-9A83-09DB-2C6B8CA893C2}" name="Beatrice Albanese" initials="BA" userId="S::Beatrice.Albanese@dsm-firmenich.com::cf8a0dcc-7a34-4e2d-a3d2-85706be59435" providerId="AD"/>
  <p188:author id="{3CC71E50-4E9C-9DCE-40EA-ED48880F3132}" name="Meriem Saber" initials="" userId="S::Meriem.Saber@dsm-firmenich.com::3733459e-7646-4ff4-8e96-b2fc93d3c8e0" providerId="AD"/>
  <p188:author id="{87221456-26EF-2D4B-C611-8B38D66261AD}" name="Melissa Baumlin" initials="MB" userId="S::MELISSA.BAUMLIN@dsm-firmenich.com::3ff78038-1cc9-4b37-9b40-e6beb8f6bd75" providerId="AD"/>
  <p188:author id="{BF35C861-A262-01DD-1174-21C6D695260D}" name="Ulla Letinois" initials="UL" userId="S::ulla.letinois@dsm-firmenich.com::08cfa4eb-5fe2-4a08-a4f8-a9a13cdc13bf" providerId="AD"/>
  <p188:author id="{DC148F6B-1089-1BFA-A312-6D83FAB2DC7E}" name="Francois Paul" initials="FP" userId="S::francois.paul@dsm-firmenich.com::cd345e1b-5b33-44e8-b09c-75307eac9781" providerId="AD"/>
  <p188:author id="{E9E93E9F-4C20-E842-BEC3-52194DBFE3EC}" name="Beatrice Albanese" initials="BA" userId="S::beatrice.albanese@dsm-firmenich.com::cf8a0dcc-7a34-4e2d-a3d2-85706be59435" providerId="AD"/>
  <p188:author id="{23DD77CD-9080-A391-4FB0-8A671AA42BEB}" name="Olivier Garet" initials="OG" userId="S::olivier.garet@dsm.com::a8f094c5-ae1d-4b82-8b32-79910b916d32" providerId="AD"/>
  <p188:author id="{CAD3D6D9-085F-C775-A45B-7BDDBBBE2DE6}" name="Francois Paul" initials="" userId="S::Francois.Paul@dsm-firmenich.com::cd345e1b-5b33-44e8-b09c-75307eac978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8C1C6"/>
    <a:srgbClr val="FD8185"/>
    <a:srgbClr val="6F3314"/>
    <a:srgbClr val="0B5488"/>
    <a:srgbClr val="2D8ABF"/>
    <a:srgbClr val="0B3C56"/>
    <a:srgbClr val="EBE8E4"/>
    <a:srgbClr val="A0B8BC"/>
    <a:srgbClr val="307297"/>
    <a:srgbClr val="EC5B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5D5E36-53F8-42D3-978D-27A2780A387A}" v="12" dt="2025-04-22T16:52:08.8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651" autoAdjust="0"/>
  </p:normalViewPr>
  <p:slideViewPr>
    <p:cSldViewPr snapToGrid="0">
      <p:cViewPr varScale="1">
        <p:scale>
          <a:sx n="90" d="100"/>
          <a:sy n="90" d="100"/>
        </p:scale>
        <p:origin x="127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Master" Target="slideMasters/slideMaster7.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slide" Target="slides/slide44.xml"/><Relationship Id="rId66" Type="http://schemas.openxmlformats.org/officeDocument/2006/relationships/slide" Target="slides/slide52.xml"/><Relationship Id="rId74" Type="http://schemas.openxmlformats.org/officeDocument/2006/relationships/slide" Target="slides/slide60.xml"/><Relationship Id="rId79" Type="http://schemas.openxmlformats.org/officeDocument/2006/relationships/slide" Target="slides/slide65.xml"/><Relationship Id="rId87" Type="http://schemas.openxmlformats.org/officeDocument/2006/relationships/slide" Target="slides/slide73.xml"/><Relationship Id="rId102" Type="http://schemas.openxmlformats.org/officeDocument/2006/relationships/slide" Target="slides/slide88.xml"/><Relationship Id="rId110" Type="http://schemas.microsoft.com/office/2018/10/relationships/authors" Target="authors.xml"/><Relationship Id="rId5" Type="http://schemas.openxmlformats.org/officeDocument/2006/relationships/slideMaster" Target="slideMasters/slideMaster1.xml"/><Relationship Id="rId61" Type="http://schemas.openxmlformats.org/officeDocument/2006/relationships/slide" Target="slides/slide47.xml"/><Relationship Id="rId82" Type="http://schemas.openxmlformats.org/officeDocument/2006/relationships/slide" Target="slides/slide68.xml"/><Relationship Id="rId90" Type="http://schemas.openxmlformats.org/officeDocument/2006/relationships/slide" Target="slides/slide76.xml"/><Relationship Id="rId95" Type="http://schemas.openxmlformats.org/officeDocument/2006/relationships/slide" Target="slides/slide81.xml"/><Relationship Id="rId19" Type="http://schemas.openxmlformats.org/officeDocument/2006/relationships/slide" Target="slides/slide5.xml"/><Relationship Id="rId14" Type="http://schemas.openxmlformats.org/officeDocument/2006/relationships/slideMaster" Target="slideMasters/slideMaster10.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slide" Target="slides/slide42.xml"/><Relationship Id="rId64" Type="http://schemas.openxmlformats.org/officeDocument/2006/relationships/slide" Target="slides/slide50.xml"/><Relationship Id="rId69" Type="http://schemas.openxmlformats.org/officeDocument/2006/relationships/slide" Target="slides/slide55.xml"/><Relationship Id="rId77" Type="http://schemas.openxmlformats.org/officeDocument/2006/relationships/slide" Target="slides/slide63.xml"/><Relationship Id="rId100" Type="http://schemas.openxmlformats.org/officeDocument/2006/relationships/slide" Target="slides/slide86.xml"/><Relationship Id="rId105" Type="http://schemas.openxmlformats.org/officeDocument/2006/relationships/viewProps" Target="viewProps.xml"/><Relationship Id="rId8" Type="http://schemas.openxmlformats.org/officeDocument/2006/relationships/slideMaster" Target="slideMasters/slideMaster4.xml"/><Relationship Id="rId51" Type="http://schemas.openxmlformats.org/officeDocument/2006/relationships/slide" Target="slides/slide37.xml"/><Relationship Id="rId72" Type="http://schemas.openxmlformats.org/officeDocument/2006/relationships/slide" Target="slides/slide58.xml"/><Relationship Id="rId80" Type="http://schemas.openxmlformats.org/officeDocument/2006/relationships/slide" Target="slides/slide66.xml"/><Relationship Id="rId85" Type="http://schemas.openxmlformats.org/officeDocument/2006/relationships/slide" Target="slides/slide71.xml"/><Relationship Id="rId93" Type="http://schemas.openxmlformats.org/officeDocument/2006/relationships/slide" Target="slides/slide79.xml"/><Relationship Id="rId98" Type="http://schemas.openxmlformats.org/officeDocument/2006/relationships/slide" Target="slides/slide84.xml"/><Relationship Id="rId3" Type="http://schemas.openxmlformats.org/officeDocument/2006/relationships/customXml" Target="../customXml/item3.xml"/><Relationship Id="rId12" Type="http://schemas.openxmlformats.org/officeDocument/2006/relationships/slideMaster" Target="slideMasters/slideMaster8.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103" Type="http://schemas.openxmlformats.org/officeDocument/2006/relationships/notesMaster" Target="notesMasters/notesMaster1.xml"/><Relationship Id="rId108" Type="http://schemas.microsoft.com/office/2016/11/relationships/changesInfo" Target="changesInfos/changesInfo1.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slide" Target="slides/slide74.xml"/><Relationship Id="rId91" Type="http://schemas.openxmlformats.org/officeDocument/2006/relationships/slide" Target="slides/slide77.xml"/><Relationship Id="rId96" Type="http://schemas.openxmlformats.org/officeDocument/2006/relationships/slide" Target="slides/slide82.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6" Type="http://schemas.openxmlformats.org/officeDocument/2006/relationships/theme" Target="theme/theme1.xml"/><Relationship Id="rId10" Type="http://schemas.openxmlformats.org/officeDocument/2006/relationships/slideMaster" Target="slideMasters/slideMaster6.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slide" Target="slides/slide85.xml"/><Relationship Id="rId101" Type="http://schemas.openxmlformats.org/officeDocument/2006/relationships/slide" Target="slides/slide87.xml"/><Relationship Id="rId4" Type="http://schemas.openxmlformats.org/officeDocument/2006/relationships/customXml" Target="../customXml/item4.xml"/><Relationship Id="rId9" Type="http://schemas.openxmlformats.org/officeDocument/2006/relationships/slideMaster" Target="slideMasters/slideMaster5.xml"/><Relationship Id="rId13" Type="http://schemas.openxmlformats.org/officeDocument/2006/relationships/slideMaster" Target="slideMasters/slideMaster9.xml"/><Relationship Id="rId18" Type="http://schemas.openxmlformats.org/officeDocument/2006/relationships/slide" Target="slides/slide4.xml"/><Relationship Id="rId39" Type="http://schemas.openxmlformats.org/officeDocument/2006/relationships/slide" Target="slides/slide25.xml"/><Relationship Id="rId109" Type="http://schemas.microsoft.com/office/2015/10/relationships/revisionInfo" Target="revisionInfo.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slide" Target="slides/slide83.xml"/><Relationship Id="rId104" Type="http://schemas.openxmlformats.org/officeDocument/2006/relationships/presProps" Target="presProps.xml"/><Relationship Id="rId7" Type="http://schemas.openxmlformats.org/officeDocument/2006/relationships/slideMaster" Target="slideMasters/slideMaster3.xml"/><Relationship Id="rId71" Type="http://schemas.openxmlformats.org/officeDocument/2006/relationships/slide" Target="slides/slide57.xml"/><Relationship Id="rId92" Type="http://schemas.openxmlformats.org/officeDocument/2006/relationships/slide" Target="slides/slide7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385D5E36-53F8-42D3-978D-27A2780A387A}"/>
    <pc:docChg chg="undo custSel modSld">
      <pc:chgData name="Marie-Sophie Meisinger" userId="286e1ad8-c636-4702-a91e-982a33a1b0e7" providerId="ADAL" clId="{385D5E36-53F8-42D3-978D-27A2780A387A}" dt="2025-04-22T16:59:10.689" v="148" actId="478"/>
      <pc:docMkLst>
        <pc:docMk/>
      </pc:docMkLst>
      <pc:sldChg chg="modSp mod">
        <pc:chgData name="Marie-Sophie Meisinger" userId="286e1ad8-c636-4702-a91e-982a33a1b0e7" providerId="ADAL" clId="{385D5E36-53F8-42D3-978D-27A2780A387A}" dt="2025-04-22T16:49:23.037" v="106" actId="790"/>
        <pc:sldMkLst>
          <pc:docMk/>
          <pc:sldMk cId="1664867093" sldId="259"/>
        </pc:sldMkLst>
        <pc:spChg chg="mod">
          <ac:chgData name="Marie-Sophie Meisinger" userId="286e1ad8-c636-4702-a91e-982a33a1b0e7" providerId="ADAL" clId="{385D5E36-53F8-42D3-978D-27A2780A387A}" dt="2025-04-22T16:49:23.037" v="106" actId="790"/>
          <ac:spMkLst>
            <pc:docMk/>
            <pc:sldMk cId="1664867093" sldId="259"/>
            <ac:spMk id="67" creationId="{1EC381AB-AABA-ECCD-727B-FAE3A67F74FD}"/>
          </ac:spMkLst>
        </pc:spChg>
        <pc:spChg chg="mod">
          <ac:chgData name="Marie-Sophie Meisinger" userId="286e1ad8-c636-4702-a91e-982a33a1b0e7" providerId="ADAL" clId="{385D5E36-53F8-42D3-978D-27A2780A387A}" dt="2025-04-22T16:49:23.037" v="106" actId="790"/>
          <ac:spMkLst>
            <pc:docMk/>
            <pc:sldMk cId="1664867093" sldId="259"/>
            <ac:spMk id="76" creationId="{0108E02C-6E82-C2FA-E0FD-35168FE60ED9}"/>
          </ac:spMkLst>
        </pc:spChg>
        <pc:spChg chg="mod">
          <ac:chgData name="Marie-Sophie Meisinger" userId="286e1ad8-c636-4702-a91e-982a33a1b0e7" providerId="ADAL" clId="{385D5E36-53F8-42D3-978D-27A2780A387A}" dt="2025-04-22T16:49:23.037" v="106" actId="790"/>
          <ac:spMkLst>
            <pc:docMk/>
            <pc:sldMk cId="1664867093" sldId="259"/>
            <ac:spMk id="78" creationId="{4976CDF5-D55D-37E3-3C92-8E4C810B495B}"/>
          </ac:spMkLst>
        </pc:spChg>
        <pc:spChg chg="mod">
          <ac:chgData name="Marie-Sophie Meisinger" userId="286e1ad8-c636-4702-a91e-982a33a1b0e7" providerId="ADAL" clId="{385D5E36-53F8-42D3-978D-27A2780A387A}" dt="2025-04-22T16:49:23.037" v="106" actId="790"/>
          <ac:spMkLst>
            <pc:docMk/>
            <pc:sldMk cId="1664867093" sldId="259"/>
            <ac:spMk id="80" creationId="{30E24CB8-78E2-CE76-401C-984751FEE1B1}"/>
          </ac:spMkLst>
        </pc:spChg>
        <pc:spChg chg="mod">
          <ac:chgData name="Marie-Sophie Meisinger" userId="286e1ad8-c636-4702-a91e-982a33a1b0e7" providerId="ADAL" clId="{385D5E36-53F8-42D3-978D-27A2780A387A}" dt="2025-04-22T16:49:23.037" v="106" actId="790"/>
          <ac:spMkLst>
            <pc:docMk/>
            <pc:sldMk cId="1664867093" sldId="259"/>
            <ac:spMk id="91" creationId="{121A20F1-A322-5112-F33E-F482A1E5756C}"/>
          </ac:spMkLst>
        </pc:spChg>
        <pc:spChg chg="mod">
          <ac:chgData name="Marie-Sophie Meisinger" userId="286e1ad8-c636-4702-a91e-982a33a1b0e7" providerId="ADAL" clId="{385D5E36-53F8-42D3-978D-27A2780A387A}" dt="2025-04-22T16:49:23.037" v="106" actId="790"/>
          <ac:spMkLst>
            <pc:docMk/>
            <pc:sldMk cId="1664867093" sldId="259"/>
            <ac:spMk id="99" creationId="{064FD5B0-344C-0EA8-91B2-1ABB8F5B4DF8}"/>
          </ac:spMkLst>
        </pc:spChg>
        <pc:spChg chg="mod">
          <ac:chgData name="Marie-Sophie Meisinger" userId="286e1ad8-c636-4702-a91e-982a33a1b0e7" providerId="ADAL" clId="{385D5E36-53F8-42D3-978D-27A2780A387A}" dt="2025-04-22T16:49:23.037" v="106" actId="790"/>
          <ac:spMkLst>
            <pc:docMk/>
            <pc:sldMk cId="1664867093" sldId="259"/>
            <ac:spMk id="101" creationId="{1CDA6DD8-8D3D-BC8A-CBDB-69D22B19F20C}"/>
          </ac:spMkLst>
        </pc:spChg>
        <pc:spChg chg="mod">
          <ac:chgData name="Marie-Sophie Meisinger" userId="286e1ad8-c636-4702-a91e-982a33a1b0e7" providerId="ADAL" clId="{385D5E36-53F8-42D3-978D-27A2780A387A}" dt="2025-04-22T16:49:23.037" v="106" actId="790"/>
          <ac:spMkLst>
            <pc:docMk/>
            <pc:sldMk cId="1664867093" sldId="259"/>
            <ac:spMk id="105" creationId="{FB8A91A4-AC04-9664-DD0F-AD3F1748B2CD}"/>
          </ac:spMkLst>
        </pc:spChg>
        <pc:spChg chg="mod">
          <ac:chgData name="Marie-Sophie Meisinger" userId="286e1ad8-c636-4702-a91e-982a33a1b0e7" providerId="ADAL" clId="{385D5E36-53F8-42D3-978D-27A2780A387A}" dt="2025-04-22T16:49:23.037" v="106" actId="790"/>
          <ac:spMkLst>
            <pc:docMk/>
            <pc:sldMk cId="1664867093" sldId="259"/>
            <ac:spMk id="109" creationId="{C7A8514C-4949-8EC4-C7ED-E7A172391856}"/>
          </ac:spMkLst>
        </pc:spChg>
        <pc:spChg chg="mod">
          <ac:chgData name="Marie-Sophie Meisinger" userId="286e1ad8-c636-4702-a91e-982a33a1b0e7" providerId="ADAL" clId="{385D5E36-53F8-42D3-978D-27A2780A387A}" dt="2025-04-22T16:49:23.037" v="106" actId="790"/>
          <ac:spMkLst>
            <pc:docMk/>
            <pc:sldMk cId="1664867093" sldId="259"/>
            <ac:spMk id="110" creationId="{16F2040D-4EBB-AB52-8B55-B4E8FAD9FF31}"/>
          </ac:spMkLst>
        </pc:spChg>
      </pc:sldChg>
      <pc:sldChg chg="modSp mod">
        <pc:chgData name="Marie-Sophie Meisinger" userId="286e1ad8-c636-4702-a91e-982a33a1b0e7" providerId="ADAL" clId="{385D5E36-53F8-42D3-978D-27A2780A387A}" dt="2025-04-22T16:47:55.168" v="102" actId="33524"/>
        <pc:sldMkLst>
          <pc:docMk/>
          <pc:sldMk cId="1335622460" sldId="267"/>
        </pc:sldMkLst>
        <pc:spChg chg="mod">
          <ac:chgData name="Marie-Sophie Meisinger" userId="286e1ad8-c636-4702-a91e-982a33a1b0e7" providerId="ADAL" clId="{385D5E36-53F8-42D3-978D-27A2780A387A}" dt="2025-04-22T16:47:55.168" v="102" actId="33524"/>
          <ac:spMkLst>
            <pc:docMk/>
            <pc:sldMk cId="1335622460" sldId="267"/>
            <ac:spMk id="12" creationId="{DEB90481-152F-2CBD-ECAA-5C27A6C66E87}"/>
          </ac:spMkLst>
        </pc:spChg>
      </pc:sldChg>
      <pc:sldChg chg="addSp delSp modSp mod">
        <pc:chgData name="Marie-Sophie Meisinger" userId="286e1ad8-c636-4702-a91e-982a33a1b0e7" providerId="ADAL" clId="{385D5E36-53F8-42D3-978D-27A2780A387A}" dt="2025-04-22T16:44:40.612" v="87" actId="1076"/>
        <pc:sldMkLst>
          <pc:docMk/>
          <pc:sldMk cId="1513046110" sldId="268"/>
        </pc:sldMkLst>
        <pc:spChg chg="add mod">
          <ac:chgData name="Marie-Sophie Meisinger" userId="286e1ad8-c636-4702-a91e-982a33a1b0e7" providerId="ADAL" clId="{385D5E36-53F8-42D3-978D-27A2780A387A}" dt="2025-04-22T16:44:37.928" v="86"/>
          <ac:spMkLst>
            <pc:docMk/>
            <pc:sldMk cId="1513046110" sldId="268"/>
            <ac:spMk id="2" creationId="{D0DB433B-C6EC-649B-BE4F-F9501722A0D3}"/>
          </ac:spMkLst>
        </pc:spChg>
        <pc:spChg chg="mod">
          <ac:chgData name="Marie-Sophie Meisinger" userId="286e1ad8-c636-4702-a91e-982a33a1b0e7" providerId="ADAL" clId="{385D5E36-53F8-42D3-978D-27A2780A387A}" dt="2025-04-22T16:43:13.611" v="74" actId="790"/>
          <ac:spMkLst>
            <pc:docMk/>
            <pc:sldMk cId="1513046110" sldId="268"/>
            <ac:spMk id="4" creationId="{C669A652-66B2-0647-AE9F-81FD62989B09}"/>
          </ac:spMkLst>
        </pc:spChg>
        <pc:spChg chg="mod">
          <ac:chgData name="Marie-Sophie Meisinger" userId="286e1ad8-c636-4702-a91e-982a33a1b0e7" providerId="ADAL" clId="{385D5E36-53F8-42D3-978D-27A2780A387A}" dt="2025-04-22T16:44:40.612" v="87" actId="1076"/>
          <ac:spMkLst>
            <pc:docMk/>
            <pc:sldMk cId="1513046110" sldId="268"/>
            <ac:spMk id="7" creationId="{DCE5D763-771F-929E-480E-A7EF099B4BF5}"/>
          </ac:spMkLst>
        </pc:spChg>
        <pc:spChg chg="del">
          <ac:chgData name="Marie-Sophie Meisinger" userId="286e1ad8-c636-4702-a91e-982a33a1b0e7" providerId="ADAL" clId="{385D5E36-53F8-42D3-978D-27A2780A387A}" dt="2025-04-22T16:44:36.750" v="85" actId="478"/>
          <ac:spMkLst>
            <pc:docMk/>
            <pc:sldMk cId="1513046110" sldId="268"/>
            <ac:spMk id="81" creationId="{133F89AD-6A40-F83D-A80E-EF6A09E10786}"/>
          </ac:spMkLst>
        </pc:spChg>
      </pc:sldChg>
      <pc:sldChg chg="delSp mod">
        <pc:chgData name="Marie-Sophie Meisinger" userId="286e1ad8-c636-4702-a91e-982a33a1b0e7" providerId="ADAL" clId="{385D5E36-53F8-42D3-978D-27A2780A387A}" dt="2025-04-22T16:55:09.106" v="136" actId="478"/>
        <pc:sldMkLst>
          <pc:docMk/>
          <pc:sldMk cId="2008761212" sldId="282"/>
        </pc:sldMkLst>
        <pc:spChg chg="del">
          <ac:chgData name="Marie-Sophie Meisinger" userId="286e1ad8-c636-4702-a91e-982a33a1b0e7" providerId="ADAL" clId="{385D5E36-53F8-42D3-978D-27A2780A387A}" dt="2025-04-22T16:55:09.106" v="136" actId="478"/>
          <ac:spMkLst>
            <pc:docMk/>
            <pc:sldMk cId="2008761212" sldId="282"/>
            <ac:spMk id="10" creationId="{37CC0027-50BD-B247-9031-650D8FEE75EF}"/>
          </ac:spMkLst>
        </pc:spChg>
      </pc:sldChg>
      <pc:sldChg chg="addSp delSp modSp mod">
        <pc:chgData name="Marie-Sophie Meisinger" userId="286e1ad8-c636-4702-a91e-982a33a1b0e7" providerId="ADAL" clId="{385D5E36-53F8-42D3-978D-27A2780A387A}" dt="2025-04-22T16:45:42.562" v="97" actId="113"/>
        <pc:sldMkLst>
          <pc:docMk/>
          <pc:sldMk cId="1290756975" sldId="283"/>
        </pc:sldMkLst>
        <pc:spChg chg="add mod">
          <ac:chgData name="Marie-Sophie Meisinger" userId="286e1ad8-c636-4702-a91e-982a33a1b0e7" providerId="ADAL" clId="{385D5E36-53F8-42D3-978D-27A2780A387A}" dt="2025-04-22T16:45:42.562" v="97" actId="113"/>
          <ac:spMkLst>
            <pc:docMk/>
            <pc:sldMk cId="1290756975" sldId="283"/>
            <ac:spMk id="2" creationId="{2A98B587-4D33-7C69-F9DB-DEFAAF23A8C7}"/>
          </ac:spMkLst>
        </pc:spChg>
        <pc:spChg chg="mod">
          <ac:chgData name="Marie-Sophie Meisinger" userId="286e1ad8-c636-4702-a91e-982a33a1b0e7" providerId="ADAL" clId="{385D5E36-53F8-42D3-978D-27A2780A387A}" dt="2025-04-22T16:44:03.416" v="80" actId="790"/>
          <ac:spMkLst>
            <pc:docMk/>
            <pc:sldMk cId="1290756975" sldId="283"/>
            <ac:spMk id="8" creationId="{193B8FED-859D-6C13-6C15-C267A4A98259}"/>
          </ac:spMkLst>
        </pc:spChg>
        <pc:spChg chg="mod">
          <ac:chgData name="Marie-Sophie Meisinger" userId="286e1ad8-c636-4702-a91e-982a33a1b0e7" providerId="ADAL" clId="{385D5E36-53F8-42D3-978D-27A2780A387A}" dt="2025-04-22T16:44:03.416" v="80" actId="790"/>
          <ac:spMkLst>
            <pc:docMk/>
            <pc:sldMk cId="1290756975" sldId="283"/>
            <ac:spMk id="9" creationId="{127146F9-4768-4642-3871-D7FDFD9E232E}"/>
          </ac:spMkLst>
        </pc:spChg>
        <pc:spChg chg="mod">
          <ac:chgData name="Marie-Sophie Meisinger" userId="286e1ad8-c636-4702-a91e-982a33a1b0e7" providerId="ADAL" clId="{385D5E36-53F8-42D3-978D-27A2780A387A}" dt="2025-04-22T16:44:03.416" v="80" actId="790"/>
          <ac:spMkLst>
            <pc:docMk/>
            <pc:sldMk cId="1290756975" sldId="283"/>
            <ac:spMk id="12" creationId="{1BFADA5D-C184-6C7F-9BD0-BD252ADEC827}"/>
          </ac:spMkLst>
        </pc:spChg>
        <pc:spChg chg="mod">
          <ac:chgData name="Marie-Sophie Meisinger" userId="286e1ad8-c636-4702-a91e-982a33a1b0e7" providerId="ADAL" clId="{385D5E36-53F8-42D3-978D-27A2780A387A}" dt="2025-04-22T16:44:03.416" v="80" actId="790"/>
          <ac:spMkLst>
            <pc:docMk/>
            <pc:sldMk cId="1290756975" sldId="283"/>
            <ac:spMk id="13" creationId="{C9B44CB2-EF1A-7EBB-47AE-8FFF04EA8875}"/>
          </ac:spMkLst>
        </pc:spChg>
        <pc:spChg chg="mod">
          <ac:chgData name="Marie-Sophie Meisinger" userId="286e1ad8-c636-4702-a91e-982a33a1b0e7" providerId="ADAL" clId="{385D5E36-53F8-42D3-978D-27A2780A387A}" dt="2025-04-22T16:44:03.416" v="80" actId="790"/>
          <ac:spMkLst>
            <pc:docMk/>
            <pc:sldMk cId="1290756975" sldId="283"/>
            <ac:spMk id="14" creationId="{81368828-2666-B576-CAD3-3D0124BD4285}"/>
          </ac:spMkLst>
        </pc:spChg>
        <pc:spChg chg="mod">
          <ac:chgData name="Marie-Sophie Meisinger" userId="286e1ad8-c636-4702-a91e-982a33a1b0e7" providerId="ADAL" clId="{385D5E36-53F8-42D3-978D-27A2780A387A}" dt="2025-04-22T16:44:03.416" v="80" actId="790"/>
          <ac:spMkLst>
            <pc:docMk/>
            <pc:sldMk cId="1290756975" sldId="283"/>
            <ac:spMk id="15" creationId="{A1833509-4446-5407-3D7E-01107F2CE22A}"/>
          </ac:spMkLst>
        </pc:spChg>
        <pc:spChg chg="del mod">
          <ac:chgData name="Marie-Sophie Meisinger" userId="286e1ad8-c636-4702-a91e-982a33a1b0e7" providerId="ADAL" clId="{385D5E36-53F8-42D3-978D-27A2780A387A}" dt="2025-04-22T16:44:20.277" v="81" actId="478"/>
          <ac:spMkLst>
            <pc:docMk/>
            <pc:sldMk cId="1290756975" sldId="283"/>
            <ac:spMk id="18" creationId="{35BD7D96-FF76-71FF-3038-428D9482C4D0}"/>
          </ac:spMkLst>
        </pc:spChg>
        <pc:spChg chg="mod">
          <ac:chgData name="Marie-Sophie Meisinger" userId="286e1ad8-c636-4702-a91e-982a33a1b0e7" providerId="ADAL" clId="{385D5E36-53F8-42D3-978D-27A2780A387A}" dt="2025-04-22T16:44:03.416" v="80" actId="790"/>
          <ac:spMkLst>
            <pc:docMk/>
            <pc:sldMk cId="1290756975" sldId="283"/>
            <ac:spMk id="19" creationId="{00A897E4-39C2-EB44-D5C4-FC642BF9F84F}"/>
          </ac:spMkLst>
        </pc:spChg>
        <pc:spChg chg="mod">
          <ac:chgData name="Marie-Sophie Meisinger" userId="286e1ad8-c636-4702-a91e-982a33a1b0e7" providerId="ADAL" clId="{385D5E36-53F8-42D3-978D-27A2780A387A}" dt="2025-04-22T16:44:03.416" v="80" actId="790"/>
          <ac:spMkLst>
            <pc:docMk/>
            <pc:sldMk cId="1290756975" sldId="283"/>
            <ac:spMk id="25" creationId="{AFAF386D-EC37-9F65-3319-501ACB3805E2}"/>
          </ac:spMkLst>
        </pc:spChg>
        <pc:spChg chg="mod">
          <ac:chgData name="Marie-Sophie Meisinger" userId="286e1ad8-c636-4702-a91e-982a33a1b0e7" providerId="ADAL" clId="{385D5E36-53F8-42D3-978D-27A2780A387A}" dt="2025-04-22T16:44:03.416" v="80" actId="790"/>
          <ac:spMkLst>
            <pc:docMk/>
            <pc:sldMk cId="1290756975" sldId="283"/>
            <ac:spMk id="29" creationId="{3400ED69-A16F-B058-AFA0-D1E35E80AFE4}"/>
          </ac:spMkLst>
        </pc:spChg>
      </pc:sldChg>
      <pc:sldChg chg="modNotesTx">
        <pc:chgData name="Marie-Sophie Meisinger" userId="286e1ad8-c636-4702-a91e-982a33a1b0e7" providerId="ADAL" clId="{385D5E36-53F8-42D3-978D-27A2780A387A}" dt="2025-04-22T16:58:34.861" v="147" actId="313"/>
        <pc:sldMkLst>
          <pc:docMk/>
          <pc:sldMk cId="3783500056" sldId="285"/>
        </pc:sldMkLst>
      </pc:sldChg>
      <pc:sldChg chg="modSp mod">
        <pc:chgData name="Marie-Sophie Meisinger" userId="286e1ad8-c636-4702-a91e-982a33a1b0e7" providerId="ADAL" clId="{385D5E36-53F8-42D3-978D-27A2780A387A}" dt="2025-04-22T16:56:00.157" v="139" actId="790"/>
        <pc:sldMkLst>
          <pc:docMk/>
          <pc:sldMk cId="926342502" sldId="288"/>
        </pc:sldMkLst>
        <pc:spChg chg="mod">
          <ac:chgData name="Marie-Sophie Meisinger" userId="286e1ad8-c636-4702-a91e-982a33a1b0e7" providerId="ADAL" clId="{385D5E36-53F8-42D3-978D-27A2780A387A}" dt="2025-04-22T16:56:00.157" v="139" actId="790"/>
          <ac:spMkLst>
            <pc:docMk/>
            <pc:sldMk cId="926342502" sldId="288"/>
            <ac:spMk id="4" creationId="{8F18B49A-0D89-3870-BAC4-75401C77856F}"/>
          </ac:spMkLst>
        </pc:spChg>
      </pc:sldChg>
      <pc:sldChg chg="modSp mod">
        <pc:chgData name="Marie-Sophie Meisinger" userId="286e1ad8-c636-4702-a91e-982a33a1b0e7" providerId="ADAL" clId="{385D5E36-53F8-42D3-978D-27A2780A387A}" dt="2025-04-22T16:57:07.412" v="142" actId="790"/>
        <pc:sldMkLst>
          <pc:docMk/>
          <pc:sldMk cId="4249711757" sldId="300"/>
        </pc:sldMkLst>
        <pc:spChg chg="mod">
          <ac:chgData name="Marie-Sophie Meisinger" userId="286e1ad8-c636-4702-a91e-982a33a1b0e7" providerId="ADAL" clId="{385D5E36-53F8-42D3-978D-27A2780A387A}" dt="2025-04-22T16:57:07.412" v="142" actId="790"/>
          <ac:spMkLst>
            <pc:docMk/>
            <pc:sldMk cId="4249711757" sldId="300"/>
            <ac:spMk id="51" creationId="{100021D1-BBC5-40A8-1F97-2F66830E9373}"/>
          </ac:spMkLst>
        </pc:spChg>
      </pc:sldChg>
      <pc:sldChg chg="modSp mod">
        <pc:chgData name="Marie-Sophie Meisinger" userId="286e1ad8-c636-4702-a91e-982a33a1b0e7" providerId="ADAL" clId="{385D5E36-53F8-42D3-978D-27A2780A387A}" dt="2025-04-22T16:50:02.425" v="109" actId="33524"/>
        <pc:sldMkLst>
          <pc:docMk/>
          <pc:sldMk cId="2619288473" sldId="312"/>
        </pc:sldMkLst>
        <pc:spChg chg="mod">
          <ac:chgData name="Marie-Sophie Meisinger" userId="286e1ad8-c636-4702-a91e-982a33a1b0e7" providerId="ADAL" clId="{385D5E36-53F8-42D3-978D-27A2780A387A}" dt="2025-04-22T16:50:02.425" v="109" actId="33524"/>
          <ac:spMkLst>
            <pc:docMk/>
            <pc:sldMk cId="2619288473" sldId="312"/>
            <ac:spMk id="19" creationId="{8BF5ABEC-7907-980C-CF82-7F921BE5D9A5}"/>
          </ac:spMkLst>
        </pc:spChg>
      </pc:sldChg>
      <pc:sldChg chg="addSp modSp mod">
        <pc:chgData name="Marie-Sophie Meisinger" userId="286e1ad8-c636-4702-a91e-982a33a1b0e7" providerId="ADAL" clId="{385D5E36-53F8-42D3-978D-27A2780A387A}" dt="2025-04-22T16:45:08.072" v="93" actId="1035"/>
        <pc:sldMkLst>
          <pc:docMk/>
          <pc:sldMk cId="1319880159" sldId="397"/>
        </pc:sldMkLst>
        <pc:spChg chg="add mod">
          <ac:chgData name="Marie-Sophie Meisinger" userId="286e1ad8-c636-4702-a91e-982a33a1b0e7" providerId="ADAL" clId="{385D5E36-53F8-42D3-978D-27A2780A387A}" dt="2025-04-22T16:45:08.072" v="93" actId="1035"/>
          <ac:spMkLst>
            <pc:docMk/>
            <pc:sldMk cId="1319880159" sldId="397"/>
            <ac:spMk id="2" creationId="{05FE56DB-EF3B-B09A-B676-B666EDF361B4}"/>
          </ac:spMkLst>
        </pc:spChg>
      </pc:sldChg>
      <pc:sldChg chg="modSp mod">
        <pc:chgData name="Marie-Sophie Meisinger" userId="286e1ad8-c636-4702-a91e-982a33a1b0e7" providerId="ADAL" clId="{385D5E36-53F8-42D3-978D-27A2780A387A}" dt="2025-04-22T16:56:11.090" v="140" actId="790"/>
        <pc:sldMkLst>
          <pc:docMk/>
          <pc:sldMk cId="4261616222" sldId="2459"/>
        </pc:sldMkLst>
        <pc:spChg chg="mod">
          <ac:chgData name="Marie-Sophie Meisinger" userId="286e1ad8-c636-4702-a91e-982a33a1b0e7" providerId="ADAL" clId="{385D5E36-53F8-42D3-978D-27A2780A387A}" dt="2025-04-22T16:56:11.090" v="140" actId="790"/>
          <ac:spMkLst>
            <pc:docMk/>
            <pc:sldMk cId="4261616222" sldId="2459"/>
            <ac:spMk id="2" creationId="{6ACDAFEB-64EE-C106-3030-FCC6F818A5B5}"/>
          </ac:spMkLst>
        </pc:spChg>
        <pc:spChg chg="mod">
          <ac:chgData name="Marie-Sophie Meisinger" userId="286e1ad8-c636-4702-a91e-982a33a1b0e7" providerId="ADAL" clId="{385D5E36-53F8-42D3-978D-27A2780A387A}" dt="2025-04-22T16:56:11.090" v="140" actId="790"/>
          <ac:spMkLst>
            <pc:docMk/>
            <pc:sldMk cId="4261616222" sldId="2459"/>
            <ac:spMk id="4" creationId="{4EB99008-24D6-24E6-2290-A4239A8EF06B}"/>
          </ac:spMkLst>
        </pc:spChg>
        <pc:spChg chg="mod">
          <ac:chgData name="Marie-Sophie Meisinger" userId="286e1ad8-c636-4702-a91e-982a33a1b0e7" providerId="ADAL" clId="{385D5E36-53F8-42D3-978D-27A2780A387A}" dt="2025-04-22T16:56:11.090" v="140" actId="790"/>
          <ac:spMkLst>
            <pc:docMk/>
            <pc:sldMk cId="4261616222" sldId="2459"/>
            <ac:spMk id="7" creationId="{B67F14AB-2B23-E75D-879A-55E635CBA157}"/>
          </ac:spMkLst>
        </pc:spChg>
      </pc:sldChg>
      <pc:sldChg chg="modSp mod">
        <pc:chgData name="Marie-Sophie Meisinger" userId="286e1ad8-c636-4702-a91e-982a33a1b0e7" providerId="ADAL" clId="{385D5E36-53F8-42D3-978D-27A2780A387A}" dt="2025-04-22T16:52:28.548" v="110" actId="790"/>
        <pc:sldMkLst>
          <pc:docMk/>
          <pc:sldMk cId="1277521898" sldId="2490"/>
        </pc:sldMkLst>
        <pc:spChg chg="mod">
          <ac:chgData name="Marie-Sophie Meisinger" userId="286e1ad8-c636-4702-a91e-982a33a1b0e7" providerId="ADAL" clId="{385D5E36-53F8-42D3-978D-27A2780A387A}" dt="2025-04-22T16:52:28.548" v="110" actId="790"/>
          <ac:spMkLst>
            <pc:docMk/>
            <pc:sldMk cId="1277521898" sldId="2490"/>
            <ac:spMk id="3" creationId="{64E1D5D5-50D2-4F72-BAB5-6270F646A03A}"/>
          </ac:spMkLst>
        </pc:spChg>
      </pc:sldChg>
      <pc:sldChg chg="modSp mod">
        <pc:chgData name="Marie-Sophie Meisinger" userId="286e1ad8-c636-4702-a91e-982a33a1b0e7" providerId="ADAL" clId="{385D5E36-53F8-42D3-978D-27A2780A387A}" dt="2025-04-22T16:56:33.407" v="141" actId="790"/>
        <pc:sldMkLst>
          <pc:docMk/>
          <pc:sldMk cId="3980514792" sldId="2147472640"/>
        </pc:sldMkLst>
        <pc:spChg chg="mod">
          <ac:chgData name="Marie-Sophie Meisinger" userId="286e1ad8-c636-4702-a91e-982a33a1b0e7" providerId="ADAL" clId="{385D5E36-53F8-42D3-978D-27A2780A387A}" dt="2025-04-22T16:56:33.407" v="141" actId="790"/>
          <ac:spMkLst>
            <pc:docMk/>
            <pc:sldMk cId="3980514792" sldId="2147472640"/>
            <ac:spMk id="2" creationId="{6ACDAFEB-64EE-C106-3030-FCC6F818A5B5}"/>
          </ac:spMkLst>
        </pc:spChg>
        <pc:spChg chg="mod">
          <ac:chgData name="Marie-Sophie Meisinger" userId="286e1ad8-c636-4702-a91e-982a33a1b0e7" providerId="ADAL" clId="{385D5E36-53F8-42D3-978D-27A2780A387A}" dt="2025-04-22T16:56:33.407" v="141" actId="790"/>
          <ac:spMkLst>
            <pc:docMk/>
            <pc:sldMk cId="3980514792" sldId="2147472640"/>
            <ac:spMk id="4" creationId="{4EB99008-24D6-24E6-2290-A4239A8EF06B}"/>
          </ac:spMkLst>
        </pc:spChg>
      </pc:sldChg>
      <pc:sldChg chg="addSp delSp modSp mod">
        <pc:chgData name="Marie-Sophie Meisinger" userId="286e1ad8-c636-4702-a91e-982a33a1b0e7" providerId="ADAL" clId="{385D5E36-53F8-42D3-978D-27A2780A387A}" dt="2025-04-22T16:45:22.969" v="95"/>
        <pc:sldMkLst>
          <pc:docMk/>
          <pc:sldMk cId="3318646604" sldId="2147482423"/>
        </pc:sldMkLst>
        <pc:spChg chg="add del mod">
          <ac:chgData name="Marie-Sophie Meisinger" userId="286e1ad8-c636-4702-a91e-982a33a1b0e7" providerId="ADAL" clId="{385D5E36-53F8-42D3-978D-27A2780A387A}" dt="2025-04-22T16:45:22.586" v="94" actId="478"/>
          <ac:spMkLst>
            <pc:docMk/>
            <pc:sldMk cId="3318646604" sldId="2147482423"/>
            <ac:spMk id="17" creationId="{044BFCAB-9883-5EED-F010-539C61D6302D}"/>
          </ac:spMkLst>
        </pc:spChg>
        <pc:spChg chg="add mod">
          <ac:chgData name="Marie-Sophie Meisinger" userId="286e1ad8-c636-4702-a91e-982a33a1b0e7" providerId="ADAL" clId="{385D5E36-53F8-42D3-978D-27A2780A387A}" dt="2025-04-22T16:45:22.969" v="95"/>
          <ac:spMkLst>
            <pc:docMk/>
            <pc:sldMk cId="3318646604" sldId="2147482423"/>
            <ac:spMk id="18" creationId="{50E2555F-6124-886E-E45A-BB085E1B01F5}"/>
          </ac:spMkLst>
        </pc:spChg>
      </pc:sldChg>
      <pc:sldChg chg="addSp modSp">
        <pc:chgData name="Marie-Sophie Meisinger" userId="286e1ad8-c636-4702-a91e-982a33a1b0e7" providerId="ADAL" clId="{385D5E36-53F8-42D3-978D-27A2780A387A}" dt="2025-04-22T16:44:32.355" v="84"/>
        <pc:sldMkLst>
          <pc:docMk/>
          <pc:sldMk cId="2219558869" sldId="2147482424"/>
        </pc:sldMkLst>
        <pc:spChg chg="add mod">
          <ac:chgData name="Marie-Sophie Meisinger" userId="286e1ad8-c636-4702-a91e-982a33a1b0e7" providerId="ADAL" clId="{385D5E36-53F8-42D3-978D-27A2780A387A}" dt="2025-04-22T16:44:32.355" v="84"/>
          <ac:spMkLst>
            <pc:docMk/>
            <pc:sldMk cId="2219558869" sldId="2147482424"/>
            <ac:spMk id="5" creationId="{D92C8873-45F4-DEB5-D69C-2728E1FD0205}"/>
          </ac:spMkLst>
        </pc:spChg>
      </pc:sldChg>
      <pc:sldChg chg="delSp mod">
        <pc:chgData name="Marie-Sophie Meisinger" userId="286e1ad8-c636-4702-a91e-982a33a1b0e7" providerId="ADAL" clId="{385D5E36-53F8-42D3-978D-27A2780A387A}" dt="2025-04-22T16:59:10.689" v="148" actId="478"/>
        <pc:sldMkLst>
          <pc:docMk/>
          <pc:sldMk cId="1077916794" sldId="2147482579"/>
        </pc:sldMkLst>
        <pc:spChg chg="del">
          <ac:chgData name="Marie-Sophie Meisinger" userId="286e1ad8-c636-4702-a91e-982a33a1b0e7" providerId="ADAL" clId="{385D5E36-53F8-42D3-978D-27A2780A387A}" dt="2025-04-22T16:59:10.689" v="148" actId="478"/>
          <ac:spMkLst>
            <pc:docMk/>
            <pc:sldMk cId="1077916794" sldId="2147482579"/>
            <ac:spMk id="10" creationId="{945570A4-F5AE-CF09-505A-FE85DDB4C7D2}"/>
          </ac:spMkLst>
        </pc:spChg>
      </pc:sldChg>
      <pc:sldChg chg="modSp mod">
        <pc:chgData name="Marie-Sophie Meisinger" userId="286e1ad8-c636-4702-a91e-982a33a1b0e7" providerId="ADAL" clId="{385D5E36-53F8-42D3-978D-27A2780A387A}" dt="2025-04-22T16:54:21.836" v="132" actId="1035"/>
        <pc:sldMkLst>
          <pc:docMk/>
          <pc:sldMk cId="2652078443" sldId="2147482593"/>
        </pc:sldMkLst>
        <pc:spChg chg="mod">
          <ac:chgData name="Marie-Sophie Meisinger" userId="286e1ad8-c636-4702-a91e-982a33a1b0e7" providerId="ADAL" clId="{385D5E36-53F8-42D3-978D-27A2780A387A}" dt="2025-04-22T16:54:18.080" v="126" actId="1035"/>
          <ac:spMkLst>
            <pc:docMk/>
            <pc:sldMk cId="2652078443" sldId="2147482593"/>
            <ac:spMk id="16" creationId="{B43CB8A5-B838-E4D0-1DC5-E1BC91E6D9F5}"/>
          </ac:spMkLst>
        </pc:spChg>
        <pc:spChg chg="mod">
          <ac:chgData name="Marie-Sophie Meisinger" userId="286e1ad8-c636-4702-a91e-982a33a1b0e7" providerId="ADAL" clId="{385D5E36-53F8-42D3-978D-27A2780A387A}" dt="2025-04-22T16:54:21.836" v="132" actId="1035"/>
          <ac:spMkLst>
            <pc:docMk/>
            <pc:sldMk cId="2652078443" sldId="2147482593"/>
            <ac:spMk id="20" creationId="{43C629DB-7AB1-E905-AAF1-833F68ED3C92}"/>
          </ac:spMkLst>
        </pc:spChg>
        <pc:picChg chg="mod ord">
          <ac:chgData name="Marie-Sophie Meisinger" userId="286e1ad8-c636-4702-a91e-982a33a1b0e7" providerId="ADAL" clId="{385D5E36-53F8-42D3-978D-27A2780A387A}" dt="2025-04-22T16:54:12.491" v="119" actId="1076"/>
          <ac:picMkLst>
            <pc:docMk/>
            <pc:sldMk cId="2652078443" sldId="2147482593"/>
            <ac:picMk id="11" creationId="{9C0E2FE4-B15D-1A30-594E-CABA528924A1}"/>
          </ac:picMkLst>
        </pc:picChg>
        <pc:picChg chg="mod">
          <ac:chgData name="Marie-Sophie Meisinger" userId="286e1ad8-c636-4702-a91e-982a33a1b0e7" providerId="ADAL" clId="{385D5E36-53F8-42D3-978D-27A2780A387A}" dt="2025-04-22T16:54:21.836" v="132" actId="1035"/>
          <ac:picMkLst>
            <pc:docMk/>
            <pc:sldMk cId="2652078443" sldId="2147482593"/>
            <ac:picMk id="12" creationId="{B24F0924-2DF0-936E-F1AE-F5B4492A4D7D}"/>
          </ac:picMkLst>
        </pc:picChg>
      </pc:sldChg>
      <pc:sldChg chg="modSp mod">
        <pc:chgData name="Marie-Sophie Meisinger" userId="286e1ad8-c636-4702-a91e-982a33a1b0e7" providerId="ADAL" clId="{385D5E36-53F8-42D3-978D-27A2780A387A}" dt="2025-04-22T16:47:14.459" v="100" actId="13926"/>
        <pc:sldMkLst>
          <pc:docMk/>
          <pc:sldMk cId="1652177756" sldId="2147482594"/>
        </pc:sldMkLst>
        <pc:spChg chg="mod">
          <ac:chgData name="Marie-Sophie Meisinger" userId="286e1ad8-c636-4702-a91e-982a33a1b0e7" providerId="ADAL" clId="{385D5E36-53F8-42D3-978D-27A2780A387A}" dt="2025-04-22T16:47:14.459" v="100" actId="13926"/>
          <ac:spMkLst>
            <pc:docMk/>
            <pc:sldMk cId="1652177756" sldId="2147482594"/>
            <ac:spMk id="29" creationId="{9CE8A854-C8A9-686F-6868-4D1F146C19B4}"/>
          </ac:spMkLst>
        </pc:spChg>
      </pc:sldChg>
      <pc:sldChg chg="modSp mod">
        <pc:chgData name="Marie-Sophie Meisinger" userId="286e1ad8-c636-4702-a91e-982a33a1b0e7" providerId="ADAL" clId="{385D5E36-53F8-42D3-978D-27A2780A387A}" dt="2025-04-22T16:47:43.021" v="101" actId="33524"/>
        <pc:sldMkLst>
          <pc:docMk/>
          <pc:sldMk cId="1073182558" sldId="2147482602"/>
        </pc:sldMkLst>
        <pc:spChg chg="mod">
          <ac:chgData name="Marie-Sophie Meisinger" userId="286e1ad8-c636-4702-a91e-982a33a1b0e7" providerId="ADAL" clId="{385D5E36-53F8-42D3-978D-27A2780A387A}" dt="2025-04-22T16:47:43.021" v="101" actId="33524"/>
          <ac:spMkLst>
            <pc:docMk/>
            <pc:sldMk cId="1073182558" sldId="2147482602"/>
            <ac:spMk id="11" creationId="{E3CBFAFD-47B8-E590-DB2F-656634817EB4}"/>
          </ac:spMkLst>
        </pc:spChg>
      </pc:sldChg>
      <pc:sldChg chg="modNotesTx">
        <pc:chgData name="Marie-Sophie Meisinger" userId="286e1ad8-c636-4702-a91e-982a33a1b0e7" providerId="ADAL" clId="{385D5E36-53F8-42D3-978D-27A2780A387A}" dt="2025-04-22T16:54:36.732" v="133" actId="20577"/>
        <pc:sldMkLst>
          <pc:docMk/>
          <pc:sldMk cId="3973157174" sldId="2147482604"/>
        </pc:sldMkLst>
      </pc:sldChg>
      <pc:sldChg chg="delSp mod modNotesTx">
        <pc:chgData name="Marie-Sophie Meisinger" userId="286e1ad8-c636-4702-a91e-982a33a1b0e7" providerId="ADAL" clId="{385D5E36-53F8-42D3-978D-27A2780A387A}" dt="2025-04-22T16:54:58.307" v="135" actId="790"/>
        <pc:sldMkLst>
          <pc:docMk/>
          <pc:sldMk cId="2212384185" sldId="2147482607"/>
        </pc:sldMkLst>
        <pc:spChg chg="del">
          <ac:chgData name="Marie-Sophie Meisinger" userId="286e1ad8-c636-4702-a91e-982a33a1b0e7" providerId="ADAL" clId="{385D5E36-53F8-42D3-978D-27A2780A387A}" dt="2025-04-22T16:54:53.485" v="134" actId="478"/>
          <ac:spMkLst>
            <pc:docMk/>
            <pc:sldMk cId="2212384185" sldId="2147482607"/>
            <ac:spMk id="6" creationId="{E67304A2-17B3-D291-4C8D-1981458CEAAB}"/>
          </ac:spMkLst>
        </pc:spChg>
      </pc:sldChg>
      <pc:sldChg chg="addSp delSp modSp mod">
        <pc:chgData name="Marie-Sophie Meisinger" userId="286e1ad8-c636-4702-a91e-982a33a1b0e7" providerId="ADAL" clId="{385D5E36-53F8-42D3-978D-27A2780A387A}" dt="2025-04-22T16:40:33.825" v="60"/>
        <pc:sldMkLst>
          <pc:docMk/>
          <pc:sldMk cId="278993279" sldId="2147482800"/>
        </pc:sldMkLst>
        <pc:spChg chg="add del mod">
          <ac:chgData name="Marie-Sophie Meisinger" userId="286e1ad8-c636-4702-a91e-982a33a1b0e7" providerId="ADAL" clId="{385D5E36-53F8-42D3-978D-27A2780A387A}" dt="2025-04-22T16:40:18.692" v="56" actId="478"/>
          <ac:spMkLst>
            <pc:docMk/>
            <pc:sldMk cId="278993279" sldId="2147482800"/>
            <ac:spMk id="2" creationId="{01008A7B-5198-E311-359B-757BBBB76300}"/>
          </ac:spMkLst>
        </pc:spChg>
        <pc:spChg chg="add del mod">
          <ac:chgData name="Marie-Sophie Meisinger" userId="286e1ad8-c636-4702-a91e-982a33a1b0e7" providerId="ADAL" clId="{385D5E36-53F8-42D3-978D-27A2780A387A}" dt="2025-04-22T16:40:20.556" v="57" actId="478"/>
          <ac:spMkLst>
            <pc:docMk/>
            <pc:sldMk cId="278993279" sldId="2147482800"/>
            <ac:spMk id="3" creationId="{3EFF6A74-6B8B-8B26-B2BB-3E57D8DA6CFB}"/>
          </ac:spMkLst>
        </pc:spChg>
        <pc:spChg chg="add del mod">
          <ac:chgData name="Marie-Sophie Meisinger" userId="286e1ad8-c636-4702-a91e-982a33a1b0e7" providerId="ADAL" clId="{385D5E36-53F8-42D3-978D-27A2780A387A}" dt="2025-04-22T16:40:30.398" v="59" actId="478"/>
          <ac:spMkLst>
            <pc:docMk/>
            <pc:sldMk cId="278993279" sldId="2147482800"/>
            <ac:spMk id="5" creationId="{75A42DEE-E998-20B2-E046-2F1ED56B7155}"/>
          </ac:spMkLst>
        </pc:spChg>
        <pc:picChg chg="add mod">
          <ac:chgData name="Marie-Sophie Meisinger" userId="286e1ad8-c636-4702-a91e-982a33a1b0e7" providerId="ADAL" clId="{385D5E36-53F8-42D3-978D-27A2780A387A}" dt="2025-04-22T16:40:33.825" v="60"/>
          <ac:picMkLst>
            <pc:docMk/>
            <pc:sldMk cId="278993279" sldId="2147482800"/>
            <ac:picMk id="6" creationId="{B81D9E1E-DF3D-A0A4-8B67-D52AFC849506}"/>
          </ac:picMkLst>
        </pc:picChg>
        <pc:picChg chg="del mod">
          <ac:chgData name="Marie-Sophie Meisinger" userId="286e1ad8-c636-4702-a91e-982a33a1b0e7" providerId="ADAL" clId="{385D5E36-53F8-42D3-978D-27A2780A387A}" dt="2025-04-22T16:40:29.533" v="58" actId="478"/>
          <ac:picMkLst>
            <pc:docMk/>
            <pc:sldMk cId="278993279" sldId="2147482800"/>
            <ac:picMk id="10" creationId="{75FA0E64-25D6-C014-06B6-39ED009B8361}"/>
          </ac:picMkLst>
        </pc:picChg>
      </pc:sldChg>
      <pc:sldChg chg="modSp mod">
        <pc:chgData name="Marie-Sophie Meisinger" userId="286e1ad8-c636-4702-a91e-982a33a1b0e7" providerId="ADAL" clId="{385D5E36-53F8-42D3-978D-27A2780A387A}" dt="2025-04-22T16:43:45.036" v="79" actId="313"/>
        <pc:sldMkLst>
          <pc:docMk/>
          <pc:sldMk cId="1086725" sldId="2147482862"/>
        </pc:sldMkLst>
        <pc:spChg chg="mod">
          <ac:chgData name="Marie-Sophie Meisinger" userId="286e1ad8-c636-4702-a91e-982a33a1b0e7" providerId="ADAL" clId="{385D5E36-53F8-42D3-978D-27A2780A387A}" dt="2025-04-22T16:43:32.665" v="75" actId="790"/>
          <ac:spMkLst>
            <pc:docMk/>
            <pc:sldMk cId="1086725" sldId="2147482862"/>
            <ac:spMk id="6" creationId="{2AC2E88D-6EE6-B346-60A6-7B7445EA427F}"/>
          </ac:spMkLst>
        </pc:spChg>
        <pc:spChg chg="mod">
          <ac:chgData name="Marie-Sophie Meisinger" userId="286e1ad8-c636-4702-a91e-982a33a1b0e7" providerId="ADAL" clId="{385D5E36-53F8-42D3-978D-27A2780A387A}" dt="2025-04-22T16:43:32.665" v="75" actId="790"/>
          <ac:spMkLst>
            <pc:docMk/>
            <pc:sldMk cId="1086725" sldId="2147482862"/>
            <ac:spMk id="8" creationId="{AC60637F-7670-A892-02EA-3EA6F8FC0ABB}"/>
          </ac:spMkLst>
        </pc:spChg>
        <pc:spChg chg="mod">
          <ac:chgData name="Marie-Sophie Meisinger" userId="286e1ad8-c636-4702-a91e-982a33a1b0e7" providerId="ADAL" clId="{385D5E36-53F8-42D3-978D-27A2780A387A}" dt="2025-04-22T16:43:39.208" v="76" actId="313"/>
          <ac:spMkLst>
            <pc:docMk/>
            <pc:sldMk cId="1086725" sldId="2147482862"/>
            <ac:spMk id="11" creationId="{06E8EF18-214C-8080-2880-CDE0EA9CFDA1}"/>
          </ac:spMkLst>
        </pc:spChg>
        <pc:spChg chg="mod">
          <ac:chgData name="Marie-Sophie Meisinger" userId="286e1ad8-c636-4702-a91e-982a33a1b0e7" providerId="ADAL" clId="{385D5E36-53F8-42D3-978D-27A2780A387A}" dt="2025-04-22T16:43:40.650" v="77" actId="313"/>
          <ac:spMkLst>
            <pc:docMk/>
            <pc:sldMk cId="1086725" sldId="2147482862"/>
            <ac:spMk id="12" creationId="{C2F48663-BEDD-9E58-936F-367693D3A760}"/>
          </ac:spMkLst>
        </pc:spChg>
        <pc:spChg chg="mod">
          <ac:chgData name="Marie-Sophie Meisinger" userId="286e1ad8-c636-4702-a91e-982a33a1b0e7" providerId="ADAL" clId="{385D5E36-53F8-42D3-978D-27A2780A387A}" dt="2025-04-22T16:43:42.823" v="78" actId="313"/>
          <ac:spMkLst>
            <pc:docMk/>
            <pc:sldMk cId="1086725" sldId="2147482862"/>
            <ac:spMk id="14" creationId="{DA84B2C6-CD26-5467-52A3-2E8735991238}"/>
          </ac:spMkLst>
        </pc:spChg>
        <pc:spChg chg="mod">
          <ac:chgData name="Marie-Sophie Meisinger" userId="286e1ad8-c636-4702-a91e-982a33a1b0e7" providerId="ADAL" clId="{385D5E36-53F8-42D3-978D-27A2780A387A}" dt="2025-04-22T16:43:45.036" v="79" actId="313"/>
          <ac:spMkLst>
            <pc:docMk/>
            <pc:sldMk cId="1086725" sldId="2147482862"/>
            <ac:spMk id="18" creationId="{3B6ECF20-9CFF-8E8D-4EEE-28AB7DF3F0C7}"/>
          </ac:spMkLst>
        </pc:spChg>
        <pc:spChg chg="mod">
          <ac:chgData name="Marie-Sophie Meisinger" userId="286e1ad8-c636-4702-a91e-982a33a1b0e7" providerId="ADAL" clId="{385D5E36-53F8-42D3-978D-27A2780A387A}" dt="2025-04-22T16:43:32.665" v="75" actId="790"/>
          <ac:spMkLst>
            <pc:docMk/>
            <pc:sldMk cId="1086725" sldId="2147482862"/>
            <ac:spMk id="19" creationId="{7FCD37B6-451B-7640-FFB1-9B466C9D0638}"/>
          </ac:spMkLst>
        </pc:spChg>
        <pc:spChg chg="mod">
          <ac:chgData name="Marie-Sophie Meisinger" userId="286e1ad8-c636-4702-a91e-982a33a1b0e7" providerId="ADAL" clId="{385D5E36-53F8-42D3-978D-27A2780A387A}" dt="2025-04-22T16:43:32.665" v="75" actId="790"/>
          <ac:spMkLst>
            <pc:docMk/>
            <pc:sldMk cId="1086725" sldId="2147482862"/>
            <ac:spMk id="20" creationId="{DE2685DB-6865-AF13-DC2A-56F82344D0C6}"/>
          </ac:spMkLst>
        </pc:spChg>
        <pc:spChg chg="mod">
          <ac:chgData name="Marie-Sophie Meisinger" userId="286e1ad8-c636-4702-a91e-982a33a1b0e7" providerId="ADAL" clId="{385D5E36-53F8-42D3-978D-27A2780A387A}" dt="2025-04-22T16:43:32.665" v="75" actId="790"/>
          <ac:spMkLst>
            <pc:docMk/>
            <pc:sldMk cId="1086725" sldId="2147482862"/>
            <ac:spMk id="21" creationId="{C0DCD7AB-92ED-DFD4-1667-D0035EF30328}"/>
          </ac:spMkLst>
        </pc:spChg>
        <pc:spChg chg="mod">
          <ac:chgData name="Marie-Sophie Meisinger" userId="286e1ad8-c636-4702-a91e-982a33a1b0e7" providerId="ADAL" clId="{385D5E36-53F8-42D3-978D-27A2780A387A}" dt="2025-04-22T16:43:32.665" v="75" actId="790"/>
          <ac:spMkLst>
            <pc:docMk/>
            <pc:sldMk cId="1086725" sldId="2147482862"/>
            <ac:spMk id="28" creationId="{BCFB2DA5-F611-3BBD-C681-8C9405AE7290}"/>
          </ac:spMkLst>
        </pc:spChg>
        <pc:spChg chg="mod">
          <ac:chgData name="Marie-Sophie Meisinger" userId="286e1ad8-c636-4702-a91e-982a33a1b0e7" providerId="ADAL" clId="{385D5E36-53F8-42D3-978D-27A2780A387A}" dt="2025-04-22T16:43:32.665" v="75" actId="790"/>
          <ac:spMkLst>
            <pc:docMk/>
            <pc:sldMk cId="1086725" sldId="2147482862"/>
            <ac:spMk id="46" creationId="{AD2CF4E0-879C-CA86-3DB6-0979D7EBA713}"/>
          </ac:spMkLst>
        </pc:spChg>
      </pc:sldChg>
      <pc:sldChg chg="modNotesTx">
        <pc:chgData name="Marie-Sophie Meisinger" userId="286e1ad8-c636-4702-a91e-982a33a1b0e7" providerId="ADAL" clId="{385D5E36-53F8-42D3-978D-27A2780A387A}" dt="2025-04-22T16:46:09.173" v="98" actId="6549"/>
        <pc:sldMkLst>
          <pc:docMk/>
          <pc:sldMk cId="3004481603" sldId="2147482874"/>
        </pc:sldMkLst>
      </pc:sldChg>
      <pc:sldChg chg="modSp mod">
        <pc:chgData name="Marie-Sophie Meisinger" userId="286e1ad8-c636-4702-a91e-982a33a1b0e7" providerId="ADAL" clId="{385D5E36-53F8-42D3-978D-27A2780A387A}" dt="2025-04-22T16:52:52.080" v="112" actId="33524"/>
        <pc:sldMkLst>
          <pc:docMk/>
          <pc:sldMk cId="1278894133" sldId="2147482921"/>
        </pc:sldMkLst>
        <pc:spChg chg="mod">
          <ac:chgData name="Marie-Sophie Meisinger" userId="286e1ad8-c636-4702-a91e-982a33a1b0e7" providerId="ADAL" clId="{385D5E36-53F8-42D3-978D-27A2780A387A}" dt="2025-04-22T16:52:52.080" v="112" actId="33524"/>
          <ac:spMkLst>
            <pc:docMk/>
            <pc:sldMk cId="1278894133" sldId="2147482921"/>
            <ac:spMk id="5" creationId="{DDFE21EF-3970-7B0D-CFE5-3C4024FA61E1}"/>
          </ac:spMkLst>
        </pc:spChg>
        <pc:spChg chg="mod">
          <ac:chgData name="Marie-Sophie Meisinger" userId="286e1ad8-c636-4702-a91e-982a33a1b0e7" providerId="ADAL" clId="{385D5E36-53F8-42D3-978D-27A2780A387A}" dt="2025-04-22T16:52:47.042" v="111" actId="790"/>
          <ac:spMkLst>
            <pc:docMk/>
            <pc:sldMk cId="1278894133" sldId="2147482921"/>
            <ac:spMk id="15" creationId="{FB69655A-05B9-6D62-8449-6C06755A97CC}"/>
          </ac:spMkLst>
        </pc:spChg>
      </pc:sldChg>
      <pc:sldChg chg="modSp mod">
        <pc:chgData name="Marie-Sophie Meisinger" userId="286e1ad8-c636-4702-a91e-982a33a1b0e7" providerId="ADAL" clId="{385D5E36-53F8-42D3-978D-27A2780A387A}" dt="2025-04-22T16:53:17.722" v="113" actId="790"/>
        <pc:sldMkLst>
          <pc:docMk/>
          <pc:sldMk cId="1208311135" sldId="2147482926"/>
        </pc:sldMkLst>
        <pc:spChg chg="mod">
          <ac:chgData name="Marie-Sophie Meisinger" userId="286e1ad8-c636-4702-a91e-982a33a1b0e7" providerId="ADAL" clId="{385D5E36-53F8-42D3-978D-27A2780A387A}" dt="2025-04-22T16:53:17.722" v="113" actId="790"/>
          <ac:spMkLst>
            <pc:docMk/>
            <pc:sldMk cId="1208311135" sldId="2147482926"/>
            <ac:spMk id="2" creationId="{60067254-37CC-15F7-B970-DDE0902E0549}"/>
          </ac:spMkLst>
        </pc:spChg>
      </pc:sldChg>
      <pc:sldChg chg="modSp mod">
        <pc:chgData name="Marie-Sophie Meisinger" userId="286e1ad8-c636-4702-a91e-982a33a1b0e7" providerId="ADAL" clId="{385D5E36-53F8-42D3-978D-27A2780A387A}" dt="2025-04-22T16:57:54.251" v="145" actId="790"/>
        <pc:sldMkLst>
          <pc:docMk/>
          <pc:sldMk cId="1597447486" sldId="2147483154"/>
        </pc:sldMkLst>
        <pc:spChg chg="mod">
          <ac:chgData name="Marie-Sophie Meisinger" userId="286e1ad8-c636-4702-a91e-982a33a1b0e7" providerId="ADAL" clId="{385D5E36-53F8-42D3-978D-27A2780A387A}" dt="2025-04-22T16:57:54.251" v="145" actId="790"/>
          <ac:spMkLst>
            <pc:docMk/>
            <pc:sldMk cId="1597447486" sldId="2147483154"/>
            <ac:spMk id="5" creationId="{2474AB39-64A0-2EA5-A54F-8F2ED48AAF6D}"/>
          </ac:spMkLst>
        </pc:spChg>
      </pc:sldChg>
      <pc:sldChg chg="modSp mod">
        <pc:chgData name="Marie-Sophie Meisinger" userId="286e1ad8-c636-4702-a91e-982a33a1b0e7" providerId="ADAL" clId="{385D5E36-53F8-42D3-978D-27A2780A387A}" dt="2025-04-22T16:48:52.382" v="104" actId="790"/>
        <pc:sldMkLst>
          <pc:docMk/>
          <pc:sldMk cId="3142451932" sldId="2147483155"/>
        </pc:sldMkLst>
        <pc:spChg chg="mod">
          <ac:chgData name="Marie-Sophie Meisinger" userId="286e1ad8-c636-4702-a91e-982a33a1b0e7" providerId="ADAL" clId="{385D5E36-53F8-42D3-978D-27A2780A387A}" dt="2025-04-22T16:48:52.382" v="104" actId="790"/>
          <ac:spMkLst>
            <pc:docMk/>
            <pc:sldMk cId="3142451932" sldId="2147483155"/>
            <ac:spMk id="4" creationId="{BC2FE1F4-521B-E0A4-C153-7DC6710E18A7}"/>
          </ac:spMkLst>
        </pc:spChg>
        <pc:spChg chg="mod">
          <ac:chgData name="Marie-Sophie Meisinger" userId="286e1ad8-c636-4702-a91e-982a33a1b0e7" providerId="ADAL" clId="{385D5E36-53F8-42D3-978D-27A2780A387A}" dt="2025-04-22T16:48:52.382" v="104" actId="790"/>
          <ac:spMkLst>
            <pc:docMk/>
            <pc:sldMk cId="3142451932" sldId="2147483155"/>
            <ac:spMk id="5" creationId="{AF1E3761-C93E-6558-842B-DBB5131D377E}"/>
          </ac:spMkLst>
        </pc:spChg>
      </pc:sldChg>
      <pc:sldChg chg="modSp mod">
        <pc:chgData name="Marie-Sophie Meisinger" userId="286e1ad8-c636-4702-a91e-982a33a1b0e7" providerId="ADAL" clId="{385D5E36-53F8-42D3-978D-27A2780A387A}" dt="2025-04-22T16:57:18.765" v="143" actId="790"/>
        <pc:sldMkLst>
          <pc:docMk/>
          <pc:sldMk cId="1819965710" sldId="2147483156"/>
        </pc:sldMkLst>
        <pc:spChg chg="mod">
          <ac:chgData name="Marie-Sophie Meisinger" userId="286e1ad8-c636-4702-a91e-982a33a1b0e7" providerId="ADAL" clId="{385D5E36-53F8-42D3-978D-27A2780A387A}" dt="2025-04-22T16:57:18.765" v="143" actId="790"/>
          <ac:spMkLst>
            <pc:docMk/>
            <pc:sldMk cId="1819965710" sldId="2147483156"/>
            <ac:spMk id="4" creationId="{4E60484D-D4A8-10B9-6A33-0C7FA3B0C739}"/>
          </ac:spMkLst>
        </pc:spChg>
      </pc:sldChg>
      <pc:sldChg chg="modSp mod">
        <pc:chgData name="Marie-Sophie Meisinger" userId="286e1ad8-c636-4702-a91e-982a33a1b0e7" providerId="ADAL" clId="{385D5E36-53F8-42D3-978D-27A2780A387A}" dt="2025-04-22T16:46:33.769" v="99" actId="790"/>
        <pc:sldMkLst>
          <pc:docMk/>
          <pc:sldMk cId="4010991055" sldId="2147483161"/>
        </pc:sldMkLst>
        <pc:spChg chg="mod">
          <ac:chgData name="Marie-Sophie Meisinger" userId="286e1ad8-c636-4702-a91e-982a33a1b0e7" providerId="ADAL" clId="{385D5E36-53F8-42D3-978D-27A2780A387A}" dt="2025-04-22T16:46:33.769" v="99" actId="790"/>
          <ac:spMkLst>
            <pc:docMk/>
            <pc:sldMk cId="4010991055" sldId="2147483161"/>
            <ac:spMk id="2" creationId="{60067254-37CC-15F7-B970-DDE0902E0549}"/>
          </ac:spMkLst>
        </pc:spChg>
        <pc:spChg chg="mod">
          <ac:chgData name="Marie-Sophie Meisinger" userId="286e1ad8-c636-4702-a91e-982a33a1b0e7" providerId="ADAL" clId="{385D5E36-53F8-42D3-978D-27A2780A387A}" dt="2025-04-22T16:46:33.769" v="99" actId="790"/>
          <ac:spMkLst>
            <pc:docMk/>
            <pc:sldMk cId="4010991055" sldId="2147483161"/>
            <ac:spMk id="3" creationId="{EC9874AD-78E5-7647-B45B-00594087819F}"/>
          </ac:spMkLst>
        </pc:spChg>
        <pc:spChg chg="mod">
          <ac:chgData name="Marie-Sophie Meisinger" userId="286e1ad8-c636-4702-a91e-982a33a1b0e7" providerId="ADAL" clId="{385D5E36-53F8-42D3-978D-27A2780A387A}" dt="2025-04-22T16:46:33.769" v="99" actId="790"/>
          <ac:spMkLst>
            <pc:docMk/>
            <pc:sldMk cId="4010991055" sldId="2147483161"/>
            <ac:spMk id="6" creationId="{7F854D10-E607-FF4B-83AA-0143433839DA}"/>
          </ac:spMkLst>
        </pc:spChg>
        <pc:spChg chg="mod">
          <ac:chgData name="Marie-Sophie Meisinger" userId="286e1ad8-c636-4702-a91e-982a33a1b0e7" providerId="ADAL" clId="{385D5E36-53F8-42D3-978D-27A2780A387A}" dt="2025-04-22T16:46:33.769" v="99" actId="790"/>
          <ac:spMkLst>
            <pc:docMk/>
            <pc:sldMk cId="4010991055" sldId="2147483161"/>
            <ac:spMk id="7" creationId="{64CE594E-4020-A223-B87B-34B6823FC3C0}"/>
          </ac:spMkLst>
        </pc:spChg>
        <pc:spChg chg="mod">
          <ac:chgData name="Marie-Sophie Meisinger" userId="286e1ad8-c636-4702-a91e-982a33a1b0e7" providerId="ADAL" clId="{385D5E36-53F8-42D3-978D-27A2780A387A}" dt="2025-04-22T16:46:33.769" v="99" actId="790"/>
          <ac:spMkLst>
            <pc:docMk/>
            <pc:sldMk cId="4010991055" sldId="2147483161"/>
            <ac:spMk id="11" creationId="{6765FFE1-C5DA-FC32-35EB-42DAB71ADF4D}"/>
          </ac:spMkLst>
        </pc:spChg>
        <pc:spChg chg="mod">
          <ac:chgData name="Marie-Sophie Meisinger" userId="286e1ad8-c636-4702-a91e-982a33a1b0e7" providerId="ADAL" clId="{385D5E36-53F8-42D3-978D-27A2780A387A}" dt="2025-04-22T16:46:33.769" v="99" actId="790"/>
          <ac:spMkLst>
            <pc:docMk/>
            <pc:sldMk cId="4010991055" sldId="2147483161"/>
            <ac:spMk id="18" creationId="{35121933-6D54-DD34-1039-EBDD445E21D7}"/>
          </ac:spMkLst>
        </pc:spChg>
        <pc:spChg chg="mod">
          <ac:chgData name="Marie-Sophie Meisinger" userId="286e1ad8-c636-4702-a91e-982a33a1b0e7" providerId="ADAL" clId="{385D5E36-53F8-42D3-978D-27A2780A387A}" dt="2025-04-22T16:46:33.769" v="99" actId="790"/>
          <ac:spMkLst>
            <pc:docMk/>
            <pc:sldMk cId="4010991055" sldId="2147483161"/>
            <ac:spMk id="22" creationId="{4CD8A163-0526-7050-0C26-6E427AE162F5}"/>
          </ac:spMkLst>
        </pc:spChg>
        <pc:spChg chg="mod">
          <ac:chgData name="Marie-Sophie Meisinger" userId="286e1ad8-c636-4702-a91e-982a33a1b0e7" providerId="ADAL" clId="{385D5E36-53F8-42D3-978D-27A2780A387A}" dt="2025-04-22T16:46:33.769" v="99" actId="790"/>
          <ac:spMkLst>
            <pc:docMk/>
            <pc:sldMk cId="4010991055" sldId="2147483161"/>
            <ac:spMk id="24" creationId="{C38AB413-7BF9-2BE9-C6FA-B335C2A7B172}"/>
          </ac:spMkLst>
        </pc:spChg>
        <pc:spChg chg="mod">
          <ac:chgData name="Marie-Sophie Meisinger" userId="286e1ad8-c636-4702-a91e-982a33a1b0e7" providerId="ADAL" clId="{385D5E36-53F8-42D3-978D-27A2780A387A}" dt="2025-04-22T16:46:33.769" v="99" actId="790"/>
          <ac:spMkLst>
            <pc:docMk/>
            <pc:sldMk cId="4010991055" sldId="2147483161"/>
            <ac:spMk id="29" creationId="{37F63633-0143-B287-ECCD-2E6EAED7784B}"/>
          </ac:spMkLst>
        </pc:spChg>
      </pc:sldChg>
      <pc:sldChg chg="addSp delSp modSp mod">
        <pc:chgData name="Marie-Sophie Meisinger" userId="286e1ad8-c636-4702-a91e-982a33a1b0e7" providerId="ADAL" clId="{385D5E36-53F8-42D3-978D-27A2780A387A}" dt="2025-04-22T16:42:23.061" v="73" actId="1076"/>
        <pc:sldMkLst>
          <pc:docMk/>
          <pc:sldMk cId="1686278957" sldId="2147483169"/>
        </pc:sldMkLst>
        <pc:picChg chg="mod ord">
          <ac:chgData name="Marie-Sophie Meisinger" userId="286e1ad8-c636-4702-a91e-982a33a1b0e7" providerId="ADAL" clId="{385D5E36-53F8-42D3-978D-27A2780A387A}" dt="2025-04-22T16:42:08.419" v="70" actId="1076"/>
          <ac:picMkLst>
            <pc:docMk/>
            <pc:sldMk cId="1686278957" sldId="2147483169"/>
            <ac:picMk id="2" creationId="{B99D458E-6429-1C02-674B-163E62DF245A}"/>
          </ac:picMkLst>
        </pc:picChg>
        <pc:picChg chg="add del mod">
          <ac:chgData name="Marie-Sophie Meisinger" userId="286e1ad8-c636-4702-a91e-982a33a1b0e7" providerId="ADAL" clId="{385D5E36-53F8-42D3-978D-27A2780A387A}" dt="2025-04-22T16:42:23.061" v="73" actId="1076"/>
          <ac:picMkLst>
            <pc:docMk/>
            <pc:sldMk cId="1686278957" sldId="2147483169"/>
            <ac:picMk id="31" creationId="{415B5816-EA15-B54D-4EA4-E4B1CE4CED9B}"/>
          </ac:picMkLst>
        </pc:picChg>
      </pc:sldChg>
      <pc:sldChg chg="modSp mod">
        <pc:chgData name="Marie-Sophie Meisinger" userId="286e1ad8-c636-4702-a91e-982a33a1b0e7" providerId="ADAL" clId="{385D5E36-53F8-42D3-978D-27A2780A387A}" dt="2025-04-22T16:48:27.396" v="103" actId="790"/>
        <pc:sldMkLst>
          <pc:docMk/>
          <pc:sldMk cId="1003043742" sldId="2147483184"/>
        </pc:sldMkLst>
        <pc:spChg chg="mod">
          <ac:chgData name="Marie-Sophie Meisinger" userId="286e1ad8-c636-4702-a91e-982a33a1b0e7" providerId="ADAL" clId="{385D5E36-53F8-42D3-978D-27A2780A387A}" dt="2025-04-22T16:48:27.396" v="103" actId="790"/>
          <ac:spMkLst>
            <pc:docMk/>
            <pc:sldMk cId="1003043742" sldId="2147483184"/>
            <ac:spMk id="5" creationId="{8CEFA86A-3D81-E2EF-935C-7293BC5D6EC3}"/>
          </ac:spMkLst>
        </pc:spChg>
        <pc:spChg chg="mod">
          <ac:chgData name="Marie-Sophie Meisinger" userId="286e1ad8-c636-4702-a91e-982a33a1b0e7" providerId="ADAL" clId="{385D5E36-53F8-42D3-978D-27A2780A387A}" dt="2025-04-22T16:48:27.396" v="103" actId="790"/>
          <ac:spMkLst>
            <pc:docMk/>
            <pc:sldMk cId="1003043742" sldId="2147483184"/>
            <ac:spMk id="6" creationId="{A76FB16F-FB0B-A915-BC93-0D73C2D29B16}"/>
          </ac:spMkLst>
        </pc:spChg>
      </pc:sldChg>
      <pc:sldChg chg="addSp modSp mod">
        <pc:chgData name="Marie-Sophie Meisinger" userId="286e1ad8-c636-4702-a91e-982a33a1b0e7" providerId="ADAL" clId="{385D5E36-53F8-42D3-978D-27A2780A387A}" dt="2025-04-22T16:44:49.344" v="90" actId="1035"/>
        <pc:sldMkLst>
          <pc:docMk/>
          <pc:sldMk cId="950872335" sldId="2147483190"/>
        </pc:sldMkLst>
        <pc:spChg chg="add mod">
          <ac:chgData name="Marie-Sophie Meisinger" userId="286e1ad8-c636-4702-a91e-982a33a1b0e7" providerId="ADAL" clId="{385D5E36-53F8-42D3-978D-27A2780A387A}" dt="2025-04-22T16:44:49.344" v="90" actId="1035"/>
          <ac:spMkLst>
            <pc:docMk/>
            <pc:sldMk cId="950872335" sldId="2147483190"/>
            <ac:spMk id="17" creationId="{D5E2F5DD-3C47-EC56-2AA3-68F9D23E9C20}"/>
          </ac:spMkLst>
        </pc:spChg>
      </pc:sldChg>
      <pc:sldChg chg="modSp mod">
        <pc:chgData name="Marie-Sophie Meisinger" userId="286e1ad8-c636-4702-a91e-982a33a1b0e7" providerId="ADAL" clId="{385D5E36-53F8-42D3-978D-27A2780A387A}" dt="2025-04-22T16:55:28.574" v="137" actId="790"/>
        <pc:sldMkLst>
          <pc:docMk/>
          <pc:sldMk cId="1520861662" sldId="2147483644"/>
        </pc:sldMkLst>
        <pc:spChg chg="mod">
          <ac:chgData name="Marie-Sophie Meisinger" userId="286e1ad8-c636-4702-a91e-982a33a1b0e7" providerId="ADAL" clId="{385D5E36-53F8-42D3-978D-27A2780A387A}" dt="2025-04-22T16:55:28.574" v="137" actId="790"/>
          <ac:spMkLst>
            <pc:docMk/>
            <pc:sldMk cId="1520861662" sldId="2147483644"/>
            <ac:spMk id="8" creationId="{100021D1-BBC5-40A8-1F97-2F66830E9373}"/>
          </ac:spMkLst>
        </pc:spChg>
      </pc:sldChg>
      <pc:sldChg chg="modSp mod">
        <pc:chgData name="Marie-Sophie Meisinger" userId="286e1ad8-c636-4702-a91e-982a33a1b0e7" providerId="ADAL" clId="{385D5E36-53F8-42D3-978D-27A2780A387A}" dt="2025-04-22T16:55:44.665" v="138" actId="790"/>
        <pc:sldMkLst>
          <pc:docMk/>
          <pc:sldMk cId="1577387735" sldId="2147483645"/>
        </pc:sldMkLst>
        <pc:spChg chg="mod">
          <ac:chgData name="Marie-Sophie Meisinger" userId="286e1ad8-c636-4702-a91e-982a33a1b0e7" providerId="ADAL" clId="{385D5E36-53F8-42D3-978D-27A2780A387A}" dt="2025-04-22T16:55:44.665" v="138" actId="790"/>
          <ac:spMkLst>
            <pc:docMk/>
            <pc:sldMk cId="1577387735" sldId="2147483645"/>
            <ac:spMk id="10" creationId="{5CFA589A-73CA-56BE-1DC7-1CA184B43EE9}"/>
          </ac:spMkLst>
        </pc:spChg>
      </pc:sldChg>
      <pc:sldChg chg="modSp mod">
        <pc:chgData name="Marie-Sophie Meisinger" userId="286e1ad8-c636-4702-a91e-982a33a1b0e7" providerId="ADAL" clId="{385D5E36-53F8-42D3-978D-27A2780A387A}" dt="2025-04-22T16:57:43.118" v="144" actId="790"/>
        <pc:sldMkLst>
          <pc:docMk/>
          <pc:sldMk cId="1053780087" sldId="2147483647"/>
        </pc:sldMkLst>
        <pc:spChg chg="mod">
          <ac:chgData name="Marie-Sophie Meisinger" userId="286e1ad8-c636-4702-a91e-982a33a1b0e7" providerId="ADAL" clId="{385D5E36-53F8-42D3-978D-27A2780A387A}" dt="2025-04-22T16:57:43.118" v="144" actId="790"/>
          <ac:spMkLst>
            <pc:docMk/>
            <pc:sldMk cId="1053780087" sldId="2147483647"/>
            <ac:spMk id="7" creationId="{6D789E90-3ABF-BAD0-B9B2-64C10219376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7.bin"/></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cap="none" spc="20" baseline="0">
                <a:solidFill>
                  <a:schemeClr val="tx1">
                    <a:lumMod val="50000"/>
                    <a:lumOff val="50000"/>
                  </a:schemeClr>
                </a:solidFill>
                <a:latin typeface="+mn-lt"/>
                <a:ea typeface="+mn-ea"/>
                <a:cs typeface="+mn-cs"/>
              </a:defRPr>
            </a:pPr>
            <a:r>
              <a:rPr lang="en-US" sz="900">
                <a:latin typeface="DM Sans" pitchFamily="2" charset="0"/>
              </a:rPr>
              <a:t>Number of launches for skincare and haircare products mentioning menopause</a:t>
            </a:r>
          </a:p>
        </c:rich>
      </c:tx>
      <c:layout>
        <c:manualLayout>
          <c:xMode val="edge"/>
          <c:yMode val="edge"/>
          <c:x val="0.12441900626034899"/>
          <c:y val="0.18003303980927435"/>
        </c:manualLayout>
      </c:layout>
      <c:overlay val="0"/>
      <c:spPr>
        <a:noFill/>
        <a:ln>
          <a:noFill/>
        </a:ln>
        <a:effectLst/>
      </c:spPr>
      <c:txPr>
        <a:bodyPr rot="0" spcFirstLastPara="1" vertOverflow="ellipsis" vert="horz" wrap="square" anchor="ctr" anchorCtr="1"/>
        <a:lstStyle/>
        <a:p>
          <a:pPr>
            <a:defRPr sz="1400" b="0" i="0" u="none" strike="noStrike" kern="1200" cap="none" spc="20" baseline="0">
              <a:solidFill>
                <a:schemeClr val="tx1">
                  <a:lumMod val="50000"/>
                  <a:lumOff val="50000"/>
                </a:schemeClr>
              </a:solidFill>
              <a:latin typeface="+mn-lt"/>
              <a:ea typeface="+mn-ea"/>
              <a:cs typeface="+mn-cs"/>
            </a:defRPr>
          </a:pPr>
          <a:endParaRPr lang="en-CH"/>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chemeClr>
              </a:solidFill>
              <a:round/>
            </a:ln>
            <a:effectLst>
              <a:outerShdw blurRad="40000" dist="20000" dir="5400000" rotWithShape="0">
                <a:srgbClr val="000000">
                  <a:alpha val="38000"/>
                </a:srgbClr>
              </a:outerShdw>
            </a:effectLst>
            <a:sp3d contourW="9525">
              <a:contourClr>
                <a:schemeClr val="accent4">
                  <a:shade val="95000"/>
                </a:schemeClr>
              </a:contourClr>
            </a:sp3d>
          </c:spPr>
          <c:invertIfNegative val="0"/>
          <c:cat>
            <c:strRef>
              <c:f>'[Date Published (9).xlsx]chart1'!$A$5:$A$10</c:f>
              <c:strCache>
                <c:ptCount val="6"/>
                <c:pt idx="0">
                  <c:v>2018</c:v>
                </c:pt>
                <c:pt idx="1">
                  <c:v>2019</c:v>
                </c:pt>
                <c:pt idx="2">
                  <c:v>2020</c:v>
                </c:pt>
                <c:pt idx="3">
                  <c:v>2021</c:v>
                </c:pt>
                <c:pt idx="4">
                  <c:v>2022</c:v>
                </c:pt>
                <c:pt idx="5">
                  <c:v>2023</c:v>
                </c:pt>
              </c:strCache>
            </c:strRef>
          </c:cat>
          <c:val>
            <c:numRef>
              <c:f>'[Date Published (9).xlsx]chart1'!$B$5:$B$10</c:f>
              <c:numCache>
                <c:formatCode>#,##0</c:formatCode>
                <c:ptCount val="6"/>
                <c:pt idx="0">
                  <c:v>12</c:v>
                </c:pt>
                <c:pt idx="1">
                  <c:v>39</c:v>
                </c:pt>
                <c:pt idx="2">
                  <c:v>48</c:v>
                </c:pt>
                <c:pt idx="3">
                  <c:v>77</c:v>
                </c:pt>
                <c:pt idx="4">
                  <c:v>112</c:v>
                </c:pt>
                <c:pt idx="5">
                  <c:v>139</c:v>
                </c:pt>
              </c:numCache>
            </c:numRef>
          </c:val>
          <c:extLst>
            <c:ext xmlns:c16="http://schemas.microsoft.com/office/drawing/2014/chart" uri="{C3380CC4-5D6E-409C-BE32-E72D297353CC}">
              <c16:uniqueId val="{00000000-32AF-492B-8D54-354EE061DC7C}"/>
            </c:ext>
          </c:extLst>
        </c:ser>
        <c:dLbls>
          <c:showLegendKey val="0"/>
          <c:showVal val="0"/>
          <c:showCatName val="0"/>
          <c:showSerName val="0"/>
          <c:showPercent val="0"/>
          <c:showBubbleSize val="0"/>
        </c:dLbls>
        <c:gapWidth val="150"/>
        <c:shape val="box"/>
        <c:axId val="772254704"/>
        <c:axId val="772252544"/>
        <c:axId val="0"/>
      </c:bar3DChart>
      <c:catAx>
        <c:axId val="7722547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CH"/>
          </a:p>
        </c:txPr>
        <c:crossAx val="772252544"/>
        <c:crosses val="autoZero"/>
        <c:auto val="1"/>
        <c:lblAlgn val="ctr"/>
        <c:lblOffset val="100"/>
        <c:noMultiLvlLbl val="0"/>
      </c:catAx>
      <c:valAx>
        <c:axId val="772252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50000"/>
                    <a:lumOff val="50000"/>
                  </a:schemeClr>
                </a:solidFill>
                <a:latin typeface="+mn-lt"/>
                <a:ea typeface="+mn-ea"/>
                <a:cs typeface="+mn-cs"/>
              </a:defRPr>
            </a:pPr>
            <a:endParaRPr lang="en-CH"/>
          </a:p>
        </c:txPr>
        <c:crossAx val="7722547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CH"/>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manualLayout>
          <c:layoutTarget val="inner"/>
          <c:xMode val="edge"/>
          <c:yMode val="edge"/>
          <c:x val="5.1401869158878503E-2"/>
          <c:y val="2.8248587570621469E-3"/>
          <c:w val="0.94859813084112155"/>
          <c:h val="0.92655367231638419"/>
        </c:manualLayout>
      </c:layout>
      <c:barChart>
        <c:barDir val="col"/>
        <c:grouping val="clustered"/>
        <c:varyColors val="0"/>
        <c:ser>
          <c:idx val="0"/>
          <c:order val="0"/>
          <c:tx>
            <c:strRef>
              <c:f>Sheet1!$A$2</c:f>
              <c:strCache>
                <c:ptCount val="1"/>
                <c:pt idx="0">
                  <c:v>No irradiation</c:v>
                </c:pt>
              </c:strCache>
            </c:strRef>
          </c:tx>
          <c:spPr>
            <a:solidFill>
              <a:schemeClr val="accent5">
                <a:shade val="76000"/>
              </a:schemeClr>
            </a:solidFill>
            <a:ln>
              <a:noFill/>
            </a:ln>
            <a:effectLst/>
          </c:spPr>
          <c:invertIfNegative val="0"/>
          <c:cat>
            <c:numRef>
              <c:f>Sheet1!$B$1:$E$1</c:f>
              <c:numCache>
                <c:formatCode>General</c:formatCode>
                <c:ptCount val="4"/>
              </c:numCache>
            </c:numRef>
          </c:cat>
          <c:val>
            <c:numRef>
              <c:f>Sheet1!$B$2:$E$2</c:f>
              <c:numCache>
                <c:formatCode>General</c:formatCode>
                <c:ptCount val="4"/>
                <c:pt idx="0">
                  <c:v>7</c:v>
                </c:pt>
                <c:pt idx="1">
                  <c:v>19</c:v>
                </c:pt>
                <c:pt idx="2">
                  <c:v>53.5</c:v>
                </c:pt>
                <c:pt idx="3">
                  <c:v>65.599999999999994</c:v>
                </c:pt>
              </c:numCache>
            </c:numRef>
          </c:val>
          <c:extLst>
            <c:ext xmlns:c16="http://schemas.microsoft.com/office/drawing/2014/chart" uri="{C3380CC4-5D6E-409C-BE32-E72D297353CC}">
              <c16:uniqueId val="{00000000-6AC1-454E-90A3-CCC1F0CA400E}"/>
            </c:ext>
          </c:extLst>
        </c:ser>
        <c:ser>
          <c:idx val="1"/>
          <c:order val="1"/>
          <c:tx>
            <c:strRef>
              <c:f>Sheet1!$A$3</c:f>
              <c:strCache>
                <c:ptCount val="1"/>
                <c:pt idx="0">
                  <c:v>Irradiated after 11 days</c:v>
                </c:pt>
              </c:strCache>
            </c:strRef>
          </c:tx>
          <c:spPr>
            <a:solidFill>
              <a:schemeClr val="accent5">
                <a:tint val="77000"/>
              </a:schemeClr>
            </a:solidFill>
            <a:ln>
              <a:noFill/>
            </a:ln>
            <a:effectLst/>
          </c:spPr>
          <c:invertIfNegative val="0"/>
          <c:cat>
            <c:numRef>
              <c:f>Sheet1!$B$1:$E$1</c:f>
              <c:numCache>
                <c:formatCode>General</c:formatCode>
                <c:ptCount val="4"/>
              </c:numCache>
            </c:numRef>
          </c:cat>
          <c:val>
            <c:numRef>
              <c:f>Sheet1!$B$3:$E$3</c:f>
              <c:numCache>
                <c:formatCode>General</c:formatCode>
                <c:ptCount val="4"/>
                <c:pt idx="0">
                  <c:v>2.6</c:v>
                </c:pt>
                <c:pt idx="1">
                  <c:v>3.6</c:v>
                </c:pt>
                <c:pt idx="2">
                  <c:v>6</c:v>
                </c:pt>
                <c:pt idx="3">
                  <c:v>6.4</c:v>
                </c:pt>
              </c:numCache>
            </c:numRef>
          </c:val>
          <c:extLst>
            <c:ext xmlns:c16="http://schemas.microsoft.com/office/drawing/2014/chart" uri="{C3380CC4-5D6E-409C-BE32-E72D297353CC}">
              <c16:uniqueId val="{00000001-6AC1-454E-90A3-CCC1F0CA400E}"/>
            </c:ext>
          </c:extLst>
        </c:ser>
        <c:dLbls>
          <c:showLegendKey val="0"/>
          <c:showVal val="0"/>
          <c:showCatName val="0"/>
          <c:showSerName val="0"/>
          <c:showPercent val="0"/>
          <c:showBubbleSize val="0"/>
        </c:dLbls>
        <c:gapWidth val="219"/>
        <c:overlap val="-27"/>
        <c:axId val="243657104"/>
        <c:axId val="243657496"/>
      </c:barChart>
      <c:catAx>
        <c:axId val="243657104"/>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CH"/>
          </a:p>
        </c:txPr>
        <c:crossAx val="243657496"/>
        <c:crosses val="autoZero"/>
        <c:auto val="0"/>
        <c:lblAlgn val="ctr"/>
        <c:lblOffset val="100"/>
        <c:noMultiLvlLbl val="0"/>
      </c:catAx>
      <c:valAx>
        <c:axId val="24365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CH"/>
          </a:p>
        </c:txPr>
        <c:crossAx val="2436571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CH"/>
    </a:p>
  </c:txPr>
  <c:externalData r:id="rId3">
    <c:autoUpdate val="0"/>
  </c:externalData>
</c:chartSpace>
</file>

<file path=ppt/charts/colors1.xml><?xml version="1.0" encoding="utf-8"?>
<cs:colorStyle xmlns:cs="http://schemas.microsoft.com/office/drawing/2012/chartStyle" xmlns:a="http://schemas.openxmlformats.org/drawingml/2006/main" meth="withinLinear" id="17">
  <a:schemeClr val="accent4"/>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8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12-16T11:06:13.549"/>
    </inkml:context>
    <inkml:brush xml:id="br0">
      <inkml:brushProperty name="width" value="0.1" units="cm"/>
      <inkml:brushProperty name="height" value="0.1" units="cm"/>
    </inkml:brush>
  </inkml:definitions>
  <inkml:trace contextRef="#ctx0" brushRef="#br0">16087 794 16383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B4C7A2-92AD-4ADB-860B-0D8C01D3EE9F}" type="datetimeFigureOut">
              <a:rPr lang="fr-FR" smtClean="0"/>
              <a:t>22/04/2025</a:t>
            </a:fld>
            <a:endParaRPr lang="fr-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A58A3-CAB5-4D93-BF2C-B878A0CB4BF0}" type="slidenum">
              <a:rPr lang="fr-FR" smtClean="0"/>
              <a:t>‹#›</a:t>
            </a:fld>
            <a:endParaRPr lang="fr-FR"/>
          </a:p>
        </p:txBody>
      </p:sp>
    </p:spTree>
    <p:extLst>
      <p:ext uri="{BB962C8B-B14F-4D97-AF65-F5344CB8AC3E}">
        <p14:creationId xmlns:p14="http://schemas.microsoft.com/office/powerpoint/2010/main" val="1609321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8" Type="http://schemas.openxmlformats.org/officeDocument/2006/relationships/hyperlink" Target="https://www.avonworldwide.com/beauty-innovation/innovation-blog/we-all-get-periods-until-we-dont" TargetMode="External"/><Relationship Id="rId3" Type="http://schemas.openxmlformats.org/officeDocument/2006/relationships/hyperlink" Target="https://www.bia.care/" TargetMode="External"/><Relationship Id="rId7" Type="http://schemas.openxmlformats.org/officeDocument/2006/relationships/hyperlink" Target="https://womaness.com/"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www.tena-me.com/en/women/age-of-despair" TargetMode="External"/><Relationship Id="rId5" Type="http://schemas.openxmlformats.org/officeDocument/2006/relationships/hyperlink" Target="https://promo.allbrightcollective.com/en-gb/digital/lets-not-pause-summit/" TargetMode="External"/><Relationship Id="rId4" Type="http://schemas.openxmlformats.org/officeDocument/2006/relationships/hyperlink" Target="https://www.loreal.com/en/press-release/group/loreal-partners-with-clue/"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F1CA58A3-CAB5-4D93-BF2C-B878A0CB4BF0}" type="slidenum">
              <a:rPr lang="fr-FR" smtClean="0"/>
              <a:t>2</a:t>
            </a:fld>
            <a:endParaRPr lang="fr-FR"/>
          </a:p>
        </p:txBody>
      </p:sp>
    </p:spTree>
    <p:extLst>
      <p:ext uri="{BB962C8B-B14F-4D97-AF65-F5344CB8AC3E}">
        <p14:creationId xmlns:p14="http://schemas.microsoft.com/office/powerpoint/2010/main" val="4209814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DEA1EC3-38D3-9F43-B1F0-97D892A72D0C}" type="slidenum">
              <a:rPr lang="en-US" smtClean="0"/>
              <a:pPr/>
              <a:t>3</a:t>
            </a:fld>
            <a:endParaRPr lang="en-US"/>
          </a:p>
        </p:txBody>
      </p:sp>
    </p:spTree>
    <p:extLst>
      <p:ext uri="{BB962C8B-B14F-4D97-AF65-F5344CB8AC3E}">
        <p14:creationId xmlns:p14="http://schemas.microsoft.com/office/powerpoint/2010/main" val="1149448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DEA1EC3-38D3-9F43-B1F0-97D892A72D0C}" type="slidenum">
              <a:rPr lang="en-US" smtClean="0"/>
              <a:pPr/>
              <a:t>4</a:t>
            </a:fld>
            <a:endParaRPr lang="en-US"/>
          </a:p>
        </p:txBody>
      </p:sp>
    </p:spTree>
    <p:extLst>
      <p:ext uri="{BB962C8B-B14F-4D97-AF65-F5344CB8AC3E}">
        <p14:creationId xmlns:p14="http://schemas.microsoft.com/office/powerpoint/2010/main" val="2874710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1. The Role of Vitamins in the Body</a:t>
            </a:r>
          </a:p>
          <a:p>
            <a:r>
              <a:rPr lang="en-US"/>
              <a:t>Vitamins are essential organic compounds that the body requires for various physiological functions. Since humans cannot synthesize most vitamins (except for vitamin D and small amounts of vitamin K and B3), we rely on external sources such as diet and supplements.</a:t>
            </a:r>
          </a:p>
          <a:p>
            <a:r>
              <a:rPr lang="en-US" b="1"/>
              <a:t>2. Why Topical Vitamins Matter for Skin</a:t>
            </a:r>
          </a:p>
          <a:p>
            <a:r>
              <a:rPr lang="en-US"/>
              <a:t>Since the </a:t>
            </a:r>
            <a:r>
              <a:rPr lang="en-US" b="1"/>
              <a:t>epidermis lacks blood vessels</a:t>
            </a:r>
            <a:r>
              <a:rPr lang="en-US"/>
              <a:t>, nutrients from food or oral supplements may not reach it efficiently. This is why topical application of vitamins can be an </a:t>
            </a:r>
            <a:r>
              <a:rPr lang="en-US" b="1"/>
              <a:t>effective</a:t>
            </a:r>
            <a:r>
              <a:rPr lang="en-US"/>
              <a:t> way to deliver key nutrients directly to the skin.</a:t>
            </a:r>
          </a:p>
          <a:p>
            <a:r>
              <a:rPr lang="en-US" b="1"/>
              <a:t>3. Key Vitamins for Skin Health</a:t>
            </a:r>
          </a:p>
          <a:p>
            <a:r>
              <a:rPr lang="en-US"/>
              <a:t>Here are some essential vitamins that play a major role in maintaining skin function and appearance:</a:t>
            </a:r>
          </a:p>
          <a:p>
            <a:pPr>
              <a:buFont typeface="Arial" panose="020B0604020202020204" pitchFamily="34" charset="0"/>
              <a:buChar char="•"/>
            </a:pPr>
            <a:r>
              <a:rPr lang="en-US" b="1"/>
              <a:t>Vitamin A (Retinoids &amp; Carotenoids)</a:t>
            </a:r>
            <a:endParaRPr lang="en-US"/>
          </a:p>
          <a:p>
            <a:pPr marL="742950" lvl="1" indent="-285750">
              <a:buFont typeface="Arial" panose="020B0604020202020204" pitchFamily="34" charset="0"/>
              <a:buChar char="•"/>
            </a:pPr>
            <a:r>
              <a:rPr lang="en-US"/>
              <a:t>Essential for </a:t>
            </a:r>
            <a:r>
              <a:rPr lang="en-US" b="1"/>
              <a:t>cell turnover, collagen production, and skin renewal</a:t>
            </a:r>
            <a:r>
              <a:rPr lang="en-US"/>
              <a:t>.</a:t>
            </a:r>
          </a:p>
          <a:p>
            <a:pPr marL="742950" lvl="1" indent="-285750">
              <a:buFont typeface="Arial" panose="020B0604020202020204" pitchFamily="34" charset="0"/>
              <a:buChar char="•"/>
            </a:pPr>
            <a:r>
              <a:rPr lang="en-US"/>
              <a:t>Helps reduce wrinkles, acne, and hyperpigmentation.</a:t>
            </a:r>
          </a:p>
          <a:p>
            <a:pPr marL="742950" lvl="1" indent="-285750">
              <a:buFont typeface="Arial" panose="020B0604020202020204" pitchFamily="34" charset="0"/>
              <a:buChar char="•"/>
            </a:pPr>
            <a:r>
              <a:rPr lang="en-US" b="1"/>
              <a:t>Sources:</a:t>
            </a:r>
            <a:r>
              <a:rPr lang="en-US"/>
              <a:t> Retinol creams, serums, and beta-carotene from vegetables.</a:t>
            </a:r>
          </a:p>
          <a:p>
            <a:pPr>
              <a:buFont typeface="Arial" panose="020B0604020202020204" pitchFamily="34" charset="0"/>
              <a:buChar char="•"/>
            </a:pPr>
            <a:r>
              <a:rPr lang="en-US" b="1"/>
              <a:t>Vitamin B Complex (B3, B5, B6, B12, etc.)</a:t>
            </a:r>
            <a:endParaRPr lang="en-US"/>
          </a:p>
          <a:p>
            <a:pPr marL="742950" lvl="1" indent="-285750">
              <a:buFont typeface="Arial" panose="020B0604020202020204" pitchFamily="34" charset="0"/>
              <a:buChar char="•"/>
            </a:pPr>
            <a:r>
              <a:rPr lang="en-US" b="1"/>
              <a:t>Vitamin B3 (Niacinamide):</a:t>
            </a:r>
            <a:r>
              <a:rPr lang="en-US"/>
              <a:t> Improves skin elasticity, barrier function, and reduces inflammation.</a:t>
            </a:r>
          </a:p>
          <a:p>
            <a:pPr marL="742950" lvl="1" indent="-285750">
              <a:buFont typeface="Arial" panose="020B0604020202020204" pitchFamily="34" charset="0"/>
              <a:buChar char="•"/>
            </a:pPr>
            <a:r>
              <a:rPr lang="en-US" b="1"/>
              <a:t>Vitamin B5 (Panthenol):</a:t>
            </a:r>
            <a:r>
              <a:rPr lang="en-US"/>
              <a:t> Hydrating, soothing, and helps with wound healing.</a:t>
            </a:r>
          </a:p>
          <a:p>
            <a:pPr marL="742950" lvl="1" indent="-285750">
              <a:buFont typeface="Arial" panose="020B0604020202020204" pitchFamily="34" charset="0"/>
              <a:buChar char="•"/>
            </a:pPr>
            <a:r>
              <a:rPr lang="en-US" b="1"/>
              <a:t>Sources:</a:t>
            </a:r>
            <a:r>
              <a:rPr lang="en-US"/>
              <a:t> Found in serums, moisturizers, and toners.</a:t>
            </a:r>
          </a:p>
          <a:p>
            <a:pPr>
              <a:buFont typeface="Arial" panose="020B0604020202020204" pitchFamily="34" charset="0"/>
              <a:buChar char="•"/>
            </a:pPr>
            <a:r>
              <a:rPr lang="en-US" b="1"/>
              <a:t>Vitamin C (Ascorbic Acid)</a:t>
            </a:r>
            <a:endParaRPr lang="en-US"/>
          </a:p>
          <a:p>
            <a:pPr marL="742950" lvl="1" indent="-285750">
              <a:buFont typeface="Arial" panose="020B0604020202020204" pitchFamily="34" charset="0"/>
              <a:buChar char="•"/>
            </a:pPr>
            <a:r>
              <a:rPr lang="en-US"/>
              <a:t>A </a:t>
            </a:r>
            <a:r>
              <a:rPr lang="en-US" b="1"/>
              <a:t>potent antioxidant</a:t>
            </a:r>
            <a:r>
              <a:rPr lang="en-US"/>
              <a:t> that protects against oxidative stress (UV damage, pollution).</a:t>
            </a:r>
          </a:p>
          <a:p>
            <a:pPr marL="742950" lvl="1" indent="-285750">
              <a:buFont typeface="Arial" panose="020B0604020202020204" pitchFamily="34" charset="0"/>
              <a:buChar char="•"/>
            </a:pPr>
            <a:r>
              <a:rPr lang="en-US"/>
              <a:t>Boosts </a:t>
            </a:r>
            <a:r>
              <a:rPr lang="en-US" b="1"/>
              <a:t>collagen synthesis</a:t>
            </a:r>
            <a:r>
              <a:rPr lang="en-US"/>
              <a:t> and brightens the skin.</a:t>
            </a:r>
          </a:p>
          <a:p>
            <a:pPr marL="742950" lvl="1" indent="-285750">
              <a:buFont typeface="Arial" panose="020B0604020202020204" pitchFamily="34" charset="0"/>
              <a:buChar char="•"/>
            </a:pPr>
            <a:r>
              <a:rPr lang="en-US" b="1"/>
              <a:t>Sources:</a:t>
            </a:r>
            <a:r>
              <a:rPr lang="en-US"/>
              <a:t> Citrus fruits, serums, creams.</a:t>
            </a:r>
          </a:p>
          <a:p>
            <a:pPr>
              <a:buFont typeface="Arial" panose="020B0604020202020204" pitchFamily="34" charset="0"/>
              <a:buChar char="•"/>
            </a:pPr>
            <a:r>
              <a:rPr lang="en-US" b="1"/>
              <a:t>Vitamin D</a:t>
            </a:r>
            <a:endParaRPr lang="en-US"/>
          </a:p>
          <a:p>
            <a:pPr marL="742950" lvl="1" indent="-285750">
              <a:buFont typeface="Arial" panose="020B0604020202020204" pitchFamily="34" charset="0"/>
              <a:buChar char="•"/>
            </a:pPr>
            <a:r>
              <a:rPr lang="en-US"/>
              <a:t>Important for skin </a:t>
            </a:r>
            <a:r>
              <a:rPr lang="en-US" b="1"/>
              <a:t>immune function</a:t>
            </a:r>
            <a:r>
              <a:rPr lang="en-US"/>
              <a:t> and inflammatory responses.</a:t>
            </a:r>
          </a:p>
          <a:p>
            <a:pPr marL="742950" lvl="1" indent="-285750">
              <a:buFont typeface="Arial" panose="020B0604020202020204" pitchFamily="34" charset="0"/>
              <a:buChar char="•"/>
            </a:pPr>
            <a:r>
              <a:rPr lang="en-US"/>
              <a:t>Synthesized in the skin through </a:t>
            </a:r>
            <a:r>
              <a:rPr lang="en-US" b="1"/>
              <a:t>sunlight exposure</a:t>
            </a:r>
            <a:r>
              <a:rPr lang="en-US"/>
              <a:t>.</a:t>
            </a:r>
          </a:p>
          <a:p>
            <a:pPr marL="742950" lvl="1" indent="-285750">
              <a:buFont typeface="Arial" panose="020B0604020202020204" pitchFamily="34" charset="0"/>
              <a:buChar char="•"/>
            </a:pPr>
            <a:r>
              <a:rPr lang="en-US" b="1"/>
              <a:t>Sources:</a:t>
            </a:r>
            <a:r>
              <a:rPr lang="en-US"/>
              <a:t> Sun exposure, fortified foods, and vitamin D creams.</a:t>
            </a:r>
          </a:p>
          <a:p>
            <a:pPr>
              <a:buFont typeface="Arial" panose="020B0604020202020204" pitchFamily="34" charset="0"/>
              <a:buChar char="•"/>
            </a:pPr>
            <a:r>
              <a:rPr lang="en-US" b="1"/>
              <a:t>Vitamin E (Tocopherol)</a:t>
            </a:r>
            <a:endParaRPr lang="en-US"/>
          </a:p>
          <a:p>
            <a:pPr marL="742950" lvl="1" indent="-285750">
              <a:buFont typeface="Arial" panose="020B0604020202020204" pitchFamily="34" charset="0"/>
              <a:buChar char="•"/>
            </a:pPr>
            <a:r>
              <a:rPr lang="en-US"/>
              <a:t>A strong </a:t>
            </a:r>
            <a:r>
              <a:rPr lang="en-US" b="1"/>
              <a:t>antioxidant</a:t>
            </a:r>
            <a:r>
              <a:rPr lang="en-US"/>
              <a:t> that helps repair damaged skin.</a:t>
            </a:r>
          </a:p>
          <a:p>
            <a:pPr marL="742950" lvl="1" indent="-285750">
              <a:buFont typeface="Arial" panose="020B0604020202020204" pitchFamily="34" charset="0"/>
              <a:buChar char="•"/>
            </a:pPr>
            <a:r>
              <a:rPr lang="en-US"/>
              <a:t>Works synergistically with </a:t>
            </a:r>
            <a:r>
              <a:rPr lang="en-US" b="1"/>
              <a:t>vitamin C</a:t>
            </a:r>
            <a:r>
              <a:rPr lang="en-US"/>
              <a:t> for enhanced skin protection.</a:t>
            </a:r>
          </a:p>
          <a:p>
            <a:pPr marL="742950" lvl="1" indent="-285750">
              <a:buFont typeface="Arial" panose="020B0604020202020204" pitchFamily="34" charset="0"/>
              <a:buChar char="•"/>
            </a:pPr>
            <a:r>
              <a:rPr lang="en-US" b="1"/>
              <a:t>Sources:</a:t>
            </a:r>
            <a:r>
              <a:rPr lang="en-US"/>
              <a:t> Plant-based oils, serums, and creams.</a:t>
            </a:r>
          </a:p>
          <a:p>
            <a:pPr>
              <a:buFont typeface="Arial" panose="020B0604020202020204" pitchFamily="34" charset="0"/>
              <a:buChar char="•"/>
            </a:pPr>
            <a:r>
              <a:rPr lang="en-US" b="1"/>
              <a:t>Vitamin K</a:t>
            </a:r>
            <a:endParaRPr lang="en-US"/>
          </a:p>
          <a:p>
            <a:pPr marL="742950" lvl="1" indent="-285750">
              <a:buFont typeface="Arial" panose="020B0604020202020204" pitchFamily="34" charset="0"/>
              <a:buChar char="•"/>
            </a:pPr>
            <a:r>
              <a:rPr lang="en-US"/>
              <a:t>Helps with </a:t>
            </a:r>
            <a:r>
              <a:rPr lang="en-US" b="1"/>
              <a:t>wound healing, dark circles, and bruising</a:t>
            </a:r>
            <a:r>
              <a:rPr lang="en-US"/>
              <a:t>.</a:t>
            </a:r>
          </a:p>
          <a:p>
            <a:pPr marL="742950" lvl="1" indent="-285750">
              <a:buFont typeface="Arial" panose="020B0604020202020204" pitchFamily="34" charset="0"/>
              <a:buChar char="•"/>
            </a:pPr>
            <a:r>
              <a:rPr lang="en-US" b="1"/>
              <a:t>Sources:</a:t>
            </a:r>
            <a:r>
              <a:rPr lang="en-US"/>
              <a:t> Leafy greens, topical creams.</a:t>
            </a:r>
          </a:p>
          <a:p>
            <a:r>
              <a:rPr lang="en-US" b="1"/>
              <a:t>4. The Skin as a Protective Barrier</a:t>
            </a:r>
          </a:p>
          <a:p>
            <a:r>
              <a:rPr lang="en-US"/>
              <a:t>Since the skin is the </a:t>
            </a:r>
            <a:r>
              <a:rPr lang="en-US" b="1"/>
              <a:t>first line of defense</a:t>
            </a:r>
            <a:r>
              <a:rPr lang="en-US"/>
              <a:t> against environmental aggressors (pollution, UV radiation, bacteria), maintaining a strong </a:t>
            </a:r>
            <a:r>
              <a:rPr lang="en-US" b="1"/>
              <a:t>skin barrier</a:t>
            </a:r>
            <a:r>
              <a:rPr lang="en-US"/>
              <a:t> with proper vitamins can help:</a:t>
            </a:r>
          </a:p>
          <a:p>
            <a:pPr>
              <a:buFont typeface="Arial" panose="020B0604020202020204" pitchFamily="34" charset="0"/>
              <a:buChar char="•"/>
            </a:pPr>
            <a:r>
              <a:rPr lang="en-US"/>
              <a:t>Reduce </a:t>
            </a:r>
            <a:r>
              <a:rPr lang="en-US" b="1"/>
              <a:t>oxidative stress</a:t>
            </a:r>
            <a:r>
              <a:rPr lang="en-US"/>
              <a:t>.</a:t>
            </a:r>
          </a:p>
          <a:p>
            <a:pPr>
              <a:buFont typeface="Arial" panose="020B0604020202020204" pitchFamily="34" charset="0"/>
              <a:buChar char="•"/>
            </a:pPr>
            <a:r>
              <a:rPr lang="en-US"/>
              <a:t>Strengthen the </a:t>
            </a:r>
            <a:r>
              <a:rPr lang="en-US" b="1"/>
              <a:t>immune response</a:t>
            </a:r>
            <a:r>
              <a:rPr lang="en-US"/>
              <a:t>.</a:t>
            </a:r>
          </a:p>
          <a:p>
            <a:pPr>
              <a:buFont typeface="Arial" panose="020B0604020202020204" pitchFamily="34" charset="0"/>
              <a:buChar char="•"/>
            </a:pPr>
            <a:r>
              <a:rPr lang="en-US"/>
              <a:t>Prevent </a:t>
            </a:r>
            <a:r>
              <a:rPr lang="en-US" b="1"/>
              <a:t>dermatological issues</a:t>
            </a:r>
            <a:r>
              <a:rPr lang="en-US"/>
              <a:t> like eczema, acne, and premature aging.</a:t>
            </a:r>
          </a:p>
          <a:p>
            <a:r>
              <a:rPr lang="en-US" b="1"/>
              <a:t>5. How to Choose the Right Topical Vitamins</a:t>
            </a:r>
          </a:p>
          <a:p>
            <a:pPr>
              <a:buFont typeface="Arial" panose="020B0604020202020204" pitchFamily="34" charset="0"/>
              <a:buChar char="•"/>
            </a:pPr>
            <a:r>
              <a:rPr lang="en-US" b="1"/>
              <a:t>Stability:</a:t>
            </a:r>
            <a:r>
              <a:rPr lang="en-US"/>
              <a:t> Vitamin C, for instance, can degrade easily, so formulations like </a:t>
            </a:r>
            <a:r>
              <a:rPr lang="en-US" b="1" err="1"/>
              <a:t>ascorbyl</a:t>
            </a:r>
            <a:r>
              <a:rPr lang="en-US" b="1"/>
              <a:t> palmitate</a:t>
            </a:r>
            <a:r>
              <a:rPr lang="en-US"/>
              <a:t> or </a:t>
            </a:r>
            <a:r>
              <a:rPr lang="en-US" b="1"/>
              <a:t>magnesium </a:t>
            </a:r>
            <a:r>
              <a:rPr lang="en-US" b="1" err="1"/>
              <a:t>ascorbyl</a:t>
            </a:r>
            <a:r>
              <a:rPr lang="en-US" b="1"/>
              <a:t> phosphate</a:t>
            </a:r>
            <a:r>
              <a:rPr lang="en-US"/>
              <a:t> are more stable.</a:t>
            </a:r>
          </a:p>
          <a:p>
            <a:pPr>
              <a:buFont typeface="Arial" panose="020B0604020202020204" pitchFamily="34" charset="0"/>
              <a:buChar char="•"/>
            </a:pPr>
            <a:r>
              <a:rPr lang="en-US" b="1"/>
              <a:t>Penetration:</a:t>
            </a:r>
            <a:r>
              <a:rPr lang="en-US"/>
              <a:t> Ingredients need to be formulated in a way that allows them to pass through the skin’s barrier.</a:t>
            </a:r>
          </a:p>
          <a:p>
            <a:pPr>
              <a:buFont typeface="Arial" panose="020B0604020202020204" pitchFamily="34" charset="0"/>
              <a:buChar char="•"/>
            </a:pPr>
            <a:r>
              <a:rPr lang="en-US" b="1"/>
              <a:t>Combination:</a:t>
            </a:r>
            <a:r>
              <a:rPr lang="en-US"/>
              <a:t> Some vitamins work better together, like </a:t>
            </a:r>
            <a:r>
              <a:rPr lang="en-US" b="1"/>
              <a:t>Vitamin C + Vitamin E</a:t>
            </a:r>
            <a:r>
              <a:rPr lang="en-US"/>
              <a:t> (for enhanced antioxidant protection).</a:t>
            </a:r>
          </a:p>
          <a:p>
            <a:endParaRPr lang="en-US"/>
          </a:p>
        </p:txBody>
      </p:sp>
      <p:sp>
        <p:nvSpPr>
          <p:cNvPr id="4" name="Slide Number Placeholder 3"/>
          <p:cNvSpPr>
            <a:spLocks noGrp="1"/>
          </p:cNvSpPr>
          <p:nvPr>
            <p:ph type="sldNum" sz="quarter" idx="5"/>
          </p:nvPr>
        </p:nvSpPr>
        <p:spPr/>
        <p:txBody>
          <a:bodyPr/>
          <a:lstStyle/>
          <a:p>
            <a:fld id="{FDEA1EC3-38D3-9F43-B1F0-97D892A72D0C}" type="slidenum">
              <a:rPr lang="en-US" smtClean="0"/>
              <a:pPr/>
              <a:t>5</a:t>
            </a:fld>
            <a:endParaRPr lang="en-US"/>
          </a:p>
        </p:txBody>
      </p:sp>
    </p:spTree>
    <p:extLst>
      <p:ext uri="{BB962C8B-B14F-4D97-AF65-F5344CB8AC3E}">
        <p14:creationId xmlns:p14="http://schemas.microsoft.com/office/powerpoint/2010/main" val="3117783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F1CA58A3-CAB5-4D93-BF2C-B878A0CB4BF0}" type="slidenum">
              <a:rPr lang="fr-FR" smtClean="0"/>
              <a:t>12</a:t>
            </a:fld>
            <a:endParaRPr lang="fr-FR"/>
          </a:p>
        </p:txBody>
      </p:sp>
    </p:spTree>
    <p:extLst>
      <p:ext uri="{BB962C8B-B14F-4D97-AF65-F5344CB8AC3E}">
        <p14:creationId xmlns:p14="http://schemas.microsoft.com/office/powerpoint/2010/main" val="1375285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7951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a:p>
        </p:txBody>
      </p:sp>
      <p:sp>
        <p:nvSpPr>
          <p:cNvPr id="4" name="Slide Number Placeholder 3"/>
          <p:cNvSpPr>
            <a:spLocks noGrp="1"/>
          </p:cNvSpPr>
          <p:nvPr>
            <p:ph type="sldNum" sz="quarter" idx="5"/>
          </p:nvPr>
        </p:nvSpPr>
        <p:spPr/>
        <p:txBody>
          <a:bodyPr/>
          <a:lstStyle/>
          <a:p>
            <a:fld id="{F1CA58A3-CAB5-4D93-BF2C-B878A0CB4BF0}" type="slidenum">
              <a:rPr lang="fr-FR" smtClean="0"/>
              <a:t>15</a:t>
            </a:fld>
            <a:endParaRPr lang="fr-FR"/>
          </a:p>
        </p:txBody>
      </p:sp>
    </p:spTree>
    <p:extLst>
      <p:ext uri="{BB962C8B-B14F-4D97-AF65-F5344CB8AC3E}">
        <p14:creationId xmlns:p14="http://schemas.microsoft.com/office/powerpoint/2010/main" val="20367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concentration of STAY-C® 50 was measured by HPLC.</a:t>
            </a:r>
          </a:p>
          <a:p>
            <a:r>
              <a:rPr lang="en-US"/>
              <a:t>Based on these results a pH below 6 should be avoided for long term stability to prevent degradation of STAY-C® 50. </a:t>
            </a:r>
            <a:endParaRPr lang="en-NL"/>
          </a:p>
          <a:p>
            <a:r>
              <a:rPr lang="en-US"/>
              <a:t>A very good stability can be achieved by adjusting the pH at pH 6 or even higher.</a:t>
            </a:r>
            <a:endParaRPr lang="en-NL"/>
          </a:p>
          <a:p>
            <a:endParaRPr lang="en-US"/>
          </a:p>
          <a:p>
            <a:r>
              <a:rPr lang="en-US"/>
              <a:t>•</a:t>
            </a:r>
            <a:r>
              <a:rPr lang="en-US" b="1"/>
              <a:t>Formulations displayed in the study: Rapport final STAY-C 50 (REPORT No. 1004857)</a:t>
            </a:r>
            <a:endParaRPr lang="en-NL"/>
          </a:p>
          <a:p>
            <a:endParaRPr lang="en-NL">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308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•Oxidative stress was induced by UV-A dose = 10 J/cm2</a:t>
            </a:r>
          </a:p>
          <a:p>
            <a:r>
              <a:rPr lang="en-US"/>
              <a:t>•The lipids present at the test area were harvested via solvent extraction method and finally analyzed for squalene and squalene hydroperoxide by HPLC</a:t>
            </a:r>
            <a:endParaRPr lang="en-GB"/>
          </a:p>
          <a:p>
            <a:r>
              <a:rPr lang="en-US"/>
              <a:t>After 7 days of application (twice a day) the skin was</a:t>
            </a:r>
            <a:endParaRPr lang="en-GB"/>
          </a:p>
          <a:p>
            <a:r>
              <a:rPr lang="en-US"/>
              <a:t>irradiated with 10J/cm2 UV-A light. Squalene and squalene</a:t>
            </a:r>
            <a:endParaRPr lang="en-GB"/>
          </a:p>
          <a:p>
            <a:r>
              <a:rPr lang="en-US"/>
              <a:t>peroxide were quantified by HPLC and referred to untreated</a:t>
            </a:r>
            <a:endParaRPr lang="en-GB"/>
          </a:p>
          <a:p>
            <a:r>
              <a:rPr lang="en-US"/>
              <a:t>skin after UV-irradiation.</a:t>
            </a:r>
            <a:endParaRPr lang="en-GB"/>
          </a:p>
          <a:p>
            <a:r>
              <a:rPr lang="en-US"/>
              <a:t>•STAY-C ® 50  shows a significant reduction in lipid formation of 30% with a 1% STAY-C ® 50  formulation and 40% reduction with 3% STAY-C ® 50 </a:t>
            </a:r>
            <a:endParaRPr lang="en-GB"/>
          </a:p>
          <a:p>
            <a:endParaRPr lang="en-US">
              <a:cs typeface="Calibri"/>
            </a:endParaRPr>
          </a:p>
          <a:p>
            <a:r>
              <a:rPr lang="en-US"/>
              <a:t>This study was executed by Derma Consult, an outside institute in Germany.</a:t>
            </a:r>
            <a:endParaRPr lang="en-GB"/>
          </a:p>
          <a:p>
            <a:r>
              <a:rPr lang="en-US"/>
              <a:t>The aim of this study was to evaluate the efficacy of the anti-free radical/ anti-oxidant active ingredient STAY-C® 50 following the exposure to low sub erythematous doses of UVA in the region close to MED.</a:t>
            </a:r>
            <a:endParaRPr lang="en-GB"/>
          </a:p>
          <a:p>
            <a:r>
              <a:rPr lang="en-US"/>
              <a:t>The study has been targeted to the external layers of the stratum corneum, the body’s principal barrier to the environment.</a:t>
            </a:r>
            <a:endParaRPr lang="en-GB"/>
          </a:p>
          <a:p>
            <a:r>
              <a:rPr lang="en-US"/>
              <a:t>Peroxidation of sebum squalene by UVA stress is used as parameter.</a:t>
            </a:r>
            <a:endParaRPr lang="en-GB"/>
          </a:p>
          <a:p>
            <a:r>
              <a:rPr lang="en-US"/>
              <a:t>After a 7 days pre-treatment period the </a:t>
            </a:r>
            <a:r>
              <a:rPr lang="en-US" err="1"/>
              <a:t>subjects’s</a:t>
            </a:r>
            <a:r>
              <a:rPr lang="en-US"/>
              <a:t> back (age 18-39, 12 female, 8 male) was irradiated with UVA, two hours after the last daily application. The lipids present on the test areas were harvested via a solvent extraction. Squalene and squalene hydroperoxide were then </a:t>
            </a:r>
            <a:r>
              <a:rPr lang="en-US" err="1"/>
              <a:t>analysed</a:t>
            </a:r>
            <a:r>
              <a:rPr lang="en-US"/>
              <a:t> HPLC.</a:t>
            </a:r>
            <a:endParaRPr lang="en-GB"/>
          </a:p>
          <a:p>
            <a:endParaRPr lang="en-US">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21</a:t>
            </a:fld>
            <a:endParaRPr lang="en-GB"/>
          </a:p>
        </p:txBody>
      </p:sp>
    </p:spTree>
    <p:extLst>
      <p:ext uri="{BB962C8B-B14F-4D97-AF65-F5344CB8AC3E}">
        <p14:creationId xmlns:p14="http://schemas.microsoft.com/office/powerpoint/2010/main" val="3341954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to 45 years old</a:t>
            </a:r>
          </a:p>
          <a:p>
            <a:r>
              <a:rPr lang="en-US" dirty="0"/>
              <a:t>•Clinical evaluation and grading by dermatologists</a:t>
            </a:r>
            <a:endParaRPr lang="en-GB" dirty="0"/>
          </a:p>
          <a:p>
            <a:r>
              <a:rPr lang="en-US" dirty="0"/>
              <a:t>•a 3-month in vivo study on Asian skin has shown that regular use of a cream with STAY-C® 50 resulted in a reduced color intensity of facial age spots. The overall skin lightening effect of STAY-C® 50 was assessed as 25% by dermatological reading </a:t>
            </a:r>
            <a:endParaRPr lang="en-GB" dirty="0"/>
          </a:p>
          <a:p>
            <a:endParaRPr lang="en-US" dirty="0">
              <a:cs typeface="Calibri"/>
            </a:endParaRPr>
          </a:p>
          <a:p>
            <a:r>
              <a:rPr lang="en-US" dirty="0"/>
              <a:t>•Formulation </a:t>
            </a:r>
            <a:r>
              <a:rPr lang="en-US" b="1" dirty="0"/>
              <a:t>SK-E-100097-123</a:t>
            </a:r>
            <a:endParaRPr lang="en-GB" dirty="0"/>
          </a:p>
          <a:p>
            <a:r>
              <a:rPr lang="en-US" dirty="0"/>
              <a:t>•Report </a:t>
            </a:r>
            <a:r>
              <a:rPr lang="en-US" b="1" dirty="0"/>
              <a:t>S123_006 </a:t>
            </a:r>
            <a:endParaRPr lang="en-GB" dirty="0"/>
          </a:p>
          <a:p>
            <a:endParaRPr lang="en-US" dirty="0">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22</a:t>
            </a:fld>
            <a:endParaRPr lang="en-GB"/>
          </a:p>
        </p:txBody>
      </p:sp>
    </p:spTree>
    <p:extLst>
      <p:ext uri="{BB962C8B-B14F-4D97-AF65-F5344CB8AC3E}">
        <p14:creationId xmlns:p14="http://schemas.microsoft.com/office/powerpoint/2010/main" val="8265138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•Measurement by CCD microscopic device</a:t>
            </a:r>
          </a:p>
          <a:p>
            <a:r>
              <a:rPr lang="en-US"/>
              <a:t>•Assessment by grading into 5 groups: excellent, good, fair, poor, worsening performed by the investigator based on CCD microscopic device which captures clinical digital photographs and microscopic images</a:t>
            </a:r>
            <a:endParaRPr lang="en-NL"/>
          </a:p>
          <a:p>
            <a:r>
              <a:rPr lang="en-US"/>
              <a:t>Number of subjects who completed the study 26 for stay c and 23 for BP</a:t>
            </a:r>
            <a:endParaRPr lang="en-NL"/>
          </a:p>
          <a:p>
            <a:endParaRPr lang="en-US"/>
          </a:p>
          <a:p>
            <a:r>
              <a:rPr lang="en-US"/>
              <a:t>•</a:t>
            </a:r>
            <a:r>
              <a:rPr lang="en-US" b="1"/>
              <a:t>The formulation is displayed in the publication</a:t>
            </a:r>
            <a:endParaRPr lang="en-NL"/>
          </a:p>
          <a:p>
            <a:endParaRPr lang="en-NL">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23</a:t>
            </a:fld>
            <a:endParaRPr lang="en-GB"/>
          </a:p>
        </p:txBody>
      </p:sp>
    </p:spTree>
    <p:extLst>
      <p:ext uri="{BB962C8B-B14F-4D97-AF65-F5344CB8AC3E}">
        <p14:creationId xmlns:p14="http://schemas.microsoft.com/office/powerpoint/2010/main" val="628102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concentrations of IGF-1 in conditioned media were measured by ELISA. Gene expression was </a:t>
            </a:r>
            <a:r>
              <a:rPr lang="en-US" err="1"/>
              <a:t>analysed</a:t>
            </a:r>
            <a:r>
              <a:rPr lang="en-US"/>
              <a:t> by RT PCR</a:t>
            </a:r>
          </a:p>
          <a:p>
            <a:r>
              <a:rPr lang="en-US"/>
              <a:t>•Isolated human hair follicles  incubated in the absence (c) or presence(d) of 0.25 and 1 mM/L of Vitamin C for 12 h and immuno-stained with polyclonal antibodies against IGF1</a:t>
            </a:r>
            <a:endParaRPr lang="en-NL"/>
          </a:p>
          <a:p>
            <a:endParaRPr lang="en-US"/>
          </a:p>
          <a:p>
            <a:r>
              <a:rPr lang="en-US"/>
              <a:t>The stimulation of IGF1 is important to counteract the thinning of hair and a slow hair growth as reported recently (Trueb. Skin Appendage </a:t>
            </a:r>
            <a:r>
              <a:rPr lang="en-US" err="1"/>
              <a:t>Disord</a:t>
            </a:r>
            <a:r>
              <a:rPr lang="en-US"/>
              <a:t>. 2018 Apr;4(2):90-95)"</a:t>
            </a:r>
            <a:endParaRPr lang="en-NL"/>
          </a:p>
          <a:p>
            <a:endParaRPr lang="en-NL">
              <a:cs typeface="Calibri"/>
            </a:endParaRPr>
          </a:p>
        </p:txBody>
      </p:sp>
      <p:sp>
        <p:nvSpPr>
          <p:cNvPr id="4" name="Slide Number Placeholder 3"/>
          <p:cNvSpPr>
            <a:spLocks noGrp="1"/>
          </p:cNvSpPr>
          <p:nvPr>
            <p:ph type="sldNum" sz="quarter" idx="5"/>
          </p:nvPr>
        </p:nvSpPr>
        <p:spPr/>
        <p:txBody>
          <a:bodyPr/>
          <a:lstStyle/>
          <a:p>
            <a:fld id="{B05EFF53-B5E9-4C67-9F80-34173122F7DF}" type="slidenum">
              <a:rPr lang="en-GB" smtClean="0"/>
              <a:t>24</a:t>
            </a:fld>
            <a:endParaRPr lang="en-GB"/>
          </a:p>
        </p:txBody>
      </p:sp>
    </p:spTree>
    <p:extLst>
      <p:ext uri="{BB962C8B-B14F-4D97-AF65-F5344CB8AC3E}">
        <p14:creationId xmlns:p14="http://schemas.microsoft.com/office/powerpoint/2010/main" val="29195366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Niacinamide: multi-purpose solution. Now also for Menopausal skin.</a:t>
            </a: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0084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4D4D4D"/>
                </a:solidFill>
                <a:latin typeface="Trebuchet MS" pitchFamily="34" charset="0"/>
                <a:cs typeface="Arial" charset="0"/>
              </a:rPr>
              <a:t>Exposure to sun light act together with the normal aging process to prematurely age our skin. UV radiations are also triggering  excessive or uneven skin pigmentation as well as skin cancer development. The mechanisms by which UV leads to cancer are complex including direct damage to DNA and effects on the immune system.</a:t>
            </a:r>
            <a:r>
              <a:rPr lang="en-US" sz="1200"/>
              <a:t> </a:t>
            </a:r>
            <a:r>
              <a:rPr lang="en-US" sz="1200">
                <a:solidFill>
                  <a:srgbClr val="4D4D4D"/>
                </a:solidFill>
                <a:latin typeface="Trebuchet MS" pitchFamily="34" charset="0"/>
                <a:cs typeface="Arial" charset="0"/>
              </a:rPr>
              <a:t>Niacinamide showed to be effective in tackling UV damage: from protecting and repairing UV stressed skin to maintain its beautiful glow and elasticity</a:t>
            </a:r>
          </a:p>
          <a:p>
            <a:endParaRPr lang="en-US"/>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6249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pt-BR" sz="1200" b="0" i="0" u="none" strike="noStrike" kern="1200" cap="none" spc="0" normalizeH="0" baseline="0" noProof="0" err="1">
                <a:ln>
                  <a:noFill/>
                </a:ln>
                <a:solidFill>
                  <a:prstClr val="black"/>
                </a:solidFill>
                <a:effectLst/>
                <a:uLnTx/>
                <a:uFillTx/>
                <a:latin typeface="Calibri" panose="020F0502020204030204"/>
                <a:ea typeface="+mn-ea"/>
                <a:cs typeface="+mn-cs"/>
              </a:rPr>
              <a:t>Source</a:t>
            </a:r>
            <a:r>
              <a:rPr kumimoji="0" lang="pt-BR" sz="1200" b="0" i="0" u="none" strike="noStrike" kern="1200" cap="none" spc="0" normalizeH="0" baseline="0" noProof="0">
                <a:ln>
                  <a:noFill/>
                </a:ln>
                <a:solidFill>
                  <a:prstClr val="black"/>
                </a:solidFill>
                <a:effectLst/>
                <a:uLnTx/>
                <a:uFillTx/>
                <a:latin typeface="Calibri" panose="020F0502020204030204"/>
                <a:ea typeface="+mn-ea"/>
                <a:cs typeface="+mn-cs"/>
              </a:rPr>
              <a:t>: trendwatching.com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A menopause-focused health company announced in February 2022 that it has extended its partnership with the UK’s NHS to help expand its digital clinic for women’s health.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3"/>
              </a:rPr>
              <a:t>Bia Care</a:t>
            </a:r>
            <a:r>
              <a:rPr kumimoji="0" lang="en-US" sz="1200" b="0" i="0" u="none" strike="noStrike" kern="1200" cap="none" spc="0" normalizeH="0" baseline="0" noProof="0">
                <a:ln>
                  <a:noFill/>
                </a:ln>
                <a:solidFill>
                  <a:srgbClr val="636982"/>
                </a:solidFill>
                <a:effectLst/>
                <a:uLnTx/>
                <a:uFillTx/>
                <a:latin typeface="Avenir LT"/>
                <a:ea typeface="+mn-ea"/>
                <a:cs typeface="+mn-cs"/>
              </a:rPr>
              <a:t> was the first of its kind to partner with the NHS in 2021; additional funding will allow the company to expand the availability of its digitally-enabled women’s health clinic. Bia Care connects women to menopause specialist doctors using group consultations, which improves the doctor to patient ratio and means up to six times more patients are treated. Results from the NHS pilot trial showed that the service model delivered clinically effective services at a fraction of the cost of a traditional menopause clinic. https://linktr.ee/biacare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In August 2021, France-based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4"/>
              </a:rPr>
              <a:t>L’Oréal </a:t>
            </a:r>
            <a:r>
              <a:rPr kumimoji="0" lang="en-US" sz="1200" b="0" i="0" u="none" strike="noStrike" kern="1200" cap="none" spc="0" normalizeH="0" baseline="0" noProof="0">
                <a:ln>
                  <a:noFill/>
                </a:ln>
                <a:solidFill>
                  <a:srgbClr val="636982"/>
                </a:solidFill>
                <a:effectLst/>
                <a:uLnTx/>
                <a:uFillTx/>
                <a:latin typeface="Avenir LT"/>
                <a:ea typeface="+mn-ea"/>
                <a:cs typeface="+mn-cs"/>
              </a:rPr>
              <a:t>partnered with period-tracking app Clue to research how the skin is affected by the menstrual cycle. With over 12 million users in 190 countries, Clue will deploy voluntary surveys to be studied by L’Oréal’s research and development teams and Active Cosmetic Division. L’Oréal will share its findings in Clue’s reproductive health encyclopedia, found on Clue’s website, and hopes to develop science-backed personalized skincare routines that take into account menstrual cycles from puberty to menopause. Clue is based in Germany.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France-based skincare brand Vichy is aiming to alleviate the stigma surrounding working women’s menopause. In partnership with </a:t>
            </a:r>
            <a:r>
              <a:rPr kumimoji="0" lang="en-US" sz="1200" b="0" i="0" u="none" strike="noStrike" kern="1200" cap="none" spc="0" normalizeH="0" baseline="0" noProof="0" err="1">
                <a:ln>
                  <a:noFill/>
                </a:ln>
                <a:solidFill>
                  <a:srgbClr val="636982"/>
                </a:solidFill>
                <a:effectLst/>
                <a:uLnTx/>
                <a:uFillTx/>
                <a:latin typeface="Avenir LT"/>
                <a:ea typeface="+mn-ea"/>
                <a:cs typeface="+mn-cs"/>
              </a:rPr>
              <a:t>Allbright</a:t>
            </a:r>
            <a:r>
              <a:rPr kumimoji="0" lang="en-US" sz="1200" b="0" i="0" u="none" strike="noStrike" kern="1200" cap="none" spc="0" normalizeH="0" baseline="0" noProof="0">
                <a:ln>
                  <a:noFill/>
                </a:ln>
                <a:solidFill>
                  <a:srgbClr val="636982"/>
                </a:solidFill>
                <a:effectLst/>
                <a:uLnTx/>
                <a:uFillTx/>
                <a:latin typeface="Avenir LT"/>
                <a:ea typeface="+mn-ea"/>
                <a:cs typeface="+mn-cs"/>
              </a:rPr>
              <a:t>, a club created by women, for women, Vichy hosted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5"/>
              </a:rPr>
              <a:t>Let’s not Pause</a:t>
            </a:r>
            <a:r>
              <a:rPr kumimoji="0" lang="en-US" sz="1200" b="0" i="0" u="none" strike="noStrike" kern="1200" cap="none" spc="0" normalizeH="0" baseline="0" noProof="0">
                <a:ln>
                  <a:noFill/>
                </a:ln>
                <a:solidFill>
                  <a:srgbClr val="636982"/>
                </a:solidFill>
                <a:effectLst/>
                <a:uLnTx/>
                <a:uFillTx/>
                <a:latin typeface="Avenir LT"/>
                <a:ea typeface="+mn-ea"/>
                <a:cs typeface="+mn-cs"/>
              </a:rPr>
              <a:t> for two days in May 2021. The virtual summit discussed the impact of menopause on working women’s lives, ways to address under-reporting of the topic, and how businesses can be demystified to its influence. Four women hosted the panel, sharing details of their experiences.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In Arabic, menopause literally translates as “the age of despair”. Upon discovering that 81% of Saudi Arabian women believe the phrase needed changing, the incontinence brand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6"/>
              </a:rPr>
              <a:t>Tena</a:t>
            </a:r>
            <a:r>
              <a:rPr kumimoji="0" lang="en-US" sz="1200" b="0" i="0" u="none" strike="noStrike" kern="1200" cap="none" spc="0" normalizeH="0" baseline="0" noProof="0">
                <a:ln>
                  <a:noFill/>
                </a:ln>
                <a:solidFill>
                  <a:srgbClr val="636982"/>
                </a:solidFill>
                <a:effectLst/>
                <a:uLnTx/>
                <a:uFillTx/>
                <a:latin typeface="Avenir LT"/>
                <a:ea typeface="+mn-ea"/>
                <a:cs typeface="+mn-cs"/>
              </a:rPr>
              <a:t> launched a video campaign with the hashtag #DespairNoMore. The video depicts women sharing their positive experiences of menopause in a bid to destigmatize it and, ultimately, eradicate the Arabic translation for good. Consumers are invited to share their suggestions for a replacement phrase via Tena’s website.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srgbClr val="454A65"/>
                </a:solidFill>
                <a:effectLst/>
                <a:uLnTx/>
                <a:uFillTx/>
                <a:latin typeface="Avenir LT"/>
                <a:ea typeface="+mn-ea"/>
                <a:cs typeface="+mn-cs"/>
                <a:hlinkClick r:id="rId7"/>
              </a:rPr>
              <a:t>Womaness</a:t>
            </a:r>
            <a:r>
              <a:rPr kumimoji="0" lang="en-US" sz="1200" b="0" i="0" u="none" strike="noStrike" kern="1200" cap="none" spc="0" normalizeH="0" baseline="0" noProof="0">
                <a:ln>
                  <a:noFill/>
                </a:ln>
                <a:solidFill>
                  <a:srgbClr val="636982"/>
                </a:solidFill>
                <a:effectLst/>
                <a:uLnTx/>
                <a:uFillTx/>
                <a:latin typeface="Avenir LT"/>
                <a:ea typeface="+mn-ea"/>
                <a:cs typeface="+mn-cs"/>
              </a:rPr>
              <a:t> is a consumer products brand created to serve the needs of women at all stages of the menopause. In Q1 2021 it launched its first range of products at US supermarket giant, Target. The products include a dietary supplement, a sexual wellness kit, and cosmetics designed to target menopause-induced skincare issues, with prices starting at USD 8.99 for a packet of sanitary towels. The brand’s overarching aim is to promote ‘</a:t>
            </a:r>
            <a:r>
              <a:rPr kumimoji="0" lang="en-US" sz="1200" b="0" i="0" u="none" strike="noStrike" kern="1200" cap="none" spc="0" normalizeH="0" baseline="0" noProof="0" err="1">
                <a:ln>
                  <a:noFill/>
                </a:ln>
                <a:solidFill>
                  <a:srgbClr val="636982"/>
                </a:solidFill>
                <a:effectLst/>
                <a:uLnTx/>
                <a:uFillTx/>
                <a:latin typeface="Avenir LT"/>
                <a:ea typeface="+mn-ea"/>
                <a:cs typeface="+mn-cs"/>
              </a:rPr>
              <a:t>menopositivity</a:t>
            </a:r>
            <a:r>
              <a:rPr kumimoji="0" lang="en-US" sz="1200" b="0" i="0" u="none" strike="noStrike" kern="1200" cap="none" spc="0" normalizeH="0" baseline="0" noProof="0">
                <a:ln>
                  <a:noFill/>
                </a:ln>
                <a:solidFill>
                  <a:srgbClr val="636982"/>
                </a:solidFill>
                <a:effectLst/>
                <a:uLnTx/>
                <a:uFillTx/>
                <a:latin typeface="Avenir LT"/>
                <a:ea typeface="+mn-ea"/>
                <a:cs typeface="+mn-cs"/>
              </a:rPr>
              <a:t>’ and to address the needs of a largely underserved demographic.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636982"/>
              </a:solidFill>
              <a:effectLst/>
              <a:uLnTx/>
              <a:uFillTx/>
              <a:latin typeface="Avenir 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36982"/>
                </a:solidFill>
                <a:effectLst/>
                <a:uLnTx/>
                <a:uFillTx/>
                <a:latin typeface="Avenir LT"/>
                <a:ea typeface="+mn-ea"/>
                <a:cs typeface="+mn-cs"/>
              </a:rPr>
              <a:t>August 2020 saw UK-headquartered beauty brand </a:t>
            </a:r>
            <a:r>
              <a:rPr kumimoji="0" lang="en-US" sz="1200" b="1" i="0" u="none" strike="noStrike" kern="1200" cap="none" spc="0" normalizeH="0" baseline="0" noProof="0">
                <a:ln>
                  <a:noFill/>
                </a:ln>
                <a:solidFill>
                  <a:srgbClr val="454A65"/>
                </a:solidFill>
                <a:effectLst/>
                <a:uLnTx/>
                <a:uFillTx/>
                <a:latin typeface="Avenir LT"/>
                <a:ea typeface="+mn-ea"/>
                <a:cs typeface="+mn-cs"/>
                <a:hlinkClick r:id="rId8"/>
              </a:rPr>
              <a:t>Avon</a:t>
            </a:r>
            <a:r>
              <a:rPr kumimoji="0" lang="en-US" sz="1200" b="0" i="0" u="none" strike="noStrike" kern="1200" cap="none" spc="0" normalizeH="0" baseline="0" noProof="0">
                <a:ln>
                  <a:noFill/>
                </a:ln>
                <a:solidFill>
                  <a:srgbClr val="636982"/>
                </a:solidFill>
                <a:effectLst/>
                <a:uLnTx/>
                <a:uFillTx/>
                <a:latin typeface="Avenir LT"/>
                <a:ea typeface="+mn-ea"/>
                <a:cs typeface="+mn-cs"/>
              </a:rPr>
              <a:t> announce the launch of adapt Sync: a skincare collection for women experiencing menopause and perimenopause. The range was created in response to Avon’s Too Little Information report, which revealed approximately 44% of women globally were unaware of perimenopause and the effects on the body. Offering holistic solutions for menopausal skin issues, the collection is formulated with soothing botanical adaptogens, such as turmeric, with anti-inflammatory and antioxidant properties, and Avon’s patented </a:t>
            </a:r>
            <a:r>
              <a:rPr kumimoji="0" lang="en-US" sz="1200" b="0" i="0" u="none" strike="noStrike" kern="1200" cap="none" spc="0" normalizeH="0" baseline="0" noProof="0" err="1">
                <a:ln>
                  <a:noFill/>
                </a:ln>
                <a:solidFill>
                  <a:srgbClr val="636982"/>
                </a:solidFill>
                <a:effectLst/>
                <a:uLnTx/>
                <a:uFillTx/>
                <a:latin typeface="Avenir LT"/>
                <a:ea typeface="+mn-ea"/>
                <a:cs typeface="+mn-cs"/>
              </a:rPr>
              <a:t>tiliacora</a:t>
            </a:r>
            <a:r>
              <a:rPr kumimoji="0" lang="en-US" sz="1200" b="0" i="0" u="none" strike="noStrike" kern="1200" cap="none" spc="0" normalizeH="0" baseline="0" noProof="0">
                <a:ln>
                  <a:noFill/>
                </a:ln>
                <a:solidFill>
                  <a:srgbClr val="636982"/>
                </a:solidFill>
                <a:effectLst/>
                <a:uLnTx/>
                <a:uFillTx/>
                <a:latin typeface="Avenir LT"/>
                <a:ea typeface="+mn-ea"/>
                <a:cs typeface="+mn-cs"/>
              </a:rPr>
              <a:t>, helping to cool the skin and increase hydration and firmness. Included in the range, which  are an Icy Cooling Elixir Facial Mist, Dream Cream Night Cream and Hydra Rescue On The Go Serum.</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7453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CA58A3-CAB5-4D93-BF2C-B878A0CB4BF0}" type="slidenum">
              <a:rPr lang="fr-FR" smtClean="0"/>
              <a:t>44</a:t>
            </a:fld>
            <a:endParaRPr lang="fr-FR"/>
          </a:p>
        </p:txBody>
      </p:sp>
    </p:spTree>
    <p:extLst>
      <p:ext uri="{BB962C8B-B14F-4D97-AF65-F5344CB8AC3E}">
        <p14:creationId xmlns:p14="http://schemas.microsoft.com/office/powerpoint/2010/main" val="19513545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DEA1EC3-38D3-9F43-B1F0-97D892A72D0C}" type="slidenum">
              <a:rPr lang="en-US" smtClean="0"/>
              <a:pPr/>
              <a:t>47</a:t>
            </a:fld>
            <a:endParaRPr lang="en-US"/>
          </a:p>
        </p:txBody>
      </p:sp>
    </p:spTree>
    <p:extLst>
      <p:ext uri="{BB962C8B-B14F-4D97-AF65-F5344CB8AC3E}">
        <p14:creationId xmlns:p14="http://schemas.microsoft.com/office/powerpoint/2010/main" val="24131760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Panthenol, is valued in skin and hair care for its moisturizing properties. Because it is hygroscopic, panthenol acts as a humectant for hair. It adheres strongly to the cuticle and penetrates deep into the cortex of the hair shaft, thus improving the resistance of hair to mechanical stress. </a:t>
            </a:r>
          </a:p>
          <a:p>
            <a:r>
              <a:rPr lang="en-US"/>
              <a:t>However, the influence of panthenol on  the epithelialization process together with its anti-inflammatory properties also make it ideal for soothing sensitive or irritated skin.</a:t>
            </a:r>
          </a:p>
          <a:p>
            <a:endParaRPr lang="fr-FR"/>
          </a:p>
        </p:txBody>
      </p:sp>
      <p:sp>
        <p:nvSpPr>
          <p:cNvPr id="4" name="Slide Number Placeholder 3"/>
          <p:cNvSpPr>
            <a:spLocks noGrp="1"/>
          </p:cNvSpPr>
          <p:nvPr>
            <p:ph type="sldNum" sz="quarter" idx="5"/>
          </p:nvPr>
        </p:nvSpPr>
        <p:spPr/>
        <p:txBody>
          <a:bodyPr/>
          <a:lstStyle/>
          <a:p>
            <a:fld id="{F1CA58A3-CAB5-4D93-BF2C-B878A0CB4BF0}" type="slidenum">
              <a:rPr lang="fr-FR" smtClean="0"/>
              <a:t>51</a:t>
            </a:fld>
            <a:endParaRPr lang="fr-FR"/>
          </a:p>
        </p:txBody>
      </p:sp>
    </p:spTree>
    <p:extLst>
      <p:ext uri="{BB962C8B-B14F-4D97-AF65-F5344CB8AC3E}">
        <p14:creationId xmlns:p14="http://schemas.microsoft.com/office/powerpoint/2010/main" val="3071650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Trebuchet MS" panose="020B0703020202090204" pitchFamily="34" charset="0"/>
                <a:ea typeface="+mn-ea"/>
                <a:cs typeface="+mn-cs"/>
              </a:rPr>
              <a:t>This device determines the water content of the superficial epidermal layers down to a depth of about 0.1 mm and expresses the values obtained in arbitrary units. </a:t>
            </a:r>
          </a:p>
          <a:p>
            <a:r>
              <a:rPr lang="en-US" sz="1200" b="0" i="0" u="none" strike="noStrike" kern="1200" baseline="0">
                <a:solidFill>
                  <a:schemeClr val="tx1"/>
                </a:solidFill>
                <a:latin typeface="Trebuchet MS" panose="020B0703020202090204" pitchFamily="34" charset="0"/>
                <a:ea typeface="+mn-ea"/>
                <a:cs typeface="+mn-cs"/>
              </a:rPr>
              <a:t>The averaged values of twenty measurements were used for subsequent calculations.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1% panthenol added to a basic formulation was sufficient to showed improvement of skin barrier function.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It is concluded that skin integrity is maintained by the improved protective effect of 1% panthenol added to the formulation.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CH"/>
          </a:p>
          <a:p>
            <a:r>
              <a:rPr lang="en-US" sz="1200" b="0" i="0" u="none" strike="noStrike" kern="1200" baseline="0" err="1">
                <a:solidFill>
                  <a:schemeClr val="tx1"/>
                </a:solidFill>
                <a:latin typeface="Trebuchet MS" panose="020B0703020202090204" pitchFamily="34" charset="0"/>
                <a:ea typeface="+mn-ea"/>
                <a:cs typeface="+mn-cs"/>
              </a:rPr>
              <a:t>Corneometer</a:t>
            </a:r>
            <a:r>
              <a:rPr lang="en-US" sz="1200" b="0" i="0" u="none" strike="noStrike" kern="1200" baseline="0">
                <a:solidFill>
                  <a:schemeClr val="tx1"/>
                </a:solidFill>
                <a:latin typeface="Trebuchet MS" panose="020B0703020202090204" pitchFamily="34" charset="0"/>
                <a:ea typeface="+mn-ea"/>
                <a:cs typeface="+mn-cs"/>
              </a:rPr>
              <a:t>® measurements. The stratum corneum moisture content was determined with a noninvasive, skin capacitance meter (</a:t>
            </a:r>
            <a:r>
              <a:rPr lang="en-US" sz="1200" b="0" i="0" u="none" strike="noStrike" kern="1200" baseline="0" err="1">
                <a:solidFill>
                  <a:schemeClr val="tx1"/>
                </a:solidFill>
                <a:latin typeface="Trebuchet MS" panose="020B0703020202090204" pitchFamily="34" charset="0"/>
                <a:ea typeface="+mn-ea"/>
                <a:cs typeface="+mn-cs"/>
              </a:rPr>
              <a:t>Corneometer</a:t>
            </a:r>
            <a:r>
              <a:rPr lang="en-US" sz="1200" b="0" i="0" u="none" strike="noStrike" kern="1200" baseline="0">
                <a:solidFill>
                  <a:schemeClr val="tx1"/>
                </a:solidFill>
                <a:latin typeface="Trebuchet MS" panose="020B0703020202090204" pitchFamily="34" charset="0"/>
                <a:ea typeface="+mn-ea"/>
                <a:cs typeface="+mn-cs"/>
              </a:rPr>
              <a:t>® CM 825, Courage + </a:t>
            </a:r>
            <a:r>
              <a:rPr lang="en-US" sz="1200" b="0" i="0" u="none" strike="noStrike" kern="1200" baseline="0" err="1">
                <a:solidFill>
                  <a:schemeClr val="tx1"/>
                </a:solidFill>
                <a:latin typeface="Trebuchet MS" panose="020B0703020202090204" pitchFamily="34" charset="0"/>
                <a:ea typeface="+mn-ea"/>
                <a:cs typeface="+mn-cs"/>
              </a:rPr>
              <a:t>Khazaka</a:t>
            </a:r>
            <a:r>
              <a:rPr lang="en-US" sz="1200" b="0" i="0" u="none" strike="noStrike" kern="1200" baseline="0">
                <a:solidFill>
                  <a:schemeClr val="tx1"/>
                </a:solidFill>
                <a:latin typeface="Trebuchet MS" panose="020B0703020202090204" pitchFamily="34" charset="0"/>
                <a:ea typeface="+mn-ea"/>
                <a:cs typeface="+mn-cs"/>
              </a:rPr>
              <a:t>, Cologne, Germany), which makes use of the relatively high dielectric constant of water (22). This device determines the water content of the superficial epidermal layers down to a depth of about 0.1 mm and expresses the values obtained in arbitrary units. </a:t>
            </a:r>
          </a:p>
          <a:p>
            <a:endParaRPr lang="en-US" sz="1200" b="0" i="0" u="none" strike="noStrike" kern="1200" baseline="0">
              <a:solidFill>
                <a:schemeClr val="tx1"/>
              </a:solidFill>
              <a:latin typeface="Trebuchet MS" panose="020B0703020202090204" pitchFamily="34" charset="0"/>
              <a:ea typeface="+mn-ea"/>
              <a:cs typeface="+mn-cs"/>
            </a:endParaRPr>
          </a:p>
          <a:p>
            <a:r>
              <a:rPr lang="en-US" sz="1200" b="0" i="0" u="none" strike="noStrike" kern="1200" baseline="0">
                <a:solidFill>
                  <a:schemeClr val="tx1"/>
                </a:solidFill>
                <a:latin typeface="Trebuchet MS" panose="020B0703020202090204" pitchFamily="34" charset="0"/>
                <a:ea typeface="+mn-ea"/>
                <a:cs typeface="+mn-cs"/>
              </a:rPr>
              <a:t>The </a:t>
            </a:r>
            <a:r>
              <a:rPr lang="en-US" sz="1200" b="0" i="0" u="none" strike="noStrike" kern="1200" baseline="0" err="1">
                <a:solidFill>
                  <a:schemeClr val="tx1"/>
                </a:solidFill>
                <a:latin typeface="Trebuchet MS" panose="020B0703020202090204" pitchFamily="34" charset="0"/>
                <a:ea typeface="+mn-ea"/>
                <a:cs typeface="+mn-cs"/>
              </a:rPr>
              <a:t>Tewameter</a:t>
            </a:r>
            <a:r>
              <a:rPr lang="en-US" sz="1200" b="0" i="0" u="none" strike="noStrike" kern="1200" baseline="0">
                <a:solidFill>
                  <a:schemeClr val="tx1"/>
                </a:solidFill>
                <a:latin typeface="Trebuchet MS" panose="020B0703020202090204" pitchFamily="34" charset="0"/>
                <a:ea typeface="+mn-ea"/>
                <a:cs typeface="+mn-cs"/>
              </a:rPr>
              <a:t>® is based on Fick’s diffusion law, indicating the quantity being transported per a def </a:t>
            </a:r>
            <a:r>
              <a:rPr lang="en-US" sz="1200" b="0" i="0" u="none" strike="noStrike" kern="1200" baseline="0" err="1">
                <a:solidFill>
                  <a:schemeClr val="tx1"/>
                </a:solidFill>
                <a:latin typeface="Trebuchet MS" panose="020B0703020202090204" pitchFamily="34" charset="0"/>
                <a:ea typeface="+mn-ea"/>
                <a:cs typeface="+mn-cs"/>
              </a:rPr>
              <a:t>ned</a:t>
            </a:r>
            <a:r>
              <a:rPr lang="en-US" sz="1200" b="0" i="0" u="none" strike="noStrike" kern="1200" baseline="0">
                <a:solidFill>
                  <a:schemeClr val="tx1"/>
                </a:solidFill>
                <a:latin typeface="Trebuchet MS" panose="020B0703020202090204" pitchFamily="34" charset="0"/>
                <a:ea typeface="+mn-ea"/>
                <a:cs typeface="+mn-cs"/>
              </a:rPr>
              <a:t> area and period of time. By using the data obtained from </a:t>
            </a:r>
            <a:r>
              <a:rPr lang="en-US" sz="1200" b="0" i="0" u="none" strike="noStrike" kern="1200" baseline="0" err="1">
                <a:solidFill>
                  <a:schemeClr val="tx1"/>
                </a:solidFill>
                <a:latin typeface="Trebuchet MS" panose="020B0703020202090204" pitchFamily="34" charset="0"/>
                <a:ea typeface="+mn-ea"/>
                <a:cs typeface="+mn-cs"/>
              </a:rPr>
              <a:t>thermo</a:t>
            </a:r>
            <a:r>
              <a:rPr lang="en-US" sz="1200" b="0" i="0" u="none" strike="noStrike" kern="1200" baseline="0">
                <a:solidFill>
                  <a:schemeClr val="tx1"/>
                </a:solidFill>
                <a:latin typeface="Trebuchet MS" panose="020B0703020202090204" pitchFamily="34" charset="0"/>
                <a:ea typeface="+mn-ea"/>
                <a:cs typeface="+mn-cs"/>
              </a:rPr>
              <a:t> and hydro-sensors, and after processing the information by an inbuilt microprocessor, a numerical value of the TEWL is obtained, commonly shown in g/m2/h (14,23).</a:t>
            </a:r>
          </a:p>
          <a:p>
            <a:endParaRPr lang="en-US" sz="1200" b="0" i="0" u="none" strike="noStrike" kern="1200" baseline="0">
              <a:solidFill>
                <a:schemeClr val="tx1"/>
              </a:solidFill>
              <a:latin typeface="Trebuchet MS" panose="020B0703020202090204" pitchFamily="34" charset="0"/>
              <a:ea typeface="+mn-ea"/>
              <a:cs typeface="+mn-cs"/>
            </a:endParaRPr>
          </a:p>
          <a:p>
            <a:endParaRPr lang="en-GB"/>
          </a:p>
          <a:p>
            <a:endParaRPr lang="en-NL"/>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0495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38 patients with photo-damaged skin who received CO2 laser treatment. ablative fractional CO2 laser has become the gold standard in the treatment of photo-damaged skin.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Occlusive wound care was conducted for a period of 7 days. This study had three primary outcome measures: (1) Overview images as well as </a:t>
            </a:r>
            <a:r>
              <a:rPr lang="en-US" sz="1200" b="0" i="0" u="none" strike="noStrike" kern="1200" baseline="0" dirty="0" err="1">
                <a:solidFill>
                  <a:schemeClr val="tx1"/>
                </a:solidFill>
                <a:latin typeface="Trebuchet MS" panose="020B0703020202090204" pitchFamily="34" charset="0"/>
                <a:ea typeface="+mn-ea"/>
                <a:cs typeface="+mn-cs"/>
              </a:rPr>
              <a:t>dermatoscopic</a:t>
            </a:r>
            <a:r>
              <a:rPr lang="en-US" sz="1200" b="0" i="0" u="none" strike="noStrike" kern="1200" baseline="0" dirty="0">
                <a:solidFill>
                  <a:schemeClr val="tx1"/>
                </a:solidFill>
                <a:latin typeface="Trebuchet MS" panose="020B0703020202090204" pitchFamily="34" charset="0"/>
                <a:ea typeface="+mn-ea"/>
                <a:cs typeface="+mn-cs"/>
              </a:rPr>
              <a:t> images of the laser treated skin were taken immediately after laser treatment and on days 1, 2, 5 and 14 (study visits). </a:t>
            </a:r>
            <a:r>
              <a:rPr lang="en-US" sz="1200" b="0" i="0" u="none" strike="noStrike" kern="1200" baseline="0" dirty="0" err="1">
                <a:solidFill>
                  <a:schemeClr val="tx1"/>
                </a:solidFill>
                <a:latin typeface="Trebuchet MS" panose="020B0703020202090204" pitchFamily="34" charset="0"/>
                <a:ea typeface="+mn-ea"/>
                <a:cs typeface="+mn-cs"/>
              </a:rPr>
              <a:t>Dermatoscopic</a:t>
            </a:r>
            <a:r>
              <a:rPr lang="en-US" sz="1200" b="0" i="0" u="none" strike="noStrike" kern="1200" baseline="0" dirty="0">
                <a:solidFill>
                  <a:schemeClr val="tx1"/>
                </a:solidFill>
                <a:latin typeface="Trebuchet MS" panose="020B0703020202090204" pitchFamily="34" charset="0"/>
                <a:ea typeface="+mn-ea"/>
                <a:cs typeface="+mn-cs"/>
              </a:rPr>
              <a:t> images were </a:t>
            </a:r>
            <a:r>
              <a:rPr lang="en-US" sz="1200" b="0" i="0" u="none" strike="noStrike" kern="1200" baseline="0" dirty="0" err="1">
                <a:solidFill>
                  <a:schemeClr val="tx1"/>
                </a:solidFill>
                <a:latin typeface="Trebuchet MS" panose="020B0703020202090204" pitchFamily="34" charset="0"/>
                <a:ea typeface="+mn-ea"/>
                <a:cs typeface="+mn-cs"/>
              </a:rPr>
              <a:t>analysed</a:t>
            </a:r>
            <a:r>
              <a:rPr lang="en-US" sz="1200" b="0" i="0" u="none" strike="noStrike" kern="1200" baseline="0" dirty="0">
                <a:solidFill>
                  <a:schemeClr val="tx1"/>
                </a:solidFill>
                <a:latin typeface="Trebuchet MS" panose="020B0703020202090204" pitchFamily="34" charset="0"/>
                <a:ea typeface="+mn-ea"/>
                <a:cs typeface="+mn-cs"/>
              </a:rPr>
              <a:t> to determine changes of the diameter of the individual lesions between the study visits. (2) Wound-healing rate was visually assessed, based on the measure of re-epithelialization.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Cosmetic results were evaluated during study visits by patients and physicians applying a visual analogue scale (VAS).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Evaluation of the wound healing was performed by measuring laser lesions with digital </a:t>
            </a:r>
            <a:r>
              <a:rPr lang="en-US" sz="1200" b="0" i="0" u="none" strike="noStrike" kern="1200" baseline="0" dirty="0" err="1">
                <a:solidFill>
                  <a:schemeClr val="tx1"/>
                </a:solidFill>
                <a:latin typeface="Trebuchet MS" panose="020B0703020202090204" pitchFamily="34" charset="0"/>
                <a:ea typeface="+mn-ea"/>
                <a:cs typeface="+mn-cs"/>
              </a:rPr>
              <a:t>dermoscopy</a:t>
            </a:r>
            <a:r>
              <a:rPr lang="en-US" sz="1200" b="0" i="0" u="none" strike="noStrike" kern="1200" baseline="0" dirty="0">
                <a:solidFill>
                  <a:schemeClr val="tx1"/>
                </a:solidFill>
                <a:latin typeface="Trebuchet MS" panose="020B070302020209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Moreover, wound healing was evaluated by the clinical investigator on days 1, 2, 5 and 14 after laser surgery according to the degree of re-epithelization.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An evaluation of the cosmetic result was independently performed by the clinical investigator and the patient on days 1, 2, 5 and 14 after laser surgery using visual analogue scale (VAS).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The wound healing rates were assessed visually based on the degree of re-epithelialization, i.e. the percentage of newly formed epithelial tissue after tissue loss. The following score according to </a:t>
            </a:r>
            <a:r>
              <a:rPr lang="en-US" sz="1200" b="0" i="0" u="none" strike="noStrike" kern="1200" baseline="0" dirty="0" err="1">
                <a:solidFill>
                  <a:schemeClr val="tx1"/>
                </a:solidFill>
                <a:latin typeface="Trebuchet MS" panose="020B0703020202090204" pitchFamily="34" charset="0"/>
                <a:ea typeface="+mn-ea"/>
                <a:cs typeface="+mn-cs"/>
              </a:rPr>
              <a:t>Wiggert</a:t>
            </a:r>
            <a:r>
              <a:rPr lang="en-US" sz="1200" b="0" i="0" u="none" strike="noStrike" kern="1200" baseline="0" dirty="0">
                <a:solidFill>
                  <a:schemeClr val="tx1"/>
                </a:solidFill>
                <a:latin typeface="Trebuchet MS" panose="020B0703020202090204" pitchFamily="34" charset="0"/>
                <a:ea typeface="+mn-ea"/>
                <a:cs typeface="+mn-cs"/>
              </a:rPr>
              <a:t>-Alberti et al. 11 was given: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 0% ¼ no wound healing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 1–25% re-epithelialization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 26–50% re-epithelialization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 51–75% re-epithelialization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 over 75% re-epithelialization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100% completed wound healing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Petroleum jelly application (VASELIN!) is the routinely used treatment for treating wounds after following CO2 laser therapy.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These results emphasize that the use of a </a:t>
            </a:r>
            <a:r>
              <a:rPr lang="en-US" sz="1200" b="0" i="0" u="none" strike="noStrike" kern="1200" baseline="0" dirty="0" err="1">
                <a:solidFill>
                  <a:schemeClr val="tx1"/>
                </a:solidFill>
                <a:latin typeface="Trebuchet MS" panose="020B0703020202090204" pitchFamily="34" charset="0"/>
                <a:ea typeface="+mn-ea"/>
                <a:cs typeface="+mn-cs"/>
              </a:rPr>
              <a:t>dexpanthenol</a:t>
            </a:r>
            <a:r>
              <a:rPr lang="en-US" sz="1200" b="0" i="0" u="none" strike="noStrike" kern="1200" baseline="0" dirty="0">
                <a:solidFill>
                  <a:schemeClr val="tx1"/>
                </a:solidFill>
                <a:latin typeface="Trebuchet MS" panose="020B0703020202090204" pitchFamily="34" charset="0"/>
                <a:ea typeface="+mn-ea"/>
                <a:cs typeface="+mn-cs"/>
              </a:rPr>
              <a:t>-containing ointment could be a promising alternative!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Trebuchet MS" panose="020B070302020209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Trebuchet MS" panose="020B0703020202090204" pitchFamily="34" charset="0"/>
                <a:ea typeface="+mn-ea"/>
                <a:cs typeface="+mn-cs"/>
              </a:rPr>
              <a:t>Petroleum jelly (</a:t>
            </a:r>
            <a:r>
              <a:rPr lang="en-US" sz="1200" b="0" i="0" u="none" strike="noStrike" kern="1200" baseline="0" dirty="0" err="1">
                <a:solidFill>
                  <a:schemeClr val="tx1"/>
                </a:solidFill>
                <a:latin typeface="Trebuchet MS" panose="020B0703020202090204" pitchFamily="34" charset="0"/>
                <a:ea typeface="+mn-ea"/>
                <a:cs typeface="+mn-cs"/>
              </a:rPr>
              <a:t>Caelo</a:t>
            </a:r>
            <a:r>
              <a:rPr lang="en-US" sz="1200" b="0" i="0" u="none" strike="noStrike" kern="1200" baseline="0" dirty="0">
                <a:solidFill>
                  <a:schemeClr val="tx1"/>
                </a:solidFill>
                <a:latin typeface="Trebuchet MS" panose="020B0703020202090204" pitchFamily="34" charset="0"/>
                <a:ea typeface="+mn-ea"/>
                <a:cs typeface="+mn-cs"/>
              </a:rPr>
              <a:t> </a:t>
            </a:r>
            <a:r>
              <a:rPr lang="en-US" sz="1200" b="0" i="0" u="none" strike="noStrike" kern="1200" baseline="0" dirty="0" err="1">
                <a:solidFill>
                  <a:schemeClr val="tx1"/>
                </a:solidFill>
                <a:latin typeface="Trebuchet MS" panose="020B0703020202090204" pitchFamily="34" charset="0"/>
                <a:ea typeface="+mn-ea"/>
                <a:cs typeface="+mn-cs"/>
              </a:rPr>
              <a:t>weißes</a:t>
            </a:r>
            <a:r>
              <a:rPr lang="en-US" sz="1200" b="0" i="0" u="none" strike="noStrike" kern="1200" baseline="0" dirty="0">
                <a:solidFill>
                  <a:schemeClr val="tx1"/>
                </a:solidFill>
                <a:latin typeface="Trebuchet MS" panose="020B0703020202090204" pitchFamily="34" charset="0"/>
                <a:ea typeface="+mn-ea"/>
                <a:cs typeface="+mn-cs"/>
              </a:rPr>
              <a:t> </a:t>
            </a:r>
            <a:r>
              <a:rPr lang="en-US" sz="1200" b="0" i="0" u="none" strike="noStrike" kern="1200" baseline="0" dirty="0" err="1">
                <a:solidFill>
                  <a:schemeClr val="tx1"/>
                </a:solidFill>
                <a:latin typeface="Trebuchet MS" panose="020B0703020202090204" pitchFamily="34" charset="0"/>
                <a:ea typeface="+mn-ea"/>
                <a:cs typeface="+mn-cs"/>
              </a:rPr>
              <a:t>Vaselin</a:t>
            </a:r>
            <a:r>
              <a:rPr lang="en-US" sz="1200" b="0" i="0" u="none" strike="noStrike" kern="1200" baseline="0" dirty="0">
                <a:solidFill>
                  <a:schemeClr val="tx1"/>
                </a:solidFill>
                <a:latin typeface="Trebuchet MS" panose="020B0703020202090204" pitchFamily="34" charset="0"/>
                <a:ea typeface="+mn-ea"/>
                <a:cs typeface="+mn-cs"/>
              </a:rPr>
              <a:t>, Caesar &amp; Loretz GmbH, Hilden, Germany)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err="1">
                <a:solidFill>
                  <a:schemeClr val="tx1"/>
                </a:solidFill>
                <a:latin typeface="Trebuchet MS" panose="020B0703020202090204" pitchFamily="34" charset="0"/>
                <a:ea typeface="+mn-ea"/>
                <a:cs typeface="+mn-cs"/>
              </a:rPr>
              <a:t>Dexpanthenol</a:t>
            </a:r>
            <a:r>
              <a:rPr lang="en-US" sz="1200" b="0" i="0" u="none" strike="noStrike" kern="1200" baseline="0" dirty="0">
                <a:solidFill>
                  <a:schemeClr val="tx1"/>
                </a:solidFill>
                <a:latin typeface="Trebuchet MS" panose="020B0703020202090204" pitchFamily="34" charset="0"/>
                <a:ea typeface="+mn-ea"/>
                <a:cs typeface="+mn-cs"/>
              </a:rPr>
              <a:t>-containing ointment (</a:t>
            </a:r>
            <a:r>
              <a:rPr lang="en-US" sz="1200" b="0" i="0" u="none" strike="noStrike" kern="1200" baseline="0" dirty="0" err="1">
                <a:solidFill>
                  <a:schemeClr val="tx1"/>
                </a:solidFill>
                <a:latin typeface="Trebuchet MS" panose="020B0703020202090204" pitchFamily="34" charset="0"/>
                <a:ea typeface="+mn-ea"/>
                <a:cs typeface="+mn-cs"/>
              </a:rPr>
              <a:t>BepanthenVR</a:t>
            </a:r>
            <a:r>
              <a:rPr lang="en-US" sz="1200" b="0" i="0" u="none" strike="noStrike" kern="1200" baseline="0" dirty="0">
                <a:solidFill>
                  <a:schemeClr val="tx1"/>
                </a:solidFill>
                <a:latin typeface="Trebuchet MS" panose="020B0703020202090204" pitchFamily="34" charset="0"/>
                <a:ea typeface="+mn-ea"/>
                <a:cs typeface="+mn-cs"/>
              </a:rPr>
              <a:t> Wound Healing Ointment, Bayer, </a:t>
            </a:r>
            <a:r>
              <a:rPr lang="en-US" sz="1200" b="0" i="0" u="none" strike="noStrike" kern="1200" baseline="0" dirty="0" err="1">
                <a:solidFill>
                  <a:schemeClr val="tx1"/>
                </a:solidFill>
                <a:latin typeface="Trebuchet MS" panose="020B0703020202090204" pitchFamily="34" charset="0"/>
                <a:ea typeface="+mn-ea"/>
                <a:cs typeface="+mn-cs"/>
              </a:rPr>
              <a:t>Leverkusen,Germany</a:t>
            </a:r>
            <a:r>
              <a:rPr lang="en-US" sz="1200" b="0" i="0" u="none" strike="noStrike" kern="1200" baseline="0" dirty="0">
                <a:solidFill>
                  <a:schemeClr val="tx1"/>
                </a:solidFill>
                <a:latin typeface="Trebuchet MS" panose="020B0703020202090204" pitchFamily="34" charset="0"/>
                <a:ea typeface="+mn-ea"/>
                <a:cs typeface="+mn-cs"/>
              </a:rPr>
              <a:t>)</a:t>
            </a:r>
          </a:p>
          <a:p>
            <a:endParaRPr lang="en-US"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891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noProof="0" dirty="0"/>
              <a:t>C14 labelled Panthenol</a:t>
            </a:r>
          </a:p>
          <a:p>
            <a:r>
              <a:rPr lang="en-GB" noProof="0" dirty="0"/>
              <a:t>Shampoo: Deposition: 5.7/22.5/36.4 (one cycle) and 28/78.9/115.7 (5 cycles)</a:t>
            </a:r>
          </a:p>
          <a:p>
            <a:r>
              <a:rPr lang="en-GB" noProof="0" dirty="0"/>
              <a:t>Shampoo: Penetration: 0.15/3.9/7.5 (one cycle) and 2.95/14.5/21.5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2019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47" eaLnBrk="0" hangingPunct="0">
              <a:defRPr/>
            </a:pPr>
            <a:endParaRPr lang="en-US" sz="1200">
              <a:solidFill>
                <a:schemeClr val="bg2"/>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5225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a:effectLst/>
                <a:latin typeface="Aptos" panose="020B0004020202020204" pitchFamily="34" charset="0"/>
                <a:ea typeface="Aptos" panose="020B0004020202020204" pitchFamily="34" charset="0"/>
                <a:cs typeface="Arial" panose="020B0604020202020204" pitchFamily="34" charset="0"/>
              </a:rPr>
              <a:t>Incorporating retinol into cosmetic products offers a multitude of benefits across various applications, supported by scientific research and dermatological studies</a:t>
            </a:r>
            <a:endParaRPr lang="fr-FR"/>
          </a:p>
        </p:txBody>
      </p:sp>
      <p:sp>
        <p:nvSpPr>
          <p:cNvPr id="4" name="Slide Number Placeholder 3"/>
          <p:cNvSpPr>
            <a:spLocks noGrp="1"/>
          </p:cNvSpPr>
          <p:nvPr>
            <p:ph type="sldNum" sz="quarter" idx="5"/>
          </p:nvPr>
        </p:nvSpPr>
        <p:spPr/>
        <p:txBody>
          <a:bodyPr/>
          <a:lstStyle/>
          <a:p>
            <a:fld id="{F1CA58A3-CAB5-4D93-BF2C-B878A0CB4BF0}" type="slidenum">
              <a:rPr lang="fr-FR" smtClean="0"/>
              <a:t>62</a:t>
            </a:fld>
            <a:endParaRPr lang="fr-FR"/>
          </a:p>
        </p:txBody>
      </p:sp>
    </p:spTree>
    <p:extLst>
      <p:ext uri="{BB962C8B-B14F-4D97-AF65-F5344CB8AC3E}">
        <p14:creationId xmlns:p14="http://schemas.microsoft.com/office/powerpoint/2010/main" val="20146875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1CA58A3-CAB5-4D93-BF2C-B878A0CB4BF0}" type="slidenum">
              <a:rPr lang="fr-FR" smtClean="0"/>
              <a:t>65</a:t>
            </a:fld>
            <a:endParaRPr lang="fr-FR"/>
          </a:p>
        </p:txBody>
      </p:sp>
    </p:spTree>
    <p:extLst>
      <p:ext uri="{BB962C8B-B14F-4D97-AF65-F5344CB8AC3E}">
        <p14:creationId xmlns:p14="http://schemas.microsoft.com/office/powerpoint/2010/main" val="26240522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a:t>Short term effects after only for 4 weeks.</a:t>
            </a:r>
          </a:p>
          <a:p>
            <a:r>
              <a:rPr lang="en-US"/>
              <a:t>Retinol the longer you treat better the results. Continuous improvement over time </a:t>
            </a:r>
          </a:p>
          <a:p>
            <a:r>
              <a:rPr lang="en-US"/>
              <a:t>Placebo was virtually ineffective, change around zero but the retinol formulation achieved a statistically significant improvement after just 4 weeks (statistics show significance compared to baseline)</a:t>
            </a:r>
            <a:endParaRPr lang="en-US">
              <a:cs typeface="Calibri"/>
            </a:endParaRPr>
          </a:p>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747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914237">
              <a:defRPr/>
            </a:pPr>
            <a:endParaRPr lang="en-US" dirty="0">
              <a:solidFill>
                <a:schemeClr val="bg1"/>
              </a:solidFill>
            </a:endParaRPr>
          </a:p>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4040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F1CA58A3-CAB5-4D93-BF2C-B878A0CB4BF0}" type="slidenum">
              <a:rPr lang="fr-FR" smtClean="0"/>
              <a:t>73</a:t>
            </a:fld>
            <a:endParaRPr lang="fr-FR"/>
          </a:p>
        </p:txBody>
      </p:sp>
    </p:spTree>
    <p:extLst>
      <p:ext uri="{BB962C8B-B14F-4D97-AF65-F5344CB8AC3E}">
        <p14:creationId xmlns:p14="http://schemas.microsoft.com/office/powerpoint/2010/main" val="2018690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246">
              <a:defRPr/>
            </a:pPr>
            <a:r>
              <a:rPr lang="en-GB" sz="1900" kern="100">
                <a:latin typeface="Aptos" panose="020B0004020202020204" pitchFamily="34" charset="0"/>
                <a:ea typeface="Aptos" panose="020B0004020202020204" pitchFamily="34" charset="0"/>
                <a:cs typeface="Arial" panose="020B0604020202020204" pitchFamily="34" charset="0"/>
              </a:rPr>
              <a:t>Incorporating Vitamin E into cosmetic products offers a multitude of benefits across various applications, supported by scientific research and dermatological studies.</a:t>
            </a:r>
            <a:endParaRPr lang="fr-FR"/>
          </a:p>
        </p:txBody>
      </p:sp>
      <p:sp>
        <p:nvSpPr>
          <p:cNvPr id="4" name="Slide Number Placeholder 3"/>
          <p:cNvSpPr>
            <a:spLocks noGrp="1"/>
          </p:cNvSpPr>
          <p:nvPr>
            <p:ph type="sldNum" sz="quarter" idx="5"/>
          </p:nvPr>
        </p:nvSpPr>
        <p:spPr/>
        <p:txBody>
          <a:bodyPr/>
          <a:lstStyle/>
          <a:p>
            <a:pPr marL="0" marR="0" lvl="0" indent="0" algn="r" defTabSz="966246" rtl="0" eaLnBrk="1" fontAlgn="auto" latinLnBrk="0" hangingPunct="1">
              <a:lnSpc>
                <a:spcPct val="100000"/>
              </a:lnSpc>
              <a:spcBef>
                <a:spcPts val="0"/>
              </a:spcBef>
              <a:spcAft>
                <a:spcPts val="0"/>
              </a:spcAft>
              <a:buClrTx/>
              <a:buSzTx/>
              <a:buFontTx/>
              <a:buNone/>
              <a:tabLst/>
              <a:defRPr/>
            </a:pPr>
            <a:fld id="{F1CA58A3-CAB5-4D93-BF2C-B878A0CB4BF0}" type="slidenum">
              <a:rPr kumimoji="0" lang="fr-FR" sz="13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66246" rtl="0" eaLnBrk="1" fontAlgn="auto" latinLnBrk="0" hangingPunct="1">
                <a:lnSpc>
                  <a:spcPct val="100000"/>
                </a:lnSpc>
                <a:spcBef>
                  <a:spcPts val="0"/>
                </a:spcBef>
                <a:spcAft>
                  <a:spcPts val="0"/>
                </a:spcAft>
                <a:buClrTx/>
                <a:buSzTx/>
                <a:buFontTx/>
                <a:buNone/>
                <a:tabLst/>
                <a:defRPr/>
              </a:pPr>
              <a:t>74</a:t>
            </a:fld>
            <a:endParaRPr kumimoji="0" lang="fr-FR"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20363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Important </a:t>
            </a:r>
            <a:endParaRPr lang="fr-FR"/>
          </a:p>
        </p:txBody>
      </p:sp>
      <p:sp>
        <p:nvSpPr>
          <p:cNvPr id="4" name="Slide Number Placeholder 3"/>
          <p:cNvSpPr>
            <a:spLocks noGrp="1"/>
          </p:cNvSpPr>
          <p:nvPr>
            <p:ph type="sldNum" sz="quarter" idx="5"/>
          </p:nvPr>
        </p:nvSpPr>
        <p:spPr/>
        <p:txBody>
          <a:bodyPr/>
          <a:lstStyle/>
          <a:p>
            <a:fld id="{F1CA58A3-CAB5-4D93-BF2C-B878A0CB4BF0}" type="slidenum">
              <a:rPr lang="fr-FR" smtClean="0"/>
              <a:t>77</a:t>
            </a:fld>
            <a:endParaRPr lang="fr-FR"/>
          </a:p>
        </p:txBody>
      </p:sp>
    </p:spTree>
    <p:extLst>
      <p:ext uri="{BB962C8B-B14F-4D97-AF65-F5344CB8AC3E}">
        <p14:creationId xmlns:p14="http://schemas.microsoft.com/office/powerpoint/2010/main" val="19622788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Hair cycle staging: 0.1% BPX: 67% of the follicles are in anagen, 33% in catagen. Vehicle: 33% of the follicles are in anagen, 67% in catagen.</a:t>
            </a:r>
          </a:p>
          <a:p>
            <a:r>
              <a:rPr lang="en-GB" noProof="0" dirty="0"/>
              <a:t>Hair matrix keratinocyte proliferation: There is a 1.76fold increase in proliferating hair matrix keratinocytes with 0.1% BPX.</a:t>
            </a:r>
          </a:p>
          <a:p>
            <a:endParaRPr lang="de-CH"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459816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15546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3AE9EB4-4D1B-4425-826C-4951CB93042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6703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1494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5.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11.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665427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and 2 Content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34CFB6-AA22-1805-C047-2B46F2DCD28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A picture containing person, human face, smile, wall&#10;&#10;Description automatically generated">
            <a:extLst>
              <a:ext uri="{FF2B5EF4-FFF2-40B4-BE49-F238E27FC236}">
                <a16:creationId xmlns:a16="http://schemas.microsoft.com/office/drawing/2014/main" id="{7C6A2E0E-47F9-3063-E3E1-EDA9153771B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46"/>
          <a:stretch/>
        </p:blipFill>
        <p:spPr>
          <a:xfrm>
            <a:off x="6723291" y="-27388"/>
            <a:ext cx="5469154" cy="6885388"/>
          </a:xfrm>
          <a:prstGeom prst="rect">
            <a:avLst/>
          </a:prstGeom>
        </p:spPr>
      </p:pic>
      <p:sp>
        <p:nvSpPr>
          <p:cNvPr id="7" name="Rectangle 6">
            <a:extLst>
              <a:ext uri="{FF2B5EF4-FFF2-40B4-BE49-F238E27FC236}">
                <a16:creationId xmlns:a16="http://schemas.microsoft.com/office/drawing/2014/main" id="{BD3B8946-14DC-2B28-248E-480F4D6A1AEE}"/>
              </a:ext>
            </a:extLst>
          </p:cNvPr>
          <p:cNvSpPr/>
          <p:nvPr/>
        </p:nvSpPr>
        <p:spPr>
          <a:xfrm>
            <a:off x="6722846" y="0"/>
            <a:ext cx="5469154"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a:t>
            </a:fld>
            <a:endParaRPr lang="en-GB"/>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97230"/>
            <a:ext cx="5212354"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943823"/>
            <a:ext cx="5212354" cy="3749408"/>
          </a:xfrm>
        </p:spPr>
        <p:txBody>
          <a:bodyPr/>
          <a:lstStyle>
            <a:lvl1pPr>
              <a:defRPr sz="16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3" name="Text Placeholder 2">
            <a:extLst>
              <a:ext uri="{FF2B5EF4-FFF2-40B4-BE49-F238E27FC236}">
                <a16:creationId xmlns:a16="http://schemas.microsoft.com/office/drawing/2014/main" id="{B8B6D062-9F1F-C180-AFD3-9A3955E68E58}"/>
              </a:ext>
            </a:extLst>
          </p:cNvPr>
          <p:cNvSpPr>
            <a:spLocks noGrp="1"/>
          </p:cNvSpPr>
          <p:nvPr>
            <p:ph type="body" idx="11" hasCustomPrompt="1"/>
          </p:nvPr>
        </p:nvSpPr>
        <p:spPr>
          <a:xfrm>
            <a:off x="302400" y="679057"/>
            <a:ext cx="62508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4" name="Title 1">
            <a:extLst>
              <a:ext uri="{FF2B5EF4-FFF2-40B4-BE49-F238E27FC236}">
                <a16:creationId xmlns:a16="http://schemas.microsoft.com/office/drawing/2014/main" id="{71753983-13C8-CB7F-97DF-36E7038A40D4}"/>
              </a:ext>
            </a:extLst>
          </p:cNvPr>
          <p:cNvSpPr>
            <a:spLocks noGrp="1"/>
          </p:cNvSpPr>
          <p:nvPr>
            <p:ph type="title"/>
          </p:nvPr>
        </p:nvSpPr>
        <p:spPr>
          <a:xfrm>
            <a:off x="302401" y="302400"/>
            <a:ext cx="6250799" cy="371829"/>
          </a:xfrm>
        </p:spPr>
        <p:txBody>
          <a:bodyPr/>
          <a:lstStyle>
            <a:lvl1pPr>
              <a:defRPr sz="3200">
                <a:solidFill>
                  <a:srgbClr val="48A2CF"/>
                </a:solidFill>
              </a:defRPr>
            </a:lvl1pPr>
          </a:lstStyle>
          <a:p>
            <a:r>
              <a:rPr lang="en-US"/>
              <a:t>Click to edit Master title style</a:t>
            </a:r>
            <a:endParaRPr lang="en-GB"/>
          </a:p>
        </p:txBody>
      </p:sp>
      <p:pic>
        <p:nvPicPr>
          <p:cNvPr id="19" name="Graphic 18">
            <a:extLst>
              <a:ext uri="{FF2B5EF4-FFF2-40B4-BE49-F238E27FC236}">
                <a16:creationId xmlns:a16="http://schemas.microsoft.com/office/drawing/2014/main" id="{34581196-0D3D-B29E-B5D7-E2623E564CEB}"/>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544050" y="6114535"/>
            <a:ext cx="2438400" cy="471188"/>
          </a:xfrm>
          <a:prstGeom prst="rect">
            <a:avLst/>
          </a:prstGeom>
        </p:spPr>
      </p:pic>
    </p:spTree>
    <p:extLst>
      <p:ext uri="{BB962C8B-B14F-4D97-AF65-F5344CB8AC3E}">
        <p14:creationId xmlns:p14="http://schemas.microsoft.com/office/powerpoint/2010/main" val="1769212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9138B0"/>
              </a:buClr>
              <a:buFont typeface="DM Sans" pitchFamily="2" charset="0"/>
              <a:buChar char="•"/>
              <a:defRPr sz="1600"/>
            </a:lvl2pPr>
            <a:lvl3pPr marL="806450" indent="-355600">
              <a:buClr>
                <a:srgbClr val="9138B0"/>
              </a:buClr>
              <a:buFont typeface="DM Sans" pitchFamily="2" charset="0"/>
              <a:buChar char="•"/>
              <a:defRPr sz="1600"/>
            </a:lvl3pPr>
            <a:lvl4pPr marL="1257300" indent="-361950">
              <a:buClr>
                <a:srgbClr val="9138B0"/>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solidFill>
                  <a:srgbClr val="5816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9138B0"/>
                </a:solidFill>
              </a:defRPr>
            </a:lvl1pPr>
          </a:lstStyle>
          <a:p>
            <a:r>
              <a:rPr lang="en-US"/>
              <a:t>Click to edit Master title style</a:t>
            </a:r>
            <a:endParaRPr lang="en-GB"/>
          </a:p>
        </p:txBody>
      </p:sp>
    </p:spTree>
    <p:extLst>
      <p:ext uri="{BB962C8B-B14F-4D97-AF65-F5344CB8AC3E}">
        <p14:creationId xmlns:p14="http://schemas.microsoft.com/office/powerpoint/2010/main" val="1798854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Title and 2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440774"/>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err="1"/>
              <a:t>Optis</a:t>
            </a:r>
            <a:r>
              <a:rPr lang="pt-BR"/>
              <a:t> sunt a </a:t>
            </a:r>
            <a:r>
              <a:rPr lang="pt-BR" err="1"/>
              <a:t>dollum</a:t>
            </a:r>
            <a:r>
              <a:rPr lang="pt-BR"/>
              <a:t> </a:t>
            </a:r>
            <a:r>
              <a:rPr lang="pt-BR" err="1"/>
              <a:t>restest</a:t>
            </a:r>
            <a:r>
              <a:rPr lang="pt-BR"/>
              <a:t>, num nos a non </a:t>
            </a:r>
            <a:r>
              <a:rPr lang="pt-BR" err="1"/>
              <a:t>nist</a:t>
            </a:r>
            <a:r>
              <a:rPr lang="pt-BR"/>
              <a:t> quo </a:t>
            </a:r>
            <a:r>
              <a:rPr lang="pt-BR" err="1"/>
              <a:t>odicimagnima</a:t>
            </a:r>
            <a:r>
              <a:rPr lang="pt-BR"/>
              <a:t> </a:t>
            </a:r>
            <a:r>
              <a:rPr lang="pt-BR" err="1"/>
              <a:t>coria</a:t>
            </a:r>
            <a:r>
              <a:rPr lang="pt-BR"/>
              <a:t> </a:t>
            </a:r>
            <a:r>
              <a:rPr lang="pt-BR" err="1"/>
              <a:t>dusam</a:t>
            </a:r>
            <a:r>
              <a:rPr lang="pt-BR"/>
              <a:t>.</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440774"/>
            <a:ext cx="5246753" cy="4297362"/>
          </a:xfrm>
        </p:spPr>
        <p:txBody>
          <a:bodyPr tIns="0"/>
          <a:lstStyle>
            <a:lvl1pPr marL="285750" indent="-285750">
              <a:buClr>
                <a:srgbClr val="000000"/>
              </a:buClr>
              <a:buFont typeface="DM Sans" pitchFamily="2" charset="0"/>
              <a:buChar char="•"/>
              <a:defRPr/>
            </a:lvl1pPr>
            <a:lvl2pPr marL="361950" indent="-361950">
              <a:buClr>
                <a:srgbClr val="000000"/>
              </a:buClr>
              <a:buFont typeface="DM Sans" pitchFamily="2" charset="0"/>
              <a:buChar char="•"/>
              <a:defRPr/>
            </a:lvl2pPr>
            <a:lvl3pPr marL="806450" indent="-355600">
              <a:buClr>
                <a:srgbClr val="000000"/>
              </a:buClr>
              <a:buFont typeface="DM Sans" pitchFamily="2" charset="0"/>
              <a:buChar char="•"/>
              <a:defRPr/>
            </a:lvl3pPr>
            <a:lvl4pPr marL="1257300" indent="-361950">
              <a:buClr>
                <a:srgbClr val="000000"/>
              </a:buClr>
              <a:buFont typeface="DM Sans" pitchFamily="2" charset="0"/>
              <a:buChar cha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3" name="Rectangle 2">
            <a:extLst>
              <a:ext uri="{FF2B5EF4-FFF2-40B4-BE49-F238E27FC236}">
                <a16:creationId xmlns:a16="http://schemas.microsoft.com/office/drawing/2014/main" id="{79A22B5F-A517-14B3-4501-73A1D926CBF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2">
            <a:extLst>
              <a:ext uri="{FF2B5EF4-FFF2-40B4-BE49-F238E27FC236}">
                <a16:creationId xmlns:a16="http://schemas.microsoft.com/office/drawing/2014/main" id="{01188C65-9C1A-5BA2-C8D5-D4E8F5820AD4}"/>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itle 1">
            <a:extLst>
              <a:ext uri="{FF2B5EF4-FFF2-40B4-BE49-F238E27FC236}">
                <a16:creationId xmlns:a16="http://schemas.microsoft.com/office/drawing/2014/main" id="{DC095CEA-4E40-8626-A790-2D4211329923}"/>
              </a:ext>
            </a:extLst>
          </p:cNvPr>
          <p:cNvSpPr>
            <a:spLocks noGrp="1"/>
          </p:cNvSpPr>
          <p:nvPr>
            <p:ph type="title"/>
          </p:nvPr>
        </p:nvSpPr>
        <p:spPr>
          <a:xfrm>
            <a:off x="302400" y="302400"/>
            <a:ext cx="11591925" cy="303211"/>
          </a:xfrm>
        </p:spPr>
        <p:txBody>
          <a:bodyPr/>
          <a:lstStyle>
            <a:lvl1pPr>
              <a:defRPr sz="3200">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2337797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1_Title and Content green">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618009"/>
            <a:ext cx="11591925" cy="4297362"/>
          </a:xfrm>
        </p:spPr>
        <p:txBody>
          <a:bodyPr tIns="0"/>
          <a:lstStyle>
            <a:lvl1pPr marL="0" indent="0">
              <a:buFont typeface="Arial" panose="020B0604020202020204" pitchFamily="34" charset="0"/>
              <a:buNone/>
              <a:defRPr sz="1400"/>
            </a:lvl1pPr>
            <a:lvl2pPr marL="361950" indent="-361950">
              <a:buClrTx/>
              <a:buFont typeface="DM Sans" pitchFamily="2" charset="0"/>
              <a:buChar char="•"/>
              <a:defRPr sz="1400">
                <a:solidFill>
                  <a:schemeClr val="tx1"/>
                </a:solidFill>
              </a:defRPr>
            </a:lvl2pPr>
            <a:lvl3pPr marL="806450" indent="-355600">
              <a:buClrTx/>
              <a:buFont typeface="DM Sans" pitchFamily="2" charset="0"/>
              <a:buChar char="•"/>
              <a:defRPr sz="1400">
                <a:solidFill>
                  <a:schemeClr val="tx1"/>
                </a:solidFill>
              </a:defRPr>
            </a:lvl3pPr>
            <a:lvl4pPr marL="1257300" indent="-361950">
              <a:buClrTx/>
              <a:buFont typeface="DM Sans" pitchFamily="2" charset="0"/>
              <a:buChar char="•"/>
              <a:defRPr sz="1400">
                <a:solidFill>
                  <a:schemeClr val="tx1"/>
                </a:solidFill>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34667"/>
            <a:ext cx="9518891" cy="400384"/>
          </a:xfrm>
        </p:spPr>
        <p:txBody>
          <a:bodyPr anchor="b">
            <a:noAutofit/>
          </a:bodyPr>
          <a:lstStyle>
            <a:lvl1pPr marL="0" indent="0">
              <a:buNone/>
              <a:defRPr lang="en-US" sz="2000" b="0" i="0" kern="0" cap="none" spc="300" baseline="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66299"/>
            <a:ext cx="9518892" cy="303211"/>
          </a:xfrm>
        </p:spPr>
        <p:txBody>
          <a:bodyPr/>
          <a:lstStyle>
            <a:lvl1pPr>
              <a:defRPr lang="en-GB" sz="2400" kern="1200" dirty="0">
                <a:solidFill>
                  <a:schemeClr val="tx1"/>
                </a:solidFill>
                <a:latin typeface="+mj-lt"/>
                <a:ea typeface="+mj-ea"/>
                <a:cs typeface="+mj-cs"/>
              </a:defRPr>
            </a:lvl1pPr>
          </a:lstStyle>
          <a:p>
            <a:r>
              <a:rPr lang="en-US"/>
              <a:t>Click to edit Master title style</a:t>
            </a:r>
            <a:endParaRPr lang="en-GB"/>
          </a:p>
        </p:txBody>
      </p:sp>
    </p:spTree>
    <p:extLst>
      <p:ext uri="{BB962C8B-B14F-4D97-AF65-F5344CB8AC3E}">
        <p14:creationId xmlns:p14="http://schemas.microsoft.com/office/powerpoint/2010/main" val="3440223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1162864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437280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005129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236493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10328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1_Title and Content green">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618009"/>
            <a:ext cx="11591925" cy="4297362"/>
          </a:xfrm>
        </p:spPr>
        <p:txBody>
          <a:bodyPr tIns="0"/>
          <a:lstStyle>
            <a:lvl1pPr marL="0" indent="0">
              <a:buFont typeface="Arial" panose="020B0604020202020204" pitchFamily="34" charset="0"/>
              <a:buNone/>
              <a:defRPr sz="1400"/>
            </a:lvl1pPr>
            <a:lvl2pPr marL="361950" indent="-361950">
              <a:buClrTx/>
              <a:buFont typeface="DM Sans" pitchFamily="2" charset="0"/>
              <a:buChar char="•"/>
              <a:defRPr sz="1400">
                <a:solidFill>
                  <a:schemeClr val="tx1"/>
                </a:solidFill>
              </a:defRPr>
            </a:lvl2pPr>
            <a:lvl3pPr marL="806450" indent="-355600">
              <a:buClrTx/>
              <a:buFont typeface="DM Sans" pitchFamily="2" charset="0"/>
              <a:buChar char="•"/>
              <a:defRPr sz="1400">
                <a:solidFill>
                  <a:schemeClr val="tx1"/>
                </a:solidFill>
              </a:defRPr>
            </a:lvl3pPr>
            <a:lvl4pPr marL="1257300" indent="-361950">
              <a:buClrTx/>
              <a:buFont typeface="DM Sans" pitchFamily="2" charset="0"/>
              <a:buChar char="•"/>
              <a:defRPr sz="1400">
                <a:solidFill>
                  <a:schemeClr val="tx1"/>
                </a:solidFill>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34667"/>
            <a:ext cx="9518891" cy="400384"/>
          </a:xfrm>
        </p:spPr>
        <p:txBody>
          <a:bodyPr anchor="b">
            <a:noAutofit/>
          </a:bodyPr>
          <a:lstStyle>
            <a:lvl1pPr marL="0" indent="0">
              <a:buNone/>
              <a:defRPr lang="en-US" sz="2000" b="0" i="0" kern="0" cap="none" spc="300" baseline="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66299"/>
            <a:ext cx="9518892" cy="303211"/>
          </a:xfrm>
        </p:spPr>
        <p:txBody>
          <a:bodyPr/>
          <a:lstStyle>
            <a:lvl1pPr>
              <a:defRPr lang="en-GB" sz="2400" kern="1200" dirty="0">
                <a:solidFill>
                  <a:schemeClr val="tx1"/>
                </a:solidFill>
                <a:latin typeface="+mj-lt"/>
                <a:ea typeface="+mj-ea"/>
                <a:cs typeface="+mj-cs"/>
              </a:defRPr>
            </a:lvl1pPr>
          </a:lstStyle>
          <a:p>
            <a:r>
              <a:rPr lang="en-US"/>
              <a:t>Click to edit Master title style</a:t>
            </a:r>
            <a:endParaRPr lang="en-GB"/>
          </a:p>
        </p:txBody>
      </p:sp>
    </p:spTree>
    <p:extLst>
      <p:ext uri="{BB962C8B-B14F-4D97-AF65-F5344CB8AC3E}">
        <p14:creationId xmlns:p14="http://schemas.microsoft.com/office/powerpoint/2010/main" val="3490341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06E546-EDF2-E188-86C7-04452671B49F}"/>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Rectangle 3">
            <a:extLst>
              <a:ext uri="{FF2B5EF4-FFF2-40B4-BE49-F238E27FC236}">
                <a16:creationId xmlns:a16="http://schemas.microsoft.com/office/drawing/2014/main" id="{1EFA55F1-B4FB-3DED-6244-A7DD22316CBE}"/>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a:extLst>
              <a:ext uri="{FF2B5EF4-FFF2-40B4-BE49-F238E27FC236}">
                <a16:creationId xmlns:a16="http://schemas.microsoft.com/office/drawing/2014/main" id="{551B8CFC-9682-2B7D-196D-0BF059C25AD0}"/>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3690135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sz="1000"/>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617832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Title and 2 Content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34CFB6-AA22-1805-C047-2B46F2DCD282}"/>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descr="A picture containing person, human face, smile, wall&#10;&#10;Description automatically generated">
            <a:extLst>
              <a:ext uri="{FF2B5EF4-FFF2-40B4-BE49-F238E27FC236}">
                <a16:creationId xmlns:a16="http://schemas.microsoft.com/office/drawing/2014/main" id="{7C6A2E0E-47F9-3063-E3E1-EDA9153771B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46"/>
          <a:stretch/>
        </p:blipFill>
        <p:spPr>
          <a:xfrm>
            <a:off x="6723291" y="-27388"/>
            <a:ext cx="5469154" cy="6885388"/>
          </a:xfrm>
          <a:prstGeom prst="rect">
            <a:avLst/>
          </a:prstGeom>
        </p:spPr>
      </p:pic>
      <p:sp>
        <p:nvSpPr>
          <p:cNvPr id="7" name="Rectangle 6">
            <a:extLst>
              <a:ext uri="{FF2B5EF4-FFF2-40B4-BE49-F238E27FC236}">
                <a16:creationId xmlns:a16="http://schemas.microsoft.com/office/drawing/2014/main" id="{BD3B8946-14DC-2B28-248E-480F4D6A1AEE}"/>
              </a:ext>
            </a:extLst>
          </p:cNvPr>
          <p:cNvSpPr/>
          <p:nvPr/>
        </p:nvSpPr>
        <p:spPr>
          <a:xfrm>
            <a:off x="6722846" y="0"/>
            <a:ext cx="5469154"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a:t>
            </a:fld>
            <a:endParaRPr lang="en-GB"/>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97230"/>
            <a:ext cx="5212354"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943823"/>
            <a:ext cx="5212354" cy="3749408"/>
          </a:xfrm>
        </p:spPr>
        <p:txBody>
          <a:bodyPr/>
          <a:lstStyle>
            <a:lvl1pPr>
              <a:defRPr sz="16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3" name="Text Placeholder 2">
            <a:extLst>
              <a:ext uri="{FF2B5EF4-FFF2-40B4-BE49-F238E27FC236}">
                <a16:creationId xmlns:a16="http://schemas.microsoft.com/office/drawing/2014/main" id="{B8B6D062-9F1F-C180-AFD3-9A3955E68E58}"/>
              </a:ext>
            </a:extLst>
          </p:cNvPr>
          <p:cNvSpPr>
            <a:spLocks noGrp="1"/>
          </p:cNvSpPr>
          <p:nvPr>
            <p:ph type="body" idx="11" hasCustomPrompt="1"/>
          </p:nvPr>
        </p:nvSpPr>
        <p:spPr>
          <a:xfrm>
            <a:off x="302400" y="679057"/>
            <a:ext cx="62508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4" name="Title 1">
            <a:extLst>
              <a:ext uri="{FF2B5EF4-FFF2-40B4-BE49-F238E27FC236}">
                <a16:creationId xmlns:a16="http://schemas.microsoft.com/office/drawing/2014/main" id="{71753983-13C8-CB7F-97DF-36E7038A40D4}"/>
              </a:ext>
            </a:extLst>
          </p:cNvPr>
          <p:cNvSpPr>
            <a:spLocks noGrp="1"/>
          </p:cNvSpPr>
          <p:nvPr>
            <p:ph type="title"/>
          </p:nvPr>
        </p:nvSpPr>
        <p:spPr>
          <a:xfrm>
            <a:off x="302401" y="302400"/>
            <a:ext cx="6250799" cy="371829"/>
          </a:xfrm>
        </p:spPr>
        <p:txBody>
          <a:bodyPr/>
          <a:lstStyle>
            <a:lvl1pPr>
              <a:defRPr sz="3200">
                <a:solidFill>
                  <a:srgbClr val="48A2CF"/>
                </a:solidFill>
              </a:defRPr>
            </a:lvl1pPr>
          </a:lstStyle>
          <a:p>
            <a:r>
              <a:rPr lang="en-US"/>
              <a:t>Click to edit Master title style</a:t>
            </a:r>
            <a:endParaRPr lang="en-GB"/>
          </a:p>
        </p:txBody>
      </p:sp>
      <p:pic>
        <p:nvPicPr>
          <p:cNvPr id="19" name="Graphic 18">
            <a:extLst>
              <a:ext uri="{FF2B5EF4-FFF2-40B4-BE49-F238E27FC236}">
                <a16:creationId xmlns:a16="http://schemas.microsoft.com/office/drawing/2014/main" id="{34581196-0D3D-B29E-B5D7-E2623E564CEB}"/>
              </a:ext>
            </a:extLst>
          </p:cNvPr>
          <p:cNvPicPr>
            <a:picLocks noChangeAspect="1"/>
          </p:cNvPicPr>
          <p:nvPr userDrawn="1"/>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544050" y="6114535"/>
            <a:ext cx="2438400" cy="471188"/>
          </a:xfrm>
          <a:prstGeom prst="rect">
            <a:avLst/>
          </a:prstGeom>
        </p:spPr>
      </p:pic>
    </p:spTree>
    <p:extLst>
      <p:ext uri="{BB962C8B-B14F-4D97-AF65-F5344CB8AC3E}">
        <p14:creationId xmlns:p14="http://schemas.microsoft.com/office/powerpoint/2010/main" val="2953238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0_Title and 2 Content 2">
    <p:spTree>
      <p:nvGrpSpPr>
        <p:cNvPr id="1" name=""/>
        <p:cNvGrpSpPr/>
        <p:nvPr/>
      </p:nvGrpSpPr>
      <p:grpSpPr>
        <a:xfrm>
          <a:off x="0" y="0"/>
          <a:ext cx="0" cy="0"/>
          <a:chOff x="0" y="0"/>
          <a:chExt cx="0" cy="0"/>
        </a:xfrm>
      </p:grpSpPr>
      <p:pic>
        <p:nvPicPr>
          <p:cNvPr id="2" name="Picture 10" descr="A person with curly hair smiling&#10;&#10;Description automatically generated">
            <a:extLst>
              <a:ext uri="{FF2B5EF4-FFF2-40B4-BE49-F238E27FC236}">
                <a16:creationId xmlns:a16="http://schemas.microsoft.com/office/drawing/2014/main" id="{4B577AC1-5BE6-1030-6934-22AFA8812E5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14"/>
          <a:stretch/>
        </p:blipFill>
        <p:spPr>
          <a:xfrm>
            <a:off x="6972299" y="-6517"/>
            <a:ext cx="5219701" cy="6864517"/>
          </a:xfrm>
          <a:prstGeom prst="rect">
            <a:avLst/>
          </a:prstGeom>
        </p:spPr>
      </p:pic>
      <p:sp>
        <p:nvSpPr>
          <p:cNvPr id="5" name="Rectangle 4">
            <a:extLst>
              <a:ext uri="{FF2B5EF4-FFF2-40B4-BE49-F238E27FC236}">
                <a16:creationId xmlns:a16="http://schemas.microsoft.com/office/drawing/2014/main" id="{5C4A9276-A0F7-C280-99B8-6826E3C44BC8}"/>
              </a:ext>
            </a:extLst>
          </p:cNvPr>
          <p:cNvSpPr/>
          <p:nvPr userDrawn="1"/>
        </p:nvSpPr>
        <p:spPr>
          <a:xfrm>
            <a:off x="6972298" y="-6517"/>
            <a:ext cx="5219701"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97230"/>
            <a:ext cx="6537671" cy="3131538"/>
          </a:xfrm>
        </p:spPr>
        <p:txBody>
          <a:bodyPr tIns="0"/>
          <a:lstStyle>
            <a:lvl1pPr>
              <a:defRPr sz="16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62643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9" name="Text Placeholder 2">
            <a:extLst>
              <a:ext uri="{FF2B5EF4-FFF2-40B4-BE49-F238E27FC236}">
                <a16:creationId xmlns:a16="http://schemas.microsoft.com/office/drawing/2014/main" id="{33E5336E-466C-A820-89D4-8044807C09AF}"/>
              </a:ext>
            </a:extLst>
          </p:cNvPr>
          <p:cNvSpPr>
            <a:spLocks noGrp="1"/>
          </p:cNvSpPr>
          <p:nvPr>
            <p:ph type="body" idx="11" hasCustomPrompt="1"/>
          </p:nvPr>
        </p:nvSpPr>
        <p:spPr>
          <a:xfrm>
            <a:off x="302400" y="679057"/>
            <a:ext cx="6537670" cy="400384"/>
          </a:xfrm>
        </p:spPr>
        <p:txBody>
          <a:bodyPr anchor="b">
            <a:noAutofit/>
          </a:bodyPr>
          <a:lstStyle>
            <a:lvl1pPr marL="0" indent="0">
              <a:buNone/>
              <a:defRPr lang="en-US" sz="2500" b="0" kern="0" spc="0" baseline="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0" name="Title 1">
            <a:extLst>
              <a:ext uri="{FF2B5EF4-FFF2-40B4-BE49-F238E27FC236}">
                <a16:creationId xmlns:a16="http://schemas.microsoft.com/office/drawing/2014/main" id="{E8F74E79-F53E-4296-C295-0F6ABE87ECA8}"/>
              </a:ext>
            </a:extLst>
          </p:cNvPr>
          <p:cNvSpPr>
            <a:spLocks noGrp="1"/>
          </p:cNvSpPr>
          <p:nvPr>
            <p:ph type="title"/>
          </p:nvPr>
        </p:nvSpPr>
        <p:spPr>
          <a:xfrm>
            <a:off x="302401" y="302400"/>
            <a:ext cx="6537669" cy="371829"/>
          </a:xfrm>
        </p:spPr>
        <p:txBody>
          <a:bodyPr/>
          <a:lstStyle>
            <a:lvl1pPr>
              <a:defRPr sz="3200">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2483503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Tree>
    <p:extLst>
      <p:ext uri="{BB962C8B-B14F-4D97-AF65-F5344CB8AC3E}">
        <p14:creationId xmlns:p14="http://schemas.microsoft.com/office/powerpoint/2010/main" val="2608197882"/>
      </p:ext>
    </p:extLst>
  </p:cSld>
  <p:clrMapOvr>
    <a:masterClrMapping/>
  </p:clrMapOvr>
  <p:transition spd="slow">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397174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D3DD8-5F67-A6CB-BCD9-926EA702D7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H"/>
          </a:p>
        </p:txBody>
      </p:sp>
      <p:sp>
        <p:nvSpPr>
          <p:cNvPr id="3" name="Subtitle 2">
            <a:extLst>
              <a:ext uri="{FF2B5EF4-FFF2-40B4-BE49-F238E27FC236}">
                <a16:creationId xmlns:a16="http://schemas.microsoft.com/office/drawing/2014/main" id="{A15FAA6F-291B-CA5C-ED39-7217E53FAC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83B0AD7C-A9C8-2702-5052-89A61DF615D6}"/>
              </a:ext>
            </a:extLst>
          </p:cNvPr>
          <p:cNvSpPr>
            <a:spLocks noGrp="1"/>
          </p:cNvSpPr>
          <p:nvPr>
            <p:ph type="dt" sz="half" idx="10"/>
          </p:nvPr>
        </p:nvSpPr>
        <p:spPr/>
        <p:txBody>
          <a:bodyPr/>
          <a:lstStyle/>
          <a:p>
            <a:fld id="{DFF87C66-6381-43A1-BF5A-4662017AC7D5}" type="datetimeFigureOut">
              <a:rPr lang="en-CH" smtClean="0"/>
              <a:t>22/04/2025</a:t>
            </a:fld>
            <a:endParaRPr lang="en-CH"/>
          </a:p>
        </p:txBody>
      </p:sp>
      <p:sp>
        <p:nvSpPr>
          <p:cNvPr id="5" name="Footer Placeholder 4">
            <a:extLst>
              <a:ext uri="{FF2B5EF4-FFF2-40B4-BE49-F238E27FC236}">
                <a16:creationId xmlns:a16="http://schemas.microsoft.com/office/drawing/2014/main" id="{6AAB3397-F93D-0CC1-4318-AB9C8A3B36F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B45799F-3D45-4A26-9BBE-DDE957C2FF03}"/>
              </a:ext>
            </a:extLst>
          </p:cNvPr>
          <p:cNvSpPr>
            <a:spLocks noGrp="1"/>
          </p:cNvSpPr>
          <p:nvPr>
            <p:ph type="sldNum" sz="quarter" idx="12"/>
          </p:nvPr>
        </p:nvSpPr>
        <p:spPr/>
        <p:txBody>
          <a:bodyPr/>
          <a:lstStyle/>
          <a:p>
            <a:fld id="{7789169D-57AC-4A87-AE95-81526FAA11E4}" type="slidenum">
              <a:rPr lang="en-CH" smtClean="0"/>
              <a:t>‹#›</a:t>
            </a:fld>
            <a:endParaRPr lang="en-CH"/>
          </a:p>
        </p:txBody>
      </p:sp>
    </p:spTree>
    <p:extLst>
      <p:ext uri="{BB962C8B-B14F-4D97-AF65-F5344CB8AC3E}">
        <p14:creationId xmlns:p14="http://schemas.microsoft.com/office/powerpoint/2010/main" val="1110868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7811A18F-4689-0D71-7208-614149D510C2}"/>
              </a:ext>
            </a:extLst>
          </p:cNvPr>
          <p:cNvSpPr>
            <a:spLocks noGrp="1"/>
          </p:cNvSpPr>
          <p:nvPr>
            <p:ph type="ctrTitle" hasCustomPrompt="1"/>
          </p:nvPr>
        </p:nvSpPr>
        <p:spPr>
          <a:xfrm>
            <a:off x="302399" y="302400"/>
            <a:ext cx="11589563" cy="1978342"/>
          </a:xfrm>
          <a:prstGeom prst="rect">
            <a:avLst/>
          </a:prstGeom>
        </p:spPr>
        <p:txBody>
          <a:bodyPr anchor="t">
            <a:noAutofit/>
          </a:bodyPr>
          <a:lstStyle>
            <a:lvl1pPr algn="l">
              <a:lnSpc>
                <a:spcPct val="85000"/>
              </a:lnSpc>
              <a:defRPr sz="5700">
                <a:solidFill>
                  <a:schemeClr val="tx1"/>
                </a:solidFill>
              </a:defRPr>
            </a:lvl1pPr>
          </a:lstStyle>
          <a:p>
            <a:r>
              <a:rPr lang="en-GB"/>
              <a:t>Presentation</a:t>
            </a:r>
            <a:br>
              <a:rPr lang="en-GB"/>
            </a:br>
            <a:r>
              <a:rPr lang="en-GB"/>
              <a:t>Title</a:t>
            </a:r>
          </a:p>
        </p:txBody>
      </p:sp>
    </p:spTree>
    <p:extLst>
      <p:ext uri="{BB962C8B-B14F-4D97-AF65-F5344CB8AC3E}">
        <p14:creationId xmlns:p14="http://schemas.microsoft.com/office/powerpoint/2010/main" val="204740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_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blipFill dpi="0" rotWithShape="1">
            <a:blip r:embed="rId2" cstate="print">
              <a:extLst>
                <a:ext uri="{28A0092B-C50C-407E-A947-70E740481C1C}">
                  <a14:useLocalDpi xmlns:a14="http://schemas.microsoft.com/office/drawing/2010/main"/>
                </a:ext>
              </a:extLst>
            </a:blip>
            <a:srcRect/>
            <a:stretch>
              <a:fillRect b="2"/>
            </a:stretch>
          </a:blip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8436429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our images – option II">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A8DC6BE1-654F-3E30-155F-205C366A92BE}"/>
              </a:ext>
            </a:extLst>
          </p:cNvPr>
          <p:cNvGraphicFramePr>
            <a:graphicFrameLocks noChangeAspect="1"/>
          </p:cNvGraphicFramePr>
          <p:nvPr userDrawn="1">
            <p:custDataLst>
              <p:tags r:id="rId1"/>
            </p:custDataLst>
            <p:extLst>
              <p:ext uri="{D42A27DB-BD31-4B8C-83A1-F6EECF244321}">
                <p14:modId xmlns:p14="http://schemas.microsoft.com/office/powerpoint/2010/main" val="28555212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1" imgH="333" progId="TCLayout.ActiveDocument.1">
                  <p:embed/>
                </p:oleObj>
              </mc:Choice>
              <mc:Fallback>
                <p:oleObj name="think-cell Slide" r:id="rId3" imgW="331" imgH="333" progId="TCLayout.ActiveDocument.1">
                  <p:embed/>
                  <p:pic>
                    <p:nvPicPr>
                      <p:cNvPr id="15" name="think-cell data - do not delete" hidden="1">
                        <a:extLst>
                          <a:ext uri="{FF2B5EF4-FFF2-40B4-BE49-F238E27FC236}">
                            <a16:creationId xmlns:a16="http://schemas.microsoft.com/office/drawing/2014/main" id="{A8DC6BE1-654F-3E30-155F-205C366A92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Picture Placeholder 9">
            <a:extLst>
              <a:ext uri="{FF2B5EF4-FFF2-40B4-BE49-F238E27FC236}">
                <a16:creationId xmlns:a16="http://schemas.microsoft.com/office/drawing/2014/main" id="{595AE3E4-F4B1-D3A1-69FA-FFA0783C8913}"/>
              </a:ext>
            </a:extLst>
          </p:cNvPr>
          <p:cNvSpPr>
            <a:spLocks noGrp="1"/>
          </p:cNvSpPr>
          <p:nvPr>
            <p:ph type="pic" sz="quarter" idx="27" hasCustomPrompt="1"/>
          </p:nvPr>
        </p:nvSpPr>
        <p:spPr>
          <a:xfrm>
            <a:off x="299401" y="2052589"/>
            <a:ext cx="2751704" cy="2255460"/>
          </a:xfrm>
          <a:solidFill>
            <a:schemeClr val="bg2"/>
          </a:solidFill>
        </p:spPr>
        <p:txBody>
          <a:bodyPr wrap="none" tIns="365760"/>
          <a:lstStyle>
            <a:lvl1pPr algn="ctr">
              <a:defRPr sz="1600"/>
            </a:lvl1pPr>
          </a:lstStyle>
          <a:p>
            <a:r>
              <a:rPr lang="en-GB"/>
              <a:t> </a:t>
            </a:r>
          </a:p>
        </p:txBody>
      </p:sp>
      <p:sp>
        <p:nvSpPr>
          <p:cNvPr id="14" name="Picture Placeholder 9">
            <a:extLst>
              <a:ext uri="{FF2B5EF4-FFF2-40B4-BE49-F238E27FC236}">
                <a16:creationId xmlns:a16="http://schemas.microsoft.com/office/drawing/2014/main" id="{3F0E784B-2EC4-A154-4CAD-ACDAA70DE581}"/>
              </a:ext>
            </a:extLst>
          </p:cNvPr>
          <p:cNvSpPr>
            <a:spLocks noGrp="1"/>
          </p:cNvSpPr>
          <p:nvPr>
            <p:ph type="pic" sz="quarter" idx="28" hasCustomPrompt="1"/>
          </p:nvPr>
        </p:nvSpPr>
        <p:spPr>
          <a:xfrm>
            <a:off x="3245565" y="2052589"/>
            <a:ext cx="2751704" cy="2255460"/>
          </a:xfrm>
          <a:solidFill>
            <a:schemeClr val="bg2"/>
          </a:solidFill>
        </p:spPr>
        <p:txBody>
          <a:bodyPr tIns="365760"/>
          <a:lstStyle>
            <a:lvl1pPr algn="ctr">
              <a:defRPr sz="1600"/>
            </a:lvl1pPr>
          </a:lstStyle>
          <a:p>
            <a:r>
              <a:rPr lang="en-GB"/>
              <a:t> </a:t>
            </a:r>
          </a:p>
        </p:txBody>
      </p:sp>
      <p:sp>
        <p:nvSpPr>
          <p:cNvPr id="17" name="Picture Placeholder 9">
            <a:extLst>
              <a:ext uri="{FF2B5EF4-FFF2-40B4-BE49-F238E27FC236}">
                <a16:creationId xmlns:a16="http://schemas.microsoft.com/office/drawing/2014/main" id="{28F1B542-0A14-904F-DBF1-C1E7B18E7F66}"/>
              </a:ext>
            </a:extLst>
          </p:cNvPr>
          <p:cNvSpPr>
            <a:spLocks noGrp="1"/>
          </p:cNvSpPr>
          <p:nvPr>
            <p:ph type="pic" sz="quarter" idx="29" hasCustomPrompt="1"/>
          </p:nvPr>
        </p:nvSpPr>
        <p:spPr>
          <a:xfrm>
            <a:off x="6191729" y="2052589"/>
            <a:ext cx="2751704" cy="2255460"/>
          </a:xfrm>
          <a:solidFill>
            <a:schemeClr val="bg2"/>
          </a:solidFill>
        </p:spPr>
        <p:txBody>
          <a:bodyPr tIns="365760"/>
          <a:lstStyle>
            <a:lvl1pPr algn="ctr">
              <a:defRPr sz="1600"/>
            </a:lvl1pPr>
          </a:lstStyle>
          <a:p>
            <a:r>
              <a:rPr lang="en-GB"/>
              <a:t> </a:t>
            </a:r>
          </a:p>
        </p:txBody>
      </p:sp>
      <p:sp>
        <p:nvSpPr>
          <p:cNvPr id="19" name="Picture Placeholder 9">
            <a:extLst>
              <a:ext uri="{FF2B5EF4-FFF2-40B4-BE49-F238E27FC236}">
                <a16:creationId xmlns:a16="http://schemas.microsoft.com/office/drawing/2014/main" id="{B29B54B2-D4F4-1BD2-C983-31A9C3AFB927}"/>
              </a:ext>
            </a:extLst>
          </p:cNvPr>
          <p:cNvSpPr>
            <a:spLocks noGrp="1"/>
          </p:cNvSpPr>
          <p:nvPr>
            <p:ph type="pic" sz="quarter" idx="30" hasCustomPrompt="1"/>
          </p:nvPr>
        </p:nvSpPr>
        <p:spPr>
          <a:xfrm>
            <a:off x="9137894" y="2052589"/>
            <a:ext cx="2751704" cy="2255460"/>
          </a:xfrm>
          <a:solidFill>
            <a:schemeClr val="bg2"/>
          </a:solidFill>
        </p:spPr>
        <p:txBody>
          <a:bodyPr tIns="365760"/>
          <a:lstStyle>
            <a:lvl1pPr algn="ctr">
              <a:defRPr sz="1600"/>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a:xfrm>
            <a:off x="302400" y="6450806"/>
            <a:ext cx="1040625" cy="109061"/>
          </a:xfrm>
          <a:prstGeom prst="rect">
            <a:avLst/>
          </a:prstGeom>
        </p:spPr>
        <p:txBody>
          <a:bodyPr/>
          <a:lstStyle/>
          <a:p>
            <a:fld id="{5BA3E189-2F3A-42E5-B572-3520703B6186}" type="slidenum">
              <a:rPr lang="en-GB" smtClean="0"/>
              <a:pPr/>
              <a:t>‹#›</a:t>
            </a:fld>
            <a:endParaRPr lang="en-GB"/>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vert="horz"/>
          <a:lstStyle/>
          <a:p>
            <a:r>
              <a:rPr lang="en-US"/>
              <a:t>Slide title</a:t>
            </a:r>
            <a:endParaRPr lang="en-GB"/>
          </a:p>
        </p:txBody>
      </p:sp>
      <p:sp>
        <p:nvSpPr>
          <p:cNvPr id="3" name="Text Placeholder 15">
            <a:extLst>
              <a:ext uri="{FF2B5EF4-FFF2-40B4-BE49-F238E27FC236}">
                <a16:creationId xmlns:a16="http://schemas.microsoft.com/office/drawing/2014/main" id="{5CF89FE2-2C70-7E8A-7038-20E6CDE41280}"/>
              </a:ext>
            </a:extLst>
          </p:cNvPr>
          <p:cNvSpPr>
            <a:spLocks noGrp="1"/>
          </p:cNvSpPr>
          <p:nvPr>
            <p:ph type="body" sz="quarter" idx="18" hasCustomPrompt="1"/>
          </p:nvPr>
        </p:nvSpPr>
        <p:spPr>
          <a:xfrm>
            <a:off x="302400" y="4459535"/>
            <a:ext cx="2527946" cy="1223804"/>
          </a:xfrm>
        </p:spPr>
        <p:txBody>
          <a:bodyPr tIns="0"/>
          <a:lstStyle>
            <a:lvl1pPr>
              <a:spcAft>
                <a:spcPts val="0"/>
              </a:spcAft>
              <a:defRPr sz="16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Text</a:t>
            </a:r>
          </a:p>
        </p:txBody>
      </p:sp>
      <p:sp>
        <p:nvSpPr>
          <p:cNvPr id="4" name="Text Placeholder 15">
            <a:extLst>
              <a:ext uri="{FF2B5EF4-FFF2-40B4-BE49-F238E27FC236}">
                <a16:creationId xmlns:a16="http://schemas.microsoft.com/office/drawing/2014/main" id="{BFC4A744-9BE9-EABB-425C-9D05B13AC5F9}"/>
              </a:ext>
            </a:extLst>
          </p:cNvPr>
          <p:cNvSpPr>
            <a:spLocks noGrp="1"/>
          </p:cNvSpPr>
          <p:nvPr>
            <p:ph type="body" sz="quarter" idx="31" hasCustomPrompt="1"/>
          </p:nvPr>
        </p:nvSpPr>
        <p:spPr>
          <a:xfrm>
            <a:off x="3239040" y="4459535"/>
            <a:ext cx="2527946" cy="1223804"/>
          </a:xfrm>
        </p:spPr>
        <p:txBody>
          <a:bodyPr tIns="0"/>
          <a:lstStyle>
            <a:lvl1pPr>
              <a:spcAft>
                <a:spcPts val="0"/>
              </a:spcAft>
              <a:defRPr sz="16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Text</a:t>
            </a:r>
          </a:p>
        </p:txBody>
      </p:sp>
      <p:sp>
        <p:nvSpPr>
          <p:cNvPr id="5" name="Text Placeholder 15">
            <a:extLst>
              <a:ext uri="{FF2B5EF4-FFF2-40B4-BE49-F238E27FC236}">
                <a16:creationId xmlns:a16="http://schemas.microsoft.com/office/drawing/2014/main" id="{E716E7AA-CEDB-327D-8AA1-886F22ADC8D1}"/>
              </a:ext>
            </a:extLst>
          </p:cNvPr>
          <p:cNvSpPr>
            <a:spLocks noGrp="1"/>
          </p:cNvSpPr>
          <p:nvPr>
            <p:ph type="body" sz="quarter" idx="32" hasCustomPrompt="1"/>
          </p:nvPr>
        </p:nvSpPr>
        <p:spPr>
          <a:xfrm>
            <a:off x="6175680" y="4459535"/>
            <a:ext cx="2527946" cy="1223804"/>
          </a:xfrm>
        </p:spPr>
        <p:txBody>
          <a:bodyPr tIns="0"/>
          <a:lstStyle>
            <a:lvl1pPr>
              <a:spcAft>
                <a:spcPts val="0"/>
              </a:spcAft>
              <a:defRPr sz="16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Text</a:t>
            </a:r>
          </a:p>
        </p:txBody>
      </p:sp>
      <p:sp>
        <p:nvSpPr>
          <p:cNvPr id="6" name="Text Placeholder 15">
            <a:extLst>
              <a:ext uri="{FF2B5EF4-FFF2-40B4-BE49-F238E27FC236}">
                <a16:creationId xmlns:a16="http://schemas.microsoft.com/office/drawing/2014/main" id="{7E72383C-8F41-B04D-6C54-2E7B0C92AB15}"/>
              </a:ext>
            </a:extLst>
          </p:cNvPr>
          <p:cNvSpPr>
            <a:spLocks noGrp="1"/>
          </p:cNvSpPr>
          <p:nvPr>
            <p:ph type="body" sz="quarter" idx="33" hasCustomPrompt="1"/>
          </p:nvPr>
        </p:nvSpPr>
        <p:spPr>
          <a:xfrm>
            <a:off x="9112320" y="4459535"/>
            <a:ext cx="2527946" cy="1223804"/>
          </a:xfrm>
        </p:spPr>
        <p:txBody>
          <a:bodyPr tIns="0"/>
          <a:lstStyle>
            <a:lvl1pPr>
              <a:spcAft>
                <a:spcPts val="0"/>
              </a:spcAft>
              <a:defRPr sz="16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Text</a:t>
            </a:r>
          </a:p>
        </p:txBody>
      </p:sp>
      <p:sp>
        <p:nvSpPr>
          <p:cNvPr id="2" name="Text Placeholder 2">
            <a:extLst>
              <a:ext uri="{FF2B5EF4-FFF2-40B4-BE49-F238E27FC236}">
                <a16:creationId xmlns:a16="http://schemas.microsoft.com/office/drawing/2014/main" id="{930FBB39-0A64-39D3-5D52-78B42AD01AAF}"/>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10">
            <a:extLst>
              <a:ext uri="{FF2B5EF4-FFF2-40B4-BE49-F238E27FC236}">
                <a16:creationId xmlns:a16="http://schemas.microsoft.com/office/drawing/2014/main" id="{5B5CCC37-0596-00C9-DADD-A3E5AA12C1B0}"/>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0" name="Text Placeholder 10">
            <a:extLst>
              <a:ext uri="{FF2B5EF4-FFF2-40B4-BE49-F238E27FC236}">
                <a16:creationId xmlns:a16="http://schemas.microsoft.com/office/drawing/2014/main" id="{9FD87064-6E28-1FD4-00B5-B646622A13B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002686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5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D4324EB0-F5E1-474F-941A-3DDE540B133F}" type="slidenum">
              <a:rPr lang="en-GB" smtClean="0"/>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sz="1600"/>
            </a:lvl1pPr>
            <a:lvl2pPr marL="361950" indent="-361950">
              <a:buClr>
                <a:srgbClr val="000000"/>
              </a:buClr>
              <a:buFont typeface="DM Sans" pitchFamily="2" charset="0"/>
              <a:buChar char="•"/>
              <a:defRPr sz="1600"/>
            </a:lvl2pPr>
            <a:lvl3pPr marL="806450" indent="-355600">
              <a:buClr>
                <a:srgbClr val="000000"/>
              </a:buClr>
              <a:buFont typeface="DM Sans" pitchFamily="2" charset="0"/>
              <a:buChar char="•"/>
              <a:defRPr sz="1600"/>
            </a:lvl3pPr>
            <a:lvl4pPr marL="1257300" indent="-361950">
              <a:buClr>
                <a:srgbClr val="000000"/>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4" name="Rectangle 3">
            <a:extLst>
              <a:ext uri="{FF2B5EF4-FFF2-40B4-BE49-F238E27FC236}">
                <a16:creationId xmlns:a16="http://schemas.microsoft.com/office/drawing/2014/main" id="{F05831BB-C16C-A58C-F964-39FC86B33398}"/>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Picture Placeholder 8">
            <a:extLst>
              <a:ext uri="{FF2B5EF4-FFF2-40B4-BE49-F238E27FC236}">
                <a16:creationId xmlns:a16="http://schemas.microsoft.com/office/drawing/2014/main" id="{CDD268F5-10CC-078D-FD95-840E99146B64}"/>
              </a:ext>
            </a:extLst>
          </p:cNvPr>
          <p:cNvSpPr>
            <a:spLocks noGrp="1"/>
          </p:cNvSpPr>
          <p:nvPr>
            <p:ph type="pic" sz="quarter" idx="21" hasCustomPrompt="1"/>
          </p:nvPr>
        </p:nvSpPr>
        <p:spPr>
          <a:xfrm>
            <a:off x="9054130" y="1389378"/>
            <a:ext cx="2492829" cy="4297362"/>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9" name="Text Placeholder 2">
            <a:extLst>
              <a:ext uri="{FF2B5EF4-FFF2-40B4-BE49-F238E27FC236}">
                <a16:creationId xmlns:a16="http://schemas.microsoft.com/office/drawing/2014/main" id="{315424C5-F0D3-3BF7-6088-2BB164AEBEC2}"/>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0" name="Title 1">
            <a:extLst>
              <a:ext uri="{FF2B5EF4-FFF2-40B4-BE49-F238E27FC236}">
                <a16:creationId xmlns:a16="http://schemas.microsoft.com/office/drawing/2014/main" id="{BCDF386B-A122-F5A2-0BEF-0C9FB9DD6528}"/>
              </a:ext>
            </a:extLst>
          </p:cNvPr>
          <p:cNvSpPr>
            <a:spLocks noGrp="1"/>
          </p:cNvSpPr>
          <p:nvPr>
            <p:ph type="title"/>
          </p:nvPr>
        </p:nvSpPr>
        <p:spPr>
          <a:xfrm>
            <a:off x="302400" y="302400"/>
            <a:ext cx="11591925" cy="303211"/>
          </a:xfrm>
        </p:spPr>
        <p:txBody>
          <a:bodyPr/>
          <a:lstStyle>
            <a:lvl1pPr>
              <a:defRPr sz="3200">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4118416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8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06E546-EDF2-E188-86C7-04452671B49F}"/>
              </a:ext>
            </a:extLst>
          </p:cNvPr>
          <p:cNvSpPr>
            <a:spLocks noGrp="1"/>
          </p:cNvSpPr>
          <p:nvPr>
            <p:ph type="sldNum" sz="quarter" idx="10"/>
          </p:nvPr>
        </p:nvSpPr>
        <p:spPr/>
        <p:txBody>
          <a:bodyPr/>
          <a:lstStyle>
            <a:lvl1pPr>
              <a:defRPr sz="1000"/>
            </a:lvl1pPr>
          </a:lstStyle>
          <a:p>
            <a:fld id="{D4324EB0-F5E1-474F-941A-3DDE540B133F}" type="slidenum">
              <a:rPr lang="en-GB" smtClean="0"/>
              <a:pPr/>
              <a:t>‹#›</a:t>
            </a:fld>
            <a:endParaRPr lang="en-GB"/>
          </a:p>
        </p:txBody>
      </p:sp>
      <p:sp>
        <p:nvSpPr>
          <p:cNvPr id="8" name="Title 1">
            <a:extLst>
              <a:ext uri="{FF2B5EF4-FFF2-40B4-BE49-F238E27FC236}">
                <a16:creationId xmlns:a16="http://schemas.microsoft.com/office/drawing/2014/main" id="{551B8CFC-9682-2B7D-196D-0BF059C25AD0}"/>
              </a:ext>
            </a:extLst>
          </p:cNvPr>
          <p:cNvSpPr>
            <a:spLocks noGrp="1"/>
          </p:cNvSpPr>
          <p:nvPr>
            <p:ph type="title"/>
          </p:nvPr>
        </p:nvSpPr>
        <p:spPr>
          <a:xfrm>
            <a:off x="302400" y="302400"/>
            <a:ext cx="11004355" cy="301899"/>
          </a:xfrm>
        </p:spPr>
        <p:txBody>
          <a:bodyPr/>
          <a:lstStyle>
            <a:lvl1pPr>
              <a:defRPr sz="3200">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37739330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D4324EB0-F5E1-474F-941A-3DDE540B133F}" type="slidenum">
              <a:rPr lang="en-GB" smtClean="0"/>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4002452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D4324EB0-F5E1-474F-941A-3DDE540B133F}" type="slidenum">
              <a:rPr lang="en-GB" smtClean="0"/>
              <a:t>‹#›</a:t>
            </a:fld>
            <a:endParaRPr lang="en-GB"/>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a:t>Slide title</a:t>
            </a:r>
            <a:endParaRPr lang="en-GB"/>
          </a:p>
        </p:txBody>
      </p:sp>
    </p:spTree>
    <p:extLst>
      <p:ext uri="{BB962C8B-B14F-4D97-AF65-F5344CB8AC3E}">
        <p14:creationId xmlns:p14="http://schemas.microsoft.com/office/powerpoint/2010/main" val="5556253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D4324EB0-F5E1-474F-941A-3DDE540B133F}" type="slidenum">
              <a:rPr lang="en-GB" smtClean="0"/>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a:t>Slide title</a:t>
            </a:r>
            <a:endParaRPr lang="en-GB"/>
          </a:p>
        </p:txBody>
      </p:sp>
    </p:spTree>
    <p:extLst>
      <p:ext uri="{BB962C8B-B14F-4D97-AF65-F5344CB8AC3E}">
        <p14:creationId xmlns:p14="http://schemas.microsoft.com/office/powerpoint/2010/main" val="32439482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2"/>
            <a:ext cx="8064500" cy="288767"/>
          </a:xfrm>
        </p:spPr>
        <p:txBody>
          <a:bodyPr anchor="b">
            <a:noAutofit/>
          </a:bodyPr>
          <a:lstStyle>
            <a:lvl1pPr marL="0" indent="0">
              <a:buNone/>
              <a:defRPr sz="18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1"/>
            <a:ext cx="8064500" cy="303211"/>
          </a:xfrm>
        </p:spPr>
        <p:txBody>
          <a:bodyPr/>
          <a:lstStyle>
            <a:lvl1pPr>
              <a:defRPr/>
            </a:lvl1pPr>
          </a:lstStyle>
          <a:p>
            <a:r>
              <a:rPr lang="en-US"/>
              <a:t>Slide title</a:t>
            </a:r>
            <a:endParaRPr lang="en-GB"/>
          </a:p>
        </p:txBody>
      </p:sp>
    </p:spTree>
    <p:extLst>
      <p:ext uri="{BB962C8B-B14F-4D97-AF65-F5344CB8AC3E}">
        <p14:creationId xmlns:p14="http://schemas.microsoft.com/office/powerpoint/2010/main" val="9516089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3" name="TextBox 2">
            <a:extLst>
              <a:ext uri="{FF2B5EF4-FFF2-40B4-BE49-F238E27FC236}">
                <a16:creationId xmlns:a16="http://schemas.microsoft.com/office/drawing/2014/main" id="{84C7CD81-18EF-220E-E679-7E5D4C3676FD}"/>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774029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4_End Slide 4">
    <p:bg>
      <p:bgPr>
        <a:solidFill>
          <a:srgbClr val="CC7414"/>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dirty="0">
                <a:solidFill>
                  <a:schemeClr val="bg1"/>
                </a:solidFill>
              </a:rPr>
              <a:t>The information provided herein is provided for information purposes only and has been prepared by </a:t>
            </a:r>
            <a:r>
              <a:rPr lang="en-US" sz="1200" dirty="0" err="1">
                <a:solidFill>
                  <a:schemeClr val="bg1"/>
                </a:solidFill>
              </a:rPr>
              <a:t>dsm-firmenich</a:t>
            </a:r>
            <a:r>
              <a:rPr lang="en-US" sz="1200" dirty="0">
                <a:solidFill>
                  <a:schemeClr val="bg1"/>
                </a:solidFill>
              </a:rPr>
              <a:t> in accordance with its own methodology. </a:t>
            </a:r>
          </a:p>
          <a:p>
            <a:r>
              <a:rPr lang="en-US" sz="1200" dirty="0" err="1">
                <a:solidFill>
                  <a:schemeClr val="bg1"/>
                </a:solidFill>
              </a:rPr>
              <a:t>dsm-firmenich</a:t>
            </a:r>
            <a:r>
              <a:rPr lang="en-US" sz="1200" dirty="0">
                <a:solidFill>
                  <a:schemeClr val="bg1"/>
                </a:solidFill>
              </a:rPr>
              <a:t> has used diligent care to ensure that it is accurate and up-to-date, however, </a:t>
            </a:r>
            <a:r>
              <a:rPr lang="en-US" sz="1200" dirty="0" err="1">
                <a:solidFill>
                  <a:schemeClr val="bg1"/>
                </a:solidFill>
              </a:rPr>
              <a:t>dsm-firmenich</a:t>
            </a:r>
            <a:r>
              <a:rPr lang="en-US" sz="1200" dirty="0">
                <a:solidFill>
                  <a:schemeClr val="bg1"/>
                </a:solidFill>
              </a:rPr>
              <a:t> makes no representation or warranty, either expressly or implied, of the accuracy, reliability, or completeness thereof. In no event shall </a:t>
            </a:r>
            <a:r>
              <a:rPr lang="en-US" sz="1200" dirty="0" err="1">
                <a:solidFill>
                  <a:schemeClr val="bg1"/>
                </a:solidFill>
              </a:rPr>
              <a:t>dsm-firmenich</a:t>
            </a:r>
            <a:r>
              <a:rPr lang="en-US" sz="1200" dirty="0">
                <a:solidFill>
                  <a:schemeClr val="bg1"/>
                </a:solidFill>
              </a:rPr>
              <a:t> be liable for any damages arising from or reliance upon, or use of, any information provided herein. Further, </a:t>
            </a:r>
            <a:r>
              <a:rPr lang="en-US" sz="1200" dirty="0" err="1">
                <a:solidFill>
                  <a:schemeClr val="bg1"/>
                </a:solidFill>
              </a:rPr>
              <a:t>dsm-firmenich</a:t>
            </a:r>
            <a:r>
              <a:rPr lang="en-US" sz="1200" dirty="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 </a:t>
            </a:r>
            <a:r>
              <a:rPr lang="en-US" sz="1200" dirty="0" err="1">
                <a:solidFill>
                  <a:schemeClr val="bg1"/>
                </a:solidFill>
              </a:rPr>
              <a:t>dsm-firmenich’s</a:t>
            </a:r>
            <a:r>
              <a:rPr lang="en-US" sz="1200" dirty="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dirty="0" err="1">
                <a:solidFill>
                  <a:schemeClr val="bg1"/>
                </a:solidFill>
              </a:rPr>
              <a:t>dsm-firmenich</a:t>
            </a:r>
            <a:r>
              <a:rPr lang="en-US" sz="1200" dirty="0">
                <a:solidFill>
                  <a:schemeClr val="bg1"/>
                </a:solidFill>
              </a:rPr>
              <a:t> representative for further details. © DSM Nutritional Products AG, 2025.</a:t>
            </a:r>
          </a:p>
          <a:p>
            <a:endParaRPr lang="en-US" sz="1200" dirty="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dirty="0">
                <a:solidFill>
                  <a:schemeClr val="bg1"/>
                </a:solidFill>
              </a:rPr>
              <a:t>Disclaimer</a:t>
            </a:r>
            <a:endParaRPr kumimoji="0" lang="en-GB" sz="2300" b="1" i="0" u="none" strike="noStrike" kern="0" cap="none" spc="0" normalizeH="0" baseline="0" noProof="0" dirty="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994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solidFill>
                  <a:schemeClr val="bg1"/>
                </a:solidFill>
              </a:rPr>
              <a:t>Copyright © DSM Nutritional Products Ltd 2025, 4002 Basel, Switzerland. </a:t>
            </a:r>
          </a:p>
          <a:p>
            <a:r>
              <a:rPr lang="en-US" sz="1200" dirty="0">
                <a:solidFill>
                  <a:schemeClr val="bg1"/>
                </a:solidFill>
              </a:rPr>
              <a:t>www.dsm-firmenich.com. All rights reserved.</a:t>
            </a:r>
          </a:p>
        </p:txBody>
      </p:sp>
    </p:spTree>
    <p:extLst>
      <p:ext uri="{BB962C8B-B14F-4D97-AF65-F5344CB8AC3E}">
        <p14:creationId xmlns:p14="http://schemas.microsoft.com/office/powerpoint/2010/main" val="27320290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78543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4461282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41540145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26071298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200"/>
            </a:lvl1pPr>
            <a:lvl2pPr>
              <a:defRPr sz="1800"/>
            </a:lvl2pPr>
            <a:lvl3pPr>
              <a:defRPr sz="1800"/>
            </a:lvl3pPr>
            <a:lvl4pPr>
              <a:defRPr sz="1800"/>
            </a:lvl4pPr>
            <a:lvl5pPr>
              <a:defRPr sz="1800"/>
            </a:lvl5pPr>
          </a:lstStyle>
          <a:p>
            <a:pPr algn="just"/>
            <a:r>
              <a:rPr lang="en-GB" b="0" i="0">
                <a:solidFill>
                  <a:srgbClr val="000000"/>
                </a:solidFill>
                <a:effectLst/>
                <a:latin typeface="Open Sans" panose="020B0606030504020204" pitchFamily="34" charset="0"/>
              </a:rPr>
              <a:t>Lorem ipsum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adipiscing</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lobortis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laoreet</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Phasellus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Sed a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augue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Vivamus</a:t>
            </a:r>
            <a:r>
              <a:rPr lang="en-GB" b="0" i="0">
                <a:solidFill>
                  <a:srgbClr val="000000"/>
                </a:solidFill>
                <a:effectLst/>
                <a:latin typeface="Open Sans" panose="020B0606030504020204" pitchFamily="34" charset="0"/>
              </a:rPr>
              <a:t> ligula </a:t>
            </a:r>
            <a:r>
              <a:rPr lang="en-GB" b="0" i="0" err="1">
                <a:solidFill>
                  <a:srgbClr val="000000"/>
                </a:solidFill>
                <a:effectLst/>
                <a:latin typeface="Open Sans" panose="020B0606030504020204" pitchFamily="34" charset="0"/>
              </a:rPr>
              <a:t>diam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interdum</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tortor</a:t>
            </a:r>
            <a:r>
              <a:rPr lang="en-GB" b="0" i="0">
                <a:solidFill>
                  <a:srgbClr val="000000"/>
                </a:solidFill>
                <a:effectLst/>
                <a:latin typeface="Open Sans" panose="020B0606030504020204" pitchFamily="34" charset="0"/>
              </a:rPr>
              <a:t> et,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 Donec maximus </a:t>
            </a:r>
            <a:r>
              <a:rPr lang="en-GB" b="0" i="0" err="1">
                <a:solidFill>
                  <a:srgbClr val="000000"/>
                </a:solidFill>
                <a:effectLst/>
                <a:latin typeface="Open Sans" panose="020B0606030504020204" pitchFamily="34" charset="0"/>
              </a:rPr>
              <a:t>accumsan</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imperdiet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ullamcorper</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elementum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Suspendisse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potenti</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tempor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 Sed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feugiat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Praesent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eu</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tellus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tristique</a:t>
            </a:r>
            <a:r>
              <a:rPr lang="en-GB" b="0" i="0">
                <a:solidFill>
                  <a:srgbClr val="000000"/>
                </a:solidFill>
                <a:effectLst/>
                <a:latin typeface="Open Sans" panose="020B0606030504020204" pitchFamily="34" charset="0"/>
              </a:rPr>
              <a:t>, cursus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non, </a:t>
            </a:r>
            <a:r>
              <a:rPr lang="en-GB" b="0" i="0" err="1">
                <a:solidFill>
                  <a:srgbClr val="000000"/>
                </a:solidFill>
                <a:effectLst/>
                <a:latin typeface="Open Sans" panose="020B0606030504020204" pitchFamily="34" charset="0"/>
              </a:rPr>
              <a:t>pretium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lectus</a:t>
            </a:r>
            <a:r>
              <a:rPr lang="en-GB" b="0" i="0">
                <a:solidFill>
                  <a:srgbClr val="000000"/>
                </a:solidFill>
                <a:effectLst/>
                <a:latin typeface="Open Sans" panose="020B0606030504020204" pitchFamily="34" charset="0"/>
              </a:rPr>
              <a:t>.</a:t>
            </a:r>
          </a:p>
          <a:p>
            <a:pPr algn="just"/>
            <a:endParaRPr lang="en-GB" b="0" i="0">
              <a:solidFill>
                <a:srgbClr val="000000"/>
              </a:solidFill>
              <a:effectLst/>
              <a:latin typeface="Open Sans" panose="020B0606030504020204" pitchFamily="34" charset="0"/>
            </a:endParaRPr>
          </a:p>
          <a:p>
            <a:pPr algn="just"/>
            <a:r>
              <a:rPr lang="en-GB" b="0" i="0">
                <a:solidFill>
                  <a:srgbClr val="000000"/>
                </a:solidFill>
                <a:effectLst/>
                <a:latin typeface="Open Sans" panose="020B0606030504020204" pitchFamily="34" charset="0"/>
              </a:rPr>
              <a:t>Donec et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ex. Morbi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t>
            </a:r>
            <a:r>
              <a:rPr lang="en-GB" b="0" i="0" err="1">
                <a:solidFill>
                  <a:srgbClr val="000000"/>
                </a:solidFill>
                <a:effectLst/>
                <a:latin typeface="Open Sans" panose="020B0606030504020204" pitchFamily="34" charset="0"/>
              </a:rPr>
              <a:t>luctus</a:t>
            </a:r>
            <a:r>
              <a:rPr lang="en-GB" b="0" i="0">
                <a:solidFill>
                  <a:srgbClr val="000000"/>
                </a:solidFill>
                <a:effectLst/>
                <a:latin typeface="Open Sans" panose="020B0606030504020204" pitchFamily="34" charset="0"/>
              </a:rPr>
              <a:t> eros.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ultricies</a:t>
            </a:r>
            <a:r>
              <a:rPr lang="en-GB" b="0" i="0">
                <a:solidFill>
                  <a:srgbClr val="000000"/>
                </a:solidFill>
                <a:effectLst/>
                <a:latin typeface="Open Sans" panose="020B0606030504020204" pitchFamily="34" charset="0"/>
              </a:rPr>
              <a:t> maximus. Morbi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mi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Aenean </a:t>
            </a:r>
            <a:r>
              <a:rPr lang="en-GB" b="0" i="0" err="1">
                <a:solidFill>
                  <a:srgbClr val="000000"/>
                </a:solidFill>
                <a:effectLst/>
                <a:latin typeface="Open Sans" panose="020B0606030504020204" pitchFamily="34" charset="0"/>
              </a:rPr>
              <a:t>finibus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commodo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Etiam</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volutpat</a:t>
            </a:r>
            <a:r>
              <a:rPr lang="en-GB" b="0" i="0">
                <a:solidFill>
                  <a:srgbClr val="000000"/>
                </a:solidFill>
                <a:effectLst/>
                <a:latin typeface="Open Sans" panose="020B0606030504020204" pitchFamily="34" charset="0"/>
              </a:rPr>
              <a:t> libero </a:t>
            </a:r>
            <a:r>
              <a:rPr lang="en-GB" b="0" i="0" err="1">
                <a:solidFill>
                  <a:srgbClr val="000000"/>
                </a:solidFill>
                <a:effectLst/>
                <a:latin typeface="Open Sans" panose="020B0606030504020204" pitchFamily="34" charset="0"/>
              </a:rPr>
              <a:t>neque</a:t>
            </a:r>
            <a:r>
              <a:rPr lang="en-GB" b="0" i="0">
                <a:solidFill>
                  <a:srgbClr val="000000"/>
                </a:solidFill>
                <a:effectLst/>
                <a:latin typeface="Open Sans" panose="020B0606030504020204" pitchFamily="34" charset="0"/>
              </a:rPr>
              <a:t>, vitae </a:t>
            </a:r>
            <a:r>
              <a:rPr lang="en-GB" b="0" i="0" err="1">
                <a:solidFill>
                  <a:srgbClr val="000000"/>
                </a:solidFill>
                <a:effectLst/>
                <a:latin typeface="Open Sans" panose="020B0606030504020204" pitchFamily="34" charset="0"/>
              </a:rPr>
              <a:t>facilisis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pharetra </a:t>
            </a:r>
            <a:r>
              <a:rPr lang="en-GB" b="0" i="0" err="1">
                <a:solidFill>
                  <a:srgbClr val="000000"/>
                </a:solidFill>
                <a:effectLst/>
                <a:latin typeface="Open Sans" panose="020B0606030504020204" pitchFamily="34" charset="0"/>
              </a:rPr>
              <a:t>quis</a:t>
            </a:r>
            <a:r>
              <a:rPr lang="en-GB" b="0" i="0">
                <a:solidFill>
                  <a:srgbClr val="000000"/>
                </a:solidFill>
                <a:effectLst/>
                <a:latin typeface="Open Sans" panose="020B0606030504020204" pitchFamily="34" charset="0"/>
              </a:rPr>
              <a:t>. Sed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placerat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urna</a:t>
            </a:r>
            <a:r>
              <a:rPr lang="en-GB" b="0" i="0">
                <a:solidFill>
                  <a:srgbClr val="000000"/>
                </a:solidFill>
                <a:effectLst/>
                <a:latin typeface="Open Sans" panose="020B0606030504020204" pitchFamily="34" charset="0"/>
              </a:rPr>
              <a:t>. Donec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mauris</a:t>
            </a:r>
            <a:r>
              <a:rPr lang="en-GB" b="0" i="0">
                <a:solidFill>
                  <a:srgbClr val="000000"/>
                </a:solidFill>
                <a:effectLst/>
                <a:latin typeface="Open Sans" panose="020B0606030504020204" pitchFamily="34" charset="0"/>
              </a:rPr>
              <a:t> sit </a:t>
            </a:r>
            <a:r>
              <a:rPr lang="en-GB" b="0" i="0" err="1">
                <a:solidFill>
                  <a:srgbClr val="000000"/>
                </a:solidFill>
                <a:effectLst/>
                <a:latin typeface="Open Sans" panose="020B0606030504020204" pitchFamily="34" charset="0"/>
              </a:rPr>
              <a:t>amet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velit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mollis</a:t>
            </a:r>
            <a:r>
              <a:rPr lang="en-GB" b="0" i="0">
                <a:solidFill>
                  <a:srgbClr val="000000"/>
                </a:solidFill>
                <a:effectLst/>
                <a:latin typeface="Open Sans" panose="020B0606030504020204" pitchFamily="34" charset="0"/>
              </a:rPr>
              <a:t> tempus </a:t>
            </a:r>
            <a:r>
              <a:rPr lang="en-GB" b="0" i="0" err="1">
                <a:solidFill>
                  <a:srgbClr val="000000"/>
                </a:solidFill>
                <a:effectLst/>
                <a:latin typeface="Open Sans" panose="020B0606030504020204" pitchFamily="34" charset="0"/>
              </a:rPr>
              <a:t>ut</a:t>
            </a:r>
            <a:r>
              <a:rPr lang="en-GB" b="0" i="0">
                <a:solidFill>
                  <a:srgbClr val="000000"/>
                </a:solidFill>
                <a:effectLst/>
                <a:latin typeface="Open Sans" panose="020B0606030504020204" pitchFamily="34" charset="0"/>
              </a:rPr>
              <a:t> a </a:t>
            </a:r>
            <a:r>
              <a:rPr lang="en-GB" b="0" i="0" err="1">
                <a:solidFill>
                  <a:srgbClr val="000000"/>
                </a:solidFill>
                <a:effectLst/>
                <a:latin typeface="Open Sans" panose="020B0606030504020204" pitchFamily="34" charset="0"/>
              </a:rPr>
              <a:t>dolor</a:t>
            </a:r>
            <a:r>
              <a:rPr lang="en-GB" b="0" i="0">
                <a:solidFill>
                  <a:srgbClr val="000000"/>
                </a:solidFill>
                <a:effectLst/>
                <a:latin typeface="Open Sans" panose="020B0606030504020204" pitchFamily="34" charset="0"/>
              </a:rPr>
              <a:t>. Morbi vitae </a:t>
            </a:r>
            <a:r>
              <a:rPr lang="en-GB" b="0" i="0" err="1">
                <a:solidFill>
                  <a:srgbClr val="000000"/>
                </a:solidFill>
                <a:effectLst/>
                <a:latin typeface="Open Sans" panose="020B0606030504020204" pitchFamily="34" charset="0"/>
              </a:rPr>
              <a:t>porttitor</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quam</a:t>
            </a:r>
            <a:r>
              <a:rPr lang="en-GB" b="0" i="0">
                <a:solidFill>
                  <a:srgbClr val="000000"/>
                </a:solidFill>
                <a:effectLst/>
                <a:latin typeface="Open Sans" panose="020B0606030504020204" pitchFamily="34" charset="0"/>
              </a:rPr>
              <a:t>. Vestibulum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nisl</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ultrices</a:t>
            </a:r>
            <a:r>
              <a:rPr lang="en-GB" b="0" i="0">
                <a:solidFill>
                  <a:srgbClr val="000000"/>
                </a:solidFill>
                <a:effectLst/>
                <a:latin typeface="Open Sans" panose="020B0606030504020204" pitchFamily="34" charset="0"/>
              </a:rPr>
              <a:t> id </a:t>
            </a:r>
            <a:r>
              <a:rPr lang="en-GB" b="0" i="0" err="1">
                <a:solidFill>
                  <a:srgbClr val="000000"/>
                </a:solidFill>
                <a:effectLst/>
                <a:latin typeface="Open Sans" panose="020B0606030504020204" pitchFamily="34" charset="0"/>
              </a:rPr>
              <a:t>justo</a:t>
            </a:r>
            <a:r>
              <a:rPr lang="en-GB" b="0" i="0">
                <a:solidFill>
                  <a:srgbClr val="000000"/>
                </a:solidFill>
                <a:effectLst/>
                <a:latin typeface="Open Sans" panose="020B0606030504020204" pitchFamily="34" charset="0"/>
              </a:rPr>
              <a:t> in,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dictum sem. Donec ac ipsum </a:t>
            </a:r>
            <a:r>
              <a:rPr lang="en-GB" b="0" i="0" err="1">
                <a:solidFill>
                  <a:srgbClr val="000000"/>
                </a:solidFill>
                <a:effectLst/>
                <a:latin typeface="Open Sans" panose="020B0606030504020204" pitchFamily="34" charset="0"/>
              </a:rPr>
              <a:t>orci</a:t>
            </a:r>
            <a:r>
              <a:rPr lang="en-GB" b="0" i="0">
                <a:solidFill>
                  <a:srgbClr val="000000"/>
                </a:solidFill>
                <a:effectLst/>
                <a:latin typeface="Open Sans" panose="020B0606030504020204" pitchFamily="34" charset="0"/>
              </a:rPr>
              <a:t>. Cras </a:t>
            </a:r>
            <a:r>
              <a:rPr lang="en-GB" b="0" i="0" err="1">
                <a:solidFill>
                  <a:srgbClr val="000000"/>
                </a:solidFill>
                <a:effectLst/>
                <a:latin typeface="Open Sans" panose="020B0606030504020204" pitchFamily="34" charset="0"/>
              </a:rPr>
              <a:t>dapibus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consectetur</a:t>
            </a:r>
            <a:r>
              <a:rPr lang="en-GB" b="0" i="0">
                <a:solidFill>
                  <a:srgbClr val="000000"/>
                </a:solidFill>
                <a:effectLst/>
                <a:latin typeface="Open Sans" panose="020B0606030504020204" pitchFamily="34" charset="0"/>
              </a:rPr>
              <a:t> porta. Donec ipsum </a:t>
            </a:r>
            <a:r>
              <a:rPr lang="en-GB" b="0" i="0" err="1">
                <a:solidFill>
                  <a:srgbClr val="000000"/>
                </a:solidFill>
                <a:effectLst/>
                <a:latin typeface="Open Sans" panose="020B0606030504020204" pitchFamily="34" charset="0"/>
              </a:rPr>
              <a:t>odio</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rhoncus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nec</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tincidunt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egestas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nulla</a:t>
            </a:r>
            <a:r>
              <a:rPr lang="en-GB" b="0" i="0">
                <a:solidFill>
                  <a:srgbClr val="000000"/>
                </a:solidFill>
                <a:effectLst/>
                <a:latin typeface="Open Sans" panose="020B0606030504020204" pitchFamily="34" charset="0"/>
              </a:rPr>
              <a:t>. Nam </a:t>
            </a:r>
            <a:r>
              <a:rPr lang="en-GB" b="0" i="0" err="1">
                <a:solidFill>
                  <a:srgbClr val="000000"/>
                </a:solidFill>
                <a:effectLst/>
                <a:latin typeface="Open Sans" panose="020B0606030504020204" pitchFamily="34" charset="0"/>
              </a:rPr>
              <a:t>molestie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purus</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aliquet</a:t>
            </a:r>
            <a:r>
              <a:rPr lang="en-GB" b="0" i="0">
                <a:solidFill>
                  <a:srgbClr val="000000"/>
                </a:solidFill>
                <a:effectLst/>
                <a:latin typeface="Open Sans" panose="020B0606030504020204" pitchFamily="34" charset="0"/>
              </a:rPr>
              <a:t>, auctor </a:t>
            </a:r>
            <a:r>
              <a:rPr lang="en-GB" b="0" i="0" err="1">
                <a:solidFill>
                  <a:srgbClr val="000000"/>
                </a:solidFill>
                <a:effectLst/>
                <a:latin typeface="Open Sans" panose="020B0606030504020204" pitchFamily="34" charset="0"/>
              </a:rPr>
              <a:t>est</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sed</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scelerisque</a:t>
            </a:r>
            <a:r>
              <a:rPr lang="en-GB" b="0" i="0">
                <a:solidFill>
                  <a:srgbClr val="000000"/>
                </a:solidFill>
                <a:effectLst/>
                <a:latin typeface="Open Sans" panose="020B0606030504020204" pitchFamily="34" charset="0"/>
              </a:rPr>
              <a:t> </a:t>
            </a:r>
            <a:r>
              <a:rPr lang="en-GB" b="0" i="0" err="1">
                <a:solidFill>
                  <a:srgbClr val="000000"/>
                </a:solidFill>
                <a:effectLst/>
                <a:latin typeface="Open Sans" panose="020B0606030504020204" pitchFamily="34" charset="0"/>
              </a:rPr>
              <a:t>turpis</a:t>
            </a:r>
            <a:r>
              <a:rPr lang="en-GB" b="0" i="0">
                <a:solidFill>
                  <a:srgbClr val="000000"/>
                </a:solidFill>
                <a:effectLst/>
                <a:latin typeface="Open Sans" panose="020B0606030504020204" pitchFamily="34" charset="0"/>
              </a:rPr>
              <a:t>.</a:t>
            </a:r>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0111267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6171376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7_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18525169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2832380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612943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6868413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93261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5540411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8256238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7040509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sz="1000"/>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18088074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0583114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525470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08D1266-B2D0-93B5-FCB3-61C5A629532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5" name="Picture Placeholder 1">
            <a:extLst>
              <a:ext uri="{FF2B5EF4-FFF2-40B4-BE49-F238E27FC236}">
                <a16:creationId xmlns:a16="http://schemas.microsoft.com/office/drawing/2014/main" id="{DC65F0CE-7C4E-D9DD-5843-5F1F59E1D65B}"/>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22-4-2025</a:t>
            </a:fld>
            <a:endParaRPr lang="en-GB"/>
          </a:p>
        </p:txBody>
      </p:sp>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077520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image" Target="../media/image2.png"/><Relationship Id="rId5" Type="http://schemas.openxmlformats.org/officeDocument/2006/relationships/slideLayout" Target="../slideLayouts/slideLayout26.xml"/><Relationship Id="rId10" Type="http://schemas.openxmlformats.org/officeDocument/2006/relationships/theme" Target="../theme/theme3.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3.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oleObject" Target="../embeddings/oleObject3.bin"/><Relationship Id="rId2" Type="http://schemas.openxmlformats.org/officeDocument/2006/relationships/tags" Target="../tags/tag3.xml"/><Relationship Id="rId1" Type="http://schemas.openxmlformats.org/officeDocument/2006/relationships/theme" Target="../theme/theme4.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image" Target="../media/image14.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6.xml"/><Relationship Id="rId2" Type="http://schemas.openxmlformats.org/officeDocument/2006/relationships/slideLayout" Target="../slideLayouts/slideLayout35.xml"/><Relationship Id="rId1" Type="http://schemas.openxmlformats.org/officeDocument/2006/relationships/slideLayout" Target="../slideLayouts/slideLayout34.xml"/><Relationship Id="rId5" Type="http://schemas.openxmlformats.org/officeDocument/2006/relationships/image" Target="../media/image15.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37.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4" Type="http://schemas.openxmlformats.org/officeDocument/2006/relationships/slideLayout" Target="../slideLayouts/slideLayout41.xml"/><Relationship Id="rId9" Type="http://schemas.openxmlformats.org/officeDocument/2006/relationships/image" Target="../media/image2.png"/></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46.xml"/><Relationship Id="rId1" Type="http://schemas.openxmlformats.org/officeDocument/2006/relationships/slideLayout" Target="../slideLayouts/slideLayout45.xml"/><Relationship Id="rId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AF231A1D-EB68-F0C2-FB93-610695525CC0}"/>
              </a:ext>
            </a:extLst>
          </p:cNvPr>
          <p:cNvGraphicFramePr>
            <a:graphicFrameLocks noChangeAspect="1"/>
          </p:cNvGraphicFramePr>
          <p:nvPr userDrawn="1">
            <p:custDataLst>
              <p:tags r:id="rId12"/>
            </p:custDataLst>
            <p:extLst>
              <p:ext uri="{D42A27DB-BD31-4B8C-83A1-F6EECF244321}">
                <p14:modId xmlns:p14="http://schemas.microsoft.com/office/powerpoint/2010/main" val="19189102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3" imgW="360" imgH="360" progId="TCLayout.ActiveDocument.1">
                  <p:embed/>
                </p:oleObj>
              </mc:Choice>
              <mc:Fallback>
                <p:oleObj name="think-cell Slide" r:id="rId13" imgW="360" imgH="360" progId="TCLayout.ActiveDocument.1">
                  <p:embed/>
                  <p:pic>
                    <p:nvPicPr>
                      <p:cNvPr id="8" name="think-cell data - do not delete" hidden="1">
                        <a:extLst>
                          <a:ext uri="{FF2B5EF4-FFF2-40B4-BE49-F238E27FC236}">
                            <a16:creationId xmlns:a16="http://schemas.microsoft.com/office/drawing/2014/main" id="{AF231A1D-EB68-F0C2-FB93-610695525CC0}"/>
                          </a:ext>
                        </a:extLst>
                      </p:cNvPr>
                      <p:cNvPicPr/>
                      <p:nvPr/>
                    </p:nvPicPr>
                    <p:blipFill>
                      <a:blip r:embed="rId1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MSIPCMContentMarking" descr="{&quot;HashCode&quot;:1396414009,&quot;Placement&quot;:&quot;Header&quot;,&quot;Top&quot;:0.0,&quot;Left&quot;:850.833862,&quot;SlideWidth&quot;:960,&quot;SlideHeight&quot;:540}">
            <a:extLst>
              <a:ext uri="{FF2B5EF4-FFF2-40B4-BE49-F238E27FC236}">
                <a16:creationId xmlns:a16="http://schemas.microsoft.com/office/drawing/2014/main" id="{692EF11F-DCCD-D485-9EC0-F3EE046A1DE7}"/>
              </a:ext>
            </a:extLst>
          </p:cNvPr>
          <p:cNvSpPr txBox="1"/>
          <p:nvPr/>
        </p:nvSpPr>
        <p:spPr>
          <a:xfrm>
            <a:off x="10805590" y="0"/>
            <a:ext cx="1386410" cy="262344"/>
          </a:xfrm>
          <a:prstGeom prst="rect">
            <a:avLst/>
          </a:prstGeom>
          <a:noFill/>
        </p:spPr>
        <p:txBody>
          <a:bodyPr vert="horz" wrap="square" lIns="0" tIns="0" rIns="0" bIns="0" rtlCol="0" anchor="ctr" anchorCtr="1">
            <a:spAutoFit/>
          </a:bodyPr>
          <a:lstStyle/>
          <a:p>
            <a:pPr algn="r">
              <a:spcBef>
                <a:spcPts val="0"/>
              </a:spcBef>
              <a:spcAft>
                <a:spcPts val="0"/>
              </a:spcAft>
            </a:pPr>
            <a:r>
              <a:rPr lang="en-GB" sz="1000">
                <a:solidFill>
                  <a:srgbClr val="737373"/>
                </a:solidFill>
                <a:latin typeface="Calibri" panose="020F0502020204030204" pitchFamily="34" charset="0"/>
              </a:rPr>
              <a:t>For Internal Use Only</a:t>
            </a:r>
          </a:p>
        </p:txBody>
      </p:sp>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19376188"/>
      </p:ext>
    </p:extLst>
  </p:cSld>
  <p:clrMap bg1="lt1" tx1="dk1" bg2="lt2" tx2="dk2" accent1="accent1" accent2="accent2" accent3="accent3" accent4="accent4" accent5="accent5" accent6="accent6" hlink="hlink" folHlink="folHlink"/>
  <p:sldLayoutIdLst>
    <p:sldLayoutId id="2147484304" r:id="rId1"/>
    <p:sldLayoutId id="2147483704" r:id="rId2"/>
    <p:sldLayoutId id="2147483708" r:id="rId3"/>
    <p:sldLayoutId id="2147483736" r:id="rId4"/>
    <p:sldLayoutId id="2147483749" r:id="rId5"/>
    <p:sldLayoutId id="2147483788" r:id="rId6"/>
    <p:sldLayoutId id="2147483816" r:id="rId7"/>
    <p:sldLayoutId id="2147483820" r:id="rId8"/>
    <p:sldLayoutId id="2147484286" r:id="rId9"/>
    <p:sldLayoutId id="2147484287" r:id="rId10"/>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1F356F29-A81C-42FB-A161-4EC5A5144D93}" type="slidenum">
              <a:rPr lang="en-GB" smtClean="0"/>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922269"/>
      </p:ext>
    </p:extLst>
  </p:cSld>
  <p:clrMap bg1="lt1" tx1="dk1" bg2="lt2" tx2="dk2" accent1="accent1" accent2="accent2" accent3="accent3" accent4="accent4" accent5="accent5" accent6="accent6" hlink="hlink" folHlink="folHlink"/>
  <p:sldLayoutIdLst>
    <p:sldLayoutId id="2147483757" r:id="rId1"/>
    <p:sldLayoutId id="2147483759" r:id="rId2"/>
    <p:sldLayoutId id="2147483808" r:id="rId3"/>
    <p:sldLayoutId id="2147483810" r:id="rId4"/>
    <p:sldLayoutId id="2147483811" r:id="rId5"/>
    <p:sldLayoutId id="2147483815" r:id="rId6"/>
    <p:sldLayoutId id="2147483819" r:id="rId7"/>
    <p:sldLayoutId id="2147483821" r:id="rId8"/>
    <p:sldLayoutId id="2147483864" r:id="rId9"/>
    <p:sldLayoutId id="2147484075" r:id="rId10"/>
    <p:sldLayoutId id="2147484078" r:id="rId11"/>
  </p:sldLayoutIdLst>
  <p:hf hdr="0" ftr="0" dt="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D4324EB0-F5E1-474F-941A-3DDE540B133F}" type="slidenum">
              <a:rPr lang="en-GB" smtClean="0"/>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658393"/>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8" r:id="rId3"/>
    <p:sldLayoutId id="2147483779" r:id="rId4"/>
    <p:sldLayoutId id="2147483780" r:id="rId5"/>
    <p:sldLayoutId id="2147484023" r:id="rId6"/>
    <p:sldLayoutId id="2147484278" r:id="rId7"/>
    <p:sldLayoutId id="2147484279" r:id="rId8"/>
    <p:sldLayoutId id="2147484282" r:id="rId9"/>
  </p:sldLayoutIdLst>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Group 20"/>
          <p:cNvGrpSpPr>
            <a:grpSpLocks/>
          </p:cNvGrpSpPr>
          <p:nvPr/>
        </p:nvGrpSpPr>
        <p:grpSpPr bwMode="auto">
          <a:xfrm>
            <a:off x="0" y="-11113"/>
            <a:ext cx="12208933" cy="6869113"/>
            <a:chOff x="0" y="0"/>
            <a:chExt cx="5768" cy="4327"/>
          </a:xfrm>
        </p:grpSpPr>
        <p:sp>
          <p:nvSpPr>
            <p:cNvPr id="1035" name="Freeform 21"/>
            <p:cNvSpPr>
              <a:spLocks/>
            </p:cNvSpPr>
            <p:nvPr>
              <p:custDataLst>
                <p:tags r:id="rId10"/>
              </p:custDataLst>
            </p:nvPr>
          </p:nvSpPr>
          <p:spPr bwMode="auto">
            <a:xfrm>
              <a:off x="0" y="3353"/>
              <a:ext cx="5768" cy="974"/>
            </a:xfrm>
            <a:custGeom>
              <a:avLst/>
              <a:gdLst>
                <a:gd name="T0" fmla="*/ 5768 w 5768"/>
                <a:gd name="T1" fmla="*/ 972 h 974"/>
                <a:gd name="T2" fmla="*/ 3 w 5768"/>
                <a:gd name="T3" fmla="*/ 959 h 974"/>
                <a:gd name="T4" fmla="*/ 0 w 5768"/>
                <a:gd name="T5" fmla="*/ 504 h 974"/>
                <a:gd name="T6" fmla="*/ 0 w 5768"/>
                <a:gd name="T7" fmla="*/ 504 h 974"/>
                <a:gd name="T8" fmla="*/ 212 w 5768"/>
                <a:gd name="T9" fmla="*/ 516 h 974"/>
                <a:gd name="T10" fmla="*/ 424 w 5768"/>
                <a:gd name="T11" fmla="*/ 526 h 974"/>
                <a:gd name="T12" fmla="*/ 632 w 5768"/>
                <a:gd name="T13" fmla="*/ 534 h 974"/>
                <a:gd name="T14" fmla="*/ 840 w 5768"/>
                <a:gd name="T15" fmla="*/ 540 h 974"/>
                <a:gd name="T16" fmla="*/ 1048 w 5768"/>
                <a:gd name="T17" fmla="*/ 544 h 974"/>
                <a:gd name="T18" fmla="*/ 1252 w 5768"/>
                <a:gd name="T19" fmla="*/ 546 h 974"/>
                <a:gd name="T20" fmla="*/ 1456 w 5768"/>
                <a:gd name="T21" fmla="*/ 546 h 974"/>
                <a:gd name="T22" fmla="*/ 1656 w 5768"/>
                <a:gd name="T23" fmla="*/ 544 h 974"/>
                <a:gd name="T24" fmla="*/ 1856 w 5768"/>
                <a:gd name="T25" fmla="*/ 540 h 974"/>
                <a:gd name="T26" fmla="*/ 2054 w 5768"/>
                <a:gd name="T27" fmla="*/ 536 h 974"/>
                <a:gd name="T28" fmla="*/ 2250 w 5768"/>
                <a:gd name="T29" fmla="*/ 528 h 974"/>
                <a:gd name="T30" fmla="*/ 2444 w 5768"/>
                <a:gd name="T31" fmla="*/ 520 h 974"/>
                <a:gd name="T32" fmla="*/ 2634 w 5768"/>
                <a:gd name="T33" fmla="*/ 510 h 974"/>
                <a:gd name="T34" fmla="*/ 2824 w 5768"/>
                <a:gd name="T35" fmla="*/ 498 h 974"/>
                <a:gd name="T36" fmla="*/ 3010 w 5768"/>
                <a:gd name="T37" fmla="*/ 484 h 974"/>
                <a:gd name="T38" fmla="*/ 3196 w 5768"/>
                <a:gd name="T39" fmla="*/ 468 h 974"/>
                <a:gd name="T40" fmla="*/ 3378 w 5768"/>
                <a:gd name="T41" fmla="*/ 450 h 974"/>
                <a:gd name="T42" fmla="*/ 3556 w 5768"/>
                <a:gd name="T43" fmla="*/ 430 h 974"/>
                <a:gd name="T44" fmla="*/ 3734 w 5768"/>
                <a:gd name="T45" fmla="*/ 410 h 974"/>
                <a:gd name="T46" fmla="*/ 3908 w 5768"/>
                <a:gd name="T47" fmla="*/ 388 h 974"/>
                <a:gd name="T48" fmla="*/ 4078 w 5768"/>
                <a:gd name="T49" fmla="*/ 364 h 974"/>
                <a:gd name="T50" fmla="*/ 4248 w 5768"/>
                <a:gd name="T51" fmla="*/ 338 h 974"/>
                <a:gd name="T52" fmla="*/ 4414 w 5768"/>
                <a:gd name="T53" fmla="*/ 312 h 974"/>
                <a:gd name="T54" fmla="*/ 4576 w 5768"/>
                <a:gd name="T55" fmla="*/ 282 h 974"/>
                <a:gd name="T56" fmla="*/ 4736 w 5768"/>
                <a:gd name="T57" fmla="*/ 252 h 974"/>
                <a:gd name="T58" fmla="*/ 4892 w 5768"/>
                <a:gd name="T59" fmla="*/ 222 h 974"/>
                <a:gd name="T60" fmla="*/ 5044 w 5768"/>
                <a:gd name="T61" fmla="*/ 188 h 974"/>
                <a:gd name="T62" fmla="*/ 5194 w 5768"/>
                <a:gd name="T63" fmla="*/ 154 h 974"/>
                <a:gd name="T64" fmla="*/ 5342 w 5768"/>
                <a:gd name="T65" fmla="*/ 118 h 974"/>
                <a:gd name="T66" fmla="*/ 5484 w 5768"/>
                <a:gd name="T67" fmla="*/ 80 h 974"/>
                <a:gd name="T68" fmla="*/ 5624 w 5768"/>
                <a:gd name="T69" fmla="*/ 42 h 974"/>
                <a:gd name="T70" fmla="*/ 5760 w 5768"/>
                <a:gd name="T71" fmla="*/ 0 h 974"/>
                <a:gd name="T72" fmla="*/ 5765 w 5768"/>
                <a:gd name="T73" fmla="*/ 974 h 97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8" h="974">
                  <a:moveTo>
                    <a:pt x="5768" y="972"/>
                  </a:moveTo>
                  <a:lnTo>
                    <a:pt x="3" y="959"/>
                  </a:lnTo>
                  <a:lnTo>
                    <a:pt x="0" y="504"/>
                  </a:lnTo>
                  <a:lnTo>
                    <a:pt x="212" y="516"/>
                  </a:lnTo>
                  <a:lnTo>
                    <a:pt x="424" y="526"/>
                  </a:lnTo>
                  <a:lnTo>
                    <a:pt x="632" y="534"/>
                  </a:lnTo>
                  <a:lnTo>
                    <a:pt x="840" y="540"/>
                  </a:lnTo>
                  <a:lnTo>
                    <a:pt x="1048" y="544"/>
                  </a:lnTo>
                  <a:lnTo>
                    <a:pt x="1252" y="546"/>
                  </a:lnTo>
                  <a:lnTo>
                    <a:pt x="1456" y="546"/>
                  </a:lnTo>
                  <a:lnTo>
                    <a:pt x="1656" y="544"/>
                  </a:lnTo>
                  <a:lnTo>
                    <a:pt x="1856" y="540"/>
                  </a:lnTo>
                  <a:lnTo>
                    <a:pt x="2054" y="536"/>
                  </a:lnTo>
                  <a:lnTo>
                    <a:pt x="2250" y="528"/>
                  </a:lnTo>
                  <a:lnTo>
                    <a:pt x="2444" y="520"/>
                  </a:lnTo>
                  <a:lnTo>
                    <a:pt x="2634" y="510"/>
                  </a:lnTo>
                  <a:lnTo>
                    <a:pt x="2824" y="498"/>
                  </a:lnTo>
                  <a:lnTo>
                    <a:pt x="3010" y="484"/>
                  </a:lnTo>
                  <a:lnTo>
                    <a:pt x="3196" y="468"/>
                  </a:lnTo>
                  <a:lnTo>
                    <a:pt x="3378" y="450"/>
                  </a:lnTo>
                  <a:lnTo>
                    <a:pt x="3556" y="430"/>
                  </a:lnTo>
                  <a:lnTo>
                    <a:pt x="3734" y="410"/>
                  </a:lnTo>
                  <a:lnTo>
                    <a:pt x="3908" y="388"/>
                  </a:lnTo>
                  <a:lnTo>
                    <a:pt x="4078" y="364"/>
                  </a:lnTo>
                  <a:lnTo>
                    <a:pt x="4248" y="338"/>
                  </a:lnTo>
                  <a:lnTo>
                    <a:pt x="4414" y="312"/>
                  </a:lnTo>
                  <a:lnTo>
                    <a:pt x="4576" y="282"/>
                  </a:lnTo>
                  <a:lnTo>
                    <a:pt x="4736" y="252"/>
                  </a:lnTo>
                  <a:lnTo>
                    <a:pt x="4892" y="222"/>
                  </a:lnTo>
                  <a:lnTo>
                    <a:pt x="5044" y="188"/>
                  </a:lnTo>
                  <a:lnTo>
                    <a:pt x="5194" y="154"/>
                  </a:lnTo>
                  <a:lnTo>
                    <a:pt x="5342" y="118"/>
                  </a:lnTo>
                  <a:lnTo>
                    <a:pt x="5484" y="80"/>
                  </a:lnTo>
                  <a:lnTo>
                    <a:pt x="5624" y="42"/>
                  </a:lnTo>
                  <a:lnTo>
                    <a:pt x="5760" y="0"/>
                  </a:lnTo>
                  <a:lnTo>
                    <a:pt x="5765" y="974"/>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1800">
                <a:solidFill>
                  <a:srgbClr val="000000"/>
                </a:solidFill>
              </a:endParaRPr>
            </a:p>
          </p:txBody>
        </p:sp>
        <p:sp>
          <p:nvSpPr>
            <p:cNvPr id="1036" name="Freeform 22"/>
            <p:cNvSpPr>
              <a:spLocks/>
            </p:cNvSpPr>
            <p:nvPr>
              <p:custDataLst>
                <p:tags r:id="rId11"/>
              </p:custDataLst>
            </p:nvPr>
          </p:nvSpPr>
          <p:spPr bwMode="auto">
            <a:xfrm>
              <a:off x="0" y="0"/>
              <a:ext cx="5762" cy="1224"/>
            </a:xfrm>
            <a:custGeom>
              <a:avLst/>
              <a:gdLst>
                <a:gd name="T0" fmla="*/ 5728 w 5762"/>
                <a:gd name="T1" fmla="*/ 1210 h 1224"/>
                <a:gd name="T2" fmla="*/ 5728 w 5762"/>
                <a:gd name="T3" fmla="*/ 1210 h 1224"/>
                <a:gd name="T4" fmla="*/ 5592 w 5762"/>
                <a:gd name="T5" fmla="*/ 1160 h 1224"/>
                <a:gd name="T6" fmla="*/ 5456 w 5762"/>
                <a:gd name="T7" fmla="*/ 1114 h 1224"/>
                <a:gd name="T8" fmla="*/ 5322 w 5762"/>
                <a:gd name="T9" fmla="*/ 1072 h 1224"/>
                <a:gd name="T10" fmla="*/ 5190 w 5762"/>
                <a:gd name="T11" fmla="*/ 1034 h 1224"/>
                <a:gd name="T12" fmla="*/ 5056 w 5762"/>
                <a:gd name="T13" fmla="*/ 998 h 1224"/>
                <a:gd name="T14" fmla="*/ 4924 w 5762"/>
                <a:gd name="T15" fmla="*/ 964 h 1224"/>
                <a:gd name="T16" fmla="*/ 4790 w 5762"/>
                <a:gd name="T17" fmla="*/ 934 h 1224"/>
                <a:gd name="T18" fmla="*/ 4654 w 5762"/>
                <a:gd name="T19" fmla="*/ 906 h 1224"/>
                <a:gd name="T20" fmla="*/ 4518 w 5762"/>
                <a:gd name="T21" fmla="*/ 880 h 1224"/>
                <a:gd name="T22" fmla="*/ 4378 w 5762"/>
                <a:gd name="T23" fmla="*/ 858 h 1224"/>
                <a:gd name="T24" fmla="*/ 4234 w 5762"/>
                <a:gd name="T25" fmla="*/ 836 h 1224"/>
                <a:gd name="T26" fmla="*/ 4086 w 5762"/>
                <a:gd name="T27" fmla="*/ 814 h 1224"/>
                <a:gd name="T28" fmla="*/ 3936 w 5762"/>
                <a:gd name="T29" fmla="*/ 796 h 1224"/>
                <a:gd name="T30" fmla="*/ 3778 w 5762"/>
                <a:gd name="T31" fmla="*/ 778 h 1224"/>
                <a:gd name="T32" fmla="*/ 3616 w 5762"/>
                <a:gd name="T33" fmla="*/ 760 h 1224"/>
                <a:gd name="T34" fmla="*/ 3448 w 5762"/>
                <a:gd name="T35" fmla="*/ 744 h 1224"/>
                <a:gd name="T36" fmla="*/ 3448 w 5762"/>
                <a:gd name="T37" fmla="*/ 744 h 1224"/>
                <a:gd name="T38" fmla="*/ 3158 w 5762"/>
                <a:gd name="T39" fmla="*/ 716 h 1224"/>
                <a:gd name="T40" fmla="*/ 2876 w 5762"/>
                <a:gd name="T41" fmla="*/ 694 h 1224"/>
                <a:gd name="T42" fmla="*/ 2606 w 5762"/>
                <a:gd name="T43" fmla="*/ 674 h 1224"/>
                <a:gd name="T44" fmla="*/ 2344 w 5762"/>
                <a:gd name="T45" fmla="*/ 658 h 1224"/>
                <a:gd name="T46" fmla="*/ 2092 w 5762"/>
                <a:gd name="T47" fmla="*/ 646 h 1224"/>
                <a:gd name="T48" fmla="*/ 1852 w 5762"/>
                <a:gd name="T49" fmla="*/ 636 h 1224"/>
                <a:gd name="T50" fmla="*/ 1620 w 5762"/>
                <a:gd name="T51" fmla="*/ 628 h 1224"/>
                <a:gd name="T52" fmla="*/ 1398 w 5762"/>
                <a:gd name="T53" fmla="*/ 624 h 1224"/>
                <a:gd name="T54" fmla="*/ 1188 w 5762"/>
                <a:gd name="T55" fmla="*/ 622 h 1224"/>
                <a:gd name="T56" fmla="*/ 986 w 5762"/>
                <a:gd name="T57" fmla="*/ 622 h 1224"/>
                <a:gd name="T58" fmla="*/ 796 w 5762"/>
                <a:gd name="T59" fmla="*/ 624 h 1224"/>
                <a:gd name="T60" fmla="*/ 616 w 5762"/>
                <a:gd name="T61" fmla="*/ 626 h 1224"/>
                <a:gd name="T62" fmla="*/ 448 w 5762"/>
                <a:gd name="T63" fmla="*/ 632 h 1224"/>
                <a:gd name="T64" fmla="*/ 288 w 5762"/>
                <a:gd name="T65" fmla="*/ 638 h 1224"/>
                <a:gd name="T66" fmla="*/ 140 w 5762"/>
                <a:gd name="T67" fmla="*/ 644 h 1224"/>
                <a:gd name="T68" fmla="*/ 2 w 5762"/>
                <a:gd name="T69" fmla="*/ 652 h 1224"/>
                <a:gd name="T70" fmla="*/ 0 w 5762"/>
                <a:gd name="T71" fmla="*/ 4 h 1224"/>
                <a:gd name="T72" fmla="*/ 5759 w 5762"/>
                <a:gd name="T73" fmla="*/ 0 h 1224"/>
                <a:gd name="T74" fmla="*/ 5762 w 5762"/>
                <a:gd name="T75" fmla="*/ 1224 h 1224"/>
                <a:gd name="T76" fmla="*/ 5762 w 5762"/>
                <a:gd name="T77" fmla="*/ 1224 h 1224"/>
                <a:gd name="T78" fmla="*/ 5756 w 5762"/>
                <a:gd name="T79" fmla="*/ 1220 h 1224"/>
                <a:gd name="T80" fmla="*/ 5756 w 5762"/>
                <a:gd name="T81" fmla="*/ 1220 h 1224"/>
                <a:gd name="T82" fmla="*/ 5728 w 5762"/>
                <a:gd name="T83" fmla="*/ 1210 h 1224"/>
                <a:gd name="T84" fmla="*/ 5728 w 5762"/>
                <a:gd name="T85" fmla="*/ 1210 h 122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2" h="1224">
                  <a:moveTo>
                    <a:pt x="5728" y="1210"/>
                  </a:moveTo>
                  <a:lnTo>
                    <a:pt x="5728" y="1210"/>
                  </a:lnTo>
                  <a:lnTo>
                    <a:pt x="5592" y="1160"/>
                  </a:lnTo>
                  <a:lnTo>
                    <a:pt x="5456" y="1114"/>
                  </a:lnTo>
                  <a:lnTo>
                    <a:pt x="5322" y="1072"/>
                  </a:lnTo>
                  <a:lnTo>
                    <a:pt x="5190" y="1034"/>
                  </a:lnTo>
                  <a:lnTo>
                    <a:pt x="5056" y="998"/>
                  </a:lnTo>
                  <a:lnTo>
                    <a:pt x="4924" y="964"/>
                  </a:lnTo>
                  <a:lnTo>
                    <a:pt x="4790" y="934"/>
                  </a:lnTo>
                  <a:lnTo>
                    <a:pt x="4654" y="906"/>
                  </a:lnTo>
                  <a:lnTo>
                    <a:pt x="4518" y="880"/>
                  </a:lnTo>
                  <a:lnTo>
                    <a:pt x="4378" y="858"/>
                  </a:lnTo>
                  <a:lnTo>
                    <a:pt x="4234" y="836"/>
                  </a:lnTo>
                  <a:lnTo>
                    <a:pt x="4086" y="814"/>
                  </a:lnTo>
                  <a:lnTo>
                    <a:pt x="3936" y="796"/>
                  </a:lnTo>
                  <a:lnTo>
                    <a:pt x="3778" y="778"/>
                  </a:lnTo>
                  <a:lnTo>
                    <a:pt x="3616" y="760"/>
                  </a:lnTo>
                  <a:lnTo>
                    <a:pt x="3448" y="744"/>
                  </a:lnTo>
                  <a:lnTo>
                    <a:pt x="3158" y="716"/>
                  </a:lnTo>
                  <a:lnTo>
                    <a:pt x="2876" y="694"/>
                  </a:lnTo>
                  <a:lnTo>
                    <a:pt x="2606" y="674"/>
                  </a:lnTo>
                  <a:lnTo>
                    <a:pt x="2344" y="658"/>
                  </a:lnTo>
                  <a:lnTo>
                    <a:pt x="2092" y="646"/>
                  </a:lnTo>
                  <a:lnTo>
                    <a:pt x="1852" y="636"/>
                  </a:lnTo>
                  <a:lnTo>
                    <a:pt x="1620" y="628"/>
                  </a:lnTo>
                  <a:lnTo>
                    <a:pt x="1398" y="624"/>
                  </a:lnTo>
                  <a:lnTo>
                    <a:pt x="1188" y="622"/>
                  </a:lnTo>
                  <a:lnTo>
                    <a:pt x="986" y="622"/>
                  </a:lnTo>
                  <a:lnTo>
                    <a:pt x="796" y="624"/>
                  </a:lnTo>
                  <a:lnTo>
                    <a:pt x="616" y="626"/>
                  </a:lnTo>
                  <a:lnTo>
                    <a:pt x="448" y="632"/>
                  </a:lnTo>
                  <a:lnTo>
                    <a:pt x="288" y="638"/>
                  </a:lnTo>
                  <a:lnTo>
                    <a:pt x="140" y="644"/>
                  </a:lnTo>
                  <a:lnTo>
                    <a:pt x="2" y="652"/>
                  </a:lnTo>
                  <a:lnTo>
                    <a:pt x="0" y="4"/>
                  </a:lnTo>
                  <a:lnTo>
                    <a:pt x="5759" y="0"/>
                  </a:lnTo>
                  <a:lnTo>
                    <a:pt x="5762" y="1224"/>
                  </a:lnTo>
                  <a:lnTo>
                    <a:pt x="5756" y="1220"/>
                  </a:lnTo>
                  <a:lnTo>
                    <a:pt x="5728" y="1210"/>
                  </a:lnTo>
                  <a:close/>
                </a:path>
              </a:pathLst>
            </a:custGeom>
            <a:solidFill>
              <a:schemeClr val="bg1"/>
            </a:solidFill>
            <a:ln>
              <a:noFill/>
            </a:ln>
            <a:extLst>
              <a:ext uri="{91240B29-F687-4F45-9708-019B960494DF}">
                <a14:hiddenLine xmlns:a14="http://schemas.microsoft.com/office/drawing/2010/main" w="9525">
                  <a:solidFill>
                    <a:schemeClr val="tx1"/>
                  </a:solidFill>
                  <a:round/>
                  <a:headEnd/>
                  <a:tailEnd/>
                </a14:hiddenLine>
              </a:ext>
            </a:extLst>
          </p:spPr>
          <p:txBody>
            <a:bodyPr/>
            <a:lstStyle/>
            <a:p>
              <a:endParaRPr lang="en-US" sz="1800">
                <a:solidFill>
                  <a:srgbClr val="000000"/>
                </a:solidFill>
              </a:endParaRPr>
            </a:p>
          </p:txBody>
        </p:sp>
      </p:grpSp>
      <p:graphicFrame>
        <p:nvGraphicFramePr>
          <p:cNvPr id="1027" name="Rectangle 2" hidden="1"/>
          <p:cNvGraphicFramePr>
            <a:graphicFrameLocks/>
          </p:cNvGraphicFramePr>
          <p:nvPr>
            <p:custDataLst>
              <p:tags r:id="rId2"/>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12" imgW="0" imgH="0" progId="TCLayout.ActiveDocument.1">
                  <p:embed/>
                </p:oleObj>
              </mc:Choice>
              <mc:Fallback>
                <p:oleObj name="think-cell Slide" r:id="rId12" imgW="0" imgH="0" progId="TCLayout.ActiveDocument.1">
                  <p:embed/>
                  <p:pic>
                    <p:nvPicPr>
                      <p:cNvPr id="1027" name="Rectangle 2" hidden="1"/>
                      <p:cNvPicPr>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28" name="Rectangle 3"/>
          <p:cNvSpPr>
            <a:spLocks noGrp="1" noChangeArrowheads="1"/>
          </p:cNvSpPr>
          <p:nvPr>
            <p:ph type="title"/>
            <p:custDataLst>
              <p:tags r:id="rId3"/>
            </p:custDataLst>
          </p:nvPr>
        </p:nvSpPr>
        <p:spPr bwMode="auto">
          <a:xfrm>
            <a:off x="982220" y="369332"/>
            <a:ext cx="864446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p>
            <a:pPr lvl="0"/>
            <a:r>
              <a:rPr lang="en-US" altLang="en-US"/>
              <a:t>Click to edit Master title style</a:t>
            </a:r>
          </a:p>
        </p:txBody>
      </p:sp>
      <p:sp>
        <p:nvSpPr>
          <p:cNvPr id="1029" name="Rectangle 4"/>
          <p:cNvSpPr>
            <a:spLocks noGrp="1" noChangeArrowheads="1"/>
          </p:cNvSpPr>
          <p:nvPr>
            <p:ph type="body" idx="1"/>
            <p:custDataLst>
              <p:tags r:id="rId4"/>
            </p:custDataLst>
          </p:nvPr>
        </p:nvSpPr>
        <p:spPr bwMode="auto">
          <a:xfrm>
            <a:off x="982133" y="1773239"/>
            <a:ext cx="86614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3798" name="Rectangle 6"/>
          <p:cNvSpPr>
            <a:spLocks noGrp="1" noChangeArrowheads="1"/>
          </p:cNvSpPr>
          <p:nvPr>
            <p:ph type="sldNum" sz="quarter" idx="4"/>
            <p:custDataLst>
              <p:tags r:id="rId5"/>
            </p:custDataLst>
          </p:nvPr>
        </p:nvSpPr>
        <p:spPr bwMode="auto">
          <a:xfrm>
            <a:off x="1511300" y="6499225"/>
            <a:ext cx="1270000" cy="15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defRPr sz="1000">
                <a:solidFill>
                  <a:schemeClr val="bg2"/>
                </a:solidFill>
              </a:defRPr>
            </a:lvl1pPr>
          </a:lstStyle>
          <a:p>
            <a:fld id="{138227EB-432A-4C22-B6D7-B62D074A5867}" type="slidenum">
              <a:rPr lang="en-US" altLang="en-US" smtClean="0">
                <a:solidFill>
                  <a:srgbClr val="5F5F5F"/>
                </a:solidFill>
              </a:rPr>
              <a:pPr/>
              <a:t>‹#›</a:t>
            </a:fld>
            <a:endParaRPr lang="en-US" altLang="en-US">
              <a:solidFill>
                <a:srgbClr val="5F5F5F"/>
              </a:solidFill>
            </a:endParaRPr>
          </a:p>
        </p:txBody>
      </p:sp>
      <p:pic>
        <p:nvPicPr>
          <p:cNvPr id="1031" name="Picture 15" descr="DSM_cover_logo_contentpage_300"/>
          <p:cNvPicPr>
            <a:picLocks noChangeAspect="1" noChangeArrowheads="1"/>
          </p:cNvPicPr>
          <p:nvPr>
            <p:custDataLst>
              <p:tags r:id="rId6"/>
            </p:custDataLst>
          </p:nvPr>
        </p:nvPicPr>
        <p:blipFill>
          <a:blip r:embed="rId13" cstate="email">
            <a:extLst>
              <a:ext uri="{28A0092B-C50C-407E-A947-70E740481C1C}">
                <a14:useLocalDpi xmlns:a14="http://schemas.microsoft.com/office/drawing/2010/main"/>
              </a:ext>
            </a:extLst>
          </a:blip>
          <a:srcRect/>
          <a:stretch>
            <a:fillRect/>
          </a:stretch>
        </p:blipFill>
        <p:spPr bwMode="auto">
          <a:xfrm>
            <a:off x="9258300" y="6053138"/>
            <a:ext cx="2650067"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Text Box 23"/>
          <p:cNvSpPr txBox="1">
            <a:spLocks noChangeArrowheads="1"/>
          </p:cNvSpPr>
          <p:nvPr>
            <p:custDataLst>
              <p:tags r:id="rId7"/>
            </p:custDataLst>
          </p:nvPr>
        </p:nvSpPr>
        <p:spPr bwMode="auto">
          <a:xfrm>
            <a:off x="982134" y="279400"/>
            <a:ext cx="65"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endParaRPr lang="en-US" altLang="en-US" sz="1000">
              <a:solidFill>
                <a:srgbClr val="5F5F5F"/>
              </a:solidFill>
            </a:endParaRPr>
          </a:p>
        </p:txBody>
      </p:sp>
      <p:sp>
        <p:nvSpPr>
          <p:cNvPr id="3" name="TextBox 2"/>
          <p:cNvSpPr txBox="1"/>
          <p:nvPr>
            <p:custDataLst>
              <p:tags r:id="rId8"/>
            </p:custDataLst>
          </p:nvPr>
        </p:nvSpPr>
        <p:spPr>
          <a:xfrm>
            <a:off x="1" y="0"/>
            <a:ext cx="184731" cy="369332"/>
          </a:xfrm>
          <a:prstGeom prst="rect">
            <a:avLst/>
          </a:prstGeom>
          <a:noFill/>
        </p:spPr>
        <p:txBody>
          <a:bodyPr vert="horz" wrap="none" rtlCol="0">
            <a:spAutoFit/>
          </a:bodyPr>
          <a:lstStyle/>
          <a:p>
            <a:endParaRPr lang="en-US" sz="1800">
              <a:solidFill>
                <a:srgbClr val="000000"/>
              </a:solidFill>
            </a:endParaRPr>
          </a:p>
        </p:txBody>
      </p:sp>
      <p:sp>
        <p:nvSpPr>
          <p:cNvPr id="1034" name="Text Box 25"/>
          <p:cNvSpPr txBox="1">
            <a:spLocks noChangeArrowheads="1"/>
          </p:cNvSpPr>
          <p:nvPr>
            <p:custDataLst>
              <p:tags r:id="rId9"/>
            </p:custDataLst>
          </p:nvPr>
        </p:nvSpPr>
        <p:spPr bwMode="auto">
          <a:xfrm>
            <a:off x="982134" y="6499225"/>
            <a:ext cx="53551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Trebuchet MS" pitchFamily="34" charset="0"/>
                <a:cs typeface="Arial" pitchFamily="34" charset="0"/>
              </a:defRPr>
            </a:lvl1pPr>
            <a:lvl2pPr marL="742950" indent="-285750" eaLnBrk="0" hangingPunct="0">
              <a:defRPr>
                <a:solidFill>
                  <a:schemeClr val="tx1"/>
                </a:solidFill>
                <a:latin typeface="Trebuchet MS" pitchFamily="34" charset="0"/>
                <a:cs typeface="Arial" pitchFamily="34" charset="0"/>
              </a:defRPr>
            </a:lvl2pPr>
            <a:lvl3pPr marL="1143000" indent="-228600" eaLnBrk="0" hangingPunct="0">
              <a:defRPr>
                <a:solidFill>
                  <a:schemeClr val="tx1"/>
                </a:solidFill>
                <a:latin typeface="Trebuchet MS" pitchFamily="34" charset="0"/>
                <a:cs typeface="Arial" pitchFamily="34" charset="0"/>
              </a:defRPr>
            </a:lvl3pPr>
            <a:lvl4pPr marL="1600200" indent="-228600" eaLnBrk="0" hangingPunct="0">
              <a:defRPr>
                <a:solidFill>
                  <a:schemeClr val="tx1"/>
                </a:solidFill>
                <a:latin typeface="Trebuchet MS" pitchFamily="34" charset="0"/>
                <a:cs typeface="Arial" pitchFamily="34" charset="0"/>
              </a:defRPr>
            </a:lvl4pPr>
            <a:lvl5pPr marL="2057400" indent="-228600" eaLnBrk="0" hangingPunct="0">
              <a:defRPr>
                <a:solidFill>
                  <a:schemeClr val="tx1"/>
                </a:solidFill>
                <a:latin typeface="Trebuchet MS" pitchFamily="34" charset="0"/>
                <a:cs typeface="Arial" pitchFamily="34" charset="0"/>
              </a:defRPr>
            </a:lvl5pPr>
            <a:lvl6pPr marL="2514600" indent="-228600" eaLnBrk="0" fontAlgn="base" hangingPunct="0">
              <a:spcBef>
                <a:spcPct val="0"/>
              </a:spcBef>
              <a:spcAft>
                <a:spcPct val="0"/>
              </a:spcAft>
              <a:defRPr>
                <a:solidFill>
                  <a:schemeClr val="tx1"/>
                </a:solidFill>
                <a:latin typeface="Trebuchet MS" pitchFamily="34" charset="0"/>
                <a:cs typeface="Arial" pitchFamily="34" charset="0"/>
              </a:defRPr>
            </a:lvl6pPr>
            <a:lvl7pPr marL="2971800" indent="-228600" eaLnBrk="0" fontAlgn="base" hangingPunct="0">
              <a:spcBef>
                <a:spcPct val="0"/>
              </a:spcBef>
              <a:spcAft>
                <a:spcPct val="0"/>
              </a:spcAft>
              <a:defRPr>
                <a:solidFill>
                  <a:schemeClr val="tx1"/>
                </a:solidFill>
                <a:latin typeface="Trebuchet MS" pitchFamily="34" charset="0"/>
                <a:cs typeface="Arial" pitchFamily="34" charset="0"/>
              </a:defRPr>
            </a:lvl7pPr>
            <a:lvl8pPr marL="3429000" indent="-228600" eaLnBrk="0" fontAlgn="base" hangingPunct="0">
              <a:spcBef>
                <a:spcPct val="0"/>
              </a:spcBef>
              <a:spcAft>
                <a:spcPct val="0"/>
              </a:spcAft>
              <a:defRPr>
                <a:solidFill>
                  <a:schemeClr val="tx1"/>
                </a:solidFill>
                <a:latin typeface="Trebuchet MS" pitchFamily="34" charset="0"/>
                <a:cs typeface="Arial" pitchFamily="34" charset="0"/>
              </a:defRPr>
            </a:lvl8pPr>
            <a:lvl9pPr marL="3886200" indent="-228600" eaLnBrk="0" fontAlgn="base" hangingPunct="0">
              <a:spcBef>
                <a:spcPct val="0"/>
              </a:spcBef>
              <a:spcAft>
                <a:spcPct val="0"/>
              </a:spcAft>
              <a:defRPr>
                <a:solidFill>
                  <a:schemeClr val="tx1"/>
                </a:solidFill>
                <a:latin typeface="Trebuchet MS" pitchFamily="34" charset="0"/>
                <a:cs typeface="Arial" pitchFamily="34" charset="0"/>
              </a:defRPr>
            </a:lvl9pPr>
          </a:lstStyle>
          <a:p>
            <a:pPr eaLnBrk="1" hangingPunct="1"/>
            <a:r>
              <a:rPr lang="en-US" altLang="en-US" sz="1000">
                <a:solidFill>
                  <a:srgbClr val="5F5F5F"/>
                </a:solidFill>
              </a:rPr>
              <a:t>Page</a:t>
            </a:r>
          </a:p>
        </p:txBody>
      </p:sp>
      <p:sp>
        <p:nvSpPr>
          <p:cNvPr id="4" name="hl"/>
          <p:cNvSpPr txBox="1"/>
          <p:nvPr/>
        </p:nvSpPr>
        <p:spPr>
          <a:xfrm>
            <a:off x="0" y="0"/>
            <a:ext cx="12192000" cy="223138"/>
          </a:xfrm>
          <a:prstGeom prst="rect">
            <a:avLst/>
          </a:prstGeom>
          <a:noFill/>
        </p:spPr>
        <p:txBody>
          <a:bodyPr vert="horz" rtlCol="0">
            <a:spAutoFit/>
          </a:bodyPr>
          <a:lstStyle/>
          <a:p>
            <a:pPr algn="l"/>
            <a:endParaRPr lang="en-US" sz="850" b="0" i="0" u="none" baseline="0">
              <a:solidFill>
                <a:srgbClr val="5F5F5F"/>
              </a:solidFill>
              <a:latin typeface="trebuchet ms"/>
            </a:endParaRPr>
          </a:p>
        </p:txBody>
      </p:sp>
    </p:spTree>
    <p:extLst>
      <p:ext uri="{BB962C8B-B14F-4D97-AF65-F5344CB8AC3E}">
        <p14:creationId xmlns:p14="http://schemas.microsoft.com/office/powerpoint/2010/main" val="2815003144"/>
      </p:ext>
    </p:extLst>
  </p:cSld>
  <p:clrMap bg1="lt1" tx1="dk1" bg2="lt2" tx2="dk2" accent1="accent1" accent2="accent2" accent3="accent3" accent4="accent4" accent5="accent5" accent6="accent6" hlink="hlink" folHlink="folHlink"/>
  <p:hf hdr="0" ftr="0" dt="0"/>
  <p:txStyles>
    <p:titleStyle>
      <a:lvl1pPr algn="l" rtl="0" eaLnBrk="0" fontAlgn="base" hangingPunct="0">
        <a:lnSpc>
          <a:spcPct val="95000"/>
        </a:lnSpc>
        <a:spcBef>
          <a:spcPct val="0"/>
        </a:spcBef>
        <a:spcAft>
          <a:spcPct val="0"/>
        </a:spcAft>
        <a:defRPr sz="3200" b="1">
          <a:solidFill>
            <a:srgbClr val="660066"/>
          </a:solidFill>
          <a:latin typeface="+mj-lt"/>
          <a:ea typeface="+mj-ea"/>
          <a:cs typeface="+mj-cs"/>
        </a:defRPr>
      </a:lvl1pPr>
      <a:lvl2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accent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accent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accent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accent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accent2"/>
          </a:solidFill>
          <a:latin typeface="Trebuchet MS" pitchFamily="34" charset="0"/>
          <a:cs typeface="Arial" charset="0"/>
        </a:defRPr>
      </a:lvl9pPr>
    </p:titleStyle>
    <p:body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743925346"/>
      </p:ext>
    </p:extLst>
  </p:cSld>
  <p:clrMap bg1="lt1" tx1="dk1" bg2="lt2" tx2="dk2" accent1="accent1" accent2="accent2" accent3="accent3" accent4="accent4" accent5="accent5" accent6="accent6" hlink="hlink" folHlink="folHlink"/>
  <p:sldLayoutIdLst>
    <p:sldLayoutId id="2147483850" r:id="rId1"/>
    <p:sldLayoutId id="2147483855" r:id="rId2"/>
    <p:sldLayoutId id="2147483912" r:id="rId3"/>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131677193"/>
      </p:ext>
    </p:extLst>
  </p:cSld>
  <p:clrMap bg1="lt1" tx1="dk1" bg2="lt2" tx2="dk2" accent1="accent1" accent2="accent2" accent3="accent3" accent4="accent4" accent5="accent5" accent6="accent6" hlink="hlink" folHlink="folHlink"/>
  <p:sldLayoutIdLst>
    <p:sldLayoutId id="2147483966" r:id="rId1"/>
    <p:sldLayoutId id="2147484021" r:id="rId2"/>
    <p:sldLayoutId id="2147484277" r:id="rId3"/>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B6514084-1FFB-CC5E-32E5-1482BC22D289}"/>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659646957"/>
      </p:ext>
    </p:extLst>
  </p:cSld>
  <p:clrMap bg1="lt1" tx1="dk1" bg2="lt2" tx2="dk2" accent1="accent1" accent2="accent2" accent3="accent3" accent4="accent4" accent5="accent5" accent6="accent6" hlink="hlink" folHlink="folHlink"/>
  <p:sldLayoutIdLst>
    <p:sldLayoutId id="2147484057"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3366512759"/>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4" r:id="rId3"/>
    <p:sldLayoutId id="2147484105" r:id="rId4"/>
    <p:sldLayoutId id="2147484106" r:id="rId5"/>
    <p:sldLayoutId id="2147484114" r:id="rId6"/>
    <p:sldLayoutId id="2147484172" r:id="rId7"/>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
        <p:nvSpPr>
          <p:cNvPr id="7" name="TextBox 6">
            <a:extLst>
              <a:ext uri="{FF2B5EF4-FFF2-40B4-BE49-F238E27FC236}">
                <a16:creationId xmlns:a16="http://schemas.microsoft.com/office/drawing/2014/main" id="{F8D039C6-4681-DECB-A868-AAC26EEC0E81}"/>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solidFill>
                <a:latin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2436454381"/>
      </p:ext>
    </p:extLst>
  </p:cSld>
  <p:clrMap bg1="lt1" tx1="dk1" bg2="lt2" tx2="dk2" accent1="accent1" accent2="accent2" accent3="accent3" accent4="accent4" accent5="accent5" accent6="accent6" hlink="hlink" folHlink="folHlink"/>
  <p:sldLayoutIdLst>
    <p:sldLayoutId id="2147484157" r:id="rId1"/>
    <p:sldLayoutId id="2147484158" r:id="rId2"/>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22663442"/>
      </p:ext>
    </p:extLst>
  </p:cSld>
  <p:clrMap bg1="lt1" tx1="dk1" bg2="lt2" tx2="dk2" accent1="accent1" accent2="accent2" accent3="accent3" accent4="accent4" accent5="accent5" accent6="accent6" hlink="hlink" folHlink="folHlink"/>
  <p:sldLayoutIdLst>
    <p:sldLayoutId id="2147484350"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11.xml"/><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svg"/></Relationships>
</file>

<file path=ppt/slides/_rels/slide1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7" Type="http://schemas.microsoft.com/office/2007/relationships/hdphoto" Target="../media/hdphoto1.wdp"/><Relationship Id="rId2" Type="http://schemas.openxmlformats.org/officeDocument/2006/relationships/slideLayout" Target="../slideLayouts/slideLayout27.xml"/><Relationship Id="rId1" Type="http://schemas.openxmlformats.org/officeDocument/2006/relationships/tags" Target="../tags/tag1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5.sv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xml"/><Relationship Id="rId1" Type="http://schemas.openxmlformats.org/officeDocument/2006/relationships/slideLayout" Target="../slideLayouts/slideLayout42.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3.xml"/><Relationship Id="rId5" Type="http://schemas.openxmlformats.org/officeDocument/2006/relationships/image" Target="../media/image59.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1.jpeg"/><Relationship Id="rId7" Type="http://schemas.openxmlformats.org/officeDocument/2006/relationships/image" Target="../media/image65.jpeg"/><Relationship Id="rId12" Type="http://schemas.microsoft.com/office/2007/relationships/hdphoto" Target="../media/hdphoto2.wdp"/><Relationship Id="rId2" Type="http://schemas.openxmlformats.org/officeDocument/2006/relationships/image" Target="../media/image60.png"/><Relationship Id="rId1" Type="http://schemas.openxmlformats.org/officeDocument/2006/relationships/slideLayout" Target="../slideLayouts/slideLayout13.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jpeg"/><Relationship Id="rId10" Type="http://schemas.openxmlformats.org/officeDocument/2006/relationships/image" Target="../media/image68.png"/><Relationship Id="rId4" Type="http://schemas.openxmlformats.org/officeDocument/2006/relationships/image" Target="../media/image62.jpeg"/><Relationship Id="rId9" Type="http://schemas.openxmlformats.org/officeDocument/2006/relationships/image" Target="../media/image67.jpeg"/></Relationships>
</file>

<file path=ppt/slides/_rels/slide1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18.xml"/><Relationship Id="rId6" Type="http://schemas.openxmlformats.org/officeDocument/2006/relationships/image" Target="../media/image73.jpeg"/><Relationship Id="rId5" Type="http://schemas.openxmlformats.org/officeDocument/2006/relationships/image" Target="../media/image72.jpeg"/><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xml"/><Relationship Id="rId1" Type="http://schemas.openxmlformats.org/officeDocument/2006/relationships/slideLayout" Target="../slideLayouts/slideLayout40.xml"/><Relationship Id="rId5" Type="http://schemas.openxmlformats.org/officeDocument/2006/relationships/image" Target="../media/image78.svg"/><Relationship Id="rId4" Type="http://schemas.openxmlformats.org/officeDocument/2006/relationships/image" Target="../media/image77.png"/></Relationships>
</file>

<file path=ppt/slides/_rels/slide2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38.xml"/><Relationship Id="rId6" Type="http://schemas.openxmlformats.org/officeDocument/2006/relationships/image" Target="../media/image80.png"/><Relationship Id="rId5" Type="http://schemas.openxmlformats.org/officeDocument/2006/relationships/image" Target="../media/image78.svg"/><Relationship Id="rId4" Type="http://schemas.openxmlformats.org/officeDocument/2006/relationships/image" Target="../media/image77.png"/></Relationships>
</file>

<file path=ppt/slides/_rels/slide22.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oleObject" Target="../embeddings/oleObject5.bin"/><Relationship Id="rId7" Type="http://schemas.openxmlformats.org/officeDocument/2006/relationships/image" Target="../media/image83.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82.png"/><Relationship Id="rId5" Type="http://schemas.openxmlformats.org/officeDocument/2006/relationships/oleObject" Target="../embeddings/oleObject6.bin"/><Relationship Id="rId4" Type="http://schemas.openxmlformats.org/officeDocument/2006/relationships/image" Target="../media/image81.png"/><Relationship Id="rId9" Type="http://schemas.openxmlformats.org/officeDocument/2006/relationships/image" Target="../media/image78.svg"/></Relationships>
</file>

<file path=ppt/slides/_rels/slide23.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78.sv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77.png"/><Relationship Id="rId5" Type="http://schemas.openxmlformats.org/officeDocument/2006/relationships/image" Target="../media/image86.jpeg"/><Relationship Id="rId4" Type="http://schemas.openxmlformats.org/officeDocument/2006/relationships/image" Target="../media/image85.jpeg"/></Relationships>
</file>

<file path=ppt/slides/_rels/slide24.xml.rels><?xml version="1.0" encoding="UTF-8" standalone="yes"?>
<Relationships xmlns="http://schemas.openxmlformats.org/package/2006/relationships"><Relationship Id="rId3" Type="http://schemas.openxmlformats.org/officeDocument/2006/relationships/image" Target="../media/image87.jpeg"/><Relationship Id="rId7" Type="http://schemas.openxmlformats.org/officeDocument/2006/relationships/image" Target="../media/image91.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92.jpeg"/><Relationship Id="rId1" Type="http://schemas.openxmlformats.org/officeDocument/2006/relationships/slideLayout" Target="../slideLayouts/slideLayout14.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6.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customXml" Target="../ink/ink1.xml"/><Relationship Id="rId1" Type="http://schemas.openxmlformats.org/officeDocument/2006/relationships/slideLayout" Target="../slideLayouts/slideLayout36.xml"/><Relationship Id="rId4" Type="http://schemas.openxmlformats.org/officeDocument/2006/relationships/image" Target="../media/image96.jpeg"/></Relationships>
</file>

<file path=ppt/slides/_rels/slide30.xml.rels><?xml version="1.0" encoding="UTF-8" standalone="yes"?>
<Relationships xmlns="http://schemas.openxmlformats.org/package/2006/relationships"><Relationship Id="rId3" Type="http://schemas.openxmlformats.org/officeDocument/2006/relationships/image" Target="../media/image98.png"/><Relationship Id="rId7" Type="http://schemas.microsoft.com/office/2007/relationships/hdphoto" Target="../media/hdphoto1.wdp"/><Relationship Id="rId2" Type="http://schemas.openxmlformats.org/officeDocument/2006/relationships/image" Target="../media/image97.png"/><Relationship Id="rId1" Type="http://schemas.openxmlformats.org/officeDocument/2006/relationships/slideLayout" Target="../slideLayouts/slideLayout14.xml"/><Relationship Id="rId6" Type="http://schemas.openxmlformats.org/officeDocument/2006/relationships/image" Target="../media/image46.png"/><Relationship Id="rId5" Type="http://schemas.openxmlformats.org/officeDocument/2006/relationships/image" Target="../media/image100.jpeg"/><Relationship Id="rId4" Type="http://schemas.openxmlformats.org/officeDocument/2006/relationships/image" Target="../media/image99.gif"/></Relationships>
</file>

<file path=ppt/slides/_rels/slide31.xml.rels><?xml version="1.0" encoding="UTF-8" standalone="yes"?>
<Relationships xmlns="http://schemas.openxmlformats.org/package/2006/relationships"><Relationship Id="rId8" Type="http://schemas.openxmlformats.org/officeDocument/2006/relationships/image" Target="../media/image106.svg"/><Relationship Id="rId13" Type="http://schemas.openxmlformats.org/officeDocument/2006/relationships/image" Target="../media/image111.svg"/><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32.xml"/><Relationship Id="rId6" Type="http://schemas.openxmlformats.org/officeDocument/2006/relationships/image" Target="../media/image104.svg"/><Relationship Id="rId11" Type="http://schemas.openxmlformats.org/officeDocument/2006/relationships/image" Target="../media/image109.svg"/><Relationship Id="rId5" Type="http://schemas.openxmlformats.org/officeDocument/2006/relationships/image" Target="../media/image103.png"/><Relationship Id="rId10" Type="http://schemas.openxmlformats.org/officeDocument/2006/relationships/image" Target="../media/image108.png"/><Relationship Id="rId4" Type="http://schemas.openxmlformats.org/officeDocument/2006/relationships/image" Target="../media/image102.svg"/><Relationship Id="rId9" Type="http://schemas.openxmlformats.org/officeDocument/2006/relationships/image" Target="../media/image107.jpeg"/></Relationships>
</file>

<file path=ppt/slides/_rels/slide32.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6.jpeg"/><Relationship Id="rId2" Type="http://schemas.openxmlformats.org/officeDocument/2006/relationships/notesSlide" Target="../notesSlides/notesSlide14.xml"/><Relationship Id="rId1" Type="http://schemas.openxmlformats.org/officeDocument/2006/relationships/slideLayout" Target="../slideLayouts/slideLayout37.xml"/><Relationship Id="rId6" Type="http://schemas.openxmlformats.org/officeDocument/2006/relationships/image" Target="../media/image115.svg"/><Relationship Id="rId5" Type="http://schemas.openxmlformats.org/officeDocument/2006/relationships/image" Target="../media/image114.png"/><Relationship Id="rId4" Type="http://schemas.openxmlformats.org/officeDocument/2006/relationships/image" Target="../media/image113.png"/></Relationships>
</file>

<file path=ppt/slides/_rels/slide33.xml.rels><?xml version="1.0" encoding="UTF-8" standalone="yes"?>
<Relationships xmlns="http://schemas.openxmlformats.org/package/2006/relationships"><Relationship Id="rId8" Type="http://schemas.openxmlformats.org/officeDocument/2006/relationships/image" Target="../media/image123.jpeg"/><Relationship Id="rId13" Type="http://schemas.openxmlformats.org/officeDocument/2006/relationships/image" Target="../media/image128.png"/><Relationship Id="rId3" Type="http://schemas.openxmlformats.org/officeDocument/2006/relationships/image" Target="../media/image118.png"/><Relationship Id="rId7" Type="http://schemas.openxmlformats.org/officeDocument/2006/relationships/image" Target="../media/image122.jpeg"/><Relationship Id="rId12" Type="http://schemas.openxmlformats.org/officeDocument/2006/relationships/image" Target="../media/image127.png"/><Relationship Id="rId2" Type="http://schemas.openxmlformats.org/officeDocument/2006/relationships/image" Target="../media/image117.jpeg"/><Relationship Id="rId1" Type="http://schemas.openxmlformats.org/officeDocument/2006/relationships/slideLayout" Target="../slideLayouts/slideLayout13.xml"/><Relationship Id="rId6" Type="http://schemas.openxmlformats.org/officeDocument/2006/relationships/image" Target="../media/image121.jpeg"/><Relationship Id="rId11" Type="http://schemas.openxmlformats.org/officeDocument/2006/relationships/image" Target="../media/image126.jpeg"/><Relationship Id="rId5" Type="http://schemas.openxmlformats.org/officeDocument/2006/relationships/image" Target="../media/image120.jpeg"/><Relationship Id="rId10" Type="http://schemas.openxmlformats.org/officeDocument/2006/relationships/image" Target="../media/image125.jpeg"/><Relationship Id="rId4" Type="http://schemas.openxmlformats.org/officeDocument/2006/relationships/image" Target="../media/image119.jpeg"/><Relationship Id="rId9" Type="http://schemas.openxmlformats.org/officeDocument/2006/relationships/image" Target="../media/image124.png"/><Relationship Id="rId14" Type="http://schemas.openxmlformats.org/officeDocument/2006/relationships/image" Target="../media/image129.png"/></Relationships>
</file>

<file path=ppt/slides/_rels/slide34.xml.rels><?xml version="1.0" encoding="UTF-8" standalone="yes"?>
<Relationships xmlns="http://schemas.openxmlformats.org/package/2006/relationships"><Relationship Id="rId8" Type="http://schemas.openxmlformats.org/officeDocument/2006/relationships/image" Target="../media/image134.jpeg"/><Relationship Id="rId3" Type="http://schemas.openxmlformats.org/officeDocument/2006/relationships/image" Target="../media/image130.jpeg"/><Relationship Id="rId7" Type="http://schemas.openxmlformats.org/officeDocument/2006/relationships/image" Target="../media/image133.jpeg"/><Relationship Id="rId2" Type="http://schemas.openxmlformats.org/officeDocument/2006/relationships/notesSlide" Target="../notesSlides/notesSlide15.xml"/><Relationship Id="rId1" Type="http://schemas.openxmlformats.org/officeDocument/2006/relationships/slideLayout" Target="../slideLayouts/slideLayout33.xml"/><Relationship Id="rId6" Type="http://schemas.openxmlformats.org/officeDocument/2006/relationships/hyperlink" Target="https://www.pantene.co.uk/en-gb/product-collections/hair-biology/menopause-revitalize-collection/" TargetMode="External"/><Relationship Id="rId11" Type="http://schemas.openxmlformats.org/officeDocument/2006/relationships/image" Target="../media/image136.png"/><Relationship Id="rId5" Type="http://schemas.openxmlformats.org/officeDocument/2006/relationships/image" Target="../media/image132.png"/><Relationship Id="rId10" Type="http://schemas.openxmlformats.org/officeDocument/2006/relationships/chart" Target="../charts/chart1.xml"/><Relationship Id="rId4" Type="http://schemas.openxmlformats.org/officeDocument/2006/relationships/image" Target="../media/image131.jpeg"/><Relationship Id="rId9" Type="http://schemas.openxmlformats.org/officeDocument/2006/relationships/image" Target="../media/image135.png"/></Relationships>
</file>

<file path=ppt/slides/_rels/slide3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6.jpe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8.svg"/><Relationship Id="rId7" Type="http://schemas.openxmlformats.org/officeDocument/2006/relationships/image" Target="../media/image140.svg"/><Relationship Id="rId2" Type="http://schemas.openxmlformats.org/officeDocument/2006/relationships/image" Target="../media/image137.png"/><Relationship Id="rId1" Type="http://schemas.openxmlformats.org/officeDocument/2006/relationships/slideLayout" Target="../slideLayouts/slideLayout31.xml"/><Relationship Id="rId6" Type="http://schemas.openxmlformats.org/officeDocument/2006/relationships/image" Target="../media/image139.png"/><Relationship Id="rId5" Type="http://schemas.openxmlformats.org/officeDocument/2006/relationships/image" Target="../media/image78.svg"/><Relationship Id="rId4" Type="http://schemas.openxmlformats.org/officeDocument/2006/relationships/image" Target="../media/image77.png"/><Relationship Id="rId9" Type="http://schemas.openxmlformats.org/officeDocument/2006/relationships/image" Target="../media/image142.svg"/></Relationships>
</file>

<file path=ppt/slides/_rels/slide38.xml.rels><?xml version="1.0" encoding="UTF-8" standalone="yes"?>
<Relationships xmlns="http://schemas.openxmlformats.org/package/2006/relationships"><Relationship Id="rId8" Type="http://schemas.openxmlformats.org/officeDocument/2006/relationships/image" Target="../media/image147.svg"/><Relationship Id="rId3" Type="http://schemas.openxmlformats.org/officeDocument/2006/relationships/image" Target="../media/image144.svg"/><Relationship Id="rId7" Type="http://schemas.openxmlformats.org/officeDocument/2006/relationships/image" Target="../media/image146.png"/><Relationship Id="rId2" Type="http://schemas.openxmlformats.org/officeDocument/2006/relationships/image" Target="../media/image143.png"/><Relationship Id="rId1" Type="http://schemas.openxmlformats.org/officeDocument/2006/relationships/slideLayout" Target="../slideLayouts/slideLayout35.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14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51.png"/><Relationship Id="rId7" Type="http://schemas.openxmlformats.org/officeDocument/2006/relationships/image" Target="../media/image154.png"/><Relationship Id="rId2" Type="http://schemas.openxmlformats.org/officeDocument/2006/relationships/image" Target="../media/image150.jpeg"/><Relationship Id="rId1" Type="http://schemas.openxmlformats.org/officeDocument/2006/relationships/slideLayout" Target="../slideLayouts/slideLayout45.xml"/><Relationship Id="rId6" Type="http://schemas.openxmlformats.org/officeDocument/2006/relationships/image" Target="../media/image99.gif"/><Relationship Id="rId5" Type="http://schemas.openxmlformats.org/officeDocument/2006/relationships/image" Target="../media/image153.png"/><Relationship Id="rId4" Type="http://schemas.openxmlformats.org/officeDocument/2006/relationships/image" Target="../media/image152.png"/></Relationships>
</file>

<file path=ppt/slides/_rels/slide43.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8" Type="http://schemas.openxmlformats.org/officeDocument/2006/relationships/image" Target="../media/image161.png"/><Relationship Id="rId13" Type="http://schemas.microsoft.com/office/2007/relationships/hdphoto" Target="../media/hdphoto5.wdp"/><Relationship Id="rId18" Type="http://schemas.openxmlformats.org/officeDocument/2006/relationships/image" Target="../media/image170.jpeg"/><Relationship Id="rId3" Type="http://schemas.openxmlformats.org/officeDocument/2006/relationships/image" Target="../media/image157.jpeg"/><Relationship Id="rId7" Type="http://schemas.openxmlformats.org/officeDocument/2006/relationships/image" Target="../media/image160.jpeg"/><Relationship Id="rId12" Type="http://schemas.openxmlformats.org/officeDocument/2006/relationships/image" Target="../media/image165.png"/><Relationship Id="rId17" Type="http://schemas.openxmlformats.org/officeDocument/2006/relationships/image" Target="../media/image169.jpeg"/><Relationship Id="rId2" Type="http://schemas.openxmlformats.org/officeDocument/2006/relationships/notesSlide" Target="../notesSlides/notesSlide16.xml"/><Relationship Id="rId16" Type="http://schemas.openxmlformats.org/officeDocument/2006/relationships/image" Target="../media/image168.jpeg"/><Relationship Id="rId1" Type="http://schemas.openxmlformats.org/officeDocument/2006/relationships/slideLayout" Target="../slideLayouts/slideLayout13.xml"/><Relationship Id="rId6" Type="http://schemas.openxmlformats.org/officeDocument/2006/relationships/image" Target="../media/image159.jpeg"/><Relationship Id="rId11" Type="http://schemas.openxmlformats.org/officeDocument/2006/relationships/image" Target="../media/image164.png"/><Relationship Id="rId5" Type="http://schemas.microsoft.com/office/2007/relationships/hdphoto" Target="../media/hdphoto4.wdp"/><Relationship Id="rId15" Type="http://schemas.openxmlformats.org/officeDocument/2006/relationships/image" Target="../media/image167.png"/><Relationship Id="rId10" Type="http://schemas.openxmlformats.org/officeDocument/2006/relationships/image" Target="../media/image163.png"/><Relationship Id="rId4" Type="http://schemas.openxmlformats.org/officeDocument/2006/relationships/image" Target="../media/image158.png"/><Relationship Id="rId9" Type="http://schemas.openxmlformats.org/officeDocument/2006/relationships/image" Target="../media/image162.png"/><Relationship Id="rId14" Type="http://schemas.openxmlformats.org/officeDocument/2006/relationships/image" Target="../media/image166.jpeg"/></Relationships>
</file>

<file path=ppt/slides/_rels/slide45.xml.rels><?xml version="1.0" encoding="UTF-8" standalone="yes"?>
<Relationships xmlns="http://schemas.openxmlformats.org/package/2006/relationships"><Relationship Id="rId3" Type="http://schemas.openxmlformats.org/officeDocument/2006/relationships/image" Target="../media/image172.svg"/><Relationship Id="rId2" Type="http://schemas.openxmlformats.org/officeDocument/2006/relationships/image" Target="../media/image171.png"/><Relationship Id="rId1" Type="http://schemas.openxmlformats.org/officeDocument/2006/relationships/slideLayout" Target="../slideLayouts/slideLayout4.xml"/><Relationship Id="rId6" Type="http://schemas.openxmlformats.org/officeDocument/2006/relationships/image" Target="../media/image175.jpeg"/><Relationship Id="rId5" Type="http://schemas.openxmlformats.org/officeDocument/2006/relationships/image" Target="../media/image174.svg"/><Relationship Id="rId4" Type="http://schemas.openxmlformats.org/officeDocument/2006/relationships/image" Target="../media/image173.png"/></Relationships>
</file>

<file path=ppt/slides/_rels/slide46.xml.rels><?xml version="1.0" encoding="UTF-8" standalone="yes"?>
<Relationships xmlns="http://schemas.openxmlformats.org/package/2006/relationships"><Relationship Id="rId3" Type="http://schemas.openxmlformats.org/officeDocument/2006/relationships/image" Target="../media/image177.svg"/><Relationship Id="rId2" Type="http://schemas.openxmlformats.org/officeDocument/2006/relationships/image" Target="../media/image176.png"/><Relationship Id="rId1" Type="http://schemas.openxmlformats.org/officeDocument/2006/relationships/slideLayout" Target="../slideLayouts/slideLayout4.xml"/><Relationship Id="rId5" Type="http://schemas.openxmlformats.org/officeDocument/2006/relationships/image" Target="../media/image175.jpeg"/><Relationship Id="rId4" Type="http://schemas.openxmlformats.org/officeDocument/2006/relationships/image" Target="../media/image178.jpeg"/></Relationships>
</file>

<file path=ppt/slides/_rels/slide47.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182.png"/><Relationship Id="rId5" Type="http://schemas.openxmlformats.org/officeDocument/2006/relationships/image" Target="../media/image181.jpeg"/><Relationship Id="rId4" Type="http://schemas.openxmlformats.org/officeDocument/2006/relationships/image" Target="../media/image180.jpeg"/></Relationships>
</file>

<file path=ppt/slides/_rels/slide48.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186.png"/><Relationship Id="rId7" Type="http://schemas.microsoft.com/office/2007/relationships/hdphoto" Target="../media/hdphoto1.wdp"/><Relationship Id="rId2" Type="http://schemas.openxmlformats.org/officeDocument/2006/relationships/image" Target="../media/image185.png"/><Relationship Id="rId1" Type="http://schemas.openxmlformats.org/officeDocument/2006/relationships/slideLayout" Target="../slideLayouts/slideLayout15.xml"/><Relationship Id="rId6" Type="http://schemas.openxmlformats.org/officeDocument/2006/relationships/image" Target="../media/image46.png"/><Relationship Id="rId5" Type="http://schemas.openxmlformats.org/officeDocument/2006/relationships/image" Target="../media/image188.jpeg"/><Relationship Id="rId4" Type="http://schemas.openxmlformats.org/officeDocument/2006/relationships/image" Target="../media/image187.png"/></Relationships>
</file>

<file path=ppt/slides/_rels/slide5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8" Type="http://schemas.openxmlformats.org/officeDocument/2006/relationships/image" Target="../media/image195.png"/><Relationship Id="rId13" Type="http://schemas.openxmlformats.org/officeDocument/2006/relationships/image" Target="../media/image200.png"/><Relationship Id="rId3" Type="http://schemas.openxmlformats.org/officeDocument/2006/relationships/image" Target="../media/image190.png"/><Relationship Id="rId7" Type="http://schemas.openxmlformats.org/officeDocument/2006/relationships/image" Target="../media/image194.png"/><Relationship Id="rId12" Type="http://schemas.openxmlformats.org/officeDocument/2006/relationships/image" Target="../media/image199.jpeg"/><Relationship Id="rId2" Type="http://schemas.openxmlformats.org/officeDocument/2006/relationships/image" Target="../media/image189.png"/><Relationship Id="rId1" Type="http://schemas.openxmlformats.org/officeDocument/2006/relationships/slideLayout" Target="../slideLayouts/slideLayout13.xml"/><Relationship Id="rId6" Type="http://schemas.openxmlformats.org/officeDocument/2006/relationships/image" Target="../media/image193.png"/><Relationship Id="rId11" Type="http://schemas.openxmlformats.org/officeDocument/2006/relationships/image" Target="../media/image198.jpeg"/><Relationship Id="rId5" Type="http://schemas.openxmlformats.org/officeDocument/2006/relationships/image" Target="../media/image192.png"/><Relationship Id="rId10" Type="http://schemas.openxmlformats.org/officeDocument/2006/relationships/image" Target="../media/image197.jpeg"/><Relationship Id="rId4" Type="http://schemas.openxmlformats.org/officeDocument/2006/relationships/image" Target="../media/image191.jpeg"/><Relationship Id="rId9" Type="http://schemas.openxmlformats.org/officeDocument/2006/relationships/image" Target="../media/image196.jpeg"/><Relationship Id="rId14" Type="http://schemas.openxmlformats.org/officeDocument/2006/relationships/image" Target="../media/image201.png"/></Relationships>
</file>

<file path=ppt/slides/_rels/slide53.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png"/><Relationship Id="rId1" Type="http://schemas.openxmlformats.org/officeDocument/2006/relationships/slideLayout" Target="../slideLayouts/slideLayout12.xml"/><Relationship Id="rId5" Type="http://schemas.openxmlformats.org/officeDocument/2006/relationships/image" Target="../media/image205.jpeg"/><Relationship Id="rId4" Type="http://schemas.openxmlformats.org/officeDocument/2006/relationships/image" Target="../media/image204.png"/></Relationships>
</file>

<file path=ppt/slides/_rels/slide54.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19.xml"/><Relationship Id="rId1" Type="http://schemas.openxmlformats.org/officeDocument/2006/relationships/slideLayout" Target="../slideLayouts/slideLayout39.xml"/><Relationship Id="rId6" Type="http://schemas.openxmlformats.org/officeDocument/2006/relationships/image" Target="../media/image209.png"/><Relationship Id="rId5" Type="http://schemas.openxmlformats.org/officeDocument/2006/relationships/image" Target="../media/image208.svg"/><Relationship Id="rId4" Type="http://schemas.openxmlformats.org/officeDocument/2006/relationships/image" Target="../media/image207.png"/></Relationships>
</file>

<file path=ppt/slides/_rels/slide55.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20.xml"/><Relationship Id="rId1" Type="http://schemas.openxmlformats.org/officeDocument/2006/relationships/slideLayout" Target="../slideLayouts/slideLayout39.xml"/><Relationship Id="rId5" Type="http://schemas.openxmlformats.org/officeDocument/2006/relationships/image" Target="../media/image212.svg"/><Relationship Id="rId4" Type="http://schemas.openxmlformats.org/officeDocument/2006/relationships/image" Target="../media/image211.png"/></Relationships>
</file>

<file path=ppt/slides/_rels/slide56.xml.rels><?xml version="1.0" encoding="UTF-8" standalone="yes"?>
<Relationships xmlns="http://schemas.openxmlformats.org/package/2006/relationships"><Relationship Id="rId3" Type="http://schemas.openxmlformats.org/officeDocument/2006/relationships/image" Target="../media/image214.jpeg"/><Relationship Id="rId7" Type="http://schemas.openxmlformats.org/officeDocument/2006/relationships/image" Target="../media/image218.svg"/><Relationship Id="rId2" Type="http://schemas.openxmlformats.org/officeDocument/2006/relationships/image" Target="../media/image213.jpeg"/><Relationship Id="rId1" Type="http://schemas.openxmlformats.org/officeDocument/2006/relationships/slideLayout" Target="../slideLayouts/slideLayout21.xml"/><Relationship Id="rId6" Type="http://schemas.openxmlformats.org/officeDocument/2006/relationships/image" Target="../media/image217.png"/><Relationship Id="rId5" Type="http://schemas.openxmlformats.org/officeDocument/2006/relationships/image" Target="../media/image216.jpeg"/><Relationship Id="rId4" Type="http://schemas.openxmlformats.org/officeDocument/2006/relationships/image" Target="../media/image215.jpeg"/></Relationships>
</file>

<file path=ppt/slides/_rels/slide57.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21.xml"/><Relationship Id="rId1" Type="http://schemas.openxmlformats.org/officeDocument/2006/relationships/slideLayout" Target="../slideLayouts/slideLayout39.xml"/><Relationship Id="rId5" Type="http://schemas.openxmlformats.org/officeDocument/2006/relationships/image" Target="../media/image218.svg"/><Relationship Id="rId4" Type="http://schemas.openxmlformats.org/officeDocument/2006/relationships/image" Target="../media/image217.png"/></Relationships>
</file>

<file path=ppt/slides/_rels/slide58.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22.xml"/><Relationship Id="rId1" Type="http://schemas.openxmlformats.org/officeDocument/2006/relationships/slideLayout" Target="../slideLayouts/slideLayout39.xml"/><Relationship Id="rId5" Type="http://schemas.openxmlformats.org/officeDocument/2006/relationships/image" Target="../media/image218.svg"/><Relationship Id="rId4" Type="http://schemas.openxmlformats.org/officeDocument/2006/relationships/image" Target="../media/image217.png"/></Relationships>
</file>

<file path=ppt/slides/_rels/slide59.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image" Target="../media/image224.jpeg"/><Relationship Id="rId5" Type="http://schemas.openxmlformats.org/officeDocument/2006/relationships/image" Target="../media/image55.png"/><Relationship Id="rId4" Type="http://schemas.openxmlformats.org/officeDocument/2006/relationships/image" Target="../media/image53.png"/></Relationships>
</file>

<file path=ppt/slides/_rels/slide63.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image" Target="../media/image225.jpeg"/><Relationship Id="rId1" Type="http://schemas.openxmlformats.org/officeDocument/2006/relationships/slideLayout" Target="../slideLayouts/slideLayout43.xml"/><Relationship Id="rId5" Type="http://schemas.openxmlformats.org/officeDocument/2006/relationships/image" Target="../media/image228.png"/><Relationship Id="rId4" Type="http://schemas.openxmlformats.org/officeDocument/2006/relationships/image" Target="../media/image227.jpeg"/></Relationships>
</file>

<file path=ppt/slides/_rels/slide64.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8" Type="http://schemas.openxmlformats.org/officeDocument/2006/relationships/image" Target="../media/image235.png"/><Relationship Id="rId13" Type="http://schemas.openxmlformats.org/officeDocument/2006/relationships/image" Target="../media/image240.png"/><Relationship Id="rId18" Type="http://schemas.openxmlformats.org/officeDocument/2006/relationships/image" Target="../media/image245.png"/><Relationship Id="rId3" Type="http://schemas.openxmlformats.org/officeDocument/2006/relationships/image" Target="../media/image230.png"/><Relationship Id="rId21" Type="http://schemas.openxmlformats.org/officeDocument/2006/relationships/image" Target="../media/image248.png"/><Relationship Id="rId7" Type="http://schemas.openxmlformats.org/officeDocument/2006/relationships/image" Target="../media/image234.png"/><Relationship Id="rId12" Type="http://schemas.openxmlformats.org/officeDocument/2006/relationships/image" Target="../media/image239.png"/><Relationship Id="rId17" Type="http://schemas.openxmlformats.org/officeDocument/2006/relationships/image" Target="../media/image244.png"/><Relationship Id="rId2" Type="http://schemas.openxmlformats.org/officeDocument/2006/relationships/notesSlide" Target="../notesSlides/notesSlide24.xml"/><Relationship Id="rId16" Type="http://schemas.openxmlformats.org/officeDocument/2006/relationships/image" Target="../media/image243.jpeg"/><Relationship Id="rId20" Type="http://schemas.openxmlformats.org/officeDocument/2006/relationships/image" Target="../media/image247.png"/><Relationship Id="rId1" Type="http://schemas.openxmlformats.org/officeDocument/2006/relationships/slideLayout" Target="../slideLayouts/slideLayout44.xml"/><Relationship Id="rId6" Type="http://schemas.openxmlformats.org/officeDocument/2006/relationships/image" Target="../media/image233.jpeg"/><Relationship Id="rId11" Type="http://schemas.openxmlformats.org/officeDocument/2006/relationships/image" Target="../media/image238.png"/><Relationship Id="rId5" Type="http://schemas.openxmlformats.org/officeDocument/2006/relationships/image" Target="../media/image232.png"/><Relationship Id="rId15" Type="http://schemas.openxmlformats.org/officeDocument/2006/relationships/image" Target="../media/image242.png"/><Relationship Id="rId23" Type="http://schemas.openxmlformats.org/officeDocument/2006/relationships/image" Target="../media/image250.png"/><Relationship Id="rId10" Type="http://schemas.openxmlformats.org/officeDocument/2006/relationships/image" Target="../media/image237.png"/><Relationship Id="rId19" Type="http://schemas.openxmlformats.org/officeDocument/2006/relationships/image" Target="../media/image246.jpeg"/><Relationship Id="rId4" Type="http://schemas.openxmlformats.org/officeDocument/2006/relationships/image" Target="../media/image231.jpeg"/><Relationship Id="rId9" Type="http://schemas.openxmlformats.org/officeDocument/2006/relationships/image" Target="../media/image236.png"/><Relationship Id="rId14" Type="http://schemas.openxmlformats.org/officeDocument/2006/relationships/image" Target="../media/image241.png"/><Relationship Id="rId22" Type="http://schemas.openxmlformats.org/officeDocument/2006/relationships/image" Target="../media/image249.png"/></Relationships>
</file>

<file path=ppt/slides/_rels/slide66.xml.rels><?xml version="1.0" encoding="UTF-8" standalone="yes"?>
<Relationships xmlns="http://schemas.openxmlformats.org/package/2006/relationships"><Relationship Id="rId3" Type="http://schemas.openxmlformats.org/officeDocument/2006/relationships/image" Target="../media/image252.svg"/><Relationship Id="rId2" Type="http://schemas.openxmlformats.org/officeDocument/2006/relationships/image" Target="../media/image251.png"/><Relationship Id="rId1" Type="http://schemas.openxmlformats.org/officeDocument/2006/relationships/slideLayout" Target="../slideLayouts/slideLayout1.xml"/><Relationship Id="rId4" Type="http://schemas.openxmlformats.org/officeDocument/2006/relationships/image" Target="../media/image253.jpeg"/></Relationships>
</file>

<file path=ppt/slides/_rels/slide67.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notesSlide" Target="../notesSlides/notesSlide25.xml"/><Relationship Id="rId1" Type="http://schemas.openxmlformats.org/officeDocument/2006/relationships/slideLayout" Target="../slideLayouts/slideLayout38.xml"/><Relationship Id="rId6" Type="http://schemas.openxmlformats.org/officeDocument/2006/relationships/image" Target="../media/image257.png"/><Relationship Id="rId5" Type="http://schemas.openxmlformats.org/officeDocument/2006/relationships/image" Target="../media/image256.png"/><Relationship Id="rId4" Type="http://schemas.openxmlformats.org/officeDocument/2006/relationships/image" Target="../media/image255.jpeg"/></Relationships>
</file>

<file path=ppt/slides/_rels/slide68.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notesSlide" Target="../notesSlides/notesSlide26.xml"/><Relationship Id="rId1" Type="http://schemas.openxmlformats.org/officeDocument/2006/relationships/slideLayout" Target="../slideLayouts/slideLayout38.xml"/><Relationship Id="rId6" Type="http://schemas.openxmlformats.org/officeDocument/2006/relationships/image" Target="../media/image261.png"/><Relationship Id="rId5" Type="http://schemas.openxmlformats.org/officeDocument/2006/relationships/image" Target="../media/image260.png"/><Relationship Id="rId4" Type="http://schemas.openxmlformats.org/officeDocument/2006/relationships/image" Target="../media/image259.jpeg"/></Relationships>
</file>

<file path=ppt/slides/_rels/slide6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62.jpeg"/><Relationship Id="rId1" Type="http://schemas.openxmlformats.org/officeDocument/2006/relationships/slideLayout" Target="../slideLayouts/slideLayout14.xml"/><Relationship Id="rId4" Type="http://schemas.microsoft.com/office/2007/relationships/hdphoto" Target="../media/hdphoto1.wdp"/></Relationships>
</file>

<file path=ppt/slides/_rels/slide70.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5.jpeg"/><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73.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27.xml"/><Relationship Id="rId1" Type="http://schemas.openxmlformats.org/officeDocument/2006/relationships/slideLayout" Target="../slideLayouts/slideLayout23.xml"/><Relationship Id="rId4" Type="http://schemas.microsoft.com/office/2007/relationships/hdphoto" Target="../media/hdphoto6.wdp"/></Relationships>
</file>

<file path=ppt/slides/_rels/slide7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media/image224.jpeg"/><Relationship Id="rId5" Type="http://schemas.openxmlformats.org/officeDocument/2006/relationships/image" Target="../media/image55.png"/><Relationship Id="rId4" Type="http://schemas.openxmlformats.org/officeDocument/2006/relationships/image" Target="../media/image53.png"/></Relationships>
</file>

<file path=ppt/slides/_rels/slide75.xml.rels><?xml version="1.0" encoding="UTF-8" standalone="yes"?>
<Relationships xmlns="http://schemas.openxmlformats.org/package/2006/relationships"><Relationship Id="rId8" Type="http://schemas.openxmlformats.org/officeDocument/2006/relationships/image" Target="../media/image273.jpeg"/><Relationship Id="rId13" Type="http://schemas.openxmlformats.org/officeDocument/2006/relationships/image" Target="../media/image278.png"/><Relationship Id="rId3" Type="http://schemas.openxmlformats.org/officeDocument/2006/relationships/image" Target="../media/image269.png"/><Relationship Id="rId7" Type="http://schemas.microsoft.com/office/2007/relationships/hdphoto" Target="../media/hdphoto7.wdp"/><Relationship Id="rId12" Type="http://schemas.openxmlformats.org/officeDocument/2006/relationships/image" Target="../media/image277.jpeg"/><Relationship Id="rId2" Type="http://schemas.openxmlformats.org/officeDocument/2006/relationships/image" Target="../media/image267.png"/><Relationship Id="rId1" Type="http://schemas.openxmlformats.org/officeDocument/2006/relationships/slideLayout" Target="../slideLayouts/slideLayout24.xml"/><Relationship Id="rId6" Type="http://schemas.openxmlformats.org/officeDocument/2006/relationships/image" Target="../media/image272.png"/><Relationship Id="rId11" Type="http://schemas.openxmlformats.org/officeDocument/2006/relationships/image" Target="../media/image276.png"/><Relationship Id="rId5" Type="http://schemas.openxmlformats.org/officeDocument/2006/relationships/image" Target="../media/image271.png"/><Relationship Id="rId10" Type="http://schemas.openxmlformats.org/officeDocument/2006/relationships/image" Target="../media/image275.jpeg"/><Relationship Id="rId4" Type="http://schemas.openxmlformats.org/officeDocument/2006/relationships/image" Target="../media/image270.png"/><Relationship Id="rId9" Type="http://schemas.openxmlformats.org/officeDocument/2006/relationships/image" Target="../media/image274.png"/><Relationship Id="rId14" Type="http://schemas.microsoft.com/office/2007/relationships/hdphoto" Target="../media/hdphoto8.wdp"/></Relationships>
</file>

<file path=ppt/slides/_rels/slide76.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281.wmf"/><Relationship Id="rId2" Type="http://schemas.openxmlformats.org/officeDocument/2006/relationships/notesSlide" Target="../notesSlides/notesSlide29.xml"/><Relationship Id="rId1" Type="http://schemas.openxmlformats.org/officeDocument/2006/relationships/slideLayout" Target="../slideLayouts/slideLayout24.xml"/><Relationship Id="rId6" Type="http://schemas.openxmlformats.org/officeDocument/2006/relationships/oleObject" Target="../embeddings/oleObject9.bin"/><Relationship Id="rId5" Type="http://schemas.openxmlformats.org/officeDocument/2006/relationships/image" Target="../media/image280.wmf"/><Relationship Id="rId4" Type="http://schemas.openxmlformats.org/officeDocument/2006/relationships/oleObject" Target="../embeddings/oleObject8.bin"/></Relationships>
</file>

<file path=ppt/slides/_rels/slide78.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image" Target="../media/image282.png"/><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2" Type="http://schemas.openxmlformats.org/officeDocument/2006/relationships/image" Target="../media/image284.jpeg"/><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2" Type="http://schemas.openxmlformats.org/officeDocument/2006/relationships/image" Target="../media/image286.png"/><Relationship Id="rId1" Type="http://schemas.openxmlformats.org/officeDocument/2006/relationships/slideLayout" Target="../slideLayouts/slideLayout25.xml"/></Relationships>
</file>

<file path=ppt/slides/_rels/slide82.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287.png"/><Relationship Id="rId1" Type="http://schemas.openxmlformats.org/officeDocument/2006/relationships/slideLayout" Target="../slideLayouts/slideLayout2.xml"/><Relationship Id="rId5" Type="http://schemas.openxmlformats.org/officeDocument/2006/relationships/image" Target="../media/image288.svg"/><Relationship Id="rId4" Type="http://schemas.openxmlformats.org/officeDocument/2006/relationships/image" Target="../media/image77.png"/></Relationships>
</file>

<file path=ppt/slides/_rels/slide83.xml.rels><?xml version="1.0" encoding="UTF-8" standalone="yes"?>
<Relationships xmlns="http://schemas.openxmlformats.org/package/2006/relationships"><Relationship Id="rId3" Type="http://schemas.openxmlformats.org/officeDocument/2006/relationships/image" Target="../media/image289.png"/><Relationship Id="rId7" Type="http://schemas.openxmlformats.org/officeDocument/2006/relationships/image" Target="../media/image288.sv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291.svg"/><Relationship Id="rId4" Type="http://schemas.openxmlformats.org/officeDocument/2006/relationships/image" Target="../media/image290.png"/></Relationships>
</file>

<file path=ppt/slides/_rels/slide84.xml.rels><?xml version="1.0" encoding="UTF-8" standalone="yes"?>
<Relationships xmlns="http://schemas.openxmlformats.org/package/2006/relationships"><Relationship Id="rId3" Type="http://schemas.openxmlformats.org/officeDocument/2006/relationships/image" Target="../media/image292.png"/><Relationship Id="rId7" Type="http://schemas.openxmlformats.org/officeDocument/2006/relationships/image" Target="../media/image288.svg"/><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image" Target="../media/image77.png"/><Relationship Id="rId5" Type="http://schemas.openxmlformats.org/officeDocument/2006/relationships/image" Target="../media/image294.png"/><Relationship Id="rId4" Type="http://schemas.openxmlformats.org/officeDocument/2006/relationships/image" Target="../media/image293.svg"/></Relationships>
</file>

<file path=ppt/slides/_rels/slide85.xml.rels><?xml version="1.0" encoding="UTF-8" standalone="yes"?>
<Relationships xmlns="http://schemas.openxmlformats.org/package/2006/relationships"><Relationship Id="rId8" Type="http://schemas.openxmlformats.org/officeDocument/2006/relationships/image" Target="../media/image288.svg"/><Relationship Id="rId3" Type="http://schemas.openxmlformats.org/officeDocument/2006/relationships/image" Target="../media/image295.png"/><Relationship Id="rId7" Type="http://schemas.openxmlformats.org/officeDocument/2006/relationships/image" Target="../media/image77.png"/><Relationship Id="rId2" Type="http://schemas.openxmlformats.org/officeDocument/2006/relationships/notesSlide" Target="../notesSlides/notesSlide32.xml"/><Relationship Id="rId1" Type="http://schemas.openxmlformats.org/officeDocument/2006/relationships/slideLayout" Target="../slideLayouts/slideLayout10.xml"/><Relationship Id="rId6" Type="http://schemas.openxmlformats.org/officeDocument/2006/relationships/image" Target="../media/image298.svg"/><Relationship Id="rId5" Type="http://schemas.openxmlformats.org/officeDocument/2006/relationships/image" Target="../media/image297.png"/><Relationship Id="rId4" Type="http://schemas.openxmlformats.org/officeDocument/2006/relationships/image" Target="../media/image296.svg"/></Relationships>
</file>

<file path=ppt/slides/_rels/slide86.xml.rels><?xml version="1.0" encoding="UTF-8" standalone="yes"?>
<Relationships xmlns="http://schemas.openxmlformats.org/package/2006/relationships"><Relationship Id="rId3" Type="http://schemas.openxmlformats.org/officeDocument/2006/relationships/image" Target="../media/image299.png"/><Relationship Id="rId2" Type="http://schemas.openxmlformats.org/officeDocument/2006/relationships/notesSlide" Target="../notesSlides/notesSlide33.xml"/><Relationship Id="rId1" Type="http://schemas.openxmlformats.org/officeDocument/2006/relationships/slideLayout" Target="../slideLayouts/slideLayout30.xml"/><Relationship Id="rId5" Type="http://schemas.openxmlformats.org/officeDocument/2006/relationships/image" Target="../media/image301.png"/><Relationship Id="rId4" Type="http://schemas.openxmlformats.org/officeDocument/2006/relationships/image" Target="../media/image300.tif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1D9E1E-DF3D-A0A4-8B67-D52AFC849506}"/>
              </a:ext>
            </a:extLst>
          </p:cNvPr>
          <p:cNvPicPr>
            <a:picLocks noChangeAspect="1"/>
          </p:cNvPicPr>
          <p:nvPr/>
        </p:nvPicPr>
        <p:blipFill>
          <a:blip r:embed="rId2"/>
          <a:stretch>
            <a:fillRect/>
          </a:stretch>
        </p:blipFill>
        <p:spPr>
          <a:xfrm>
            <a:off x="-4739" y="0"/>
            <a:ext cx="12196739" cy="6855335"/>
          </a:xfrm>
          <a:prstGeom prst="rect">
            <a:avLst/>
          </a:prstGeom>
        </p:spPr>
      </p:pic>
    </p:spTree>
    <p:extLst>
      <p:ext uri="{BB962C8B-B14F-4D97-AF65-F5344CB8AC3E}">
        <p14:creationId xmlns:p14="http://schemas.microsoft.com/office/powerpoint/2010/main" val="278993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9D458E-6429-1C02-674B-163E62DF245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284005" y="0"/>
            <a:ext cx="4907995" cy="6858000"/>
          </a:xfrm>
          <a:prstGeom prst="rect">
            <a:avLst/>
          </a:prstGeom>
        </p:spPr>
      </p:pic>
      <p:sp>
        <p:nvSpPr>
          <p:cNvPr id="3" name="Text Placeholder 2">
            <a:extLst>
              <a:ext uri="{FF2B5EF4-FFF2-40B4-BE49-F238E27FC236}">
                <a16:creationId xmlns:a16="http://schemas.microsoft.com/office/drawing/2014/main" id="{2511939F-C821-AB0F-6852-9637A255A972}"/>
              </a:ext>
            </a:extLst>
          </p:cNvPr>
          <p:cNvSpPr>
            <a:spLocks noGrp="1"/>
          </p:cNvSpPr>
          <p:nvPr>
            <p:ph type="body" sz="quarter" idx="13"/>
          </p:nvPr>
        </p:nvSpPr>
        <p:spPr>
          <a:xfrm>
            <a:off x="298936" y="860870"/>
            <a:ext cx="627892" cy="659765"/>
          </a:xfrm>
        </p:spPr>
        <p:txBody>
          <a:bodyPr/>
          <a:lstStyle/>
          <a:p>
            <a:r>
              <a:rPr lang="en-US" sz="3200">
                <a:solidFill>
                  <a:schemeClr val="accent6">
                    <a:lumMod val="50000"/>
                  </a:schemeClr>
                </a:solidFill>
              </a:rPr>
              <a:t>01</a:t>
            </a:r>
            <a:endParaRPr lang="fr-FR" sz="3200">
              <a:solidFill>
                <a:schemeClr val="accent6">
                  <a:lumMod val="50000"/>
                </a:schemeClr>
              </a:solidFill>
            </a:endParaRPr>
          </a:p>
        </p:txBody>
      </p:sp>
      <p:sp>
        <p:nvSpPr>
          <p:cNvPr id="4" name="Text Placeholder 3">
            <a:extLst>
              <a:ext uri="{FF2B5EF4-FFF2-40B4-BE49-F238E27FC236}">
                <a16:creationId xmlns:a16="http://schemas.microsoft.com/office/drawing/2014/main" id="{BC4F0CC6-3712-C930-7A0C-2ED24F551C54}"/>
              </a:ext>
            </a:extLst>
          </p:cNvPr>
          <p:cNvSpPr>
            <a:spLocks noGrp="1"/>
          </p:cNvSpPr>
          <p:nvPr>
            <p:ph type="body" sz="quarter" idx="14"/>
          </p:nvPr>
        </p:nvSpPr>
        <p:spPr>
          <a:xfrm>
            <a:off x="283171" y="1652101"/>
            <a:ext cx="627892" cy="658800"/>
          </a:xfrm>
        </p:spPr>
        <p:txBody>
          <a:bodyPr/>
          <a:lstStyle/>
          <a:p>
            <a:r>
              <a:rPr lang="en-US" sz="3200">
                <a:solidFill>
                  <a:schemeClr val="accent6"/>
                </a:solidFill>
                <a:latin typeface="DM Sans Medium"/>
              </a:rPr>
              <a:t>02</a:t>
            </a:r>
            <a:endParaRPr lang="fr-FR" sz="3200">
              <a:solidFill>
                <a:schemeClr val="accent6"/>
              </a:solidFill>
              <a:latin typeface="DM Sans Medium"/>
            </a:endParaRPr>
          </a:p>
        </p:txBody>
      </p:sp>
      <p:sp>
        <p:nvSpPr>
          <p:cNvPr id="5" name="Text Placeholder 4">
            <a:extLst>
              <a:ext uri="{FF2B5EF4-FFF2-40B4-BE49-F238E27FC236}">
                <a16:creationId xmlns:a16="http://schemas.microsoft.com/office/drawing/2014/main" id="{F0CDA165-878C-2D53-EBD1-681425107DB7}"/>
              </a:ext>
            </a:extLst>
          </p:cNvPr>
          <p:cNvSpPr>
            <a:spLocks noGrp="1"/>
          </p:cNvSpPr>
          <p:nvPr>
            <p:ph type="body" sz="quarter" idx="16"/>
          </p:nvPr>
        </p:nvSpPr>
        <p:spPr>
          <a:xfrm>
            <a:off x="283171" y="3057439"/>
            <a:ext cx="627892" cy="658800"/>
          </a:xfrm>
        </p:spPr>
        <p:txBody>
          <a:bodyPr/>
          <a:lstStyle/>
          <a:p>
            <a:r>
              <a:rPr lang="en-US" sz="3200">
                <a:solidFill>
                  <a:srgbClr val="C3A03A"/>
                </a:solidFill>
                <a:latin typeface="DM Sans Medium"/>
              </a:rPr>
              <a:t>04</a:t>
            </a:r>
            <a:endParaRPr lang="fr-FR" sz="3200">
              <a:solidFill>
                <a:srgbClr val="C3A03A"/>
              </a:solidFill>
              <a:latin typeface="DM Sans Medium"/>
            </a:endParaRPr>
          </a:p>
        </p:txBody>
      </p:sp>
      <p:sp>
        <p:nvSpPr>
          <p:cNvPr id="6" name="Text Placeholder 5">
            <a:extLst>
              <a:ext uri="{FF2B5EF4-FFF2-40B4-BE49-F238E27FC236}">
                <a16:creationId xmlns:a16="http://schemas.microsoft.com/office/drawing/2014/main" id="{FB091DF5-8B6F-110D-D25F-1A2F1687E53D}"/>
              </a:ext>
            </a:extLst>
          </p:cNvPr>
          <p:cNvSpPr>
            <a:spLocks noGrp="1"/>
          </p:cNvSpPr>
          <p:nvPr>
            <p:ph type="body" sz="quarter" idx="17"/>
          </p:nvPr>
        </p:nvSpPr>
        <p:spPr>
          <a:xfrm>
            <a:off x="993962" y="860870"/>
            <a:ext cx="5684144" cy="659765"/>
          </a:xfrm>
        </p:spPr>
        <p:txBody>
          <a:bodyPr/>
          <a:lstStyle/>
          <a:p>
            <a:r>
              <a:rPr lang="en-US" sz="2400">
                <a:solidFill>
                  <a:schemeClr val="accent6">
                    <a:lumMod val="50000"/>
                  </a:schemeClr>
                </a:solidFill>
                <a:latin typeface="DM Sans Medium"/>
              </a:rPr>
              <a:t>The Vitamins Journey</a:t>
            </a:r>
            <a:endParaRPr lang="fr-FR" sz="2400">
              <a:solidFill>
                <a:schemeClr val="accent6">
                  <a:lumMod val="50000"/>
                </a:schemeClr>
              </a:solidFill>
              <a:latin typeface="DM Sans Medium"/>
            </a:endParaRPr>
          </a:p>
        </p:txBody>
      </p:sp>
      <p:sp>
        <p:nvSpPr>
          <p:cNvPr id="7" name="Text Placeholder 6">
            <a:extLst>
              <a:ext uri="{FF2B5EF4-FFF2-40B4-BE49-F238E27FC236}">
                <a16:creationId xmlns:a16="http://schemas.microsoft.com/office/drawing/2014/main" id="{2C4CB8CF-4471-3EC9-3412-874334E649A7}"/>
              </a:ext>
            </a:extLst>
          </p:cNvPr>
          <p:cNvSpPr>
            <a:spLocks noGrp="1"/>
          </p:cNvSpPr>
          <p:nvPr>
            <p:ph type="body" sz="quarter" idx="18"/>
          </p:nvPr>
        </p:nvSpPr>
        <p:spPr>
          <a:xfrm>
            <a:off x="992374" y="5233942"/>
            <a:ext cx="5577154" cy="659765"/>
          </a:xfrm>
        </p:spPr>
        <p:txBody>
          <a:bodyPr/>
          <a:lstStyle/>
          <a:p>
            <a:r>
              <a:rPr lang="en-US" sz="2400">
                <a:solidFill>
                  <a:schemeClr val="accent4">
                    <a:lumMod val="75000"/>
                  </a:schemeClr>
                </a:solidFill>
                <a:latin typeface="DM Sans Medium"/>
              </a:rPr>
              <a:t>Vitamin E – The Defender</a:t>
            </a:r>
            <a:endParaRPr lang="fr-FR" sz="2400">
              <a:solidFill>
                <a:schemeClr val="accent4">
                  <a:lumMod val="75000"/>
                </a:schemeClr>
              </a:solidFill>
              <a:latin typeface="DM Sans Medium"/>
            </a:endParaRPr>
          </a:p>
        </p:txBody>
      </p:sp>
      <p:sp>
        <p:nvSpPr>
          <p:cNvPr id="9" name="Text Placeholder 8">
            <a:extLst>
              <a:ext uri="{FF2B5EF4-FFF2-40B4-BE49-F238E27FC236}">
                <a16:creationId xmlns:a16="http://schemas.microsoft.com/office/drawing/2014/main" id="{698A5571-41AA-96EC-5A6A-3241117C3875}"/>
              </a:ext>
            </a:extLst>
          </p:cNvPr>
          <p:cNvSpPr>
            <a:spLocks noGrp="1"/>
          </p:cNvSpPr>
          <p:nvPr>
            <p:ph type="body" sz="quarter" idx="20"/>
          </p:nvPr>
        </p:nvSpPr>
        <p:spPr>
          <a:xfrm>
            <a:off x="288614" y="167939"/>
            <a:ext cx="8064501" cy="900112"/>
          </a:xfrm>
        </p:spPr>
        <p:txBody>
          <a:bodyPr/>
          <a:lstStyle/>
          <a:p>
            <a:r>
              <a:rPr lang="en-US" sz="4800" b="1"/>
              <a:t>Agenda</a:t>
            </a:r>
            <a:endParaRPr lang="fr-FR" sz="4800" b="1"/>
          </a:p>
        </p:txBody>
      </p:sp>
      <p:sp>
        <p:nvSpPr>
          <p:cNvPr id="14" name="Text Placeholder 9">
            <a:extLst>
              <a:ext uri="{FF2B5EF4-FFF2-40B4-BE49-F238E27FC236}">
                <a16:creationId xmlns:a16="http://schemas.microsoft.com/office/drawing/2014/main" id="{C293D3CA-86A2-9826-4CE0-2A2D00726937}"/>
              </a:ext>
            </a:extLst>
          </p:cNvPr>
          <p:cNvSpPr txBox="1">
            <a:spLocks/>
          </p:cNvSpPr>
          <p:nvPr/>
        </p:nvSpPr>
        <p:spPr>
          <a:xfrm>
            <a:off x="283171" y="4554694"/>
            <a:ext cx="627891" cy="65880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rgbClr val="BD69D7"/>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3200">
                <a:solidFill>
                  <a:srgbClr val="A9C3A6"/>
                </a:solidFill>
                <a:latin typeface="DM Sans Medium"/>
              </a:rPr>
              <a:t>06</a:t>
            </a:r>
            <a:endParaRPr lang="fr-FR" sz="3200">
              <a:solidFill>
                <a:srgbClr val="A9C3A6"/>
              </a:solidFill>
              <a:latin typeface="DM Sans Medium"/>
            </a:endParaRPr>
          </a:p>
        </p:txBody>
      </p:sp>
      <p:sp>
        <p:nvSpPr>
          <p:cNvPr id="18" name="Text Placeholder 10">
            <a:extLst>
              <a:ext uri="{FF2B5EF4-FFF2-40B4-BE49-F238E27FC236}">
                <a16:creationId xmlns:a16="http://schemas.microsoft.com/office/drawing/2014/main" id="{78875516-7DF1-B0A5-8D87-6B6492E27C5D}"/>
              </a:ext>
            </a:extLst>
          </p:cNvPr>
          <p:cNvSpPr txBox="1">
            <a:spLocks/>
          </p:cNvSpPr>
          <p:nvPr/>
        </p:nvSpPr>
        <p:spPr>
          <a:xfrm>
            <a:off x="993962" y="1633913"/>
            <a:ext cx="6479081" cy="658492"/>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rgbClr val="BD69D7"/>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solidFill>
                  <a:schemeClr val="accent6"/>
                </a:solidFill>
                <a:latin typeface="DM Sans Medium"/>
              </a:rPr>
              <a:t>Vitamin C – Antioxidant Superhero </a:t>
            </a:r>
          </a:p>
        </p:txBody>
      </p:sp>
      <p:sp>
        <p:nvSpPr>
          <p:cNvPr id="20" name="Text Placeholder 5">
            <a:extLst>
              <a:ext uri="{FF2B5EF4-FFF2-40B4-BE49-F238E27FC236}">
                <a16:creationId xmlns:a16="http://schemas.microsoft.com/office/drawing/2014/main" id="{3A6E04FC-DE1A-519A-F08A-FACD1B125715}"/>
              </a:ext>
            </a:extLst>
          </p:cNvPr>
          <p:cNvSpPr txBox="1">
            <a:spLocks/>
          </p:cNvSpPr>
          <p:nvPr/>
        </p:nvSpPr>
        <p:spPr>
          <a:xfrm>
            <a:off x="993965" y="2387808"/>
            <a:ext cx="5689864" cy="659765"/>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1"/>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solidFill>
                  <a:schemeClr val="accent6">
                    <a:lumMod val="60000"/>
                    <a:lumOff val="40000"/>
                  </a:schemeClr>
                </a:solidFill>
                <a:latin typeface="DM Sans Medium"/>
              </a:rPr>
              <a:t>Vitamin B3 – Multi Benefits Wonder</a:t>
            </a:r>
          </a:p>
        </p:txBody>
      </p:sp>
      <p:sp>
        <p:nvSpPr>
          <p:cNvPr id="22" name="Text Placeholder 3">
            <a:extLst>
              <a:ext uri="{FF2B5EF4-FFF2-40B4-BE49-F238E27FC236}">
                <a16:creationId xmlns:a16="http://schemas.microsoft.com/office/drawing/2014/main" id="{42C683FD-BAF3-4F1C-BBF4-813B657D8CCE}"/>
              </a:ext>
            </a:extLst>
          </p:cNvPr>
          <p:cNvSpPr txBox="1">
            <a:spLocks/>
          </p:cNvSpPr>
          <p:nvPr/>
        </p:nvSpPr>
        <p:spPr>
          <a:xfrm>
            <a:off x="283171" y="2377319"/>
            <a:ext cx="627892" cy="65880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3"/>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3200">
                <a:solidFill>
                  <a:schemeClr val="accent6">
                    <a:lumMod val="60000"/>
                    <a:lumOff val="40000"/>
                  </a:schemeClr>
                </a:solidFill>
                <a:latin typeface="DM Sans Medium"/>
              </a:rPr>
              <a:t>03</a:t>
            </a:r>
            <a:endParaRPr lang="fr-FR" sz="3200">
              <a:solidFill>
                <a:schemeClr val="accent6">
                  <a:lumMod val="60000"/>
                  <a:lumOff val="40000"/>
                </a:schemeClr>
              </a:solidFill>
              <a:latin typeface="DM Sans Medium"/>
            </a:endParaRPr>
          </a:p>
        </p:txBody>
      </p:sp>
      <p:sp>
        <p:nvSpPr>
          <p:cNvPr id="23" name="Text Placeholder 6">
            <a:extLst>
              <a:ext uri="{FF2B5EF4-FFF2-40B4-BE49-F238E27FC236}">
                <a16:creationId xmlns:a16="http://schemas.microsoft.com/office/drawing/2014/main" id="{3653DCB4-3097-92B4-522C-12294B58D96A}"/>
              </a:ext>
            </a:extLst>
          </p:cNvPr>
          <p:cNvSpPr txBox="1">
            <a:spLocks/>
          </p:cNvSpPr>
          <p:nvPr/>
        </p:nvSpPr>
        <p:spPr>
          <a:xfrm>
            <a:off x="992375" y="4572214"/>
            <a:ext cx="5577154" cy="659765"/>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3"/>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solidFill>
                  <a:srgbClr val="A9C3A6"/>
                </a:solidFill>
                <a:latin typeface="DM Sans Medium"/>
              </a:rPr>
              <a:t>Vitamin A – The Golden Age </a:t>
            </a:r>
            <a:r>
              <a:rPr lang="en-US" sz="2400" err="1">
                <a:solidFill>
                  <a:srgbClr val="A9C3A6"/>
                </a:solidFill>
                <a:latin typeface="DM Sans Medium"/>
              </a:rPr>
              <a:t>Defyer</a:t>
            </a:r>
            <a:endParaRPr lang="fr-FR" sz="2400">
              <a:solidFill>
                <a:srgbClr val="A9C3A6"/>
              </a:solidFill>
              <a:latin typeface="DM Sans Medium"/>
            </a:endParaRPr>
          </a:p>
        </p:txBody>
      </p:sp>
      <p:sp>
        <p:nvSpPr>
          <p:cNvPr id="24" name="Text Placeholder 4">
            <a:extLst>
              <a:ext uri="{FF2B5EF4-FFF2-40B4-BE49-F238E27FC236}">
                <a16:creationId xmlns:a16="http://schemas.microsoft.com/office/drawing/2014/main" id="{013DDC25-9EB2-3DD1-EE99-D51A16609F4E}"/>
              </a:ext>
            </a:extLst>
          </p:cNvPr>
          <p:cNvSpPr txBox="1">
            <a:spLocks/>
          </p:cNvSpPr>
          <p:nvPr/>
        </p:nvSpPr>
        <p:spPr>
          <a:xfrm>
            <a:off x="283171" y="3809834"/>
            <a:ext cx="627892" cy="65880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6"/>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3200">
                <a:solidFill>
                  <a:schemeClr val="accent3"/>
                </a:solidFill>
                <a:latin typeface="DM Sans Medium"/>
              </a:rPr>
              <a:t>05</a:t>
            </a:r>
            <a:endParaRPr lang="fr-FR" sz="3200">
              <a:solidFill>
                <a:schemeClr val="accent3"/>
              </a:solidFill>
              <a:latin typeface="DM Sans Medium"/>
            </a:endParaRPr>
          </a:p>
        </p:txBody>
      </p:sp>
      <p:sp>
        <p:nvSpPr>
          <p:cNvPr id="25" name="Text Placeholder 5">
            <a:extLst>
              <a:ext uri="{FF2B5EF4-FFF2-40B4-BE49-F238E27FC236}">
                <a16:creationId xmlns:a16="http://schemas.microsoft.com/office/drawing/2014/main" id="{ABECB601-5EC6-81C9-93BD-0E76E86C5D54}"/>
              </a:ext>
            </a:extLst>
          </p:cNvPr>
          <p:cNvSpPr txBox="1">
            <a:spLocks/>
          </p:cNvSpPr>
          <p:nvPr/>
        </p:nvSpPr>
        <p:spPr>
          <a:xfrm>
            <a:off x="992374" y="3846613"/>
            <a:ext cx="5689864" cy="659765"/>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1"/>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solidFill>
                  <a:schemeClr val="accent3"/>
                </a:solidFill>
                <a:latin typeface="DM Sans Medium"/>
              </a:rPr>
              <a:t>Vitamin B5 – Moisturizer &amp; Healer</a:t>
            </a:r>
          </a:p>
        </p:txBody>
      </p:sp>
      <p:sp>
        <p:nvSpPr>
          <p:cNvPr id="10" name="Text Placeholder 9">
            <a:extLst>
              <a:ext uri="{FF2B5EF4-FFF2-40B4-BE49-F238E27FC236}">
                <a16:creationId xmlns:a16="http://schemas.microsoft.com/office/drawing/2014/main" id="{0EEE494D-6212-DCB5-31EB-2A1B40314BE2}"/>
              </a:ext>
            </a:extLst>
          </p:cNvPr>
          <p:cNvSpPr txBox="1">
            <a:spLocks/>
          </p:cNvSpPr>
          <p:nvPr/>
        </p:nvSpPr>
        <p:spPr>
          <a:xfrm>
            <a:off x="287303" y="5215659"/>
            <a:ext cx="627891" cy="65880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rgbClr val="BD69D7"/>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3200">
                <a:solidFill>
                  <a:schemeClr val="accent4">
                    <a:lumMod val="75000"/>
                  </a:schemeClr>
                </a:solidFill>
                <a:latin typeface="DM Sans Medium"/>
              </a:rPr>
              <a:t>07</a:t>
            </a:r>
            <a:endParaRPr lang="fr-FR" sz="3200">
              <a:solidFill>
                <a:schemeClr val="accent4">
                  <a:lumMod val="75000"/>
                </a:schemeClr>
              </a:solidFill>
              <a:latin typeface="DM Sans Medium"/>
            </a:endParaRPr>
          </a:p>
        </p:txBody>
      </p:sp>
      <p:sp>
        <p:nvSpPr>
          <p:cNvPr id="11" name="Text Placeholder 10">
            <a:extLst>
              <a:ext uri="{FF2B5EF4-FFF2-40B4-BE49-F238E27FC236}">
                <a16:creationId xmlns:a16="http://schemas.microsoft.com/office/drawing/2014/main" id="{F236EFAE-7128-961A-374C-0E428BE73526}"/>
              </a:ext>
            </a:extLst>
          </p:cNvPr>
          <p:cNvSpPr txBox="1">
            <a:spLocks/>
          </p:cNvSpPr>
          <p:nvPr/>
        </p:nvSpPr>
        <p:spPr>
          <a:xfrm>
            <a:off x="992374" y="3122139"/>
            <a:ext cx="5689864" cy="658492"/>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rgbClr val="BD69D7"/>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a:solidFill>
                  <a:srgbClr val="C3A03A"/>
                </a:solidFill>
                <a:latin typeface="DM Sans Medium"/>
              </a:rPr>
              <a:t>Vitamin B12 – Sensitive Skin Specialist</a:t>
            </a:r>
          </a:p>
        </p:txBody>
      </p:sp>
      <p:pic>
        <p:nvPicPr>
          <p:cNvPr id="31" name="Graphic 18">
            <a:extLst>
              <a:ext uri="{FF2B5EF4-FFF2-40B4-BE49-F238E27FC236}">
                <a16:creationId xmlns:a16="http://schemas.microsoft.com/office/drawing/2014/main" id="{415B5816-EA15-B54D-4EA4-E4B1CE4CED9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738002" y="6234237"/>
            <a:ext cx="2270141" cy="547464"/>
          </a:xfrm>
          <a:prstGeom prst="rect">
            <a:avLst/>
          </a:prstGeom>
        </p:spPr>
      </p:pic>
      <p:sp>
        <p:nvSpPr>
          <p:cNvPr id="8" name="Text Placeholder 6">
            <a:extLst>
              <a:ext uri="{FF2B5EF4-FFF2-40B4-BE49-F238E27FC236}">
                <a16:creationId xmlns:a16="http://schemas.microsoft.com/office/drawing/2014/main" id="{ADC5752F-5179-C6C3-6E38-ADAE0EDA8F26}"/>
              </a:ext>
            </a:extLst>
          </p:cNvPr>
          <p:cNvSpPr txBox="1">
            <a:spLocks/>
          </p:cNvSpPr>
          <p:nvPr/>
        </p:nvSpPr>
        <p:spPr>
          <a:xfrm>
            <a:off x="988242" y="5867452"/>
            <a:ext cx="5689864" cy="659765"/>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chemeClr val="accent3"/>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2400" err="1">
                <a:solidFill>
                  <a:schemeClr val="accent3">
                    <a:lumMod val="75000"/>
                  </a:schemeClr>
                </a:solidFill>
                <a:latin typeface="DM Sans Medium"/>
              </a:rPr>
              <a:t>Beauplex</a:t>
            </a:r>
            <a:r>
              <a:rPr lang="en-US" sz="2400">
                <a:solidFill>
                  <a:schemeClr val="accent3">
                    <a:lumMod val="75000"/>
                  </a:schemeClr>
                </a:solidFill>
                <a:latin typeface="DM Sans Medium"/>
              </a:rPr>
              <a:t> VH – All in one Vitamin Blend </a:t>
            </a:r>
            <a:endParaRPr lang="fr-FR" sz="2400">
              <a:solidFill>
                <a:schemeClr val="accent3">
                  <a:lumMod val="75000"/>
                </a:schemeClr>
              </a:solidFill>
              <a:latin typeface="DM Sans Medium"/>
            </a:endParaRPr>
          </a:p>
        </p:txBody>
      </p:sp>
      <p:sp>
        <p:nvSpPr>
          <p:cNvPr id="12" name="Text Placeholder 9">
            <a:extLst>
              <a:ext uri="{FF2B5EF4-FFF2-40B4-BE49-F238E27FC236}">
                <a16:creationId xmlns:a16="http://schemas.microsoft.com/office/drawing/2014/main" id="{3A8908A0-5263-7C74-2DB4-9CDD41E3CC11}"/>
              </a:ext>
            </a:extLst>
          </p:cNvPr>
          <p:cNvSpPr txBox="1">
            <a:spLocks/>
          </p:cNvSpPr>
          <p:nvPr/>
        </p:nvSpPr>
        <p:spPr>
          <a:xfrm>
            <a:off x="283171" y="5849169"/>
            <a:ext cx="627891" cy="658800"/>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4300" kern="0" spc="0" baseline="0">
                <a:solidFill>
                  <a:srgbClr val="BD69D7"/>
                </a:solidFill>
                <a:latin typeface="DM Sans Medium"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3200">
                <a:solidFill>
                  <a:schemeClr val="accent3">
                    <a:lumMod val="75000"/>
                  </a:schemeClr>
                </a:solidFill>
                <a:latin typeface="DM Sans Medium"/>
              </a:rPr>
              <a:t>08</a:t>
            </a:r>
            <a:endParaRPr lang="fr-FR" sz="3200">
              <a:solidFill>
                <a:schemeClr val="accent3">
                  <a:lumMod val="75000"/>
                </a:schemeClr>
              </a:solidFill>
              <a:latin typeface="DM Sans Medium"/>
            </a:endParaRPr>
          </a:p>
        </p:txBody>
      </p:sp>
    </p:spTree>
    <p:extLst>
      <p:ext uri="{BB962C8B-B14F-4D97-AF65-F5344CB8AC3E}">
        <p14:creationId xmlns:p14="http://schemas.microsoft.com/office/powerpoint/2010/main" val="1686278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69A652-66B2-0647-AE9F-81FD62989B09}"/>
              </a:ext>
            </a:extLst>
          </p:cNvPr>
          <p:cNvSpPr>
            <a:spLocks noGrp="1"/>
          </p:cNvSpPr>
          <p:nvPr>
            <p:ph type="title"/>
          </p:nvPr>
        </p:nvSpPr>
        <p:spPr>
          <a:xfrm>
            <a:off x="302400" y="302400"/>
            <a:ext cx="11591925" cy="303211"/>
          </a:xfrm>
        </p:spPr>
        <p:txBody>
          <a:bodyPr/>
          <a:lstStyle/>
          <a:p>
            <a:r>
              <a:rPr lang="fr-CH" sz="2400"/>
              <a:t>The </a:t>
            </a:r>
            <a:r>
              <a:rPr lang="fr-CH" sz="2400" err="1"/>
              <a:t>Vitamins</a:t>
            </a:r>
            <a:r>
              <a:rPr lang="fr-CH" sz="2400"/>
              <a:t> Journey</a:t>
            </a:r>
            <a:endParaRPr lang="en-GB" sz="2400"/>
          </a:p>
        </p:txBody>
      </p:sp>
      <p:sp>
        <p:nvSpPr>
          <p:cNvPr id="81" name="Slide Number Placeholder 80">
            <a:extLst>
              <a:ext uri="{FF2B5EF4-FFF2-40B4-BE49-F238E27FC236}">
                <a16:creationId xmlns:a16="http://schemas.microsoft.com/office/drawing/2014/main" id="{133F89AD-6A40-F83D-A80E-EF6A09E10786}"/>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solidFill>
                  <a:schemeClr val="bg1"/>
                </a:solidFill>
              </a:rPr>
              <a:pPr/>
              <a:t>3</a:t>
            </a:fld>
            <a:endParaRPr lang="en-GB">
              <a:solidFill>
                <a:schemeClr val="bg1"/>
              </a:solidFill>
            </a:endParaRPr>
          </a:p>
        </p:txBody>
      </p:sp>
      <p:sp>
        <p:nvSpPr>
          <p:cNvPr id="2" name="Text Placeholder 1">
            <a:extLst>
              <a:ext uri="{FF2B5EF4-FFF2-40B4-BE49-F238E27FC236}">
                <a16:creationId xmlns:a16="http://schemas.microsoft.com/office/drawing/2014/main" id="{D07A708D-5B50-AC6F-C9F4-4F2307B3C11F}"/>
              </a:ext>
            </a:extLst>
          </p:cNvPr>
          <p:cNvSpPr>
            <a:spLocks noGrp="1"/>
          </p:cNvSpPr>
          <p:nvPr>
            <p:ph type="body" idx="11"/>
          </p:nvPr>
        </p:nvSpPr>
        <p:spPr>
          <a:xfrm>
            <a:off x="302400" y="715104"/>
            <a:ext cx="11587200" cy="288767"/>
          </a:xfrm>
        </p:spPr>
        <p:txBody>
          <a:bodyPr/>
          <a:lstStyle/>
          <a:p>
            <a:r>
              <a:rPr lang="en-US" b="0"/>
              <a:t>From discovery to industrialization</a:t>
            </a:r>
          </a:p>
        </p:txBody>
      </p:sp>
      <p:grpSp>
        <p:nvGrpSpPr>
          <p:cNvPr id="5" name="Group 4">
            <a:extLst>
              <a:ext uri="{FF2B5EF4-FFF2-40B4-BE49-F238E27FC236}">
                <a16:creationId xmlns:a16="http://schemas.microsoft.com/office/drawing/2014/main" id="{F9532B75-8DBF-7C0E-CE1E-7B63BE60226D}"/>
              </a:ext>
            </a:extLst>
          </p:cNvPr>
          <p:cNvGrpSpPr/>
          <p:nvPr/>
        </p:nvGrpSpPr>
        <p:grpSpPr>
          <a:xfrm>
            <a:off x="146819" y="5565859"/>
            <a:ext cx="11827744" cy="618039"/>
            <a:chOff x="1110826" y="5995280"/>
            <a:chExt cx="8841042" cy="618035"/>
          </a:xfrm>
          <a:solidFill>
            <a:schemeClr val="tx2">
              <a:lumMod val="40000"/>
              <a:lumOff val="60000"/>
            </a:schemeClr>
          </a:solidFill>
        </p:grpSpPr>
        <p:sp>
          <p:nvSpPr>
            <p:cNvPr id="7" name="Right Arrow 6">
              <a:extLst>
                <a:ext uri="{FF2B5EF4-FFF2-40B4-BE49-F238E27FC236}">
                  <a16:creationId xmlns:a16="http://schemas.microsoft.com/office/drawing/2014/main" id="{BC138161-D759-A27F-EACE-B36DE91B45AD}"/>
                </a:ext>
              </a:extLst>
            </p:cNvPr>
            <p:cNvSpPr/>
            <p:nvPr/>
          </p:nvSpPr>
          <p:spPr>
            <a:xfrm>
              <a:off x="1524896" y="5995280"/>
              <a:ext cx="8426972" cy="448757"/>
            </a:xfrm>
            <a:prstGeom prst="rightArrow">
              <a:avLst>
                <a:gd name="adj1" fmla="val 36457"/>
                <a:gd name="adj2" fmla="val 6852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8" name="Oval 7">
              <a:extLst>
                <a:ext uri="{FF2B5EF4-FFF2-40B4-BE49-F238E27FC236}">
                  <a16:creationId xmlns:a16="http://schemas.microsoft.com/office/drawing/2014/main" id="{5063FF1A-D809-0BDD-3BB9-8F0353324CD4}"/>
                </a:ext>
              </a:extLst>
            </p:cNvPr>
            <p:cNvSpPr/>
            <p:nvPr/>
          </p:nvSpPr>
          <p:spPr>
            <a:xfrm>
              <a:off x="1415560" y="6058127"/>
              <a:ext cx="220514" cy="287998"/>
            </a:xfrm>
            <a:prstGeom prst="ellipse">
              <a:avLst/>
            </a:prstGeom>
            <a:solidFill>
              <a:schemeClr val="tx2">
                <a:lumMod val="20000"/>
                <a:lumOff val="80000"/>
              </a:schemeClr>
            </a:solidFill>
            <a:ln w="76200">
              <a:solidFill>
                <a:schemeClr val="accent6"/>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9" name="Oval 8">
              <a:extLst>
                <a:ext uri="{FF2B5EF4-FFF2-40B4-BE49-F238E27FC236}">
                  <a16:creationId xmlns:a16="http://schemas.microsoft.com/office/drawing/2014/main" id="{2B1368EA-B5FC-6DFE-0F31-398A5EB15132}"/>
                </a:ext>
              </a:extLst>
            </p:cNvPr>
            <p:cNvSpPr/>
            <p:nvPr/>
          </p:nvSpPr>
          <p:spPr>
            <a:xfrm>
              <a:off x="3525657" y="6058127"/>
              <a:ext cx="220514" cy="287998"/>
            </a:xfrm>
            <a:prstGeom prst="ellipse">
              <a:avLst/>
            </a:prstGeom>
            <a:solidFill>
              <a:schemeClr val="tx2">
                <a:lumMod val="20000"/>
                <a:lumOff val="80000"/>
              </a:schemeClr>
            </a:solidFill>
            <a:ln w="76200">
              <a:solidFill>
                <a:schemeClr val="accent6"/>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791FD230-6E3E-AB57-D336-B52E0F6ACDC9}"/>
                </a:ext>
              </a:extLst>
            </p:cNvPr>
            <p:cNvSpPr/>
            <p:nvPr/>
          </p:nvSpPr>
          <p:spPr>
            <a:xfrm>
              <a:off x="5653167" y="6058127"/>
              <a:ext cx="220514" cy="287998"/>
            </a:xfrm>
            <a:prstGeom prst="ellipse">
              <a:avLst/>
            </a:prstGeom>
            <a:solidFill>
              <a:schemeClr val="tx2">
                <a:lumMod val="20000"/>
                <a:lumOff val="80000"/>
              </a:schemeClr>
            </a:solidFill>
            <a:ln w="76200">
              <a:solidFill>
                <a:schemeClr val="accent6"/>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1656C729-E944-8F85-D7E9-4221A4BAED12}"/>
                </a:ext>
              </a:extLst>
            </p:cNvPr>
            <p:cNvSpPr/>
            <p:nvPr/>
          </p:nvSpPr>
          <p:spPr>
            <a:xfrm>
              <a:off x="7771971" y="6058127"/>
              <a:ext cx="220514" cy="287998"/>
            </a:xfrm>
            <a:prstGeom prst="ellipse">
              <a:avLst/>
            </a:prstGeom>
            <a:solidFill>
              <a:schemeClr val="tx2">
                <a:lumMod val="20000"/>
                <a:lumOff val="80000"/>
              </a:schemeClr>
            </a:solidFill>
            <a:ln w="76200">
              <a:solidFill>
                <a:schemeClr val="accent6"/>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2" name="TextBox 11">
              <a:extLst>
                <a:ext uri="{FF2B5EF4-FFF2-40B4-BE49-F238E27FC236}">
                  <a16:creationId xmlns:a16="http://schemas.microsoft.com/office/drawing/2014/main" id="{DC916AFE-1D29-6714-0ED1-8DAE69239BBE}"/>
                </a:ext>
              </a:extLst>
            </p:cNvPr>
            <p:cNvSpPr txBox="1"/>
            <p:nvPr/>
          </p:nvSpPr>
          <p:spPr>
            <a:xfrm>
              <a:off x="1110826" y="6444037"/>
              <a:ext cx="828140" cy="169276"/>
            </a:xfrm>
            <a:prstGeom prst="rect">
              <a:avLst/>
            </a:prstGeom>
            <a:solidFill>
              <a:schemeClr val="bg1"/>
            </a:solid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100" b="0" i="0" u="none" strike="noStrike" kern="1200" cap="none" spc="0" normalizeH="0" baseline="0" noProof="0">
                  <a:ln>
                    <a:noFill/>
                  </a:ln>
                  <a:solidFill>
                    <a:schemeClr val="accent6"/>
                  </a:solidFill>
                  <a:effectLst/>
                  <a:uLnTx/>
                  <a:uFillTx/>
                  <a:latin typeface="Fira Sans Medium"/>
                  <a:ea typeface="+mn-ea"/>
                  <a:cs typeface="+mn-cs"/>
                </a:rPr>
                <a:t>1911</a:t>
              </a:r>
            </a:p>
          </p:txBody>
        </p:sp>
        <p:sp>
          <p:nvSpPr>
            <p:cNvPr id="13" name="TextBox 12">
              <a:extLst>
                <a:ext uri="{FF2B5EF4-FFF2-40B4-BE49-F238E27FC236}">
                  <a16:creationId xmlns:a16="http://schemas.microsoft.com/office/drawing/2014/main" id="{39CC93E9-3353-9C83-4168-836DD833B6CF}"/>
                </a:ext>
              </a:extLst>
            </p:cNvPr>
            <p:cNvSpPr txBox="1"/>
            <p:nvPr/>
          </p:nvSpPr>
          <p:spPr>
            <a:xfrm>
              <a:off x="3231550" y="6444039"/>
              <a:ext cx="828140" cy="169276"/>
            </a:xfrm>
            <a:prstGeom prst="rect">
              <a:avLst/>
            </a:prstGeom>
            <a:solidFill>
              <a:schemeClr val="bg1"/>
            </a:solid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100" b="0" i="0" u="none" strike="noStrike" kern="1200" cap="none" spc="0" normalizeH="0" baseline="0" noProof="0">
                  <a:ln>
                    <a:noFill/>
                  </a:ln>
                  <a:solidFill>
                    <a:schemeClr val="accent6"/>
                  </a:solidFill>
                  <a:effectLst/>
                  <a:uLnTx/>
                  <a:uFillTx/>
                  <a:latin typeface="Fira Sans Medium"/>
                  <a:ea typeface="+mn-ea"/>
                  <a:cs typeface="+mn-cs"/>
                </a:rPr>
                <a:t>1938</a:t>
              </a:r>
            </a:p>
          </p:txBody>
        </p:sp>
        <p:sp>
          <p:nvSpPr>
            <p:cNvPr id="14" name="TextBox 13">
              <a:extLst>
                <a:ext uri="{FF2B5EF4-FFF2-40B4-BE49-F238E27FC236}">
                  <a16:creationId xmlns:a16="http://schemas.microsoft.com/office/drawing/2014/main" id="{AE483235-CF3A-63E7-710C-939CF6768A9C}"/>
                </a:ext>
              </a:extLst>
            </p:cNvPr>
            <p:cNvSpPr txBox="1"/>
            <p:nvPr/>
          </p:nvSpPr>
          <p:spPr>
            <a:xfrm>
              <a:off x="5352274" y="6444037"/>
              <a:ext cx="828140" cy="169276"/>
            </a:xfrm>
            <a:prstGeom prst="rect">
              <a:avLst/>
            </a:prstGeom>
            <a:solidFill>
              <a:schemeClr val="bg1"/>
            </a:solid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lang="en-US" sz="1100">
                  <a:solidFill>
                    <a:schemeClr val="accent6"/>
                  </a:solidFill>
                  <a:latin typeface="Fira Sans Medium"/>
                </a:rPr>
                <a:t>1</a:t>
              </a:r>
              <a:r>
                <a:rPr lang="en-GB" sz="1100">
                  <a:solidFill>
                    <a:schemeClr val="accent6"/>
                  </a:solidFill>
                  <a:latin typeface="Fira Sans Medium"/>
                </a:rPr>
                <a:t>945</a:t>
              </a:r>
              <a:endParaRPr kumimoji="0" lang="en-GB" sz="1100" b="0" i="0" u="none" strike="noStrike" kern="1200" cap="none" spc="0" normalizeH="0" baseline="0" noProof="0">
                <a:ln>
                  <a:noFill/>
                </a:ln>
                <a:solidFill>
                  <a:schemeClr val="accent6"/>
                </a:solidFill>
                <a:effectLst/>
                <a:uLnTx/>
                <a:uFillTx/>
                <a:latin typeface="Fira Sans Medium"/>
                <a:ea typeface="+mn-ea"/>
                <a:cs typeface="+mn-cs"/>
              </a:endParaRPr>
            </a:p>
          </p:txBody>
        </p:sp>
        <p:sp>
          <p:nvSpPr>
            <p:cNvPr id="19" name="TextBox 18">
              <a:extLst>
                <a:ext uri="{FF2B5EF4-FFF2-40B4-BE49-F238E27FC236}">
                  <a16:creationId xmlns:a16="http://schemas.microsoft.com/office/drawing/2014/main" id="{FD6B9C43-3423-44B6-6193-ED1035875351}"/>
                </a:ext>
              </a:extLst>
            </p:cNvPr>
            <p:cNvSpPr txBox="1"/>
            <p:nvPr/>
          </p:nvSpPr>
          <p:spPr>
            <a:xfrm>
              <a:off x="7472997" y="6432288"/>
              <a:ext cx="828140" cy="169276"/>
            </a:xfrm>
            <a:prstGeom prst="rect">
              <a:avLst/>
            </a:prstGeom>
            <a:solidFill>
              <a:schemeClr val="bg1"/>
            </a:solid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lang="en-US" sz="1100">
                  <a:solidFill>
                    <a:schemeClr val="accent6"/>
                  </a:solidFill>
                  <a:latin typeface="Fira Sans Medium"/>
                </a:rPr>
                <a:t>1</a:t>
              </a:r>
              <a:r>
                <a:rPr lang="en-GB" sz="1100">
                  <a:solidFill>
                    <a:schemeClr val="accent6"/>
                  </a:solidFill>
                  <a:latin typeface="Fira Sans Medium"/>
                </a:rPr>
                <a:t>990</a:t>
              </a:r>
              <a:endParaRPr kumimoji="0" lang="en-GB" sz="1100" b="0" i="0" u="none" strike="noStrike" kern="1200" cap="none" spc="0" normalizeH="0" baseline="0" noProof="0">
                <a:ln>
                  <a:noFill/>
                </a:ln>
                <a:solidFill>
                  <a:schemeClr val="accent6"/>
                </a:solidFill>
                <a:effectLst/>
                <a:uLnTx/>
                <a:uFillTx/>
                <a:latin typeface="Fira Sans Medium"/>
                <a:ea typeface="+mn-ea"/>
                <a:cs typeface="+mn-cs"/>
              </a:endParaRPr>
            </a:p>
          </p:txBody>
        </p:sp>
      </p:grpSp>
      <p:pic>
        <p:nvPicPr>
          <p:cNvPr id="20" name="Picture 19">
            <a:extLst>
              <a:ext uri="{FF2B5EF4-FFF2-40B4-BE49-F238E27FC236}">
                <a16:creationId xmlns:a16="http://schemas.microsoft.com/office/drawing/2014/main" id="{030344E1-18C5-5F13-DDBC-44851FBA80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35415" y="120974"/>
            <a:ext cx="3270907" cy="1957393"/>
          </a:xfrm>
          <a:prstGeom prst="rect">
            <a:avLst/>
          </a:prstGeom>
        </p:spPr>
      </p:pic>
      <p:sp>
        <p:nvSpPr>
          <p:cNvPr id="21" name="TextBox 20">
            <a:extLst>
              <a:ext uri="{FF2B5EF4-FFF2-40B4-BE49-F238E27FC236}">
                <a16:creationId xmlns:a16="http://schemas.microsoft.com/office/drawing/2014/main" id="{84CB4800-652C-E78D-BFF1-39CEA9972BB5}"/>
              </a:ext>
            </a:extLst>
          </p:cNvPr>
          <p:cNvSpPr txBox="1"/>
          <p:nvPr/>
        </p:nvSpPr>
        <p:spPr>
          <a:xfrm>
            <a:off x="302204" y="1849604"/>
            <a:ext cx="1131138" cy="2554545"/>
          </a:xfrm>
          <a:prstGeom prst="rect">
            <a:avLst/>
          </a:prstGeom>
          <a:noFill/>
          <a:ln>
            <a:solidFill>
              <a:srgbClr val="FFC000"/>
            </a:solidFill>
          </a:ln>
        </p:spPr>
        <p:txBody>
          <a:bodyPr wrap="square" rtlCol="0">
            <a:spAutoFit/>
          </a:bodyPr>
          <a:lstStyle/>
          <a:p>
            <a:pPr>
              <a:defRPr/>
            </a:pPr>
            <a:r>
              <a:rPr lang="en-US" sz="1000" b="1">
                <a:solidFill>
                  <a:srgbClr val="F47920"/>
                </a:solidFill>
                <a:latin typeface="Fira Sans" panose="020B0503050000020004" pitchFamily="34" charset="0"/>
                <a:ea typeface="Fira Sans" panose="020B0503050000020004" pitchFamily="34" charset="0"/>
              </a:rPr>
              <a:t>1911</a:t>
            </a:r>
          </a:p>
          <a:p>
            <a:r>
              <a:rPr lang="en-US" sz="1000">
                <a:latin typeface="Fira Sans"/>
              </a:rPr>
              <a:t>Kazimierz Funk called ‘Vitamin’ (Vital Amine) this nutritional factor (Thiamin), creating the revolutionary concept of nutritional factor essential for Life, and that Humans (and Animals) need to find in daily food.</a:t>
            </a:r>
            <a:endParaRPr lang="en-US" sz="1000"/>
          </a:p>
        </p:txBody>
      </p:sp>
      <p:sp>
        <p:nvSpPr>
          <p:cNvPr id="22" name="TextBox 21">
            <a:extLst>
              <a:ext uri="{FF2B5EF4-FFF2-40B4-BE49-F238E27FC236}">
                <a16:creationId xmlns:a16="http://schemas.microsoft.com/office/drawing/2014/main" id="{5894B432-1C94-9F36-7469-45CEE502AF87}"/>
              </a:ext>
            </a:extLst>
          </p:cNvPr>
          <p:cNvSpPr txBox="1"/>
          <p:nvPr/>
        </p:nvSpPr>
        <p:spPr>
          <a:xfrm>
            <a:off x="3470288" y="2055699"/>
            <a:ext cx="1037608" cy="2246769"/>
          </a:xfrm>
          <a:prstGeom prst="rect">
            <a:avLst/>
          </a:prstGeom>
          <a:noFill/>
          <a:ln>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47920"/>
                </a:solidFill>
                <a:effectLst/>
                <a:uLnTx/>
                <a:uFillTx/>
                <a:latin typeface="Fira Sans" panose="020B0503050000020004" pitchFamily="34" charset="0"/>
                <a:ea typeface="Fira Sans" panose="020B0503050000020004" pitchFamily="34" charset="0"/>
                <a:cs typeface="+mn-cs"/>
              </a:rPr>
              <a:t>1938</a:t>
            </a:r>
            <a:endParaRPr kumimoji="0" lang="en-US" sz="10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endParaRPr>
          </a:p>
          <a:p>
            <a:pPr>
              <a:defRPr/>
            </a:pPr>
            <a:r>
              <a:rPr kumimoji="0" lang="en-US" sz="1000" b="1" i="0" u="none" strike="noStrike" kern="1200" cap="none" spc="0" normalizeH="0" baseline="0" noProof="0">
                <a:ln>
                  <a:noFill/>
                </a:ln>
                <a:solidFill>
                  <a:schemeClr val="accent3"/>
                </a:solidFill>
                <a:effectLst/>
                <a:uLnTx/>
                <a:uFillTx/>
                <a:latin typeface="Fira Sans" panose="020B0503050000020004" pitchFamily="34" charset="0"/>
                <a:ea typeface="Fira Sans" panose="020B0503050000020004" pitchFamily="34" charset="0"/>
                <a:cs typeface="+mn-cs"/>
              </a:rPr>
              <a:t>Vitamin E </a:t>
            </a:r>
            <a:r>
              <a:rPr kumimoji="0" lang="en-US" sz="1000" b="1" i="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t>is produced industrially</a:t>
            </a:r>
            <a:r>
              <a:rPr kumimoji="0" lang="en-US" sz="1000" b="0" i="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t>. Otto Isler, who joins Roche in 1936, succeeds in 1938, together with P. Karrer and A.R Todd in the industrial production of Vitamin E.</a:t>
            </a:r>
            <a:endParaRPr lang="en-US" sz="1000"/>
          </a:p>
        </p:txBody>
      </p:sp>
      <p:sp>
        <p:nvSpPr>
          <p:cNvPr id="24" name="TextBox 23">
            <a:extLst>
              <a:ext uri="{FF2B5EF4-FFF2-40B4-BE49-F238E27FC236}">
                <a16:creationId xmlns:a16="http://schemas.microsoft.com/office/drawing/2014/main" id="{BEC90606-5A4C-9F7F-0840-E51E91CE308F}"/>
              </a:ext>
            </a:extLst>
          </p:cNvPr>
          <p:cNvSpPr txBox="1"/>
          <p:nvPr/>
        </p:nvSpPr>
        <p:spPr>
          <a:xfrm>
            <a:off x="5743174" y="2055699"/>
            <a:ext cx="949220" cy="2092881"/>
          </a:xfrm>
          <a:prstGeom prst="rect">
            <a:avLst/>
          </a:prstGeom>
          <a:noFill/>
          <a:ln>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47920"/>
                </a:solidFill>
                <a:effectLst/>
                <a:uLnTx/>
                <a:uFillTx/>
                <a:latin typeface="Fira Sans" panose="020B0503050000020004" pitchFamily="34" charset="0"/>
                <a:ea typeface="Fira Sans" panose="020B0503050000020004" pitchFamily="34" charset="0"/>
                <a:cs typeface="+mn-cs"/>
              </a:rPr>
              <a:t>1945</a:t>
            </a:r>
          </a:p>
          <a:p>
            <a:pPr marL="1270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accent3"/>
                </a:solidFill>
                <a:latin typeface="Fira Sans" panose="020B0503050000020004" pitchFamily="34" charset="0"/>
                <a:ea typeface="Fira Sans" panose="020B0503050000020004" pitchFamily="34" charset="0"/>
              </a:rPr>
              <a:t>Vitamin E </a:t>
            </a:r>
            <a:br>
              <a:rPr kumimoji="0" lang="en-US" sz="1000" b="1" i="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br>
            <a:r>
              <a:rPr kumimoji="0" lang="en-US" sz="1000" b="0" i="0" u="none" strike="noStrike" kern="1200" cap="none" spc="0" normalizeH="0" baseline="0" noProof="0">
                <a:ln>
                  <a:noFill/>
                </a:ln>
                <a:effectLst/>
                <a:uLnTx/>
                <a:uFillTx/>
                <a:latin typeface="Fira Sans" panose="020B0503050000020004" pitchFamily="34" charset="0"/>
                <a:ea typeface="Fira Sans" panose="020B0503050000020004" pitchFamily="34" charset="0"/>
                <a:cs typeface="MetaPro-Norm"/>
              </a:rPr>
              <a:t>The first antioxidant theory of vitamin E activity is proposed by Danish biochemist Henrik Dam and his coworkers.</a:t>
            </a:r>
            <a:endParaRPr lang="en-US" sz="1000"/>
          </a:p>
        </p:txBody>
      </p:sp>
      <p:sp>
        <p:nvSpPr>
          <p:cNvPr id="34" name="TextBox 33">
            <a:extLst>
              <a:ext uri="{FF2B5EF4-FFF2-40B4-BE49-F238E27FC236}">
                <a16:creationId xmlns:a16="http://schemas.microsoft.com/office/drawing/2014/main" id="{FAA5AB59-45BE-6658-00D7-3AE347D8B55E}"/>
              </a:ext>
            </a:extLst>
          </p:cNvPr>
          <p:cNvSpPr txBox="1"/>
          <p:nvPr/>
        </p:nvSpPr>
        <p:spPr>
          <a:xfrm>
            <a:off x="9155395" y="2425903"/>
            <a:ext cx="1144449" cy="1323439"/>
          </a:xfrm>
          <a:prstGeom prst="rect">
            <a:avLst/>
          </a:prstGeom>
          <a:noFill/>
          <a:ln>
            <a:solidFill>
              <a:srgbClr val="FFC000"/>
            </a:solidFill>
          </a:ln>
        </p:spPr>
        <p:txBody>
          <a:bodyPr wrap="square" rtlCol="0">
            <a:spAutoFit/>
          </a:bodyPr>
          <a:lstStyle/>
          <a:p>
            <a:pPr>
              <a:defRPr/>
            </a:pPr>
            <a:r>
              <a:rPr lang="en-US" sz="1000" b="1">
                <a:solidFill>
                  <a:srgbClr val="F47920"/>
                </a:solidFill>
                <a:latin typeface="Fira Sans" panose="020B0503050000020004" pitchFamily="34" charset="0"/>
                <a:ea typeface="Fira Sans" panose="020B0503050000020004" pitchFamily="34" charset="0"/>
              </a:rPr>
              <a:t>1994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accent1">
                    <a:lumMod val="75000"/>
                  </a:schemeClr>
                </a:solidFill>
                <a:latin typeface="Fira Sans" panose="020B0503050000020004" pitchFamily="34" charset="0"/>
                <a:ea typeface="Fira Sans" panose="020B0503050000020004" pitchFamily="34" charset="0"/>
              </a:rPr>
              <a:t>Panthenol</a:t>
            </a:r>
            <a:r>
              <a:rPr lang="en-US" sz="1000" b="1">
                <a:latin typeface="Fira Sans" panose="020B0503050000020004" pitchFamily="34" charset="0"/>
              </a:rPr>
              <a:t> </a:t>
            </a:r>
            <a:r>
              <a:rPr lang="en-US" sz="1000">
                <a:latin typeface="Fira Sans" panose="020B0503050000020004" pitchFamily="34" charset="0"/>
              </a:rPr>
              <a:t>and</a:t>
            </a:r>
            <a:r>
              <a:rPr lang="en-US" sz="1000" b="1">
                <a:latin typeface="Fira Sans" panose="020B0503050000020004" pitchFamily="34" charset="0"/>
              </a:rPr>
              <a:t> </a:t>
            </a:r>
            <a:r>
              <a:rPr lang="en-US" sz="1000" b="1">
                <a:solidFill>
                  <a:srgbClr val="FD6115"/>
                </a:solidFill>
                <a:latin typeface="Fira Sans" panose="020B0503050000020004" pitchFamily="34" charset="0"/>
                <a:ea typeface="Fira Sans" panose="020B0503050000020004" pitchFamily="34" charset="0"/>
              </a:rPr>
              <a:t>Ascorbic acid </a:t>
            </a:r>
            <a:r>
              <a:rPr lang="en-US" sz="1000">
                <a:latin typeface="Fira Sans" panose="020B0503050000020004" pitchFamily="34" charset="0"/>
              </a:rPr>
              <a:t>production started at todays DSM’s site in Dalry, Scotland.</a:t>
            </a:r>
            <a:endParaRPr lang="en-GB" sz="1000">
              <a:latin typeface="Fira Sans" panose="020B0503050000020004" pitchFamily="34" charset="0"/>
            </a:endParaRPr>
          </a:p>
        </p:txBody>
      </p:sp>
      <p:sp>
        <p:nvSpPr>
          <p:cNvPr id="40" name="TextBox 39">
            <a:extLst>
              <a:ext uri="{FF2B5EF4-FFF2-40B4-BE49-F238E27FC236}">
                <a16:creationId xmlns:a16="http://schemas.microsoft.com/office/drawing/2014/main" id="{8B96199D-C19F-B3BE-5FCA-1415F63C0FBA}"/>
              </a:ext>
            </a:extLst>
          </p:cNvPr>
          <p:cNvSpPr txBox="1"/>
          <p:nvPr/>
        </p:nvSpPr>
        <p:spPr>
          <a:xfrm>
            <a:off x="2343139" y="1841739"/>
            <a:ext cx="1095051" cy="3477875"/>
          </a:xfrm>
          <a:prstGeom prst="rect">
            <a:avLst/>
          </a:prstGeom>
          <a:noFill/>
          <a:ln>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47920"/>
                </a:solidFill>
                <a:effectLst/>
                <a:uLnTx/>
                <a:uFillTx/>
                <a:latin typeface="Fira Sans" panose="020B0503050000020004" pitchFamily="34" charset="0"/>
                <a:ea typeface="Fira Sans" panose="020B0503050000020004" pitchFamily="34" charset="0"/>
                <a:cs typeface="+mn-cs"/>
              </a:rPr>
              <a:t>1936</a:t>
            </a:r>
            <a:endParaRPr kumimoji="0" lang="en-US" sz="10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endParaRPr>
          </a:p>
          <a:p>
            <a:pPr>
              <a:defRPr/>
            </a:pPr>
            <a:r>
              <a:rPr kumimoji="0" lang="en-US" sz="1000" b="1" i="0" u="none" strike="noStrike" kern="1200" cap="none" spc="0" normalizeH="0" baseline="0" noProof="0">
                <a:ln>
                  <a:noFill/>
                </a:ln>
                <a:solidFill>
                  <a:srgbClr val="FD6115"/>
                </a:solidFill>
                <a:effectLst/>
                <a:uLnTx/>
                <a:uFillTx/>
                <a:latin typeface="Fira Sans" panose="020B0503050000020004" pitchFamily="34" charset="0"/>
                <a:ea typeface="Fira Sans" panose="020B0503050000020004" pitchFamily="34" charset="0"/>
                <a:cs typeface="+mn-cs"/>
              </a:rPr>
              <a:t>Vitamin C</a:t>
            </a:r>
            <a:r>
              <a:rPr kumimoji="0" lang="en-US" sz="1000" b="0" i="0" u="none" strike="noStrike" kern="1200" cap="none" spc="0" normalizeH="0" baseline="0" noProof="0">
                <a:ln>
                  <a:noFill/>
                </a:ln>
                <a:solidFill>
                  <a:srgbClr val="FD6115"/>
                </a:solidFill>
                <a:effectLst/>
                <a:uLnTx/>
                <a:uFillTx/>
                <a:latin typeface="Fira Sans" panose="020B0503050000020004" pitchFamily="34" charset="0"/>
                <a:ea typeface="Fira Sans" panose="020B0503050000020004" pitchFamily="34" charset="0"/>
                <a:cs typeface="+mn-cs"/>
              </a:rPr>
              <a:t>. </a:t>
            </a:r>
          </a:p>
          <a:p>
            <a:pPr>
              <a:defRPr/>
            </a:pPr>
            <a:r>
              <a:rPr kumimoji="0" lang="en-GB" sz="1000" b="0" i="0" u="none" strike="noStrike" kern="1200" cap="none" spc="0" normalizeH="0" baseline="0" noProof="0">
                <a:ln>
                  <a:noFill/>
                </a:ln>
                <a:effectLst/>
                <a:uLnTx/>
                <a:uFillTx/>
                <a:latin typeface="Fira Sans"/>
                <a:ea typeface="+mn-ea"/>
                <a:cs typeface="+mn-cs"/>
              </a:rPr>
              <a:t>It was at today’s DSM’s site in </a:t>
            </a:r>
            <a:r>
              <a:rPr kumimoji="0" lang="en-GB" sz="1000" b="0" i="0" u="none" strike="noStrike" kern="1200" cap="none" spc="0" normalizeH="0" baseline="0" noProof="0" err="1">
                <a:ln>
                  <a:noFill/>
                </a:ln>
                <a:effectLst/>
                <a:uLnTx/>
                <a:uFillTx/>
                <a:latin typeface="Fira Sans"/>
                <a:ea typeface="+mn-ea"/>
                <a:cs typeface="+mn-cs"/>
              </a:rPr>
              <a:t>Grenzach</a:t>
            </a:r>
            <a:r>
              <a:rPr kumimoji="0" lang="en-GB" sz="1000" b="0" i="0" u="none" strike="noStrike" kern="1200" cap="none" spc="0" normalizeH="0" baseline="0" noProof="0">
                <a:ln>
                  <a:noFill/>
                </a:ln>
                <a:effectLst/>
                <a:uLnTx/>
                <a:uFillTx/>
                <a:latin typeface="Fira Sans"/>
                <a:ea typeface="+mn-ea"/>
                <a:cs typeface="+mn-cs"/>
              </a:rPr>
              <a:t>, Germany, that vitamin C has been first industrially produced. The revolutionary process proposed by the biochemist Tadeusz Reichstein to Roche is the base of the production technique still in use today.</a:t>
            </a:r>
            <a:endParaRPr lang="en-US" sz="1000"/>
          </a:p>
        </p:txBody>
      </p:sp>
      <p:sp>
        <p:nvSpPr>
          <p:cNvPr id="46" name="TextBox 45">
            <a:extLst>
              <a:ext uri="{FF2B5EF4-FFF2-40B4-BE49-F238E27FC236}">
                <a16:creationId xmlns:a16="http://schemas.microsoft.com/office/drawing/2014/main" id="{86551E9E-5269-F71D-C804-59BE83A652CC}"/>
              </a:ext>
            </a:extLst>
          </p:cNvPr>
          <p:cNvSpPr txBox="1"/>
          <p:nvPr/>
        </p:nvSpPr>
        <p:spPr>
          <a:xfrm>
            <a:off x="4549520" y="1840248"/>
            <a:ext cx="1157190" cy="3436374"/>
          </a:xfrm>
          <a:prstGeom prst="rect">
            <a:avLst/>
          </a:prstGeom>
          <a:noFill/>
          <a:ln>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47920"/>
                </a:solidFill>
                <a:effectLst/>
                <a:uLnTx/>
                <a:uFillTx/>
                <a:latin typeface="Fira Sans" panose="020B0503050000020004" pitchFamily="34" charset="0"/>
                <a:ea typeface="Fira Sans" panose="020B0503050000020004" pitchFamily="34" charset="0"/>
                <a:cs typeface="+mn-cs"/>
              </a:rPr>
              <a:t>1944</a:t>
            </a:r>
          </a:p>
          <a:p>
            <a:pPr marL="1270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chemeClr val="accent1">
                    <a:lumMod val="75000"/>
                  </a:schemeClr>
                </a:solidFill>
                <a:latin typeface="Fira Sans" panose="020B0503050000020004" pitchFamily="34" charset="0"/>
                <a:ea typeface="Fira Sans" panose="020B0503050000020004" pitchFamily="34" charset="0"/>
              </a:rPr>
              <a:t>Panthenol</a:t>
            </a:r>
            <a:r>
              <a:rPr kumimoji="0" lang="en-US" sz="1000" b="0" i="0" u="none" strike="noStrike" kern="1200" cap="none" spc="0" normalizeH="0" baseline="0" noProof="0">
                <a:ln>
                  <a:noFill/>
                </a:ln>
                <a:solidFill>
                  <a:schemeClr val="accent1">
                    <a:lumMod val="75000"/>
                  </a:schemeClr>
                </a:solidFill>
                <a:effectLst/>
                <a:uLnTx/>
                <a:uFillTx/>
                <a:latin typeface="Fira Sans" panose="020B0503050000020004" pitchFamily="34" charset="0"/>
                <a:ea typeface="Fira Sans" panose="020B0503050000020004" pitchFamily="34" charset="0"/>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effectLst/>
                <a:uLnTx/>
                <a:uFillTx/>
                <a:latin typeface="Fira Sans"/>
                <a:ea typeface="+mn-ea"/>
                <a:cs typeface="+mn-cs"/>
              </a:rPr>
              <a:t>The Swiss scientist Dr. Gustav </a:t>
            </a:r>
            <a:r>
              <a:rPr kumimoji="0" lang="en-US" sz="1000" b="0" i="0" u="none" strike="noStrike" kern="1200" cap="none" spc="0" normalizeH="0" baseline="0" noProof="0" err="1">
                <a:ln>
                  <a:noFill/>
                </a:ln>
                <a:effectLst/>
                <a:uLnTx/>
                <a:uFillTx/>
                <a:latin typeface="Fira Sans"/>
                <a:ea typeface="+mn-ea"/>
                <a:cs typeface="+mn-cs"/>
              </a:rPr>
              <a:t>Erlemann</a:t>
            </a:r>
            <a:r>
              <a:rPr kumimoji="0" lang="en-US" sz="1000" b="0" i="0" u="none" strike="noStrike" kern="1200" cap="none" spc="0" normalizeH="0" baseline="0" noProof="0">
                <a:ln>
                  <a:noFill/>
                </a:ln>
                <a:effectLst/>
                <a:uLnTx/>
                <a:uFillTx/>
                <a:latin typeface="Fira Sans"/>
                <a:ea typeface="+mn-ea"/>
                <a:cs typeface="+mn-cs"/>
              </a:rPr>
              <a:t> discovers that panthenol works wonders on the hair – helping to repair damaged hair. Inspired by panthenol properties, Pantene</a:t>
            </a:r>
            <a:r>
              <a:rPr kumimoji="0" lang="en-US" sz="1000" b="0" i="0" u="none" strike="noStrike" kern="1200" cap="none" spc="0" normalizeH="0" baseline="30000" noProof="0">
                <a:ln>
                  <a:noFill/>
                </a:ln>
                <a:effectLst/>
                <a:uLnTx/>
                <a:uFillTx/>
                <a:latin typeface="Fira Sans"/>
                <a:ea typeface="+mn-ea"/>
                <a:cs typeface="Arial" pitchFamily="34" charset="0"/>
              </a:rPr>
              <a:t>® </a:t>
            </a:r>
            <a:r>
              <a:rPr kumimoji="0" lang="en-US" sz="1000" b="0" i="0" u="none" strike="noStrike" kern="1200" cap="none" spc="0" normalizeH="0" baseline="0" noProof="0">
                <a:ln>
                  <a:noFill/>
                </a:ln>
                <a:effectLst/>
                <a:uLnTx/>
                <a:uFillTx/>
                <a:latin typeface="Fira Sans"/>
                <a:ea typeface="+mn-ea"/>
                <a:cs typeface="+mn-cs"/>
              </a:rPr>
              <a:t>Hair tonic, created by Hoffman-LaRoche, makes its debut as a premium hair care line across Europe.</a:t>
            </a:r>
            <a:endParaRPr lang="en-US" sz="1000"/>
          </a:p>
        </p:txBody>
      </p:sp>
      <p:pic>
        <p:nvPicPr>
          <p:cNvPr id="51" name="Picture 122" descr="vitamins_isler">
            <a:extLst>
              <a:ext uri="{FF2B5EF4-FFF2-40B4-BE49-F238E27FC236}">
                <a16:creationId xmlns:a16="http://schemas.microsoft.com/office/drawing/2014/main" id="{15DB65AB-10BE-354D-6979-5EA228B10693}"/>
              </a:ext>
            </a:extLst>
          </p:cNvPr>
          <p:cNvPicPr>
            <a:picLocks noChangeAspect="1" noChangeArrowheads="1"/>
          </p:cNvPicPr>
          <p:nvPr/>
        </p:nvPicPr>
        <p:blipFill>
          <a:blip r:embed="rId4"/>
          <a:srcRect/>
          <a:stretch>
            <a:fillRect/>
          </a:stretch>
        </p:blipFill>
        <p:spPr bwMode="auto">
          <a:xfrm>
            <a:off x="9039793" y="178964"/>
            <a:ext cx="2862925" cy="1841414"/>
          </a:xfrm>
          <a:prstGeom prst="rect">
            <a:avLst/>
          </a:prstGeom>
          <a:noFill/>
          <a:ln w="57150">
            <a:solidFill>
              <a:schemeClr val="bg1"/>
            </a:solidFill>
            <a:miter lim="800000"/>
            <a:headEnd/>
            <a:tailEnd/>
          </a:ln>
          <a:effectLst>
            <a:outerShdw dist="35921" dir="2700000" algn="ctr" rotWithShape="0">
              <a:srgbClr val="808080"/>
            </a:outerShdw>
          </a:effectLst>
        </p:spPr>
      </p:pic>
      <p:sp>
        <p:nvSpPr>
          <p:cNvPr id="55" name="TextBox 54">
            <a:extLst>
              <a:ext uri="{FF2B5EF4-FFF2-40B4-BE49-F238E27FC236}">
                <a16:creationId xmlns:a16="http://schemas.microsoft.com/office/drawing/2014/main" id="{32D3593C-289C-2200-56AB-1D7E2ADDEC2C}"/>
              </a:ext>
            </a:extLst>
          </p:cNvPr>
          <p:cNvSpPr txBox="1"/>
          <p:nvPr/>
        </p:nvSpPr>
        <p:spPr>
          <a:xfrm>
            <a:off x="1465440" y="2055966"/>
            <a:ext cx="836892" cy="861774"/>
          </a:xfrm>
          <a:prstGeom prst="rect">
            <a:avLst/>
          </a:prstGeom>
          <a:noFill/>
          <a:ln>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47920"/>
                </a:solidFill>
                <a:effectLst/>
                <a:uLnTx/>
                <a:uFillTx/>
                <a:latin typeface="Fira Sans" panose="020B0503050000020004" pitchFamily="34" charset="0"/>
                <a:ea typeface="Fira Sans" panose="020B0503050000020004" pitchFamily="34" charset="0"/>
                <a:cs typeface="+mn-cs"/>
              </a:rPr>
              <a:t>1930</a:t>
            </a:r>
            <a:endParaRPr kumimoji="0" lang="en-US" sz="1000" b="0" i="0" u="none" strike="noStrike" kern="1200" cap="none" spc="0" normalizeH="0" baseline="0" noProof="0">
              <a:ln>
                <a:noFill/>
              </a:ln>
              <a:solidFill>
                <a:srgbClr val="000000"/>
              </a:solidFill>
              <a:effectLst/>
              <a:uLnTx/>
              <a:uFillTx/>
              <a:latin typeface="Fira Sans" panose="020B0503050000020004" pitchFamily="34" charset="0"/>
              <a:ea typeface="Fira Sans" panose="020B0503050000020004" pitchFamily="34" charset="0"/>
              <a:cs typeface="+mn-cs"/>
            </a:endParaRPr>
          </a:p>
          <a:p>
            <a:pPr>
              <a:defRPr/>
            </a:pPr>
            <a:r>
              <a:rPr kumimoji="0" lang="en-US" sz="1000" b="1" i="0" u="none" strike="noStrike" kern="1200" cap="none" spc="0" normalizeH="0" baseline="0" noProof="0">
                <a:ln>
                  <a:noFill/>
                </a:ln>
                <a:solidFill>
                  <a:srgbClr val="F7C616"/>
                </a:solidFill>
                <a:effectLst/>
                <a:uLnTx/>
                <a:uFillTx/>
                <a:latin typeface="Fira Sans" panose="020B0503050000020004" pitchFamily="34" charset="0"/>
                <a:ea typeface="Fira Sans" panose="020B0503050000020004" pitchFamily="34" charset="0"/>
                <a:cs typeface="+mn-cs"/>
              </a:rPr>
              <a:t>Vitamin A</a:t>
            </a:r>
            <a:r>
              <a:rPr kumimoji="0" lang="en-US" sz="1000" b="0" i="0" u="none" strike="noStrike" kern="1200" cap="none" spc="0" normalizeH="0" baseline="0" noProof="0">
                <a:ln>
                  <a:noFill/>
                </a:ln>
                <a:solidFill>
                  <a:srgbClr val="F7C616"/>
                </a:solidFill>
                <a:effectLst/>
                <a:uLnTx/>
                <a:uFillTx/>
                <a:latin typeface="Fira Sans" panose="020B0503050000020004" pitchFamily="34" charset="0"/>
                <a:ea typeface="Fira Sans" panose="020B0503050000020004" pitchFamily="34" charset="0"/>
                <a:cs typeface="+mn-cs"/>
              </a:rPr>
              <a:t>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a:ln>
                  <a:noFill/>
                </a:ln>
                <a:effectLst/>
                <a:uLnTx/>
                <a:uFillTx/>
                <a:latin typeface="Fira Sans" panose="020B0503050000020004" pitchFamily="34" charset="0"/>
                <a:ea typeface="+mn-ea"/>
                <a:cs typeface="+mn-cs"/>
              </a:rPr>
              <a:t>The discovery of Retinol.</a:t>
            </a:r>
          </a:p>
        </p:txBody>
      </p:sp>
      <p:sp>
        <p:nvSpPr>
          <p:cNvPr id="56" name="TextBox 55">
            <a:extLst>
              <a:ext uri="{FF2B5EF4-FFF2-40B4-BE49-F238E27FC236}">
                <a16:creationId xmlns:a16="http://schemas.microsoft.com/office/drawing/2014/main" id="{EC70FC42-F596-E995-A6FF-A191B57F2A18}"/>
              </a:ext>
            </a:extLst>
          </p:cNvPr>
          <p:cNvSpPr txBox="1"/>
          <p:nvPr/>
        </p:nvSpPr>
        <p:spPr>
          <a:xfrm>
            <a:off x="6720280" y="2425874"/>
            <a:ext cx="1021496" cy="1323439"/>
          </a:xfrm>
          <a:prstGeom prst="rect">
            <a:avLst/>
          </a:prstGeom>
          <a:noFill/>
          <a:ln>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47920"/>
                </a:solidFill>
                <a:effectLst/>
                <a:uLnTx/>
                <a:uFillTx/>
                <a:latin typeface="Fira Sans" panose="020B0503050000020004" pitchFamily="34" charset="0"/>
                <a:ea typeface="Fira Sans" panose="020B0503050000020004" pitchFamily="34" charset="0"/>
                <a:cs typeface="+mn-cs"/>
              </a:rPr>
              <a:t>1947</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000" b="0" i="0" u="none" strike="noStrike" kern="1200" cap="none" spc="0" normalizeH="0" baseline="0" noProof="0">
                <a:ln>
                  <a:noFill/>
                </a:ln>
                <a:effectLst/>
                <a:uLnTx/>
                <a:uFillTx/>
                <a:latin typeface="Fira Sans" panose="020B0503050000020004" pitchFamily="34" charset="0"/>
                <a:ea typeface="+mn-ea"/>
                <a:cs typeface="+mn-cs"/>
              </a:rPr>
              <a:t>DSM pioneered the large-scale industrial synthesis and production of vitamins.</a:t>
            </a:r>
            <a:endParaRPr lang="en-US" sz="1000"/>
          </a:p>
        </p:txBody>
      </p:sp>
      <p:sp>
        <p:nvSpPr>
          <p:cNvPr id="3" name="TextBox 2">
            <a:extLst>
              <a:ext uri="{FF2B5EF4-FFF2-40B4-BE49-F238E27FC236}">
                <a16:creationId xmlns:a16="http://schemas.microsoft.com/office/drawing/2014/main" id="{78388D1B-5794-EC51-FE07-D9969ECF6190}"/>
              </a:ext>
            </a:extLst>
          </p:cNvPr>
          <p:cNvSpPr txBox="1"/>
          <p:nvPr/>
        </p:nvSpPr>
        <p:spPr>
          <a:xfrm>
            <a:off x="7777568" y="2425874"/>
            <a:ext cx="1336656" cy="861774"/>
          </a:xfrm>
          <a:prstGeom prst="rect">
            <a:avLst/>
          </a:prstGeom>
          <a:noFill/>
          <a:ln>
            <a:solidFill>
              <a:srgbClr val="FFC000"/>
            </a:solidFill>
          </a:ln>
        </p:spPr>
        <p:txBody>
          <a:bodyPr wrap="square" lIns="91440" tIns="45720" rIns="91440" bIns="45720" rtlCol="0" anchor="t">
            <a:spAutoFit/>
          </a:bodyPr>
          <a:lstStyle/>
          <a:p>
            <a:pPr>
              <a:defRPr/>
            </a:pPr>
            <a:r>
              <a:rPr lang="en-US" sz="1000" b="1">
                <a:solidFill>
                  <a:srgbClr val="F47920"/>
                </a:solidFill>
                <a:latin typeface="Fira Sans"/>
                <a:ea typeface="Fira Sans" panose="020B0503050000020004" pitchFamily="34" charset="0"/>
              </a:rPr>
              <a:t>1990s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E67F7C"/>
                </a:solidFill>
              </a:rPr>
              <a:t>Vitamin B12</a:t>
            </a:r>
            <a:r>
              <a:rPr lang="en-US" sz="1000">
                <a:latin typeface="Fira Sans" panose="020B0503050000020004" pitchFamily="34" charset="0"/>
              </a:rPr>
              <a:t> is produced for pharmaceutical application.</a:t>
            </a:r>
          </a:p>
        </p:txBody>
      </p:sp>
      <p:sp>
        <p:nvSpPr>
          <p:cNvPr id="6" name="TextBox 5">
            <a:extLst>
              <a:ext uri="{FF2B5EF4-FFF2-40B4-BE49-F238E27FC236}">
                <a16:creationId xmlns:a16="http://schemas.microsoft.com/office/drawing/2014/main" id="{359F46D4-E01E-EE9B-8B43-CA436517679D}"/>
              </a:ext>
            </a:extLst>
          </p:cNvPr>
          <p:cNvSpPr txBox="1"/>
          <p:nvPr/>
        </p:nvSpPr>
        <p:spPr>
          <a:xfrm>
            <a:off x="10340449" y="2425874"/>
            <a:ext cx="1181769" cy="2708434"/>
          </a:xfrm>
          <a:prstGeom prst="rect">
            <a:avLst/>
          </a:prstGeom>
          <a:noFill/>
          <a:ln>
            <a:solidFill>
              <a:srgbClr val="FFC000"/>
            </a:solidFill>
          </a:ln>
        </p:spPr>
        <p:txBody>
          <a:bodyPr wrap="square" lIns="91440" tIns="45720" rIns="91440" bIns="45720" rtlCol="0" anchor="t">
            <a:spAutoFit/>
          </a:bodyPr>
          <a:lstStyle/>
          <a:p>
            <a:pPr>
              <a:defRPr/>
            </a:pPr>
            <a:r>
              <a:rPr lang="en-US" sz="1000" b="1">
                <a:solidFill>
                  <a:srgbClr val="F47920"/>
                </a:solidFill>
                <a:latin typeface="Fira Sans"/>
                <a:ea typeface="Fira Sans" panose="020B0503050000020004" pitchFamily="34" charset="0"/>
              </a:rPr>
              <a:t>2022</a:t>
            </a:r>
          </a:p>
          <a:p>
            <a:pPr>
              <a:defRPr/>
            </a:pPr>
            <a:r>
              <a:rPr lang="en-GB" sz="1000" b="1">
                <a:latin typeface="Fira Sans"/>
              </a:rPr>
              <a:t>DSM launches a naturally derived grade of </a:t>
            </a:r>
            <a:r>
              <a:rPr lang="en-GB" sz="1000" b="1">
                <a:solidFill>
                  <a:srgbClr val="E67F7C"/>
                </a:solidFill>
                <a:latin typeface="Fira Sans"/>
              </a:rPr>
              <a:t>vitamin B12</a:t>
            </a:r>
            <a:r>
              <a:rPr lang="en-GB" sz="1000">
                <a:latin typeface="Fira Sans"/>
              </a:rPr>
              <a:t> in PC portfolio (INCI: Cyanocobalamin) produced via non-GMO bacterial fermentation, with n</a:t>
            </a:r>
            <a:r>
              <a:rPr lang="en-US" sz="1000" err="1">
                <a:latin typeface="Fira Sans"/>
              </a:rPr>
              <a:t>atural</a:t>
            </a:r>
            <a:r>
              <a:rPr lang="en-US" sz="1000">
                <a:latin typeface="Fira Sans"/>
              </a:rPr>
              <a:t> origin index of 68.7%, and both Halal-approved and vegan-compliant.</a:t>
            </a:r>
          </a:p>
        </p:txBody>
      </p:sp>
      <p:sp>
        <p:nvSpPr>
          <p:cNvPr id="15" name="Oval 14">
            <a:extLst>
              <a:ext uri="{FF2B5EF4-FFF2-40B4-BE49-F238E27FC236}">
                <a16:creationId xmlns:a16="http://schemas.microsoft.com/office/drawing/2014/main" id="{439780D2-1149-E1DC-4678-9D9174F44FD7}"/>
              </a:ext>
            </a:extLst>
          </p:cNvPr>
          <p:cNvSpPr/>
          <p:nvPr/>
        </p:nvSpPr>
        <p:spPr>
          <a:xfrm>
            <a:off x="11191918" y="5633961"/>
            <a:ext cx="288000" cy="288000"/>
          </a:xfrm>
          <a:prstGeom prst="ellipse">
            <a:avLst/>
          </a:prstGeom>
          <a:solidFill>
            <a:schemeClr val="tx2">
              <a:lumMod val="20000"/>
              <a:lumOff val="80000"/>
            </a:schemeClr>
          </a:solidFill>
          <a:ln w="76200">
            <a:solidFill>
              <a:schemeClr val="accent6"/>
            </a:soli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6" name="TextBox 15">
            <a:extLst>
              <a:ext uri="{FF2B5EF4-FFF2-40B4-BE49-F238E27FC236}">
                <a16:creationId xmlns:a16="http://schemas.microsoft.com/office/drawing/2014/main" id="{C5930FCA-5942-88A5-DC24-18AA11F79EC6}"/>
              </a:ext>
            </a:extLst>
          </p:cNvPr>
          <p:cNvSpPr txBox="1"/>
          <p:nvPr/>
        </p:nvSpPr>
        <p:spPr>
          <a:xfrm>
            <a:off x="10802844" y="6019874"/>
            <a:ext cx="1071815" cy="169277"/>
          </a:xfrm>
          <a:prstGeom prst="rect">
            <a:avLst/>
          </a:prstGeom>
          <a:solidFill>
            <a:schemeClr val="bg1"/>
          </a:solidFill>
        </p:spPr>
        <p:txBody>
          <a:bodyPr wrap="square" lIns="0" tIns="0" rIns="0" bIns="0" rtlCol="0">
            <a:spAutoFit/>
          </a:bodyPr>
          <a:lstStyle/>
          <a:p>
            <a:pPr marL="0" marR="0" lvl="0" indent="0" algn="ctr" defTabSz="914354" rtl="0" eaLnBrk="1" fontAlgn="auto" latinLnBrk="0" hangingPunct="1">
              <a:lnSpc>
                <a:spcPct val="100000"/>
              </a:lnSpc>
              <a:spcBef>
                <a:spcPts val="0"/>
              </a:spcBef>
              <a:spcAft>
                <a:spcPts val="500"/>
              </a:spcAft>
              <a:buClr>
                <a:srgbClr val="45AC34"/>
              </a:buClr>
              <a:buSzTx/>
              <a:buFontTx/>
              <a:buNone/>
              <a:tabLst/>
              <a:defRPr/>
            </a:pPr>
            <a:r>
              <a:rPr kumimoji="0" lang="en-GB" sz="1100" b="0" i="0" u="none" strike="noStrike" kern="1200" cap="none" spc="0" normalizeH="0" baseline="0" noProof="0">
                <a:ln>
                  <a:noFill/>
                </a:ln>
                <a:solidFill>
                  <a:schemeClr val="accent6"/>
                </a:solidFill>
                <a:effectLst/>
                <a:uLnTx/>
                <a:uFillTx/>
                <a:latin typeface="Fira Sans Medium"/>
                <a:ea typeface="+mn-ea"/>
                <a:cs typeface="+mn-cs"/>
              </a:rPr>
              <a:t>Today</a:t>
            </a:r>
          </a:p>
        </p:txBody>
      </p:sp>
      <p:sp>
        <p:nvSpPr>
          <p:cNvPr id="18" name="Slide Number Placeholder 2">
            <a:extLst>
              <a:ext uri="{FF2B5EF4-FFF2-40B4-BE49-F238E27FC236}">
                <a16:creationId xmlns:a16="http://schemas.microsoft.com/office/drawing/2014/main" id="{50E2555F-6124-886E-E45A-BB085E1B01F5}"/>
              </a:ext>
            </a:extLst>
          </p:cNvPr>
          <p:cNvSpPr txBox="1">
            <a:spLocks/>
          </p:cNvSpPr>
          <p:nvPr/>
        </p:nvSpPr>
        <p:spPr>
          <a:xfrm>
            <a:off x="454800" y="6603206"/>
            <a:ext cx="1040625" cy="109061"/>
          </a:xfrm>
          <a:prstGeom prst="rect">
            <a:avLst/>
          </a:prstGeom>
        </p:spPr>
        <p:txBody>
          <a:bodyPr vert="horz" lIns="0" tIns="0" rIns="0" bIns="0" rtlCol="0" anchor="ctr"/>
          <a:lstStyle>
            <a:defPPr>
              <a:defRPr lang="fr-FR"/>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BA3E189-2F3A-42E5-B572-3520703B6186}" type="slidenum">
              <a:rPr lang="en-GB" smtClean="0"/>
              <a:pPr/>
              <a:t>3</a:t>
            </a:fld>
            <a:endParaRPr lang="en-GB" dirty="0"/>
          </a:p>
        </p:txBody>
      </p:sp>
    </p:spTree>
    <p:extLst>
      <p:ext uri="{BB962C8B-B14F-4D97-AF65-F5344CB8AC3E}">
        <p14:creationId xmlns:p14="http://schemas.microsoft.com/office/powerpoint/2010/main" val="3318646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11">
            <a:extLst>
              <a:ext uri="{FF2B5EF4-FFF2-40B4-BE49-F238E27FC236}">
                <a16:creationId xmlns:a16="http://schemas.microsoft.com/office/drawing/2014/main" id="{E718A6EE-B8FE-E8A3-4F2E-56DCEACAAEA6}"/>
              </a:ext>
            </a:extLst>
          </p:cNvPr>
          <p:cNvSpPr/>
          <p:nvPr/>
        </p:nvSpPr>
        <p:spPr>
          <a:xfrm>
            <a:off x="465138" y="2035276"/>
            <a:ext cx="3261211" cy="4167849"/>
          </a:xfrm>
          <a:prstGeom prst="roundRect">
            <a:avLst>
              <a:gd name="adj" fmla="val 496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ounded Rectangle 12">
            <a:extLst>
              <a:ext uri="{FF2B5EF4-FFF2-40B4-BE49-F238E27FC236}">
                <a16:creationId xmlns:a16="http://schemas.microsoft.com/office/drawing/2014/main" id="{0BCC763F-5826-8D6B-C4AD-257043A7633C}"/>
              </a:ext>
            </a:extLst>
          </p:cNvPr>
          <p:cNvSpPr/>
          <p:nvPr/>
        </p:nvSpPr>
        <p:spPr>
          <a:xfrm>
            <a:off x="3996839" y="2035276"/>
            <a:ext cx="3261211" cy="4167850"/>
          </a:xfrm>
          <a:prstGeom prst="roundRect">
            <a:avLst>
              <a:gd name="adj" fmla="val 496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C669A652-66B2-0647-AE9F-81FD62989B09}"/>
              </a:ext>
            </a:extLst>
          </p:cNvPr>
          <p:cNvSpPr>
            <a:spLocks noGrp="1"/>
          </p:cNvSpPr>
          <p:nvPr>
            <p:ph type="title"/>
          </p:nvPr>
        </p:nvSpPr>
        <p:spPr>
          <a:xfrm>
            <a:off x="302400" y="302400"/>
            <a:ext cx="11591925" cy="303211"/>
          </a:xfrm>
        </p:spPr>
        <p:txBody>
          <a:bodyPr/>
          <a:lstStyle/>
          <a:p>
            <a:r>
              <a:rPr lang="fr-CH" sz="2400" err="1"/>
              <a:t>dsm-firmenich</a:t>
            </a:r>
            <a:r>
              <a:rPr lang="fr-CH" sz="2400"/>
              <a:t> Pioneer &amp; Leader</a:t>
            </a:r>
            <a:endParaRPr lang="en-GB" sz="2400"/>
          </a:p>
        </p:txBody>
      </p:sp>
      <p:sp>
        <p:nvSpPr>
          <p:cNvPr id="81" name="Slide Number Placeholder 80">
            <a:extLst>
              <a:ext uri="{FF2B5EF4-FFF2-40B4-BE49-F238E27FC236}">
                <a16:creationId xmlns:a16="http://schemas.microsoft.com/office/drawing/2014/main" id="{133F89AD-6A40-F83D-A80E-EF6A09E10786}"/>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solidFill>
                  <a:schemeClr val="bg1"/>
                </a:solidFill>
              </a:rPr>
              <a:pPr/>
              <a:t>4</a:t>
            </a:fld>
            <a:endParaRPr lang="en-GB">
              <a:solidFill>
                <a:schemeClr val="bg1"/>
              </a:solidFill>
            </a:endParaRPr>
          </a:p>
        </p:txBody>
      </p:sp>
      <p:sp>
        <p:nvSpPr>
          <p:cNvPr id="2" name="Text Placeholder 1">
            <a:extLst>
              <a:ext uri="{FF2B5EF4-FFF2-40B4-BE49-F238E27FC236}">
                <a16:creationId xmlns:a16="http://schemas.microsoft.com/office/drawing/2014/main" id="{D07A708D-5B50-AC6F-C9F4-4F2307B3C11F}"/>
              </a:ext>
            </a:extLst>
          </p:cNvPr>
          <p:cNvSpPr>
            <a:spLocks noGrp="1"/>
          </p:cNvSpPr>
          <p:nvPr>
            <p:ph type="body" idx="11"/>
          </p:nvPr>
        </p:nvSpPr>
        <p:spPr>
          <a:xfrm>
            <a:off x="392783" y="1129093"/>
            <a:ext cx="7877773" cy="586310"/>
          </a:xfrm>
        </p:spPr>
        <p:txBody>
          <a:bodyPr/>
          <a:lstStyle/>
          <a:p>
            <a:r>
              <a:rPr lang="en-US" sz="1800" b="0"/>
              <a:t>Leading the way in understanding the role of vitamins in cosmetics: First efficacy studies initiated on Panthenol, Vitamin A and Vitamin E have been highly recognized</a:t>
            </a:r>
            <a:r>
              <a:rPr lang="en-GB" sz="1800" b="0"/>
              <a:t> </a:t>
            </a:r>
            <a:r>
              <a:rPr lang="en-US" sz="1800" b="0"/>
              <a:t>in the cosmetic industry</a:t>
            </a:r>
            <a:endParaRPr lang="en-US" b="0"/>
          </a:p>
        </p:txBody>
      </p:sp>
      <p:pic>
        <p:nvPicPr>
          <p:cNvPr id="3" name="Picture 3">
            <a:extLst>
              <a:ext uri="{FF2B5EF4-FFF2-40B4-BE49-F238E27FC236}">
                <a16:creationId xmlns:a16="http://schemas.microsoft.com/office/drawing/2014/main" id="{4FEDCAB0-D57B-D787-91CD-9EB7E9BB98D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7820431" y="3097990"/>
            <a:ext cx="3752849" cy="2744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Rounded Rectangle 14">
            <a:extLst>
              <a:ext uri="{FF2B5EF4-FFF2-40B4-BE49-F238E27FC236}">
                <a16:creationId xmlns:a16="http://schemas.microsoft.com/office/drawing/2014/main" id="{F85FA714-FF8C-45AF-E34C-E4AC982F5923}"/>
              </a:ext>
            </a:extLst>
          </p:cNvPr>
          <p:cNvSpPr/>
          <p:nvPr/>
        </p:nvSpPr>
        <p:spPr>
          <a:xfrm>
            <a:off x="618720" y="2222397"/>
            <a:ext cx="2963861" cy="3828679"/>
          </a:xfrm>
          <a:prstGeom prst="roundRect">
            <a:avLst>
              <a:gd name="adj" fmla="val 3684"/>
            </a:avLst>
          </a:prstGeom>
          <a:solidFill>
            <a:schemeClr val="bg1"/>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pPr marL="0" marR="0" lvl="0" indent="0" algn="l" defTabSz="914400" rtl="0" eaLnBrk="1" fontAlgn="auto" latinLnBrk="0" hangingPunct="1">
              <a:lnSpc>
                <a:spcPct val="100000"/>
              </a:lnSpc>
              <a:spcBef>
                <a:spcPts val="0"/>
              </a:spcBef>
              <a:spcAft>
                <a:spcPts val="800"/>
              </a:spcAft>
              <a:buClrTx/>
              <a:buSzTx/>
              <a:buFontTx/>
              <a:buNone/>
              <a:tabLst/>
              <a:defRPr/>
            </a:pPr>
            <a:r>
              <a:rPr lang="en-GB" sz="1400" err="1">
                <a:solidFill>
                  <a:schemeClr val="accent6"/>
                </a:solidFill>
                <a:latin typeface="Fira Sans Medium" panose="020B0503050000020004" pitchFamily="34" charset="0"/>
              </a:rPr>
              <a:t>dsm</a:t>
            </a:r>
            <a:r>
              <a:rPr kumimoji="0" lang="en-GB" sz="1400" b="0" i="0" u="none" strike="noStrike" kern="1200" cap="none" spc="0" normalizeH="0" baseline="0" noProof="0">
                <a:ln>
                  <a:noFill/>
                </a:ln>
                <a:solidFill>
                  <a:schemeClr val="accent6"/>
                </a:solidFill>
                <a:effectLst/>
                <a:uLnTx/>
                <a:uFillTx/>
                <a:latin typeface="Fira Sans Medium" panose="020B0503050000020004" pitchFamily="34" charset="0"/>
                <a:ea typeface="+mn-ea"/>
                <a:cs typeface="+mn-cs"/>
              </a:rPr>
              <a:t>-</a:t>
            </a:r>
            <a:r>
              <a:rPr lang="en-GB" sz="1400">
                <a:solidFill>
                  <a:schemeClr val="accent6"/>
                </a:solidFill>
                <a:latin typeface="Fira Sans Medium" panose="020B0503050000020004" pitchFamily="34" charset="0"/>
              </a:rPr>
              <a:t>f</a:t>
            </a:r>
            <a:r>
              <a:rPr kumimoji="0" lang="en-GB" sz="1400" b="0" i="0" u="none" strike="noStrike" kern="1200" cap="none" spc="0" normalizeH="0" baseline="0" noProof="0" err="1">
                <a:ln>
                  <a:noFill/>
                </a:ln>
                <a:solidFill>
                  <a:schemeClr val="accent6"/>
                </a:solidFill>
                <a:effectLst/>
                <a:uLnTx/>
                <a:uFillTx/>
                <a:latin typeface="Fira Sans Medium" panose="020B0503050000020004" pitchFamily="34" charset="0"/>
                <a:ea typeface="+mn-ea"/>
                <a:cs typeface="+mn-cs"/>
              </a:rPr>
              <a:t>irmenich</a:t>
            </a:r>
            <a:r>
              <a:rPr kumimoji="0" lang="en-GB" sz="1400" b="0" i="0" u="none" strike="noStrike" kern="1200" cap="none" spc="0" normalizeH="0" baseline="0" noProof="0">
                <a:ln>
                  <a:noFill/>
                </a:ln>
                <a:solidFill>
                  <a:schemeClr val="accent6"/>
                </a:solidFill>
                <a:effectLst/>
                <a:uLnTx/>
                <a:uFillTx/>
                <a:latin typeface="Fira Sans Medium" panose="020B0503050000020004" pitchFamily="34" charset="0"/>
                <a:ea typeface="+mn-ea"/>
                <a:cs typeface="+mn-cs"/>
              </a:rPr>
              <a:t> – A leader in the vitamin journey since 1936</a:t>
            </a:r>
          </a:p>
          <a:p>
            <a:pPr marL="72000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The longest-standing producer of vitamins in the world</a:t>
            </a:r>
          </a:p>
          <a:p>
            <a:pPr marL="72000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First to explore the beauty of potential of vitamins in beauty and personal care</a:t>
            </a:r>
            <a:endParaRPr lang="en-GB" sz="1400">
              <a:solidFill>
                <a:schemeClr val="bg1">
                  <a:lumMod val="50000"/>
                </a:schemeClr>
              </a:solidFill>
              <a:latin typeface="Fira Sans" panose="020B0503050000020004" pitchFamily="34" charset="0"/>
            </a:endParaRPr>
          </a:p>
          <a:p>
            <a:pPr marL="720000">
              <a:spcAft>
                <a:spcPts val="800"/>
              </a:spcAft>
              <a:defRPr/>
            </a:pPr>
            <a:r>
              <a:rPr kumimoji="0" lang="en-US" sz="1400" b="0" i="0" u="none" strike="noStrike" kern="0" cap="none" spc="0" normalizeH="0" baseline="0" noProof="0">
                <a:ln>
                  <a:noFill/>
                </a:ln>
                <a:solidFill>
                  <a:schemeClr val="bg1">
                    <a:lumMod val="50000"/>
                  </a:schemeClr>
                </a:solidFill>
                <a:effectLst/>
                <a:uLnTx/>
                <a:uFillTx/>
                <a:latin typeface="Fira Sans" panose="020B0503050000020004" pitchFamily="34" charset="0"/>
                <a:ea typeface="+mn-ea"/>
                <a:cs typeface="+mn-cs"/>
              </a:rPr>
              <a:t>The 1</a:t>
            </a:r>
            <a:r>
              <a:rPr kumimoji="0" lang="en-US" sz="1400" b="0" i="0" u="none" strike="noStrike" kern="0" cap="none" spc="0" normalizeH="0" baseline="30000" noProof="0">
                <a:ln>
                  <a:noFill/>
                </a:ln>
                <a:solidFill>
                  <a:schemeClr val="bg1">
                    <a:lumMod val="50000"/>
                  </a:schemeClr>
                </a:solidFill>
                <a:effectLst/>
                <a:uLnTx/>
                <a:uFillTx/>
                <a:latin typeface="Fira Sans" panose="020B0503050000020004" pitchFamily="34" charset="0"/>
                <a:ea typeface="+mn-ea"/>
                <a:cs typeface="+mn-cs"/>
              </a:rPr>
              <a:t>st</a:t>
            </a:r>
            <a:r>
              <a:rPr kumimoji="0" lang="en-US" sz="1400" b="0" i="0" u="none" strike="noStrike" kern="0" cap="none" spc="0" normalizeH="0" baseline="0" noProof="0">
                <a:ln>
                  <a:noFill/>
                </a:ln>
                <a:solidFill>
                  <a:schemeClr val="bg1">
                    <a:lumMod val="50000"/>
                  </a:schemeClr>
                </a:solidFill>
                <a:effectLst/>
                <a:uLnTx/>
                <a:uFillTx/>
                <a:latin typeface="Fira Sans" panose="020B0503050000020004" pitchFamily="34" charset="0"/>
                <a:ea typeface="+mn-ea"/>
                <a:cs typeface="+mn-cs"/>
              </a:rPr>
              <a:t> to bring vitamins production </a:t>
            </a:r>
            <a:br>
              <a:rPr kumimoji="0" lang="en-US" sz="1400" b="0" i="0" u="none" strike="noStrike" kern="0" cap="none" spc="0" normalizeH="0" baseline="0" noProof="0">
                <a:ln>
                  <a:noFill/>
                </a:ln>
                <a:solidFill>
                  <a:schemeClr val="bg1">
                    <a:lumMod val="50000"/>
                  </a:schemeClr>
                </a:solidFill>
                <a:effectLst/>
                <a:uLnTx/>
                <a:uFillTx/>
                <a:latin typeface="Fira Sans" panose="020B0503050000020004" pitchFamily="34" charset="0"/>
                <a:ea typeface="+mn-ea"/>
                <a:cs typeface="+mn-cs"/>
              </a:rPr>
            </a:br>
            <a:r>
              <a:rPr kumimoji="0" lang="en-US" sz="1400" b="0" i="0" u="none" strike="noStrike" kern="0" cap="none" spc="0" normalizeH="0" baseline="0" noProof="0">
                <a:ln>
                  <a:noFill/>
                </a:ln>
                <a:solidFill>
                  <a:schemeClr val="bg1">
                    <a:lumMod val="50000"/>
                  </a:schemeClr>
                </a:solidFill>
                <a:effectLst/>
                <a:uLnTx/>
                <a:uFillTx/>
                <a:latin typeface="Fira Sans" panose="020B0503050000020004" pitchFamily="34" charset="0"/>
                <a:ea typeface="+mn-ea"/>
                <a:cs typeface="+mn-cs"/>
              </a:rPr>
              <a:t>on the industrial level</a:t>
            </a:r>
          </a:p>
          <a:p>
            <a:pPr marL="720000" marR="0" lvl="0" indent="0" algn="l" defTabSz="914400" rtl="0" eaLnBrk="1" fontAlgn="auto" latinLnBrk="0" hangingPunct="1">
              <a:lnSpc>
                <a:spcPct val="100000"/>
              </a:lnSpc>
              <a:spcBef>
                <a:spcPts val="0"/>
              </a:spcBef>
              <a:spcAft>
                <a:spcPts val="800"/>
              </a:spcAft>
              <a:buClrTx/>
              <a:buSzTx/>
              <a:buFontTx/>
              <a:buNone/>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sp>
        <p:nvSpPr>
          <p:cNvPr id="15" name="Rounded Rectangle 15">
            <a:extLst>
              <a:ext uri="{FF2B5EF4-FFF2-40B4-BE49-F238E27FC236}">
                <a16:creationId xmlns:a16="http://schemas.microsoft.com/office/drawing/2014/main" id="{B0B81EA3-93D3-E679-DDF3-52F58554BEDC}"/>
              </a:ext>
            </a:extLst>
          </p:cNvPr>
          <p:cNvSpPr/>
          <p:nvPr/>
        </p:nvSpPr>
        <p:spPr>
          <a:xfrm>
            <a:off x="4145513" y="2228721"/>
            <a:ext cx="2963861" cy="3822355"/>
          </a:xfrm>
          <a:prstGeom prst="roundRect">
            <a:avLst>
              <a:gd name="adj" fmla="val 3684"/>
            </a:avLst>
          </a:prstGeom>
          <a:solidFill>
            <a:schemeClr val="bg1"/>
          </a:solidFill>
          <a:ln>
            <a:noFill/>
          </a:ln>
          <a:effectLst>
            <a:outerShdw blurRad="2540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a:ln>
                  <a:noFill/>
                </a:ln>
                <a:solidFill>
                  <a:schemeClr val="accent6"/>
                </a:solidFill>
                <a:effectLst/>
                <a:uLnTx/>
                <a:uFillTx/>
                <a:latin typeface="Fira Sans Medium" panose="020B0503050000020004" pitchFamily="34" charset="0"/>
                <a:ea typeface="+mn-ea"/>
                <a:cs typeface="+mn-cs"/>
              </a:rPr>
              <a:t>Today, </a:t>
            </a:r>
            <a:r>
              <a:rPr lang="en-GB" sz="1400" err="1">
                <a:solidFill>
                  <a:schemeClr val="accent6"/>
                </a:solidFill>
                <a:latin typeface="Fira Sans Medium" panose="020B0503050000020004" pitchFamily="34" charset="0"/>
              </a:rPr>
              <a:t>dsm</a:t>
            </a:r>
            <a:r>
              <a:rPr lang="en-GB" sz="1400">
                <a:solidFill>
                  <a:schemeClr val="accent6"/>
                </a:solidFill>
                <a:latin typeface="Fira Sans Medium" panose="020B0503050000020004" pitchFamily="34" charset="0"/>
              </a:rPr>
              <a:t>-f</a:t>
            </a:r>
            <a:r>
              <a:rPr kumimoji="0" lang="en-GB" sz="1400" b="0" i="0" u="none" strike="noStrike" kern="1200" cap="none" spc="0" normalizeH="0" baseline="0" noProof="0" err="1">
                <a:ln>
                  <a:noFill/>
                </a:ln>
                <a:solidFill>
                  <a:schemeClr val="accent6"/>
                </a:solidFill>
                <a:effectLst/>
                <a:uLnTx/>
                <a:uFillTx/>
                <a:latin typeface="Fira Sans Medium" panose="020B0503050000020004" pitchFamily="34" charset="0"/>
                <a:ea typeface="+mn-ea"/>
                <a:cs typeface="+mn-cs"/>
              </a:rPr>
              <a:t>irmenich</a:t>
            </a:r>
            <a:r>
              <a:rPr kumimoji="0" lang="en-GB" sz="1400" b="0" i="0" u="none" strike="noStrike" kern="1200" cap="none" spc="0" normalizeH="0" baseline="0" noProof="0">
                <a:ln>
                  <a:noFill/>
                </a:ln>
                <a:solidFill>
                  <a:schemeClr val="accent6"/>
                </a:solidFill>
                <a:effectLst/>
                <a:uLnTx/>
                <a:uFillTx/>
                <a:latin typeface="Fira Sans Medium" panose="020B0503050000020004" pitchFamily="34" charset="0"/>
                <a:ea typeface="+mn-ea"/>
                <a:cs typeface="+mn-cs"/>
              </a:rPr>
              <a:t> remains fully committed to explore the beauty potential of our vitamins further.</a:t>
            </a:r>
          </a:p>
          <a:p>
            <a:pPr marL="72000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Comprehensive portfolio: </a:t>
            </a:r>
            <a:r>
              <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Full range of 13 vitamins, including the most demanded forms for cosmetics </a:t>
            </a:r>
          </a:p>
          <a:p>
            <a:pPr marL="72000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a:ln>
                  <a:noFill/>
                </a:ln>
                <a:solidFill>
                  <a:srgbClr val="007E4B"/>
                </a:solidFill>
                <a:effectLst/>
                <a:uLnTx/>
                <a:uFillTx/>
                <a:latin typeface="Fira Sans Medium" panose="020B0503050000020004" pitchFamily="34" charset="0"/>
                <a:ea typeface="+mn-ea"/>
                <a:cs typeface="+mn-cs"/>
              </a:rPr>
              <a:t>Leading production capabilities: </a:t>
            </a:r>
            <a:r>
              <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rPr>
              <a:t>DSM high commitment to keep technology leadership at best value for money</a:t>
            </a:r>
            <a:endParaRPr kumimoji="0" lang="en-GB" sz="16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GB" sz="16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pic>
        <p:nvPicPr>
          <p:cNvPr id="16" name="Picture 15">
            <a:extLst>
              <a:ext uri="{FF2B5EF4-FFF2-40B4-BE49-F238E27FC236}">
                <a16:creationId xmlns:a16="http://schemas.microsoft.com/office/drawing/2014/main" id="{E43FEEE2-F990-9E58-321E-A2E8E2C7B8B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21941" y="173736"/>
            <a:ext cx="3177276" cy="3534765"/>
          </a:xfrm>
          <a:prstGeom prst="rect">
            <a:avLst/>
          </a:prstGeom>
          <a:effectLst>
            <a:outerShdw blurRad="254000" dist="127000" dir="2700000" algn="tl" rotWithShape="0">
              <a:srgbClr val="023478">
                <a:alpha val="20000"/>
              </a:srgbClr>
            </a:outerShdw>
          </a:effectLst>
        </p:spPr>
      </p:pic>
      <p:pic>
        <p:nvPicPr>
          <p:cNvPr id="23" name="Picture 22">
            <a:hlinkClick r:id="" action="ppaction://noaction"/>
            <a:extLst>
              <a:ext uri="{FF2B5EF4-FFF2-40B4-BE49-F238E27FC236}">
                <a16:creationId xmlns:a16="http://schemas.microsoft.com/office/drawing/2014/main" id="{9B2600ED-F146-D645-B11F-CA4558DF721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4360551" y="3557912"/>
            <a:ext cx="576000" cy="576000"/>
          </a:xfrm>
          <a:prstGeom prst="rect">
            <a:avLst/>
          </a:prstGeom>
        </p:spPr>
      </p:pic>
      <p:pic>
        <p:nvPicPr>
          <p:cNvPr id="25" name="Picture 24">
            <a:hlinkClick r:id="" action="ppaction://noaction"/>
            <a:extLst>
              <a:ext uri="{FF2B5EF4-FFF2-40B4-BE49-F238E27FC236}">
                <a16:creationId xmlns:a16="http://schemas.microsoft.com/office/drawing/2014/main" id="{4E93CF69-E5CB-F354-F23F-03C72912D3E4}"/>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360551" y="4726318"/>
            <a:ext cx="576000" cy="576000"/>
          </a:xfrm>
          <a:prstGeom prst="rect">
            <a:avLst/>
          </a:prstGeom>
        </p:spPr>
      </p:pic>
      <p:pic>
        <p:nvPicPr>
          <p:cNvPr id="26" name="Picture 25">
            <a:hlinkClick r:id="" action="ppaction://noaction"/>
            <a:extLst>
              <a:ext uri="{FF2B5EF4-FFF2-40B4-BE49-F238E27FC236}">
                <a16:creationId xmlns:a16="http://schemas.microsoft.com/office/drawing/2014/main" id="{652CD41B-DB05-39C5-D3D7-4151198F04C5}"/>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823601" y="3815392"/>
            <a:ext cx="576000" cy="576000"/>
          </a:xfrm>
          <a:prstGeom prst="rect">
            <a:avLst/>
          </a:prstGeom>
        </p:spPr>
      </p:pic>
      <p:pic>
        <p:nvPicPr>
          <p:cNvPr id="27" name="Picture 26" descr="A close up of a sign&#10;&#10;Description automatically generated">
            <a:extLst>
              <a:ext uri="{FF2B5EF4-FFF2-40B4-BE49-F238E27FC236}">
                <a16:creationId xmlns:a16="http://schemas.microsoft.com/office/drawing/2014/main" id="{FD041950-9301-DAB4-FBAE-C28DC8CF874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23601" y="4693389"/>
            <a:ext cx="575999" cy="575999"/>
          </a:xfrm>
          <a:prstGeom prst="rect">
            <a:avLst/>
          </a:prstGeom>
        </p:spPr>
      </p:pic>
      <p:pic>
        <p:nvPicPr>
          <p:cNvPr id="28" name="Picture 27" descr="A picture containing drawing&#10;&#10;Description automatically generated">
            <a:extLst>
              <a:ext uri="{FF2B5EF4-FFF2-40B4-BE49-F238E27FC236}">
                <a16:creationId xmlns:a16="http://schemas.microsoft.com/office/drawing/2014/main" id="{9DD184D7-BEDC-4EE3-384B-23324FB3657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23602" y="2981913"/>
            <a:ext cx="575999" cy="575999"/>
          </a:xfrm>
          <a:prstGeom prst="rect">
            <a:avLst/>
          </a:prstGeom>
        </p:spPr>
      </p:pic>
      <p:sp>
        <p:nvSpPr>
          <p:cNvPr id="29" name="TextBox 28">
            <a:extLst>
              <a:ext uri="{FF2B5EF4-FFF2-40B4-BE49-F238E27FC236}">
                <a16:creationId xmlns:a16="http://schemas.microsoft.com/office/drawing/2014/main" id="{DA5ED373-0395-025A-3A5B-9B2EEDB881E9}"/>
              </a:ext>
            </a:extLst>
          </p:cNvPr>
          <p:cNvSpPr txBox="1"/>
          <p:nvPr/>
        </p:nvSpPr>
        <p:spPr>
          <a:xfrm>
            <a:off x="7900507" y="5983625"/>
            <a:ext cx="3752849" cy="161583"/>
          </a:xfrm>
          <a:prstGeom prst="rect">
            <a:avLst/>
          </a:prstGeom>
          <a:noFill/>
        </p:spPr>
        <p:txBody>
          <a:bodyPr wrap="square" lIns="0" tIns="0" rIns="0" bIns="0" rtlCol="0" anchor="t" anchorCtr="0">
            <a:spAutoFit/>
          </a:bodyPr>
          <a:lstStyle/>
          <a:p>
            <a:pPr marL="0" marR="0" lvl="0" indent="0" algn="l" defTabSz="914400" rtl="0" eaLnBrk="1" fontAlgn="auto" latinLnBrk="0" hangingPunct="1">
              <a:lnSpc>
                <a:spcPct val="100000"/>
              </a:lnSpc>
              <a:spcBef>
                <a:spcPts val="0"/>
              </a:spcBef>
              <a:spcAft>
                <a:spcPts val="0"/>
              </a:spcAft>
              <a:buClrTx/>
              <a:buSzPct val="120000"/>
              <a:buFontTx/>
              <a:buNone/>
              <a:tabLst/>
              <a:defRPr/>
            </a:pPr>
            <a:r>
              <a:rPr kumimoji="0" lang="en-GB" sz="1050" b="0" i="1" u="none" strike="noStrike" kern="1200" cap="none" spc="0" normalizeH="0" baseline="0" noProof="0">
                <a:ln>
                  <a:noFill/>
                </a:ln>
                <a:effectLst/>
                <a:uLnTx/>
                <a:uFillTx/>
                <a:latin typeface="Fira Sans" panose="020B0503050000020004" pitchFamily="34" charset="0"/>
                <a:ea typeface="+mn-ea"/>
                <a:cs typeface="+mn-cs"/>
              </a:rPr>
              <a:t>Vitamin C industrial production, </a:t>
            </a:r>
            <a:r>
              <a:rPr kumimoji="0" lang="en-GB" sz="1050" b="0" i="1" u="none" strike="noStrike" kern="1200" cap="none" spc="0" normalizeH="0" baseline="0" noProof="0" err="1">
                <a:ln>
                  <a:noFill/>
                </a:ln>
                <a:effectLst/>
                <a:uLnTx/>
                <a:uFillTx/>
                <a:latin typeface="Fira Sans" panose="020B0503050000020004" pitchFamily="34" charset="0"/>
                <a:ea typeface="+mn-ea"/>
                <a:cs typeface="+mn-cs"/>
              </a:rPr>
              <a:t>Grenzach</a:t>
            </a:r>
            <a:r>
              <a:rPr kumimoji="0" lang="en-GB" sz="1050" b="0" i="1" u="none" strike="noStrike" kern="1200" cap="none" spc="0" normalizeH="0" baseline="0" noProof="0">
                <a:ln>
                  <a:noFill/>
                </a:ln>
                <a:effectLst/>
                <a:uLnTx/>
                <a:uFillTx/>
                <a:latin typeface="Fira Sans" panose="020B0503050000020004" pitchFamily="34" charset="0"/>
                <a:ea typeface="+mn-ea"/>
                <a:cs typeface="+mn-cs"/>
              </a:rPr>
              <a:t>, 1936</a:t>
            </a:r>
          </a:p>
        </p:txBody>
      </p:sp>
      <p:sp>
        <p:nvSpPr>
          <p:cNvPr id="5" name="Slide Number Placeholder 4">
            <a:extLst>
              <a:ext uri="{FF2B5EF4-FFF2-40B4-BE49-F238E27FC236}">
                <a16:creationId xmlns:a16="http://schemas.microsoft.com/office/drawing/2014/main" id="{D92C8873-45F4-DEB5-D69C-2728E1FD0205}"/>
              </a:ext>
            </a:extLst>
          </p:cNvPr>
          <p:cNvSpPr txBox="1">
            <a:spLocks/>
          </p:cNvSpPr>
          <p:nvPr/>
        </p:nvSpPr>
        <p:spPr>
          <a:xfrm>
            <a:off x="302400" y="6451200"/>
            <a:ext cx="1040625" cy="109061"/>
          </a:xfrm>
          <a:prstGeom prst="rect">
            <a:avLst/>
          </a:prstGeom>
        </p:spPr>
        <p:txBody>
          <a:bodyPr vert="horz" lIns="0" tIns="0" rIns="0" bIns="0" rtlCol="0" anchor="ctr"/>
          <a:lstStyle>
            <a:defPPr>
              <a:defRPr lang="fr-FR"/>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000" smtClean="0">
                <a:solidFill>
                  <a:prstClr val="black"/>
                </a:solidFill>
                <a:latin typeface="DM Sans"/>
              </a:rPr>
              <a:pPr>
                <a:defRPr/>
              </a:pPr>
              <a:t>4</a:t>
            </a:fld>
            <a:endParaRPr lang="en-US" sz="1000">
              <a:solidFill>
                <a:prstClr val="black"/>
              </a:solidFill>
              <a:latin typeface="DM Sans"/>
            </a:endParaRPr>
          </a:p>
        </p:txBody>
      </p:sp>
    </p:spTree>
    <p:extLst>
      <p:ext uri="{BB962C8B-B14F-4D97-AF65-F5344CB8AC3E}">
        <p14:creationId xmlns:p14="http://schemas.microsoft.com/office/powerpoint/2010/main" val="221955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69A652-66B2-0647-AE9F-81FD62989B09}"/>
              </a:ext>
            </a:extLst>
          </p:cNvPr>
          <p:cNvSpPr>
            <a:spLocks noGrp="1"/>
          </p:cNvSpPr>
          <p:nvPr>
            <p:ph type="title"/>
          </p:nvPr>
        </p:nvSpPr>
        <p:spPr>
          <a:xfrm>
            <a:off x="302400" y="302400"/>
            <a:ext cx="6537671" cy="690828"/>
          </a:xfrm>
        </p:spPr>
        <p:txBody>
          <a:bodyPr vert="horz" lIns="0" tIns="0" rIns="0" bIns="0" rtlCol="0" anchor="t">
            <a:noAutofit/>
          </a:bodyPr>
          <a:lstStyle/>
          <a:p>
            <a:r>
              <a:rPr lang="en-GB" sz="2400"/>
              <a:t>The importance of Vitamins-rich </a:t>
            </a:r>
            <a:br>
              <a:rPr lang="en-GB" sz="2400"/>
            </a:br>
            <a:r>
              <a:rPr lang="en-GB" sz="2400"/>
              <a:t>skincare routine</a:t>
            </a:r>
          </a:p>
        </p:txBody>
      </p:sp>
      <p:sp>
        <p:nvSpPr>
          <p:cNvPr id="6" name="Text Placeholder 2">
            <a:extLst>
              <a:ext uri="{FF2B5EF4-FFF2-40B4-BE49-F238E27FC236}">
                <a16:creationId xmlns:a16="http://schemas.microsoft.com/office/drawing/2014/main" id="{283FBD7F-8499-EB00-7B26-C37C9341EE5D}"/>
              </a:ext>
            </a:extLst>
          </p:cNvPr>
          <p:cNvSpPr txBox="1">
            <a:spLocks/>
          </p:cNvSpPr>
          <p:nvPr/>
        </p:nvSpPr>
        <p:spPr>
          <a:xfrm>
            <a:off x="302400" y="1542496"/>
            <a:ext cx="6537671" cy="3131538"/>
          </a:xfrm>
          <a:prstGeom prst="rect">
            <a:avLst/>
          </a:prstGeom>
        </p:spPr>
        <p:txBody>
          <a:bodyPr vert="horz" wrap="square" lIns="0" tIns="0" rIns="0" bIns="0" rtlCol="0">
            <a:normAutofit fontScale="92500" lnSpcReduction="20000"/>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indent="0" algn="just" fontAlgn="auto">
              <a:spcAft>
                <a:spcPts val="1600"/>
              </a:spcAft>
              <a:buClrTx/>
              <a:buSzTx/>
              <a:buNone/>
              <a:tabLst/>
              <a:defRPr/>
            </a:pPr>
            <a:endParaRPr kumimoji="0" lang="en-US" sz="1800" b="0" i="0" u="none" strike="noStrike" kern="0" cap="none" normalizeH="0" noProof="0">
              <a:ln>
                <a:noFill/>
              </a:ln>
              <a:effectLst/>
              <a:uLnTx/>
              <a:uFillTx/>
            </a:endParaRPr>
          </a:p>
          <a:p>
            <a:pPr marL="0" indent="0" algn="just">
              <a:spcAft>
                <a:spcPts val="1600"/>
              </a:spcAft>
              <a:buNone/>
              <a:defRPr/>
            </a:pPr>
            <a:r>
              <a:rPr lang="en-US" sz="1800"/>
              <a:t>Humans are unable to synthesize Vitamin and therefore rely entirely on external supplementation such as topical application.</a:t>
            </a:r>
            <a:endParaRPr lang="en-US" sz="1800" kern="0"/>
          </a:p>
          <a:p>
            <a:pPr marL="0" marR="0" indent="0" algn="just" fontAlgn="auto">
              <a:spcAft>
                <a:spcPts val="1600"/>
              </a:spcAft>
              <a:buClrTx/>
              <a:buSzTx/>
              <a:buNone/>
              <a:tabLst/>
              <a:defRPr/>
            </a:pPr>
            <a:r>
              <a:rPr kumimoji="0" lang="en-US" sz="1800" b="0" i="0" u="none" strike="noStrike" kern="0" cap="none" normalizeH="0" noProof="0">
                <a:ln>
                  <a:noFill/>
                </a:ln>
                <a:effectLst/>
                <a:uLnTx/>
                <a:uFillTx/>
              </a:rPr>
              <a:t>Epidermis doesn’t contain blood vessels that supply the cells with nutrients, therefore </a:t>
            </a:r>
            <a:r>
              <a:rPr kumimoji="0" lang="en-US" sz="1800" b="1" i="0" u="none" strike="noStrike" kern="0" cap="none" normalizeH="0" noProof="0">
                <a:ln>
                  <a:noFill/>
                </a:ln>
                <a:effectLst/>
                <a:uLnTx/>
                <a:uFillTx/>
              </a:rPr>
              <a:t>topical application of vitamins can effectively complement dietary consumption</a:t>
            </a:r>
            <a:r>
              <a:rPr kumimoji="0" lang="en-US" sz="1800" b="0" i="0" u="none" strike="noStrike" kern="0" cap="none" normalizeH="0" noProof="0">
                <a:ln>
                  <a:noFill/>
                </a:ln>
                <a:effectLst/>
                <a:uLnTx/>
                <a:uFillTx/>
              </a:rPr>
              <a:t>, leading to a stronger and healthier protective barrier.</a:t>
            </a:r>
          </a:p>
          <a:p>
            <a:pPr marL="0" marR="0" indent="0" algn="just" fontAlgn="auto">
              <a:spcAft>
                <a:spcPts val="1600"/>
              </a:spcAft>
              <a:buClrTx/>
              <a:buSzTx/>
              <a:buNone/>
              <a:tabLst/>
              <a:defRPr/>
            </a:pPr>
            <a:r>
              <a:rPr kumimoji="0" lang="en-US" sz="1800" b="0" i="0" u="none" strike="noStrike" kern="0" cap="none" normalizeH="0" noProof="0">
                <a:ln>
                  <a:noFill/>
                </a:ln>
                <a:effectLst/>
                <a:uLnTx/>
                <a:uFillTx/>
              </a:rPr>
              <a:t>Skin is the primary defense organ, constantly exposed to external aggressors: </a:t>
            </a:r>
            <a:r>
              <a:rPr kumimoji="0" lang="en-US" sz="1800" b="1" i="0" u="none" strike="noStrike" kern="0" cap="none" normalizeH="0" noProof="0">
                <a:ln>
                  <a:noFill/>
                </a:ln>
                <a:effectLst/>
                <a:uLnTx/>
                <a:uFillTx/>
              </a:rPr>
              <a:t>a solid, properly nourished skin immune system </a:t>
            </a:r>
            <a:r>
              <a:rPr kumimoji="0" lang="en-US" sz="1800" b="0" i="0" u="none" strike="noStrike" kern="0" cap="none" normalizeH="0" noProof="0">
                <a:ln>
                  <a:noFill/>
                </a:ln>
                <a:effectLst/>
                <a:uLnTx/>
                <a:uFillTx/>
              </a:rPr>
              <a:t>can help </a:t>
            </a:r>
            <a:r>
              <a:rPr kumimoji="0" lang="en-US" sz="1800" b="1" i="0" u="none" strike="noStrike" kern="0" cap="none" normalizeH="0" noProof="0">
                <a:ln>
                  <a:noFill/>
                </a:ln>
                <a:effectLst/>
                <a:uLnTx/>
                <a:uFillTx/>
              </a:rPr>
              <a:t>protect from invading pathogens, cause of dermatologic problems</a:t>
            </a:r>
            <a:r>
              <a:rPr kumimoji="0" lang="en-US" sz="1800" b="0" i="0" u="none" strike="noStrike" kern="0" cap="none" normalizeH="0" noProof="0">
                <a:ln>
                  <a:noFill/>
                </a:ln>
                <a:effectLst/>
                <a:uLnTx/>
                <a:uFillTx/>
              </a:rPr>
              <a:t>. </a:t>
            </a:r>
          </a:p>
        </p:txBody>
      </p:sp>
      <p:pic>
        <p:nvPicPr>
          <p:cNvPr id="10" name="Picture 9" descr="A person applying cream on her face&#10;&#10;Description automatically generated">
            <a:extLst>
              <a:ext uri="{FF2B5EF4-FFF2-40B4-BE49-F238E27FC236}">
                <a16:creationId xmlns:a16="http://schemas.microsoft.com/office/drawing/2014/main" id="{E0FFA56C-CA6C-D251-D148-303418F5A18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b="-2"/>
          <a:stretch/>
        </p:blipFill>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noFill/>
        </p:spPr>
      </p:pic>
      <p:sp>
        <p:nvSpPr>
          <p:cNvPr id="7" name="Rectangle 6">
            <a:extLst>
              <a:ext uri="{FF2B5EF4-FFF2-40B4-BE49-F238E27FC236}">
                <a16:creationId xmlns:a16="http://schemas.microsoft.com/office/drawing/2014/main" id="{DCE5D763-771F-929E-480E-A7EF099B4BF5}"/>
              </a:ext>
            </a:extLst>
          </p:cNvPr>
          <p:cNvSpPr/>
          <p:nvPr/>
        </p:nvSpPr>
        <p:spPr>
          <a:xfrm>
            <a:off x="671483" y="6361346"/>
            <a:ext cx="6537671" cy="288767"/>
          </a:xfrm>
          <a:prstGeom prst="rect">
            <a:avLst/>
          </a:prstGeom>
        </p:spPr>
        <p:txBody>
          <a:bodyPr vert="horz" wrap="square" lIns="0" tIns="0" rIns="0" bIns="0" rtlCol="0" anchor="b">
            <a:normAutofit/>
          </a:bodyPr>
          <a:lstStyle/>
          <a:p>
            <a:pPr>
              <a:lnSpc>
                <a:spcPct val="90000"/>
              </a:lnSpc>
              <a:spcAft>
                <a:spcPts val="600"/>
              </a:spcAft>
              <a:defRPr/>
            </a:pPr>
            <a:r>
              <a:rPr lang="en-US" sz="700" b="1" kern="0" spc="0" baseline="0" dirty="0">
                <a:latin typeface="+mn-lt"/>
                <a:ea typeface="+mn-ea"/>
                <a:cs typeface="+mn-cs"/>
              </a:rPr>
              <a:t>Zussman J, et al. Vitamins and photoaging: do scientific data support their use? 2010, J Am </a:t>
            </a:r>
            <a:r>
              <a:rPr lang="en-US" sz="700" b="1" kern="0" spc="0" baseline="0" dirty="0" err="1">
                <a:latin typeface="+mn-lt"/>
                <a:ea typeface="+mn-ea"/>
                <a:cs typeface="+mn-cs"/>
              </a:rPr>
              <a:t>Acad</a:t>
            </a:r>
            <a:r>
              <a:rPr lang="en-US" sz="700" b="1" kern="0" spc="0" baseline="0" dirty="0">
                <a:latin typeface="+mn-lt"/>
                <a:ea typeface="+mn-ea"/>
                <a:cs typeface="+mn-cs"/>
              </a:rPr>
              <a:t> Dermatol</a:t>
            </a:r>
          </a:p>
          <a:p>
            <a:pPr>
              <a:lnSpc>
                <a:spcPct val="90000"/>
              </a:lnSpc>
              <a:spcAft>
                <a:spcPts val="600"/>
              </a:spcAft>
              <a:defRPr/>
            </a:pPr>
            <a:r>
              <a:rPr lang="en-US" sz="700" b="1" kern="0" spc="0" baseline="0" dirty="0" err="1">
                <a:latin typeface="+mn-lt"/>
                <a:ea typeface="+mn-ea"/>
                <a:cs typeface="+mn-cs"/>
              </a:rPr>
              <a:t>Matejuk</a:t>
            </a:r>
            <a:r>
              <a:rPr lang="en-US" sz="700" b="1" kern="0" spc="0" baseline="0" dirty="0">
                <a:latin typeface="+mn-lt"/>
                <a:ea typeface="+mn-ea"/>
                <a:cs typeface="+mn-cs"/>
              </a:rPr>
              <a:t>, A. Skin Immunity. Arch. Immunol. Ther. Exp. (2018) </a:t>
            </a:r>
          </a:p>
        </p:txBody>
      </p:sp>
      <p:sp>
        <p:nvSpPr>
          <p:cNvPr id="2" name="Slide Number Placeholder 4">
            <a:extLst>
              <a:ext uri="{FF2B5EF4-FFF2-40B4-BE49-F238E27FC236}">
                <a16:creationId xmlns:a16="http://schemas.microsoft.com/office/drawing/2014/main" id="{D0DB433B-C6EC-649B-BE4F-F9501722A0D3}"/>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1513046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AD2CF4E0-879C-CA86-3DB6-0979D7EBA713}"/>
              </a:ext>
            </a:extLst>
          </p:cNvPr>
          <p:cNvSpPr/>
          <p:nvPr/>
        </p:nvSpPr>
        <p:spPr>
          <a:xfrm>
            <a:off x="2210661" y="1359002"/>
            <a:ext cx="9365107" cy="938605"/>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5" name="Rectangle 44">
            <a:extLst>
              <a:ext uri="{FF2B5EF4-FFF2-40B4-BE49-F238E27FC236}">
                <a16:creationId xmlns:a16="http://schemas.microsoft.com/office/drawing/2014/main" id="{2A256DEF-F21D-A9FF-CC8B-3CCCC8140DB0}"/>
              </a:ext>
            </a:extLst>
          </p:cNvPr>
          <p:cNvSpPr/>
          <p:nvPr/>
        </p:nvSpPr>
        <p:spPr>
          <a:xfrm>
            <a:off x="1382400" y="3523727"/>
            <a:ext cx="9365107" cy="1619998"/>
          </a:xfrm>
          <a:prstGeom prst="rect">
            <a:avLst/>
          </a:prstGeom>
          <a:solidFill>
            <a:schemeClr val="accent1">
              <a:lumMod val="20000"/>
              <a:lumOff val="8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1" name="Connecteur droit 40">
            <a:extLst>
              <a:ext uri="{FF2B5EF4-FFF2-40B4-BE49-F238E27FC236}">
                <a16:creationId xmlns:a16="http://schemas.microsoft.com/office/drawing/2014/main" id="{0049E907-AAED-C92C-BC0A-1C5F12CBBDC0}"/>
              </a:ext>
            </a:extLst>
          </p:cNvPr>
          <p:cNvCxnSpPr>
            <a:cxnSpLocks/>
            <a:stCxn id="14" idx="2"/>
            <a:endCxn id="19" idx="0"/>
          </p:cNvCxnSpPr>
          <p:nvPr/>
        </p:nvCxnSpPr>
        <p:spPr>
          <a:xfrm>
            <a:off x="10728000" y="4140000"/>
            <a:ext cx="0" cy="36000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B46FF837-5BA0-F6C6-56C5-A92C54671FFF}"/>
              </a:ext>
            </a:extLst>
          </p:cNvPr>
          <p:cNvCxnSpPr>
            <a:cxnSpLocks/>
            <a:stCxn id="29" idx="3"/>
            <a:endCxn id="19" idx="3"/>
          </p:cNvCxnSpPr>
          <p:nvPr/>
        </p:nvCxnSpPr>
        <p:spPr>
          <a:xfrm>
            <a:off x="2462400" y="5130000"/>
            <a:ext cx="9345600" cy="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E855B165-EBDC-3FE2-5D85-259C5A276FA3}"/>
              </a:ext>
            </a:extLst>
          </p:cNvPr>
          <p:cNvCxnSpPr>
            <a:cxnSpLocks/>
            <a:stCxn id="28" idx="3"/>
            <a:endCxn id="14" idx="3"/>
          </p:cNvCxnSpPr>
          <p:nvPr/>
        </p:nvCxnSpPr>
        <p:spPr>
          <a:xfrm>
            <a:off x="2462400" y="3510000"/>
            <a:ext cx="9345600" cy="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9AEE64A8-52E9-BBA8-E4C8-F7B0F8D1F5E6}"/>
              </a:ext>
            </a:extLst>
          </p:cNvPr>
          <p:cNvCxnSpPr>
            <a:cxnSpLocks/>
            <a:stCxn id="8" idx="3"/>
            <a:endCxn id="7" idx="3"/>
          </p:cNvCxnSpPr>
          <p:nvPr/>
        </p:nvCxnSpPr>
        <p:spPr>
          <a:xfrm>
            <a:off x="2462400" y="1818000"/>
            <a:ext cx="9345600" cy="0"/>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Freeform: Shape 12">
            <a:extLst>
              <a:ext uri="{FF2B5EF4-FFF2-40B4-BE49-F238E27FC236}">
                <a16:creationId xmlns:a16="http://schemas.microsoft.com/office/drawing/2014/main" id="{2AC2E88D-6EE6-B346-60A6-7B7445EA427F}"/>
              </a:ext>
            </a:extLst>
          </p:cNvPr>
          <p:cNvSpPr/>
          <p:nvPr/>
        </p:nvSpPr>
        <p:spPr>
          <a:xfrm>
            <a:off x="2700000" y="1188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A</a:t>
            </a:r>
          </a:p>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Retinol</a:t>
            </a:r>
          </a:p>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Beta carotene</a:t>
            </a:r>
          </a:p>
        </p:txBody>
      </p:sp>
      <p:sp>
        <p:nvSpPr>
          <p:cNvPr id="11" name="Freeform: Shape 12">
            <a:extLst>
              <a:ext uri="{FF2B5EF4-FFF2-40B4-BE49-F238E27FC236}">
                <a16:creationId xmlns:a16="http://schemas.microsoft.com/office/drawing/2014/main" id="{06E8EF18-214C-8080-2880-CDE0EA9CFDA1}"/>
              </a:ext>
            </a:extLst>
          </p:cNvPr>
          <p:cNvSpPr/>
          <p:nvPr/>
        </p:nvSpPr>
        <p:spPr>
          <a:xfrm>
            <a:off x="2700000" y="288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B1</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Thiamine</a:t>
            </a:r>
          </a:p>
        </p:txBody>
      </p:sp>
      <p:sp>
        <p:nvSpPr>
          <p:cNvPr id="12" name="Freeform: Shape 12">
            <a:extLst>
              <a:ext uri="{FF2B5EF4-FFF2-40B4-BE49-F238E27FC236}">
                <a16:creationId xmlns:a16="http://schemas.microsoft.com/office/drawing/2014/main" id="{C2F48663-BEDD-9E58-936F-367693D3A760}"/>
              </a:ext>
            </a:extLst>
          </p:cNvPr>
          <p:cNvSpPr/>
          <p:nvPr/>
        </p:nvSpPr>
        <p:spPr>
          <a:xfrm>
            <a:off x="5004000" y="288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B2</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Riboflavin</a:t>
            </a:r>
          </a:p>
        </p:txBody>
      </p:sp>
      <p:sp>
        <p:nvSpPr>
          <p:cNvPr id="13" name="Freeform: Shape 12">
            <a:extLst>
              <a:ext uri="{FF2B5EF4-FFF2-40B4-BE49-F238E27FC236}">
                <a16:creationId xmlns:a16="http://schemas.microsoft.com/office/drawing/2014/main" id="{A5015CC4-990E-9B31-6849-AFC146366859}"/>
              </a:ext>
            </a:extLst>
          </p:cNvPr>
          <p:cNvSpPr/>
          <p:nvPr/>
        </p:nvSpPr>
        <p:spPr>
          <a:xfrm>
            <a:off x="7344000" y="288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B3  / PP</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sz="1600" i="0" u="none" strike="noStrike" kern="1200" cap="none" spc="0" normalizeH="0" baseline="0" dirty="0">
                <a:ln>
                  <a:noFill/>
                </a:ln>
                <a:solidFill>
                  <a:srgbClr val="FFFFFF"/>
                </a:solidFill>
                <a:effectLst/>
                <a:uLnTx/>
                <a:uFillTx/>
                <a:ea typeface="Fira Sans" panose="020B0503050000020004" pitchFamily="34" charset="0"/>
                <a:cs typeface="Arial"/>
              </a:rPr>
              <a:t>Nicotinic acid</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sz="1600" i="0" u="none" strike="noStrike" kern="1200" cap="none" spc="0" normalizeH="0" baseline="0" dirty="0">
                <a:ln>
                  <a:noFill/>
                </a:ln>
                <a:solidFill>
                  <a:srgbClr val="FFFFFF"/>
                </a:solidFill>
                <a:effectLst/>
                <a:uLnTx/>
                <a:uFillTx/>
                <a:ea typeface="Fira Sans" panose="020B0503050000020004" pitchFamily="34" charset="0"/>
                <a:cs typeface="Arial"/>
              </a:rPr>
              <a:t>Nicotinamide</a:t>
            </a:r>
          </a:p>
        </p:txBody>
      </p:sp>
      <p:sp>
        <p:nvSpPr>
          <p:cNvPr id="14" name="Freeform: Shape 12">
            <a:extLst>
              <a:ext uri="{FF2B5EF4-FFF2-40B4-BE49-F238E27FC236}">
                <a16:creationId xmlns:a16="http://schemas.microsoft.com/office/drawing/2014/main" id="{DA84B2C6-CD26-5467-52A3-2E8735991238}"/>
              </a:ext>
            </a:extLst>
          </p:cNvPr>
          <p:cNvSpPr/>
          <p:nvPr/>
        </p:nvSpPr>
        <p:spPr>
          <a:xfrm>
            <a:off x="9648000" y="288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B5</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Pantothenic acid</a:t>
            </a:r>
          </a:p>
        </p:txBody>
      </p:sp>
      <p:sp>
        <p:nvSpPr>
          <p:cNvPr id="15" name="Freeform: Shape 12">
            <a:extLst>
              <a:ext uri="{FF2B5EF4-FFF2-40B4-BE49-F238E27FC236}">
                <a16:creationId xmlns:a16="http://schemas.microsoft.com/office/drawing/2014/main" id="{709A402D-9B5F-4E8A-F845-854CDDD4BCBD}"/>
              </a:ext>
            </a:extLst>
          </p:cNvPr>
          <p:cNvSpPr/>
          <p:nvPr/>
        </p:nvSpPr>
        <p:spPr>
          <a:xfrm>
            <a:off x="27000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B7</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Biotin</a:t>
            </a:r>
          </a:p>
        </p:txBody>
      </p:sp>
      <p:sp>
        <p:nvSpPr>
          <p:cNvPr id="16" name="Freeform: Shape 12">
            <a:extLst>
              <a:ext uri="{FF2B5EF4-FFF2-40B4-BE49-F238E27FC236}">
                <a16:creationId xmlns:a16="http://schemas.microsoft.com/office/drawing/2014/main" id="{EAE1D2EF-CD32-A654-8E0E-A7A7F1EBC6B9}"/>
              </a:ext>
            </a:extLst>
          </p:cNvPr>
          <p:cNvSpPr/>
          <p:nvPr/>
        </p:nvSpPr>
        <p:spPr>
          <a:xfrm>
            <a:off x="5004000" y="1188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D3</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Cholecalciferol</a:t>
            </a:r>
          </a:p>
        </p:txBody>
      </p:sp>
      <p:sp>
        <p:nvSpPr>
          <p:cNvPr id="17" name="Freeform: Shape 12">
            <a:extLst>
              <a:ext uri="{FF2B5EF4-FFF2-40B4-BE49-F238E27FC236}">
                <a16:creationId xmlns:a16="http://schemas.microsoft.com/office/drawing/2014/main" id="{7DEECF57-A350-0CC3-A5EA-565F4C3E61EE}"/>
              </a:ext>
            </a:extLst>
          </p:cNvPr>
          <p:cNvSpPr/>
          <p:nvPr/>
        </p:nvSpPr>
        <p:spPr>
          <a:xfrm>
            <a:off x="7344000" y="1188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E</a:t>
            </a:r>
            <a:endParaRPr kumimoji="0" lang="en-GB" b="0" i="0" u="none" strike="noStrike" kern="1200" cap="none" spc="0" normalizeH="0" baseline="0" dirty="0">
              <a:ln>
                <a:noFill/>
              </a:ln>
              <a:solidFill>
                <a:srgbClr val="FFFFFF"/>
              </a:solidFill>
              <a:effectLst/>
              <a:uLnTx/>
              <a:uFillTx/>
              <a:ea typeface="Fira Sans" panose="020B0503050000020004" pitchFamily="34" charset="0"/>
              <a:cs typeface="Arial"/>
            </a:endParaRPr>
          </a:p>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GB" b="0" i="0" u="none" strike="noStrike" kern="1200" cap="none" spc="0" normalizeH="0" baseline="0" dirty="0">
                <a:ln>
                  <a:noFill/>
                </a:ln>
                <a:solidFill>
                  <a:srgbClr val="FFFFFF"/>
                </a:solidFill>
                <a:effectLst/>
                <a:uLnTx/>
                <a:uFillTx/>
                <a:ea typeface="Fira Sans" panose="020B0503050000020004" pitchFamily="34" charset="0"/>
                <a:cs typeface="Arial"/>
              </a:rPr>
              <a:t>Tocopherols</a:t>
            </a:r>
          </a:p>
        </p:txBody>
      </p:sp>
      <p:sp>
        <p:nvSpPr>
          <p:cNvPr id="20" name="Titre 4">
            <a:extLst>
              <a:ext uri="{FF2B5EF4-FFF2-40B4-BE49-F238E27FC236}">
                <a16:creationId xmlns:a16="http://schemas.microsoft.com/office/drawing/2014/main" id="{DE2685DB-6865-AF13-DC2A-56F82344D0C6}"/>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dirty="0">
                <a:ln>
                  <a:noFill/>
                </a:ln>
                <a:solidFill>
                  <a:sysClr val="windowText" lastClr="000000"/>
                </a:solidFill>
                <a:effectLst/>
                <a:uLnTx/>
                <a:uFillTx/>
                <a:latin typeface="DM Sans Bold"/>
                <a:ea typeface="+mj-ea"/>
                <a:cs typeface="+mj-cs"/>
              </a:rPr>
              <a:t>The 13 </a:t>
            </a:r>
            <a:r>
              <a:rPr lang="en-GB" sz="2400" dirty="0">
                <a:solidFill>
                  <a:sysClr val="windowText" lastClr="000000"/>
                </a:solidFill>
                <a:latin typeface="DM Sans Bold"/>
              </a:rPr>
              <a:t>v</a:t>
            </a:r>
            <a:r>
              <a:rPr kumimoji="0" lang="en-GB" sz="2400" b="0" i="0" u="none" strike="noStrike" kern="1200" cap="none" spc="0" normalizeH="0" baseline="0" dirty="0">
                <a:ln>
                  <a:noFill/>
                </a:ln>
                <a:solidFill>
                  <a:sysClr val="windowText" lastClr="000000"/>
                </a:solidFill>
                <a:effectLst/>
                <a:uLnTx/>
                <a:uFillTx/>
                <a:latin typeface="DM Sans Bold"/>
                <a:ea typeface="+mj-ea"/>
                <a:cs typeface="+mj-cs"/>
              </a:rPr>
              <a:t>itamins essential to life</a:t>
            </a:r>
          </a:p>
        </p:txBody>
      </p:sp>
      <p:sp>
        <p:nvSpPr>
          <p:cNvPr id="21" name="Slide Number Placeholder 4">
            <a:extLst>
              <a:ext uri="{FF2B5EF4-FFF2-40B4-BE49-F238E27FC236}">
                <a16:creationId xmlns:a16="http://schemas.microsoft.com/office/drawing/2014/main" id="{C0DCD7AB-92ED-DFD4-1667-D0035EF30328}"/>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GB" sz="100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000" b="0" i="0" u="none" strike="noStrike" kern="1200" cap="none" spc="0" normalizeH="0" baseline="0" dirty="0">
              <a:ln>
                <a:noFill/>
              </a:ln>
              <a:solidFill>
                <a:prstClr val="black"/>
              </a:solidFill>
              <a:effectLst/>
              <a:uLnTx/>
              <a:uFillTx/>
              <a:latin typeface="DM Sans"/>
              <a:ea typeface="+mn-ea"/>
              <a:cs typeface="+mn-cs"/>
            </a:endParaRPr>
          </a:p>
        </p:txBody>
      </p:sp>
      <p:sp>
        <p:nvSpPr>
          <p:cNvPr id="7" name="Freeform: Shape 12">
            <a:extLst>
              <a:ext uri="{FF2B5EF4-FFF2-40B4-BE49-F238E27FC236}">
                <a16:creationId xmlns:a16="http://schemas.microsoft.com/office/drawing/2014/main" id="{D06FF8F0-9B00-33F4-E18D-0EBE99B51116}"/>
              </a:ext>
            </a:extLst>
          </p:cNvPr>
          <p:cNvSpPr/>
          <p:nvPr/>
        </p:nvSpPr>
        <p:spPr>
          <a:xfrm>
            <a:off x="9648000" y="1188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K</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Phylloquinone</a:t>
            </a:r>
          </a:p>
        </p:txBody>
      </p:sp>
      <p:sp>
        <p:nvSpPr>
          <p:cNvPr id="8" name="Freeform: Shape 12">
            <a:extLst>
              <a:ext uri="{FF2B5EF4-FFF2-40B4-BE49-F238E27FC236}">
                <a16:creationId xmlns:a16="http://schemas.microsoft.com/office/drawing/2014/main" id="{AC60637F-7670-A892-02EA-3EA6F8FC0ABB}"/>
              </a:ext>
            </a:extLst>
          </p:cNvPr>
          <p:cNvSpPr/>
          <p:nvPr/>
        </p:nvSpPr>
        <p:spPr>
          <a:xfrm>
            <a:off x="302400" y="1188000"/>
            <a:ext cx="2160000" cy="1260000"/>
          </a:xfrm>
          <a:prstGeom prst="roundRect">
            <a:avLst>
              <a:gd name="adj" fmla="val 50000"/>
            </a:avLst>
          </a:prstGeom>
          <a:solidFill>
            <a:schemeClr val="accent3"/>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Liposoluble</a:t>
            </a:r>
          </a:p>
          <a:p>
            <a:pPr marL="0" marR="0" lvl="0" indent="0" algn="ctr" defTabSz="769759" rtl="0" eaLnBrk="1" fontAlgn="auto" latinLnBrk="0" hangingPunct="1">
              <a:lnSpc>
                <a:spcPct val="90000"/>
              </a:lnSpc>
              <a:spcBef>
                <a:spcPts val="0"/>
              </a:spcBef>
              <a:spcAft>
                <a:spcPct val="35000"/>
              </a:spcAft>
              <a:buClrTx/>
              <a:buSzTx/>
              <a:buFontTx/>
              <a:buNone/>
              <a:tabLst/>
              <a:defRPr/>
            </a:pPr>
            <a:r>
              <a:rPr lang="en-GB" b="1" dirty="0">
                <a:solidFill>
                  <a:srgbClr val="FFFFFF"/>
                </a:solidFill>
                <a:ea typeface="Fira Sans" panose="020B0503050000020004" pitchFamily="34" charset="0"/>
                <a:cs typeface="Arial"/>
              </a:rPr>
              <a:t>Vitamins</a:t>
            </a:r>
            <a:endParaRPr kumimoji="0" lang="en-GB" i="0" u="none" strike="noStrike" kern="1200" cap="none" spc="0" normalizeH="0" baseline="0" dirty="0">
              <a:ln>
                <a:noFill/>
              </a:ln>
              <a:solidFill>
                <a:srgbClr val="FFFFFF"/>
              </a:solidFill>
              <a:effectLst/>
              <a:uLnTx/>
              <a:uFillTx/>
              <a:ea typeface="Fira Sans" panose="020B0503050000020004" pitchFamily="34" charset="0"/>
              <a:cs typeface="Arial"/>
            </a:endParaRPr>
          </a:p>
        </p:txBody>
      </p:sp>
      <p:sp>
        <p:nvSpPr>
          <p:cNvPr id="9" name="Freeform: Shape 12">
            <a:extLst>
              <a:ext uri="{FF2B5EF4-FFF2-40B4-BE49-F238E27FC236}">
                <a16:creationId xmlns:a16="http://schemas.microsoft.com/office/drawing/2014/main" id="{DF9F6FEF-FAEA-EF71-BB1A-7B1F93FB0DB0}"/>
              </a:ext>
            </a:extLst>
          </p:cNvPr>
          <p:cNvSpPr/>
          <p:nvPr/>
        </p:nvSpPr>
        <p:spPr>
          <a:xfrm>
            <a:off x="50040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B9</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Folic Acid</a:t>
            </a:r>
          </a:p>
        </p:txBody>
      </p:sp>
      <p:sp>
        <p:nvSpPr>
          <p:cNvPr id="18" name="Freeform: Shape 12">
            <a:extLst>
              <a:ext uri="{FF2B5EF4-FFF2-40B4-BE49-F238E27FC236}">
                <a16:creationId xmlns:a16="http://schemas.microsoft.com/office/drawing/2014/main" id="{3B6ECF20-9CFF-8E8D-4EEE-28AB7DF3F0C7}"/>
              </a:ext>
            </a:extLst>
          </p:cNvPr>
          <p:cNvSpPr/>
          <p:nvPr/>
        </p:nvSpPr>
        <p:spPr>
          <a:xfrm>
            <a:off x="73440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B12</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Cobalamin</a:t>
            </a:r>
          </a:p>
        </p:txBody>
      </p:sp>
      <p:sp>
        <p:nvSpPr>
          <p:cNvPr id="19" name="Freeform: Shape 12">
            <a:extLst>
              <a:ext uri="{FF2B5EF4-FFF2-40B4-BE49-F238E27FC236}">
                <a16:creationId xmlns:a16="http://schemas.microsoft.com/office/drawing/2014/main" id="{7FCD37B6-451B-7640-FFB1-9B466C9D0638}"/>
              </a:ext>
            </a:extLst>
          </p:cNvPr>
          <p:cNvSpPr/>
          <p:nvPr/>
        </p:nvSpPr>
        <p:spPr>
          <a:xfrm>
            <a:off x="96480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C</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Ascorbic acid</a:t>
            </a:r>
          </a:p>
        </p:txBody>
      </p:sp>
      <p:sp>
        <p:nvSpPr>
          <p:cNvPr id="28" name="Freeform: Shape 12">
            <a:extLst>
              <a:ext uri="{FF2B5EF4-FFF2-40B4-BE49-F238E27FC236}">
                <a16:creationId xmlns:a16="http://schemas.microsoft.com/office/drawing/2014/main" id="{BCFB2DA5-F611-3BBD-C681-8C9405AE7290}"/>
              </a:ext>
            </a:extLst>
          </p:cNvPr>
          <p:cNvSpPr/>
          <p:nvPr/>
        </p:nvSpPr>
        <p:spPr>
          <a:xfrm>
            <a:off x="302400" y="2880000"/>
            <a:ext cx="2160000" cy="1260000"/>
          </a:xfrm>
          <a:prstGeom prst="roundRect">
            <a:avLst>
              <a:gd name="adj" fmla="val 50000"/>
            </a:avLst>
          </a:prstGeom>
          <a:solidFill>
            <a:srgbClr val="89C7E8"/>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lang="en-GB" b="1" dirty="0" err="1">
                <a:solidFill>
                  <a:srgbClr val="FFFFFF"/>
                </a:solidFill>
                <a:ea typeface="Fira Sans" panose="020B0503050000020004" pitchFamily="34" charset="0"/>
                <a:cs typeface="Arial"/>
              </a:rPr>
              <a:t>Watersoluble</a:t>
            </a:r>
            <a:endParaRPr kumimoji="0" lang="en-GB" b="1" i="0" u="none" strike="noStrike" kern="1200" cap="none" spc="0" normalizeH="0" baseline="0" dirty="0">
              <a:ln>
                <a:noFill/>
              </a:ln>
              <a:solidFill>
                <a:srgbClr val="FFFFFF"/>
              </a:solidFill>
              <a:effectLst/>
              <a:uLnTx/>
              <a:uFillTx/>
              <a:ea typeface="Fira Sans" panose="020B0503050000020004" pitchFamily="34" charset="0"/>
              <a:cs typeface="Arial"/>
            </a:endParaRPr>
          </a:p>
          <a:p>
            <a:pPr marL="0" marR="0" lvl="0" indent="0" algn="ctr" defTabSz="769759" rtl="0" eaLnBrk="1" fontAlgn="auto" latinLnBrk="0" hangingPunct="1">
              <a:lnSpc>
                <a:spcPct val="90000"/>
              </a:lnSpc>
              <a:spcBef>
                <a:spcPts val="0"/>
              </a:spcBef>
              <a:spcAft>
                <a:spcPct val="35000"/>
              </a:spcAft>
              <a:buClrTx/>
              <a:buSzTx/>
              <a:buFontTx/>
              <a:buNone/>
              <a:tabLst/>
              <a:defRPr/>
            </a:pPr>
            <a:r>
              <a:rPr lang="en-GB" b="1" dirty="0">
                <a:solidFill>
                  <a:srgbClr val="FFFFFF"/>
                </a:solidFill>
                <a:ea typeface="Fira Sans" panose="020B0503050000020004" pitchFamily="34" charset="0"/>
                <a:cs typeface="Arial"/>
              </a:rPr>
              <a:t>Vitamins</a:t>
            </a:r>
            <a:endParaRPr kumimoji="0" lang="en-GB" i="0" u="none" strike="noStrike" kern="1200" cap="none" spc="0" normalizeH="0" baseline="0" dirty="0">
              <a:ln>
                <a:noFill/>
              </a:ln>
              <a:solidFill>
                <a:srgbClr val="FFFFFF"/>
              </a:solidFill>
              <a:effectLst/>
              <a:uLnTx/>
              <a:uFillTx/>
              <a:ea typeface="Fira Sans" panose="020B0503050000020004" pitchFamily="34" charset="0"/>
              <a:cs typeface="Arial"/>
            </a:endParaRPr>
          </a:p>
        </p:txBody>
      </p:sp>
      <p:sp>
        <p:nvSpPr>
          <p:cNvPr id="29" name="Freeform: Shape 12">
            <a:extLst>
              <a:ext uri="{FF2B5EF4-FFF2-40B4-BE49-F238E27FC236}">
                <a16:creationId xmlns:a16="http://schemas.microsoft.com/office/drawing/2014/main" id="{1FA9F5BE-26E1-715F-F6B9-0A3F40A143CA}"/>
              </a:ext>
            </a:extLst>
          </p:cNvPr>
          <p:cNvSpPr/>
          <p:nvPr/>
        </p:nvSpPr>
        <p:spPr>
          <a:xfrm>
            <a:off x="3024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b="1" i="0" u="none" strike="noStrike" kern="1200" cap="none" spc="0" normalizeH="0" baseline="0" dirty="0">
                <a:ln>
                  <a:noFill/>
                </a:ln>
                <a:solidFill>
                  <a:srgbClr val="FFFFFF"/>
                </a:solidFill>
                <a:effectLst/>
                <a:uLnTx/>
                <a:uFillTx/>
                <a:ea typeface="Fira Sans" panose="020B0503050000020004" pitchFamily="34" charset="0"/>
                <a:cs typeface="Arial"/>
              </a:rPr>
              <a:t>Vitamin B6</a:t>
            </a:r>
          </a:p>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GB" i="0" u="none" strike="noStrike" kern="1200" cap="none" spc="0" normalizeH="0" baseline="0" dirty="0">
                <a:ln>
                  <a:noFill/>
                </a:ln>
                <a:solidFill>
                  <a:srgbClr val="FFFFFF"/>
                </a:solidFill>
                <a:effectLst/>
                <a:uLnTx/>
                <a:uFillTx/>
                <a:ea typeface="Fira Sans" panose="020B0503050000020004" pitchFamily="34" charset="0"/>
                <a:cs typeface="Arial"/>
              </a:rPr>
              <a:t>Pyridoxine HCl</a:t>
            </a:r>
          </a:p>
        </p:txBody>
      </p:sp>
      <p:cxnSp>
        <p:nvCxnSpPr>
          <p:cNvPr id="38" name="Connecteur droit 37">
            <a:extLst>
              <a:ext uri="{FF2B5EF4-FFF2-40B4-BE49-F238E27FC236}">
                <a16:creationId xmlns:a16="http://schemas.microsoft.com/office/drawing/2014/main" id="{41CAD3DF-3F98-2B92-9E64-EBBCD41842FF}"/>
              </a:ext>
            </a:extLst>
          </p:cNvPr>
          <p:cNvCxnSpPr>
            <a:cxnSpLocks/>
            <a:stCxn id="28" idx="2"/>
            <a:endCxn id="29" idx="0"/>
          </p:cNvCxnSpPr>
          <p:nvPr/>
        </p:nvCxnSpPr>
        <p:spPr>
          <a:xfrm>
            <a:off x="1382400" y="4140000"/>
            <a:ext cx="0" cy="36000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6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D100434-32DC-45D5-FFB3-15C0DF8C5616}"/>
              </a:ext>
            </a:extLst>
          </p:cNvPr>
          <p:cNvSpPr/>
          <p:nvPr/>
        </p:nvSpPr>
        <p:spPr>
          <a:xfrm>
            <a:off x="1382400" y="3718919"/>
            <a:ext cx="9345599" cy="1382151"/>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AD2CF4E0-879C-CA86-3DB6-0979D7EBA713}"/>
              </a:ext>
            </a:extLst>
          </p:cNvPr>
          <p:cNvSpPr/>
          <p:nvPr/>
        </p:nvSpPr>
        <p:spPr>
          <a:xfrm>
            <a:off x="2210661" y="1339411"/>
            <a:ext cx="7039357" cy="730589"/>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1" name="Connecteur droit 40">
            <a:extLst>
              <a:ext uri="{FF2B5EF4-FFF2-40B4-BE49-F238E27FC236}">
                <a16:creationId xmlns:a16="http://schemas.microsoft.com/office/drawing/2014/main" id="{0049E907-AAED-C92C-BC0A-1C5F12CBBDC0}"/>
              </a:ext>
            </a:extLst>
          </p:cNvPr>
          <p:cNvCxnSpPr>
            <a:cxnSpLocks/>
            <a:stCxn id="14" idx="2"/>
            <a:endCxn id="19" idx="0"/>
          </p:cNvCxnSpPr>
          <p:nvPr/>
        </p:nvCxnSpPr>
        <p:spPr>
          <a:xfrm>
            <a:off x="10728000" y="4320000"/>
            <a:ext cx="0" cy="18000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5" name="Connecteur droit 34">
            <a:extLst>
              <a:ext uri="{FF2B5EF4-FFF2-40B4-BE49-F238E27FC236}">
                <a16:creationId xmlns:a16="http://schemas.microsoft.com/office/drawing/2014/main" id="{B46FF837-5BA0-F6C6-56C5-A92C54671FFF}"/>
              </a:ext>
            </a:extLst>
          </p:cNvPr>
          <p:cNvCxnSpPr>
            <a:cxnSpLocks/>
            <a:stCxn id="29" idx="3"/>
            <a:endCxn id="19" idx="3"/>
          </p:cNvCxnSpPr>
          <p:nvPr/>
        </p:nvCxnSpPr>
        <p:spPr>
          <a:xfrm>
            <a:off x="2462400" y="5130000"/>
            <a:ext cx="9345600" cy="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E855B165-EBDC-3FE2-5D85-259C5A276FA3}"/>
              </a:ext>
            </a:extLst>
          </p:cNvPr>
          <p:cNvCxnSpPr>
            <a:cxnSpLocks/>
            <a:stCxn id="28" idx="3"/>
            <a:endCxn id="14" idx="3"/>
          </p:cNvCxnSpPr>
          <p:nvPr/>
        </p:nvCxnSpPr>
        <p:spPr>
          <a:xfrm>
            <a:off x="2462400" y="3690000"/>
            <a:ext cx="9345600" cy="0"/>
          </a:xfrm>
          <a:prstGeom prst="line">
            <a:avLst/>
          </a:prstGeom>
          <a:ln w="571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9AEE64A8-52E9-BBA8-E4C8-F7B0F8D1F5E6}"/>
              </a:ext>
            </a:extLst>
          </p:cNvPr>
          <p:cNvCxnSpPr>
            <a:cxnSpLocks/>
            <a:stCxn id="8" idx="3"/>
            <a:endCxn id="17" idx="3"/>
          </p:cNvCxnSpPr>
          <p:nvPr/>
        </p:nvCxnSpPr>
        <p:spPr>
          <a:xfrm flipV="1">
            <a:off x="2462400" y="1710000"/>
            <a:ext cx="7039357" cy="7951"/>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Freeform: Shape 12">
            <a:extLst>
              <a:ext uri="{FF2B5EF4-FFF2-40B4-BE49-F238E27FC236}">
                <a16:creationId xmlns:a16="http://schemas.microsoft.com/office/drawing/2014/main" id="{06E8EF18-214C-8080-2880-CDE0EA9CFDA1}"/>
              </a:ext>
            </a:extLst>
          </p:cNvPr>
          <p:cNvSpPr/>
          <p:nvPr/>
        </p:nvSpPr>
        <p:spPr>
          <a:xfrm>
            <a:off x="2700000" y="306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base" latinLnBrk="0" hangingPunct="1">
              <a:lnSpc>
                <a:spcPct val="90000"/>
              </a:lnSpc>
              <a:spcBef>
                <a:spcPct val="0"/>
              </a:spcBef>
              <a:spcAft>
                <a:spcPts val="400"/>
              </a:spcAft>
              <a:buClrTx/>
              <a:buSzTx/>
              <a:buFontTx/>
              <a:buNone/>
              <a:tabLst/>
              <a:defRPr/>
            </a:pPr>
            <a:r>
              <a:rPr lang="en-US" b="1">
                <a:solidFill>
                  <a:srgbClr val="FFFFFF"/>
                </a:solidFill>
                <a:latin typeface="DM Sans"/>
                <a:ea typeface="Fira Sans" panose="020B0503050000020004" pitchFamily="34" charset="0"/>
                <a:cs typeface="Arial"/>
              </a:rPr>
              <a:t>Vitamin B3</a:t>
            </a:r>
            <a:br>
              <a:rPr kumimoji="0" lang="en-US" sz="16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br>
            <a:r>
              <a:rPr lang="en-US" sz="1400" b="1">
                <a:solidFill>
                  <a:srgbClr val="FFFFFF"/>
                </a:solidFill>
                <a:latin typeface="DM Sans"/>
                <a:ea typeface="Fira Sans" panose="020B0503050000020004" pitchFamily="34" charset="0"/>
                <a:cs typeface="Arial"/>
              </a:rPr>
              <a:t>Niacinamide PC </a:t>
            </a: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for flawless, resilient skin and a radiant complexion</a:t>
            </a:r>
          </a:p>
        </p:txBody>
      </p:sp>
      <p:sp>
        <p:nvSpPr>
          <p:cNvPr id="12" name="Freeform: Shape 12">
            <a:extLst>
              <a:ext uri="{FF2B5EF4-FFF2-40B4-BE49-F238E27FC236}">
                <a16:creationId xmlns:a16="http://schemas.microsoft.com/office/drawing/2014/main" id="{C2F48663-BEDD-9E58-936F-367693D3A760}"/>
              </a:ext>
            </a:extLst>
          </p:cNvPr>
          <p:cNvSpPr/>
          <p:nvPr/>
        </p:nvSpPr>
        <p:spPr>
          <a:xfrm>
            <a:off x="5004000" y="306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base" latinLnBrk="0" hangingPunct="1">
              <a:lnSpc>
                <a:spcPct val="90000"/>
              </a:lnSpc>
              <a:spcBef>
                <a:spcPct val="0"/>
              </a:spcBef>
              <a:spcAft>
                <a:spcPts val="400"/>
              </a:spcAft>
              <a:buClrTx/>
              <a:buSzTx/>
              <a:buFontTx/>
              <a:buNone/>
              <a:tabLst/>
              <a:defRPr/>
            </a:pPr>
            <a:r>
              <a:rPr lang="en-US" b="1">
                <a:solidFill>
                  <a:srgbClr val="FFFFFF"/>
                </a:solidFill>
                <a:latin typeface="DM Sans"/>
                <a:ea typeface="Fira Sans" panose="020B0503050000020004" pitchFamily="34" charset="0"/>
                <a:cs typeface="Arial"/>
              </a:rPr>
              <a:t>Vitamin B5</a:t>
            </a:r>
          </a:p>
          <a:p>
            <a:pPr marL="0" marR="0" lvl="0" indent="0" algn="ctr" defTabSz="769759" rtl="0" eaLnBrk="1" fontAlgn="base" latinLnBrk="0" hangingPunct="1">
              <a:spcBef>
                <a:spcPct val="0"/>
              </a:spcBef>
              <a:buClrTx/>
              <a:buSzTx/>
              <a:buFontTx/>
              <a:buNone/>
              <a:tabLst/>
              <a:defRPr/>
            </a:pPr>
            <a:r>
              <a:rPr kumimoji="0" lang="en-US" sz="1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Panthenol: </a:t>
            </a: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the gold standard moisturizer for skin &amp;</a:t>
            </a:r>
            <a:r>
              <a:rPr lang="en-US" sz="1400">
                <a:solidFill>
                  <a:srgbClr val="FFFFFF"/>
                </a:solidFill>
                <a:latin typeface="DM Sans"/>
                <a:ea typeface="Fira Sans" panose="020B0503050000020004" pitchFamily="34" charset="0"/>
                <a:cs typeface="Arial"/>
              </a:rPr>
              <a:t> </a:t>
            </a: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hair</a:t>
            </a:r>
          </a:p>
        </p:txBody>
      </p:sp>
      <p:sp>
        <p:nvSpPr>
          <p:cNvPr id="13" name="Freeform: Shape 12">
            <a:extLst>
              <a:ext uri="{FF2B5EF4-FFF2-40B4-BE49-F238E27FC236}">
                <a16:creationId xmlns:a16="http://schemas.microsoft.com/office/drawing/2014/main" id="{A5015CC4-990E-9B31-6849-AFC146366859}"/>
              </a:ext>
            </a:extLst>
          </p:cNvPr>
          <p:cNvSpPr/>
          <p:nvPr/>
        </p:nvSpPr>
        <p:spPr>
          <a:xfrm>
            <a:off x="7341757" y="306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algn="ctr" defTabSz="769759" fontAlgn="base">
              <a:lnSpc>
                <a:spcPct val="90000"/>
              </a:lnSpc>
              <a:spcBef>
                <a:spcPct val="0"/>
              </a:spcBef>
              <a:spcAft>
                <a:spcPts val="400"/>
              </a:spcAft>
              <a:defRPr/>
            </a:pPr>
            <a:r>
              <a:rPr lang="en-US" sz="1600" b="1">
                <a:solidFill>
                  <a:srgbClr val="FFFFFF"/>
                </a:solidFill>
                <a:latin typeface="DM Sans"/>
                <a:ea typeface="Fira Sans" panose="020B0503050000020004" pitchFamily="34" charset="0"/>
                <a:cs typeface="Arial"/>
              </a:rPr>
              <a:t>Vitamin B6</a:t>
            </a:r>
          </a:p>
          <a:p>
            <a:pPr algn="ctr" defTabSz="769759" fontAlgn="base">
              <a:lnSpc>
                <a:spcPct val="90000"/>
              </a:lnSpc>
              <a:spcBef>
                <a:spcPct val="0"/>
              </a:spcBef>
              <a:spcAft>
                <a:spcPts val="400"/>
              </a:spcAft>
              <a:defRPr/>
            </a:pPr>
            <a:r>
              <a:rPr lang="en-US" sz="1400" b="1">
                <a:solidFill>
                  <a:srgbClr val="FFFFFF"/>
                </a:solidFill>
                <a:latin typeface="DM Sans"/>
                <a:ea typeface="Fira Sans" panose="020B0503050000020004" pitchFamily="34" charset="0"/>
                <a:cs typeface="Arial"/>
              </a:rPr>
              <a:t>Pyridoxine Hydrochloride </a:t>
            </a: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helps to reduce dandruff and sebum levels</a:t>
            </a:r>
          </a:p>
        </p:txBody>
      </p:sp>
      <p:sp>
        <p:nvSpPr>
          <p:cNvPr id="14" name="Freeform: Shape 12">
            <a:extLst>
              <a:ext uri="{FF2B5EF4-FFF2-40B4-BE49-F238E27FC236}">
                <a16:creationId xmlns:a16="http://schemas.microsoft.com/office/drawing/2014/main" id="{DA84B2C6-CD26-5467-52A3-2E8735991238}"/>
              </a:ext>
            </a:extLst>
          </p:cNvPr>
          <p:cNvSpPr/>
          <p:nvPr/>
        </p:nvSpPr>
        <p:spPr>
          <a:xfrm>
            <a:off x="9648000" y="306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R="0" lvl="0" indent="0" algn="ctr" defTabSz="769759" fontAlgn="base">
              <a:lnSpc>
                <a:spcPct val="90000"/>
              </a:lnSpc>
              <a:spcBef>
                <a:spcPct val="0"/>
              </a:spcBef>
              <a:spcAft>
                <a:spcPts val="400"/>
              </a:spcAft>
              <a:buClrTx/>
              <a:buSzTx/>
              <a:buFontTx/>
              <a:buNone/>
              <a:tabLst/>
              <a:defRPr/>
            </a:pPr>
            <a:r>
              <a:rPr lang="en-US" sz="1600" b="1">
                <a:solidFill>
                  <a:srgbClr val="FFFFFF"/>
                </a:solidFill>
                <a:latin typeface="DM Sans"/>
                <a:ea typeface="Fira Sans" panose="020B0503050000020004" pitchFamily="34" charset="0"/>
                <a:cs typeface="Arial"/>
              </a:rPr>
              <a:t>Vitamin B7</a:t>
            </a:r>
          </a:p>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Biotin</a:t>
            </a: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 improves the quality of keratin  (hair &amp; nails) and helps reduce age spots</a:t>
            </a:r>
          </a:p>
        </p:txBody>
      </p:sp>
      <p:sp>
        <p:nvSpPr>
          <p:cNvPr id="15" name="Freeform: Shape 12">
            <a:extLst>
              <a:ext uri="{FF2B5EF4-FFF2-40B4-BE49-F238E27FC236}">
                <a16:creationId xmlns:a16="http://schemas.microsoft.com/office/drawing/2014/main" id="{709A402D-9B5F-4E8A-F845-854CDDD4BCBD}"/>
              </a:ext>
            </a:extLst>
          </p:cNvPr>
          <p:cNvSpPr/>
          <p:nvPr/>
        </p:nvSpPr>
        <p:spPr>
          <a:xfrm>
            <a:off x="27000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US" sz="18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Vitamin B12</a:t>
            </a:r>
          </a:p>
          <a:p>
            <a:pPr marL="0" marR="0" lvl="0" indent="0" algn="ctr" defTabSz="769759" rtl="0" eaLnBrk="1" fontAlgn="auto" latinLnBrk="0" hangingPunct="1">
              <a:lnSpc>
                <a:spcPct val="90000"/>
              </a:lnSpc>
              <a:spcBef>
                <a:spcPts val="0"/>
              </a:spcBef>
              <a:spcAft>
                <a:spcPct val="35000"/>
              </a:spcAft>
              <a:buClrTx/>
              <a:buSzTx/>
              <a:buFontTx/>
              <a:buNone/>
              <a:tabLst/>
              <a:defRPr/>
            </a:pPr>
            <a:r>
              <a:rPr lang="en-GB" sz="1400"/>
              <a:t>Cyanocobalamin </a:t>
            </a:r>
            <a:r>
              <a:rPr lang="en-US" sz="1400">
                <a:solidFill>
                  <a:srgbClr val="FFFFFF"/>
                </a:solidFill>
                <a:latin typeface="DM Sans"/>
                <a:ea typeface="Fira Sans" panose="020B0503050000020004" pitchFamily="34" charset="0"/>
                <a:cs typeface="Arial"/>
              </a:rPr>
              <a:t>s</a:t>
            </a:r>
            <a:r>
              <a:rPr kumimoji="0" lang="en-US" sz="1400" b="0" i="0" u="none" strike="noStrike" kern="1200" cap="none" spc="0" normalizeH="0" baseline="0" noProof="0" err="1">
                <a:ln>
                  <a:noFill/>
                </a:ln>
                <a:solidFill>
                  <a:srgbClr val="FFFFFF"/>
                </a:solidFill>
                <a:effectLst/>
                <a:uLnTx/>
                <a:uFillTx/>
                <a:latin typeface="DM Sans"/>
                <a:ea typeface="Fira Sans" panose="020B0503050000020004" pitchFamily="34" charset="0"/>
                <a:cs typeface="Arial"/>
              </a:rPr>
              <a:t>ooth</a:t>
            </a: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 sensitive &amp; stressed skin</a:t>
            </a:r>
          </a:p>
        </p:txBody>
      </p:sp>
      <p:sp>
        <p:nvSpPr>
          <p:cNvPr id="16" name="Freeform: Shape 12">
            <a:extLst>
              <a:ext uri="{FF2B5EF4-FFF2-40B4-BE49-F238E27FC236}">
                <a16:creationId xmlns:a16="http://schemas.microsoft.com/office/drawing/2014/main" id="{EAE1D2EF-CD32-A654-8E0E-A7A7F1EBC6B9}"/>
              </a:ext>
            </a:extLst>
          </p:cNvPr>
          <p:cNvSpPr/>
          <p:nvPr/>
        </p:nvSpPr>
        <p:spPr>
          <a:xfrm>
            <a:off x="4464497" y="1083975"/>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US" sz="1600" b="1" i="0" u="none" strike="noStrike" kern="1200" cap="none" spc="0" normalizeH="0" baseline="0" noProof="0">
                <a:ln>
                  <a:noFill/>
                </a:ln>
                <a:solidFill>
                  <a:srgbClr val="FFFFFF"/>
                </a:solidFill>
                <a:effectLst/>
                <a:uLnTx/>
                <a:uFillTx/>
                <a:ea typeface="Fira Sans" panose="020B0503050000020004" pitchFamily="34" charset="0"/>
                <a:cs typeface="Arial"/>
              </a:rPr>
              <a:t>Vitamin A palmitate</a:t>
            </a:r>
          </a:p>
        </p:txBody>
      </p:sp>
      <p:sp>
        <p:nvSpPr>
          <p:cNvPr id="17" name="Freeform: Shape 12">
            <a:extLst>
              <a:ext uri="{FF2B5EF4-FFF2-40B4-BE49-F238E27FC236}">
                <a16:creationId xmlns:a16="http://schemas.microsoft.com/office/drawing/2014/main" id="{7DEECF57-A350-0CC3-A5EA-565F4C3E61EE}"/>
              </a:ext>
            </a:extLst>
          </p:cNvPr>
          <p:cNvSpPr/>
          <p:nvPr/>
        </p:nvSpPr>
        <p:spPr>
          <a:xfrm>
            <a:off x="7341757" y="108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Arial"/>
              </a:rPr>
              <a:t>Vit</a:t>
            </a:r>
            <a:r>
              <a:rPr lang="en-US" sz="1600" b="1">
                <a:solidFill>
                  <a:srgbClr val="FFFFFF"/>
                </a:solidFill>
                <a:latin typeface="+mj-lt"/>
                <a:ea typeface="Fira Sans" panose="020B0503050000020004" pitchFamily="34" charset="0"/>
                <a:cs typeface="Arial"/>
              </a:rPr>
              <a:t>amin </a:t>
            </a: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Arial"/>
              </a:rPr>
              <a:t>E </a:t>
            </a:r>
            <a:r>
              <a:rPr kumimoji="0" lang="en-US" sz="1400" b="1" i="0" u="none" strike="noStrike" kern="1200" cap="none" spc="0" normalizeH="0" baseline="0" noProof="0">
                <a:ln>
                  <a:noFill/>
                </a:ln>
                <a:solidFill>
                  <a:srgbClr val="FFFFFF"/>
                </a:solidFill>
                <a:effectLst/>
                <a:uLnTx/>
                <a:uFillTx/>
                <a:latin typeface="+mj-lt"/>
                <a:ea typeface="Fira Sans" panose="020B0503050000020004" pitchFamily="34" charset="0"/>
                <a:cs typeface="Arial"/>
              </a:rPr>
              <a:t>acetate &amp; tocopherols</a:t>
            </a:r>
          </a:p>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Antioxidant to protect alluring skin</a:t>
            </a:r>
          </a:p>
        </p:txBody>
      </p:sp>
      <p:sp>
        <p:nvSpPr>
          <p:cNvPr id="21" name="Slide Number Placeholder 4">
            <a:extLst>
              <a:ext uri="{FF2B5EF4-FFF2-40B4-BE49-F238E27FC236}">
                <a16:creationId xmlns:a16="http://schemas.microsoft.com/office/drawing/2014/main" id="{C0DCD7AB-92ED-DFD4-1667-D0035EF30328}"/>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8" name="Freeform: Shape 12">
            <a:extLst>
              <a:ext uri="{FF2B5EF4-FFF2-40B4-BE49-F238E27FC236}">
                <a16:creationId xmlns:a16="http://schemas.microsoft.com/office/drawing/2014/main" id="{AC60637F-7670-A892-02EA-3EA6F8FC0ABB}"/>
              </a:ext>
            </a:extLst>
          </p:cNvPr>
          <p:cNvSpPr/>
          <p:nvPr/>
        </p:nvSpPr>
        <p:spPr>
          <a:xfrm>
            <a:off x="302400" y="1087951"/>
            <a:ext cx="2160000" cy="1260000"/>
          </a:xfrm>
          <a:prstGeom prst="roundRect">
            <a:avLst>
              <a:gd name="adj" fmla="val 50000"/>
            </a:avLst>
          </a:prstGeom>
          <a:solidFill>
            <a:schemeClr val="accent3"/>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US" b="1" i="0" u="none" strike="noStrike" kern="1200" cap="none" spc="0" normalizeH="0" baseline="0" noProof="0">
                <a:ln>
                  <a:noFill/>
                </a:ln>
                <a:solidFill>
                  <a:srgbClr val="FFFFFF"/>
                </a:solidFill>
                <a:effectLst/>
                <a:uLnTx/>
                <a:uFillTx/>
                <a:ea typeface="Fira Sans" panose="020B0503050000020004" pitchFamily="34" charset="0"/>
                <a:cs typeface="Arial"/>
              </a:rPr>
              <a:t>Liposoluble</a:t>
            </a:r>
          </a:p>
          <a:p>
            <a:pPr marL="0" marR="0" lvl="0" indent="0" algn="ctr" defTabSz="769759" rtl="0" eaLnBrk="1" fontAlgn="auto" latinLnBrk="0" hangingPunct="1">
              <a:lnSpc>
                <a:spcPct val="90000"/>
              </a:lnSpc>
              <a:spcBef>
                <a:spcPts val="0"/>
              </a:spcBef>
              <a:spcAft>
                <a:spcPct val="35000"/>
              </a:spcAft>
              <a:buClrTx/>
              <a:buSzTx/>
              <a:buFontTx/>
              <a:buNone/>
              <a:tabLst/>
              <a:defRPr/>
            </a:pPr>
            <a:r>
              <a:rPr lang="en-US" b="1">
                <a:solidFill>
                  <a:srgbClr val="FFFFFF"/>
                </a:solidFill>
                <a:ea typeface="Fira Sans" panose="020B0503050000020004" pitchFamily="34" charset="0"/>
                <a:cs typeface="Arial"/>
              </a:rPr>
              <a:t>Vitamins</a:t>
            </a:r>
            <a:endParaRPr kumimoji="0" lang="en-US" i="0" u="none" strike="noStrike" kern="1200" cap="none" spc="0" normalizeH="0" baseline="0" noProof="0">
              <a:ln>
                <a:noFill/>
              </a:ln>
              <a:solidFill>
                <a:srgbClr val="FFFFFF"/>
              </a:solidFill>
              <a:effectLst/>
              <a:uLnTx/>
              <a:uFillTx/>
              <a:ea typeface="Fira Sans" panose="020B0503050000020004" pitchFamily="34" charset="0"/>
              <a:cs typeface="Arial"/>
            </a:endParaRPr>
          </a:p>
        </p:txBody>
      </p:sp>
      <p:sp>
        <p:nvSpPr>
          <p:cNvPr id="18" name="Freeform: Shape 12">
            <a:extLst>
              <a:ext uri="{FF2B5EF4-FFF2-40B4-BE49-F238E27FC236}">
                <a16:creationId xmlns:a16="http://schemas.microsoft.com/office/drawing/2014/main" id="{3B6ECF20-9CFF-8E8D-4EEE-28AB7DF3F0C7}"/>
              </a:ext>
            </a:extLst>
          </p:cNvPr>
          <p:cNvSpPr/>
          <p:nvPr/>
        </p:nvSpPr>
        <p:spPr>
          <a:xfrm>
            <a:off x="675574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Vitamin C</a:t>
            </a:r>
          </a:p>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Ascorbic acid </a:t>
            </a:r>
          </a:p>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fine &amp; ultra fine powder</a:t>
            </a:r>
          </a:p>
        </p:txBody>
      </p:sp>
      <p:sp>
        <p:nvSpPr>
          <p:cNvPr id="19" name="Freeform: Shape 12">
            <a:extLst>
              <a:ext uri="{FF2B5EF4-FFF2-40B4-BE49-F238E27FC236}">
                <a16:creationId xmlns:a16="http://schemas.microsoft.com/office/drawing/2014/main" id="{7FCD37B6-451B-7640-FFB1-9B466C9D0638}"/>
              </a:ext>
            </a:extLst>
          </p:cNvPr>
          <p:cNvSpPr/>
          <p:nvPr/>
        </p:nvSpPr>
        <p:spPr>
          <a:xfrm>
            <a:off x="96480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err="1">
                <a:ln>
                  <a:noFill/>
                </a:ln>
                <a:solidFill>
                  <a:prstClr val="white"/>
                </a:solidFill>
                <a:effectLst/>
                <a:uLnTx/>
                <a:uFillTx/>
                <a:latin typeface="DM Sans"/>
                <a:ea typeface="+mn-ea"/>
                <a:cs typeface="+mn-cs"/>
              </a:rPr>
              <a:t>BeauPlex</a:t>
            </a:r>
            <a:r>
              <a:rPr kumimoji="0" lang="en-US" sz="1600" b="1" i="0" u="none" strike="noStrike" kern="1200" cap="none" spc="0" normalizeH="0" baseline="0" noProof="0">
                <a:ln>
                  <a:noFill/>
                </a:ln>
                <a:solidFill>
                  <a:prstClr val="white"/>
                </a:solidFill>
                <a:effectLst/>
                <a:uLnTx/>
                <a:uFillTx/>
                <a:latin typeface="DM Sans"/>
                <a:ea typeface="+mn-ea"/>
                <a:cs typeface="+mn-cs"/>
              </a:rPr>
              <a:t>® VH</a:t>
            </a:r>
            <a:r>
              <a:rPr kumimoji="0" lang="en-US" sz="1600" b="0" i="0" u="none" strike="noStrike" kern="1200" cap="none" spc="0" normalizeH="0" baseline="0" noProof="0">
                <a:ln>
                  <a:noFill/>
                </a:ln>
                <a:solidFill>
                  <a:prstClr val="white"/>
                </a:solidFill>
                <a:effectLst/>
                <a:uLnTx/>
                <a:uFillTx/>
                <a:latin typeface="DM Sans"/>
                <a:ea typeface="+mn-ea"/>
                <a:cs typeface="+mn-cs"/>
              </a:rPr>
              <a:t> </a:t>
            </a:r>
            <a:endParaRPr kumimoji="0" lang="en-US" sz="1400" b="0" i="0" u="none" strike="noStrike" kern="1200" cap="none" spc="0" normalizeH="0" baseline="0" noProof="0">
              <a:ln>
                <a:noFill/>
              </a:ln>
              <a:solidFill>
                <a:prstClr val="white"/>
              </a:solidFill>
              <a:effectLst/>
              <a:uLnTx/>
              <a:uFillTx/>
              <a:latin typeface="DM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a:ea typeface="+mn-ea"/>
                <a:cs typeface="+mn-cs"/>
              </a:rPr>
              <a:t>5 Vitamins blend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white"/>
                </a:solidFill>
                <a:effectLst/>
                <a:uLnTx/>
                <a:uFillTx/>
                <a:latin typeface="DM Sans"/>
                <a:ea typeface="+mn-ea"/>
                <a:cs typeface="+mn-cs"/>
              </a:rPr>
              <a:t>B3, B5, B6, C &amp; E</a:t>
            </a:r>
            <a:endParaRPr kumimoji="0" lang="en-US" sz="1400" b="1" i="0" u="none" strike="noStrike" kern="1200" cap="none" spc="0" normalizeH="0" baseline="0" noProof="0">
              <a:ln>
                <a:noFill/>
              </a:ln>
              <a:solidFill>
                <a:prstClr val="white"/>
              </a:solidFill>
              <a:effectLst/>
              <a:uLnTx/>
              <a:uFillTx/>
              <a:latin typeface="DM Sans"/>
              <a:ea typeface="+mn-ea"/>
              <a:cs typeface="+mn-cs"/>
            </a:endParaRPr>
          </a:p>
        </p:txBody>
      </p:sp>
      <p:sp>
        <p:nvSpPr>
          <p:cNvPr id="28" name="Freeform: Shape 12">
            <a:extLst>
              <a:ext uri="{FF2B5EF4-FFF2-40B4-BE49-F238E27FC236}">
                <a16:creationId xmlns:a16="http://schemas.microsoft.com/office/drawing/2014/main" id="{BCFB2DA5-F611-3BBD-C681-8C9405AE7290}"/>
              </a:ext>
            </a:extLst>
          </p:cNvPr>
          <p:cNvSpPr/>
          <p:nvPr/>
        </p:nvSpPr>
        <p:spPr>
          <a:xfrm>
            <a:off x="302400" y="3060000"/>
            <a:ext cx="2160000" cy="1260000"/>
          </a:xfrm>
          <a:prstGeom prst="roundRect">
            <a:avLst>
              <a:gd name="adj" fmla="val 50000"/>
            </a:avLst>
          </a:prstGeom>
          <a:solidFill>
            <a:srgbClr val="89C7E8"/>
          </a:solidFill>
          <a:ln w="25400">
            <a:solidFill>
              <a:schemeClr val="accent1">
                <a:lumMod val="60000"/>
                <a:lumOff val="40000"/>
              </a:schemeClr>
            </a:solid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lang="en-US" b="1" err="1">
                <a:solidFill>
                  <a:srgbClr val="FFFFFF"/>
                </a:solidFill>
                <a:ea typeface="Fira Sans" panose="020B0503050000020004" pitchFamily="34" charset="0"/>
                <a:cs typeface="Arial"/>
              </a:rPr>
              <a:t>Watersoluble</a:t>
            </a:r>
            <a:endParaRPr kumimoji="0" lang="en-US" b="1" i="0" u="none" strike="noStrike" kern="1200" cap="none" spc="0" normalizeH="0" baseline="0" noProof="0">
              <a:ln>
                <a:noFill/>
              </a:ln>
              <a:solidFill>
                <a:srgbClr val="FFFFFF"/>
              </a:solidFill>
              <a:effectLst/>
              <a:uLnTx/>
              <a:uFillTx/>
              <a:ea typeface="Fira Sans" panose="020B0503050000020004" pitchFamily="34" charset="0"/>
              <a:cs typeface="Arial"/>
            </a:endParaRPr>
          </a:p>
          <a:p>
            <a:pPr marL="0" marR="0" lvl="0" indent="0" algn="ctr" defTabSz="769759" rtl="0" eaLnBrk="1" fontAlgn="auto" latinLnBrk="0" hangingPunct="1">
              <a:lnSpc>
                <a:spcPct val="90000"/>
              </a:lnSpc>
              <a:spcBef>
                <a:spcPts val="0"/>
              </a:spcBef>
              <a:spcAft>
                <a:spcPct val="35000"/>
              </a:spcAft>
              <a:buClrTx/>
              <a:buSzTx/>
              <a:buFontTx/>
              <a:buNone/>
              <a:tabLst/>
              <a:defRPr/>
            </a:pPr>
            <a:r>
              <a:rPr lang="en-US" b="1">
                <a:solidFill>
                  <a:srgbClr val="FFFFFF"/>
                </a:solidFill>
                <a:ea typeface="Fira Sans" panose="020B0503050000020004" pitchFamily="34" charset="0"/>
                <a:cs typeface="Arial"/>
              </a:rPr>
              <a:t>Vitamins</a:t>
            </a:r>
            <a:endParaRPr kumimoji="0" lang="en-US" i="0" u="none" strike="noStrike" kern="1200" cap="none" spc="0" normalizeH="0" baseline="0" noProof="0">
              <a:ln>
                <a:noFill/>
              </a:ln>
              <a:solidFill>
                <a:srgbClr val="FFFFFF"/>
              </a:solidFill>
              <a:effectLst/>
              <a:uLnTx/>
              <a:uFillTx/>
              <a:ea typeface="Fira Sans" panose="020B0503050000020004" pitchFamily="34" charset="0"/>
              <a:cs typeface="Arial"/>
            </a:endParaRPr>
          </a:p>
        </p:txBody>
      </p:sp>
      <p:sp>
        <p:nvSpPr>
          <p:cNvPr id="29" name="Freeform: Shape 12">
            <a:extLst>
              <a:ext uri="{FF2B5EF4-FFF2-40B4-BE49-F238E27FC236}">
                <a16:creationId xmlns:a16="http://schemas.microsoft.com/office/drawing/2014/main" id="{1FA9F5BE-26E1-715F-F6B9-0A3F40A143CA}"/>
              </a:ext>
            </a:extLst>
          </p:cNvPr>
          <p:cNvSpPr/>
          <p:nvPr/>
        </p:nvSpPr>
        <p:spPr>
          <a:xfrm>
            <a:off x="3024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algn="ctr" defTabSz="769759">
              <a:lnSpc>
                <a:spcPct val="90000"/>
              </a:lnSpc>
              <a:spcAft>
                <a:spcPct val="35000"/>
              </a:spcAft>
              <a:defRPr/>
            </a:pPr>
            <a:r>
              <a:rPr lang="en-US" b="1">
                <a:solidFill>
                  <a:srgbClr val="FFFFFF"/>
                </a:solidFill>
                <a:latin typeface="DM Sans"/>
                <a:ea typeface="Fira Sans" panose="020B0503050000020004" pitchFamily="34" charset="0"/>
                <a:cs typeface="Arial"/>
              </a:rPr>
              <a:t>Vitamin B9</a:t>
            </a:r>
          </a:p>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Folic Acid</a:t>
            </a: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 Powers cell renewal and prevention of </a:t>
            </a:r>
            <a:b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b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DNA damage</a:t>
            </a:r>
          </a:p>
        </p:txBody>
      </p:sp>
      <p:cxnSp>
        <p:nvCxnSpPr>
          <p:cNvPr id="38" name="Connecteur droit 37">
            <a:extLst>
              <a:ext uri="{FF2B5EF4-FFF2-40B4-BE49-F238E27FC236}">
                <a16:creationId xmlns:a16="http://schemas.microsoft.com/office/drawing/2014/main" id="{41CAD3DF-3F98-2B92-9E64-EBBCD41842FF}"/>
              </a:ext>
            </a:extLst>
          </p:cNvPr>
          <p:cNvCxnSpPr>
            <a:cxnSpLocks/>
            <a:stCxn id="28" idx="2"/>
            <a:endCxn id="29" idx="0"/>
          </p:cNvCxnSpPr>
          <p:nvPr/>
        </p:nvCxnSpPr>
        <p:spPr>
          <a:xfrm>
            <a:off x="1382400" y="4320000"/>
            <a:ext cx="0" cy="180000"/>
          </a:xfrm>
          <a:prstGeom prst="line">
            <a:avLst/>
          </a:prstGeom>
          <a:ln w="57150">
            <a:solidFill>
              <a:srgbClr val="89C7E8"/>
            </a:solidFill>
          </a:ln>
        </p:spPr>
        <p:style>
          <a:lnRef idx="1">
            <a:schemeClr val="accent1"/>
          </a:lnRef>
          <a:fillRef idx="0">
            <a:schemeClr val="accent1"/>
          </a:fillRef>
          <a:effectRef idx="0">
            <a:schemeClr val="accent1"/>
          </a:effectRef>
          <a:fontRef idx="minor">
            <a:schemeClr val="tx1"/>
          </a:fontRef>
        </p:style>
      </p:cxnSp>
      <p:sp>
        <p:nvSpPr>
          <p:cNvPr id="22" name="Titre 4">
            <a:extLst>
              <a:ext uri="{FF2B5EF4-FFF2-40B4-BE49-F238E27FC236}">
                <a16:creationId xmlns:a16="http://schemas.microsoft.com/office/drawing/2014/main" id="{6CC3E6A6-B28B-C419-52C6-C6C25FADA7C8}"/>
              </a:ext>
            </a:extLst>
          </p:cNvPr>
          <p:cNvSpPr txBox="1">
            <a:spLocks/>
          </p:cNvSpPr>
          <p:nvPr/>
        </p:nvSpPr>
        <p:spPr>
          <a:xfrm>
            <a:off x="302401" y="302400"/>
            <a:ext cx="8064500" cy="303211"/>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400" b="1" i="0" u="none" strike="noStrike" kern="1200" cap="none" spc="0" normalizeH="0" baseline="0" noProof="0">
                <a:ln>
                  <a:noFill/>
                </a:ln>
                <a:solidFill>
                  <a:sysClr val="windowText" lastClr="000000"/>
                </a:solidFill>
                <a:effectLst/>
                <a:uLnTx/>
                <a:uFillTx/>
                <a:latin typeface="DM Sans" pitchFamily="2" charset="0"/>
              </a:rPr>
              <a:t>B&amp;C </a:t>
            </a:r>
            <a:r>
              <a:rPr kumimoji="0" lang="fr-FR" sz="2400" b="1" i="0" u="none" strike="noStrike" kern="1200" cap="none" spc="0" normalizeH="0" baseline="0" noProof="0" err="1">
                <a:ln>
                  <a:noFill/>
                </a:ln>
                <a:solidFill>
                  <a:sysClr val="windowText" lastClr="000000"/>
                </a:solidFill>
                <a:effectLst/>
                <a:uLnTx/>
                <a:uFillTx/>
                <a:latin typeface="DM Sans" pitchFamily="2" charset="0"/>
              </a:rPr>
              <a:t>Vitamins</a:t>
            </a:r>
            <a:r>
              <a:rPr kumimoji="0" lang="fr-FR" sz="2400" b="1" i="0" u="none" strike="noStrike" kern="1200" cap="none" spc="0" normalizeH="0" baseline="0" noProof="0">
                <a:ln>
                  <a:noFill/>
                </a:ln>
                <a:solidFill>
                  <a:sysClr val="windowText" lastClr="000000"/>
                </a:solidFill>
                <a:effectLst/>
                <a:uLnTx/>
                <a:uFillTx/>
                <a:latin typeface="DM Sans" pitchFamily="2" charset="0"/>
              </a:rPr>
              <a:t> portfolio at</a:t>
            </a:r>
            <a:r>
              <a:rPr lang="fr-FR" sz="2400" b="1">
                <a:solidFill>
                  <a:sysClr val="windowText" lastClr="000000"/>
                </a:solidFill>
                <a:latin typeface="DM Sans" pitchFamily="2" charset="0"/>
              </a:rPr>
              <a:t> </a:t>
            </a:r>
            <a:r>
              <a:rPr lang="fr-FR" sz="2400" b="1" err="1">
                <a:solidFill>
                  <a:sysClr val="windowText" lastClr="000000"/>
                </a:solidFill>
                <a:latin typeface="DM Sans" pitchFamily="2" charset="0"/>
              </a:rPr>
              <a:t>dsm-firmenich</a:t>
            </a:r>
            <a:r>
              <a:rPr kumimoji="0" lang="fr-FR" sz="2400" b="1" i="0" u="none" strike="noStrike" kern="1200" cap="none" spc="0" normalizeH="0" baseline="0" noProof="0">
                <a:ln>
                  <a:noFill/>
                </a:ln>
                <a:solidFill>
                  <a:sysClr val="windowText" lastClr="000000"/>
                </a:solidFill>
                <a:effectLst/>
                <a:uLnTx/>
                <a:uFillTx/>
                <a:latin typeface="DM Sans" pitchFamily="2" charset="0"/>
              </a:rPr>
              <a:t> </a:t>
            </a:r>
          </a:p>
        </p:txBody>
      </p:sp>
      <p:sp>
        <p:nvSpPr>
          <p:cNvPr id="6" name="Freeform: Shape 12">
            <a:extLst>
              <a:ext uri="{FF2B5EF4-FFF2-40B4-BE49-F238E27FC236}">
                <a16:creationId xmlns:a16="http://schemas.microsoft.com/office/drawing/2014/main" id="{2AC2E88D-6EE6-B346-60A6-7B7445EA427F}"/>
              </a:ext>
            </a:extLst>
          </p:cNvPr>
          <p:cNvSpPr/>
          <p:nvPr/>
        </p:nvSpPr>
        <p:spPr>
          <a:xfrm>
            <a:off x="2700000" y="108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base"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a:ln>
                  <a:noFill/>
                </a:ln>
                <a:solidFill>
                  <a:schemeClr val="bg1"/>
                </a:solidFill>
                <a:effectLst/>
                <a:uLnTx/>
                <a:uFillTx/>
                <a:latin typeface="DM Sans"/>
                <a:ea typeface="Fira Sans" panose="020B0503050000020004" pitchFamily="34" charset="0"/>
                <a:cs typeface="Arial"/>
              </a:rPr>
              <a:t>Retinol CB 50</a:t>
            </a:r>
            <a:endParaRPr kumimoji="0" lang="en-US" sz="1600" b="0" i="0" u="none" strike="noStrike" kern="1200" cap="none" spc="0" normalizeH="0" baseline="0" noProof="0">
              <a:ln>
                <a:noFill/>
              </a:ln>
              <a:solidFill>
                <a:schemeClr val="bg1"/>
              </a:solidFill>
              <a:effectLst/>
              <a:uLnTx/>
              <a:uFillTx/>
              <a:latin typeface="DM Sans"/>
              <a:ea typeface="Fira Sans" panose="020B0503050000020004" pitchFamily="34" charset="0"/>
              <a:cs typeface="Arial"/>
            </a:endParaRPr>
          </a:p>
          <a:p>
            <a:pPr marL="0" marR="0" lvl="0" indent="0" algn="ctr" defTabSz="769759" rtl="0" eaLnBrk="1" fontAlgn="base"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The golden standard in </a:t>
            </a:r>
            <a:r>
              <a:rPr lang="en-US" sz="1400">
                <a:solidFill>
                  <a:srgbClr val="FFFFFF"/>
                </a:solidFill>
                <a:latin typeface="DM Sans"/>
                <a:ea typeface="Fira Sans" panose="020B0503050000020004" pitchFamily="34" charset="0"/>
                <a:cs typeface="Arial"/>
              </a:rPr>
              <a:t>anti-aging</a:t>
            </a:r>
            <a:endParaRPr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9" name="Freeform: Shape 12">
            <a:extLst>
              <a:ext uri="{FF2B5EF4-FFF2-40B4-BE49-F238E27FC236}">
                <a16:creationId xmlns:a16="http://schemas.microsoft.com/office/drawing/2014/main" id="{DF9F6FEF-FAEA-EF71-BB1A-7B1F93FB0DB0}"/>
              </a:ext>
            </a:extLst>
          </p:cNvPr>
          <p:cNvSpPr/>
          <p:nvPr/>
        </p:nvSpPr>
        <p:spPr>
          <a:xfrm>
            <a:off x="5004000" y="4500000"/>
            <a:ext cx="2160000" cy="1260000"/>
          </a:xfrm>
          <a:prstGeom prst="roundRect">
            <a:avLst>
              <a:gd name="adj" fmla="val 50000"/>
            </a:avLst>
          </a:prstGeom>
          <a:solidFill>
            <a:srgbClr val="307297"/>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Stay-C</a:t>
            </a:r>
            <a:r>
              <a:rPr kumimoji="0" lang="en-US" sz="1600" b="1" i="0" u="none" strike="noStrike" kern="1200" cap="none" spc="0" normalizeH="0" baseline="30000" noProof="0">
                <a:ln>
                  <a:noFill/>
                </a:ln>
                <a:solidFill>
                  <a:srgbClr val="FFFFFF"/>
                </a:solidFill>
                <a:effectLst/>
                <a:uLnTx/>
                <a:uFillTx/>
                <a:latin typeface="DM Sans"/>
                <a:ea typeface="Fira Sans" panose="020B0503050000020004" pitchFamily="34" charset="0"/>
                <a:cs typeface="Arial"/>
              </a:rPr>
              <a:t>®</a:t>
            </a:r>
            <a:r>
              <a:rPr kumimoji="0" lang="en-US" sz="16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 50</a:t>
            </a:r>
            <a:endParaRPr kumimoji="0" lang="en-US" sz="16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a:p>
            <a:pPr marL="0" marR="0" lvl="0" indent="0" algn="ctr" defTabSz="769759" rtl="0" eaLnBrk="1" fontAlgn="base" latinLnBrk="0" hangingPunct="1">
              <a:lnSpc>
                <a:spcPct val="90000"/>
              </a:lnSpc>
              <a:spcBef>
                <a:spcPct val="0"/>
              </a:spcBef>
              <a:spcAft>
                <a:spcPts val="400"/>
              </a:spcAft>
              <a:buClrTx/>
              <a:buSzTx/>
              <a:buFontTx/>
              <a:buNone/>
              <a:tabLst/>
              <a:defRPr/>
            </a:pPr>
            <a:r>
              <a:rPr kumimoji="0" lang="en-US" sz="1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 C derivative, The all-round beauty solution for skin so beautiful it glows</a:t>
            </a:r>
            <a:endParaRPr kumimoji="0" lang="en-US" sz="18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Tree>
    <p:extLst>
      <p:ext uri="{BB962C8B-B14F-4D97-AF65-F5344CB8AC3E}">
        <p14:creationId xmlns:p14="http://schemas.microsoft.com/office/powerpoint/2010/main" val="825541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250ECE4-E25A-ECA1-89A3-ACF17E502DCA}"/>
              </a:ext>
            </a:extLst>
          </p:cNvPr>
          <p:cNvSpPr>
            <a:spLocks noGrp="1"/>
          </p:cNvSpPr>
          <p:nvPr>
            <p:ph type="sldNum" sz="quarter" idx="10"/>
          </p:nvPr>
        </p:nvSpPr>
        <p:spPr/>
        <p:txBody>
          <a:bodyPr/>
          <a:lstStyle/>
          <a:p>
            <a:fld id="{5BA3E189-2F3A-42E5-B572-3520703B6186}" type="slidenum">
              <a:rPr lang="en-GB" smtClean="0"/>
              <a:pPr/>
              <a:t>8</a:t>
            </a:fld>
            <a:endParaRPr lang="en-GB" dirty="0"/>
          </a:p>
        </p:txBody>
      </p:sp>
      <p:sp>
        <p:nvSpPr>
          <p:cNvPr id="8" name="Rounded Rectangle 7">
            <a:extLst>
              <a:ext uri="{FF2B5EF4-FFF2-40B4-BE49-F238E27FC236}">
                <a16:creationId xmlns:a16="http://schemas.microsoft.com/office/drawing/2014/main" id="{193B8FED-859D-6C13-6C15-C267A4A98259}"/>
              </a:ext>
            </a:extLst>
          </p:cNvPr>
          <p:cNvSpPr/>
          <p:nvPr/>
        </p:nvSpPr>
        <p:spPr>
          <a:xfrm>
            <a:off x="468000" y="1804808"/>
            <a:ext cx="2484000" cy="3312000"/>
          </a:xfrm>
          <a:prstGeom prst="roundRect">
            <a:avLst>
              <a:gd name="adj" fmla="val 9575"/>
            </a:avLst>
          </a:prstGeom>
          <a:solidFill>
            <a:srgbClr val="EA9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srgbClr val="FFFFFF"/>
              </a:solidFill>
              <a:effectLst/>
              <a:uLnTx/>
              <a:uFillTx/>
              <a:latin typeface="Trebuchet MS" panose="020B0603020202020204"/>
              <a:ea typeface="+mn-ea"/>
              <a:cs typeface="+mn-cs"/>
            </a:endParaRPr>
          </a:p>
        </p:txBody>
      </p:sp>
      <p:sp>
        <p:nvSpPr>
          <p:cNvPr id="9" name="Rounded Rectangle 21">
            <a:extLst>
              <a:ext uri="{FF2B5EF4-FFF2-40B4-BE49-F238E27FC236}">
                <a16:creationId xmlns:a16="http://schemas.microsoft.com/office/drawing/2014/main" id="{127146F9-4768-4642-3871-D7FDFD9E232E}"/>
              </a:ext>
            </a:extLst>
          </p:cNvPr>
          <p:cNvSpPr/>
          <p:nvPr/>
        </p:nvSpPr>
        <p:spPr>
          <a:xfrm>
            <a:off x="3331008" y="1804808"/>
            <a:ext cx="2484000" cy="3312000"/>
          </a:xfrm>
          <a:prstGeom prst="roundRect">
            <a:avLst>
              <a:gd name="adj" fmla="val 9575"/>
            </a:avLst>
          </a:prstGeom>
          <a:solidFill>
            <a:srgbClr val="E67F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srgbClr val="FFFFFF"/>
              </a:solidFill>
              <a:effectLst/>
              <a:uLnTx/>
              <a:uFillTx/>
              <a:latin typeface="Trebuchet MS" panose="020B0603020202020204"/>
              <a:ea typeface="+mn-ea"/>
              <a:cs typeface="+mn-cs"/>
            </a:endParaRPr>
          </a:p>
        </p:txBody>
      </p:sp>
      <p:sp>
        <p:nvSpPr>
          <p:cNvPr id="10" name="Rounded Rectangle 24">
            <a:extLst>
              <a:ext uri="{FF2B5EF4-FFF2-40B4-BE49-F238E27FC236}">
                <a16:creationId xmlns:a16="http://schemas.microsoft.com/office/drawing/2014/main" id="{1D9326C0-141F-B4D8-F29B-145D7368483C}"/>
              </a:ext>
            </a:extLst>
          </p:cNvPr>
          <p:cNvSpPr/>
          <p:nvPr/>
        </p:nvSpPr>
        <p:spPr>
          <a:xfrm>
            <a:off x="6194016" y="1804808"/>
            <a:ext cx="2484000" cy="3312000"/>
          </a:xfrm>
          <a:prstGeom prst="roundRect">
            <a:avLst>
              <a:gd name="adj" fmla="val 9575"/>
            </a:avLst>
          </a:prstGeom>
          <a:solidFill>
            <a:srgbClr val="5B7E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srgbClr val="FFFFFF"/>
              </a:solidFill>
              <a:effectLst/>
              <a:uLnTx/>
              <a:uFillTx/>
              <a:latin typeface="Trebuchet MS" panose="020B0603020202020204"/>
              <a:ea typeface="+mn-ea"/>
              <a:cs typeface="+mn-cs"/>
            </a:endParaRPr>
          </a:p>
        </p:txBody>
      </p:sp>
      <p:sp>
        <p:nvSpPr>
          <p:cNvPr id="11" name="Rounded Rectangle 27">
            <a:extLst>
              <a:ext uri="{FF2B5EF4-FFF2-40B4-BE49-F238E27FC236}">
                <a16:creationId xmlns:a16="http://schemas.microsoft.com/office/drawing/2014/main" id="{DED4A275-974C-4B7B-F6B4-A8E281F35F5F}"/>
              </a:ext>
            </a:extLst>
          </p:cNvPr>
          <p:cNvSpPr/>
          <p:nvPr/>
        </p:nvSpPr>
        <p:spPr>
          <a:xfrm>
            <a:off x="9057023" y="1804808"/>
            <a:ext cx="2484000" cy="3312000"/>
          </a:xfrm>
          <a:prstGeom prst="roundRect">
            <a:avLst>
              <a:gd name="adj" fmla="val 957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dirty="0">
              <a:ln>
                <a:noFill/>
              </a:ln>
              <a:solidFill>
                <a:srgbClr val="FFFFFF"/>
              </a:solidFill>
              <a:effectLst/>
              <a:uLnTx/>
              <a:uFillTx/>
              <a:latin typeface="Trebuchet MS" panose="020B0603020202020204"/>
              <a:ea typeface="+mn-ea"/>
              <a:cs typeface="+mn-cs"/>
            </a:endParaRPr>
          </a:p>
        </p:txBody>
      </p:sp>
      <p:sp>
        <p:nvSpPr>
          <p:cNvPr id="12" name="TextBox 11">
            <a:extLst>
              <a:ext uri="{FF2B5EF4-FFF2-40B4-BE49-F238E27FC236}">
                <a16:creationId xmlns:a16="http://schemas.microsoft.com/office/drawing/2014/main" id="{1BFADA5D-C184-6C7F-9BD0-BD252ADEC827}"/>
              </a:ext>
            </a:extLst>
          </p:cNvPr>
          <p:cNvSpPr txBox="1"/>
          <p:nvPr/>
        </p:nvSpPr>
        <p:spPr>
          <a:xfrm>
            <a:off x="865045" y="5522143"/>
            <a:ext cx="9812299" cy="73866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1000"/>
              </a:spcAft>
              <a:buClr>
                <a:srgbClr val="45AC34"/>
              </a:buClr>
              <a:buSzTx/>
              <a:buFontTx/>
              <a:buNone/>
              <a:tabLst/>
              <a:defRPr/>
            </a:pPr>
            <a:r>
              <a:rPr kumimoji="0" lang="en-GB" sz="2400" i="0" u="none" strike="noStrike" kern="1200" cap="none" spc="0" normalizeH="0" baseline="0" dirty="0">
                <a:ln>
                  <a:noFill/>
                </a:ln>
                <a:effectLst/>
                <a:uLnTx/>
                <a:uFillTx/>
                <a:ea typeface="+mn-ea"/>
                <a:cs typeface="+mn-cs"/>
              </a:rPr>
              <a:t>Our Vitamins that are not only of the highest quality, totally reliable and fully traceable, but have minimum impact on the planet</a:t>
            </a:r>
          </a:p>
        </p:txBody>
      </p:sp>
      <p:sp>
        <p:nvSpPr>
          <p:cNvPr id="13" name="TextBox 10">
            <a:extLst>
              <a:ext uri="{FF2B5EF4-FFF2-40B4-BE49-F238E27FC236}">
                <a16:creationId xmlns:a16="http://schemas.microsoft.com/office/drawing/2014/main" id="{C9B44CB2-EF1A-7EBB-47AE-8FFF04EA8875}"/>
              </a:ext>
            </a:extLst>
          </p:cNvPr>
          <p:cNvSpPr txBox="1"/>
          <p:nvPr/>
        </p:nvSpPr>
        <p:spPr>
          <a:xfrm>
            <a:off x="583461" y="1917851"/>
            <a:ext cx="2253078" cy="3080072"/>
          </a:xfrm>
          <a:prstGeom prst="roundRect">
            <a:avLst>
              <a:gd name="adj" fmla="val 8716"/>
            </a:avLst>
          </a:prstGeom>
          <a:solidFill>
            <a:schemeClr val="bg1"/>
          </a:solidFill>
          <a:ln w="12700">
            <a:noFill/>
          </a:ln>
          <a:effectLst>
            <a:outerShdw blurRad="127000" dist="63500" dir="2700000" algn="tl" rotWithShape="0">
              <a:prstClr val="black">
                <a:alpha val="40000"/>
              </a:prstClr>
            </a:outerShdw>
          </a:effectLst>
        </p:spPr>
        <p:txBody>
          <a:bodyPr wrap="square" lIns="108000" tIns="108000" rIns="108000" bIns="108000" rtlCol="0">
            <a:noAutofit/>
          </a:bodyPr>
          <a:lstStyle/>
          <a:p>
            <a:pPr marL="0" marR="0" lvl="0" indent="0" algn="ctr" defTabSz="914400" rtl="0" eaLnBrk="1" fontAlgn="auto" latinLnBrk="0" hangingPunct="1">
              <a:lnSpc>
                <a:spcPct val="100000"/>
              </a:lnSpc>
              <a:spcBef>
                <a:spcPts val="0"/>
              </a:spcBef>
              <a:spcAft>
                <a:spcPts val="1000"/>
              </a:spcAft>
              <a:buClr>
                <a:srgbClr val="45AC34"/>
              </a:buClr>
              <a:buSzTx/>
              <a:buFontTx/>
              <a:buNone/>
              <a:tabLst/>
              <a:defRPr/>
            </a:pPr>
            <a:r>
              <a:rPr kumimoji="0" lang="en-GB" sz="1800" b="1" i="0" u="none" strike="noStrike" kern="1200" cap="none" spc="0" normalizeH="0" baseline="0" dirty="0">
                <a:ln>
                  <a:noFill/>
                </a:ln>
                <a:solidFill>
                  <a:srgbClr val="EE7203"/>
                </a:solidFill>
                <a:effectLst/>
                <a:uLnTx/>
                <a:uFillTx/>
                <a:ea typeface="+mn-ea"/>
                <a:cs typeface="+mn-cs"/>
              </a:rPr>
              <a:t>Quality</a:t>
            </a:r>
          </a:p>
          <a:p>
            <a:pPr marL="0" marR="0" lvl="0" indent="0" algn="ctr" defTabSz="914400" rtl="0" eaLnBrk="1" fontAlgn="auto" latinLnBrk="0" hangingPunct="1">
              <a:lnSpc>
                <a:spcPct val="100000"/>
              </a:lnSpc>
              <a:spcBef>
                <a:spcPts val="0"/>
              </a:spcBef>
              <a:spcAft>
                <a:spcPts val="1000"/>
              </a:spcAft>
              <a:buClr>
                <a:srgbClr val="45AC34"/>
              </a:buClr>
              <a:buSzTx/>
              <a:buFontTx/>
              <a:buNone/>
              <a:tabLst/>
              <a:defRPr/>
            </a:pPr>
            <a:r>
              <a:rPr kumimoji="0" lang="en-GB" sz="1400" b="0" i="0" u="none" strike="noStrike" kern="1200" cap="none" spc="0" normalizeH="0" baseline="0" dirty="0">
                <a:ln>
                  <a:noFill/>
                </a:ln>
                <a:solidFill>
                  <a:srgbClr val="000000"/>
                </a:solidFill>
                <a:effectLst/>
                <a:uLnTx/>
                <a:uFillTx/>
                <a:ea typeface="+mn-ea"/>
                <a:cs typeface="+mn-cs"/>
              </a:rPr>
              <a:t>Quality is the cornerstone of our delivering. You can trust DSM to bring you products that are consistent in quality and high in purity.</a:t>
            </a:r>
          </a:p>
        </p:txBody>
      </p:sp>
      <p:sp>
        <p:nvSpPr>
          <p:cNvPr id="14" name="TextBox 16">
            <a:extLst>
              <a:ext uri="{FF2B5EF4-FFF2-40B4-BE49-F238E27FC236}">
                <a16:creationId xmlns:a16="http://schemas.microsoft.com/office/drawing/2014/main" id="{81368828-2666-B576-CAD3-3D0124BD4285}"/>
              </a:ext>
            </a:extLst>
          </p:cNvPr>
          <p:cNvSpPr txBox="1"/>
          <p:nvPr/>
        </p:nvSpPr>
        <p:spPr>
          <a:xfrm>
            <a:off x="3446469" y="1917852"/>
            <a:ext cx="2253078" cy="3080072"/>
          </a:xfrm>
          <a:prstGeom prst="roundRect">
            <a:avLst>
              <a:gd name="adj" fmla="val 8716"/>
            </a:avLst>
          </a:prstGeom>
          <a:solidFill>
            <a:schemeClr val="bg1"/>
          </a:solidFill>
          <a:ln w="12700">
            <a:noFill/>
          </a:ln>
          <a:effectLst>
            <a:outerShdw blurRad="127000" dist="63500" dir="2700000" algn="tl" rotWithShape="0">
              <a:prstClr val="black">
                <a:alpha val="40000"/>
              </a:prstClr>
            </a:outerShdw>
          </a:effectLst>
        </p:spPr>
        <p:txBody>
          <a:bodyPr wrap="square" lIns="108000" tIns="108000" rIns="108000" bIns="108000" rtlCol="0">
            <a:noAutofit/>
          </a:bodyPr>
          <a:lstStyle/>
          <a:p>
            <a:pPr marL="0" marR="0" lvl="0" indent="0" algn="ctr" defTabSz="914400" rtl="0" eaLnBrk="1" fontAlgn="auto" latinLnBrk="0" hangingPunct="1">
              <a:lnSpc>
                <a:spcPct val="100000"/>
              </a:lnSpc>
              <a:spcBef>
                <a:spcPts val="0"/>
              </a:spcBef>
              <a:spcAft>
                <a:spcPts val="1000"/>
              </a:spcAft>
              <a:buClr>
                <a:srgbClr val="45AC34"/>
              </a:buClr>
              <a:buSzTx/>
              <a:buFontTx/>
              <a:buNone/>
              <a:tabLst/>
              <a:defRPr/>
            </a:pPr>
            <a:r>
              <a:rPr kumimoji="0" lang="en-GB" sz="1800" b="1" i="0" u="none" strike="noStrike" kern="1200" cap="none" spc="0" normalizeH="0" baseline="0" dirty="0">
                <a:ln>
                  <a:noFill/>
                </a:ln>
                <a:solidFill>
                  <a:srgbClr val="C78366"/>
                </a:solidFill>
                <a:effectLst/>
                <a:uLnTx/>
                <a:uFillTx/>
                <a:ea typeface="+mn-ea"/>
                <a:cs typeface="+mn-cs"/>
              </a:rPr>
              <a:t>Reliability</a:t>
            </a:r>
          </a:p>
          <a:p>
            <a:pPr marL="0" marR="0" lvl="0" indent="0" algn="ctr" defTabSz="914400" rtl="0" eaLnBrk="1" fontAlgn="auto" latinLnBrk="0" hangingPunct="1">
              <a:lnSpc>
                <a:spcPct val="100000"/>
              </a:lnSpc>
              <a:spcBef>
                <a:spcPts val="0"/>
              </a:spcBef>
              <a:spcAft>
                <a:spcPts val="1000"/>
              </a:spcAft>
              <a:buClr>
                <a:srgbClr val="45AC34"/>
              </a:buClr>
              <a:buSzTx/>
              <a:buFontTx/>
              <a:buNone/>
              <a:tabLst/>
              <a:defRPr/>
            </a:pPr>
            <a:r>
              <a:rPr kumimoji="0" lang="en-GB" sz="1400" b="0" i="0" u="none" strike="noStrike" kern="1200" cap="none" spc="0" normalizeH="0" baseline="0" dirty="0">
                <a:ln>
                  <a:noFill/>
                </a:ln>
                <a:solidFill>
                  <a:srgbClr val="000000"/>
                </a:solidFill>
                <a:effectLst/>
                <a:uLnTx/>
                <a:uFillTx/>
                <a:ea typeface="+mn-ea"/>
                <a:cs typeface="+mn-cs"/>
              </a:rPr>
              <a:t>Our vitamins are reliable, meaning they will consistently deliver on their intended use — whether it is your skin cream, the milk you pack in your child’s lunch or the daily supplement you take to help ensure optimal nutrition.</a:t>
            </a:r>
          </a:p>
        </p:txBody>
      </p:sp>
      <p:sp>
        <p:nvSpPr>
          <p:cNvPr id="15" name="TextBox 17">
            <a:extLst>
              <a:ext uri="{FF2B5EF4-FFF2-40B4-BE49-F238E27FC236}">
                <a16:creationId xmlns:a16="http://schemas.microsoft.com/office/drawing/2014/main" id="{A1833509-4446-5407-3D7E-01107F2CE22A}"/>
              </a:ext>
            </a:extLst>
          </p:cNvPr>
          <p:cNvSpPr txBox="1"/>
          <p:nvPr/>
        </p:nvSpPr>
        <p:spPr>
          <a:xfrm>
            <a:off x="6309477" y="1917850"/>
            <a:ext cx="2253078" cy="3080073"/>
          </a:xfrm>
          <a:prstGeom prst="roundRect">
            <a:avLst>
              <a:gd name="adj" fmla="val 8716"/>
            </a:avLst>
          </a:prstGeom>
          <a:solidFill>
            <a:schemeClr val="bg1"/>
          </a:solidFill>
          <a:ln w="12700">
            <a:noFill/>
          </a:ln>
          <a:effectLst>
            <a:outerShdw blurRad="127000" dist="63500" dir="2700000" algn="tl" rotWithShape="0">
              <a:prstClr val="black">
                <a:alpha val="40000"/>
              </a:prstClr>
            </a:outerShdw>
          </a:effectLst>
        </p:spPr>
        <p:txBody>
          <a:bodyPr wrap="square" lIns="108000" tIns="108000" rIns="108000" bIns="108000" rtlCol="0">
            <a:noAutofit/>
          </a:bodyPr>
          <a:lstStyle/>
          <a:p>
            <a:pPr marL="0" marR="0" lvl="0" indent="0" algn="ctr" defTabSz="914400" rtl="0" eaLnBrk="1" fontAlgn="auto" latinLnBrk="0" hangingPunct="1">
              <a:lnSpc>
                <a:spcPct val="100000"/>
              </a:lnSpc>
              <a:spcBef>
                <a:spcPts val="0"/>
              </a:spcBef>
              <a:spcAft>
                <a:spcPts val="1000"/>
              </a:spcAft>
              <a:buClr>
                <a:srgbClr val="45AC34"/>
              </a:buClr>
              <a:buSzTx/>
              <a:buFontTx/>
              <a:buNone/>
              <a:tabLst/>
              <a:defRPr/>
            </a:pPr>
            <a:r>
              <a:rPr kumimoji="0" lang="en-GB" sz="1800" b="1" i="0" u="none" strike="noStrike" kern="1200" cap="none" spc="0" normalizeH="0" baseline="0" dirty="0">
                <a:ln>
                  <a:noFill/>
                </a:ln>
                <a:solidFill>
                  <a:srgbClr val="5B7E83"/>
                </a:solidFill>
                <a:effectLst/>
                <a:uLnTx/>
                <a:uFillTx/>
                <a:ea typeface="+mn-ea"/>
                <a:cs typeface="+mn-cs"/>
              </a:rPr>
              <a:t>Traceability</a:t>
            </a:r>
          </a:p>
          <a:p>
            <a:pPr marL="0" marR="0" lvl="0" indent="0" algn="ctr" defTabSz="914400" rtl="0" eaLnBrk="1" fontAlgn="auto" latinLnBrk="0" hangingPunct="1">
              <a:lnSpc>
                <a:spcPct val="100000"/>
              </a:lnSpc>
              <a:spcBef>
                <a:spcPts val="0"/>
              </a:spcBef>
              <a:spcAft>
                <a:spcPts val="1000"/>
              </a:spcAft>
              <a:buClr>
                <a:srgbClr val="45AC34"/>
              </a:buClr>
              <a:buSzTx/>
              <a:buFontTx/>
              <a:buNone/>
              <a:tabLst/>
              <a:defRPr/>
            </a:pPr>
            <a:r>
              <a:rPr kumimoji="0" lang="en-GB" sz="1400" b="0" i="0" u="none" strike="noStrike" kern="1200" cap="none" spc="0" normalizeH="0" baseline="0" dirty="0">
                <a:ln>
                  <a:noFill/>
                </a:ln>
                <a:solidFill>
                  <a:srgbClr val="000000"/>
                </a:solidFill>
                <a:effectLst/>
                <a:uLnTx/>
                <a:uFillTx/>
                <a:ea typeface="+mn-ea"/>
                <a:cs typeface="+mn-cs"/>
              </a:rPr>
              <a:t>Our ability to track and verify the quality of our products throughout their life cycle is what makes traceability essential to answer the clean beauty.</a:t>
            </a:r>
          </a:p>
        </p:txBody>
      </p:sp>
      <p:sp>
        <p:nvSpPr>
          <p:cNvPr id="16" name="TextBox 18">
            <a:extLst>
              <a:ext uri="{FF2B5EF4-FFF2-40B4-BE49-F238E27FC236}">
                <a16:creationId xmlns:a16="http://schemas.microsoft.com/office/drawing/2014/main" id="{BFE64EA9-4010-E6B7-E4B0-BEEF37143925}"/>
              </a:ext>
            </a:extLst>
          </p:cNvPr>
          <p:cNvSpPr txBox="1"/>
          <p:nvPr/>
        </p:nvSpPr>
        <p:spPr>
          <a:xfrm>
            <a:off x="9172484" y="1917850"/>
            <a:ext cx="2253078" cy="3080073"/>
          </a:xfrm>
          <a:prstGeom prst="roundRect">
            <a:avLst>
              <a:gd name="adj" fmla="val 8716"/>
            </a:avLst>
          </a:prstGeom>
          <a:solidFill>
            <a:schemeClr val="bg1"/>
          </a:solidFill>
          <a:ln w="12700">
            <a:noFill/>
          </a:ln>
          <a:effectLst>
            <a:outerShdw blurRad="127000" dist="63500" dir="2700000" algn="tl" rotWithShape="0">
              <a:prstClr val="black">
                <a:alpha val="40000"/>
              </a:prstClr>
            </a:outerShdw>
          </a:effectLst>
        </p:spPr>
        <p:txBody>
          <a:bodyPr wrap="square" lIns="108000" tIns="108000" rIns="108000" bIns="108000" rtlCol="0">
            <a:noAutofit/>
          </a:bodyPr>
          <a:lstStyle/>
          <a:p>
            <a:pPr marL="0" marR="0" lvl="0" indent="0" algn="ctr" defTabSz="914400" rtl="0" eaLnBrk="1" fontAlgn="auto" latinLnBrk="0" hangingPunct="1">
              <a:lnSpc>
                <a:spcPct val="100000"/>
              </a:lnSpc>
              <a:spcBef>
                <a:spcPts val="0"/>
              </a:spcBef>
              <a:spcAft>
                <a:spcPts val="1000"/>
              </a:spcAft>
              <a:buClr>
                <a:srgbClr val="45AC34"/>
              </a:buClr>
              <a:buSzTx/>
              <a:buFontTx/>
              <a:buNone/>
              <a:tabLst/>
              <a:defRPr/>
            </a:pPr>
            <a:r>
              <a:rPr kumimoji="0" lang="en-GB" sz="1800" b="1" i="0" u="none" strike="noStrike" kern="1200" cap="none" spc="0" normalizeH="0" baseline="0" dirty="0">
                <a:ln>
                  <a:noFill/>
                </a:ln>
                <a:solidFill>
                  <a:schemeClr val="accent3"/>
                </a:solidFill>
                <a:effectLst/>
                <a:uLnTx/>
                <a:uFillTx/>
                <a:ea typeface="+mn-ea"/>
                <a:cs typeface="+mn-cs"/>
              </a:rPr>
              <a:t>Sustainability</a:t>
            </a:r>
          </a:p>
          <a:p>
            <a:pPr marL="0" marR="0" lvl="0" indent="0" algn="ctr" defTabSz="457094" rtl="0" eaLnBrk="1" fontAlgn="auto" latinLnBrk="0" hangingPunct="1">
              <a:lnSpc>
                <a:spcPts val="1546"/>
              </a:lnSpc>
              <a:spcBef>
                <a:spcPts val="0"/>
              </a:spcBef>
              <a:spcAft>
                <a:spcPts val="0"/>
              </a:spcAft>
              <a:buClrTx/>
              <a:buSzTx/>
              <a:buFontTx/>
              <a:buNone/>
              <a:tabLst/>
              <a:defRPr/>
            </a:pPr>
            <a:r>
              <a:rPr kumimoji="0" lang="en-GB" sz="1400" b="0" i="0" u="none" strike="noStrike" kern="1200" cap="none" spc="0" normalizeH="0" baseline="0" dirty="0">
                <a:ln>
                  <a:noFill/>
                </a:ln>
                <a:solidFill>
                  <a:prstClr val="black"/>
                </a:solidFill>
                <a:effectLst/>
                <a:uLnTx/>
                <a:uFillTx/>
                <a:ea typeface="+mn-ea"/>
                <a:cs typeface="Trebuchet MS"/>
              </a:rPr>
              <a:t>Quality extends beyond products and services and includes our commitment to the environment, which we show by reducing the environmental impact of our activities while simultaneously optimizing land and resource use.</a:t>
            </a:r>
          </a:p>
        </p:txBody>
      </p:sp>
      <p:sp>
        <p:nvSpPr>
          <p:cNvPr id="19" name="Text Placeholder 1">
            <a:extLst>
              <a:ext uri="{FF2B5EF4-FFF2-40B4-BE49-F238E27FC236}">
                <a16:creationId xmlns:a16="http://schemas.microsoft.com/office/drawing/2014/main" id="{00A897E4-39C2-EB44-D5C4-FC642BF9F84F}"/>
              </a:ext>
            </a:extLst>
          </p:cNvPr>
          <p:cNvSpPr txBox="1">
            <a:spLocks/>
          </p:cNvSpPr>
          <p:nvPr/>
        </p:nvSpPr>
        <p:spPr>
          <a:xfrm>
            <a:off x="297675" y="605611"/>
            <a:ext cx="7263186" cy="428256"/>
          </a:xfrm>
          <a:prstGeom prst="rect">
            <a:avLst/>
          </a:prstGeom>
        </p:spPr>
        <p:txBody>
          <a:bodyPr vert="horz" wrap="square" lIns="0" tIns="0" rIns="0" bIns="0" rtlCol="0" anchor="ctr">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dirty="0"/>
              <a:t>Today we are adding value to our trusted heritage in Vitamins</a:t>
            </a:r>
          </a:p>
        </p:txBody>
      </p:sp>
      <p:pic>
        <p:nvPicPr>
          <p:cNvPr id="20" name="Picture 20" descr="logo_QFL.png">
            <a:extLst>
              <a:ext uri="{FF2B5EF4-FFF2-40B4-BE49-F238E27FC236}">
                <a16:creationId xmlns:a16="http://schemas.microsoft.com/office/drawing/2014/main" id="{DC05FC79-C547-DDFA-9650-E29CE2B6521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024702" y="203246"/>
            <a:ext cx="1035463" cy="1196984"/>
          </a:xfrm>
          <a:prstGeom prst="rect">
            <a:avLst/>
          </a:prstGeom>
        </p:spPr>
      </p:pic>
      <p:pic>
        <p:nvPicPr>
          <p:cNvPr id="21" name="Picture 7" descr="logo_QUALI-A.png">
            <a:extLst>
              <a:ext uri="{FF2B5EF4-FFF2-40B4-BE49-F238E27FC236}">
                <a16:creationId xmlns:a16="http://schemas.microsoft.com/office/drawing/2014/main" id="{7ABB2D36-4E67-F22A-AB10-A1691AE3E53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945669" y="917187"/>
            <a:ext cx="1225813" cy="387717"/>
          </a:xfrm>
          <a:prstGeom prst="rect">
            <a:avLst/>
          </a:prstGeom>
        </p:spPr>
      </p:pic>
      <p:pic>
        <p:nvPicPr>
          <p:cNvPr id="22" name="Picture 11" descr="logo_QUALI-B.png">
            <a:extLst>
              <a:ext uri="{FF2B5EF4-FFF2-40B4-BE49-F238E27FC236}">
                <a16:creationId xmlns:a16="http://schemas.microsoft.com/office/drawing/2014/main" id="{53C5936E-037A-18AD-9C7A-5D34AB98451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0378647" y="917187"/>
            <a:ext cx="1082106" cy="349631"/>
          </a:xfrm>
          <a:prstGeom prst="rect">
            <a:avLst/>
          </a:prstGeom>
        </p:spPr>
      </p:pic>
      <p:pic>
        <p:nvPicPr>
          <p:cNvPr id="23" name="Picture 14" descr="logo_QUALI-C.png">
            <a:extLst>
              <a:ext uri="{FF2B5EF4-FFF2-40B4-BE49-F238E27FC236}">
                <a16:creationId xmlns:a16="http://schemas.microsoft.com/office/drawing/2014/main" id="{2D608D28-B67A-370E-2CB6-E46043B29F0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371279" y="420715"/>
            <a:ext cx="1096841" cy="349234"/>
          </a:xfrm>
          <a:prstGeom prst="rect">
            <a:avLst/>
          </a:prstGeom>
        </p:spPr>
      </p:pic>
      <p:pic>
        <p:nvPicPr>
          <p:cNvPr id="24" name="Picture 23" descr="logo_QUALI-E.png">
            <a:extLst>
              <a:ext uri="{FF2B5EF4-FFF2-40B4-BE49-F238E27FC236}">
                <a16:creationId xmlns:a16="http://schemas.microsoft.com/office/drawing/2014/main" id="{75A5AF54-DB16-4175-DC47-8131489E1D7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8945670" y="379741"/>
            <a:ext cx="1150156" cy="379570"/>
          </a:xfrm>
          <a:prstGeom prst="rect">
            <a:avLst/>
          </a:prstGeom>
        </p:spPr>
      </p:pic>
      <p:sp>
        <p:nvSpPr>
          <p:cNvPr id="25" name="TextBox 24">
            <a:extLst>
              <a:ext uri="{FF2B5EF4-FFF2-40B4-BE49-F238E27FC236}">
                <a16:creationId xmlns:a16="http://schemas.microsoft.com/office/drawing/2014/main" id="{AFAF386D-EC37-9F65-3319-501ACB3805E2}"/>
              </a:ext>
            </a:extLst>
          </p:cNvPr>
          <p:cNvSpPr txBox="1"/>
          <p:nvPr/>
        </p:nvSpPr>
        <p:spPr>
          <a:xfrm>
            <a:off x="302400" y="1116000"/>
            <a:ext cx="8307794" cy="516321"/>
          </a:xfrm>
          <a:prstGeom prst="rect">
            <a:avLst/>
          </a:prstGeom>
          <a:noFill/>
        </p:spPr>
        <p:txBody>
          <a:bodyPr wrap="square" lIns="0" tIns="0" rIns="0" bIns="0">
            <a:noAutofit/>
          </a:bodyPr>
          <a:lstStyle/>
          <a:p>
            <a:pPr marL="0" marR="0" lvl="0" indent="0" algn="l" defTabSz="914354" rtl="0" eaLnBrk="1" fontAlgn="auto" latinLnBrk="0" hangingPunct="1">
              <a:lnSpc>
                <a:spcPct val="100000"/>
              </a:lnSpc>
              <a:spcBef>
                <a:spcPts val="0"/>
              </a:spcBef>
              <a:buClr>
                <a:srgbClr val="45AC34"/>
              </a:buClr>
              <a:buSzTx/>
              <a:buFontTx/>
              <a:buNone/>
              <a:tabLst/>
              <a:defRPr/>
            </a:pPr>
            <a:r>
              <a:rPr kumimoji="0" lang="en-GB" sz="1600" b="0" i="0" u="none" strike="noStrike" kern="1200" cap="none" spc="0" normalizeH="0" baseline="0" dirty="0">
                <a:ln>
                  <a:noFill/>
                </a:ln>
                <a:solidFill>
                  <a:schemeClr val="bg1"/>
                </a:solidFill>
                <a:effectLst/>
                <a:uLnTx/>
                <a:uFillTx/>
              </a:rPr>
              <a:t>With our Quality for Life</a:t>
            </a:r>
            <a:r>
              <a:rPr kumimoji="0" lang="en-GB" sz="1600" b="0" i="0" u="none" strike="noStrike" kern="1200" cap="none" spc="0" normalizeH="0" baseline="30000" dirty="0">
                <a:ln>
                  <a:noFill/>
                </a:ln>
                <a:solidFill>
                  <a:schemeClr val="bg1"/>
                </a:solidFill>
                <a:effectLst/>
                <a:uLnTx/>
                <a:uFillTx/>
              </a:rPr>
              <a:t>™</a:t>
            </a:r>
            <a:r>
              <a:rPr kumimoji="0" lang="en-GB" sz="1600" b="0" i="0" u="none" strike="noStrike" kern="1200" cap="none" spc="0" normalizeH="0" baseline="0" dirty="0">
                <a:ln>
                  <a:noFill/>
                </a:ln>
                <a:solidFill>
                  <a:schemeClr val="bg1"/>
                </a:solidFill>
                <a:effectLst/>
                <a:uLnTx/>
                <a:uFillTx/>
              </a:rPr>
              <a:t> seal we’re putting our customers and consumers </a:t>
            </a:r>
          </a:p>
          <a:p>
            <a:pPr marL="0" marR="0" lvl="0" indent="0" algn="l" defTabSz="914354" rtl="0" eaLnBrk="1" fontAlgn="auto" latinLnBrk="0" hangingPunct="1">
              <a:lnSpc>
                <a:spcPct val="100000"/>
              </a:lnSpc>
              <a:spcBef>
                <a:spcPts val="0"/>
              </a:spcBef>
              <a:spcAft>
                <a:spcPts val="1000"/>
              </a:spcAft>
              <a:buClr>
                <a:srgbClr val="45AC34"/>
              </a:buClr>
              <a:buSzTx/>
              <a:buFontTx/>
              <a:buNone/>
              <a:tabLst/>
              <a:defRPr/>
            </a:pPr>
            <a:r>
              <a:rPr kumimoji="0" lang="en-GB" sz="1600" b="0" i="0" u="none" strike="noStrike" kern="1200" cap="none" spc="0" normalizeH="0" baseline="0" dirty="0">
                <a:ln>
                  <a:noFill/>
                </a:ln>
                <a:solidFill>
                  <a:schemeClr val="bg1"/>
                </a:solidFill>
                <a:effectLst/>
                <a:uLnTx/>
                <a:uFillTx/>
              </a:rPr>
              <a:t>in the driving seat, with access to: </a:t>
            </a:r>
          </a:p>
        </p:txBody>
      </p:sp>
      <p:sp>
        <p:nvSpPr>
          <p:cNvPr id="29" name="TextBox 28">
            <a:extLst>
              <a:ext uri="{FF2B5EF4-FFF2-40B4-BE49-F238E27FC236}">
                <a16:creationId xmlns:a16="http://schemas.microsoft.com/office/drawing/2014/main" id="{3400ED69-A16F-B058-AFA0-D1E35E80AFE4}"/>
              </a:ext>
            </a:extLst>
          </p:cNvPr>
          <p:cNvSpPr txBox="1"/>
          <p:nvPr/>
        </p:nvSpPr>
        <p:spPr>
          <a:xfrm>
            <a:off x="235249" y="263944"/>
            <a:ext cx="6096000" cy="369332"/>
          </a:xfrm>
          <a:prstGeom prst="rect">
            <a:avLst/>
          </a:prstGeom>
          <a:noFill/>
        </p:spPr>
        <p:txBody>
          <a:bodyPr wrap="square">
            <a:spAutoFit/>
          </a:bodyPr>
          <a:lstStyle/>
          <a:p>
            <a:r>
              <a:rPr lang="en-GB" sz="1800" b="1" dirty="0"/>
              <a:t>dsm-firmenich vitamins promise</a:t>
            </a:r>
            <a:endParaRPr lang="en-GB" b="1" dirty="0"/>
          </a:p>
        </p:txBody>
      </p:sp>
      <p:sp>
        <p:nvSpPr>
          <p:cNvPr id="2" name="Slide Number Placeholder 4">
            <a:extLst>
              <a:ext uri="{FF2B5EF4-FFF2-40B4-BE49-F238E27FC236}">
                <a16:creationId xmlns:a16="http://schemas.microsoft.com/office/drawing/2014/main" id="{2A98B587-4D33-7C69-F9DB-DEFAAF23A8C7}"/>
              </a:ext>
            </a:extLst>
          </p:cNvPr>
          <p:cNvSpPr txBox="1">
            <a:spLocks/>
          </p:cNvSpPr>
          <p:nvPr/>
        </p:nvSpPr>
        <p:spPr>
          <a:xfrm>
            <a:off x="302400" y="6451200"/>
            <a:ext cx="1040625" cy="109061"/>
          </a:xfrm>
          <a:prstGeom prst="rect">
            <a:avLst/>
          </a:prstGeom>
        </p:spPr>
        <p:txBody>
          <a:bodyPr vert="horz" lIns="0" tIns="0" rIns="0" bIns="0" rtlCol="0" anchor="ctr"/>
          <a:lstStyle>
            <a:defPPr>
              <a:defRPr lang="fr-FR"/>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000" smtClean="0">
                <a:solidFill>
                  <a:prstClr val="black"/>
                </a:solidFill>
                <a:latin typeface="DM Sans"/>
              </a:rPr>
              <a:pPr>
                <a:defRPr/>
              </a:pPr>
              <a:t>8</a:t>
            </a:fld>
            <a:endParaRPr lang="en-US" sz="1000">
              <a:solidFill>
                <a:prstClr val="black"/>
              </a:solidFill>
              <a:latin typeface="DM Sans"/>
            </a:endParaRPr>
          </a:p>
        </p:txBody>
      </p:sp>
    </p:spTree>
    <p:extLst>
      <p:ext uri="{BB962C8B-B14F-4D97-AF65-F5344CB8AC3E}">
        <p14:creationId xmlns:p14="http://schemas.microsoft.com/office/powerpoint/2010/main" val="1290756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3C95BF7-29EC-D919-4737-E14568FEA2B9}"/>
              </a:ext>
            </a:extLst>
          </p:cNvPr>
          <p:cNvSpPr>
            <a:spLocks noGrp="1"/>
          </p:cNvSpPr>
          <p:nvPr>
            <p:ph type="sldNum" sz="quarter" idx="10"/>
          </p:nvPr>
        </p:nvSpPr>
        <p:spPr/>
        <p:txBody>
          <a:bodyPr/>
          <a:lstStyle/>
          <a:p>
            <a:fld id="{5BA3E189-2F3A-42E5-B572-3520703B6186}" type="slidenum">
              <a:rPr lang="en-GB" sz="1000" smtClean="0"/>
              <a:pPr/>
              <a:t>9</a:t>
            </a:fld>
            <a:endParaRPr lang="en-GB" sz="1000"/>
          </a:p>
        </p:txBody>
      </p:sp>
      <p:sp>
        <p:nvSpPr>
          <p:cNvPr id="15" name="Google Shape;641;p11">
            <a:extLst>
              <a:ext uri="{FF2B5EF4-FFF2-40B4-BE49-F238E27FC236}">
                <a16:creationId xmlns:a16="http://schemas.microsoft.com/office/drawing/2014/main" id="{D53439FD-B9C6-9FE1-1E5A-AB990E84AF77}"/>
              </a:ext>
            </a:extLst>
          </p:cNvPr>
          <p:cNvSpPr txBox="1"/>
          <p:nvPr/>
        </p:nvSpPr>
        <p:spPr>
          <a:xfrm>
            <a:off x="431399" y="1081673"/>
            <a:ext cx="11288962" cy="689548"/>
          </a:xfrm>
          <a:prstGeom prst="rect">
            <a:avLst/>
          </a:prstGeom>
          <a:noFill/>
          <a:ln>
            <a:noFill/>
          </a:ln>
        </p:spPr>
        <p:txBody>
          <a:bodyPr spcFirstLastPara="1" wrap="square" lIns="0" tIns="0" rIns="0" bIns="0" anchor="t" anchorCtr="0">
            <a:spAutoFit/>
          </a:bodyPr>
          <a:lstStyle/>
          <a:p>
            <a:pPr defTabSz="1219170">
              <a:lnSpc>
                <a:spcPct val="120000"/>
              </a:lnSpc>
              <a:buClr>
                <a:srgbClr val="7B1D65"/>
              </a:buClr>
              <a:buSzPts val="1400"/>
              <a:defRPr/>
            </a:pPr>
            <a:r>
              <a:rPr lang="en-US" kern="0">
                <a:ea typeface="Fira Sans"/>
                <a:sym typeface="Calibri"/>
              </a:rPr>
              <a:t>Based on life cycle analysis, our </a:t>
            </a:r>
            <a:r>
              <a:rPr lang="en-US" kern="0" err="1">
                <a:ea typeface="Fira Sans"/>
                <a:sym typeface="Calibri"/>
              </a:rPr>
              <a:t>Quali</a:t>
            </a:r>
            <a:r>
              <a:rPr lang="en-US" kern="0">
                <a:ea typeface="Fira Sans"/>
                <a:sym typeface="Calibri"/>
              </a:rPr>
              <a:t>® vitamins have the lowest carbon footprint across their respective industries.</a:t>
            </a:r>
          </a:p>
        </p:txBody>
      </p:sp>
      <p:sp>
        <p:nvSpPr>
          <p:cNvPr id="18" name="ZoneTexte 17">
            <a:extLst>
              <a:ext uri="{FF2B5EF4-FFF2-40B4-BE49-F238E27FC236}">
                <a16:creationId xmlns:a16="http://schemas.microsoft.com/office/drawing/2014/main" id="{A6655183-B3CE-ECE5-CC98-05B5A503CE3D}"/>
              </a:ext>
            </a:extLst>
          </p:cNvPr>
          <p:cNvSpPr txBox="1"/>
          <p:nvPr/>
        </p:nvSpPr>
        <p:spPr>
          <a:xfrm>
            <a:off x="343076" y="188235"/>
            <a:ext cx="6094674" cy="461665"/>
          </a:xfrm>
          <a:prstGeom prst="rect">
            <a:avLst/>
          </a:prstGeom>
          <a:noFill/>
        </p:spPr>
        <p:txBody>
          <a:bodyPr wrap="square">
            <a:spAutoFit/>
          </a:bodyPr>
          <a:lstStyle/>
          <a:p>
            <a:r>
              <a:rPr lang="en-US" sz="2400" b="1" kern="0">
                <a:solidFill>
                  <a:srgbClr val="000000"/>
                </a:solidFill>
                <a:latin typeface="DM Sans" pitchFamily="2" charset="0"/>
                <a:sym typeface="Titillium Web"/>
              </a:rPr>
              <a:t>M</a:t>
            </a:r>
            <a:r>
              <a:rPr kumimoji="0" lang="en-US" sz="2400" b="1" i="0" u="none" strike="noStrike" kern="0" cap="none" spc="0" normalizeH="0" baseline="0" noProof="0" err="1">
                <a:ln>
                  <a:noFill/>
                </a:ln>
                <a:solidFill>
                  <a:srgbClr val="000000"/>
                </a:solidFill>
                <a:effectLst/>
                <a:uLnTx/>
                <a:uFillTx/>
                <a:latin typeface="DM Sans" pitchFamily="2" charset="0"/>
                <a:sym typeface="Titillium Web"/>
              </a:rPr>
              <a:t>ade</a:t>
            </a:r>
            <a:r>
              <a:rPr kumimoji="0" lang="en-US" sz="2400" b="1" i="0" u="none" strike="noStrike" kern="0" cap="none" spc="0" normalizeH="0" baseline="0" noProof="0">
                <a:ln>
                  <a:noFill/>
                </a:ln>
                <a:solidFill>
                  <a:srgbClr val="000000"/>
                </a:solidFill>
                <a:effectLst/>
                <a:uLnTx/>
                <a:uFillTx/>
                <a:latin typeface="DM Sans" pitchFamily="2" charset="0"/>
                <a:sym typeface="Titillium Web"/>
              </a:rPr>
              <a:t> with care</a:t>
            </a:r>
            <a:endParaRPr lang="fr-FR" sz="2400">
              <a:latin typeface="DM Sans" pitchFamily="2" charset="0"/>
            </a:endParaRPr>
          </a:p>
        </p:txBody>
      </p:sp>
      <p:sp>
        <p:nvSpPr>
          <p:cNvPr id="2" name="Text Placeholder 1">
            <a:extLst>
              <a:ext uri="{FF2B5EF4-FFF2-40B4-BE49-F238E27FC236}">
                <a16:creationId xmlns:a16="http://schemas.microsoft.com/office/drawing/2014/main" id="{39A73F4F-7AD7-DE42-FAB7-789BA9B550C5}"/>
              </a:ext>
            </a:extLst>
          </p:cNvPr>
          <p:cNvSpPr txBox="1">
            <a:spLocks/>
          </p:cNvSpPr>
          <p:nvPr/>
        </p:nvSpPr>
        <p:spPr>
          <a:xfrm>
            <a:off x="431399" y="637301"/>
            <a:ext cx="1158720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000" b="0" i="0" kern="0" cap="none" spc="300" baseline="0" dirty="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a:ea typeface="Fira Sans"/>
              </a:rPr>
              <a:t>Best in class for Vitamins</a:t>
            </a:r>
            <a:endParaRPr lang="fr-FR" sz="1800">
              <a:ea typeface="Fira Sans"/>
            </a:endParaRPr>
          </a:p>
        </p:txBody>
      </p:sp>
      <p:sp>
        <p:nvSpPr>
          <p:cNvPr id="5" name="Rounded Rectangle 23">
            <a:extLst>
              <a:ext uri="{FF2B5EF4-FFF2-40B4-BE49-F238E27FC236}">
                <a16:creationId xmlns:a16="http://schemas.microsoft.com/office/drawing/2014/main" id="{FF647F63-3E98-4738-4B7F-345C86D6E359}"/>
              </a:ext>
            </a:extLst>
          </p:cNvPr>
          <p:cNvSpPr/>
          <p:nvPr/>
        </p:nvSpPr>
        <p:spPr>
          <a:xfrm>
            <a:off x="431399" y="1832988"/>
            <a:ext cx="4704626" cy="2223554"/>
          </a:xfrm>
          <a:prstGeom prst="rect">
            <a:avLst/>
          </a:prstGeom>
          <a:solidFill>
            <a:srgbClr val="ABB33C"/>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defRPr/>
            </a:pPr>
            <a:r>
              <a:rPr lang="fr-FR" sz="2400" b="1" kern="0" err="1">
                <a:solidFill>
                  <a:schemeClr val="bg1"/>
                </a:solidFill>
                <a:ea typeface="Titillium Web"/>
                <a:cs typeface="Titillium Web"/>
                <a:sym typeface="Titillium Web"/>
              </a:rPr>
              <a:t>Vitamins</a:t>
            </a:r>
            <a:r>
              <a:rPr lang="fr-FR" sz="2400" b="1" kern="0">
                <a:solidFill>
                  <a:schemeClr val="bg1"/>
                </a:solidFill>
                <a:ea typeface="Titillium Web"/>
                <a:cs typeface="Titillium Web"/>
                <a:sym typeface="Titillium Web"/>
              </a:rPr>
              <a:t> A &amp; E</a:t>
            </a:r>
          </a:p>
          <a:p>
            <a:pPr defTabSz="1219170">
              <a:lnSpc>
                <a:spcPct val="115000"/>
              </a:lnSpc>
              <a:buClr>
                <a:srgbClr val="000000"/>
              </a:buClr>
              <a:buSzPts val="1000"/>
              <a:defRPr/>
            </a:pPr>
            <a:r>
              <a:rPr lang="en-US" sz="1600" kern="0">
                <a:solidFill>
                  <a:schemeClr val="bg1"/>
                </a:solidFill>
                <a:sym typeface="Titillium Web"/>
              </a:rPr>
              <a:t>Lowest carbon and environmental footprints. </a:t>
            </a:r>
          </a:p>
          <a:p>
            <a:pPr defTabSz="1219170">
              <a:lnSpc>
                <a:spcPct val="115000"/>
              </a:lnSpc>
              <a:buClr>
                <a:srgbClr val="000000"/>
              </a:buClr>
              <a:buSzPts val="1000"/>
              <a:defRPr/>
            </a:pPr>
            <a:r>
              <a:rPr lang="en-US" sz="1600" kern="0">
                <a:solidFill>
                  <a:schemeClr val="bg1"/>
                </a:solidFill>
                <a:sym typeface="Titillium Web"/>
              </a:rPr>
              <a:t>Vitamin E: up to 89% less from raw materials vs. conventional building blocks and 74% less from energy generation compared to coal-based production.</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2000" b="0" i="0" u="none" strike="noStrike" kern="1200" cap="none" spc="0" normalizeH="0" baseline="0" noProof="0">
                <a:ln>
                  <a:noFill/>
                </a:ln>
                <a:solidFill>
                  <a:prstClr val="white"/>
                </a:solidFill>
                <a:effectLst/>
                <a:uLnTx/>
                <a:uFillTx/>
                <a:latin typeface="DM Sans" pitchFamily="2" charset="0"/>
              </a:rPr>
            </a:br>
            <a:endParaRPr kumimoji="0" lang="en-US" sz="2000" b="0" i="0" u="none" strike="noStrike" kern="1200" cap="none" spc="0" normalizeH="0" baseline="0" noProof="0">
              <a:ln>
                <a:noFill/>
              </a:ln>
              <a:solidFill>
                <a:prstClr val="white"/>
              </a:solidFill>
              <a:effectLst/>
              <a:uLnTx/>
              <a:uFillTx/>
              <a:latin typeface="DM Sans" pitchFamily="2" charset="0"/>
            </a:endParaRPr>
          </a:p>
        </p:txBody>
      </p:sp>
      <p:sp>
        <p:nvSpPr>
          <p:cNvPr id="10" name="Rounded Rectangle 8">
            <a:extLst>
              <a:ext uri="{FF2B5EF4-FFF2-40B4-BE49-F238E27FC236}">
                <a16:creationId xmlns:a16="http://schemas.microsoft.com/office/drawing/2014/main" id="{A490F94B-5214-E5F7-CA7F-9D3D4D4D5D40}"/>
              </a:ext>
            </a:extLst>
          </p:cNvPr>
          <p:cNvSpPr/>
          <p:nvPr/>
        </p:nvSpPr>
        <p:spPr>
          <a:xfrm>
            <a:off x="7715625" y="1832987"/>
            <a:ext cx="4004738" cy="2223555"/>
          </a:xfrm>
          <a:prstGeom prst="rect">
            <a:avLst/>
          </a:prstGeom>
          <a:solidFill>
            <a:srgbClr val="76D0C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1219170">
              <a:lnSpc>
                <a:spcPct val="115000"/>
              </a:lnSpc>
              <a:buClr>
                <a:srgbClr val="000000"/>
              </a:buClr>
              <a:buSzPts val="1000"/>
              <a:defRPr/>
            </a:pPr>
            <a:r>
              <a:rPr lang="en-US" sz="2400" b="1" kern="0">
                <a:solidFill>
                  <a:schemeClr val="bg1"/>
                </a:solidFill>
                <a:sym typeface="Titillium Web"/>
              </a:rPr>
              <a:t>Vitamin B6</a:t>
            </a:r>
          </a:p>
          <a:p>
            <a:pPr defTabSz="1219170">
              <a:lnSpc>
                <a:spcPct val="115000"/>
              </a:lnSpc>
              <a:buClr>
                <a:srgbClr val="000000"/>
              </a:buClr>
              <a:buSzPts val="1000"/>
              <a:defRPr/>
            </a:pPr>
            <a:r>
              <a:rPr lang="en-US" sz="1600" kern="0">
                <a:solidFill>
                  <a:schemeClr val="bg1"/>
                </a:solidFill>
                <a:ea typeface="Titillium Web"/>
                <a:cs typeface="Titillium Web"/>
                <a:sym typeface="Titillium Web"/>
              </a:rPr>
              <a:t>Lowest Carbon Footprint by at least 10% compared to alternative production driven by the avoidance of coal-based steam, the use of renewable electricity and waste reduction.</a:t>
            </a:r>
          </a:p>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endParaRPr kumimoji="0" lang="en-US" sz="2500" b="0" i="0" u="none" strike="noStrike" kern="1200" cap="none" spc="0" normalizeH="0" baseline="0" noProof="0">
              <a:ln>
                <a:noFill/>
              </a:ln>
              <a:solidFill>
                <a:srgbClr val="FFFFFF"/>
              </a:solidFill>
              <a:effectLst/>
              <a:uLnTx/>
              <a:uFillTx/>
              <a:latin typeface="DM Sans"/>
              <a:ea typeface="+mn-ea"/>
              <a:cs typeface="Arial"/>
            </a:endParaRPr>
          </a:p>
        </p:txBody>
      </p:sp>
      <p:pic>
        <p:nvPicPr>
          <p:cNvPr id="14" name="Graphic 17" descr="Upload with solid fill">
            <a:extLst>
              <a:ext uri="{FF2B5EF4-FFF2-40B4-BE49-F238E27FC236}">
                <a16:creationId xmlns:a16="http://schemas.microsoft.com/office/drawing/2014/main" id="{A0F5094B-C02A-5C65-C3E8-8B7C3B210C51}"/>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350871" y="3306770"/>
            <a:ext cx="718499" cy="718499"/>
          </a:xfrm>
          <a:prstGeom prst="rect">
            <a:avLst/>
          </a:prstGeom>
        </p:spPr>
      </p:pic>
      <p:grpSp>
        <p:nvGrpSpPr>
          <p:cNvPr id="20" name="Group 19">
            <a:extLst>
              <a:ext uri="{FF2B5EF4-FFF2-40B4-BE49-F238E27FC236}">
                <a16:creationId xmlns:a16="http://schemas.microsoft.com/office/drawing/2014/main" id="{08137C92-14C9-C54E-9A9B-389765641BB0}"/>
              </a:ext>
            </a:extLst>
          </p:cNvPr>
          <p:cNvGrpSpPr/>
          <p:nvPr/>
        </p:nvGrpSpPr>
        <p:grpSpPr>
          <a:xfrm>
            <a:off x="7715624" y="4111771"/>
            <a:ext cx="4040593" cy="2101522"/>
            <a:chOff x="7844624" y="3961376"/>
            <a:chExt cx="4040593" cy="2101522"/>
          </a:xfrm>
        </p:grpSpPr>
        <p:sp>
          <p:nvSpPr>
            <p:cNvPr id="24" name="Rounded Rectangle 9">
              <a:extLst>
                <a:ext uri="{FF2B5EF4-FFF2-40B4-BE49-F238E27FC236}">
                  <a16:creationId xmlns:a16="http://schemas.microsoft.com/office/drawing/2014/main" id="{E313C4B6-ACC1-A103-C56D-9528192438C4}"/>
                </a:ext>
              </a:extLst>
            </p:cNvPr>
            <p:cNvSpPr/>
            <p:nvPr/>
          </p:nvSpPr>
          <p:spPr>
            <a:xfrm>
              <a:off x="7844624" y="4045776"/>
              <a:ext cx="4004738" cy="2017122"/>
            </a:xfrm>
            <a:prstGeom prst="rect">
              <a:avLst/>
            </a:prstGeom>
            <a:solidFill>
              <a:schemeClr val="tx2">
                <a:lumMod val="60000"/>
                <a:lumOff val="4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1219170">
                <a:lnSpc>
                  <a:spcPct val="115000"/>
                </a:lnSpc>
                <a:buClr>
                  <a:srgbClr val="000000"/>
                </a:buClr>
                <a:buSzPts val="1000"/>
                <a:defRPr/>
              </a:pPr>
              <a:r>
                <a:rPr lang="en-US" sz="2400" b="1" kern="0">
                  <a:solidFill>
                    <a:schemeClr val="bg1"/>
                  </a:solidFill>
                  <a:ea typeface="Titillium Web"/>
                  <a:cs typeface="Titillium Web"/>
                  <a:sym typeface="Titillium Web"/>
                </a:rPr>
                <a:t>Vitamin B5</a:t>
              </a:r>
            </a:p>
            <a:p>
              <a:pPr defTabSz="1219170">
                <a:lnSpc>
                  <a:spcPct val="115000"/>
                </a:lnSpc>
                <a:buClr>
                  <a:srgbClr val="000000"/>
                </a:buClr>
                <a:buSzPts val="1000"/>
                <a:defRPr/>
              </a:pPr>
              <a:r>
                <a:rPr lang="en-US" sz="1600" kern="0">
                  <a:solidFill>
                    <a:schemeClr val="bg1"/>
                  </a:solidFill>
                  <a:ea typeface="Titillium Web"/>
                  <a:cs typeface="Titillium Web"/>
                  <a:sym typeface="Titillium Web"/>
                </a:rPr>
                <a:t>Lowest Carbon and Environmental</a:t>
              </a:r>
            </a:p>
            <a:p>
              <a:pPr defTabSz="1219170">
                <a:lnSpc>
                  <a:spcPct val="115000"/>
                </a:lnSpc>
                <a:buClr>
                  <a:srgbClr val="000000"/>
                </a:buClr>
                <a:buSzPts val="1000"/>
                <a:defRPr/>
              </a:pPr>
              <a:r>
                <a:rPr lang="en-US" sz="1600" kern="0">
                  <a:solidFill>
                    <a:schemeClr val="bg1"/>
                  </a:solidFill>
                  <a:ea typeface="Titillium Web"/>
                  <a:cs typeface="Titillium Web"/>
                  <a:sym typeface="Titillium Web"/>
                </a:rPr>
                <a:t>Footprint driven by the avoidance of coal-based steam. Repurpose of waste generated into fertilizer and for land restoration.</a:t>
              </a:r>
              <a:endParaRPr lang="en-US" sz="1600" kern="0">
                <a:solidFill>
                  <a:schemeClr val="bg1"/>
                </a:solidFill>
                <a:ea typeface="Fira Sans"/>
                <a:cs typeface="Fira Sans"/>
                <a:sym typeface="Fira Sans"/>
              </a:endParaRPr>
            </a:p>
            <a:p>
              <a:pPr>
                <a:defRPr/>
              </a:pPr>
              <a:endParaRPr kumimoji="0" lang="en-US" sz="2500" b="0" i="0" u="none" strike="noStrike" kern="1200" cap="none" spc="0" normalizeH="0" baseline="0" noProof="0">
                <a:ln>
                  <a:noFill/>
                </a:ln>
                <a:solidFill>
                  <a:srgbClr val="FFFFFF"/>
                </a:solidFill>
                <a:effectLst/>
                <a:uLnTx/>
                <a:uFillTx/>
                <a:latin typeface="DM Sans" pitchFamily="2" charset="77"/>
                <a:ea typeface="+mn-ea"/>
                <a:cs typeface="Arial"/>
              </a:endParaRPr>
            </a:p>
          </p:txBody>
        </p:sp>
        <p:pic>
          <p:nvPicPr>
            <p:cNvPr id="25" name="Graphic 27">
              <a:extLst>
                <a:ext uri="{FF2B5EF4-FFF2-40B4-BE49-F238E27FC236}">
                  <a16:creationId xmlns:a16="http://schemas.microsoft.com/office/drawing/2014/main" id="{B1656FFD-4DF3-AE4C-B6B7-DC540A99813C}"/>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126163" y="3961376"/>
              <a:ext cx="759054" cy="759054"/>
            </a:xfrm>
            <a:prstGeom prst="rect">
              <a:avLst/>
            </a:prstGeom>
          </p:spPr>
        </p:pic>
      </p:grpSp>
      <p:sp>
        <p:nvSpPr>
          <p:cNvPr id="26" name="Rounded Rectangle 8">
            <a:extLst>
              <a:ext uri="{FF2B5EF4-FFF2-40B4-BE49-F238E27FC236}">
                <a16:creationId xmlns:a16="http://schemas.microsoft.com/office/drawing/2014/main" id="{A8E2C0FD-774E-CDF0-FAAD-1BEF4D1EEAF3}"/>
              </a:ext>
            </a:extLst>
          </p:cNvPr>
          <p:cNvSpPr/>
          <p:nvPr/>
        </p:nvSpPr>
        <p:spPr>
          <a:xfrm>
            <a:off x="431399" y="4196170"/>
            <a:ext cx="4704625" cy="2017122"/>
          </a:xfrm>
          <a:prstGeom prst="rect">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1219170">
              <a:lnSpc>
                <a:spcPct val="115000"/>
              </a:lnSpc>
              <a:buClr>
                <a:srgbClr val="000000"/>
              </a:buClr>
              <a:buSzPts val="1000"/>
              <a:defRPr/>
            </a:pPr>
            <a:r>
              <a:rPr lang="en-US" sz="2400" b="1" kern="0">
                <a:solidFill>
                  <a:schemeClr val="bg1"/>
                </a:solidFill>
                <a:ea typeface="Titillium Web"/>
                <a:cs typeface="Titillium Web"/>
                <a:sym typeface="Titillium Web"/>
              </a:rPr>
              <a:t>Vitamin C</a:t>
            </a:r>
          </a:p>
          <a:p>
            <a:pPr defTabSz="1219170">
              <a:lnSpc>
                <a:spcPct val="115000"/>
              </a:lnSpc>
              <a:buClr>
                <a:srgbClr val="000000"/>
              </a:buClr>
              <a:buSzPts val="1000"/>
              <a:defRPr/>
            </a:pPr>
            <a:r>
              <a:rPr lang="en-US" sz="1600" kern="0">
                <a:solidFill>
                  <a:schemeClr val="bg1"/>
                </a:solidFill>
                <a:sym typeface="Titillium Web"/>
              </a:rPr>
              <a:t>51% lower greenhouse gas emissions compared to average competitors. Production with 100% purchased renewable electricity (completing self-generated electricity and steam from burning natural gas).</a:t>
            </a:r>
          </a:p>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endParaRPr kumimoji="0" lang="en-US" sz="2500" b="0" i="0" u="none" strike="noStrike" kern="1200" cap="none" spc="0" normalizeH="0" baseline="0" noProof="0">
              <a:ln>
                <a:noFill/>
              </a:ln>
              <a:solidFill>
                <a:srgbClr val="FFFFFF"/>
              </a:solidFill>
              <a:effectLst/>
              <a:uLnTx/>
              <a:uFillTx/>
              <a:latin typeface="DM Sans"/>
              <a:ea typeface="+mn-ea"/>
              <a:cs typeface="Arial"/>
            </a:endParaRPr>
          </a:p>
        </p:txBody>
      </p:sp>
      <p:pic>
        <p:nvPicPr>
          <p:cNvPr id="19" name="Graphic 45">
            <a:extLst>
              <a:ext uri="{FF2B5EF4-FFF2-40B4-BE49-F238E27FC236}">
                <a16:creationId xmlns:a16="http://schemas.microsoft.com/office/drawing/2014/main" id="{91E2926C-5024-664E-A9C1-5A9DE01B9FAD}"/>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028876" y="3330678"/>
            <a:ext cx="691486" cy="691486"/>
          </a:xfrm>
          <a:prstGeom prst="rect">
            <a:avLst/>
          </a:prstGeom>
        </p:spPr>
      </p:pic>
      <p:pic>
        <p:nvPicPr>
          <p:cNvPr id="12" name="Graphic 16" descr="Renewable Energy with solid fill">
            <a:extLst>
              <a:ext uri="{FF2B5EF4-FFF2-40B4-BE49-F238E27FC236}">
                <a16:creationId xmlns:a16="http://schemas.microsoft.com/office/drawing/2014/main" id="{C23331A9-C467-F4A6-A47A-5D25260A4583}"/>
              </a:ext>
            </a:extLst>
          </p:cNvPr>
          <p:cNvPicPr>
            <a:picLocks noChangeAspect="1"/>
          </p:cNvPicPr>
          <p:nvPr/>
        </p:nvPicPr>
        <p:blipFill>
          <a:blip r:embed="rId8">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4368793" y="4221252"/>
            <a:ext cx="671424" cy="671424"/>
          </a:xfrm>
          <a:prstGeom prst="rect">
            <a:avLst/>
          </a:prstGeom>
        </p:spPr>
      </p:pic>
      <p:sp>
        <p:nvSpPr>
          <p:cNvPr id="6" name="Rounded Rectangle 8">
            <a:extLst>
              <a:ext uri="{FF2B5EF4-FFF2-40B4-BE49-F238E27FC236}">
                <a16:creationId xmlns:a16="http://schemas.microsoft.com/office/drawing/2014/main" id="{3E3D5994-9BB2-F08B-5315-5DDF0B81E1FA}"/>
              </a:ext>
            </a:extLst>
          </p:cNvPr>
          <p:cNvSpPr/>
          <p:nvPr/>
        </p:nvSpPr>
        <p:spPr>
          <a:xfrm>
            <a:off x="5211170" y="1832988"/>
            <a:ext cx="2412924" cy="4387712"/>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defTabSz="1219170">
              <a:lnSpc>
                <a:spcPct val="115000"/>
              </a:lnSpc>
              <a:buClr>
                <a:srgbClr val="000000"/>
              </a:buClr>
              <a:buSzPts val="1000"/>
              <a:defRPr/>
            </a:pPr>
            <a:r>
              <a:rPr lang="en-US" sz="2400" b="1" kern="0">
                <a:solidFill>
                  <a:schemeClr val="bg1"/>
                </a:solidFill>
                <a:sym typeface="Titillium Web"/>
              </a:rPr>
              <a:t>Vitamin B3</a:t>
            </a:r>
          </a:p>
          <a:p>
            <a:pPr marL="0" marR="0" lvl="0" indent="0" algn="l" defTabSz="914400" rtl="0" eaLnBrk="1" fontAlgn="base" latinLnBrk="0" hangingPunct="1">
              <a:lnSpc>
                <a:spcPct val="100000"/>
              </a:lnSpc>
              <a:spcBef>
                <a:spcPct val="0"/>
              </a:spcBef>
              <a:spcAft>
                <a:spcPts val="800"/>
              </a:spcAft>
              <a:buClr>
                <a:srgbClr val="E51F22"/>
              </a:buClr>
              <a:buSzTx/>
              <a:buFontTx/>
              <a:buNone/>
              <a:tabLst/>
              <a:defRPr/>
            </a:pPr>
            <a:r>
              <a:rPr lang="en-US" sz="1600" kern="0">
                <a:solidFill>
                  <a:schemeClr val="bg1"/>
                </a:solidFill>
              </a:rPr>
              <a:t>Niacinamide PC is crafted with natural-origin ingredients and powered primarily by Renewable Energy (by 2025).</a:t>
            </a:r>
            <a:br>
              <a:rPr lang="en-US" sz="1600" kern="0">
                <a:solidFill>
                  <a:schemeClr val="bg1"/>
                </a:solidFill>
              </a:rPr>
            </a:br>
            <a:r>
              <a:rPr lang="en-US" sz="1600" kern="0">
                <a:solidFill>
                  <a:schemeClr val="bg1"/>
                </a:solidFill>
              </a:rPr>
              <a:t>It is readily biodegradable, and it has only 7.4 kg CO2 eq. / kg in carbon footprint.</a:t>
            </a:r>
          </a:p>
        </p:txBody>
      </p:sp>
      <p:pic>
        <p:nvPicPr>
          <p:cNvPr id="4" name="Graphic 37">
            <a:extLst>
              <a:ext uri="{FF2B5EF4-FFF2-40B4-BE49-F238E27FC236}">
                <a16:creationId xmlns:a16="http://schemas.microsoft.com/office/drawing/2014/main" id="{C77C544C-2B85-5147-8A04-114FE4970F79}"/>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980831" y="5465038"/>
            <a:ext cx="748254" cy="748254"/>
          </a:xfrm>
          <a:prstGeom prst="rect">
            <a:avLst/>
          </a:prstGeom>
        </p:spPr>
      </p:pic>
    </p:spTree>
    <p:extLst>
      <p:ext uri="{BB962C8B-B14F-4D97-AF65-F5344CB8AC3E}">
        <p14:creationId xmlns:p14="http://schemas.microsoft.com/office/powerpoint/2010/main" val="120874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C98AF52-C3D4-9254-13FA-9CFCC68E4852}"/>
              </a:ext>
            </a:extLst>
          </p:cNvPr>
          <p:cNvPicPr>
            <a:picLocks noChangeAspect="1"/>
          </p:cNvPicPr>
          <p:nvPr/>
        </p:nvPicPr>
        <p:blipFill>
          <a:blip r:embed="rId2" cstate="print">
            <a:extLst>
              <a:ext uri="{28A0092B-C50C-407E-A947-70E740481C1C}">
                <a14:useLocalDpi xmlns:a14="http://schemas.microsoft.com/office/drawing/2010/main"/>
              </a:ext>
            </a:extLst>
          </a:blip>
          <a:srcRect b="3143"/>
          <a:stretch/>
        </p:blipFill>
        <p:spPr>
          <a:xfrm>
            <a:off x="1640011" y="680764"/>
            <a:ext cx="9114999" cy="5606117"/>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noFill/>
        </p:spPr>
      </p:pic>
      <p:sp>
        <p:nvSpPr>
          <p:cNvPr id="3" name="Freeform: Shape 167">
            <a:extLst>
              <a:ext uri="{FF2B5EF4-FFF2-40B4-BE49-F238E27FC236}">
                <a16:creationId xmlns:a16="http://schemas.microsoft.com/office/drawing/2014/main" id="{6471291D-7C84-987C-90A6-22D47B114077}"/>
              </a:ext>
            </a:extLst>
          </p:cNvPr>
          <p:cNvSpPr>
            <a:spLocks noChangeAspect="1"/>
          </p:cNvSpPr>
          <p:nvPr/>
        </p:nvSpPr>
        <p:spPr>
          <a:xfrm>
            <a:off x="3683943" y="2579626"/>
            <a:ext cx="218221" cy="376232"/>
          </a:xfrm>
          <a:custGeom>
            <a:avLst/>
            <a:gdLst>
              <a:gd name="connsiteX0" fmla="*/ 326220 w 652439"/>
              <a:gd name="connsiteY0" fmla="*/ 138671 h 1019393"/>
              <a:gd name="connsiteX1" fmla="*/ 141870 w 652439"/>
              <a:gd name="connsiteY1" fmla="*/ 323021 h 1019393"/>
              <a:gd name="connsiteX2" fmla="*/ 326220 w 652439"/>
              <a:gd name="connsiteY2" fmla="*/ 507371 h 1019393"/>
              <a:gd name="connsiteX3" fmla="*/ 510570 w 652439"/>
              <a:gd name="connsiteY3" fmla="*/ 323021 h 1019393"/>
              <a:gd name="connsiteX4" fmla="*/ 326220 w 652439"/>
              <a:gd name="connsiteY4" fmla="*/ 138671 h 1019393"/>
              <a:gd name="connsiteX5" fmla="*/ 326220 w 652439"/>
              <a:gd name="connsiteY5" fmla="*/ 0 h 1019393"/>
              <a:gd name="connsiteX6" fmla="*/ 652439 w 652439"/>
              <a:gd name="connsiteY6" fmla="*/ 326220 h 1019393"/>
              <a:gd name="connsiteX7" fmla="*/ 646577 w 652439"/>
              <a:gd name="connsiteY7" fmla="*/ 384379 h 1019393"/>
              <a:gd name="connsiteX8" fmla="*/ 647396 w 652439"/>
              <a:gd name="connsiteY8" fmla="*/ 384379 h 1019393"/>
              <a:gd name="connsiteX9" fmla="*/ 626804 w 652439"/>
              <a:gd name="connsiteY9" fmla="*/ 453199 h 1019393"/>
              <a:gd name="connsiteX10" fmla="*/ 580605 w 652439"/>
              <a:gd name="connsiteY10" fmla="*/ 556635 h 1019393"/>
              <a:gd name="connsiteX11" fmla="*/ 326220 w 652439"/>
              <a:gd name="connsiteY11" fmla="*/ 1019393 h 1019393"/>
              <a:gd name="connsiteX12" fmla="*/ 22793 w 652439"/>
              <a:gd name="connsiteY12" fmla="*/ 452270 h 1019393"/>
              <a:gd name="connsiteX13" fmla="*/ 6379 w 652439"/>
              <a:gd name="connsiteY13" fmla="*/ 389484 h 1019393"/>
              <a:gd name="connsiteX14" fmla="*/ 0 w 652439"/>
              <a:gd name="connsiteY14" fmla="*/ 326220 h 1019393"/>
              <a:gd name="connsiteX15" fmla="*/ 326220 w 652439"/>
              <a:gd name="connsiteY15" fmla="*/ 0 h 101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2439" h="1019393">
                <a:moveTo>
                  <a:pt x="326220" y="138671"/>
                </a:moveTo>
                <a:cubicBezTo>
                  <a:pt x="224406" y="138671"/>
                  <a:pt x="141870" y="221207"/>
                  <a:pt x="141870" y="323021"/>
                </a:cubicBezTo>
                <a:cubicBezTo>
                  <a:pt x="141870" y="424835"/>
                  <a:pt x="224406" y="507371"/>
                  <a:pt x="326220" y="507371"/>
                </a:cubicBezTo>
                <a:cubicBezTo>
                  <a:pt x="428034" y="507371"/>
                  <a:pt x="510570" y="424835"/>
                  <a:pt x="510570" y="323021"/>
                </a:cubicBezTo>
                <a:cubicBezTo>
                  <a:pt x="510570" y="221207"/>
                  <a:pt x="428034" y="138671"/>
                  <a:pt x="326220" y="138671"/>
                </a:cubicBezTo>
                <a:close/>
                <a:moveTo>
                  <a:pt x="326220" y="0"/>
                </a:moveTo>
                <a:cubicBezTo>
                  <a:pt x="506386" y="0"/>
                  <a:pt x="652439" y="146053"/>
                  <a:pt x="652439" y="326220"/>
                </a:cubicBezTo>
                <a:lnTo>
                  <a:pt x="646577" y="384379"/>
                </a:lnTo>
                <a:lnTo>
                  <a:pt x="647396" y="384379"/>
                </a:lnTo>
                <a:cubicBezTo>
                  <a:pt x="644101" y="395849"/>
                  <a:pt x="637935" y="424490"/>
                  <a:pt x="626804" y="453199"/>
                </a:cubicBezTo>
                <a:lnTo>
                  <a:pt x="580605" y="556635"/>
                </a:lnTo>
                <a:cubicBezTo>
                  <a:pt x="504811" y="719888"/>
                  <a:pt x="406514" y="860639"/>
                  <a:pt x="326220" y="1019393"/>
                </a:cubicBezTo>
                <a:cubicBezTo>
                  <a:pt x="232544" y="834181"/>
                  <a:pt x="79140" y="618339"/>
                  <a:pt x="22793" y="452270"/>
                </a:cubicBezTo>
                <a:cubicBezTo>
                  <a:pt x="8160" y="388109"/>
                  <a:pt x="8505" y="410572"/>
                  <a:pt x="6379" y="389484"/>
                </a:cubicBezTo>
                <a:lnTo>
                  <a:pt x="0" y="326220"/>
                </a:lnTo>
                <a:cubicBezTo>
                  <a:pt x="0" y="146053"/>
                  <a:pt x="146054" y="0"/>
                  <a:pt x="326220" y="0"/>
                </a:cubicBez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050" b="0" i="0" u="none" strike="noStrike" kern="0" cap="none" spc="0" normalizeH="0" baseline="0" noProof="0">
              <a:ln>
                <a:noFill/>
              </a:ln>
              <a:solidFill>
                <a:srgbClr val="FFFFFF"/>
              </a:solidFill>
              <a:effectLst/>
              <a:uLnTx/>
              <a:uFillTx/>
              <a:latin typeface="+mj-lt"/>
              <a:ea typeface="+mn-ea"/>
              <a:cs typeface="+mn-cs"/>
            </a:endParaRPr>
          </a:p>
        </p:txBody>
      </p:sp>
      <p:sp>
        <p:nvSpPr>
          <p:cNvPr id="5" name="Freeform: Shape 167">
            <a:extLst>
              <a:ext uri="{FF2B5EF4-FFF2-40B4-BE49-F238E27FC236}">
                <a16:creationId xmlns:a16="http://schemas.microsoft.com/office/drawing/2014/main" id="{121F758A-DEA0-003C-062B-9C7BBC0BD091}"/>
              </a:ext>
            </a:extLst>
          </p:cNvPr>
          <p:cNvSpPr>
            <a:spLocks noChangeAspect="1"/>
          </p:cNvSpPr>
          <p:nvPr/>
        </p:nvSpPr>
        <p:spPr>
          <a:xfrm>
            <a:off x="8659354" y="2789942"/>
            <a:ext cx="218221" cy="376232"/>
          </a:xfrm>
          <a:custGeom>
            <a:avLst/>
            <a:gdLst>
              <a:gd name="connsiteX0" fmla="*/ 326220 w 652439"/>
              <a:gd name="connsiteY0" fmla="*/ 138671 h 1019393"/>
              <a:gd name="connsiteX1" fmla="*/ 141870 w 652439"/>
              <a:gd name="connsiteY1" fmla="*/ 323021 h 1019393"/>
              <a:gd name="connsiteX2" fmla="*/ 326220 w 652439"/>
              <a:gd name="connsiteY2" fmla="*/ 507371 h 1019393"/>
              <a:gd name="connsiteX3" fmla="*/ 510570 w 652439"/>
              <a:gd name="connsiteY3" fmla="*/ 323021 h 1019393"/>
              <a:gd name="connsiteX4" fmla="*/ 326220 w 652439"/>
              <a:gd name="connsiteY4" fmla="*/ 138671 h 1019393"/>
              <a:gd name="connsiteX5" fmla="*/ 326220 w 652439"/>
              <a:gd name="connsiteY5" fmla="*/ 0 h 1019393"/>
              <a:gd name="connsiteX6" fmla="*/ 652439 w 652439"/>
              <a:gd name="connsiteY6" fmla="*/ 326220 h 1019393"/>
              <a:gd name="connsiteX7" fmla="*/ 646577 w 652439"/>
              <a:gd name="connsiteY7" fmla="*/ 384379 h 1019393"/>
              <a:gd name="connsiteX8" fmla="*/ 647396 w 652439"/>
              <a:gd name="connsiteY8" fmla="*/ 384379 h 1019393"/>
              <a:gd name="connsiteX9" fmla="*/ 626804 w 652439"/>
              <a:gd name="connsiteY9" fmla="*/ 453199 h 1019393"/>
              <a:gd name="connsiteX10" fmla="*/ 580605 w 652439"/>
              <a:gd name="connsiteY10" fmla="*/ 556635 h 1019393"/>
              <a:gd name="connsiteX11" fmla="*/ 326220 w 652439"/>
              <a:gd name="connsiteY11" fmla="*/ 1019393 h 1019393"/>
              <a:gd name="connsiteX12" fmla="*/ 22793 w 652439"/>
              <a:gd name="connsiteY12" fmla="*/ 452270 h 1019393"/>
              <a:gd name="connsiteX13" fmla="*/ 6379 w 652439"/>
              <a:gd name="connsiteY13" fmla="*/ 389484 h 1019393"/>
              <a:gd name="connsiteX14" fmla="*/ 0 w 652439"/>
              <a:gd name="connsiteY14" fmla="*/ 326220 h 1019393"/>
              <a:gd name="connsiteX15" fmla="*/ 326220 w 652439"/>
              <a:gd name="connsiteY15" fmla="*/ 0 h 101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2439" h="1019393">
                <a:moveTo>
                  <a:pt x="326220" y="138671"/>
                </a:moveTo>
                <a:cubicBezTo>
                  <a:pt x="224406" y="138671"/>
                  <a:pt x="141870" y="221207"/>
                  <a:pt x="141870" y="323021"/>
                </a:cubicBezTo>
                <a:cubicBezTo>
                  <a:pt x="141870" y="424835"/>
                  <a:pt x="224406" y="507371"/>
                  <a:pt x="326220" y="507371"/>
                </a:cubicBezTo>
                <a:cubicBezTo>
                  <a:pt x="428034" y="507371"/>
                  <a:pt x="510570" y="424835"/>
                  <a:pt x="510570" y="323021"/>
                </a:cubicBezTo>
                <a:cubicBezTo>
                  <a:pt x="510570" y="221207"/>
                  <a:pt x="428034" y="138671"/>
                  <a:pt x="326220" y="138671"/>
                </a:cubicBezTo>
                <a:close/>
                <a:moveTo>
                  <a:pt x="326220" y="0"/>
                </a:moveTo>
                <a:cubicBezTo>
                  <a:pt x="506386" y="0"/>
                  <a:pt x="652439" y="146053"/>
                  <a:pt x="652439" y="326220"/>
                </a:cubicBezTo>
                <a:lnTo>
                  <a:pt x="646577" y="384379"/>
                </a:lnTo>
                <a:lnTo>
                  <a:pt x="647396" y="384379"/>
                </a:lnTo>
                <a:cubicBezTo>
                  <a:pt x="644101" y="395849"/>
                  <a:pt x="637935" y="424490"/>
                  <a:pt x="626804" y="453199"/>
                </a:cubicBezTo>
                <a:lnTo>
                  <a:pt x="580605" y="556635"/>
                </a:lnTo>
                <a:cubicBezTo>
                  <a:pt x="504811" y="719888"/>
                  <a:pt x="406514" y="860639"/>
                  <a:pt x="326220" y="1019393"/>
                </a:cubicBezTo>
                <a:cubicBezTo>
                  <a:pt x="232544" y="834181"/>
                  <a:pt x="79140" y="618339"/>
                  <a:pt x="22793" y="452270"/>
                </a:cubicBezTo>
                <a:cubicBezTo>
                  <a:pt x="8160" y="388109"/>
                  <a:pt x="8505" y="410572"/>
                  <a:pt x="6379" y="389484"/>
                </a:cubicBezTo>
                <a:lnTo>
                  <a:pt x="0" y="326220"/>
                </a:lnTo>
                <a:cubicBezTo>
                  <a:pt x="0" y="146053"/>
                  <a:pt x="146054" y="0"/>
                  <a:pt x="326220" y="0"/>
                </a:cubicBez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050" b="0" i="0" u="none" strike="noStrike" kern="0" cap="none" spc="0" normalizeH="0" baseline="0" noProof="0">
              <a:ln>
                <a:noFill/>
              </a:ln>
              <a:solidFill>
                <a:srgbClr val="FFFFFF"/>
              </a:solidFill>
              <a:effectLst/>
              <a:uLnTx/>
              <a:uFillTx/>
              <a:latin typeface="+mj-lt"/>
              <a:ea typeface="+mn-ea"/>
              <a:cs typeface="+mn-cs"/>
            </a:endParaRPr>
          </a:p>
        </p:txBody>
      </p:sp>
      <p:sp>
        <p:nvSpPr>
          <p:cNvPr id="6" name="Freeform: Shape 167">
            <a:extLst>
              <a:ext uri="{FF2B5EF4-FFF2-40B4-BE49-F238E27FC236}">
                <a16:creationId xmlns:a16="http://schemas.microsoft.com/office/drawing/2014/main" id="{4A64E254-D7CB-B23C-E7B9-FE2ADC3E302C}"/>
              </a:ext>
            </a:extLst>
          </p:cNvPr>
          <p:cNvSpPr>
            <a:spLocks noChangeAspect="1"/>
          </p:cNvSpPr>
          <p:nvPr/>
        </p:nvSpPr>
        <p:spPr>
          <a:xfrm>
            <a:off x="5570893" y="2042884"/>
            <a:ext cx="218221" cy="376232"/>
          </a:xfrm>
          <a:custGeom>
            <a:avLst/>
            <a:gdLst>
              <a:gd name="connsiteX0" fmla="*/ 326220 w 652439"/>
              <a:gd name="connsiteY0" fmla="*/ 138671 h 1019393"/>
              <a:gd name="connsiteX1" fmla="*/ 141870 w 652439"/>
              <a:gd name="connsiteY1" fmla="*/ 323021 h 1019393"/>
              <a:gd name="connsiteX2" fmla="*/ 326220 w 652439"/>
              <a:gd name="connsiteY2" fmla="*/ 507371 h 1019393"/>
              <a:gd name="connsiteX3" fmla="*/ 510570 w 652439"/>
              <a:gd name="connsiteY3" fmla="*/ 323021 h 1019393"/>
              <a:gd name="connsiteX4" fmla="*/ 326220 w 652439"/>
              <a:gd name="connsiteY4" fmla="*/ 138671 h 1019393"/>
              <a:gd name="connsiteX5" fmla="*/ 326220 w 652439"/>
              <a:gd name="connsiteY5" fmla="*/ 0 h 1019393"/>
              <a:gd name="connsiteX6" fmla="*/ 652439 w 652439"/>
              <a:gd name="connsiteY6" fmla="*/ 326220 h 1019393"/>
              <a:gd name="connsiteX7" fmla="*/ 646577 w 652439"/>
              <a:gd name="connsiteY7" fmla="*/ 384379 h 1019393"/>
              <a:gd name="connsiteX8" fmla="*/ 647396 w 652439"/>
              <a:gd name="connsiteY8" fmla="*/ 384379 h 1019393"/>
              <a:gd name="connsiteX9" fmla="*/ 626804 w 652439"/>
              <a:gd name="connsiteY9" fmla="*/ 453199 h 1019393"/>
              <a:gd name="connsiteX10" fmla="*/ 580605 w 652439"/>
              <a:gd name="connsiteY10" fmla="*/ 556635 h 1019393"/>
              <a:gd name="connsiteX11" fmla="*/ 326220 w 652439"/>
              <a:gd name="connsiteY11" fmla="*/ 1019393 h 1019393"/>
              <a:gd name="connsiteX12" fmla="*/ 22793 w 652439"/>
              <a:gd name="connsiteY12" fmla="*/ 452270 h 1019393"/>
              <a:gd name="connsiteX13" fmla="*/ 6379 w 652439"/>
              <a:gd name="connsiteY13" fmla="*/ 389484 h 1019393"/>
              <a:gd name="connsiteX14" fmla="*/ 0 w 652439"/>
              <a:gd name="connsiteY14" fmla="*/ 326220 h 1019393"/>
              <a:gd name="connsiteX15" fmla="*/ 326220 w 652439"/>
              <a:gd name="connsiteY15" fmla="*/ 0 h 101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2439" h="1019393">
                <a:moveTo>
                  <a:pt x="326220" y="138671"/>
                </a:moveTo>
                <a:cubicBezTo>
                  <a:pt x="224406" y="138671"/>
                  <a:pt x="141870" y="221207"/>
                  <a:pt x="141870" y="323021"/>
                </a:cubicBezTo>
                <a:cubicBezTo>
                  <a:pt x="141870" y="424835"/>
                  <a:pt x="224406" y="507371"/>
                  <a:pt x="326220" y="507371"/>
                </a:cubicBezTo>
                <a:cubicBezTo>
                  <a:pt x="428034" y="507371"/>
                  <a:pt x="510570" y="424835"/>
                  <a:pt x="510570" y="323021"/>
                </a:cubicBezTo>
                <a:cubicBezTo>
                  <a:pt x="510570" y="221207"/>
                  <a:pt x="428034" y="138671"/>
                  <a:pt x="326220" y="138671"/>
                </a:cubicBezTo>
                <a:close/>
                <a:moveTo>
                  <a:pt x="326220" y="0"/>
                </a:moveTo>
                <a:cubicBezTo>
                  <a:pt x="506386" y="0"/>
                  <a:pt x="652439" y="146053"/>
                  <a:pt x="652439" y="326220"/>
                </a:cubicBezTo>
                <a:lnTo>
                  <a:pt x="646577" y="384379"/>
                </a:lnTo>
                <a:lnTo>
                  <a:pt x="647396" y="384379"/>
                </a:lnTo>
                <a:cubicBezTo>
                  <a:pt x="644101" y="395849"/>
                  <a:pt x="637935" y="424490"/>
                  <a:pt x="626804" y="453199"/>
                </a:cubicBezTo>
                <a:lnTo>
                  <a:pt x="580605" y="556635"/>
                </a:lnTo>
                <a:cubicBezTo>
                  <a:pt x="504811" y="719888"/>
                  <a:pt x="406514" y="860639"/>
                  <a:pt x="326220" y="1019393"/>
                </a:cubicBezTo>
                <a:cubicBezTo>
                  <a:pt x="232544" y="834181"/>
                  <a:pt x="79140" y="618339"/>
                  <a:pt x="22793" y="452270"/>
                </a:cubicBezTo>
                <a:cubicBezTo>
                  <a:pt x="8160" y="388109"/>
                  <a:pt x="8505" y="410572"/>
                  <a:pt x="6379" y="389484"/>
                </a:cubicBezTo>
                <a:lnTo>
                  <a:pt x="0" y="326220"/>
                </a:lnTo>
                <a:cubicBezTo>
                  <a:pt x="0" y="146053"/>
                  <a:pt x="146054" y="0"/>
                  <a:pt x="326220" y="0"/>
                </a:cubicBez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050" b="0" i="0" u="none" strike="noStrike" kern="0" cap="none" spc="0" normalizeH="0" baseline="0" noProof="0">
              <a:ln>
                <a:noFill/>
              </a:ln>
              <a:solidFill>
                <a:srgbClr val="FFFFFF"/>
              </a:solidFill>
              <a:effectLst/>
              <a:uLnTx/>
              <a:uFillTx/>
              <a:latin typeface="+mj-lt"/>
              <a:ea typeface="+mn-ea"/>
              <a:cs typeface="+mn-cs"/>
            </a:endParaRPr>
          </a:p>
        </p:txBody>
      </p:sp>
      <p:sp>
        <p:nvSpPr>
          <p:cNvPr id="7" name="Freeform: Shape 167">
            <a:extLst>
              <a:ext uri="{FF2B5EF4-FFF2-40B4-BE49-F238E27FC236}">
                <a16:creationId xmlns:a16="http://schemas.microsoft.com/office/drawing/2014/main" id="{6DE1E401-BF97-E744-4FF0-382B6B1075D2}"/>
              </a:ext>
            </a:extLst>
          </p:cNvPr>
          <p:cNvSpPr>
            <a:spLocks noChangeAspect="1"/>
          </p:cNvSpPr>
          <p:nvPr/>
        </p:nvSpPr>
        <p:spPr>
          <a:xfrm>
            <a:off x="5898227" y="2313993"/>
            <a:ext cx="218221" cy="376232"/>
          </a:xfrm>
          <a:custGeom>
            <a:avLst/>
            <a:gdLst>
              <a:gd name="connsiteX0" fmla="*/ 326220 w 652439"/>
              <a:gd name="connsiteY0" fmla="*/ 138671 h 1019393"/>
              <a:gd name="connsiteX1" fmla="*/ 141870 w 652439"/>
              <a:gd name="connsiteY1" fmla="*/ 323021 h 1019393"/>
              <a:gd name="connsiteX2" fmla="*/ 326220 w 652439"/>
              <a:gd name="connsiteY2" fmla="*/ 507371 h 1019393"/>
              <a:gd name="connsiteX3" fmla="*/ 510570 w 652439"/>
              <a:gd name="connsiteY3" fmla="*/ 323021 h 1019393"/>
              <a:gd name="connsiteX4" fmla="*/ 326220 w 652439"/>
              <a:gd name="connsiteY4" fmla="*/ 138671 h 1019393"/>
              <a:gd name="connsiteX5" fmla="*/ 326220 w 652439"/>
              <a:gd name="connsiteY5" fmla="*/ 0 h 1019393"/>
              <a:gd name="connsiteX6" fmla="*/ 652439 w 652439"/>
              <a:gd name="connsiteY6" fmla="*/ 326220 h 1019393"/>
              <a:gd name="connsiteX7" fmla="*/ 646577 w 652439"/>
              <a:gd name="connsiteY7" fmla="*/ 384379 h 1019393"/>
              <a:gd name="connsiteX8" fmla="*/ 647396 w 652439"/>
              <a:gd name="connsiteY8" fmla="*/ 384379 h 1019393"/>
              <a:gd name="connsiteX9" fmla="*/ 626804 w 652439"/>
              <a:gd name="connsiteY9" fmla="*/ 453199 h 1019393"/>
              <a:gd name="connsiteX10" fmla="*/ 580605 w 652439"/>
              <a:gd name="connsiteY10" fmla="*/ 556635 h 1019393"/>
              <a:gd name="connsiteX11" fmla="*/ 326220 w 652439"/>
              <a:gd name="connsiteY11" fmla="*/ 1019393 h 1019393"/>
              <a:gd name="connsiteX12" fmla="*/ 22793 w 652439"/>
              <a:gd name="connsiteY12" fmla="*/ 452270 h 1019393"/>
              <a:gd name="connsiteX13" fmla="*/ 6379 w 652439"/>
              <a:gd name="connsiteY13" fmla="*/ 389484 h 1019393"/>
              <a:gd name="connsiteX14" fmla="*/ 0 w 652439"/>
              <a:gd name="connsiteY14" fmla="*/ 326220 h 1019393"/>
              <a:gd name="connsiteX15" fmla="*/ 326220 w 652439"/>
              <a:gd name="connsiteY15" fmla="*/ 0 h 101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2439" h="1019393">
                <a:moveTo>
                  <a:pt x="326220" y="138671"/>
                </a:moveTo>
                <a:cubicBezTo>
                  <a:pt x="224406" y="138671"/>
                  <a:pt x="141870" y="221207"/>
                  <a:pt x="141870" y="323021"/>
                </a:cubicBezTo>
                <a:cubicBezTo>
                  <a:pt x="141870" y="424835"/>
                  <a:pt x="224406" y="507371"/>
                  <a:pt x="326220" y="507371"/>
                </a:cubicBezTo>
                <a:cubicBezTo>
                  <a:pt x="428034" y="507371"/>
                  <a:pt x="510570" y="424835"/>
                  <a:pt x="510570" y="323021"/>
                </a:cubicBezTo>
                <a:cubicBezTo>
                  <a:pt x="510570" y="221207"/>
                  <a:pt x="428034" y="138671"/>
                  <a:pt x="326220" y="138671"/>
                </a:cubicBezTo>
                <a:close/>
                <a:moveTo>
                  <a:pt x="326220" y="0"/>
                </a:moveTo>
                <a:cubicBezTo>
                  <a:pt x="506386" y="0"/>
                  <a:pt x="652439" y="146053"/>
                  <a:pt x="652439" y="326220"/>
                </a:cubicBezTo>
                <a:lnTo>
                  <a:pt x="646577" y="384379"/>
                </a:lnTo>
                <a:lnTo>
                  <a:pt x="647396" y="384379"/>
                </a:lnTo>
                <a:cubicBezTo>
                  <a:pt x="644101" y="395849"/>
                  <a:pt x="637935" y="424490"/>
                  <a:pt x="626804" y="453199"/>
                </a:cubicBezTo>
                <a:lnTo>
                  <a:pt x="580605" y="556635"/>
                </a:lnTo>
                <a:cubicBezTo>
                  <a:pt x="504811" y="719888"/>
                  <a:pt x="406514" y="860639"/>
                  <a:pt x="326220" y="1019393"/>
                </a:cubicBezTo>
                <a:cubicBezTo>
                  <a:pt x="232544" y="834181"/>
                  <a:pt x="79140" y="618339"/>
                  <a:pt x="22793" y="452270"/>
                </a:cubicBezTo>
                <a:cubicBezTo>
                  <a:pt x="8160" y="388109"/>
                  <a:pt x="8505" y="410572"/>
                  <a:pt x="6379" y="389484"/>
                </a:cubicBezTo>
                <a:lnTo>
                  <a:pt x="0" y="326220"/>
                </a:lnTo>
                <a:cubicBezTo>
                  <a:pt x="0" y="146053"/>
                  <a:pt x="146054" y="0"/>
                  <a:pt x="326220" y="0"/>
                </a:cubicBez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050" b="0" i="0" u="none" strike="noStrike" kern="0" cap="none" spc="0" normalizeH="0" baseline="0" noProof="0">
              <a:ln>
                <a:noFill/>
              </a:ln>
              <a:solidFill>
                <a:srgbClr val="FFFFFF"/>
              </a:solidFill>
              <a:effectLst/>
              <a:uLnTx/>
              <a:uFillTx/>
              <a:latin typeface="+mj-lt"/>
              <a:ea typeface="+mn-ea"/>
              <a:cs typeface="+mn-cs"/>
            </a:endParaRPr>
          </a:p>
        </p:txBody>
      </p:sp>
      <p:sp>
        <p:nvSpPr>
          <p:cNvPr id="8" name="Freeform: Shape 167">
            <a:extLst>
              <a:ext uri="{FF2B5EF4-FFF2-40B4-BE49-F238E27FC236}">
                <a16:creationId xmlns:a16="http://schemas.microsoft.com/office/drawing/2014/main" id="{C21235A0-D00F-867A-006E-537979D62EC2}"/>
              </a:ext>
            </a:extLst>
          </p:cNvPr>
          <p:cNvSpPr>
            <a:spLocks noChangeAspect="1"/>
          </p:cNvSpPr>
          <p:nvPr/>
        </p:nvSpPr>
        <p:spPr>
          <a:xfrm>
            <a:off x="6007340" y="2286564"/>
            <a:ext cx="218221" cy="376232"/>
          </a:xfrm>
          <a:custGeom>
            <a:avLst/>
            <a:gdLst>
              <a:gd name="connsiteX0" fmla="*/ 326220 w 652439"/>
              <a:gd name="connsiteY0" fmla="*/ 138671 h 1019393"/>
              <a:gd name="connsiteX1" fmla="*/ 141870 w 652439"/>
              <a:gd name="connsiteY1" fmla="*/ 323021 h 1019393"/>
              <a:gd name="connsiteX2" fmla="*/ 326220 w 652439"/>
              <a:gd name="connsiteY2" fmla="*/ 507371 h 1019393"/>
              <a:gd name="connsiteX3" fmla="*/ 510570 w 652439"/>
              <a:gd name="connsiteY3" fmla="*/ 323021 h 1019393"/>
              <a:gd name="connsiteX4" fmla="*/ 326220 w 652439"/>
              <a:gd name="connsiteY4" fmla="*/ 138671 h 1019393"/>
              <a:gd name="connsiteX5" fmla="*/ 326220 w 652439"/>
              <a:gd name="connsiteY5" fmla="*/ 0 h 1019393"/>
              <a:gd name="connsiteX6" fmla="*/ 652439 w 652439"/>
              <a:gd name="connsiteY6" fmla="*/ 326220 h 1019393"/>
              <a:gd name="connsiteX7" fmla="*/ 646577 w 652439"/>
              <a:gd name="connsiteY7" fmla="*/ 384379 h 1019393"/>
              <a:gd name="connsiteX8" fmla="*/ 647396 w 652439"/>
              <a:gd name="connsiteY8" fmla="*/ 384379 h 1019393"/>
              <a:gd name="connsiteX9" fmla="*/ 626804 w 652439"/>
              <a:gd name="connsiteY9" fmla="*/ 453199 h 1019393"/>
              <a:gd name="connsiteX10" fmla="*/ 580605 w 652439"/>
              <a:gd name="connsiteY10" fmla="*/ 556635 h 1019393"/>
              <a:gd name="connsiteX11" fmla="*/ 326220 w 652439"/>
              <a:gd name="connsiteY11" fmla="*/ 1019393 h 1019393"/>
              <a:gd name="connsiteX12" fmla="*/ 22793 w 652439"/>
              <a:gd name="connsiteY12" fmla="*/ 452270 h 1019393"/>
              <a:gd name="connsiteX13" fmla="*/ 6379 w 652439"/>
              <a:gd name="connsiteY13" fmla="*/ 389484 h 1019393"/>
              <a:gd name="connsiteX14" fmla="*/ 0 w 652439"/>
              <a:gd name="connsiteY14" fmla="*/ 326220 h 1019393"/>
              <a:gd name="connsiteX15" fmla="*/ 326220 w 652439"/>
              <a:gd name="connsiteY15" fmla="*/ 0 h 101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2439" h="1019393">
                <a:moveTo>
                  <a:pt x="326220" y="138671"/>
                </a:moveTo>
                <a:cubicBezTo>
                  <a:pt x="224406" y="138671"/>
                  <a:pt x="141870" y="221207"/>
                  <a:pt x="141870" y="323021"/>
                </a:cubicBezTo>
                <a:cubicBezTo>
                  <a:pt x="141870" y="424835"/>
                  <a:pt x="224406" y="507371"/>
                  <a:pt x="326220" y="507371"/>
                </a:cubicBezTo>
                <a:cubicBezTo>
                  <a:pt x="428034" y="507371"/>
                  <a:pt x="510570" y="424835"/>
                  <a:pt x="510570" y="323021"/>
                </a:cubicBezTo>
                <a:cubicBezTo>
                  <a:pt x="510570" y="221207"/>
                  <a:pt x="428034" y="138671"/>
                  <a:pt x="326220" y="138671"/>
                </a:cubicBezTo>
                <a:close/>
                <a:moveTo>
                  <a:pt x="326220" y="0"/>
                </a:moveTo>
                <a:cubicBezTo>
                  <a:pt x="506386" y="0"/>
                  <a:pt x="652439" y="146053"/>
                  <a:pt x="652439" y="326220"/>
                </a:cubicBezTo>
                <a:lnTo>
                  <a:pt x="646577" y="384379"/>
                </a:lnTo>
                <a:lnTo>
                  <a:pt x="647396" y="384379"/>
                </a:lnTo>
                <a:cubicBezTo>
                  <a:pt x="644101" y="395849"/>
                  <a:pt x="637935" y="424490"/>
                  <a:pt x="626804" y="453199"/>
                </a:cubicBezTo>
                <a:lnTo>
                  <a:pt x="580605" y="556635"/>
                </a:lnTo>
                <a:cubicBezTo>
                  <a:pt x="504811" y="719888"/>
                  <a:pt x="406514" y="860639"/>
                  <a:pt x="326220" y="1019393"/>
                </a:cubicBezTo>
                <a:cubicBezTo>
                  <a:pt x="232544" y="834181"/>
                  <a:pt x="79140" y="618339"/>
                  <a:pt x="22793" y="452270"/>
                </a:cubicBezTo>
                <a:cubicBezTo>
                  <a:pt x="8160" y="388109"/>
                  <a:pt x="8505" y="410572"/>
                  <a:pt x="6379" y="389484"/>
                </a:cubicBezTo>
                <a:lnTo>
                  <a:pt x="0" y="326220"/>
                </a:lnTo>
                <a:cubicBezTo>
                  <a:pt x="0" y="146053"/>
                  <a:pt x="146054" y="0"/>
                  <a:pt x="326220" y="0"/>
                </a:cubicBez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050" b="0" i="0" u="none" strike="noStrike" kern="0" cap="none" spc="0" normalizeH="0" baseline="0" noProof="0">
              <a:ln>
                <a:noFill/>
              </a:ln>
              <a:solidFill>
                <a:srgbClr val="FFFFFF"/>
              </a:solidFill>
              <a:effectLst/>
              <a:uLnTx/>
              <a:uFillTx/>
              <a:latin typeface="+mj-lt"/>
              <a:ea typeface="+mn-ea"/>
              <a:cs typeface="+mn-cs"/>
            </a:endParaRPr>
          </a:p>
        </p:txBody>
      </p:sp>
      <p:sp>
        <p:nvSpPr>
          <p:cNvPr id="9" name="Freeform: Shape 167">
            <a:extLst>
              <a:ext uri="{FF2B5EF4-FFF2-40B4-BE49-F238E27FC236}">
                <a16:creationId xmlns:a16="http://schemas.microsoft.com/office/drawing/2014/main" id="{7D060BD1-A84D-96B9-E860-B6E08DEA2C3F}"/>
              </a:ext>
            </a:extLst>
          </p:cNvPr>
          <p:cNvSpPr>
            <a:spLocks noChangeAspect="1"/>
          </p:cNvSpPr>
          <p:nvPr/>
        </p:nvSpPr>
        <p:spPr>
          <a:xfrm rot="9143543">
            <a:off x="6075988" y="2707551"/>
            <a:ext cx="218221" cy="376232"/>
          </a:xfrm>
          <a:custGeom>
            <a:avLst/>
            <a:gdLst>
              <a:gd name="connsiteX0" fmla="*/ 326220 w 652439"/>
              <a:gd name="connsiteY0" fmla="*/ 138671 h 1019393"/>
              <a:gd name="connsiteX1" fmla="*/ 141870 w 652439"/>
              <a:gd name="connsiteY1" fmla="*/ 323021 h 1019393"/>
              <a:gd name="connsiteX2" fmla="*/ 326220 w 652439"/>
              <a:gd name="connsiteY2" fmla="*/ 507371 h 1019393"/>
              <a:gd name="connsiteX3" fmla="*/ 510570 w 652439"/>
              <a:gd name="connsiteY3" fmla="*/ 323021 h 1019393"/>
              <a:gd name="connsiteX4" fmla="*/ 326220 w 652439"/>
              <a:gd name="connsiteY4" fmla="*/ 138671 h 1019393"/>
              <a:gd name="connsiteX5" fmla="*/ 326220 w 652439"/>
              <a:gd name="connsiteY5" fmla="*/ 0 h 1019393"/>
              <a:gd name="connsiteX6" fmla="*/ 652439 w 652439"/>
              <a:gd name="connsiteY6" fmla="*/ 326220 h 1019393"/>
              <a:gd name="connsiteX7" fmla="*/ 646577 w 652439"/>
              <a:gd name="connsiteY7" fmla="*/ 384379 h 1019393"/>
              <a:gd name="connsiteX8" fmla="*/ 647396 w 652439"/>
              <a:gd name="connsiteY8" fmla="*/ 384379 h 1019393"/>
              <a:gd name="connsiteX9" fmla="*/ 626804 w 652439"/>
              <a:gd name="connsiteY9" fmla="*/ 453199 h 1019393"/>
              <a:gd name="connsiteX10" fmla="*/ 580605 w 652439"/>
              <a:gd name="connsiteY10" fmla="*/ 556635 h 1019393"/>
              <a:gd name="connsiteX11" fmla="*/ 326220 w 652439"/>
              <a:gd name="connsiteY11" fmla="*/ 1019393 h 1019393"/>
              <a:gd name="connsiteX12" fmla="*/ 22793 w 652439"/>
              <a:gd name="connsiteY12" fmla="*/ 452270 h 1019393"/>
              <a:gd name="connsiteX13" fmla="*/ 6379 w 652439"/>
              <a:gd name="connsiteY13" fmla="*/ 389484 h 1019393"/>
              <a:gd name="connsiteX14" fmla="*/ 0 w 652439"/>
              <a:gd name="connsiteY14" fmla="*/ 326220 h 1019393"/>
              <a:gd name="connsiteX15" fmla="*/ 326220 w 652439"/>
              <a:gd name="connsiteY15" fmla="*/ 0 h 101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2439" h="1019393">
                <a:moveTo>
                  <a:pt x="326220" y="138671"/>
                </a:moveTo>
                <a:cubicBezTo>
                  <a:pt x="224406" y="138671"/>
                  <a:pt x="141870" y="221207"/>
                  <a:pt x="141870" y="323021"/>
                </a:cubicBezTo>
                <a:cubicBezTo>
                  <a:pt x="141870" y="424835"/>
                  <a:pt x="224406" y="507371"/>
                  <a:pt x="326220" y="507371"/>
                </a:cubicBezTo>
                <a:cubicBezTo>
                  <a:pt x="428034" y="507371"/>
                  <a:pt x="510570" y="424835"/>
                  <a:pt x="510570" y="323021"/>
                </a:cubicBezTo>
                <a:cubicBezTo>
                  <a:pt x="510570" y="221207"/>
                  <a:pt x="428034" y="138671"/>
                  <a:pt x="326220" y="138671"/>
                </a:cubicBezTo>
                <a:close/>
                <a:moveTo>
                  <a:pt x="326220" y="0"/>
                </a:moveTo>
                <a:cubicBezTo>
                  <a:pt x="506386" y="0"/>
                  <a:pt x="652439" y="146053"/>
                  <a:pt x="652439" y="326220"/>
                </a:cubicBezTo>
                <a:lnTo>
                  <a:pt x="646577" y="384379"/>
                </a:lnTo>
                <a:lnTo>
                  <a:pt x="647396" y="384379"/>
                </a:lnTo>
                <a:cubicBezTo>
                  <a:pt x="644101" y="395849"/>
                  <a:pt x="637935" y="424490"/>
                  <a:pt x="626804" y="453199"/>
                </a:cubicBezTo>
                <a:lnTo>
                  <a:pt x="580605" y="556635"/>
                </a:lnTo>
                <a:cubicBezTo>
                  <a:pt x="504811" y="719888"/>
                  <a:pt x="406514" y="860639"/>
                  <a:pt x="326220" y="1019393"/>
                </a:cubicBezTo>
                <a:cubicBezTo>
                  <a:pt x="232544" y="834181"/>
                  <a:pt x="79140" y="618339"/>
                  <a:pt x="22793" y="452270"/>
                </a:cubicBezTo>
                <a:cubicBezTo>
                  <a:pt x="8160" y="388109"/>
                  <a:pt x="8505" y="410572"/>
                  <a:pt x="6379" y="389484"/>
                </a:cubicBezTo>
                <a:lnTo>
                  <a:pt x="0" y="326220"/>
                </a:lnTo>
                <a:cubicBezTo>
                  <a:pt x="0" y="146053"/>
                  <a:pt x="146054" y="0"/>
                  <a:pt x="326220" y="0"/>
                </a:cubicBez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050" b="0" i="0" u="none" strike="noStrike" kern="0" cap="none" spc="0" normalizeH="0" baseline="0" noProof="0">
              <a:ln>
                <a:noFill/>
              </a:ln>
              <a:solidFill>
                <a:srgbClr val="FFFFFF"/>
              </a:solidFill>
              <a:effectLst/>
              <a:uLnTx/>
              <a:uFillTx/>
              <a:latin typeface="+mj-lt"/>
              <a:ea typeface="+mn-ea"/>
              <a:cs typeface="+mn-cs"/>
            </a:endParaRPr>
          </a:p>
        </p:txBody>
      </p:sp>
      <p:sp>
        <p:nvSpPr>
          <p:cNvPr id="10" name="Freeform: Shape 167">
            <a:extLst>
              <a:ext uri="{FF2B5EF4-FFF2-40B4-BE49-F238E27FC236}">
                <a16:creationId xmlns:a16="http://schemas.microsoft.com/office/drawing/2014/main" id="{8E0E3488-8AD0-C1EC-15EE-1515410E469F}"/>
              </a:ext>
            </a:extLst>
          </p:cNvPr>
          <p:cNvSpPr>
            <a:spLocks noChangeAspect="1"/>
          </p:cNvSpPr>
          <p:nvPr/>
        </p:nvSpPr>
        <p:spPr>
          <a:xfrm rot="11074002">
            <a:off x="5892124" y="2728606"/>
            <a:ext cx="218221" cy="376232"/>
          </a:xfrm>
          <a:custGeom>
            <a:avLst/>
            <a:gdLst>
              <a:gd name="connsiteX0" fmla="*/ 326220 w 652439"/>
              <a:gd name="connsiteY0" fmla="*/ 138671 h 1019393"/>
              <a:gd name="connsiteX1" fmla="*/ 141870 w 652439"/>
              <a:gd name="connsiteY1" fmla="*/ 323021 h 1019393"/>
              <a:gd name="connsiteX2" fmla="*/ 326220 w 652439"/>
              <a:gd name="connsiteY2" fmla="*/ 507371 h 1019393"/>
              <a:gd name="connsiteX3" fmla="*/ 510570 w 652439"/>
              <a:gd name="connsiteY3" fmla="*/ 323021 h 1019393"/>
              <a:gd name="connsiteX4" fmla="*/ 326220 w 652439"/>
              <a:gd name="connsiteY4" fmla="*/ 138671 h 1019393"/>
              <a:gd name="connsiteX5" fmla="*/ 326220 w 652439"/>
              <a:gd name="connsiteY5" fmla="*/ 0 h 1019393"/>
              <a:gd name="connsiteX6" fmla="*/ 652439 w 652439"/>
              <a:gd name="connsiteY6" fmla="*/ 326220 h 1019393"/>
              <a:gd name="connsiteX7" fmla="*/ 646577 w 652439"/>
              <a:gd name="connsiteY7" fmla="*/ 384379 h 1019393"/>
              <a:gd name="connsiteX8" fmla="*/ 647396 w 652439"/>
              <a:gd name="connsiteY8" fmla="*/ 384379 h 1019393"/>
              <a:gd name="connsiteX9" fmla="*/ 626804 w 652439"/>
              <a:gd name="connsiteY9" fmla="*/ 453199 h 1019393"/>
              <a:gd name="connsiteX10" fmla="*/ 580605 w 652439"/>
              <a:gd name="connsiteY10" fmla="*/ 556635 h 1019393"/>
              <a:gd name="connsiteX11" fmla="*/ 326220 w 652439"/>
              <a:gd name="connsiteY11" fmla="*/ 1019393 h 1019393"/>
              <a:gd name="connsiteX12" fmla="*/ 22793 w 652439"/>
              <a:gd name="connsiteY12" fmla="*/ 452270 h 1019393"/>
              <a:gd name="connsiteX13" fmla="*/ 6379 w 652439"/>
              <a:gd name="connsiteY13" fmla="*/ 389484 h 1019393"/>
              <a:gd name="connsiteX14" fmla="*/ 0 w 652439"/>
              <a:gd name="connsiteY14" fmla="*/ 326220 h 1019393"/>
              <a:gd name="connsiteX15" fmla="*/ 326220 w 652439"/>
              <a:gd name="connsiteY15" fmla="*/ 0 h 1019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52439" h="1019393">
                <a:moveTo>
                  <a:pt x="326220" y="138671"/>
                </a:moveTo>
                <a:cubicBezTo>
                  <a:pt x="224406" y="138671"/>
                  <a:pt x="141870" y="221207"/>
                  <a:pt x="141870" y="323021"/>
                </a:cubicBezTo>
                <a:cubicBezTo>
                  <a:pt x="141870" y="424835"/>
                  <a:pt x="224406" y="507371"/>
                  <a:pt x="326220" y="507371"/>
                </a:cubicBezTo>
                <a:cubicBezTo>
                  <a:pt x="428034" y="507371"/>
                  <a:pt x="510570" y="424835"/>
                  <a:pt x="510570" y="323021"/>
                </a:cubicBezTo>
                <a:cubicBezTo>
                  <a:pt x="510570" y="221207"/>
                  <a:pt x="428034" y="138671"/>
                  <a:pt x="326220" y="138671"/>
                </a:cubicBezTo>
                <a:close/>
                <a:moveTo>
                  <a:pt x="326220" y="0"/>
                </a:moveTo>
                <a:cubicBezTo>
                  <a:pt x="506386" y="0"/>
                  <a:pt x="652439" y="146053"/>
                  <a:pt x="652439" y="326220"/>
                </a:cubicBezTo>
                <a:lnTo>
                  <a:pt x="646577" y="384379"/>
                </a:lnTo>
                <a:lnTo>
                  <a:pt x="647396" y="384379"/>
                </a:lnTo>
                <a:cubicBezTo>
                  <a:pt x="644101" y="395849"/>
                  <a:pt x="637935" y="424490"/>
                  <a:pt x="626804" y="453199"/>
                </a:cubicBezTo>
                <a:lnTo>
                  <a:pt x="580605" y="556635"/>
                </a:lnTo>
                <a:cubicBezTo>
                  <a:pt x="504811" y="719888"/>
                  <a:pt x="406514" y="860639"/>
                  <a:pt x="326220" y="1019393"/>
                </a:cubicBezTo>
                <a:cubicBezTo>
                  <a:pt x="232544" y="834181"/>
                  <a:pt x="79140" y="618339"/>
                  <a:pt x="22793" y="452270"/>
                </a:cubicBezTo>
                <a:cubicBezTo>
                  <a:pt x="8160" y="388109"/>
                  <a:pt x="8505" y="410572"/>
                  <a:pt x="6379" y="389484"/>
                </a:cubicBezTo>
                <a:lnTo>
                  <a:pt x="0" y="326220"/>
                </a:lnTo>
                <a:cubicBezTo>
                  <a:pt x="0" y="146053"/>
                  <a:pt x="146054" y="0"/>
                  <a:pt x="326220" y="0"/>
                </a:cubicBezTo>
                <a:close/>
              </a:path>
            </a:pathLst>
          </a:custGeom>
          <a:solidFill>
            <a:schemeClr val="accent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050" b="0" i="0" u="none" strike="noStrike" kern="0" cap="none" spc="0" normalizeH="0" baseline="0" noProof="0">
              <a:ln>
                <a:noFill/>
              </a:ln>
              <a:solidFill>
                <a:srgbClr val="FFFFFF"/>
              </a:solidFill>
              <a:effectLst/>
              <a:uLnTx/>
              <a:uFillTx/>
              <a:latin typeface="+mj-lt"/>
              <a:ea typeface="+mn-ea"/>
              <a:cs typeface="+mn-cs"/>
            </a:endParaRPr>
          </a:p>
        </p:txBody>
      </p:sp>
      <p:sp>
        <p:nvSpPr>
          <p:cNvPr id="11" name="Title 1">
            <a:extLst>
              <a:ext uri="{FF2B5EF4-FFF2-40B4-BE49-F238E27FC236}">
                <a16:creationId xmlns:a16="http://schemas.microsoft.com/office/drawing/2014/main" id="{327971AB-99F4-4187-AB90-4AC838166DC6}"/>
              </a:ext>
            </a:extLst>
          </p:cNvPr>
          <p:cNvSpPr>
            <a:spLocks noGrp="1"/>
          </p:cNvSpPr>
          <p:nvPr>
            <p:ph type="title"/>
          </p:nvPr>
        </p:nvSpPr>
        <p:spPr>
          <a:xfrm>
            <a:off x="302400" y="302400"/>
            <a:ext cx="11477224" cy="301899"/>
          </a:xfrm>
        </p:spPr>
        <p:txBody>
          <a:bodyPr/>
          <a:lstStyle/>
          <a:p>
            <a:r>
              <a:rPr lang="en-US" sz="2400" b="1">
                <a:latin typeface="DM Sans" pitchFamily="2" charset="0"/>
              </a:rPr>
              <a:t>Reliable Supply Chain Worldwide</a:t>
            </a:r>
            <a:br>
              <a:rPr lang="en-US" sz="2400" b="1">
                <a:latin typeface="DM Sans" pitchFamily="2" charset="0"/>
              </a:rPr>
            </a:br>
            <a:r>
              <a:rPr lang="en-US" sz="1800">
                <a:latin typeface="DM Sans" pitchFamily="2" charset="0"/>
              </a:rPr>
              <a:t>Made with care</a:t>
            </a:r>
            <a:endParaRPr lang="fr-FR" sz="1800">
              <a:latin typeface="DM Sans" pitchFamily="2" charset="0"/>
            </a:endParaRPr>
          </a:p>
        </p:txBody>
      </p:sp>
      <p:sp>
        <p:nvSpPr>
          <p:cNvPr id="4" name="TextBox 3">
            <a:extLst>
              <a:ext uri="{FF2B5EF4-FFF2-40B4-BE49-F238E27FC236}">
                <a16:creationId xmlns:a16="http://schemas.microsoft.com/office/drawing/2014/main" id="{35BB97CE-9706-1DB2-64FC-3CC93F994B80}"/>
              </a:ext>
            </a:extLst>
          </p:cNvPr>
          <p:cNvSpPr txBox="1"/>
          <p:nvPr/>
        </p:nvSpPr>
        <p:spPr>
          <a:xfrm>
            <a:off x="8821243" y="2579997"/>
            <a:ext cx="2032955" cy="261610"/>
          </a:xfrm>
          <a:prstGeom prst="rect">
            <a:avLst/>
          </a:prstGeom>
          <a:noFill/>
        </p:spPr>
        <p:txBody>
          <a:bodyPr wrap="square" rtlCol="0">
            <a:spAutoFit/>
          </a:bodyPr>
          <a:lstStyle/>
          <a:p>
            <a:r>
              <a:rPr lang="en-US" sz="1100" b="1">
                <a:solidFill>
                  <a:schemeClr val="accent6"/>
                </a:solidFill>
              </a:rPr>
              <a:t>Vitamins B3 – B6 – B12</a:t>
            </a:r>
            <a:endParaRPr lang="fr-FR" sz="1100" b="1">
              <a:solidFill>
                <a:schemeClr val="accent6"/>
              </a:solidFill>
            </a:endParaRPr>
          </a:p>
        </p:txBody>
      </p:sp>
      <p:sp>
        <p:nvSpPr>
          <p:cNvPr id="12" name="TextBox 11">
            <a:extLst>
              <a:ext uri="{FF2B5EF4-FFF2-40B4-BE49-F238E27FC236}">
                <a16:creationId xmlns:a16="http://schemas.microsoft.com/office/drawing/2014/main" id="{30D92132-8295-1924-22E4-7E8EA8468C3B}"/>
              </a:ext>
            </a:extLst>
          </p:cNvPr>
          <p:cNvSpPr txBox="1"/>
          <p:nvPr/>
        </p:nvSpPr>
        <p:spPr>
          <a:xfrm>
            <a:off x="2808549" y="2700955"/>
            <a:ext cx="1035988" cy="261610"/>
          </a:xfrm>
          <a:prstGeom prst="rect">
            <a:avLst/>
          </a:prstGeom>
          <a:noFill/>
        </p:spPr>
        <p:txBody>
          <a:bodyPr wrap="square" rtlCol="0">
            <a:spAutoFit/>
          </a:bodyPr>
          <a:lstStyle/>
          <a:p>
            <a:r>
              <a:rPr lang="en-US" sz="1100" b="1">
                <a:solidFill>
                  <a:schemeClr val="accent6"/>
                </a:solidFill>
              </a:rPr>
              <a:t>Vitamin D3 </a:t>
            </a:r>
            <a:endParaRPr lang="fr-FR" sz="1100" b="1">
              <a:solidFill>
                <a:schemeClr val="accent6"/>
              </a:solidFill>
            </a:endParaRPr>
          </a:p>
        </p:txBody>
      </p:sp>
      <p:sp>
        <p:nvSpPr>
          <p:cNvPr id="13" name="TextBox 12">
            <a:extLst>
              <a:ext uri="{FF2B5EF4-FFF2-40B4-BE49-F238E27FC236}">
                <a16:creationId xmlns:a16="http://schemas.microsoft.com/office/drawing/2014/main" id="{6C59A529-DDFB-CA27-EE00-344CFD24C03C}"/>
              </a:ext>
            </a:extLst>
          </p:cNvPr>
          <p:cNvSpPr txBox="1"/>
          <p:nvPr/>
        </p:nvSpPr>
        <p:spPr>
          <a:xfrm>
            <a:off x="4772636" y="1765884"/>
            <a:ext cx="2032955" cy="276999"/>
          </a:xfrm>
          <a:prstGeom prst="rect">
            <a:avLst/>
          </a:prstGeom>
          <a:noFill/>
        </p:spPr>
        <p:txBody>
          <a:bodyPr wrap="square" rtlCol="0">
            <a:spAutoFit/>
          </a:bodyPr>
          <a:lstStyle/>
          <a:p>
            <a:r>
              <a:rPr lang="en-US" sz="1200" b="1">
                <a:solidFill>
                  <a:schemeClr val="accent6"/>
                </a:solidFill>
              </a:rPr>
              <a:t>Vitamins B5 - C </a:t>
            </a:r>
            <a:endParaRPr lang="fr-FR" sz="1200" b="1">
              <a:solidFill>
                <a:schemeClr val="accent6"/>
              </a:solidFill>
            </a:endParaRPr>
          </a:p>
        </p:txBody>
      </p:sp>
      <p:sp>
        <p:nvSpPr>
          <p:cNvPr id="14" name="TextBox 13">
            <a:extLst>
              <a:ext uri="{FF2B5EF4-FFF2-40B4-BE49-F238E27FC236}">
                <a16:creationId xmlns:a16="http://schemas.microsoft.com/office/drawing/2014/main" id="{8260AD78-28DF-5311-B5D1-A7938320D7D6}"/>
              </a:ext>
            </a:extLst>
          </p:cNvPr>
          <p:cNvSpPr txBox="1"/>
          <p:nvPr/>
        </p:nvSpPr>
        <p:spPr>
          <a:xfrm>
            <a:off x="6124977" y="3027674"/>
            <a:ext cx="2032955" cy="276999"/>
          </a:xfrm>
          <a:prstGeom prst="rect">
            <a:avLst/>
          </a:prstGeom>
          <a:noFill/>
        </p:spPr>
        <p:txBody>
          <a:bodyPr wrap="square" rtlCol="0">
            <a:spAutoFit/>
          </a:bodyPr>
          <a:lstStyle/>
          <a:p>
            <a:r>
              <a:rPr lang="en-US" sz="1200" b="1">
                <a:solidFill>
                  <a:schemeClr val="accent6"/>
                </a:solidFill>
              </a:rPr>
              <a:t>Vitamins A – E  </a:t>
            </a:r>
            <a:endParaRPr lang="fr-FR" sz="1200" b="1">
              <a:solidFill>
                <a:schemeClr val="accent6"/>
              </a:solidFill>
            </a:endParaRPr>
          </a:p>
        </p:txBody>
      </p:sp>
      <p:sp>
        <p:nvSpPr>
          <p:cNvPr id="15" name="TextBox 14">
            <a:extLst>
              <a:ext uri="{FF2B5EF4-FFF2-40B4-BE49-F238E27FC236}">
                <a16:creationId xmlns:a16="http://schemas.microsoft.com/office/drawing/2014/main" id="{100CE1A7-B9F6-EE77-D72E-C59229AE5930}"/>
              </a:ext>
            </a:extLst>
          </p:cNvPr>
          <p:cNvSpPr txBox="1"/>
          <p:nvPr/>
        </p:nvSpPr>
        <p:spPr>
          <a:xfrm>
            <a:off x="4298447" y="2470441"/>
            <a:ext cx="1534119" cy="461665"/>
          </a:xfrm>
          <a:prstGeom prst="rect">
            <a:avLst/>
          </a:prstGeom>
          <a:noFill/>
        </p:spPr>
        <p:txBody>
          <a:bodyPr wrap="square" rtlCol="0">
            <a:spAutoFit/>
          </a:bodyPr>
          <a:lstStyle/>
          <a:p>
            <a:pPr algn="r"/>
            <a:r>
              <a:rPr lang="en-US" sz="1200" b="1">
                <a:solidFill>
                  <a:schemeClr val="accent6"/>
                </a:solidFill>
              </a:rPr>
              <a:t>STAY C 50 </a:t>
            </a:r>
          </a:p>
          <a:p>
            <a:pPr algn="r"/>
            <a:r>
              <a:rPr lang="en-US" sz="1200" b="1">
                <a:solidFill>
                  <a:schemeClr val="accent6"/>
                </a:solidFill>
              </a:rPr>
              <a:t>Vitamins B12 – B7</a:t>
            </a:r>
            <a:endParaRPr lang="fr-FR" sz="1200" b="1">
              <a:solidFill>
                <a:schemeClr val="accent6"/>
              </a:solidFill>
            </a:endParaRPr>
          </a:p>
        </p:txBody>
      </p:sp>
      <p:sp>
        <p:nvSpPr>
          <p:cNvPr id="16" name="TextBox 15">
            <a:extLst>
              <a:ext uri="{FF2B5EF4-FFF2-40B4-BE49-F238E27FC236}">
                <a16:creationId xmlns:a16="http://schemas.microsoft.com/office/drawing/2014/main" id="{D51CF47D-A944-2766-7BA5-1084C8402640}"/>
              </a:ext>
            </a:extLst>
          </p:cNvPr>
          <p:cNvSpPr txBox="1"/>
          <p:nvPr/>
        </p:nvSpPr>
        <p:spPr>
          <a:xfrm>
            <a:off x="6175882" y="2393402"/>
            <a:ext cx="2032955" cy="276999"/>
          </a:xfrm>
          <a:prstGeom prst="rect">
            <a:avLst/>
          </a:prstGeom>
          <a:noFill/>
        </p:spPr>
        <p:txBody>
          <a:bodyPr wrap="square" rtlCol="0">
            <a:spAutoFit/>
          </a:bodyPr>
          <a:lstStyle/>
          <a:p>
            <a:r>
              <a:rPr lang="en-US" sz="1200" b="1">
                <a:solidFill>
                  <a:schemeClr val="accent6"/>
                </a:solidFill>
              </a:rPr>
              <a:t>Vitamin B9</a:t>
            </a:r>
            <a:endParaRPr lang="fr-FR" sz="1200" b="1">
              <a:solidFill>
                <a:schemeClr val="accent6"/>
              </a:solidFill>
            </a:endParaRPr>
          </a:p>
        </p:txBody>
      </p:sp>
      <p:sp>
        <p:nvSpPr>
          <p:cNvPr id="17" name="Slide Number Placeholder 4">
            <a:extLst>
              <a:ext uri="{FF2B5EF4-FFF2-40B4-BE49-F238E27FC236}">
                <a16:creationId xmlns:a16="http://schemas.microsoft.com/office/drawing/2014/main" id="{D5E2F5DD-3C47-EC56-2AA3-68F9D23E9C20}"/>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9508723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72EDC6D-E9F2-F0BA-92FC-6D4F728219D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9" name="Object 8" hidden="1">
                        <a:extLst>
                          <a:ext uri="{FF2B5EF4-FFF2-40B4-BE49-F238E27FC236}">
                            <a16:creationId xmlns:a16="http://schemas.microsoft.com/office/drawing/2014/main" id="{B72EDC6D-E9F2-F0BA-92FC-6D4F728219D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Picture Placeholder 7">
            <a:extLst>
              <a:ext uri="{FF2B5EF4-FFF2-40B4-BE49-F238E27FC236}">
                <a16:creationId xmlns:a16="http://schemas.microsoft.com/office/drawing/2014/main" id="{631605BE-4D75-E1B0-88A4-F91267421892}"/>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 y="0"/>
            <a:ext cx="12195107" cy="6858000"/>
          </a:xfrm>
          <a:prstGeom prst="rect">
            <a:avLst/>
          </a:prstGeom>
          <a:solidFill>
            <a:srgbClr val="277E6E"/>
          </a:solidFill>
        </p:spPr>
      </p:pic>
      <p:sp>
        <p:nvSpPr>
          <p:cNvPr id="7" name="Rectangle 6">
            <a:extLst>
              <a:ext uri="{FF2B5EF4-FFF2-40B4-BE49-F238E27FC236}">
                <a16:creationId xmlns:a16="http://schemas.microsoft.com/office/drawing/2014/main" id="{5F7B8698-0D94-0680-3AB6-18824359FBDA}"/>
              </a:ext>
            </a:extLst>
          </p:cNvPr>
          <p:cNvSpPr/>
          <p:nvPr/>
        </p:nvSpPr>
        <p:spPr>
          <a:xfrm rot="5400000">
            <a:off x="3750365" y="-3750365"/>
            <a:ext cx="4691271" cy="12192001"/>
          </a:xfrm>
          <a:prstGeom prst="rect">
            <a:avLst/>
          </a:prstGeom>
          <a:gradFill>
            <a:gsLst>
              <a:gs pos="0">
                <a:schemeClr val="tx1">
                  <a:alpha val="40000"/>
                </a:schemeClr>
              </a:gs>
              <a:gs pos="100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DM Sans"/>
              <a:ea typeface="+mn-ea"/>
              <a:cs typeface="+mn-cs"/>
            </a:endParaRPr>
          </a:p>
        </p:txBody>
      </p:sp>
      <p:sp>
        <p:nvSpPr>
          <p:cNvPr id="2" name="Freeform 2">
            <a:extLst>
              <a:ext uri="{FF2B5EF4-FFF2-40B4-BE49-F238E27FC236}">
                <a16:creationId xmlns:a16="http://schemas.microsoft.com/office/drawing/2014/main" id="{F2A0FF37-8B24-1679-C032-4DCC5F88BDB0}"/>
              </a:ext>
            </a:extLst>
          </p:cNvPr>
          <p:cNvSpPr/>
          <p:nvPr/>
        </p:nvSpPr>
        <p:spPr>
          <a:xfrm>
            <a:off x="9551302" y="6172200"/>
            <a:ext cx="2431681" cy="469917"/>
          </a:xfrm>
          <a:custGeom>
            <a:avLst/>
            <a:gdLst/>
            <a:ahLst/>
            <a:cxnLst/>
            <a:rect l="l" t="t" r="r" b="b"/>
            <a:pathLst>
              <a:path w="3647522" h="704875">
                <a:moveTo>
                  <a:pt x="0" y="0"/>
                </a:moveTo>
                <a:lnTo>
                  <a:pt x="3647522" y="0"/>
                </a:lnTo>
                <a:lnTo>
                  <a:pt x="3647522" y="704875"/>
                </a:lnTo>
                <a:lnTo>
                  <a:pt x="0" y="704875"/>
                </a:lnTo>
                <a:lnTo>
                  <a:pt x="0" y="0"/>
                </a:lnTo>
                <a:close/>
              </a:path>
            </a:pathLst>
          </a:custGeom>
          <a: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lstStyle/>
          <a:p>
            <a:pPr defTabSz="609630"/>
            <a:endParaRPr lang="en-GB" sz="1200">
              <a:solidFill>
                <a:prstClr val="black"/>
              </a:solidFill>
              <a:latin typeface="DM Sans"/>
            </a:endParaRPr>
          </a:p>
        </p:txBody>
      </p:sp>
      <p:sp>
        <p:nvSpPr>
          <p:cNvPr id="5" name="Title 4">
            <a:extLst>
              <a:ext uri="{FF2B5EF4-FFF2-40B4-BE49-F238E27FC236}">
                <a16:creationId xmlns:a16="http://schemas.microsoft.com/office/drawing/2014/main" id="{50F3A8BF-684D-8443-0500-A837D452E1FD}"/>
              </a:ext>
            </a:extLst>
          </p:cNvPr>
          <p:cNvSpPr>
            <a:spLocks noGrp="1"/>
          </p:cNvSpPr>
          <p:nvPr>
            <p:ph type="title"/>
          </p:nvPr>
        </p:nvSpPr>
        <p:spPr>
          <a:xfrm>
            <a:off x="302401" y="335059"/>
            <a:ext cx="8834319" cy="470392"/>
          </a:xfrm>
        </p:spPr>
        <p:txBody>
          <a:bodyPr vert="horz"/>
          <a:lstStyle/>
          <a:p>
            <a:r>
              <a:rPr lang="en-GB" sz="2133">
                <a:solidFill>
                  <a:schemeClr val="bg1"/>
                </a:solidFill>
              </a:rPr>
              <a:t>Elevating sustainability at Dalry, Scotland, the United Kingdom</a:t>
            </a:r>
          </a:p>
        </p:txBody>
      </p:sp>
      <p:sp>
        <p:nvSpPr>
          <p:cNvPr id="4" name="Rectangle 3">
            <a:extLst>
              <a:ext uri="{FF2B5EF4-FFF2-40B4-BE49-F238E27FC236}">
                <a16:creationId xmlns:a16="http://schemas.microsoft.com/office/drawing/2014/main" id="{26E8AA0D-D804-0195-4007-3732804267C6}"/>
              </a:ext>
            </a:extLst>
          </p:cNvPr>
          <p:cNvSpPr>
            <a:spLocks noChangeAspect="1"/>
          </p:cNvSpPr>
          <p:nvPr/>
        </p:nvSpPr>
        <p:spPr>
          <a:xfrm>
            <a:off x="300038" y="1469506"/>
            <a:ext cx="2492350" cy="161627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121920" rIns="121920" bIns="121920" numCol="1" spcCol="0" rtlCol="0" fromWordArt="0" anchor="t" anchorCtr="0" forceAA="0" compatLnSpc="1">
            <a:prstTxWarp prst="textNoShape">
              <a:avLst/>
            </a:prstTxWarp>
            <a:noAutofit/>
          </a:bodyPr>
          <a:lstStyle/>
          <a:p>
            <a:pPr defTabSz="609630">
              <a:spcAft>
                <a:spcPts val="400"/>
              </a:spcAft>
              <a:defRPr/>
            </a:pPr>
            <a:r>
              <a:rPr lang="en-US" sz="1400">
                <a:solidFill>
                  <a:schemeClr val="tx1"/>
                </a:solidFill>
                <a:latin typeface="DM Sans"/>
                <a:ea typeface="Fira Sans" panose="020B0503050000020004" pitchFamily="34" charset="0"/>
                <a:cs typeface="+mn-lt"/>
              </a:rPr>
              <a:t>CO</a:t>
            </a:r>
            <a:r>
              <a:rPr lang="en-US" sz="1400" baseline="-25000">
                <a:solidFill>
                  <a:schemeClr val="tx1"/>
                </a:solidFill>
                <a:latin typeface="DM Sans"/>
                <a:ea typeface="Fira Sans" panose="020B0503050000020004" pitchFamily="34" charset="0"/>
                <a:cs typeface="+mn-lt"/>
              </a:rPr>
              <a:t>2</a:t>
            </a:r>
            <a:r>
              <a:rPr lang="en-US" sz="1400">
                <a:solidFill>
                  <a:schemeClr val="tx1"/>
                </a:solidFill>
                <a:latin typeface="DM Sans"/>
                <a:ea typeface="Fira Sans" panose="020B0503050000020004" pitchFamily="34" charset="0"/>
                <a:cs typeface="+mn-lt"/>
              </a:rPr>
              <a:t> emission reduction </a:t>
            </a:r>
            <a:br>
              <a:rPr lang="en-US" sz="1400">
                <a:solidFill>
                  <a:schemeClr val="tx1"/>
                </a:solidFill>
                <a:latin typeface="DM Sans"/>
                <a:ea typeface="Fira Sans" panose="020B0503050000020004" pitchFamily="34" charset="0"/>
                <a:cs typeface="+mn-lt"/>
              </a:rPr>
            </a:br>
            <a:r>
              <a:rPr lang="en-US" sz="1400">
                <a:solidFill>
                  <a:schemeClr val="tx1"/>
                </a:solidFill>
                <a:latin typeface="DM Sans"/>
                <a:ea typeface="Fira Sans" panose="020B0503050000020004" pitchFamily="34" charset="0"/>
                <a:cs typeface="+mn-lt"/>
              </a:rPr>
              <a:t>of -22% since 2016 </a:t>
            </a:r>
          </a:p>
          <a:p>
            <a:pPr defTabSz="609630">
              <a:spcAft>
                <a:spcPts val="400"/>
              </a:spcAft>
              <a:defRPr/>
            </a:pPr>
            <a:r>
              <a:rPr lang="en-US" sz="1400">
                <a:solidFill>
                  <a:schemeClr val="tx1"/>
                </a:solidFill>
                <a:latin typeface="DM Sans"/>
                <a:ea typeface="Fira Sans" panose="020B0503050000020004" pitchFamily="34" charset="0"/>
                <a:cs typeface="+mn-lt"/>
              </a:rPr>
              <a:t>(while increasing production volumes)</a:t>
            </a:r>
          </a:p>
        </p:txBody>
      </p:sp>
      <p:sp>
        <p:nvSpPr>
          <p:cNvPr id="6" name="Rectangle 5">
            <a:extLst>
              <a:ext uri="{FF2B5EF4-FFF2-40B4-BE49-F238E27FC236}">
                <a16:creationId xmlns:a16="http://schemas.microsoft.com/office/drawing/2014/main" id="{5C928F4C-3A0B-5400-EAE6-743E92E4471E}"/>
              </a:ext>
            </a:extLst>
          </p:cNvPr>
          <p:cNvSpPr>
            <a:spLocks noChangeAspect="1"/>
          </p:cNvSpPr>
          <p:nvPr/>
        </p:nvSpPr>
        <p:spPr>
          <a:xfrm>
            <a:off x="3333229" y="1450918"/>
            <a:ext cx="2492350" cy="161627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121920" rIns="121920" bIns="121920" numCol="1" spcCol="0" rtlCol="0" fromWordArt="0" anchor="t" anchorCtr="0" forceAA="0" compatLnSpc="1">
            <a:prstTxWarp prst="textNoShape">
              <a:avLst/>
            </a:prstTxWarp>
            <a:noAutofit/>
          </a:bodyPr>
          <a:lstStyle/>
          <a:p>
            <a:pPr defTabSz="609630">
              <a:spcAft>
                <a:spcPts val="400"/>
              </a:spcAft>
              <a:defRPr/>
            </a:pPr>
            <a:r>
              <a:rPr lang="en-US" sz="1400">
                <a:solidFill>
                  <a:srgbClr val="C3E6E1"/>
                </a:solidFill>
                <a:latin typeface="DM Sans"/>
              </a:rPr>
              <a:t>Most recent reductions achieved with use of </a:t>
            </a:r>
            <a:br>
              <a:rPr lang="en-US" sz="1400">
                <a:solidFill>
                  <a:srgbClr val="C3E6E1"/>
                </a:solidFill>
                <a:latin typeface="DM Sans"/>
              </a:rPr>
            </a:br>
            <a:r>
              <a:rPr lang="en-US" sz="1400">
                <a:solidFill>
                  <a:srgbClr val="C3E6E1"/>
                </a:solidFill>
                <a:latin typeface="DM Sans"/>
              </a:rPr>
              <a:t>high-tech digital solutions</a:t>
            </a:r>
          </a:p>
          <a:p>
            <a:pPr defTabSz="609630">
              <a:spcAft>
                <a:spcPts val="400"/>
              </a:spcAft>
              <a:defRPr/>
            </a:pPr>
            <a:r>
              <a:rPr lang="en-US" sz="1400">
                <a:solidFill>
                  <a:srgbClr val="C3E6E1"/>
                </a:solidFill>
                <a:latin typeface="DM Sans"/>
              </a:rPr>
              <a:t>(Digital Twins, Advanced Analytics, </a:t>
            </a:r>
            <a:br>
              <a:rPr lang="en-US" sz="1400">
                <a:solidFill>
                  <a:srgbClr val="C3E6E1"/>
                </a:solidFill>
                <a:latin typeface="DM Sans"/>
              </a:rPr>
            </a:br>
            <a:r>
              <a:rPr lang="en-US" sz="1400">
                <a:solidFill>
                  <a:srgbClr val="C3E6E1"/>
                </a:solidFill>
                <a:latin typeface="DM Sans"/>
              </a:rPr>
              <a:t>Online Monitoring)</a:t>
            </a:r>
          </a:p>
        </p:txBody>
      </p:sp>
      <p:sp>
        <p:nvSpPr>
          <p:cNvPr id="16" name="Rectangle 15">
            <a:extLst>
              <a:ext uri="{FF2B5EF4-FFF2-40B4-BE49-F238E27FC236}">
                <a16:creationId xmlns:a16="http://schemas.microsoft.com/office/drawing/2014/main" id="{792F9E91-2F8E-EB08-AA0C-BE951E13C1D2}"/>
              </a:ext>
            </a:extLst>
          </p:cNvPr>
          <p:cNvSpPr>
            <a:spLocks noChangeAspect="1"/>
          </p:cNvSpPr>
          <p:nvPr/>
        </p:nvSpPr>
        <p:spPr>
          <a:xfrm>
            <a:off x="6366420" y="1458233"/>
            <a:ext cx="2492350" cy="161627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121920" rIns="121920" bIns="121920" numCol="1" spcCol="0" rtlCol="0" fromWordArt="0" anchor="t" anchorCtr="0" forceAA="0" compatLnSpc="1">
            <a:prstTxWarp prst="textNoShape">
              <a:avLst/>
            </a:prstTxWarp>
            <a:noAutofit/>
          </a:bodyPr>
          <a:lstStyle/>
          <a:p>
            <a:pPr defTabSz="609630">
              <a:spcAft>
                <a:spcPts val="400"/>
              </a:spcAft>
              <a:defRPr/>
            </a:pPr>
            <a:r>
              <a:rPr lang="en-US" sz="1400">
                <a:solidFill>
                  <a:schemeClr val="tx1"/>
                </a:solidFill>
                <a:latin typeface="DM Sans"/>
                <a:ea typeface="Fira Sans" panose="020B0503050000020004" pitchFamily="34" charset="0"/>
                <a:cs typeface="+mn-lt"/>
              </a:rPr>
              <a:t>Energy transition program in planning stage to move to wind-energy as per 2026</a:t>
            </a:r>
          </a:p>
          <a:p>
            <a:pPr defTabSz="609630">
              <a:spcAft>
                <a:spcPts val="400"/>
              </a:spcAft>
              <a:defRPr/>
            </a:pPr>
            <a:r>
              <a:rPr lang="en-US" sz="1400">
                <a:solidFill>
                  <a:schemeClr val="tx1"/>
                </a:solidFill>
                <a:latin typeface="DM Sans"/>
                <a:ea typeface="Fira Sans" panose="020B0503050000020004" pitchFamily="34" charset="0"/>
                <a:cs typeface="+mn-lt"/>
              </a:rPr>
              <a:t>(and options for heat being studied)</a:t>
            </a:r>
          </a:p>
        </p:txBody>
      </p:sp>
      <p:sp>
        <p:nvSpPr>
          <p:cNvPr id="21" name="Rectangle 20">
            <a:extLst>
              <a:ext uri="{FF2B5EF4-FFF2-40B4-BE49-F238E27FC236}">
                <a16:creationId xmlns:a16="http://schemas.microsoft.com/office/drawing/2014/main" id="{9DC6959D-7441-8D4E-15C7-3EE5CB548835}"/>
              </a:ext>
            </a:extLst>
          </p:cNvPr>
          <p:cNvSpPr>
            <a:spLocks noChangeAspect="1"/>
          </p:cNvSpPr>
          <p:nvPr/>
        </p:nvSpPr>
        <p:spPr>
          <a:xfrm>
            <a:off x="6366420" y="3773809"/>
            <a:ext cx="2492350" cy="161627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121920" rIns="121920" bIns="121920" numCol="1" spcCol="0" rtlCol="0" fromWordArt="0" anchor="t" anchorCtr="0" forceAA="0" compatLnSpc="1">
            <a:prstTxWarp prst="textNoShape">
              <a:avLst/>
            </a:prstTxWarp>
            <a:noAutofit/>
          </a:bodyPr>
          <a:lstStyle/>
          <a:p>
            <a:pPr defTabSz="609630">
              <a:spcAft>
                <a:spcPts val="400"/>
              </a:spcAft>
              <a:defRPr/>
            </a:pPr>
            <a:r>
              <a:rPr lang="en-US" sz="1400">
                <a:solidFill>
                  <a:srgbClr val="C3E6E1"/>
                </a:solidFill>
                <a:latin typeface="DM Sans"/>
              </a:rPr>
              <a:t>Key employer (direct and indirect) in North Ayrshire, on of the most deprived area in Scotland</a:t>
            </a:r>
          </a:p>
        </p:txBody>
      </p:sp>
      <p:sp>
        <p:nvSpPr>
          <p:cNvPr id="22" name="Rectangle 21">
            <a:extLst>
              <a:ext uri="{FF2B5EF4-FFF2-40B4-BE49-F238E27FC236}">
                <a16:creationId xmlns:a16="http://schemas.microsoft.com/office/drawing/2014/main" id="{E9CEAD40-5FFC-1483-8AD5-11254242071D}"/>
              </a:ext>
            </a:extLst>
          </p:cNvPr>
          <p:cNvSpPr>
            <a:spLocks noChangeAspect="1"/>
          </p:cNvSpPr>
          <p:nvPr/>
        </p:nvSpPr>
        <p:spPr>
          <a:xfrm>
            <a:off x="9399612" y="1467485"/>
            <a:ext cx="2492350" cy="161627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121920" rIns="121920" bIns="121920" numCol="1" spcCol="0" rtlCol="0" fromWordArt="0" anchor="t" anchorCtr="0" forceAA="0" compatLnSpc="1">
            <a:prstTxWarp prst="textNoShape">
              <a:avLst/>
            </a:prstTxWarp>
            <a:noAutofit/>
          </a:bodyPr>
          <a:lstStyle/>
          <a:p>
            <a:pPr defTabSz="609630">
              <a:spcAft>
                <a:spcPts val="400"/>
              </a:spcAft>
              <a:defRPr/>
            </a:pPr>
            <a:r>
              <a:rPr lang="en-US" sz="1400">
                <a:solidFill>
                  <a:schemeClr val="tx1"/>
                </a:solidFill>
                <a:latin typeface="DM Sans"/>
                <a:ea typeface="Fira Sans" panose="020B0503050000020004" pitchFamily="34" charset="0"/>
                <a:cs typeface="+mn-lt"/>
              </a:rPr>
              <a:t>Diverse workforce across all age – groups and well recognized apprenticeship program</a:t>
            </a:r>
          </a:p>
        </p:txBody>
      </p:sp>
      <p:sp>
        <p:nvSpPr>
          <p:cNvPr id="23" name="Rectangle 22">
            <a:extLst>
              <a:ext uri="{FF2B5EF4-FFF2-40B4-BE49-F238E27FC236}">
                <a16:creationId xmlns:a16="http://schemas.microsoft.com/office/drawing/2014/main" id="{879FE63D-54D4-E1FD-2204-9263B02AB3C3}"/>
              </a:ext>
            </a:extLst>
          </p:cNvPr>
          <p:cNvSpPr>
            <a:spLocks noChangeAspect="1"/>
          </p:cNvSpPr>
          <p:nvPr/>
        </p:nvSpPr>
        <p:spPr>
          <a:xfrm>
            <a:off x="9399612" y="3766873"/>
            <a:ext cx="2492350" cy="1616271"/>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121920" rIns="121920" bIns="121920" numCol="1" spcCol="0" rtlCol="0" fromWordArt="0" anchor="t" anchorCtr="0" forceAA="0" compatLnSpc="1">
            <a:prstTxWarp prst="textNoShape">
              <a:avLst/>
            </a:prstTxWarp>
            <a:noAutofit/>
          </a:bodyPr>
          <a:lstStyle/>
          <a:p>
            <a:pPr defTabSz="609630">
              <a:defRPr/>
            </a:pPr>
            <a:r>
              <a:rPr lang="en-US" sz="1400">
                <a:solidFill>
                  <a:schemeClr val="tx1"/>
                </a:solidFill>
                <a:latin typeface="DM Sans"/>
                <a:ea typeface="Fira Sans" panose="020B0503050000020004" pitchFamily="34" charset="0"/>
                <a:cs typeface="+mn-lt"/>
              </a:rPr>
              <a:t>Launch of the </a:t>
            </a:r>
          </a:p>
          <a:p>
            <a:pPr defTabSz="609630">
              <a:defRPr/>
            </a:pPr>
            <a:r>
              <a:rPr lang="en-US" sz="1400">
                <a:solidFill>
                  <a:schemeClr val="tx1"/>
                </a:solidFill>
                <a:latin typeface="DM Sans"/>
                <a:ea typeface="Fira Sans" panose="020B0503050000020004" pitchFamily="34" charset="0"/>
                <a:cs typeface="+mn-lt"/>
              </a:rPr>
              <a:t>DSM Chemical Engineering scholarship (4250£ and mentoring) in 2021</a:t>
            </a:r>
          </a:p>
        </p:txBody>
      </p:sp>
      <p:sp>
        <p:nvSpPr>
          <p:cNvPr id="12" name="Rectangle 11">
            <a:extLst>
              <a:ext uri="{FF2B5EF4-FFF2-40B4-BE49-F238E27FC236}">
                <a16:creationId xmlns:a16="http://schemas.microsoft.com/office/drawing/2014/main" id="{A2993A51-25C0-DC06-E6DE-2A684CE09C75}"/>
              </a:ext>
            </a:extLst>
          </p:cNvPr>
          <p:cNvSpPr>
            <a:spLocks noChangeAspect="1"/>
          </p:cNvSpPr>
          <p:nvPr/>
        </p:nvSpPr>
        <p:spPr>
          <a:xfrm>
            <a:off x="294595" y="3758504"/>
            <a:ext cx="2492350" cy="161627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121920" rIns="121920" bIns="121920" numCol="1" spcCol="0" rtlCol="0" fromWordArt="0" anchor="t" anchorCtr="0" forceAA="0" compatLnSpc="1">
            <a:prstTxWarp prst="textNoShape">
              <a:avLst/>
            </a:prstTxWarp>
            <a:noAutofit/>
          </a:bodyPr>
          <a:lstStyle/>
          <a:p>
            <a:pPr defTabSz="609630">
              <a:spcAft>
                <a:spcPts val="400"/>
              </a:spcAft>
              <a:defRPr/>
            </a:pPr>
            <a:r>
              <a:rPr lang="en-US" sz="1400">
                <a:solidFill>
                  <a:schemeClr val="tx1"/>
                </a:solidFill>
                <a:latin typeface="DM Sans"/>
                <a:ea typeface="Fira Sans" panose="020B0503050000020004" pitchFamily="34" charset="0"/>
                <a:cs typeface="+mn-lt"/>
              </a:rPr>
              <a:t>&gt;99% of process waste is </a:t>
            </a:r>
            <a:r>
              <a:rPr lang="en-US" sz="1400" err="1">
                <a:solidFill>
                  <a:schemeClr val="tx1"/>
                </a:solidFill>
                <a:latin typeface="DM Sans"/>
                <a:ea typeface="Fira Sans" panose="020B0503050000020004" pitchFamily="34" charset="0"/>
                <a:cs typeface="+mn-lt"/>
              </a:rPr>
              <a:t>valorised</a:t>
            </a:r>
            <a:r>
              <a:rPr lang="en-US" sz="1400">
                <a:solidFill>
                  <a:schemeClr val="tx1"/>
                </a:solidFill>
                <a:latin typeface="DM Sans"/>
                <a:ea typeface="Fira Sans" panose="020B0503050000020004" pitchFamily="34" charset="0"/>
                <a:cs typeface="+mn-lt"/>
              </a:rPr>
              <a:t> in 2023</a:t>
            </a:r>
          </a:p>
          <a:p>
            <a:pPr defTabSz="609630">
              <a:spcAft>
                <a:spcPts val="400"/>
              </a:spcAft>
              <a:defRPr/>
            </a:pPr>
            <a:r>
              <a:rPr lang="en-US" sz="1400">
                <a:solidFill>
                  <a:schemeClr val="tx1"/>
                </a:solidFill>
                <a:latin typeface="DM Sans"/>
                <a:ea typeface="Fira Sans" panose="020B0503050000020004" pitchFamily="34" charset="0"/>
                <a:cs typeface="+mn-lt"/>
              </a:rPr>
              <a:t>(as fertilizer / for land restoration)</a:t>
            </a:r>
          </a:p>
        </p:txBody>
      </p:sp>
      <p:sp>
        <p:nvSpPr>
          <p:cNvPr id="13" name="Rectangle 12">
            <a:extLst>
              <a:ext uri="{FF2B5EF4-FFF2-40B4-BE49-F238E27FC236}">
                <a16:creationId xmlns:a16="http://schemas.microsoft.com/office/drawing/2014/main" id="{D4BC825F-5E8A-C007-733B-185EB7499705}"/>
              </a:ext>
            </a:extLst>
          </p:cNvPr>
          <p:cNvSpPr>
            <a:spLocks noChangeAspect="1"/>
          </p:cNvSpPr>
          <p:nvPr/>
        </p:nvSpPr>
        <p:spPr>
          <a:xfrm>
            <a:off x="3333229" y="3766873"/>
            <a:ext cx="2492350" cy="1616271"/>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121920" rIns="121920" bIns="121920" numCol="1" spcCol="0" rtlCol="0" fromWordArt="0" anchor="t" anchorCtr="0" forceAA="0" compatLnSpc="1">
            <a:prstTxWarp prst="textNoShape">
              <a:avLst/>
            </a:prstTxWarp>
            <a:noAutofit/>
          </a:bodyPr>
          <a:lstStyle/>
          <a:p>
            <a:pPr defTabSz="609630">
              <a:spcAft>
                <a:spcPts val="400"/>
              </a:spcAft>
              <a:defRPr/>
            </a:pPr>
            <a:r>
              <a:rPr lang="en-US" sz="1400">
                <a:solidFill>
                  <a:schemeClr val="tx1"/>
                </a:solidFill>
                <a:latin typeface="DM Sans"/>
                <a:ea typeface="Fira Sans" panose="020B0503050000020004" pitchFamily="34" charset="0"/>
                <a:cs typeface="+mn-lt"/>
              </a:rPr>
              <a:t>Dalry Site selected for the first large scale production plant for </a:t>
            </a:r>
            <a:r>
              <a:rPr lang="en-US" sz="1400" err="1">
                <a:solidFill>
                  <a:schemeClr val="tx1"/>
                </a:solidFill>
                <a:latin typeface="DM Sans"/>
                <a:ea typeface="Fira Sans" panose="020B0503050000020004" pitchFamily="34" charset="0"/>
                <a:cs typeface="+mn-lt"/>
              </a:rPr>
              <a:t>Bovaer</a:t>
            </a:r>
            <a:r>
              <a:rPr lang="en-US" sz="1400">
                <a:solidFill>
                  <a:schemeClr val="tx1"/>
                </a:solidFill>
                <a:latin typeface="DM Sans"/>
                <a:ea typeface="Fira Sans" panose="020B0503050000020004" pitchFamily="34" charset="0"/>
                <a:cs typeface="+mn-lt"/>
              </a:rPr>
              <a:t>®</a:t>
            </a:r>
          </a:p>
          <a:p>
            <a:pPr defTabSz="609630">
              <a:spcAft>
                <a:spcPts val="400"/>
              </a:spcAft>
              <a:defRPr/>
            </a:pPr>
            <a:r>
              <a:rPr lang="en-US" sz="1400">
                <a:solidFill>
                  <a:schemeClr val="tx1"/>
                </a:solidFill>
                <a:latin typeface="DM Sans"/>
                <a:ea typeface="Fira Sans" panose="020B0503050000020004" pitchFamily="34" charset="0"/>
                <a:cs typeface="+mn-lt"/>
              </a:rPr>
              <a:t>(&gt;30% methane-emission reduction for cattle)</a:t>
            </a:r>
          </a:p>
        </p:txBody>
      </p:sp>
    </p:spTree>
    <p:extLst>
      <p:ext uri="{BB962C8B-B14F-4D97-AF65-F5344CB8AC3E}">
        <p14:creationId xmlns:p14="http://schemas.microsoft.com/office/powerpoint/2010/main" val="368525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Shape 12">
            <a:extLst>
              <a:ext uri="{FF2B5EF4-FFF2-40B4-BE49-F238E27FC236}">
                <a16:creationId xmlns:a16="http://schemas.microsoft.com/office/drawing/2014/main" id="{EB049FD2-016E-645A-31CA-F6DDC9B88CF7}"/>
              </a:ext>
            </a:extLst>
          </p:cNvPr>
          <p:cNvSpPr/>
          <p:nvPr/>
        </p:nvSpPr>
        <p:spPr>
          <a:xfrm>
            <a:off x="249053" y="3004696"/>
            <a:ext cx="3960000" cy="360000"/>
          </a:xfrm>
          <a:prstGeom prst="roundRect">
            <a:avLst>
              <a:gd name="adj" fmla="val 50000"/>
            </a:avLst>
          </a:prstGeom>
          <a:solidFill>
            <a:srgbClr val="277E6E"/>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US" sz="18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Moisture &amp; Restore</a:t>
            </a:r>
            <a:endParaRPr kumimoji="0" lang="en-US" sz="18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34" name="Freeform: Shape 12">
            <a:extLst>
              <a:ext uri="{FF2B5EF4-FFF2-40B4-BE49-F238E27FC236}">
                <a16:creationId xmlns:a16="http://schemas.microsoft.com/office/drawing/2014/main" id="{8D38BF1F-0CD9-79DB-0D0B-6C670F4D89F3}"/>
              </a:ext>
            </a:extLst>
          </p:cNvPr>
          <p:cNvSpPr/>
          <p:nvPr/>
        </p:nvSpPr>
        <p:spPr>
          <a:xfrm>
            <a:off x="4336435" y="4982386"/>
            <a:ext cx="3960000" cy="360000"/>
          </a:xfrm>
          <a:prstGeom prst="roundRect">
            <a:avLst>
              <a:gd name="adj" fmla="val 50000"/>
            </a:avLst>
          </a:prstGeom>
          <a:solidFill>
            <a:srgbClr val="CEDE00"/>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US" sz="18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Anti-oxidant &amp; Protect</a:t>
            </a:r>
            <a:endParaRPr kumimoji="0" lang="en-US" sz="18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33" name="Freeform: Shape 12">
            <a:extLst>
              <a:ext uri="{FF2B5EF4-FFF2-40B4-BE49-F238E27FC236}">
                <a16:creationId xmlns:a16="http://schemas.microsoft.com/office/drawing/2014/main" id="{16444871-FA1C-24E2-14AA-B5F5F6B6233B}"/>
              </a:ext>
            </a:extLst>
          </p:cNvPr>
          <p:cNvSpPr/>
          <p:nvPr/>
        </p:nvSpPr>
        <p:spPr>
          <a:xfrm>
            <a:off x="4323296" y="1156412"/>
            <a:ext cx="3960000" cy="360000"/>
          </a:xfrm>
          <a:prstGeom prst="roundRect">
            <a:avLst>
              <a:gd name="adj" fmla="val 50000"/>
            </a:avLst>
          </a:prstGeom>
          <a:solidFill>
            <a:srgbClr val="D34252"/>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lang="en-US" b="1">
                <a:solidFill>
                  <a:srgbClr val="FFFFFF"/>
                </a:solidFill>
                <a:latin typeface="DM Sans"/>
                <a:ea typeface="Fira Sans" panose="020B0503050000020004" pitchFamily="34" charset="0"/>
                <a:cs typeface="Arial"/>
              </a:rPr>
              <a:t>Resilient &amp; Radiant </a:t>
            </a:r>
            <a:endParaRPr kumimoji="0" lang="en-US" sz="18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31" name="Freeform: Shape 12">
            <a:extLst>
              <a:ext uri="{FF2B5EF4-FFF2-40B4-BE49-F238E27FC236}">
                <a16:creationId xmlns:a16="http://schemas.microsoft.com/office/drawing/2014/main" id="{66FAD105-ADBB-0305-7415-21DD730CBF3D}"/>
              </a:ext>
            </a:extLst>
          </p:cNvPr>
          <p:cNvSpPr/>
          <p:nvPr/>
        </p:nvSpPr>
        <p:spPr>
          <a:xfrm>
            <a:off x="262125" y="4935001"/>
            <a:ext cx="3960000" cy="360000"/>
          </a:xfrm>
          <a:prstGeom prst="roundRect">
            <a:avLst>
              <a:gd name="adj" fmla="val 50000"/>
            </a:avLst>
          </a:prstGeom>
          <a:solidFill>
            <a:schemeClr val="accent6"/>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kumimoji="0" lang="en-US" sz="18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Energize &amp; Glow</a:t>
            </a:r>
            <a:endParaRPr kumimoji="0" lang="en-US" sz="18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pic>
        <p:nvPicPr>
          <p:cNvPr id="25" name="Picture 8" descr="A variety of food on a table&#10;&#10;Description automatically generated">
            <a:extLst>
              <a:ext uri="{FF2B5EF4-FFF2-40B4-BE49-F238E27FC236}">
                <a16:creationId xmlns:a16="http://schemas.microsoft.com/office/drawing/2014/main" id="{28091194-932F-4DBC-FD44-6A80CB5A4E6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10800000">
            <a:off x="8331707" y="7394"/>
            <a:ext cx="4302031" cy="6850606"/>
          </a:xfrm>
          <a:prstGeom prst="rect">
            <a:avLst/>
          </a:prstGeom>
        </p:spPr>
      </p:pic>
      <p:sp>
        <p:nvSpPr>
          <p:cNvPr id="3" name="Titre 2">
            <a:extLst>
              <a:ext uri="{FF2B5EF4-FFF2-40B4-BE49-F238E27FC236}">
                <a16:creationId xmlns:a16="http://schemas.microsoft.com/office/drawing/2014/main" id="{B6B3774C-D4EE-80D5-96F3-51F305BE2B7B}"/>
              </a:ext>
            </a:extLst>
          </p:cNvPr>
          <p:cNvSpPr>
            <a:spLocks noGrp="1"/>
          </p:cNvSpPr>
          <p:nvPr>
            <p:ph type="title"/>
          </p:nvPr>
        </p:nvSpPr>
        <p:spPr>
          <a:xfrm>
            <a:off x="302400" y="302400"/>
            <a:ext cx="11591925" cy="375479"/>
          </a:xfrm>
        </p:spPr>
        <p:txBody>
          <a:bodyPr/>
          <a:lstStyle/>
          <a:p>
            <a:r>
              <a:rPr lang="en-US" sz="2400">
                <a:solidFill>
                  <a:schemeClr val="tx1"/>
                </a:solidFill>
              </a:rPr>
              <a:t>Hero Vitamins to nourish skin beauty </a:t>
            </a:r>
            <a:br>
              <a:rPr lang="en-US">
                <a:solidFill>
                  <a:schemeClr val="tx1"/>
                </a:solidFill>
              </a:rPr>
            </a:br>
            <a:endParaRPr lang="fr-FR">
              <a:solidFill>
                <a:schemeClr val="tx1"/>
              </a:solidFill>
            </a:endParaRPr>
          </a:p>
        </p:txBody>
      </p:sp>
      <p:sp>
        <p:nvSpPr>
          <p:cNvPr id="5" name="Rectangle 4">
            <a:extLst>
              <a:ext uri="{FF2B5EF4-FFF2-40B4-BE49-F238E27FC236}">
                <a16:creationId xmlns:a16="http://schemas.microsoft.com/office/drawing/2014/main" id="{D522952F-EA80-F773-832D-07C1B8D583A4}"/>
              </a:ext>
            </a:extLst>
          </p:cNvPr>
          <p:cNvSpPr/>
          <p:nvPr/>
        </p:nvSpPr>
        <p:spPr>
          <a:xfrm>
            <a:off x="5424209" y="5495883"/>
            <a:ext cx="2669779" cy="938719"/>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The preventer, protects the skin against oxidative stress, for comfortable, beautiful and healthy-looking skin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Ideal partner for vitamin C</a:t>
            </a:r>
          </a:p>
        </p:txBody>
      </p:sp>
      <p:sp>
        <p:nvSpPr>
          <p:cNvPr id="18" name="Rectangle 17">
            <a:extLst>
              <a:ext uri="{FF2B5EF4-FFF2-40B4-BE49-F238E27FC236}">
                <a16:creationId xmlns:a16="http://schemas.microsoft.com/office/drawing/2014/main" id="{D6F78692-1A9B-913B-B3E7-4960FD37FCCA}"/>
              </a:ext>
            </a:extLst>
          </p:cNvPr>
          <p:cNvSpPr/>
          <p:nvPr/>
        </p:nvSpPr>
        <p:spPr>
          <a:xfrm>
            <a:off x="5455024" y="1731123"/>
            <a:ext cx="2812168" cy="1107996"/>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Protects from external stressors (UV, blue light &amp; pollution)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Rebalances even skin tone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Moisturizes and improves skin elasticity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Boosts skin immunity</a:t>
            </a:r>
          </a:p>
        </p:txBody>
      </p:sp>
      <p:sp>
        <p:nvSpPr>
          <p:cNvPr id="19" name="Rectangle 18">
            <a:extLst>
              <a:ext uri="{FF2B5EF4-FFF2-40B4-BE49-F238E27FC236}">
                <a16:creationId xmlns:a16="http://schemas.microsoft.com/office/drawing/2014/main" id="{82BC6D90-0036-3677-C996-BC2858F92FEB}"/>
              </a:ext>
            </a:extLst>
          </p:cNvPr>
          <p:cNvSpPr/>
          <p:nvPr/>
        </p:nvSpPr>
        <p:spPr>
          <a:xfrm>
            <a:off x="1301501" y="3433372"/>
            <a:ext cx="2843038" cy="127727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Strong skin moisturizer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Soothes irritated skin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Helps protect and regenerate compromised skin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Rejuvenates the skin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Tightens the skin barrier against external insults </a:t>
            </a:r>
          </a:p>
        </p:txBody>
      </p:sp>
      <p:sp>
        <p:nvSpPr>
          <p:cNvPr id="20" name="Rectangle 19">
            <a:extLst>
              <a:ext uri="{FF2B5EF4-FFF2-40B4-BE49-F238E27FC236}">
                <a16:creationId xmlns:a16="http://schemas.microsoft.com/office/drawing/2014/main" id="{FD85930C-86D4-4B28-5963-5BAE201C27FC}"/>
              </a:ext>
            </a:extLst>
          </p:cNvPr>
          <p:cNvSpPr/>
          <p:nvPr/>
        </p:nvSpPr>
        <p:spPr>
          <a:xfrm>
            <a:off x="1376789" y="5363744"/>
            <a:ext cx="2811541" cy="1277273"/>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Energizes tired skin, leaving it fresher and revived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100" b="0" i="0" u="none" strike="noStrike" kern="1200" cap="none" spc="0" normalizeH="0" baseline="0" noProof="0">
                <a:ln>
                  <a:noFill/>
                </a:ln>
                <a:solidFill>
                  <a:prstClr val="black"/>
                </a:solidFill>
                <a:effectLst/>
                <a:uLnTx/>
                <a:uFillTx/>
                <a:latin typeface="DM Sans"/>
                <a:ea typeface="+mn-ea"/>
                <a:cs typeface="+mn-cs"/>
              </a:rPr>
              <a:t>Protects against UV/ozone- induced oxidative damage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100" b="0" i="0" u="none" strike="noStrike" kern="1200" cap="none" spc="0" normalizeH="0" baseline="0" noProof="0">
                <a:ln>
                  <a:noFill/>
                </a:ln>
                <a:solidFill>
                  <a:prstClr val="black"/>
                </a:solidFill>
                <a:effectLst/>
                <a:uLnTx/>
                <a:uFillTx/>
                <a:latin typeface="DM Sans"/>
                <a:ea typeface="+mn-ea"/>
                <a:cs typeface="+mn-cs"/>
              </a:rPr>
              <a:t>Fights photoaging</a:t>
            </a:r>
            <a:endParaRPr kumimoji="0" lang="en-US" sz="1100" b="0" i="0" u="none" strike="noStrike" kern="1200" cap="none" spc="0" normalizeH="0" baseline="0" noProof="0">
              <a:ln>
                <a:noFill/>
              </a:ln>
              <a:solidFill>
                <a:prstClr val="black"/>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100" b="0" i="0" u="none" strike="noStrike" kern="1200" cap="none" spc="0" normalizeH="0" baseline="0" noProof="0">
                <a:ln>
                  <a:noFill/>
                </a:ln>
                <a:solidFill>
                  <a:prstClr val="black"/>
                </a:solidFill>
                <a:effectLst/>
                <a:uLnTx/>
                <a:uFillTx/>
                <a:latin typeface="DM Sans"/>
                <a:ea typeface="+mn-ea"/>
                <a:cs typeface="+mn-cs"/>
              </a:rPr>
              <a:t>Collagen booster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it-IT" sz="1100" b="0" i="0" u="none" strike="noStrike" kern="1200" cap="none" spc="0" normalizeH="0" baseline="0" noProof="0">
                <a:ln>
                  <a:noFill/>
                </a:ln>
                <a:solidFill>
                  <a:prstClr val="black"/>
                </a:solidFill>
                <a:effectLst/>
                <a:uLnTx/>
                <a:uFillTx/>
                <a:latin typeface="DM Sans"/>
                <a:ea typeface="+mn-ea"/>
                <a:cs typeface="+mn-cs"/>
              </a:rPr>
              <a:t>Ensures resilient immune function</a:t>
            </a:r>
          </a:p>
        </p:txBody>
      </p:sp>
      <p:sp>
        <p:nvSpPr>
          <p:cNvPr id="27" name="ZoneTexte 26">
            <a:extLst>
              <a:ext uri="{FF2B5EF4-FFF2-40B4-BE49-F238E27FC236}">
                <a16:creationId xmlns:a16="http://schemas.microsoft.com/office/drawing/2014/main" id="{82195FBC-D5B0-70BB-E6F1-A1E90BF18DFA}"/>
              </a:ext>
            </a:extLst>
          </p:cNvPr>
          <p:cNvSpPr txBox="1"/>
          <p:nvPr/>
        </p:nvSpPr>
        <p:spPr>
          <a:xfrm>
            <a:off x="302400" y="669748"/>
            <a:ext cx="6100762" cy="276999"/>
          </a:xfrm>
          <a:prstGeom prst="rect">
            <a:avLst/>
          </a:prstGeom>
          <a:noFill/>
        </p:spPr>
        <p:txBody>
          <a:bodyPr wrap="square" lIns="0" tIns="0" rIns="0" bIns="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solidFill>
                <a:effectLst/>
                <a:uLnTx/>
                <a:uFillTx/>
                <a:latin typeface="DM Sans"/>
                <a:ea typeface="+mn-ea"/>
                <a:cs typeface="+mn-cs"/>
              </a:rPr>
              <a:t>and keep skin defenses robust! </a:t>
            </a:r>
            <a:endParaRPr kumimoji="0" lang="fr-FR" b="0" i="0" u="none" strike="noStrike" kern="1200" cap="none" spc="0" normalizeH="0" baseline="0" noProof="0">
              <a:ln>
                <a:noFill/>
              </a:ln>
              <a:solidFill>
                <a:prstClr val="black"/>
              </a:solidFill>
              <a:effectLst/>
              <a:uLnTx/>
              <a:uFillTx/>
              <a:latin typeface="DM Sans"/>
              <a:ea typeface="+mn-ea"/>
              <a:cs typeface="+mn-cs"/>
            </a:endParaRPr>
          </a:p>
        </p:txBody>
      </p:sp>
      <p:sp>
        <p:nvSpPr>
          <p:cNvPr id="28" name="Rectangle 27">
            <a:extLst>
              <a:ext uri="{FF2B5EF4-FFF2-40B4-BE49-F238E27FC236}">
                <a16:creationId xmlns:a16="http://schemas.microsoft.com/office/drawing/2014/main" id="{E75D82BC-F380-06EC-5FF2-40F400A0C018}"/>
              </a:ext>
            </a:extLst>
          </p:cNvPr>
          <p:cNvSpPr/>
          <p:nvPr/>
        </p:nvSpPr>
        <p:spPr>
          <a:xfrm>
            <a:off x="4850437" y="7378759"/>
            <a:ext cx="3950203" cy="274702"/>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a:ln>
                  <a:noFill/>
                </a:ln>
                <a:solidFill>
                  <a:prstClr val="black"/>
                </a:solidFill>
                <a:effectLst/>
                <a:uLnTx/>
                <a:uFillTx/>
                <a:latin typeface="DM Sans"/>
                <a:ea typeface="+mn-ea"/>
                <a:cs typeface="+mn-cs"/>
              </a:rPr>
              <a:t>A. Carr and S. Maggini  </a:t>
            </a:r>
            <a:r>
              <a:rPr kumimoji="0" lang="en-US" sz="900" b="0" i="0" u="none" strike="noStrike" kern="1200" cap="none" spc="0" normalizeH="0" baseline="0" noProof="0">
                <a:ln>
                  <a:noFill/>
                </a:ln>
                <a:solidFill>
                  <a:prstClr val="black"/>
                </a:solidFill>
                <a:effectLst/>
                <a:uLnTx/>
                <a:uFillTx/>
                <a:latin typeface="DM Sans"/>
                <a:ea typeface="+mn-ea"/>
                <a:cs typeface="+mn-cs"/>
              </a:rPr>
              <a:t>Vitamin C and Immune Function, 2017</a:t>
            </a:r>
            <a:r>
              <a:rPr kumimoji="0" lang="it-IT" sz="900" b="0" i="0" u="none" strike="noStrike" kern="1200" cap="none" spc="0" normalizeH="0" baseline="0" noProof="0">
                <a:ln>
                  <a:noFill/>
                </a:ln>
                <a:solidFill>
                  <a:prstClr val="black"/>
                </a:solidFill>
                <a:effectLst/>
                <a:uLnTx/>
                <a:uFillTx/>
                <a:latin typeface="DM Sans"/>
                <a:ea typeface="+mn-ea"/>
                <a:cs typeface="+mn-cs"/>
              </a:rPr>
              <a:t> (for </a:t>
            </a:r>
            <a:r>
              <a:rPr kumimoji="0" lang="it-IT" sz="900" b="0" i="0" u="none" strike="noStrike" kern="1200" cap="none" spc="0" normalizeH="0" baseline="0" noProof="0" err="1">
                <a:ln>
                  <a:noFill/>
                </a:ln>
                <a:solidFill>
                  <a:prstClr val="black"/>
                </a:solidFill>
                <a:effectLst/>
                <a:uLnTx/>
                <a:uFillTx/>
                <a:latin typeface="DM Sans"/>
                <a:ea typeface="+mn-ea"/>
                <a:cs typeface="+mn-cs"/>
              </a:rPr>
              <a:t>vitC</a:t>
            </a:r>
            <a:r>
              <a:rPr kumimoji="0" lang="it-IT" sz="900" b="0" i="0" u="none" strike="noStrike" kern="120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err="1">
                <a:ln>
                  <a:noFill/>
                </a:ln>
                <a:solidFill>
                  <a:prstClr val="black"/>
                </a:solidFill>
                <a:effectLst/>
                <a:uLnTx/>
                <a:uFillTx/>
                <a:latin typeface="DM Sans"/>
                <a:ea typeface="+mn-ea"/>
                <a:cs typeface="+mn-cs"/>
              </a:rPr>
              <a:t>Oblong</a:t>
            </a:r>
            <a:r>
              <a:rPr kumimoji="0" lang="it-IT" sz="900" b="0" i="0" u="none" strike="noStrike" kern="1200" cap="none" spc="0" normalizeH="0" baseline="0" noProof="0">
                <a:ln>
                  <a:noFill/>
                </a:ln>
                <a:solidFill>
                  <a:prstClr val="black"/>
                </a:solidFill>
                <a:effectLst/>
                <a:uLnTx/>
                <a:uFillTx/>
                <a:latin typeface="DM Sans"/>
                <a:ea typeface="+mn-ea"/>
                <a:cs typeface="+mn-cs"/>
              </a:rPr>
              <a:t> J. 2014 DNA </a:t>
            </a:r>
            <a:r>
              <a:rPr kumimoji="0" lang="it-IT" sz="900" b="0" i="0" u="none" strike="noStrike" kern="1200" cap="none" spc="0" normalizeH="0" baseline="0" noProof="0" err="1">
                <a:ln>
                  <a:noFill/>
                </a:ln>
                <a:solidFill>
                  <a:prstClr val="black"/>
                </a:solidFill>
                <a:effectLst/>
                <a:uLnTx/>
                <a:uFillTx/>
                <a:latin typeface="DM Sans"/>
                <a:ea typeface="+mn-ea"/>
                <a:cs typeface="+mn-cs"/>
              </a:rPr>
              <a:t>Repair</a:t>
            </a:r>
            <a:r>
              <a:rPr kumimoji="0" lang="it-IT" sz="900" b="0" i="0" u="none" strike="noStrike" kern="1200" cap="none" spc="0" normalizeH="0" baseline="0" noProof="0">
                <a:ln>
                  <a:noFill/>
                </a:ln>
                <a:solidFill>
                  <a:prstClr val="black"/>
                </a:solidFill>
                <a:effectLst/>
                <a:uLnTx/>
                <a:uFillTx/>
                <a:latin typeface="DM Sans"/>
                <a:ea typeface="+mn-ea"/>
                <a:cs typeface="+mn-cs"/>
              </a:rPr>
              <a:t> 23, 59-63 (for B3)</a:t>
            </a:r>
          </a:p>
        </p:txBody>
      </p:sp>
      <p:sp>
        <p:nvSpPr>
          <p:cNvPr id="29" name="Rectangle: Folded Corner 4">
            <a:extLst>
              <a:ext uri="{FF2B5EF4-FFF2-40B4-BE49-F238E27FC236}">
                <a16:creationId xmlns:a16="http://schemas.microsoft.com/office/drawing/2014/main" id="{4D16247A-517B-0B99-6487-17B85D94DF92}"/>
              </a:ext>
            </a:extLst>
          </p:cNvPr>
          <p:cNvSpPr/>
          <p:nvPr/>
        </p:nvSpPr>
        <p:spPr>
          <a:xfrm>
            <a:off x="1075112" y="7953270"/>
            <a:ext cx="2781344" cy="1169551"/>
          </a:xfrm>
          <a:prstGeom prst="rect">
            <a:avLst/>
          </a:prstGeom>
          <a:solidFill>
            <a:schemeClr val="bg1"/>
          </a:solidFill>
          <a:ln>
            <a:solidFill>
              <a:schemeClr val="tx1"/>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When translating the literature or scientific support into marketing claims, there are regulatory limitations in claiming “</a:t>
            </a:r>
            <a:r>
              <a:rPr kumimoji="0" lang="en-US" sz="1000" b="0" i="1" u="none" strike="noStrike" kern="1200" cap="none" spc="0" normalizeH="0" baseline="0" noProof="0">
                <a:ln>
                  <a:noFill/>
                </a:ln>
                <a:solidFill>
                  <a:prstClr val="black"/>
                </a:solidFill>
                <a:effectLst/>
                <a:uLnTx/>
                <a:uFillTx/>
                <a:latin typeface="DM Sans"/>
                <a:ea typeface="+mn-ea"/>
                <a:cs typeface="+mn-cs"/>
              </a:rPr>
              <a:t>immunity</a:t>
            </a:r>
            <a:r>
              <a:rPr kumimoji="0" lang="en-US" sz="1000" b="0" i="0" u="none" strike="noStrike" kern="1200" cap="none" spc="0" normalizeH="0" baseline="0" noProof="0">
                <a:ln>
                  <a:noFill/>
                </a:ln>
                <a:solidFill>
                  <a:prstClr val="black"/>
                </a:solidFill>
                <a:effectLst/>
                <a:uLnTx/>
                <a:uFillTx/>
                <a:latin typeface="DM Sans"/>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Recommendation is to use consumer-friendly expressions such 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a:t>
            </a:r>
            <a:r>
              <a:rPr kumimoji="0" lang="en-US" sz="1000" b="0" i="1" u="none" strike="noStrike" kern="1200" cap="none" spc="0" normalizeH="0" baseline="0" noProof="0">
                <a:ln>
                  <a:noFill/>
                </a:ln>
                <a:solidFill>
                  <a:prstClr val="black"/>
                </a:solidFill>
                <a:effectLst/>
                <a:uLnTx/>
                <a:uFillTx/>
                <a:latin typeface="DM Sans"/>
                <a:ea typeface="+mn-ea"/>
                <a:cs typeface="+mn-cs"/>
              </a:rPr>
              <a:t>strengthening skin defenses</a:t>
            </a:r>
            <a:r>
              <a:rPr kumimoji="0" lang="en-US" sz="1000" b="0" i="0" u="none" strike="noStrike" kern="1200" cap="none" spc="0" normalizeH="0" baseline="0" noProof="0">
                <a:ln>
                  <a:noFill/>
                </a:ln>
                <a:solidFill>
                  <a:prstClr val="black"/>
                </a:solidFill>
                <a:effectLst/>
                <a:uLnTx/>
                <a:uFillTx/>
                <a:latin typeface="DM Sans"/>
                <a:ea typeface="+mn-ea"/>
                <a:cs typeface="+mn-cs"/>
              </a:rPr>
              <a:t>”</a:t>
            </a:r>
            <a:endParaRPr kumimoji="0" lang="it-IT" sz="1000" b="0" i="0" u="none" strike="noStrike" kern="1200" cap="none" spc="0" normalizeH="0" baseline="0" noProof="0">
              <a:ln>
                <a:noFill/>
              </a:ln>
              <a:solidFill>
                <a:prstClr val="black"/>
              </a:solidFill>
              <a:effectLst/>
              <a:uLnTx/>
              <a:uFillTx/>
              <a:latin typeface="DM Sans"/>
              <a:ea typeface="+mn-ea"/>
              <a:cs typeface="+mn-cs"/>
            </a:endParaRPr>
          </a:p>
        </p:txBody>
      </p:sp>
      <p:sp>
        <p:nvSpPr>
          <p:cNvPr id="30" name="Espace réservé du numéro de diapositive 1">
            <a:extLst>
              <a:ext uri="{FF2B5EF4-FFF2-40B4-BE49-F238E27FC236}">
                <a16:creationId xmlns:a16="http://schemas.microsoft.com/office/drawing/2014/main" id="{96A4E8FD-9C42-F5B0-7925-2C0CC5AC4A10}"/>
              </a:ext>
            </a:extLst>
          </p:cNvPr>
          <p:cNvSpPr txBox="1">
            <a:spLocks/>
          </p:cNvSpPr>
          <p:nvPr/>
        </p:nvSpPr>
        <p:spPr>
          <a:xfrm>
            <a:off x="302400" y="6450806"/>
            <a:ext cx="1040625" cy="109061"/>
          </a:xfrm>
          <a:prstGeom prst="rect">
            <a:avLst/>
          </a:prstGeom>
        </p:spPr>
        <p:txBody>
          <a:bodyPr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000" b="0" i="0" u="none" strike="noStrike" kern="1200" cap="none" spc="0" normalizeH="0" baseline="0" noProof="0">
              <a:ln>
                <a:noFill/>
              </a:ln>
              <a:solidFill>
                <a:prstClr val="white"/>
              </a:solidFill>
              <a:effectLst/>
              <a:uLnTx/>
              <a:uFillTx/>
              <a:latin typeface="DM Sans"/>
              <a:ea typeface="+mn-ea"/>
              <a:cs typeface="+mn-cs"/>
            </a:endParaRPr>
          </a:p>
        </p:txBody>
      </p:sp>
      <p:sp>
        <p:nvSpPr>
          <p:cNvPr id="26" name="Espace réservé du numéro de diapositive 1">
            <a:extLst>
              <a:ext uri="{FF2B5EF4-FFF2-40B4-BE49-F238E27FC236}">
                <a16:creationId xmlns:a16="http://schemas.microsoft.com/office/drawing/2014/main" id="{E3238E8A-9BF2-3A76-C9E1-CBB9BE8014AE}"/>
              </a:ext>
            </a:extLst>
          </p:cNvPr>
          <p:cNvSpPr txBox="1">
            <a:spLocks/>
          </p:cNvSpPr>
          <p:nvPr/>
        </p:nvSpPr>
        <p:spPr>
          <a:xfrm>
            <a:off x="302401" y="6450806"/>
            <a:ext cx="451164" cy="123111"/>
          </a:xfrm>
          <a:prstGeom prst="rect">
            <a:avLst/>
          </a:prstGeom>
        </p:spPr>
        <p:txBody>
          <a:bodyPr lIns="0" tIns="0" rIns="0" bIns="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00" b="0" i="0" u="none" strike="noStrike" kern="1200" cap="none" spc="0" normalizeH="0" baseline="0" noProof="0" smtClean="0">
                <a:ln>
                  <a:noFill/>
                </a:ln>
                <a:solidFill>
                  <a:srgbClr val="000000"/>
                </a:solidFill>
                <a:effectLst/>
                <a:uLnTx/>
                <a:uFillTx/>
                <a:latin typeface="DM Sans"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000" b="0" i="0" u="none" strike="noStrike" kern="1200" cap="none" spc="0" normalizeH="0" baseline="0" noProof="0">
              <a:ln>
                <a:noFill/>
              </a:ln>
              <a:solidFill>
                <a:srgbClr val="000000"/>
              </a:solidFill>
              <a:effectLst/>
              <a:uLnTx/>
              <a:uFillTx/>
              <a:latin typeface="DM Sans" pitchFamily="2" charset="0"/>
              <a:ea typeface="+mn-ea"/>
              <a:cs typeface="+mn-cs"/>
            </a:endParaRPr>
          </a:p>
        </p:txBody>
      </p:sp>
      <p:sp>
        <p:nvSpPr>
          <p:cNvPr id="32" name="ZoneTexte 31">
            <a:extLst>
              <a:ext uri="{FF2B5EF4-FFF2-40B4-BE49-F238E27FC236}">
                <a16:creationId xmlns:a16="http://schemas.microsoft.com/office/drawing/2014/main" id="{61040640-FF27-CDDF-8794-176160F0E392}"/>
              </a:ext>
            </a:extLst>
          </p:cNvPr>
          <p:cNvSpPr txBox="1"/>
          <p:nvPr/>
        </p:nvSpPr>
        <p:spPr>
          <a:xfrm>
            <a:off x="4746022" y="7850165"/>
            <a:ext cx="610262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err="1">
                <a:ln>
                  <a:noFill/>
                </a:ln>
                <a:solidFill>
                  <a:prstClr val="black"/>
                </a:solidFill>
                <a:effectLst/>
                <a:uLnTx/>
                <a:uFillTx/>
                <a:latin typeface="DM Sans"/>
                <a:ea typeface="+mn-ea"/>
                <a:cs typeface="+mn-cs"/>
              </a:rPr>
              <a:t>Yuen</a:t>
            </a:r>
            <a:r>
              <a:rPr kumimoji="0" lang="it-IT" sz="900" b="0" i="0" u="none" strike="noStrike" kern="1200" cap="none" spc="0" normalizeH="0" baseline="0" noProof="0">
                <a:ln>
                  <a:noFill/>
                </a:ln>
                <a:solidFill>
                  <a:prstClr val="black"/>
                </a:solidFill>
                <a:effectLst/>
                <a:uLnTx/>
                <a:uFillTx/>
                <a:latin typeface="DM Sans"/>
                <a:ea typeface="+mn-ea"/>
                <a:cs typeface="+mn-cs"/>
              </a:rPr>
              <a:t> and Halliday </a:t>
            </a:r>
            <a:r>
              <a:rPr kumimoji="0" lang="it-IT" sz="900" b="0" i="0" u="none" strike="noStrike" kern="1200" cap="none" spc="0" normalizeH="0" baseline="0" noProof="0" err="1">
                <a:ln>
                  <a:noFill/>
                </a:ln>
                <a:solidFill>
                  <a:prstClr val="black"/>
                </a:solidFill>
                <a:effectLst/>
                <a:uLnTx/>
                <a:uFillTx/>
                <a:latin typeface="DM Sans"/>
                <a:ea typeface="+mn-ea"/>
                <a:cs typeface="+mn-cs"/>
              </a:rPr>
              <a:t>Photochemistry</a:t>
            </a:r>
            <a:r>
              <a:rPr kumimoji="0" lang="it-IT" sz="900" b="0" i="0" u="none" strike="noStrike" kern="1200" cap="none" spc="0" normalizeH="0" baseline="0" noProof="0">
                <a:ln>
                  <a:noFill/>
                </a:ln>
                <a:solidFill>
                  <a:prstClr val="black"/>
                </a:solidFill>
                <a:effectLst/>
                <a:uLnTx/>
                <a:uFillTx/>
                <a:latin typeface="DM Sans"/>
                <a:ea typeface="+mn-ea"/>
                <a:cs typeface="+mn-cs"/>
              </a:rPr>
              <a:t> and </a:t>
            </a:r>
            <a:r>
              <a:rPr kumimoji="0" lang="it-IT" sz="900" b="0" i="0" u="none" strike="noStrike" kern="1200" cap="none" spc="0" normalizeH="0" baseline="0" noProof="0" err="1">
                <a:ln>
                  <a:noFill/>
                </a:ln>
                <a:solidFill>
                  <a:prstClr val="black"/>
                </a:solidFill>
                <a:effectLst/>
                <a:uLnTx/>
                <a:uFillTx/>
                <a:latin typeface="DM Sans"/>
                <a:ea typeface="+mn-ea"/>
                <a:cs typeface="+mn-cs"/>
              </a:rPr>
              <a:t>Photobiology</a:t>
            </a:r>
            <a:r>
              <a:rPr kumimoji="0" lang="it-IT" sz="900" b="0" i="0" u="none" strike="noStrike" kern="1200" cap="none" spc="0" normalizeH="0" baseline="0" noProof="0">
                <a:ln>
                  <a:noFill/>
                </a:ln>
                <a:solidFill>
                  <a:prstClr val="black"/>
                </a:solidFill>
                <a:effectLst/>
                <a:uLnTx/>
                <a:uFillTx/>
                <a:latin typeface="DM Sans"/>
                <a:ea typeface="+mn-ea"/>
                <a:cs typeface="+mn-cs"/>
              </a:rPr>
              <a:t>, 1997, 65(3) p587-592  (for </a:t>
            </a:r>
            <a:r>
              <a:rPr kumimoji="0" lang="it-IT" sz="900" b="0" i="0" u="none" strike="noStrike" kern="1200" cap="none" spc="0" normalizeH="0" baseline="0" noProof="0" err="1">
                <a:ln>
                  <a:noFill/>
                </a:ln>
                <a:solidFill>
                  <a:prstClr val="black"/>
                </a:solidFill>
                <a:effectLst/>
                <a:uLnTx/>
                <a:uFillTx/>
                <a:latin typeface="DM Sans"/>
                <a:ea typeface="+mn-ea"/>
                <a:cs typeface="+mn-cs"/>
              </a:rPr>
              <a:t>vitE</a:t>
            </a:r>
            <a:r>
              <a:rPr kumimoji="0" lang="it-IT" sz="900" b="0" i="0" u="none" strike="noStrike" kern="120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err="1">
                <a:ln>
                  <a:noFill/>
                </a:ln>
                <a:solidFill>
                  <a:prstClr val="black"/>
                </a:solidFill>
                <a:effectLst/>
                <a:uLnTx/>
                <a:uFillTx/>
                <a:latin typeface="DM Sans"/>
                <a:ea typeface="+mn-ea"/>
                <a:cs typeface="+mn-cs"/>
              </a:rPr>
              <a:t>Stettler</a:t>
            </a:r>
            <a:r>
              <a:rPr kumimoji="0" lang="it-IT" sz="900" b="0" i="0" u="none" strike="noStrike" kern="1200" cap="none" spc="0" normalizeH="0" baseline="0" noProof="0">
                <a:ln>
                  <a:noFill/>
                </a:ln>
                <a:solidFill>
                  <a:prstClr val="black"/>
                </a:solidFill>
                <a:effectLst/>
                <a:uLnTx/>
                <a:uFillTx/>
                <a:latin typeface="DM Sans"/>
                <a:ea typeface="+mn-ea"/>
                <a:cs typeface="+mn-cs"/>
              </a:rPr>
              <a:t> et al. 2016 J. of </a:t>
            </a:r>
            <a:r>
              <a:rPr kumimoji="0" lang="it-IT" sz="900" b="0" i="0" u="none" strike="noStrike" kern="1200" cap="none" spc="0" normalizeH="0" baseline="0" noProof="0" err="1">
                <a:ln>
                  <a:noFill/>
                </a:ln>
                <a:solidFill>
                  <a:prstClr val="black"/>
                </a:solidFill>
                <a:effectLst/>
                <a:uLnTx/>
                <a:uFillTx/>
                <a:latin typeface="DM Sans"/>
                <a:ea typeface="+mn-ea"/>
                <a:cs typeface="+mn-cs"/>
              </a:rPr>
              <a:t>Dermatol</a:t>
            </a:r>
            <a:r>
              <a:rPr kumimoji="0" lang="it-IT" sz="900" b="0" i="0" u="none" strike="noStrike" kern="1200" cap="none" spc="0" normalizeH="0" baseline="0" noProof="0">
                <a:ln>
                  <a:noFill/>
                </a:ln>
                <a:solidFill>
                  <a:prstClr val="black"/>
                </a:solidFill>
                <a:effectLst/>
                <a:uLnTx/>
                <a:uFillTx/>
                <a:latin typeface="DM Sans"/>
                <a:ea typeface="+mn-ea"/>
                <a:cs typeface="+mn-cs"/>
              </a:rPr>
              <a:t>. Treatment  (for </a:t>
            </a:r>
            <a:r>
              <a:rPr kumimoji="0" lang="it-IT" sz="900" b="0" i="0" u="none" strike="noStrike" kern="1200" cap="none" spc="0" normalizeH="0" baseline="0" noProof="0" err="1">
                <a:ln>
                  <a:noFill/>
                </a:ln>
                <a:solidFill>
                  <a:prstClr val="black"/>
                </a:solidFill>
                <a:effectLst/>
                <a:uLnTx/>
                <a:uFillTx/>
                <a:latin typeface="DM Sans"/>
                <a:ea typeface="+mn-ea"/>
                <a:cs typeface="+mn-cs"/>
              </a:rPr>
              <a:t>Panthenol</a:t>
            </a:r>
            <a:r>
              <a:rPr kumimoji="0" lang="it-IT" sz="900" b="0" i="0" u="none" strike="noStrike" kern="1200" cap="none" spc="0" normalizeH="0" baseline="0" noProof="0">
                <a:ln>
                  <a:noFill/>
                </a:ln>
                <a:solidFill>
                  <a:prstClr val="black"/>
                </a:solidFill>
                <a:effectLst/>
                <a:uLnTx/>
                <a:uFillTx/>
                <a:latin typeface="DM Sans"/>
                <a:ea typeface="+mn-ea"/>
                <a:cs typeface="+mn-cs"/>
              </a:rPr>
              <a:t>)</a:t>
            </a:r>
          </a:p>
        </p:txBody>
      </p:sp>
      <p:sp>
        <p:nvSpPr>
          <p:cNvPr id="36" name="Freeform: Shape 12">
            <a:extLst>
              <a:ext uri="{FF2B5EF4-FFF2-40B4-BE49-F238E27FC236}">
                <a16:creationId xmlns:a16="http://schemas.microsoft.com/office/drawing/2014/main" id="{D7F5C7B2-738D-556D-DBAF-00598A1DFE8B}"/>
              </a:ext>
            </a:extLst>
          </p:cNvPr>
          <p:cNvSpPr/>
          <p:nvPr/>
        </p:nvSpPr>
        <p:spPr>
          <a:xfrm>
            <a:off x="381582" y="5495883"/>
            <a:ext cx="1040625" cy="1017656"/>
          </a:xfrm>
          <a:prstGeom prst="ellipse">
            <a:avLst/>
          </a:prstGeom>
          <a:solidFill>
            <a:schemeClr val="accent6"/>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 </a:t>
            </a:r>
          </a:p>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C</a:t>
            </a:r>
            <a:endParaRPr kumimoji="0" lang="en-US" sz="2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37" name="Freeform: Shape 12">
            <a:extLst>
              <a:ext uri="{FF2B5EF4-FFF2-40B4-BE49-F238E27FC236}">
                <a16:creationId xmlns:a16="http://schemas.microsoft.com/office/drawing/2014/main" id="{47D4EB02-AE1B-0D17-48FC-115A686A84FE}"/>
              </a:ext>
            </a:extLst>
          </p:cNvPr>
          <p:cNvSpPr/>
          <p:nvPr/>
        </p:nvSpPr>
        <p:spPr>
          <a:xfrm>
            <a:off x="4383584" y="1744189"/>
            <a:ext cx="1040625" cy="1017656"/>
          </a:xfrm>
          <a:prstGeom prst="ellipse">
            <a:avLst/>
          </a:prstGeom>
          <a:solidFill>
            <a:srgbClr val="D34252"/>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 B3</a:t>
            </a:r>
            <a:endParaRPr kumimoji="0" lang="en-US" sz="2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38" name="Freeform: Shape 12">
            <a:extLst>
              <a:ext uri="{FF2B5EF4-FFF2-40B4-BE49-F238E27FC236}">
                <a16:creationId xmlns:a16="http://schemas.microsoft.com/office/drawing/2014/main" id="{EC44EAE9-13EC-7FC7-6845-030BF061D704}"/>
              </a:ext>
            </a:extLst>
          </p:cNvPr>
          <p:cNvSpPr/>
          <p:nvPr/>
        </p:nvSpPr>
        <p:spPr>
          <a:xfrm>
            <a:off x="249053" y="3571591"/>
            <a:ext cx="1040625" cy="1017656"/>
          </a:xfrm>
          <a:prstGeom prst="ellipse">
            <a:avLst/>
          </a:prstGeom>
          <a:solidFill>
            <a:srgbClr val="277E6E"/>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 B5</a:t>
            </a:r>
            <a:endParaRPr kumimoji="0" lang="en-US" sz="2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39" name="Freeform: Shape 12">
            <a:extLst>
              <a:ext uri="{FF2B5EF4-FFF2-40B4-BE49-F238E27FC236}">
                <a16:creationId xmlns:a16="http://schemas.microsoft.com/office/drawing/2014/main" id="{17A61077-0AF2-8690-D31C-9B6664A90F81}"/>
              </a:ext>
            </a:extLst>
          </p:cNvPr>
          <p:cNvSpPr/>
          <p:nvPr/>
        </p:nvSpPr>
        <p:spPr>
          <a:xfrm>
            <a:off x="4336435" y="5521378"/>
            <a:ext cx="1040625" cy="1017656"/>
          </a:xfrm>
          <a:prstGeom prst="ellipse">
            <a:avLst/>
          </a:prstGeom>
          <a:solidFill>
            <a:srgbClr val="CEDE00"/>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a:t>
            </a:r>
          </a:p>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E</a:t>
            </a:r>
            <a:endParaRPr kumimoji="0" lang="en-US" sz="2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pic>
        <p:nvPicPr>
          <p:cNvPr id="6" name="Graphic 18">
            <a:extLst>
              <a:ext uri="{FF2B5EF4-FFF2-40B4-BE49-F238E27FC236}">
                <a16:creationId xmlns:a16="http://schemas.microsoft.com/office/drawing/2014/main" id="{DDDB223D-0D79-2D0E-0320-60BF0E26DD70}"/>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753600" y="6307220"/>
            <a:ext cx="2438400" cy="471188"/>
          </a:xfrm>
          <a:prstGeom prst="rect">
            <a:avLst/>
          </a:prstGeom>
        </p:spPr>
      </p:pic>
      <p:sp>
        <p:nvSpPr>
          <p:cNvPr id="2" name="Freeform: Shape 12">
            <a:extLst>
              <a:ext uri="{FF2B5EF4-FFF2-40B4-BE49-F238E27FC236}">
                <a16:creationId xmlns:a16="http://schemas.microsoft.com/office/drawing/2014/main" id="{2BF440DE-A2C7-2AB7-178E-626EEA1DFE01}"/>
              </a:ext>
            </a:extLst>
          </p:cNvPr>
          <p:cNvSpPr/>
          <p:nvPr/>
        </p:nvSpPr>
        <p:spPr>
          <a:xfrm>
            <a:off x="4340520" y="3536800"/>
            <a:ext cx="1040625" cy="1017656"/>
          </a:xfrm>
          <a:prstGeom prst="ellipse">
            <a:avLst/>
          </a:prstGeom>
          <a:solidFill>
            <a:srgbClr val="E67F7C"/>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 B12</a:t>
            </a:r>
            <a:endParaRPr kumimoji="0" lang="en-US" sz="2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4" name="Freeform: Shape 12">
            <a:extLst>
              <a:ext uri="{FF2B5EF4-FFF2-40B4-BE49-F238E27FC236}">
                <a16:creationId xmlns:a16="http://schemas.microsoft.com/office/drawing/2014/main" id="{0E9FE836-ACFB-A1D8-AD1A-395943ACAAB6}"/>
              </a:ext>
            </a:extLst>
          </p:cNvPr>
          <p:cNvSpPr/>
          <p:nvPr/>
        </p:nvSpPr>
        <p:spPr>
          <a:xfrm>
            <a:off x="249053" y="1742100"/>
            <a:ext cx="1040625" cy="1017656"/>
          </a:xfrm>
          <a:prstGeom prst="ellipse">
            <a:avLst/>
          </a:prstGeom>
          <a:solidFill>
            <a:srgbClr val="2D4569"/>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rPr>
              <a:t>Vit. </a:t>
            </a:r>
            <a:r>
              <a:rPr lang="en-US" sz="2400" b="1">
                <a:solidFill>
                  <a:srgbClr val="FFFFFF"/>
                </a:solidFill>
                <a:latin typeface="DM Sans"/>
                <a:ea typeface="Fira Sans" panose="020B0503050000020004" pitchFamily="34" charset="0"/>
                <a:cs typeface="Arial"/>
              </a:rPr>
              <a:t>A</a:t>
            </a:r>
            <a:endParaRPr kumimoji="0" lang="en-US" sz="2400" b="0"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7" name="Freeform: Shape 12">
            <a:extLst>
              <a:ext uri="{FF2B5EF4-FFF2-40B4-BE49-F238E27FC236}">
                <a16:creationId xmlns:a16="http://schemas.microsoft.com/office/drawing/2014/main" id="{D8A1824C-5D4D-9D9B-2913-FF1CD2BECE5E}"/>
              </a:ext>
            </a:extLst>
          </p:cNvPr>
          <p:cNvSpPr/>
          <p:nvPr/>
        </p:nvSpPr>
        <p:spPr>
          <a:xfrm>
            <a:off x="262125" y="1144203"/>
            <a:ext cx="3960000" cy="360000"/>
          </a:xfrm>
          <a:prstGeom prst="roundRect">
            <a:avLst>
              <a:gd name="adj" fmla="val 50000"/>
            </a:avLst>
          </a:prstGeom>
          <a:solidFill>
            <a:srgbClr val="2D4569"/>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lang="en-US" b="1">
                <a:solidFill>
                  <a:srgbClr val="FFFFFF"/>
                </a:solidFill>
                <a:latin typeface="DM Sans"/>
                <a:ea typeface="Fira Sans" panose="020B0503050000020004" pitchFamily="34" charset="0"/>
                <a:cs typeface="Arial"/>
              </a:rPr>
              <a:t>Golden Anti-Aging</a:t>
            </a:r>
            <a:endParaRPr kumimoji="0" lang="en-US" sz="18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8" name="Freeform: Shape 12">
            <a:extLst>
              <a:ext uri="{FF2B5EF4-FFF2-40B4-BE49-F238E27FC236}">
                <a16:creationId xmlns:a16="http://schemas.microsoft.com/office/drawing/2014/main" id="{425649A8-2FD8-77A2-DFD2-ECB593185A8B}"/>
              </a:ext>
            </a:extLst>
          </p:cNvPr>
          <p:cNvSpPr/>
          <p:nvPr/>
        </p:nvSpPr>
        <p:spPr>
          <a:xfrm>
            <a:off x="4310224" y="3033855"/>
            <a:ext cx="3960000" cy="360000"/>
          </a:xfrm>
          <a:prstGeom prst="roundRect">
            <a:avLst>
              <a:gd name="adj" fmla="val 50000"/>
            </a:avLst>
          </a:prstGeom>
          <a:solidFill>
            <a:srgbClr val="E67F7C"/>
          </a:solidFill>
          <a:ln w="25400">
            <a:noFill/>
          </a:ln>
          <a:effectLst/>
        </p:spPr>
        <p:style>
          <a:lnRef idx="1">
            <a:schemeClr val="accent6"/>
          </a:lnRef>
          <a:fillRef idx="3">
            <a:schemeClr val="accent6"/>
          </a:fillRef>
          <a:effectRef idx="2">
            <a:schemeClr val="accent6"/>
          </a:effectRef>
          <a:fontRef idx="minor">
            <a:schemeClr val="lt1"/>
          </a:fontRef>
        </p:style>
        <p:txBody>
          <a:bodyPr spcFirstLastPara="0" vert="horz" wrap="square" lIns="0" tIns="0" rIns="0" bIns="0" numCol="1" spcCol="1270" anchor="ctr" anchorCtr="1">
            <a:noAutofit/>
          </a:bodyPr>
          <a:lstStyle/>
          <a:p>
            <a:pPr marL="0" marR="0" lvl="0" indent="0" algn="ctr" defTabSz="769759" rtl="0" eaLnBrk="1" fontAlgn="auto" latinLnBrk="0" hangingPunct="1">
              <a:lnSpc>
                <a:spcPct val="90000"/>
              </a:lnSpc>
              <a:spcBef>
                <a:spcPts val="0"/>
              </a:spcBef>
              <a:spcAft>
                <a:spcPct val="35000"/>
              </a:spcAft>
              <a:buClrTx/>
              <a:buSzTx/>
              <a:buFontTx/>
              <a:buNone/>
              <a:tabLst/>
              <a:defRPr/>
            </a:pPr>
            <a:r>
              <a:rPr lang="en-US" b="1">
                <a:solidFill>
                  <a:srgbClr val="FFFFFF"/>
                </a:solidFill>
                <a:latin typeface="DM Sans"/>
                <a:ea typeface="Fira Sans" panose="020B0503050000020004" pitchFamily="34" charset="0"/>
                <a:cs typeface="Arial"/>
              </a:rPr>
              <a:t>Sensitive &amp; Stress</a:t>
            </a:r>
            <a:endParaRPr kumimoji="0" lang="en-US" sz="1800" b="1" i="0" u="none" strike="noStrike" kern="1200" cap="none" spc="0" normalizeH="0" baseline="0" noProof="0">
              <a:ln>
                <a:noFill/>
              </a:ln>
              <a:solidFill>
                <a:srgbClr val="FFFFFF"/>
              </a:solidFill>
              <a:effectLst/>
              <a:uLnTx/>
              <a:uFillTx/>
              <a:latin typeface="DM Sans"/>
              <a:ea typeface="Fira Sans" panose="020B0503050000020004" pitchFamily="34" charset="0"/>
              <a:cs typeface="Arial"/>
            </a:endParaRPr>
          </a:p>
        </p:txBody>
      </p:sp>
      <p:sp>
        <p:nvSpPr>
          <p:cNvPr id="9" name="Rectangle 8">
            <a:extLst>
              <a:ext uri="{FF2B5EF4-FFF2-40B4-BE49-F238E27FC236}">
                <a16:creationId xmlns:a16="http://schemas.microsoft.com/office/drawing/2014/main" id="{DEFD0233-34A5-15BF-1FFF-20B3A9EE07E4}"/>
              </a:ext>
            </a:extLst>
          </p:cNvPr>
          <p:cNvSpPr/>
          <p:nvPr/>
        </p:nvSpPr>
        <p:spPr>
          <a:xfrm>
            <a:off x="5404851" y="3393117"/>
            <a:ext cx="2787098" cy="1446550"/>
          </a:xfrm>
          <a:prstGeom prst="rect">
            <a:avLst/>
          </a:prstGeom>
        </p:spPr>
        <p:txBody>
          <a:bodyPr wrap="square">
            <a:spAutoFit/>
          </a:bodyPr>
          <a:lstStyle/>
          <a:p>
            <a:pPr marL="171450" indent="-171450">
              <a:buFont typeface="Arial" panose="020B0604020202020204" pitchFamily="34" charset="0"/>
              <a:buChar char="•"/>
              <a:defRPr/>
            </a:pPr>
            <a:r>
              <a:rPr lang="en-US" sz="1100">
                <a:solidFill>
                  <a:prstClr val="black"/>
                </a:solidFill>
              </a:rPr>
              <a:t>Relieves sensitive and stressed skin, enhancing vibrancy</a:t>
            </a:r>
          </a:p>
          <a:p>
            <a:pPr marL="171450" indent="-171450">
              <a:buFont typeface="Arial" panose="020B0604020202020204" pitchFamily="34" charset="0"/>
              <a:buChar char="•"/>
              <a:defRPr/>
            </a:pPr>
            <a:r>
              <a:rPr lang="en-US" sz="1100">
                <a:solidFill>
                  <a:prstClr val="black"/>
                </a:solidFill>
              </a:rPr>
              <a:t>Speeds up cell recovery and regeneration, supporting the treatment of different skin conditions</a:t>
            </a:r>
          </a:p>
          <a:p>
            <a:pPr marL="171450" indent="-171450">
              <a:buFont typeface="Arial" panose="020B0604020202020204" pitchFamily="34" charset="0"/>
              <a:buChar char="•"/>
              <a:defRPr/>
            </a:pPr>
            <a:r>
              <a:rPr lang="en-US" sz="1100">
                <a:solidFill>
                  <a:prstClr val="black"/>
                </a:solidFill>
              </a:rPr>
              <a:t>Prevents photo-damage and protects against inflammation</a:t>
            </a:r>
          </a:p>
          <a:p>
            <a:pPr marL="171450" indent="-171450">
              <a:buFont typeface="Arial" panose="020B0604020202020204" pitchFamily="34" charset="0"/>
              <a:buChar char="•"/>
              <a:defRPr/>
            </a:pPr>
            <a:r>
              <a:rPr lang="en-US" sz="1100">
                <a:solidFill>
                  <a:prstClr val="black"/>
                </a:solidFill>
              </a:rPr>
              <a:t>Maintains healthy skin microbiome</a:t>
            </a:r>
            <a:endParaRPr lang="en-US" sz="1100">
              <a:solidFill>
                <a:prstClr val="black"/>
              </a:solidFill>
              <a:latin typeface="DM Sans"/>
            </a:endParaRPr>
          </a:p>
        </p:txBody>
      </p:sp>
      <p:sp>
        <p:nvSpPr>
          <p:cNvPr id="10" name="Rectangle 9">
            <a:extLst>
              <a:ext uri="{FF2B5EF4-FFF2-40B4-BE49-F238E27FC236}">
                <a16:creationId xmlns:a16="http://schemas.microsoft.com/office/drawing/2014/main" id="{941C4457-F155-8D8A-6797-0CE0628821C9}"/>
              </a:ext>
            </a:extLst>
          </p:cNvPr>
          <p:cNvSpPr/>
          <p:nvPr/>
        </p:nvSpPr>
        <p:spPr>
          <a:xfrm>
            <a:off x="1279417" y="1529240"/>
            <a:ext cx="2895850" cy="1446550"/>
          </a:xfrm>
          <a:prstGeom prst="rect">
            <a:avLst/>
          </a:prstGeom>
        </p:spPr>
        <p:txBody>
          <a:bodyPr wrap="square" lIns="91440" tIns="45720" rIns="91440" bIns="45720" anchor="t">
            <a:spAutoFit/>
          </a:bodyPr>
          <a:lstStyle/>
          <a:p>
            <a:pPr marL="285750" indent="-285750">
              <a:buFont typeface="Arial" panose="020B0604020202020204" pitchFamily="34" charset="0"/>
              <a:buChar char="•"/>
              <a:defRPr/>
            </a:pPr>
            <a:r>
              <a:rPr lang="en-US" sz="1100">
                <a:solidFill>
                  <a:prstClr val="black"/>
                </a:solidFill>
                <a:latin typeface="DM Sans"/>
              </a:rPr>
              <a:t>Reduces skin photo-damage and discoloration</a:t>
            </a:r>
          </a:p>
          <a:p>
            <a:pPr marL="285750" indent="-285750">
              <a:buFont typeface="Arial" panose="020B0604020202020204" pitchFamily="34" charset="0"/>
              <a:buChar char="•"/>
              <a:defRPr/>
            </a:pPr>
            <a:r>
              <a:rPr lang="en-US" sz="1100">
                <a:solidFill>
                  <a:prstClr val="black"/>
                </a:solidFill>
                <a:latin typeface="DM Sans"/>
              </a:rPr>
              <a:t>Improves the appearance of fine lines, wrinkles, firmness, and elasticity</a:t>
            </a:r>
          </a:p>
          <a:p>
            <a:pPr marL="285750" indent="-285750">
              <a:buFont typeface="Arial" panose="020B0604020202020204" pitchFamily="34" charset="0"/>
              <a:buChar char="•"/>
              <a:defRPr/>
            </a:pPr>
            <a:r>
              <a:rPr lang="en-US" sz="1100">
                <a:solidFill>
                  <a:prstClr val="black"/>
                </a:solidFill>
                <a:latin typeface="DM Sans"/>
              </a:rPr>
              <a:t>Enhances skin smoothness and decreases roughness</a:t>
            </a:r>
          </a:p>
          <a:p>
            <a:pPr marL="285750" indent="-285750">
              <a:buFont typeface="Arial" panose="020B0604020202020204" pitchFamily="34" charset="0"/>
              <a:buChar char="•"/>
              <a:defRPr/>
            </a:pPr>
            <a:r>
              <a:rPr lang="en-US" sz="1100">
                <a:solidFill>
                  <a:prstClr val="black"/>
                </a:solidFill>
                <a:latin typeface="DM Sans"/>
              </a:rPr>
              <a:t>Rebalances uneven skin tone and reduces mottled pigmentation</a:t>
            </a:r>
          </a:p>
        </p:txBody>
      </p:sp>
      <p:pic>
        <p:nvPicPr>
          <p:cNvPr id="12" name="Picture 11">
            <a:extLst>
              <a:ext uri="{FF2B5EF4-FFF2-40B4-BE49-F238E27FC236}">
                <a16:creationId xmlns:a16="http://schemas.microsoft.com/office/drawing/2014/main" id="{0E16F103-3E76-CA5F-2846-163246101782}"/>
              </a:ext>
            </a:extLst>
          </p:cNvPr>
          <p:cNvPicPr>
            <a:picLocks noChangeAspect="1"/>
          </p:cNvPicPr>
          <p:nvPr/>
        </p:nvPicPr>
        <p:blipFill>
          <a:blip r:embed="rId6"/>
          <a:stretch>
            <a:fillRect/>
          </a:stretch>
        </p:blipFill>
        <p:spPr>
          <a:xfrm>
            <a:off x="16597532" y="1876291"/>
            <a:ext cx="3778444" cy="3645087"/>
          </a:xfrm>
          <a:prstGeom prst="rect">
            <a:avLst/>
          </a:prstGeom>
        </p:spPr>
      </p:pic>
    </p:spTree>
    <p:extLst>
      <p:ext uri="{BB962C8B-B14F-4D97-AF65-F5344CB8AC3E}">
        <p14:creationId xmlns:p14="http://schemas.microsoft.com/office/powerpoint/2010/main" val="3004481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8" grpId="0"/>
      <p:bldP spid="19" grpId="0"/>
      <p:bldP spid="20" grpId="0"/>
      <p:bldP spid="28" grpId="0"/>
      <p:bldP spid="29" grpId="0" animBg="1"/>
      <p:bldP spid="32" grpId="0"/>
      <p:bldP spid="9"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00021B-A196-F69C-EF39-DB2F3B1F9581}"/>
              </a:ext>
            </a:extLst>
          </p:cNvPr>
          <p:cNvSpPr>
            <a:spLocks noGrp="1"/>
          </p:cNvSpPr>
          <p:nvPr>
            <p:ph type="sldNum" sz="quarter" idx="10"/>
          </p:nvPr>
        </p:nvSpPr>
        <p:spPr/>
        <p:txBody>
          <a:bodyPr/>
          <a:lstStyle/>
          <a:p>
            <a:fld id="{5BA3E189-2F3A-42E5-B572-3520703B6186}" type="slidenum">
              <a:rPr lang="en-GB" smtClean="0"/>
              <a:pPr/>
              <a:t>13</a:t>
            </a:fld>
            <a:endParaRPr lang="en-GB"/>
          </a:p>
        </p:txBody>
      </p:sp>
      <p:sp>
        <p:nvSpPr>
          <p:cNvPr id="3" name="Title 2">
            <a:extLst>
              <a:ext uri="{FF2B5EF4-FFF2-40B4-BE49-F238E27FC236}">
                <a16:creationId xmlns:a16="http://schemas.microsoft.com/office/drawing/2014/main" id="{A1017FE1-A0A6-9A01-9177-CFFB90C58FBC}"/>
              </a:ext>
            </a:extLst>
          </p:cNvPr>
          <p:cNvSpPr>
            <a:spLocks noGrp="1"/>
          </p:cNvSpPr>
          <p:nvPr>
            <p:ph type="title"/>
          </p:nvPr>
        </p:nvSpPr>
        <p:spPr/>
        <p:txBody>
          <a:bodyPr/>
          <a:lstStyle/>
          <a:p>
            <a:endParaRPr lang="en-GB"/>
          </a:p>
        </p:txBody>
      </p:sp>
      <p:pic>
        <p:nvPicPr>
          <p:cNvPr id="5" name="Picture 4" descr="A person smiling and a poster&#10;&#10;AI-generated content may be incorrect.">
            <a:extLst>
              <a:ext uri="{FF2B5EF4-FFF2-40B4-BE49-F238E27FC236}">
                <a16:creationId xmlns:a16="http://schemas.microsoft.com/office/drawing/2014/main" id="{EA8608F0-9ACC-B277-1784-3D1A8D40318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39" y="0"/>
            <a:ext cx="12180722" cy="6858000"/>
          </a:xfrm>
          <a:prstGeom prst="rect">
            <a:avLst/>
          </a:prstGeom>
        </p:spPr>
      </p:pic>
    </p:spTree>
    <p:extLst>
      <p:ext uri="{BB962C8B-B14F-4D97-AF65-F5344CB8AC3E}">
        <p14:creationId xmlns:p14="http://schemas.microsoft.com/office/powerpoint/2010/main" val="1751516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54D20-4CE7-A864-AC90-CAEFECE702F7}"/>
              </a:ext>
            </a:extLst>
          </p:cNvPr>
          <p:cNvSpPr>
            <a:spLocks noGrp="1"/>
          </p:cNvSpPr>
          <p:nvPr>
            <p:ph type="title"/>
          </p:nvPr>
        </p:nvSpPr>
        <p:spPr/>
        <p:txBody>
          <a:bodyPr/>
          <a:lstStyle/>
          <a:p>
            <a:r>
              <a:rPr lang="en-GB"/>
              <a:t>Vitamin C at a glance</a:t>
            </a:r>
            <a:endParaRPr lang="en-NL"/>
          </a:p>
        </p:txBody>
      </p:sp>
      <p:sp>
        <p:nvSpPr>
          <p:cNvPr id="3" name="Slide Number Placeholder 2">
            <a:extLst>
              <a:ext uri="{FF2B5EF4-FFF2-40B4-BE49-F238E27FC236}">
                <a16:creationId xmlns:a16="http://schemas.microsoft.com/office/drawing/2014/main" id="{60A4F134-0816-5E0C-275F-D91F7244359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Picture Placeholder 10" descr="A person with her eyes closed&#10;&#10;Description automatically generated">
            <a:extLst>
              <a:ext uri="{FF2B5EF4-FFF2-40B4-BE49-F238E27FC236}">
                <a16:creationId xmlns:a16="http://schemas.microsoft.com/office/drawing/2014/main" id="{F0BA12C7-6CEB-58D7-EF48-A6CE5061DF3B}"/>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p:pic>
      <p:sp>
        <p:nvSpPr>
          <p:cNvPr id="5" name="Text Placeholder 4">
            <a:extLst>
              <a:ext uri="{FF2B5EF4-FFF2-40B4-BE49-F238E27FC236}">
                <a16:creationId xmlns:a16="http://schemas.microsoft.com/office/drawing/2014/main" id="{66FF7DFC-345A-F174-9665-9A1E351A3409}"/>
              </a:ext>
            </a:extLst>
          </p:cNvPr>
          <p:cNvSpPr>
            <a:spLocks noGrp="1"/>
          </p:cNvSpPr>
          <p:nvPr>
            <p:ph type="body" idx="11"/>
          </p:nvPr>
        </p:nvSpPr>
        <p:spPr>
          <a:xfrm>
            <a:off x="302399" y="605611"/>
            <a:ext cx="5703194" cy="255001"/>
          </a:xfrm>
        </p:spPr>
        <p:txBody>
          <a:bodyPr/>
          <a:lstStyle/>
          <a:p>
            <a:r>
              <a:rPr lang="en-US" sz="1400"/>
              <a:t>Essential for our body, from external sources to support health</a:t>
            </a:r>
            <a:endParaRPr lang="en-GB" sz="1400"/>
          </a:p>
        </p:txBody>
      </p:sp>
      <p:sp>
        <p:nvSpPr>
          <p:cNvPr id="7" name="Text Placeholder 6">
            <a:extLst>
              <a:ext uri="{FF2B5EF4-FFF2-40B4-BE49-F238E27FC236}">
                <a16:creationId xmlns:a16="http://schemas.microsoft.com/office/drawing/2014/main" id="{0230955D-7542-FA32-4F0B-40BA1FE68888}"/>
              </a:ext>
            </a:extLst>
          </p:cNvPr>
          <p:cNvSpPr>
            <a:spLocks noGrp="1"/>
          </p:cNvSpPr>
          <p:nvPr>
            <p:ph type="body" sz="quarter" idx="24"/>
          </p:nvPr>
        </p:nvSpPr>
        <p:spPr>
          <a:xfrm>
            <a:off x="302399" y="1004046"/>
            <a:ext cx="5460879" cy="3650354"/>
          </a:xfrm>
        </p:spPr>
        <p:txBody>
          <a:bodyPr/>
          <a:lstStyle/>
          <a:p>
            <a:pPr marL="356400" lvl="2" defTabSz="914354">
              <a:spcAft>
                <a:spcPts val="1200"/>
              </a:spcAft>
              <a:buClr>
                <a:schemeClr val="accent6"/>
              </a:buClr>
              <a:buSzPct val="150000"/>
              <a:buFont typeface="Arial" panose="020B0604020202020204" pitchFamily="34" charset="0"/>
              <a:buChar char="•"/>
              <a:defRPr/>
            </a:pPr>
            <a:r>
              <a:rPr lang="en-GB" sz="1400">
                <a:latin typeface="+mn-lt"/>
              </a:rPr>
              <a:t>Vitamin C is A</a:t>
            </a:r>
            <a:r>
              <a:rPr lang="en-GB" sz="1400">
                <a:solidFill>
                  <a:schemeClr val="tx1"/>
                </a:solidFill>
                <a:latin typeface="+mn-lt"/>
              </a:rPr>
              <a:t>scorbic </a:t>
            </a:r>
            <a:r>
              <a:rPr lang="en-GB" sz="1400">
                <a:latin typeface="+mn-lt"/>
              </a:rPr>
              <a:t>A</a:t>
            </a:r>
            <a:r>
              <a:rPr lang="en-GB" sz="1400">
                <a:solidFill>
                  <a:schemeClr val="tx1"/>
                </a:solidFill>
                <a:latin typeface="+mn-lt"/>
              </a:rPr>
              <a:t>cid in different forms</a:t>
            </a:r>
            <a:endParaRPr lang="en-GB" sz="1400"/>
          </a:p>
          <a:p>
            <a:pPr marL="356400" lvl="2" defTabSz="914354">
              <a:spcAft>
                <a:spcPts val="1200"/>
              </a:spcAft>
              <a:buClr>
                <a:schemeClr val="accent6"/>
              </a:buClr>
              <a:buSzPct val="150000"/>
              <a:buFont typeface="Arial" panose="020B0604020202020204" pitchFamily="34" charset="0"/>
              <a:buChar char="•"/>
              <a:defRPr/>
            </a:pPr>
            <a:r>
              <a:rPr lang="en-GB" sz="1400" b="1">
                <a:latin typeface="+mj-lt"/>
              </a:rPr>
              <a:t>Vital functions </a:t>
            </a:r>
            <a:r>
              <a:rPr lang="en-GB" sz="1400">
                <a:solidFill>
                  <a:schemeClr val="tx1"/>
                </a:solidFill>
                <a:latin typeface="+mn-lt"/>
              </a:rPr>
              <a:t>for life</a:t>
            </a:r>
          </a:p>
          <a:p>
            <a:pPr marL="356400" lvl="2" defTabSz="914354">
              <a:spcAft>
                <a:spcPts val="1200"/>
              </a:spcAft>
              <a:buClr>
                <a:schemeClr val="accent6"/>
              </a:buClr>
              <a:buSzPct val="150000"/>
              <a:buFont typeface="Arial" panose="020B0604020202020204" pitchFamily="34" charset="0"/>
              <a:buChar char="•"/>
              <a:defRPr/>
            </a:pPr>
            <a:r>
              <a:rPr lang="en-GB" sz="1400">
                <a:solidFill>
                  <a:schemeClr val="tx1"/>
                </a:solidFill>
                <a:latin typeface="+mn-lt"/>
              </a:rPr>
              <a:t>Humans are </a:t>
            </a:r>
            <a:r>
              <a:rPr lang="en-GB" sz="1400" b="1">
                <a:latin typeface="+mj-lt"/>
              </a:rPr>
              <a:t>unable to synthesize </a:t>
            </a:r>
            <a:r>
              <a:rPr lang="en-GB" sz="1400">
                <a:solidFill>
                  <a:schemeClr val="tx1"/>
                </a:solidFill>
                <a:latin typeface="+mn-lt"/>
              </a:rPr>
              <a:t>Vitamin C and therefore rely entirely on </a:t>
            </a:r>
            <a:r>
              <a:rPr lang="en-GB" sz="1400">
                <a:latin typeface="+mj-lt"/>
              </a:rPr>
              <a:t>e</a:t>
            </a:r>
            <a:r>
              <a:rPr lang="en-GB" sz="1400" b="1">
                <a:latin typeface="+mj-lt"/>
              </a:rPr>
              <a:t>xternal supplementation </a:t>
            </a:r>
            <a:r>
              <a:rPr lang="en-GB" sz="1400">
                <a:solidFill>
                  <a:schemeClr val="tx1"/>
                </a:solidFill>
                <a:latin typeface="+mn-lt"/>
              </a:rPr>
              <a:t>such as topical application</a:t>
            </a:r>
          </a:p>
          <a:p>
            <a:pPr marL="356400" lvl="2" defTabSz="914354">
              <a:spcAft>
                <a:spcPts val="1200"/>
              </a:spcAft>
              <a:buClr>
                <a:schemeClr val="accent6"/>
              </a:buClr>
              <a:buSzPct val="150000"/>
              <a:buFont typeface="Arial" panose="020B0604020202020204" pitchFamily="34" charset="0"/>
              <a:buChar char="•"/>
              <a:defRPr/>
            </a:pPr>
            <a:r>
              <a:rPr lang="en-US" sz="1400">
                <a:solidFill>
                  <a:schemeClr val="tx1"/>
                </a:solidFill>
                <a:latin typeface="+mn-lt"/>
              </a:rPr>
              <a:t>Vitamin C is the </a:t>
            </a:r>
            <a:r>
              <a:rPr lang="en-US" sz="1400" b="1">
                <a:latin typeface="+mj-lt"/>
              </a:rPr>
              <a:t>most abundant anti-oxidant in the skin</a:t>
            </a:r>
          </a:p>
          <a:p>
            <a:pPr marL="356400" lvl="2" defTabSz="914354">
              <a:spcAft>
                <a:spcPts val="1200"/>
              </a:spcAft>
              <a:buClr>
                <a:schemeClr val="accent6"/>
              </a:buClr>
              <a:buSzPct val="150000"/>
              <a:buFont typeface="Arial" panose="020B0604020202020204" pitchFamily="34" charset="0"/>
              <a:buChar char="•"/>
              <a:defRPr/>
            </a:pPr>
            <a:r>
              <a:rPr lang="en-US" sz="1400">
                <a:solidFill>
                  <a:schemeClr val="tx1"/>
                </a:solidFill>
                <a:latin typeface="+mn-lt"/>
              </a:rPr>
              <a:t>Exposure to oxidative stress via pollutants or UV irradiation provokes Vitamin C depletion in the epidermis</a:t>
            </a:r>
          </a:p>
          <a:p>
            <a:pPr marL="356400" lvl="2" defTabSz="914354">
              <a:spcAft>
                <a:spcPts val="1200"/>
              </a:spcAft>
              <a:buClr>
                <a:schemeClr val="accent6"/>
              </a:buClr>
              <a:buSzPct val="150000"/>
              <a:buFont typeface="Arial" panose="020B0604020202020204" pitchFamily="34" charset="0"/>
              <a:buChar char="•"/>
              <a:defRPr/>
            </a:pPr>
            <a:r>
              <a:rPr lang="en-US" sz="1400" b="1">
                <a:latin typeface="+mj-lt"/>
              </a:rPr>
              <a:t>Even high dose oral supplementation does not provide the sufficient amount of Vitamin C into the skin</a:t>
            </a:r>
          </a:p>
          <a:p>
            <a:pPr marL="356400" lvl="4">
              <a:spcAft>
                <a:spcPts val="1200"/>
              </a:spcAft>
              <a:buClr>
                <a:schemeClr val="accent6"/>
              </a:buClr>
              <a:buSzPct val="150000"/>
              <a:defRPr/>
            </a:pPr>
            <a:r>
              <a:rPr lang="en-US" sz="1400">
                <a:solidFill>
                  <a:schemeClr val="accent6"/>
                </a:solidFill>
                <a:latin typeface="+mn-lt"/>
                <a:sym typeface="Wingdings" panose="05000000000000000000" pitchFamily="2" charset="2"/>
              </a:rPr>
              <a:t> </a:t>
            </a:r>
            <a:r>
              <a:rPr lang="en-US" sz="1400">
                <a:solidFill>
                  <a:schemeClr val="tx1"/>
                </a:solidFill>
                <a:latin typeface="+mn-lt"/>
              </a:rPr>
              <a:t>We need topical application with Vitamin C to afford skin benefits!</a:t>
            </a:r>
            <a:endParaRPr lang="en-US" sz="1400">
              <a:latin typeface="+mn-lt"/>
            </a:endParaRPr>
          </a:p>
        </p:txBody>
      </p:sp>
      <p:pic>
        <p:nvPicPr>
          <p:cNvPr id="20" name="Picture 19">
            <a:extLst>
              <a:ext uri="{FF2B5EF4-FFF2-40B4-BE49-F238E27FC236}">
                <a16:creationId xmlns:a16="http://schemas.microsoft.com/office/drawing/2014/main" id="{ECC61DBB-9FF6-2684-F5D4-D07ECC49F8E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40889" y="4687122"/>
            <a:ext cx="5026213" cy="1818214"/>
          </a:xfrm>
          <a:prstGeom prst="rect">
            <a:avLst/>
          </a:prstGeom>
        </p:spPr>
      </p:pic>
    </p:spTree>
    <p:extLst>
      <p:ext uri="{BB962C8B-B14F-4D97-AF65-F5344CB8AC3E}">
        <p14:creationId xmlns:p14="http://schemas.microsoft.com/office/powerpoint/2010/main" val="2176860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p:txBody>
          <a:bodyPr/>
          <a:lstStyle/>
          <a:p>
            <a:r>
              <a:rPr lang="en-GB" sz="2400" b="1" dirty="0">
                <a:solidFill>
                  <a:schemeClr val="tx1"/>
                </a:solidFill>
                <a:latin typeface="DM Sans" pitchFamily="2" charset="0"/>
              </a:rPr>
              <a:t>Vitamin C : benefits in Beauty &amp; Care</a:t>
            </a:r>
          </a:p>
        </p:txBody>
      </p:sp>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EC9874AD-78E5-7647-B45B-00594087819F}"/>
              </a:ext>
            </a:extLst>
          </p:cNvPr>
          <p:cNvSpPr txBox="1">
            <a:spLocks/>
          </p:cNvSpPr>
          <p:nvPr/>
        </p:nvSpPr>
        <p:spPr>
          <a:xfrm>
            <a:off x="391551" y="1907307"/>
            <a:ext cx="3488403" cy="2160579"/>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51460" indent="-251460" fontAlgn="base">
              <a:spcAft>
                <a:spcPts val="300"/>
              </a:spcAft>
              <a:buFont typeface="Arial" panose="020B0604020202020204" pitchFamily="34" charset="0"/>
              <a:buChar char="•"/>
            </a:pPr>
            <a:r>
              <a:rPr lang="en-GB" kern="1200" dirty="0">
                <a:solidFill>
                  <a:srgbClr val="000000"/>
                </a:solidFill>
                <a:latin typeface="DM Sans"/>
              </a:rPr>
              <a:t>Stimulates collagen synthesis </a:t>
            </a:r>
            <a:r>
              <a:rPr lang="en-GB" kern="1200" baseline="30000" dirty="0">
                <a:solidFill>
                  <a:srgbClr val="000000"/>
                </a:solidFill>
                <a:latin typeface="DM Sans"/>
              </a:rPr>
              <a:t>1,2</a:t>
            </a:r>
          </a:p>
          <a:p>
            <a:pPr marL="251460" indent="-251460" fontAlgn="base">
              <a:spcAft>
                <a:spcPts val="300"/>
              </a:spcAft>
              <a:buFont typeface="Arial" panose="020B0604020202020204" pitchFamily="34" charset="0"/>
              <a:buChar char="•"/>
            </a:pPr>
            <a:r>
              <a:rPr lang="en-GB" kern="1200" dirty="0">
                <a:solidFill>
                  <a:srgbClr val="000000"/>
                </a:solidFill>
                <a:latin typeface="DM Sans"/>
              </a:rPr>
              <a:t>Improves skin firmness</a:t>
            </a:r>
            <a:r>
              <a:rPr lang="en-GB" kern="1200" baseline="30000" dirty="0">
                <a:solidFill>
                  <a:srgbClr val="000000"/>
                </a:solidFill>
                <a:latin typeface="DM Sans"/>
              </a:rPr>
              <a:t>1</a:t>
            </a:r>
          </a:p>
          <a:p>
            <a:pPr marL="251460" indent="-251460" fontAlgn="base">
              <a:spcAft>
                <a:spcPts val="300"/>
              </a:spcAft>
              <a:buFont typeface="Arial" panose="020B0604020202020204" pitchFamily="34" charset="0"/>
              <a:buChar char="•"/>
            </a:pPr>
            <a:r>
              <a:rPr lang="en-GB" kern="1200" dirty="0">
                <a:solidFill>
                  <a:srgbClr val="000000"/>
                </a:solidFill>
                <a:latin typeface="DM Sans"/>
              </a:rPr>
              <a:t>Protects from environmental damage and premature aging </a:t>
            </a:r>
            <a:r>
              <a:rPr lang="en-GB" kern="1200" baseline="30000" dirty="0">
                <a:solidFill>
                  <a:srgbClr val="000000"/>
                </a:solidFill>
                <a:latin typeface="DM Sans"/>
              </a:rPr>
              <a:t>1,2</a:t>
            </a:r>
          </a:p>
          <a:p>
            <a:pPr marL="251460" indent="-251460" fontAlgn="base">
              <a:spcAft>
                <a:spcPts val="300"/>
              </a:spcAft>
              <a:buFont typeface="Arial" panose="020B0604020202020204" pitchFamily="34" charset="0"/>
              <a:buChar char="•"/>
            </a:pPr>
            <a:r>
              <a:rPr lang="en-GB" kern="1200" dirty="0">
                <a:solidFill>
                  <a:srgbClr val="000000"/>
                </a:solidFill>
                <a:latin typeface="DM Sans"/>
              </a:rPr>
              <a:t>Decreases melanin synthesis reducing hyperpigmentation </a:t>
            </a:r>
            <a:r>
              <a:rPr lang="en-GB" kern="1200" baseline="30000" dirty="0">
                <a:solidFill>
                  <a:srgbClr val="000000"/>
                </a:solidFill>
                <a:latin typeface="DM Sans"/>
              </a:rPr>
              <a:t>1,2</a:t>
            </a:r>
            <a:endParaRPr lang="en-GB" kern="1200" dirty="0">
              <a:solidFill>
                <a:srgbClr val="000000"/>
              </a:solidFill>
              <a:latin typeface="DM Sans"/>
            </a:endParaRPr>
          </a:p>
          <a:p>
            <a:pPr marL="251460" indent="-251460" fontAlgn="base">
              <a:spcAft>
                <a:spcPts val="300"/>
              </a:spcAft>
              <a:buFont typeface="Arial" panose="020B0604020202020204" pitchFamily="34" charset="0"/>
              <a:buChar char="•"/>
            </a:pPr>
            <a:r>
              <a:rPr lang="en-GB" kern="1200" dirty="0">
                <a:solidFill>
                  <a:srgbClr val="000000"/>
                </a:solidFill>
                <a:latin typeface="DM Sans"/>
              </a:rPr>
              <a:t>​Improve appearance of acne-prone skin​ </a:t>
            </a:r>
            <a:r>
              <a:rPr lang="en-GB" kern="1200" baseline="30000" dirty="0">
                <a:solidFill>
                  <a:srgbClr val="000000"/>
                </a:solidFill>
                <a:latin typeface="DM Sans"/>
              </a:rPr>
              <a:t>1,2</a:t>
            </a:r>
          </a:p>
          <a:p>
            <a:pPr marL="251460" indent="-251460" fontAlgn="base">
              <a:spcAft>
                <a:spcPts val="300"/>
              </a:spcAft>
              <a:buFont typeface="Arial" panose="020B0604020202020204" pitchFamily="34" charset="0"/>
              <a:buChar char="•"/>
            </a:pPr>
            <a:endParaRPr lang="en-GB" kern="1200" dirty="0">
              <a:solidFill>
                <a:srgbClr val="000000"/>
              </a:solidFill>
              <a:latin typeface="DM Sans"/>
            </a:endParaRPr>
          </a:p>
        </p:txBody>
      </p:sp>
      <p:cxnSp>
        <p:nvCxnSpPr>
          <p:cNvPr id="4" name="Straight Connector 6">
            <a:extLst>
              <a:ext uri="{FF2B5EF4-FFF2-40B4-BE49-F238E27FC236}">
                <a16:creationId xmlns:a16="http://schemas.microsoft.com/office/drawing/2014/main" id="{6F07517E-31D2-8B6B-F69A-94F71CF7DF22}"/>
              </a:ext>
            </a:extLst>
          </p:cNvPr>
          <p:cNvCxnSpPr>
            <a:cxnSpLocks/>
          </p:cNvCxnSpPr>
          <p:nvPr/>
        </p:nvCxnSpPr>
        <p:spPr>
          <a:xfrm>
            <a:off x="0" y="1815571"/>
            <a:ext cx="3941085" cy="28285"/>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5929D260-8366-DE65-F845-26F1C902B97B}"/>
              </a:ext>
            </a:extLst>
          </p:cNvPr>
          <p:cNvPicPr>
            <a:picLocks noChangeAspect="1"/>
          </p:cNvPicPr>
          <p:nvPr/>
        </p:nvPicPr>
        <p:blipFill>
          <a:blip r:embed="rId3" cstate="print">
            <a:extLst>
              <a:ext uri="{28A0092B-C50C-407E-A947-70E740481C1C}">
                <a14:useLocalDpi xmlns:a14="http://schemas.microsoft.com/office/drawing/2010/main"/>
              </a:ext>
            </a:extLst>
          </a:blip>
          <a:srcRect r="-1697"/>
          <a:stretch/>
        </p:blipFill>
        <p:spPr>
          <a:xfrm>
            <a:off x="3941085" y="952056"/>
            <a:ext cx="1783599" cy="1783599"/>
          </a:xfrm>
          <a:prstGeom prst="ellipse">
            <a:avLst/>
          </a:prstGeom>
          <a:ln w="25400">
            <a:solidFill>
              <a:schemeClr val="tx2"/>
            </a:solidFill>
          </a:ln>
        </p:spPr>
      </p:pic>
      <p:sp>
        <p:nvSpPr>
          <p:cNvPr id="6" name="Text Placeholder 2">
            <a:extLst>
              <a:ext uri="{FF2B5EF4-FFF2-40B4-BE49-F238E27FC236}">
                <a16:creationId xmlns:a16="http://schemas.microsoft.com/office/drawing/2014/main" id="{7F854D10-E607-FF4B-83AA-0143433839DA}"/>
              </a:ext>
            </a:extLst>
          </p:cNvPr>
          <p:cNvSpPr txBox="1">
            <a:spLocks/>
          </p:cNvSpPr>
          <p:nvPr/>
        </p:nvSpPr>
        <p:spPr>
          <a:xfrm>
            <a:off x="733343" y="1367342"/>
            <a:ext cx="3146612"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chemeClr val="tx1"/>
              </a:buClr>
              <a:buSzTx/>
              <a:buNone/>
              <a:tabLst/>
              <a:defRPr/>
            </a:pPr>
            <a:r>
              <a:rPr kumimoji="0" lang="en-GB" sz="2000" b="1" i="0" u="none" strike="noStrike" kern="1200" cap="none" spc="0" normalizeH="0" baseline="0" dirty="0">
                <a:ln>
                  <a:noFill/>
                </a:ln>
                <a:effectLst/>
                <a:uLnTx/>
                <a:uFillTx/>
                <a:ea typeface="+mn-ea"/>
                <a:cs typeface="+mn-cs"/>
              </a:rPr>
              <a:t>SKIN CARE</a:t>
            </a:r>
          </a:p>
        </p:txBody>
      </p:sp>
      <p:sp>
        <p:nvSpPr>
          <p:cNvPr id="7" name="Text Placeholder 2">
            <a:extLst>
              <a:ext uri="{FF2B5EF4-FFF2-40B4-BE49-F238E27FC236}">
                <a16:creationId xmlns:a16="http://schemas.microsoft.com/office/drawing/2014/main" id="{64CE594E-4020-A223-B87B-34B6823FC3C0}"/>
              </a:ext>
            </a:extLst>
          </p:cNvPr>
          <p:cNvSpPr txBox="1">
            <a:spLocks/>
          </p:cNvSpPr>
          <p:nvPr/>
        </p:nvSpPr>
        <p:spPr>
          <a:xfrm>
            <a:off x="8560323" y="3917225"/>
            <a:ext cx="3458359" cy="1592744"/>
          </a:xfrm>
          <a:prstGeom prst="rect">
            <a:avLst/>
          </a:prstGeom>
        </p:spPr>
        <p:txBody>
          <a:bodyPr vert="horz" wrap="square" lIns="0" tIns="0" rIns="0" bIns="0" rtlCol="0" anchor="t">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1460" indent="-251460" algn="l" rtl="0" fontAlgn="base">
              <a:buFont typeface="Arial" panose="020B0604020202020204" pitchFamily="34" charset="0"/>
              <a:buChar char="•"/>
            </a:pPr>
            <a:r>
              <a:rPr lang="en-GB" sz="1600" b="0" i="0" u="none" strike="noStrike" dirty="0">
                <a:solidFill>
                  <a:srgbClr val="000000"/>
                </a:solidFill>
                <a:effectLst/>
                <a:latin typeface="DM Sans"/>
              </a:rPr>
              <a:t>Neutralizes the oxidative stress acting as radical scavenger</a:t>
            </a:r>
            <a:r>
              <a:rPr lang="en-GB" sz="1600" b="0" i="0" dirty="0">
                <a:solidFill>
                  <a:srgbClr val="000000"/>
                </a:solidFill>
                <a:effectLst/>
                <a:latin typeface="DM Sans"/>
              </a:rPr>
              <a:t>​</a:t>
            </a:r>
            <a:r>
              <a:rPr lang="en-GB" sz="1600" b="0" i="0" baseline="30000" dirty="0">
                <a:solidFill>
                  <a:srgbClr val="000000"/>
                </a:solidFill>
                <a:effectLst/>
                <a:latin typeface="DM Sans"/>
              </a:rPr>
              <a:t>1</a:t>
            </a:r>
            <a:endParaRPr lang="en-GB" sz="1600" b="0" i="0" baseline="30000" dirty="0">
              <a:solidFill>
                <a:srgbClr val="000000"/>
              </a:solidFill>
              <a:effectLst/>
              <a:latin typeface="DM Sans"/>
              <a:cs typeface="Arial" panose="020B0604020202020204" pitchFamily="34" charset="0"/>
            </a:endParaRPr>
          </a:p>
          <a:p>
            <a:pPr marL="251460" indent="-251460" algn="l" rtl="0" fontAlgn="base">
              <a:buFont typeface="Arial" panose="020B0604020202020204" pitchFamily="34" charset="0"/>
              <a:buChar char="•"/>
            </a:pPr>
            <a:r>
              <a:rPr lang="en-GB" sz="1600" b="0" i="0" u="none" strike="noStrike" dirty="0">
                <a:solidFill>
                  <a:srgbClr val="000000"/>
                </a:solidFill>
                <a:effectLst/>
                <a:latin typeface="DM Sans"/>
              </a:rPr>
              <a:t>Protects against UV- and ozone- induced oxidative damage</a:t>
            </a:r>
            <a:r>
              <a:rPr lang="en-GB" sz="1600" b="0" i="0" dirty="0">
                <a:solidFill>
                  <a:srgbClr val="000000"/>
                </a:solidFill>
                <a:effectLst/>
                <a:latin typeface="DM Sans"/>
              </a:rPr>
              <a:t>​</a:t>
            </a:r>
            <a:r>
              <a:rPr lang="en-GB" sz="1600" b="0" i="0" baseline="30000" dirty="0">
                <a:solidFill>
                  <a:srgbClr val="000000"/>
                </a:solidFill>
                <a:effectLst/>
                <a:latin typeface="DM Sans"/>
              </a:rPr>
              <a:t>1,2,3</a:t>
            </a:r>
          </a:p>
          <a:p>
            <a:pPr marL="251460" indent="-251460" algn="l" rtl="0" fontAlgn="base">
              <a:buFont typeface="Arial" panose="020B0604020202020204" pitchFamily="34" charset="0"/>
              <a:buChar char="•"/>
            </a:pPr>
            <a:r>
              <a:rPr lang="en-GB" sz="1600" b="0" i="0" dirty="0">
                <a:solidFill>
                  <a:srgbClr val="000000"/>
                </a:solidFill>
                <a:effectLst/>
                <a:latin typeface="Arial"/>
                <a:cs typeface="Arial"/>
              </a:rPr>
              <a:t>Reduction of photodamage</a:t>
            </a:r>
            <a:r>
              <a:rPr lang="en-GB" sz="1600" b="0" i="0" baseline="30000" dirty="0">
                <a:solidFill>
                  <a:srgbClr val="000000"/>
                </a:solidFill>
                <a:effectLst/>
                <a:latin typeface="Arial"/>
                <a:cs typeface="Arial"/>
              </a:rPr>
              <a:t>1,2</a:t>
            </a:r>
          </a:p>
          <a:p>
            <a:pPr marL="251460" indent="-251460" algn="l" rtl="0" fontAlgn="base">
              <a:buFont typeface="Arial" panose="020B0604020202020204" pitchFamily="34" charset="0"/>
              <a:buChar char="•"/>
            </a:pPr>
            <a:endParaRPr lang="en-GB" sz="1600" b="0" i="0" dirty="0">
              <a:solidFill>
                <a:srgbClr val="000000"/>
              </a:solidFill>
              <a:effectLst/>
              <a:latin typeface="Arial" panose="020B0604020202020204" pitchFamily="34" charset="0"/>
              <a:cs typeface="Arial"/>
            </a:endParaRPr>
          </a:p>
        </p:txBody>
      </p:sp>
      <p:cxnSp>
        <p:nvCxnSpPr>
          <p:cNvPr id="8" name="Straight Connector 11">
            <a:extLst>
              <a:ext uri="{FF2B5EF4-FFF2-40B4-BE49-F238E27FC236}">
                <a16:creationId xmlns:a16="http://schemas.microsoft.com/office/drawing/2014/main" id="{F20F8F58-258A-E3DF-CF82-A0E78E9CBF8F}"/>
              </a:ext>
            </a:extLst>
          </p:cNvPr>
          <p:cNvCxnSpPr>
            <a:cxnSpLocks/>
          </p:cNvCxnSpPr>
          <p:nvPr/>
        </p:nvCxnSpPr>
        <p:spPr>
          <a:xfrm>
            <a:off x="8339513" y="3832632"/>
            <a:ext cx="3893127"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35121933-6D54-DD34-1039-EBDD445E21D7}"/>
              </a:ext>
            </a:extLst>
          </p:cNvPr>
          <p:cNvSpPr txBox="1">
            <a:spLocks/>
          </p:cNvSpPr>
          <p:nvPr/>
        </p:nvSpPr>
        <p:spPr>
          <a:xfrm>
            <a:off x="391552" y="4995069"/>
            <a:ext cx="3075170" cy="49244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a:buClr>
                <a:schemeClr val="tx1"/>
              </a:buClr>
              <a:defRPr/>
            </a:pPr>
            <a:r>
              <a:rPr lang="en-GB" sz="1600" dirty="0">
                <a:solidFill>
                  <a:srgbClr val="000000"/>
                </a:solidFill>
                <a:latin typeface="DM Sans" pitchFamily="2" charset="0"/>
              </a:rPr>
              <a:t>Support hair care and promotes hair growth</a:t>
            </a:r>
            <a:r>
              <a:rPr lang="en-GB" sz="1600" baseline="30000" dirty="0">
                <a:solidFill>
                  <a:srgbClr val="000000"/>
                </a:solidFill>
                <a:latin typeface="DM Sans" pitchFamily="2" charset="0"/>
              </a:rPr>
              <a:t>3</a:t>
            </a:r>
          </a:p>
        </p:txBody>
      </p:sp>
      <p:cxnSp>
        <p:nvCxnSpPr>
          <p:cNvPr id="19" name="Straight Connector 16">
            <a:extLst>
              <a:ext uri="{FF2B5EF4-FFF2-40B4-BE49-F238E27FC236}">
                <a16:creationId xmlns:a16="http://schemas.microsoft.com/office/drawing/2014/main" id="{938FB1C7-59C1-F45E-89A6-F6A018FF3C8B}"/>
              </a:ext>
            </a:extLst>
          </p:cNvPr>
          <p:cNvCxnSpPr>
            <a:cxnSpLocks/>
          </p:cNvCxnSpPr>
          <p:nvPr/>
        </p:nvCxnSpPr>
        <p:spPr>
          <a:xfrm flipV="1">
            <a:off x="8424918" y="1794075"/>
            <a:ext cx="3807722" cy="20214"/>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21" name="Picture 19">
            <a:extLst>
              <a:ext uri="{FF2B5EF4-FFF2-40B4-BE49-F238E27FC236}">
                <a16:creationId xmlns:a16="http://schemas.microsoft.com/office/drawing/2014/main" id="{4019F16C-AC2A-2110-E058-9D06512D9C52}"/>
              </a:ext>
            </a:extLst>
          </p:cNvPr>
          <p:cNvPicPr>
            <a:picLocks noChangeAspect="1"/>
          </p:cNvPicPr>
          <p:nvPr/>
        </p:nvPicPr>
        <p:blipFill>
          <a:blip r:embed="rId4" cstate="print">
            <a:extLst>
              <a:ext uri="{28A0092B-C50C-407E-A947-70E740481C1C}">
                <a14:useLocalDpi xmlns:a14="http://schemas.microsoft.com/office/drawing/2010/main"/>
              </a:ext>
            </a:extLst>
          </a:blip>
          <a:srcRect t="12091" b="12091"/>
          <a:stretch/>
        </p:blipFill>
        <p:spPr>
          <a:xfrm>
            <a:off x="4092798" y="3949474"/>
            <a:ext cx="1783599" cy="1783599"/>
          </a:xfrm>
          <a:prstGeom prst="ellipse">
            <a:avLst/>
          </a:prstGeom>
          <a:ln w="25400">
            <a:solidFill>
              <a:schemeClr val="tx2"/>
            </a:solidFill>
          </a:ln>
          <a:effectLst/>
        </p:spPr>
      </p:pic>
      <p:sp>
        <p:nvSpPr>
          <p:cNvPr id="22" name="Text Placeholder 2">
            <a:extLst>
              <a:ext uri="{FF2B5EF4-FFF2-40B4-BE49-F238E27FC236}">
                <a16:creationId xmlns:a16="http://schemas.microsoft.com/office/drawing/2014/main" id="{4CD8A163-0526-7050-0C26-6E427AE162F5}"/>
              </a:ext>
            </a:extLst>
          </p:cNvPr>
          <p:cNvSpPr txBox="1">
            <a:spLocks/>
          </p:cNvSpPr>
          <p:nvPr/>
        </p:nvSpPr>
        <p:spPr>
          <a:xfrm>
            <a:off x="8685647" y="1933245"/>
            <a:ext cx="3601846" cy="81560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300"/>
              </a:spcAft>
              <a:buClr>
                <a:schemeClr val="tx1"/>
              </a:buClr>
              <a:buSzTx/>
              <a:tabLst/>
              <a:defRPr/>
            </a:pPr>
            <a:r>
              <a:rPr kumimoji="0" lang="en-GB" sz="1600" b="0" i="0" u="none" strike="noStrike" kern="1200" cap="none" spc="0" normalizeH="0" baseline="0" dirty="0">
                <a:ln>
                  <a:noFill/>
                </a:ln>
                <a:effectLst/>
                <a:uLnTx/>
                <a:uFillTx/>
                <a:ea typeface="+mn-ea"/>
                <a:cs typeface="+mn-cs"/>
              </a:rPr>
              <a:t>Enhances skin elasticity</a:t>
            </a:r>
            <a:r>
              <a:rPr lang="en-GB" sz="1600" baseline="30000" dirty="0"/>
              <a:t>2</a:t>
            </a:r>
            <a:endParaRPr kumimoji="0" lang="en-GB" sz="1600" b="0" i="0" u="none" strike="noStrike" kern="1200" cap="none" spc="0" normalizeH="0" baseline="30000" dirty="0">
              <a:ln>
                <a:noFill/>
              </a:ln>
              <a:effectLst/>
              <a:uLnTx/>
              <a:uFillTx/>
              <a:ea typeface="+mn-ea"/>
              <a:cs typeface="+mn-cs"/>
            </a:endParaRPr>
          </a:p>
          <a:p>
            <a:pPr marR="0" lvl="0" algn="l" defTabSz="914400" rtl="0" eaLnBrk="1" fontAlgn="auto" latinLnBrk="0" hangingPunct="1">
              <a:lnSpc>
                <a:spcPct val="100000"/>
              </a:lnSpc>
              <a:spcBef>
                <a:spcPts val="0"/>
              </a:spcBef>
              <a:spcAft>
                <a:spcPts val="300"/>
              </a:spcAft>
              <a:buClr>
                <a:schemeClr val="tx1"/>
              </a:buClr>
              <a:buSzTx/>
              <a:tabLst/>
              <a:defRPr/>
            </a:pPr>
            <a:r>
              <a:rPr kumimoji="0" lang="en-GB" sz="1600" b="0" i="0" u="none" strike="noStrike" kern="1200" cap="none" spc="0" normalizeH="0" baseline="0" dirty="0">
                <a:ln>
                  <a:noFill/>
                </a:ln>
                <a:effectLst/>
                <a:uLnTx/>
                <a:uFillTx/>
                <a:ea typeface="+mn-ea"/>
                <a:cs typeface="+mn-cs"/>
              </a:rPr>
              <a:t>Shields against oxidative stress</a:t>
            </a:r>
            <a:r>
              <a:rPr lang="en-GB" sz="1600" baseline="30000" dirty="0"/>
              <a:t>2</a:t>
            </a:r>
            <a:endParaRPr kumimoji="0" lang="en-GB" sz="1600" b="0" i="0" u="none" strike="noStrike" kern="1200" cap="none" spc="0" normalizeH="0" baseline="30000" dirty="0">
              <a:ln>
                <a:noFill/>
              </a:ln>
              <a:effectLst/>
              <a:uLnTx/>
              <a:uFillTx/>
              <a:ea typeface="+mn-ea"/>
              <a:cs typeface="+mn-cs"/>
            </a:endParaRPr>
          </a:p>
          <a:p>
            <a:pPr>
              <a:buClr>
                <a:schemeClr val="tx1"/>
              </a:buClr>
              <a:defRPr/>
            </a:pPr>
            <a:r>
              <a:rPr kumimoji="0" lang="en-GB" sz="1600" b="0" i="0" u="none" strike="noStrike" kern="1200" cap="none" spc="0" normalizeH="0" baseline="0" dirty="0">
                <a:ln>
                  <a:noFill/>
                </a:ln>
                <a:effectLst/>
                <a:uLnTx/>
                <a:uFillTx/>
                <a:ea typeface="+mn-ea"/>
                <a:cs typeface="+mn-cs"/>
              </a:rPr>
              <a:t>Evens skin tone</a:t>
            </a:r>
            <a:r>
              <a:rPr lang="en-GB" sz="1400" kern="1200" baseline="30000" dirty="0">
                <a:solidFill>
                  <a:srgbClr val="000000"/>
                </a:solidFill>
                <a:latin typeface="DM Sans"/>
              </a:rPr>
              <a:t>1,2</a:t>
            </a:r>
          </a:p>
        </p:txBody>
      </p:sp>
      <p:cxnSp>
        <p:nvCxnSpPr>
          <p:cNvPr id="23" name="Straight Connector 24">
            <a:extLst>
              <a:ext uri="{FF2B5EF4-FFF2-40B4-BE49-F238E27FC236}">
                <a16:creationId xmlns:a16="http://schemas.microsoft.com/office/drawing/2014/main" id="{59F20802-955F-5645-BFEE-F4B06F640453}"/>
              </a:ext>
            </a:extLst>
          </p:cNvPr>
          <p:cNvCxnSpPr>
            <a:cxnSpLocks/>
          </p:cNvCxnSpPr>
          <p:nvPr/>
        </p:nvCxnSpPr>
        <p:spPr>
          <a:xfrm>
            <a:off x="-76200" y="4845116"/>
            <a:ext cx="4146046"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Text Placeholder 2">
            <a:extLst>
              <a:ext uri="{FF2B5EF4-FFF2-40B4-BE49-F238E27FC236}">
                <a16:creationId xmlns:a16="http://schemas.microsoft.com/office/drawing/2014/main" id="{C38AB413-7BF9-2BE9-C6FA-B335C2A7B172}"/>
              </a:ext>
            </a:extLst>
          </p:cNvPr>
          <p:cNvSpPr txBox="1">
            <a:spLocks/>
          </p:cNvSpPr>
          <p:nvPr/>
        </p:nvSpPr>
        <p:spPr>
          <a:xfrm>
            <a:off x="726306" y="4460986"/>
            <a:ext cx="2610197"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chemeClr val="tx1"/>
              </a:buClr>
              <a:buSzTx/>
              <a:buNone/>
              <a:tabLst/>
              <a:defRPr/>
            </a:pPr>
            <a:r>
              <a:rPr kumimoji="0" lang="en-GB" sz="2000" b="1" i="0" u="none" strike="noStrike" kern="1200" cap="none" spc="0" normalizeH="0" baseline="0" dirty="0">
                <a:ln>
                  <a:noFill/>
                </a:ln>
                <a:effectLst/>
                <a:uLnTx/>
                <a:uFillTx/>
                <a:ea typeface="+mn-ea"/>
                <a:cs typeface="+mn-cs"/>
              </a:rPr>
              <a:t>HAIR CARE</a:t>
            </a:r>
          </a:p>
        </p:txBody>
      </p:sp>
      <p:pic>
        <p:nvPicPr>
          <p:cNvPr id="25" name="Picture 9">
            <a:extLst>
              <a:ext uri="{FF2B5EF4-FFF2-40B4-BE49-F238E27FC236}">
                <a16:creationId xmlns:a16="http://schemas.microsoft.com/office/drawing/2014/main" id="{4F9EB854-F9D4-6B5F-8DFF-683087A05F27}"/>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6628446" y="937913"/>
            <a:ext cx="1783599" cy="1783599"/>
          </a:xfrm>
          <a:prstGeom prst="ellipse">
            <a:avLst/>
          </a:prstGeom>
          <a:ln w="25400">
            <a:solidFill>
              <a:schemeClr val="tx2"/>
            </a:solidFill>
          </a:ln>
        </p:spPr>
      </p:pic>
      <p:pic>
        <p:nvPicPr>
          <p:cNvPr id="26" name="Picture 30">
            <a:extLst>
              <a:ext uri="{FF2B5EF4-FFF2-40B4-BE49-F238E27FC236}">
                <a16:creationId xmlns:a16="http://schemas.microsoft.com/office/drawing/2014/main" id="{E1B4BA60-3B4A-0F8D-2E9B-B55053E2FD6E}"/>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6555914" y="3176086"/>
            <a:ext cx="1783599" cy="1783599"/>
          </a:xfrm>
          <a:prstGeom prst="ellipse">
            <a:avLst/>
          </a:prstGeom>
          <a:ln w="25400">
            <a:solidFill>
              <a:schemeClr val="tx2"/>
            </a:solidFill>
          </a:ln>
          <a:effectLst/>
        </p:spPr>
      </p:pic>
      <p:sp>
        <p:nvSpPr>
          <p:cNvPr id="29" name="Text Placeholder 2">
            <a:extLst>
              <a:ext uri="{FF2B5EF4-FFF2-40B4-BE49-F238E27FC236}">
                <a16:creationId xmlns:a16="http://schemas.microsoft.com/office/drawing/2014/main" id="{37F63633-0143-B287-ECCD-2E6EAED7784B}"/>
              </a:ext>
            </a:extLst>
          </p:cNvPr>
          <p:cNvSpPr txBox="1">
            <a:spLocks/>
          </p:cNvSpPr>
          <p:nvPr/>
        </p:nvSpPr>
        <p:spPr>
          <a:xfrm>
            <a:off x="8855184" y="3421925"/>
            <a:ext cx="1449240"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chemeClr val="tx1"/>
              </a:buClr>
              <a:buSzTx/>
              <a:buNone/>
              <a:tabLst/>
              <a:defRPr/>
            </a:pPr>
            <a:r>
              <a:rPr kumimoji="0" lang="en-GB" sz="2000" b="1" i="0" u="none" strike="noStrike" kern="1200" cap="none" spc="0" normalizeH="0" baseline="0" dirty="0">
                <a:ln>
                  <a:noFill/>
                </a:ln>
                <a:effectLst/>
                <a:uLnTx/>
                <a:uFillTx/>
                <a:ea typeface="+mn-ea"/>
                <a:cs typeface="+mn-cs"/>
              </a:rPr>
              <a:t>SUN CARE</a:t>
            </a:r>
          </a:p>
        </p:txBody>
      </p:sp>
      <p:sp>
        <p:nvSpPr>
          <p:cNvPr id="11" name="Text Placeholder 2">
            <a:extLst>
              <a:ext uri="{FF2B5EF4-FFF2-40B4-BE49-F238E27FC236}">
                <a16:creationId xmlns:a16="http://schemas.microsoft.com/office/drawing/2014/main" id="{6765FFE1-C5DA-FC32-35EB-42DAB71ADF4D}"/>
              </a:ext>
            </a:extLst>
          </p:cNvPr>
          <p:cNvSpPr txBox="1">
            <a:spLocks/>
          </p:cNvSpPr>
          <p:nvPr/>
        </p:nvSpPr>
        <p:spPr>
          <a:xfrm>
            <a:off x="8848460" y="1367342"/>
            <a:ext cx="2610197"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chemeClr val="tx1"/>
              </a:buClr>
              <a:buSzTx/>
              <a:buNone/>
              <a:tabLst/>
              <a:defRPr/>
            </a:pPr>
            <a:r>
              <a:rPr lang="en-GB" b="1" dirty="0"/>
              <a:t>BODY</a:t>
            </a:r>
            <a:r>
              <a:rPr kumimoji="0" lang="en-GB" sz="2000" b="1" i="0" u="none" strike="noStrike" kern="1200" cap="none" spc="0" normalizeH="0" baseline="0" dirty="0">
                <a:ln>
                  <a:noFill/>
                </a:ln>
                <a:effectLst/>
                <a:uLnTx/>
                <a:uFillTx/>
                <a:ea typeface="+mn-ea"/>
                <a:cs typeface="+mn-cs"/>
              </a:rPr>
              <a:t> CARE</a:t>
            </a:r>
          </a:p>
        </p:txBody>
      </p:sp>
      <p:sp>
        <p:nvSpPr>
          <p:cNvPr id="10" name="TextBox 9">
            <a:extLst>
              <a:ext uri="{FF2B5EF4-FFF2-40B4-BE49-F238E27FC236}">
                <a16:creationId xmlns:a16="http://schemas.microsoft.com/office/drawing/2014/main" id="{D960A844-3F53-C15D-F0BD-5A2F64A52655}"/>
              </a:ext>
            </a:extLst>
          </p:cNvPr>
          <p:cNvSpPr txBox="1"/>
          <p:nvPr/>
        </p:nvSpPr>
        <p:spPr>
          <a:xfrm>
            <a:off x="818147" y="6232358"/>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t>1. </a:t>
            </a:r>
            <a:r>
              <a:rPr lang="en-US" sz="800" i="1"/>
              <a:t>In vivo</a:t>
            </a:r>
            <a:r>
              <a:rPr lang="en-US" sz="800"/>
              <a:t>. 2. </a:t>
            </a:r>
            <a:r>
              <a:rPr lang="en-US" sz="800" i="1"/>
              <a:t>In vitro</a:t>
            </a:r>
            <a:r>
              <a:rPr lang="en-US" sz="800"/>
              <a:t>. 3. </a:t>
            </a:r>
            <a:r>
              <a:rPr lang="en-US" sz="800" i="1"/>
              <a:t>Ex vivo</a:t>
            </a:r>
            <a:endParaRPr lang="en-GB"/>
          </a:p>
        </p:txBody>
      </p:sp>
    </p:spTree>
    <p:extLst>
      <p:ext uri="{BB962C8B-B14F-4D97-AF65-F5344CB8AC3E}">
        <p14:creationId xmlns:p14="http://schemas.microsoft.com/office/powerpoint/2010/main" val="4010991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8" name="Espace réservé du texte 7">
            <a:extLst>
              <a:ext uri="{FF2B5EF4-FFF2-40B4-BE49-F238E27FC236}">
                <a16:creationId xmlns:a16="http://schemas.microsoft.com/office/drawing/2014/main" id="{1E4398DE-C241-5525-F073-842F4521F15F}"/>
              </a:ext>
            </a:extLst>
          </p:cNvPr>
          <p:cNvSpPr>
            <a:spLocks noGrp="1"/>
          </p:cNvSpPr>
          <p:nvPr>
            <p:ph type="body" idx="11"/>
          </p:nvPr>
        </p:nvSpPr>
        <p:spPr>
          <a:xfrm>
            <a:off x="302400" y="749226"/>
            <a:ext cx="6290129" cy="831357"/>
          </a:xfrm>
        </p:spPr>
        <p:txBody>
          <a:bodyPr anchor="b"/>
          <a:lstStyle/>
          <a:p>
            <a:pPr algn="ctr"/>
            <a:r>
              <a:rPr lang="en-US" sz="1800">
                <a:solidFill>
                  <a:schemeClr val="tx1"/>
                </a:solidFill>
              </a:rPr>
              <a:t>Vitamin C protects the skin against oxidative damage by neutralizing reactive oxygen species (ROS)</a:t>
            </a:r>
          </a:p>
        </p:txBody>
      </p:sp>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p:txBody>
          <a:bodyPr/>
          <a:lstStyle/>
          <a:p>
            <a:r>
              <a:rPr lang="en-US" sz="2400" b="1">
                <a:solidFill>
                  <a:schemeClr val="tx1"/>
                </a:solidFill>
                <a:latin typeface="DM Sans" pitchFamily="2" charset="0"/>
              </a:rPr>
              <a:t>Vitamin C – N. 1 benchmark anti-oxidant</a:t>
            </a:r>
            <a:endParaRPr lang="fr-FR" sz="2400">
              <a:solidFill>
                <a:schemeClr val="tx1"/>
              </a:solidFill>
              <a:latin typeface="DM Sans" pitchFamily="2" charset="0"/>
            </a:endParaRPr>
          </a:p>
        </p:txBody>
      </p:sp>
      <p:pic>
        <p:nvPicPr>
          <p:cNvPr id="22" name="Picture 7">
            <a:extLst>
              <a:ext uri="{FF2B5EF4-FFF2-40B4-BE49-F238E27FC236}">
                <a16:creationId xmlns:a16="http://schemas.microsoft.com/office/drawing/2014/main" id="{FF551B86-DAA1-CC08-A52F-76A0ABCAA3F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167256" y="269407"/>
            <a:ext cx="837741" cy="723230"/>
          </a:xfrm>
          <a:prstGeom prst="rect">
            <a:avLst/>
          </a:prstGeom>
        </p:spPr>
      </p:pic>
      <p:pic>
        <p:nvPicPr>
          <p:cNvPr id="23" name="Picture 13">
            <a:extLst>
              <a:ext uri="{FF2B5EF4-FFF2-40B4-BE49-F238E27FC236}">
                <a16:creationId xmlns:a16="http://schemas.microsoft.com/office/drawing/2014/main" id="{B2A25DBE-BAEC-FDB9-C46C-857768AF872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085066" y="236943"/>
            <a:ext cx="788158" cy="788158"/>
          </a:xfrm>
          <a:prstGeom prst="rect">
            <a:avLst/>
          </a:prstGeom>
        </p:spPr>
      </p:pic>
      <p:grpSp>
        <p:nvGrpSpPr>
          <p:cNvPr id="24" name="Group 2">
            <a:extLst>
              <a:ext uri="{FF2B5EF4-FFF2-40B4-BE49-F238E27FC236}">
                <a16:creationId xmlns:a16="http://schemas.microsoft.com/office/drawing/2014/main" id="{C52B5EC6-3F4A-379D-649E-A78CEE3AF825}"/>
              </a:ext>
            </a:extLst>
          </p:cNvPr>
          <p:cNvGrpSpPr/>
          <p:nvPr/>
        </p:nvGrpSpPr>
        <p:grpSpPr>
          <a:xfrm>
            <a:off x="636185" y="1765122"/>
            <a:ext cx="5853471" cy="4343652"/>
            <a:chOff x="385450" y="1588242"/>
            <a:chExt cx="6458036" cy="4407119"/>
          </a:xfrm>
        </p:grpSpPr>
        <p:pic>
          <p:nvPicPr>
            <p:cNvPr id="25" name="Picture 5">
              <a:extLst>
                <a:ext uri="{FF2B5EF4-FFF2-40B4-BE49-F238E27FC236}">
                  <a16:creationId xmlns:a16="http://schemas.microsoft.com/office/drawing/2014/main" id="{17BC4F52-9A50-C63D-172E-FE1A202D32D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85450" y="2171504"/>
              <a:ext cx="1727583" cy="3237289"/>
            </a:xfrm>
            <a:prstGeom prst="rect">
              <a:avLst/>
            </a:prstGeom>
          </p:spPr>
        </p:pic>
        <p:pic>
          <p:nvPicPr>
            <p:cNvPr id="26" name="Picture 15">
              <a:extLst>
                <a:ext uri="{FF2B5EF4-FFF2-40B4-BE49-F238E27FC236}">
                  <a16:creationId xmlns:a16="http://schemas.microsoft.com/office/drawing/2014/main" id="{25E68344-52B9-7858-291A-AE4571E068B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2191637" y="1588242"/>
              <a:ext cx="4651849" cy="4407119"/>
            </a:xfrm>
            <a:prstGeom prst="rect">
              <a:avLst/>
            </a:prstGeom>
          </p:spPr>
        </p:pic>
      </p:grpSp>
      <p:sp>
        <p:nvSpPr>
          <p:cNvPr id="27" name="TextBox 12">
            <a:extLst>
              <a:ext uri="{FF2B5EF4-FFF2-40B4-BE49-F238E27FC236}">
                <a16:creationId xmlns:a16="http://schemas.microsoft.com/office/drawing/2014/main" id="{68C29C99-59FB-22D7-9EDA-9D9EA2C37370}"/>
              </a:ext>
            </a:extLst>
          </p:cNvPr>
          <p:cNvSpPr txBox="1"/>
          <p:nvPr/>
        </p:nvSpPr>
        <p:spPr>
          <a:xfrm>
            <a:off x="632916" y="6447305"/>
            <a:ext cx="4823418"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900" b="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t>Park. </a:t>
            </a:r>
            <a:r>
              <a:rPr kumimoji="0" lang="en-GB" sz="900" b="0" u="none" strike="noStrike" kern="1200" cap="none" spc="0" normalizeH="0" baseline="0" noProof="0" err="1">
                <a:ln>
                  <a:noFill/>
                </a:ln>
                <a:effectLst/>
                <a:uLnTx/>
                <a:uFillTx/>
                <a:latin typeface="Fira Sans" panose="020B0503050000020004" pitchFamily="34" charset="0"/>
                <a:ea typeface="Fira Sans" panose="020B0503050000020004" pitchFamily="34" charset="0"/>
                <a:cs typeface="+mn-cs"/>
              </a:rPr>
              <a:t>Biomol</a:t>
            </a:r>
            <a:r>
              <a:rPr kumimoji="0" lang="en-GB" sz="900" b="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t> </a:t>
            </a:r>
            <a:r>
              <a:rPr kumimoji="0" lang="en-GB" sz="900" b="0" u="none" strike="noStrike" kern="1200" cap="none" spc="0" normalizeH="0" baseline="0" noProof="0" err="1">
                <a:ln>
                  <a:noFill/>
                </a:ln>
                <a:effectLst/>
                <a:uLnTx/>
                <a:uFillTx/>
                <a:latin typeface="Fira Sans" panose="020B0503050000020004" pitchFamily="34" charset="0"/>
                <a:ea typeface="Fira Sans" panose="020B0503050000020004" pitchFamily="34" charset="0"/>
                <a:cs typeface="+mn-cs"/>
              </a:rPr>
              <a:t>Ther</a:t>
            </a:r>
            <a:r>
              <a:rPr kumimoji="0" lang="en-GB" sz="900" b="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t> 23(3), 207-217 (2015)</a:t>
            </a:r>
          </a:p>
        </p:txBody>
      </p:sp>
      <p:sp>
        <p:nvSpPr>
          <p:cNvPr id="28" name="TextBox 10">
            <a:extLst>
              <a:ext uri="{FF2B5EF4-FFF2-40B4-BE49-F238E27FC236}">
                <a16:creationId xmlns:a16="http://schemas.microsoft.com/office/drawing/2014/main" id="{397C8EC6-199E-7FFD-4E29-8133D37E3FB8}"/>
              </a:ext>
            </a:extLst>
          </p:cNvPr>
          <p:cNvSpPr txBox="1"/>
          <p:nvPr/>
        </p:nvSpPr>
        <p:spPr>
          <a:xfrm>
            <a:off x="7132318" y="2336992"/>
            <a:ext cx="4631437" cy="2965023"/>
          </a:xfrm>
          <a:prstGeom prst="rect">
            <a:avLst/>
          </a:prstGeom>
          <a:noFill/>
        </p:spPr>
        <p:txBody>
          <a:bodyPr wrap="square" lIns="0" tIns="0" rIns="0" bIns="0" rtlCol="0">
            <a:spAutoFit/>
          </a:bodyPr>
          <a:lstStyle/>
          <a:p>
            <a:pPr marL="252000" marR="0" lvl="0" indent="-252000" algn="l" defTabSz="914400" rtl="0" eaLnBrk="1" fontAlgn="auto" latinLnBrk="0" hangingPunct="1">
              <a:lnSpc>
                <a:spcPct val="100000"/>
              </a:lnSpc>
              <a:spcBef>
                <a:spcPts val="0"/>
              </a:spcBef>
              <a:spcAft>
                <a:spcPts val="500"/>
              </a:spcAft>
              <a:buClr>
                <a:srgbClr val="7C807E"/>
              </a:buClr>
              <a:buSzTx/>
              <a:buFont typeface="Arial" panose="020B0604020202020204" pitchFamily="34" charset="0"/>
              <a:buChar char="•"/>
              <a:tabLst/>
              <a:defRPr/>
            </a:pPr>
            <a:r>
              <a:rPr kumimoji="0" lang="en-GB" sz="1800" b="0" i="0" u="none" strike="noStrike" kern="1200" cap="none" spc="0" normalizeH="0" baseline="0" noProof="0">
                <a:ln>
                  <a:noFill/>
                </a:ln>
                <a:effectLst/>
                <a:uLnTx/>
                <a:uFillTx/>
                <a:ea typeface="Fira Sans" panose="020B0503050000020004" pitchFamily="34" charset="0"/>
                <a:cs typeface="+mn-cs"/>
              </a:rPr>
              <a:t>UV radiation, pollution and smoking accelerate damage to the skin through the generation of the “oxidative stress”</a:t>
            </a:r>
          </a:p>
          <a:p>
            <a:pPr marL="252000" marR="0" lvl="0" indent="-252000" algn="l" defTabSz="914400" rtl="0" eaLnBrk="1" fontAlgn="auto" latinLnBrk="0" hangingPunct="1">
              <a:lnSpc>
                <a:spcPct val="100000"/>
              </a:lnSpc>
              <a:spcBef>
                <a:spcPts val="0"/>
              </a:spcBef>
              <a:spcAft>
                <a:spcPts val="500"/>
              </a:spcAft>
              <a:buClr>
                <a:srgbClr val="7C807E"/>
              </a:buClr>
              <a:buSzTx/>
              <a:buFont typeface="Arial" panose="020B0604020202020204" pitchFamily="34" charset="0"/>
              <a:buChar char="•"/>
              <a:tabLst/>
              <a:defRPr/>
            </a:pPr>
            <a:r>
              <a:rPr kumimoji="0" lang="en-GB" sz="1800" b="0" i="0" u="none" strike="noStrike" kern="1200" cap="none" spc="0" normalizeH="0" baseline="0" noProof="0">
                <a:ln>
                  <a:noFill/>
                </a:ln>
                <a:effectLst/>
                <a:uLnTx/>
                <a:uFillTx/>
                <a:ea typeface="Fira Sans" panose="020B0503050000020004" pitchFamily="34" charset="0"/>
                <a:cs typeface="+mn-cs"/>
              </a:rPr>
              <a:t>ROS are highly toxic, unstable molecules that cause damage to nucleic acids, proteins and lipids in cells</a:t>
            </a:r>
          </a:p>
          <a:p>
            <a:pPr marL="252000" marR="0" lvl="0" indent="-252000" algn="l" defTabSz="914400" rtl="0" eaLnBrk="1" fontAlgn="auto" latinLnBrk="0" hangingPunct="1">
              <a:lnSpc>
                <a:spcPct val="100000"/>
              </a:lnSpc>
              <a:spcBef>
                <a:spcPts val="0"/>
              </a:spcBef>
              <a:spcAft>
                <a:spcPts val="500"/>
              </a:spcAft>
              <a:buClr>
                <a:srgbClr val="7C807E"/>
              </a:buClr>
              <a:buSzTx/>
              <a:buFont typeface="Arial" panose="020B0604020202020204" pitchFamily="34" charset="0"/>
              <a:buChar char="•"/>
              <a:tabLst/>
              <a:defRPr/>
            </a:pPr>
            <a:r>
              <a:rPr kumimoji="0" lang="en-GB" sz="1800" b="1" i="0" u="none" strike="noStrike" kern="1200" cap="none" spc="0" normalizeH="0" baseline="0" noProof="0">
                <a:ln>
                  <a:noFill/>
                </a:ln>
                <a:effectLst/>
                <a:uLnTx/>
                <a:uFillTx/>
                <a:ea typeface="Fira Sans" panose="020B0503050000020004" pitchFamily="34" charset="0"/>
                <a:cs typeface="+mn-cs"/>
              </a:rPr>
              <a:t>Vitamin C neutralizes the ROS generation </a:t>
            </a:r>
            <a:r>
              <a:rPr kumimoji="0" lang="en-GB" sz="1800" b="0" i="0" u="none" strike="noStrike" kern="1200" cap="none" spc="0" normalizeH="0" baseline="0" noProof="0">
                <a:ln>
                  <a:noFill/>
                </a:ln>
                <a:effectLst/>
                <a:uLnTx/>
                <a:uFillTx/>
                <a:ea typeface="Fira Sans" panose="020B0503050000020004" pitchFamily="34" charset="0"/>
                <a:cs typeface="+mn-cs"/>
              </a:rPr>
              <a:t>by a process of electron transfer and/or donation </a:t>
            </a:r>
            <a:r>
              <a:rPr kumimoji="0" lang="en-GB" sz="1800" b="1" i="0" u="none" strike="noStrike" kern="1200" cap="none" spc="0" normalizeH="0" baseline="0" noProof="0">
                <a:ln>
                  <a:noFill/>
                </a:ln>
                <a:effectLst/>
                <a:uLnTx/>
                <a:uFillTx/>
                <a:ea typeface="Fira Sans" panose="020B0503050000020004" pitchFamily="34" charset="0"/>
                <a:cs typeface="+mn-cs"/>
              </a:rPr>
              <a:t>and limits the propagation of the oxidative stress</a:t>
            </a:r>
          </a:p>
        </p:txBody>
      </p:sp>
    </p:spTree>
    <p:extLst>
      <p:ext uri="{BB962C8B-B14F-4D97-AF65-F5344CB8AC3E}">
        <p14:creationId xmlns:p14="http://schemas.microsoft.com/office/powerpoint/2010/main" val="1347230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 fill="hold"/>
                                        <p:tgtEl>
                                          <p:spTgt spid="23"/>
                                        </p:tgtEl>
                                      </p:cBhvr>
                                      <p:by x="150000" y="150000"/>
                                    </p:animScale>
                                  </p:childTnLst>
                                </p:cTn>
                              </p:par>
                              <p:par>
                                <p:cTn id="7" presetID="26" presetClass="emph" presetSubtype="0" fill="hold" nodeType="withEffect">
                                  <p:stCondLst>
                                    <p:cond delay="0"/>
                                  </p:stCondLst>
                                  <p:childTnLst>
                                    <p:animEffect transition="out" filter="fade">
                                      <p:cBhvr>
                                        <p:cTn id="8" dur="1000" tmFilter="0, 0; .2, .5; .8, .5; 1, 0"/>
                                        <p:tgtEl>
                                          <p:spTgt spid="23"/>
                                        </p:tgtEl>
                                      </p:cBhvr>
                                    </p:animEffect>
                                    <p:animScale>
                                      <p:cBhvr>
                                        <p:cTn id="9" dur="500" autoRev="1" fill="hold"/>
                                        <p:tgtEl>
                                          <p:spTgt spid="23"/>
                                        </p:tgtEl>
                                      </p:cBhvr>
                                      <p:by x="105000" y="105000"/>
                                    </p:animScale>
                                  </p:childTnLst>
                                </p:cTn>
                              </p:par>
                              <p:par>
                                <p:cTn id="10" presetID="0" presetClass="path" presetSubtype="0" accel="50000" decel="50000" fill="hold" nodeType="withEffect">
                                  <p:stCondLst>
                                    <p:cond delay="0"/>
                                  </p:stCondLst>
                                  <p:childTnLst>
                                    <p:animMotion origin="layout" path="M -0.00013 -0.00139 L -0.01784 0.03009 " pathEditMode="relative" ptsTypes="AA">
                                      <p:cBhvr>
                                        <p:cTn id="11" dur="500" fill="hold"/>
                                        <p:tgtEl>
                                          <p:spTgt spid="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CB768C-9CD4-618A-53EE-58F98E55FCC5}"/>
              </a:ext>
            </a:extLst>
          </p:cNvPr>
          <p:cNvPicPr>
            <a:picLocks noChangeAspect="1"/>
          </p:cNvPicPr>
          <p:nvPr/>
        </p:nvPicPr>
        <p:blipFill>
          <a:blip r:embed="rId2"/>
          <a:stretch>
            <a:fillRect/>
          </a:stretch>
        </p:blipFill>
        <p:spPr>
          <a:xfrm>
            <a:off x="5409060" y="5182397"/>
            <a:ext cx="1724095" cy="1755161"/>
          </a:xfrm>
          <a:prstGeom prst="rect">
            <a:avLst/>
          </a:prstGeom>
        </p:spPr>
      </p:pic>
      <p:pic>
        <p:nvPicPr>
          <p:cNvPr id="28" name="Picture 27" descr="Oranges and oranges on a white surface&#10;&#10;AI-generated content may be incorrect.">
            <a:extLst>
              <a:ext uri="{FF2B5EF4-FFF2-40B4-BE49-F238E27FC236}">
                <a16:creationId xmlns:a16="http://schemas.microsoft.com/office/drawing/2014/main" id="{7065CF6B-6C14-FDDB-5492-EE67312D7EA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020311" y="2053250"/>
            <a:ext cx="3203166" cy="4804750"/>
          </a:xfrm>
          <a:prstGeom prst="rect">
            <a:avLst/>
          </a:prstGeom>
        </p:spPr>
      </p:pic>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p:txBody>
          <a:bodyPr/>
          <a:lstStyle/>
          <a:p>
            <a:r>
              <a:rPr lang="en-US" sz="2800" b="1">
                <a:solidFill>
                  <a:schemeClr val="tx1"/>
                </a:solidFill>
                <a:latin typeface="DM Sans" pitchFamily="2" charset="0"/>
              </a:rPr>
              <a:t>Vitamin C is still very trendy!​</a:t>
            </a:r>
            <a:endParaRPr lang="fr-FR" sz="2800" b="1">
              <a:solidFill>
                <a:schemeClr val="tx1"/>
              </a:solidFill>
              <a:latin typeface="DM Sans" pitchFamily="2" charset="0"/>
            </a:endParaRPr>
          </a:p>
        </p:txBody>
      </p:sp>
      <p:pic>
        <p:nvPicPr>
          <p:cNvPr id="23" name="Picture 22" descr="A group of plates with oranges and a bottle of liquid&#10;&#10;AI-generated content may be incorrect.">
            <a:extLst>
              <a:ext uri="{FF2B5EF4-FFF2-40B4-BE49-F238E27FC236}">
                <a16:creationId xmlns:a16="http://schemas.microsoft.com/office/drawing/2014/main" id="{818DEE81-50F6-B9B6-20A6-D676BC91B50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06600" y="2119878"/>
            <a:ext cx="3203166" cy="3203166"/>
          </a:xfrm>
          <a:prstGeom prst="rect">
            <a:avLst/>
          </a:prstGeom>
        </p:spPr>
      </p:pic>
      <p:pic>
        <p:nvPicPr>
          <p:cNvPr id="29" name="Picture 28">
            <a:extLst>
              <a:ext uri="{FF2B5EF4-FFF2-40B4-BE49-F238E27FC236}">
                <a16:creationId xmlns:a16="http://schemas.microsoft.com/office/drawing/2014/main" id="{D60BE54E-067A-48B6-B229-9E34E135335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5261956"/>
            <a:ext cx="1596044" cy="1596044"/>
          </a:xfrm>
          <a:prstGeom prst="rect">
            <a:avLst/>
          </a:prstGeom>
        </p:spPr>
      </p:pic>
      <p:pic>
        <p:nvPicPr>
          <p:cNvPr id="30" name="Picture 29">
            <a:extLst>
              <a:ext uri="{FF2B5EF4-FFF2-40B4-BE49-F238E27FC236}">
                <a16:creationId xmlns:a16="http://schemas.microsoft.com/office/drawing/2014/main" id="{8E606E07-0F16-6AF3-72F7-A2DF26806C6C}"/>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6955572" y="717348"/>
            <a:ext cx="4661144" cy="7550034"/>
          </a:xfrm>
          <a:prstGeom prst="rect">
            <a:avLst/>
          </a:prstGeom>
        </p:spPr>
      </p:pic>
      <p:pic>
        <p:nvPicPr>
          <p:cNvPr id="31" name="Picture 30">
            <a:extLst>
              <a:ext uri="{FF2B5EF4-FFF2-40B4-BE49-F238E27FC236}">
                <a16:creationId xmlns:a16="http://schemas.microsoft.com/office/drawing/2014/main" id="{D8E54A9B-34BD-844D-2D28-CA413F9CD78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596044" y="5261956"/>
            <a:ext cx="1903616" cy="1903616"/>
          </a:xfrm>
          <a:prstGeom prst="rect">
            <a:avLst/>
          </a:prstGeom>
        </p:spPr>
      </p:pic>
      <p:pic>
        <p:nvPicPr>
          <p:cNvPr id="33" name="Picture 32">
            <a:extLst>
              <a:ext uri="{FF2B5EF4-FFF2-40B4-BE49-F238E27FC236}">
                <a16:creationId xmlns:a16="http://schemas.microsoft.com/office/drawing/2014/main" id="{199DAA31-D28A-11ED-1BEC-AB59D5A23E1C}"/>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3527694" y="5102839"/>
            <a:ext cx="1858161" cy="1755161"/>
          </a:xfrm>
          <a:prstGeom prst="rect">
            <a:avLst/>
          </a:prstGeom>
        </p:spPr>
      </p:pic>
      <p:pic>
        <p:nvPicPr>
          <p:cNvPr id="34" name="Picture 33">
            <a:extLst>
              <a:ext uri="{FF2B5EF4-FFF2-40B4-BE49-F238E27FC236}">
                <a16:creationId xmlns:a16="http://schemas.microsoft.com/office/drawing/2014/main" id="{D64BAE0A-1DE1-A1AA-CA7E-2E4F81BFC5F8}"/>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38106" y="2171401"/>
            <a:ext cx="1152010" cy="3076316"/>
          </a:xfrm>
          <a:prstGeom prst="rect">
            <a:avLst/>
          </a:prstGeom>
        </p:spPr>
      </p:pic>
      <p:pic>
        <p:nvPicPr>
          <p:cNvPr id="3" name="Picture 2">
            <a:extLst>
              <a:ext uri="{FF2B5EF4-FFF2-40B4-BE49-F238E27FC236}">
                <a16:creationId xmlns:a16="http://schemas.microsoft.com/office/drawing/2014/main" id="{94A1F4C9-C040-BD2A-42B8-9637DB0521AB}"/>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4190702" y="2118090"/>
            <a:ext cx="2218411" cy="2382588"/>
          </a:xfrm>
          <a:prstGeom prst="rect">
            <a:avLst/>
          </a:prstGeom>
        </p:spPr>
      </p:pic>
      <p:pic>
        <p:nvPicPr>
          <p:cNvPr id="32" name="Picture 31">
            <a:extLst>
              <a:ext uri="{FF2B5EF4-FFF2-40B4-BE49-F238E27FC236}">
                <a16:creationId xmlns:a16="http://schemas.microsoft.com/office/drawing/2014/main" id="{6A7F84C9-FE24-90CE-9ADC-DE0F17439D17}"/>
              </a:ext>
            </a:extLst>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7654" b="91154" l="9939" r="89895">
                        <a14:foregroundMark x1="53248" y1="11269" x2="53248" y2="11269"/>
                        <a14:foregroundMark x1="46086" y1="13000" x2="46086" y2="13000"/>
                        <a14:foregroundMark x1="45808" y1="13923" x2="45808" y2="13923"/>
                        <a14:foregroundMark x1="49084" y1="13731" x2="49084" y2="13731"/>
                        <a14:foregroundMark x1="52693" y1="13385" x2="52693" y2="13385"/>
                        <a14:foregroundMark x1="54081" y1="13385" x2="54081" y2="13385"/>
                        <a14:foregroundMark x1="54581" y1="15269" x2="54581" y2="15269"/>
                        <a14:foregroundMark x1="53248" y1="15846" x2="53248" y2="15846"/>
                        <a14:foregroundMark x1="52971" y1="17000" x2="52971" y2="17000"/>
                        <a14:foregroundMark x1="56247" y1="16808" x2="56247" y2="16808"/>
                        <a14:foregroundMark x1="56524" y1="16615" x2="56524" y2="16615"/>
                        <a14:foregroundMark x1="57357" y1="17000" x2="57357" y2="17000"/>
                        <a14:foregroundMark x1="56524" y1="13385" x2="56524" y2="13385"/>
                        <a14:foregroundMark x1="57635" y1="13000" x2="57635" y2="13000"/>
                        <a14:foregroundMark x1="59578" y1="13731" x2="59578" y2="13731"/>
                        <a14:foregroundMark x1="61466" y1="10885" x2="61466" y2="10885"/>
                        <a14:foregroundMark x1="61743" y1="10692" x2="61466" y2="10115"/>
                        <a14:foregroundMark x1="57357" y1="8808" x2="56524" y2="8808"/>
                        <a14:foregroundMark x1="51027" y1="8231" x2="51027" y2="8231"/>
                        <a14:foregroundMark x1="49084" y1="8423" x2="49084" y2="8423"/>
                        <a14:foregroundMark x1="43865" y1="9731" x2="43865" y2="9731"/>
                        <a14:foregroundMark x1="41699" y1="10500" x2="40866" y2="11269"/>
                        <a14:foregroundMark x1="39200" y1="11462" x2="39200" y2="12038"/>
                        <a14:foregroundMark x1="36979" y1="11846" x2="36979" y2="11846"/>
                        <a14:foregroundMark x1="35092" y1="10885" x2="35092" y2="10885"/>
                        <a14:foregroundMark x1="34536" y1="9154" x2="34536" y2="9154"/>
                        <a14:foregroundMark x1="40866" y1="10115" x2="40866" y2="10115"/>
                        <a14:foregroundMark x1="40866" y1="11654" x2="40866" y2="11654"/>
                        <a14:foregroundMark x1="38090" y1="9000" x2="38090" y2="9000"/>
                        <a14:foregroundMark x1="38368" y1="8808" x2="38368" y2="8808"/>
                        <a14:foregroundMark x1="41144" y1="9000" x2="41144" y2="9000"/>
                        <a14:foregroundMark x1="45253" y1="9538" x2="45253" y2="9538"/>
                        <a14:foregroundMark x1="60411" y1="8231" x2="60411" y2="8231"/>
                        <a14:foregroundMark x1="63964" y1="7654" x2="64797" y2="7654"/>
                        <a14:foregroundMark x1="66185" y1="8808" x2="65353" y2="9346"/>
                        <a14:foregroundMark x1="66463" y1="8231" x2="66463" y2="8231"/>
                        <a14:foregroundMark x1="51027" y1="91154" x2="51027" y2="91154"/>
                        <a14:foregroundMark x1="33426" y1="8423" x2="33426" y2="8423"/>
                        <a14:foregroundMark x1="33981" y1="8038" x2="33981" y2="8038"/>
                      </a14:backgroundRemoval>
                    </a14:imgEffect>
                  </a14:imgLayer>
                </a14:imgProps>
              </a:ext>
              <a:ext uri="{28A0092B-C50C-407E-A947-70E740481C1C}">
                <a14:useLocalDpi xmlns:a14="http://schemas.microsoft.com/office/drawing/2010/main"/>
              </a:ext>
            </a:extLst>
          </a:blip>
          <a:stretch>
            <a:fillRect/>
          </a:stretch>
        </p:blipFill>
        <p:spPr>
          <a:xfrm rot="5400000">
            <a:off x="3870991" y="2641696"/>
            <a:ext cx="2807819" cy="4314968"/>
          </a:xfrm>
          <a:prstGeom prst="rect">
            <a:avLst/>
          </a:prstGeom>
        </p:spPr>
      </p:pic>
    </p:spTree>
    <p:extLst>
      <p:ext uri="{BB962C8B-B14F-4D97-AF65-F5344CB8AC3E}">
        <p14:creationId xmlns:p14="http://schemas.microsoft.com/office/powerpoint/2010/main" val="2778902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BB400DE8-4B98-09C4-F519-C51D09A813F0}"/>
              </a:ext>
            </a:extLst>
          </p:cNvPr>
          <p:cNvSpPr/>
          <p:nvPr/>
        </p:nvSpPr>
        <p:spPr>
          <a:xfrm>
            <a:off x="4352562" y="2577550"/>
            <a:ext cx="3220278" cy="4280450"/>
          </a:xfrm>
          <a:prstGeom prst="rect">
            <a:avLst/>
          </a:prstGeom>
          <a:solidFill>
            <a:srgbClr val="DC7B77">
              <a:alpha val="5975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13" name="Retângulo 12">
            <a:extLst>
              <a:ext uri="{FF2B5EF4-FFF2-40B4-BE49-F238E27FC236}">
                <a16:creationId xmlns:a16="http://schemas.microsoft.com/office/drawing/2014/main" id="{270E4048-F435-E698-4472-621E405786D8}"/>
              </a:ext>
            </a:extLst>
          </p:cNvPr>
          <p:cNvSpPr/>
          <p:nvPr/>
        </p:nvSpPr>
        <p:spPr>
          <a:xfrm>
            <a:off x="750170" y="2577550"/>
            <a:ext cx="3220278" cy="4280450"/>
          </a:xfrm>
          <a:prstGeom prst="rect">
            <a:avLst/>
          </a:prstGeom>
          <a:solidFill>
            <a:srgbClr val="3FB298">
              <a:alpha val="60348"/>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pic>
        <p:nvPicPr>
          <p:cNvPr id="34" name="Picture 34"/>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460717" y="1653264"/>
            <a:ext cx="1781171" cy="1781171"/>
          </a:xfrm>
          <a:prstGeom prst="rect">
            <a:avLst/>
          </a:prstGeom>
        </p:spPr>
      </p:pic>
      <p:sp>
        <p:nvSpPr>
          <p:cNvPr id="16" name="Oval 15">
            <a:extLst>
              <a:ext uri="{FF2B5EF4-FFF2-40B4-BE49-F238E27FC236}">
                <a16:creationId xmlns:a16="http://schemas.microsoft.com/office/drawing/2014/main" id="{B0010CAE-B4F7-C187-6499-D91049866AE6}"/>
              </a:ext>
            </a:extLst>
          </p:cNvPr>
          <p:cNvSpPr/>
          <p:nvPr/>
        </p:nvSpPr>
        <p:spPr>
          <a:xfrm>
            <a:off x="2056635" y="3134503"/>
            <a:ext cx="588993" cy="588993"/>
          </a:xfrm>
          <a:prstGeom prst="ellipse">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TextBox 20">
            <a:extLst>
              <a:ext uri="{FF2B5EF4-FFF2-40B4-BE49-F238E27FC236}">
                <a16:creationId xmlns:a16="http://schemas.microsoft.com/office/drawing/2014/main" id="{E4D95879-9326-9E8E-36BF-3299E3A20628}"/>
              </a:ext>
            </a:extLst>
          </p:cNvPr>
          <p:cNvSpPr txBox="1"/>
          <p:nvPr/>
        </p:nvSpPr>
        <p:spPr>
          <a:xfrm>
            <a:off x="4902379" y="3904767"/>
            <a:ext cx="218728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2000" b="1" i="0" u="none" strike="noStrike" kern="1200" cap="none" spc="0" normalizeH="0" baseline="0" noProof="0">
                <a:ln>
                  <a:noFill/>
                </a:ln>
                <a:effectLst/>
                <a:uLnTx/>
                <a:uFillTx/>
                <a:latin typeface="DM Sans"/>
                <a:ea typeface="+mn-ea"/>
                <a:cs typeface="+mn-cs"/>
              </a:rPr>
              <a:t>Cons</a:t>
            </a:r>
          </a:p>
        </p:txBody>
      </p:sp>
      <p:sp>
        <p:nvSpPr>
          <p:cNvPr id="18" name="TextBox 21">
            <a:extLst>
              <a:ext uri="{FF2B5EF4-FFF2-40B4-BE49-F238E27FC236}">
                <a16:creationId xmlns:a16="http://schemas.microsoft.com/office/drawing/2014/main" id="{52ED53E1-69EF-B06E-6374-A8D886F41BB5}"/>
              </a:ext>
            </a:extLst>
          </p:cNvPr>
          <p:cNvSpPr txBox="1"/>
          <p:nvPr/>
        </p:nvSpPr>
        <p:spPr>
          <a:xfrm>
            <a:off x="4713540" y="4383981"/>
            <a:ext cx="2581531" cy="1639936"/>
          </a:xfrm>
          <a:prstGeom prst="rect">
            <a:avLst/>
          </a:prstGeom>
          <a:noFill/>
        </p:spPr>
        <p:txBody>
          <a:bodyPr wrap="square" lIns="91440" tIns="45720" rIns="91440" bIns="45720" rtlCol="0" anchor="t">
            <a:spAutoFit/>
          </a:bodyPr>
          <a:lstStyle/>
          <a:p>
            <a:pPr>
              <a:spcAft>
                <a:spcPts val="800"/>
              </a:spcAft>
              <a:buClr>
                <a:schemeClr val="bg1"/>
              </a:buClr>
              <a:defRPr/>
            </a:pPr>
            <a:r>
              <a:rPr kumimoji="0" lang="en-GB" sz="1200" b="0" i="0" u="none" strike="noStrike" kern="1200" cap="none" spc="0" normalizeH="0" baseline="0" noProof="0">
                <a:ln>
                  <a:noFill/>
                </a:ln>
                <a:effectLst/>
                <a:uLnTx/>
                <a:uFillTx/>
                <a:ea typeface="Fira Sans" panose="020B0503050000020004" pitchFamily="34" charset="0"/>
                <a:cs typeface="+mn-cs"/>
              </a:rPr>
              <a:t>Unstable at neutral </a:t>
            </a:r>
            <a:r>
              <a:rPr lang="en-GB" sz="1200">
                <a:ea typeface="Fira Sans" panose="020B0503050000020004" pitchFamily="34" charset="0"/>
              </a:rPr>
              <a:t>and basic </a:t>
            </a:r>
            <a:r>
              <a:rPr kumimoji="0" lang="en-GB" sz="1200" b="0" i="0" u="none" strike="noStrike" kern="1200" cap="none" spc="0" normalizeH="0" baseline="0" noProof="0">
                <a:ln>
                  <a:noFill/>
                </a:ln>
                <a:effectLst/>
                <a:uLnTx/>
                <a:uFillTx/>
                <a:ea typeface="Fira Sans" panose="020B0503050000020004" pitchFamily="34" charset="0"/>
                <a:cs typeface="+mn-cs"/>
              </a:rPr>
              <a:t>pH</a:t>
            </a:r>
          </a:p>
          <a:p>
            <a:pPr marR="0" lvl="0" algn="l" defTabSz="914400" rtl="0" eaLnBrk="1" fontAlgn="auto" latinLnBrk="0" hangingPunct="1">
              <a:lnSpc>
                <a:spcPct val="100000"/>
              </a:lnSpc>
              <a:spcBef>
                <a:spcPts val="0"/>
              </a:spcBef>
              <a:spcAft>
                <a:spcPts val="800"/>
              </a:spcAft>
              <a:buClr>
                <a:schemeClr val="bg1"/>
              </a:buClr>
              <a:buSzTx/>
              <a:tabLst/>
              <a:defRPr/>
            </a:pPr>
            <a:r>
              <a:rPr kumimoji="0" lang="en-GB" sz="1200" b="0" i="0" u="none" strike="noStrike" kern="1200" cap="none" spc="0" normalizeH="0" baseline="0" noProof="0">
                <a:ln>
                  <a:noFill/>
                </a:ln>
                <a:effectLst/>
                <a:uLnTx/>
                <a:uFillTx/>
                <a:ea typeface="Fira Sans" panose="020B0503050000020004" pitchFamily="34" charset="0"/>
                <a:cs typeface="+mn-cs"/>
              </a:rPr>
              <a:t>Highly susceptible to oxidation</a:t>
            </a:r>
            <a:br>
              <a:rPr lang="en-GB" sz="1200" b="0" i="0" u="none" strike="noStrike" kern="1200" cap="none" spc="0" normalizeH="0" baseline="0" noProof="0">
                <a:ln>
                  <a:noFill/>
                </a:ln>
                <a:effectLst/>
                <a:uLnTx/>
                <a:uFillTx/>
                <a:ea typeface="Fira Sans" panose="020B0503050000020004" pitchFamily="34" charset="0"/>
              </a:rPr>
            </a:br>
            <a:r>
              <a:rPr kumimoji="0" lang="en-GB" sz="1200" b="0" i="0" u="none" strike="noStrike" kern="1200" cap="none" spc="0" normalizeH="0" baseline="0" noProof="0">
                <a:ln>
                  <a:noFill/>
                </a:ln>
                <a:effectLst/>
                <a:uLnTx/>
                <a:uFillTx/>
                <a:ea typeface="Fira Sans" panose="020B0503050000020004" pitchFamily="34" charset="0"/>
                <a:cs typeface="+mn-cs"/>
              </a:rPr>
              <a:t>(water, light, air, heat) </a:t>
            </a:r>
            <a:endParaRPr lang="en-GB" sz="1200" b="0" i="0" u="none" strike="noStrike" kern="1200" cap="none" spc="0" normalizeH="0" baseline="0" noProof="0">
              <a:ln>
                <a:noFill/>
              </a:ln>
              <a:effectLst/>
              <a:uLnTx/>
              <a:uFillTx/>
              <a:ea typeface="Fira Sans" panose="020B0503050000020004" pitchFamily="34" charset="0"/>
            </a:endParaRPr>
          </a:p>
          <a:p>
            <a:pPr marR="0" lvl="0" algn="l" defTabSz="914400" rtl="0" eaLnBrk="1" fontAlgn="auto" latinLnBrk="0" hangingPunct="1">
              <a:lnSpc>
                <a:spcPct val="100000"/>
              </a:lnSpc>
              <a:spcBef>
                <a:spcPts val="0"/>
              </a:spcBef>
              <a:spcAft>
                <a:spcPts val="800"/>
              </a:spcAft>
              <a:buClr>
                <a:schemeClr val="bg1"/>
              </a:buClr>
              <a:buSzTx/>
              <a:tabLst/>
              <a:defRPr/>
            </a:pPr>
            <a:r>
              <a:rPr kumimoji="0" lang="en-GB" sz="1200" b="0" i="0" u="none" strike="noStrike" kern="1200" cap="none" spc="0" normalizeH="0" baseline="0" noProof="0">
                <a:ln>
                  <a:noFill/>
                </a:ln>
                <a:effectLst/>
                <a:uLnTx/>
                <a:uFillTx/>
                <a:ea typeface="Fira Sans" panose="020B0503050000020004" pitchFamily="34" charset="0"/>
                <a:cs typeface="+mn-cs"/>
              </a:rPr>
              <a:t>Penetration into the skin depends</a:t>
            </a:r>
            <a:br>
              <a:rPr lang="en-GB" sz="1200" b="0" i="0" u="none" strike="noStrike" kern="1200" cap="none" spc="0" normalizeH="0" baseline="0" noProof="0">
                <a:ln>
                  <a:noFill/>
                </a:ln>
                <a:effectLst/>
                <a:uLnTx/>
                <a:uFillTx/>
                <a:ea typeface="Fira Sans" panose="020B0503050000020004" pitchFamily="34" charset="0"/>
              </a:rPr>
            </a:br>
            <a:r>
              <a:rPr kumimoji="0" lang="en-GB" sz="1200" b="0" i="0" u="none" strike="noStrike" kern="1200" cap="none" spc="0" normalizeH="0" baseline="0" noProof="0">
                <a:ln>
                  <a:noFill/>
                </a:ln>
                <a:effectLst/>
                <a:uLnTx/>
                <a:uFillTx/>
                <a:ea typeface="Fira Sans" panose="020B0503050000020004" pitchFamily="34" charset="0"/>
                <a:cs typeface="+mn-cs"/>
              </a:rPr>
              <a:t>on formulation</a:t>
            </a:r>
            <a:endParaRPr lang="en-GB" sz="1200" b="0" i="0" u="none" strike="noStrike" kern="1200" cap="none" spc="0" normalizeH="0" baseline="0" noProof="0">
              <a:ln>
                <a:noFill/>
              </a:ln>
              <a:effectLst/>
              <a:uLnTx/>
              <a:uFillTx/>
              <a:ea typeface="Fira Sans" panose="020B0503050000020004" pitchFamily="34" charset="0"/>
            </a:endParaRPr>
          </a:p>
          <a:p>
            <a:pPr marR="0" lvl="0" algn="ctr" defTabSz="914400" rtl="0" eaLnBrk="1" fontAlgn="auto" latinLnBrk="0" hangingPunct="1">
              <a:lnSpc>
                <a:spcPct val="200000"/>
              </a:lnSpc>
              <a:spcBef>
                <a:spcPts val="0"/>
              </a:spcBef>
              <a:spcAft>
                <a:spcPts val="0"/>
              </a:spcAft>
              <a:buClrTx/>
              <a:buSzTx/>
              <a:tabLst/>
              <a:defRPr/>
            </a:pPr>
            <a:endParaRPr kumimoji="0" lang="en-US" sz="1200" b="0" i="0" u="none" strike="noStrike" kern="1200" cap="none" spc="0" normalizeH="0" baseline="0" noProof="0">
              <a:ln>
                <a:noFill/>
              </a:ln>
              <a:effectLst/>
              <a:uLnTx/>
              <a:uFillTx/>
              <a:latin typeface="Lora" pitchFamily="2" charset="77"/>
              <a:ea typeface="+mn-ea"/>
              <a:cs typeface="+mn-cs"/>
            </a:endParaRPr>
          </a:p>
        </p:txBody>
      </p:sp>
      <p:sp>
        <p:nvSpPr>
          <p:cNvPr id="19" name="TextBox 20">
            <a:extLst>
              <a:ext uri="{FF2B5EF4-FFF2-40B4-BE49-F238E27FC236}">
                <a16:creationId xmlns:a16="http://schemas.microsoft.com/office/drawing/2014/main" id="{79CC9B5C-F03C-FC5D-949B-C34F1130BBBC}"/>
              </a:ext>
            </a:extLst>
          </p:cNvPr>
          <p:cNvSpPr txBox="1"/>
          <p:nvPr/>
        </p:nvSpPr>
        <p:spPr>
          <a:xfrm>
            <a:off x="1251801" y="3904767"/>
            <a:ext cx="218728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2000" b="1" i="0" u="none" strike="noStrike" kern="1200" cap="none" spc="0" normalizeH="0" baseline="0" noProof="0">
                <a:ln>
                  <a:noFill/>
                </a:ln>
                <a:effectLst/>
                <a:uLnTx/>
                <a:uFillTx/>
                <a:latin typeface="DM Sans"/>
                <a:ea typeface="+mn-ea"/>
                <a:cs typeface="+mn-cs"/>
              </a:rPr>
              <a:t>Pros</a:t>
            </a:r>
          </a:p>
        </p:txBody>
      </p:sp>
      <p:sp>
        <p:nvSpPr>
          <p:cNvPr id="20" name="TextBox 21">
            <a:extLst>
              <a:ext uri="{FF2B5EF4-FFF2-40B4-BE49-F238E27FC236}">
                <a16:creationId xmlns:a16="http://schemas.microsoft.com/office/drawing/2014/main" id="{F121D325-8A9B-7C39-F807-1E1DAC0784A8}"/>
              </a:ext>
            </a:extLst>
          </p:cNvPr>
          <p:cNvSpPr txBox="1"/>
          <p:nvPr/>
        </p:nvSpPr>
        <p:spPr>
          <a:xfrm>
            <a:off x="1062962" y="4383981"/>
            <a:ext cx="2581531" cy="1824602"/>
          </a:xfrm>
          <a:prstGeom prst="rect">
            <a:avLst/>
          </a:prstGeom>
          <a:noFill/>
        </p:spPr>
        <p:txBody>
          <a:bodyPr wrap="square" lIns="91440" tIns="45720" rIns="91440" bIns="45720" rtlCol="0" anchor="t">
            <a:spAutoFit/>
          </a:bodyPr>
          <a:lstStyle/>
          <a:p>
            <a:pPr marR="0" lvl="0" algn="l" defTabSz="914400" rtl="0" eaLnBrk="1" fontAlgn="auto" latinLnBrk="0" hangingPunct="1">
              <a:lnSpc>
                <a:spcPct val="100000"/>
              </a:lnSpc>
              <a:spcBef>
                <a:spcPts val="0"/>
              </a:spcBef>
              <a:spcAft>
                <a:spcPts val="800"/>
              </a:spcAft>
              <a:buClr>
                <a:schemeClr val="bg1"/>
              </a:buClr>
              <a:buSzTx/>
              <a:tabLst/>
              <a:defRPr/>
            </a:pPr>
            <a:r>
              <a:rPr kumimoji="0" lang="en-GB" sz="1200" i="0" u="none" strike="noStrike" kern="1200" cap="none" spc="0" normalizeH="0" baseline="0" noProof="0">
                <a:ln>
                  <a:noFill/>
                </a:ln>
                <a:effectLst/>
                <a:uLnTx/>
                <a:uFillTx/>
                <a:ea typeface="Fira Sans" panose="020B0503050000020004" pitchFamily="34" charset="0"/>
                <a:cs typeface="+mn-cs"/>
              </a:rPr>
              <a:t>The only biological active form of Vitamin C is L-ascorbic acid! </a:t>
            </a:r>
          </a:p>
          <a:p>
            <a:pPr marR="0" lvl="0" algn="l" defTabSz="914400" rtl="0" eaLnBrk="1" fontAlgn="auto" latinLnBrk="0" hangingPunct="1">
              <a:lnSpc>
                <a:spcPct val="100000"/>
              </a:lnSpc>
              <a:spcBef>
                <a:spcPts val="0"/>
              </a:spcBef>
              <a:spcAft>
                <a:spcPts val="800"/>
              </a:spcAft>
              <a:buClr>
                <a:schemeClr val="bg1"/>
              </a:buClr>
              <a:buSzTx/>
              <a:tabLst/>
              <a:defRPr/>
            </a:pPr>
            <a:r>
              <a:rPr lang="en-GB" sz="1200">
                <a:ea typeface="Fira Sans" panose="020B0503050000020004" pitchFamily="34" charset="0"/>
              </a:rPr>
              <a:t>Many</a:t>
            </a:r>
            <a:r>
              <a:rPr kumimoji="0" lang="en-GB" sz="1200" i="0" u="none" strike="noStrike" kern="1200" cap="none" spc="0" normalizeH="0" baseline="0" noProof="0">
                <a:ln>
                  <a:noFill/>
                </a:ln>
                <a:effectLst/>
                <a:uLnTx/>
                <a:uFillTx/>
                <a:ea typeface="Fira Sans" panose="020B0503050000020004" pitchFamily="34" charset="0"/>
                <a:cs typeface="+mn-cs"/>
              </a:rPr>
              <a:t> other form of vitamin C must be converted into ascorbic acid in the skin</a:t>
            </a:r>
            <a:endParaRPr lang="en-GB" sz="1200" i="0" u="none" strike="noStrike" kern="1200" cap="none" spc="0" normalizeH="0" baseline="0" noProof="0">
              <a:ln>
                <a:noFill/>
              </a:ln>
              <a:effectLst/>
              <a:highlight>
                <a:srgbClr val="FFFF00"/>
              </a:highlight>
              <a:uLnTx/>
              <a:uFillTx/>
              <a:ea typeface="Fira Sans" panose="020B0503050000020004" pitchFamily="34" charset="0"/>
            </a:endParaRPr>
          </a:p>
          <a:p>
            <a:pPr marR="0" lvl="0" algn="l" defTabSz="914400" rtl="0" eaLnBrk="1" fontAlgn="auto" latinLnBrk="0" hangingPunct="1">
              <a:lnSpc>
                <a:spcPct val="100000"/>
              </a:lnSpc>
              <a:spcBef>
                <a:spcPts val="0"/>
              </a:spcBef>
              <a:spcAft>
                <a:spcPts val="800"/>
              </a:spcAft>
              <a:buClr>
                <a:schemeClr val="bg1"/>
              </a:buClr>
              <a:buSzTx/>
              <a:tabLst/>
              <a:defRPr/>
            </a:pPr>
            <a:r>
              <a:rPr kumimoji="0" lang="en-GB" sz="1200" i="0" u="none" strike="noStrike" kern="1200" cap="none" spc="0" normalizeH="0" baseline="0" noProof="0">
                <a:ln>
                  <a:noFill/>
                </a:ln>
                <a:effectLst/>
                <a:uLnTx/>
                <a:uFillTx/>
                <a:ea typeface="Fira Sans" panose="020B0503050000020004" pitchFamily="34" charset="0"/>
                <a:cs typeface="+mn-cs"/>
              </a:rPr>
              <a:t>Water-soluble </a:t>
            </a:r>
            <a:endParaRPr lang="en-GB" sz="1200" i="0" u="none" strike="noStrike" kern="1200" cap="none" spc="0" normalizeH="0" baseline="0" noProof="0">
              <a:ln>
                <a:noFill/>
              </a:ln>
              <a:effectLst/>
              <a:uLnTx/>
              <a:uFillTx/>
              <a:ea typeface="Fira Sans" panose="020B0503050000020004" pitchFamily="34" charset="0"/>
            </a:endParaRPr>
          </a:p>
          <a:p>
            <a:pPr marR="0" lvl="0" algn="ctr" defTabSz="914400" rtl="0" eaLnBrk="1" fontAlgn="auto" latinLnBrk="0" hangingPunct="1">
              <a:lnSpc>
                <a:spcPct val="200000"/>
              </a:lnSpc>
              <a:spcBef>
                <a:spcPts val="0"/>
              </a:spcBef>
              <a:spcAft>
                <a:spcPts val="0"/>
              </a:spcAft>
              <a:buClrTx/>
              <a:buSzTx/>
              <a:tabLst/>
              <a:defRPr/>
            </a:pPr>
            <a:endParaRPr kumimoji="0" lang="en-US" sz="1200" b="0" i="0" u="none" strike="noStrike" kern="1200" cap="none" spc="0" normalizeH="0" baseline="0" noProof="0">
              <a:ln>
                <a:noFill/>
              </a:ln>
              <a:effectLst/>
              <a:uLnTx/>
              <a:uFillTx/>
              <a:latin typeface="Lora" pitchFamily="2" charset="77"/>
              <a:ea typeface="+mn-ea"/>
              <a:cs typeface="+mn-cs"/>
            </a:endParaRPr>
          </a:p>
        </p:txBody>
      </p:sp>
      <p:sp>
        <p:nvSpPr>
          <p:cNvPr id="4" name="Espace réservé du texte 7">
            <a:extLst>
              <a:ext uri="{FF2B5EF4-FFF2-40B4-BE49-F238E27FC236}">
                <a16:creationId xmlns:a16="http://schemas.microsoft.com/office/drawing/2014/main" id="{04D7B30E-90AB-A6EA-1AC3-594FE19F09A9}"/>
              </a:ext>
            </a:extLst>
          </p:cNvPr>
          <p:cNvSpPr txBox="1">
            <a:spLocks/>
          </p:cNvSpPr>
          <p:nvPr/>
        </p:nvSpPr>
        <p:spPr>
          <a:xfrm>
            <a:off x="246057" y="604800"/>
            <a:ext cx="8064500" cy="400384"/>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Advantages &amp; Solutions </a:t>
            </a:r>
          </a:p>
        </p:txBody>
      </p:sp>
      <p:sp>
        <p:nvSpPr>
          <p:cNvPr id="6" name="Titre 1">
            <a:extLst>
              <a:ext uri="{FF2B5EF4-FFF2-40B4-BE49-F238E27FC236}">
                <a16:creationId xmlns:a16="http://schemas.microsoft.com/office/drawing/2014/main" id="{D61C9A31-9186-97BC-70F7-9CFFA7FAC5E7}"/>
              </a:ext>
            </a:extLst>
          </p:cNvPr>
          <p:cNvSpPr txBox="1">
            <a:spLocks/>
          </p:cNvSpPr>
          <p:nvPr/>
        </p:nvSpPr>
        <p:spPr>
          <a:xfrm>
            <a:off x="302400" y="302400"/>
            <a:ext cx="11591925" cy="303211"/>
          </a:xfrm>
          <a:prstGeom prst="rect">
            <a:avLst/>
          </a:prstGeom>
        </p:spPr>
        <p:txBody>
          <a:bodyPr vert="horz" lIns="0" tIns="0" rIns="0" bIns="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b="1">
                <a:latin typeface="DM Sans" pitchFamily="2" charset="0"/>
              </a:rPr>
              <a:t>Different forms of Vitamin C</a:t>
            </a:r>
            <a:endParaRPr lang="fr-FR" sz="2400">
              <a:latin typeface="DM Sans" pitchFamily="2" charset="0"/>
            </a:endParaRPr>
          </a:p>
        </p:txBody>
      </p:sp>
      <p:sp>
        <p:nvSpPr>
          <p:cNvPr id="11" name="Retângulo 13">
            <a:extLst>
              <a:ext uri="{FF2B5EF4-FFF2-40B4-BE49-F238E27FC236}">
                <a16:creationId xmlns:a16="http://schemas.microsoft.com/office/drawing/2014/main" id="{CD08EDF4-25DE-22EB-7D90-745011F9E54F}"/>
              </a:ext>
            </a:extLst>
          </p:cNvPr>
          <p:cNvSpPr/>
          <p:nvPr/>
        </p:nvSpPr>
        <p:spPr>
          <a:xfrm>
            <a:off x="7903852" y="2577550"/>
            <a:ext cx="3220278" cy="4280450"/>
          </a:xfrm>
          <a:prstGeom prst="rect">
            <a:avLst/>
          </a:prstGeom>
          <a:solidFill>
            <a:schemeClr val="accent6">
              <a:lumMod val="60000"/>
              <a:lumOff val="40000"/>
              <a:alpha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24" name="TextBox 23">
            <a:extLst>
              <a:ext uri="{FF2B5EF4-FFF2-40B4-BE49-F238E27FC236}">
                <a16:creationId xmlns:a16="http://schemas.microsoft.com/office/drawing/2014/main" id="{25D496E4-C3C1-7D0B-C410-1810620DE7C9}"/>
              </a:ext>
            </a:extLst>
          </p:cNvPr>
          <p:cNvSpPr txBox="1"/>
          <p:nvPr/>
        </p:nvSpPr>
        <p:spPr>
          <a:xfrm>
            <a:off x="8412109" y="3904767"/>
            <a:ext cx="218728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CH" sz="2000" b="1" i="0" u="none" strike="noStrike" kern="1200" cap="none" spc="0" normalizeH="0" baseline="0" noProof="0">
                <a:ln>
                  <a:noFill/>
                </a:ln>
                <a:effectLst/>
                <a:uLnTx/>
                <a:uFillTx/>
                <a:latin typeface="DM Sans"/>
                <a:ea typeface="+mn-ea"/>
                <a:cs typeface="+mn-cs"/>
              </a:rPr>
              <a:t>Solution</a:t>
            </a:r>
          </a:p>
        </p:txBody>
      </p:sp>
      <p:sp>
        <p:nvSpPr>
          <p:cNvPr id="25" name="TextBox 24">
            <a:extLst>
              <a:ext uri="{FF2B5EF4-FFF2-40B4-BE49-F238E27FC236}">
                <a16:creationId xmlns:a16="http://schemas.microsoft.com/office/drawing/2014/main" id="{0C86169C-36A3-AD94-C394-C207A9F6222E}"/>
              </a:ext>
            </a:extLst>
          </p:cNvPr>
          <p:cNvSpPr txBox="1"/>
          <p:nvPr/>
        </p:nvSpPr>
        <p:spPr>
          <a:xfrm>
            <a:off x="8223270" y="4383981"/>
            <a:ext cx="2581531" cy="1793824"/>
          </a:xfrm>
          <a:prstGeom prst="rect">
            <a:avLst/>
          </a:prstGeom>
          <a:noFill/>
        </p:spPr>
        <p:txBody>
          <a:bodyPr wrap="square" rtlCol="0">
            <a:spAutoFit/>
          </a:bodyPr>
          <a:lstStyle/>
          <a:p>
            <a:pPr>
              <a:lnSpc>
                <a:spcPct val="150000"/>
              </a:lnSpc>
              <a:defRPr/>
            </a:pPr>
            <a:r>
              <a:rPr lang="en-GB" sz="1200">
                <a:ea typeface="Fira Sans" panose="020B0503050000020004" pitchFamily="34" charset="0"/>
              </a:rPr>
              <a:t>To ensure better stability and skin penetration of Vitamin C,</a:t>
            </a:r>
            <a:br>
              <a:rPr lang="en-GB" sz="1200">
                <a:ea typeface="Fira Sans" panose="020B0503050000020004" pitchFamily="34" charset="0"/>
              </a:rPr>
            </a:br>
            <a:r>
              <a:rPr lang="en-GB" sz="1200">
                <a:ea typeface="Fira Sans" panose="020B0503050000020004" pitchFamily="34" charset="0"/>
              </a:rPr>
              <a:t>different forms of L-ascorbic acid have been developed and launched on the market</a:t>
            </a:r>
          </a:p>
          <a:p>
            <a:pPr marR="0" lvl="0" defTabSz="914400" rtl="0" eaLnBrk="1" fontAlgn="auto" latinLnBrk="0" hangingPunct="1">
              <a:lnSpc>
                <a:spcPct val="200000"/>
              </a:lnSpc>
              <a:spcBef>
                <a:spcPts val="0"/>
              </a:spcBef>
              <a:spcAft>
                <a:spcPts val="0"/>
              </a:spcAft>
              <a:buClrTx/>
              <a:buSzTx/>
              <a:tabLst/>
              <a:defRPr/>
            </a:pPr>
            <a:endParaRPr kumimoji="0" lang="en-US" sz="1200" b="0" i="0" u="none" strike="noStrike" kern="1200" cap="none" spc="0" normalizeH="0" baseline="0" noProof="0">
              <a:ln>
                <a:noFill/>
              </a:ln>
              <a:effectLst/>
              <a:uLnTx/>
              <a:uFillTx/>
              <a:latin typeface="Lora" pitchFamily="2" charset="77"/>
              <a:ea typeface="+mn-ea"/>
              <a:cs typeface="+mn-cs"/>
            </a:endParaRPr>
          </a:p>
        </p:txBody>
      </p:sp>
      <p:pic>
        <p:nvPicPr>
          <p:cNvPr id="8" name="Picture 1">
            <a:extLst>
              <a:ext uri="{FF2B5EF4-FFF2-40B4-BE49-F238E27FC236}">
                <a16:creationId xmlns:a16="http://schemas.microsoft.com/office/drawing/2014/main" id="{F2DCAA71-0411-368F-002B-ABAEBD479EBF}"/>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26" name="Picture 25">
            <a:extLst>
              <a:ext uri="{FF2B5EF4-FFF2-40B4-BE49-F238E27FC236}">
                <a16:creationId xmlns:a16="http://schemas.microsoft.com/office/drawing/2014/main" id="{C94B61FB-E196-5C60-E9DC-7298E2988D98}"/>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069466" y="1647828"/>
            <a:ext cx="1781171" cy="1781171"/>
          </a:xfrm>
          <a:prstGeom prst="rect">
            <a:avLst/>
          </a:prstGeom>
        </p:spPr>
      </p:pic>
      <p:sp>
        <p:nvSpPr>
          <p:cNvPr id="5" name="Oval 4">
            <a:extLst>
              <a:ext uri="{FF2B5EF4-FFF2-40B4-BE49-F238E27FC236}">
                <a16:creationId xmlns:a16="http://schemas.microsoft.com/office/drawing/2014/main" id="{8DC37AF7-E10F-0A35-1764-6C489B095FC6}"/>
              </a:ext>
            </a:extLst>
          </p:cNvPr>
          <p:cNvSpPr/>
          <p:nvPr/>
        </p:nvSpPr>
        <p:spPr>
          <a:xfrm>
            <a:off x="5709764" y="3134503"/>
            <a:ext cx="588993" cy="588993"/>
          </a:xfrm>
          <a:prstGeom prst="ellipse">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26">
            <a:extLst>
              <a:ext uri="{FF2B5EF4-FFF2-40B4-BE49-F238E27FC236}">
                <a16:creationId xmlns:a16="http://schemas.microsoft.com/office/drawing/2014/main" id="{66234410-7A63-EF4A-4610-20C7C4FAC67B}"/>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8630365" y="1647828"/>
            <a:ext cx="1774298" cy="1781171"/>
          </a:xfrm>
          <a:prstGeom prst="rect">
            <a:avLst/>
          </a:prstGeom>
        </p:spPr>
      </p:pic>
      <p:sp>
        <p:nvSpPr>
          <p:cNvPr id="23" name="Oval 22">
            <a:extLst>
              <a:ext uri="{FF2B5EF4-FFF2-40B4-BE49-F238E27FC236}">
                <a16:creationId xmlns:a16="http://schemas.microsoft.com/office/drawing/2014/main" id="{4FBF7353-F1A8-F6F6-61A8-0C88A9DE82B8}"/>
              </a:ext>
            </a:extLst>
          </p:cNvPr>
          <p:cNvSpPr/>
          <p:nvPr/>
        </p:nvSpPr>
        <p:spPr>
          <a:xfrm>
            <a:off x="9223569" y="3134503"/>
            <a:ext cx="588993" cy="588993"/>
          </a:xfrm>
          <a:prstGeom prst="ellipse">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4">
            <a:extLst>
              <a:ext uri="{FF2B5EF4-FFF2-40B4-BE49-F238E27FC236}">
                <a16:creationId xmlns:a16="http://schemas.microsoft.com/office/drawing/2014/main" id="{05FE56DB-EF3B-B09A-B676-B666EDF361B4}"/>
              </a:ext>
            </a:extLst>
          </p:cNvPr>
          <p:cNvSpPr txBox="1">
            <a:spLocks/>
          </p:cNvSpPr>
          <p:nvPr/>
        </p:nvSpPr>
        <p:spPr>
          <a:xfrm>
            <a:off x="302400" y="6451200"/>
            <a:ext cx="1040625" cy="109061"/>
          </a:xfr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000" smtClean="0">
                <a:solidFill>
                  <a:prstClr val="black"/>
                </a:solidFill>
                <a:latin typeface="DM Sans"/>
              </a:rPr>
              <a:pPr>
                <a:defRPr/>
              </a:pPr>
              <a:t>18</a:t>
            </a:fld>
            <a:endParaRPr lang="en-US" sz="1000">
              <a:solidFill>
                <a:prstClr val="black"/>
              </a:solidFill>
              <a:latin typeface="DM Sans"/>
            </a:endParaRPr>
          </a:p>
        </p:txBody>
      </p:sp>
    </p:spTree>
    <p:extLst>
      <p:ext uri="{BB962C8B-B14F-4D97-AF65-F5344CB8AC3E}">
        <p14:creationId xmlns:p14="http://schemas.microsoft.com/office/powerpoint/2010/main" val="1319880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FB85E-5749-86D0-19C3-96BE14397C7D}"/>
              </a:ext>
            </a:extLst>
          </p:cNvPr>
          <p:cNvSpPr>
            <a:spLocks noGrp="1"/>
          </p:cNvSpPr>
          <p:nvPr>
            <p:ph type="title"/>
          </p:nvPr>
        </p:nvSpPr>
        <p:spPr>
          <a:xfrm>
            <a:off x="302400" y="302400"/>
            <a:ext cx="7035025" cy="303211"/>
          </a:xfrm>
        </p:spPr>
        <p:txBody>
          <a:bodyPr/>
          <a:lstStyle/>
          <a:p>
            <a:r>
              <a:rPr lang="en-GB" sz="2400"/>
              <a:t>STAY-C</a:t>
            </a:r>
            <a:r>
              <a:rPr lang="en-GB" sz="2400" b="0"/>
              <a:t>®</a:t>
            </a:r>
            <a:r>
              <a:rPr lang="en-GB" sz="2400"/>
              <a:t> 50 : improved stability of Vitamin C</a:t>
            </a:r>
          </a:p>
        </p:txBody>
      </p:sp>
      <p:sp>
        <p:nvSpPr>
          <p:cNvPr id="3" name="Slide Number Placeholder 2">
            <a:extLst>
              <a:ext uri="{FF2B5EF4-FFF2-40B4-BE49-F238E27FC236}">
                <a16:creationId xmlns:a16="http://schemas.microsoft.com/office/drawing/2014/main" id="{C3329C83-DB13-785D-CC27-D97E1EB11010}"/>
              </a:ext>
            </a:extLst>
          </p:cNvPr>
          <p:cNvSpPr>
            <a:spLocks noGrp="1"/>
          </p:cNvSpPr>
          <p:nvPr>
            <p:ph type="sldNum" sz="quarter" idx="10"/>
          </p:nvPr>
        </p:nvSpPr>
        <p:spPr/>
        <p:txBody>
          <a:bodyPr/>
          <a:lstStyle/>
          <a:p>
            <a:fld id="{5BA3E189-2F3A-42E5-B572-3520703B6186}" type="slidenum">
              <a:rPr lang="en-GB" smtClean="0"/>
              <a:pPr/>
              <a:t>19</a:t>
            </a:fld>
            <a:endParaRPr lang="en-GB"/>
          </a:p>
        </p:txBody>
      </p:sp>
      <p:sp>
        <p:nvSpPr>
          <p:cNvPr id="4" name="Text Placeholder 3">
            <a:extLst>
              <a:ext uri="{FF2B5EF4-FFF2-40B4-BE49-F238E27FC236}">
                <a16:creationId xmlns:a16="http://schemas.microsoft.com/office/drawing/2014/main" id="{0814491E-D4AB-C016-9756-9D669C06AC71}"/>
              </a:ext>
            </a:extLst>
          </p:cNvPr>
          <p:cNvSpPr>
            <a:spLocks noGrp="1"/>
          </p:cNvSpPr>
          <p:nvPr>
            <p:ph type="body" sz="quarter" idx="12"/>
          </p:nvPr>
        </p:nvSpPr>
        <p:spPr>
          <a:xfrm>
            <a:off x="356190" y="3527251"/>
            <a:ext cx="6483882" cy="3131538"/>
          </a:xfrm>
        </p:spPr>
        <p:txBody>
          <a:bodyPr>
            <a:normAutofit fontScale="92500" lnSpcReduction="10000"/>
          </a:bodyPr>
          <a:lstStyle/>
          <a:p>
            <a:pPr marL="177750" lvl="2" indent="0" defTabSz="914354">
              <a:lnSpc>
                <a:spcPct val="150000"/>
              </a:lnSpc>
              <a:spcBef>
                <a:spcPts val="0"/>
              </a:spcBef>
              <a:spcAft>
                <a:spcPts val="0"/>
              </a:spcAft>
              <a:buClr>
                <a:schemeClr val="accent6"/>
              </a:buClr>
              <a:buNone/>
              <a:defRPr/>
            </a:pPr>
            <a:r>
              <a:rPr lang="en-GB" sz="1500" b="1" i="0" u="none" strike="noStrike">
                <a:solidFill>
                  <a:schemeClr val="accent6"/>
                </a:solidFill>
                <a:effectLst/>
                <a:latin typeface="DM Sans" pitchFamily="2" charset="0"/>
              </a:rPr>
              <a:t>Benefits vs other derivatives</a:t>
            </a:r>
            <a:r>
              <a:rPr lang="en-GB" sz="1500" b="0" i="0">
                <a:solidFill>
                  <a:schemeClr val="accent6"/>
                </a:solidFill>
                <a:effectLst/>
                <a:latin typeface="DM Sans" pitchFamily="2" charset="0"/>
              </a:rPr>
              <a:t>​</a:t>
            </a:r>
            <a:endParaRPr lang="en-US" sz="1500">
              <a:solidFill>
                <a:schemeClr val="accent6"/>
              </a:solidFill>
              <a:latin typeface="+mn-lt"/>
            </a:endParaRPr>
          </a:p>
          <a:p>
            <a:pPr marL="463500" lvl="2" indent="-285750" defTabSz="914354">
              <a:lnSpc>
                <a:spcPct val="150000"/>
              </a:lnSpc>
              <a:spcBef>
                <a:spcPts val="0"/>
              </a:spcBef>
              <a:spcAft>
                <a:spcPts val="0"/>
              </a:spcAft>
              <a:buClr>
                <a:schemeClr val="accent6"/>
              </a:buClr>
              <a:buFont typeface="Arial" panose="020B0604020202020204" pitchFamily="34" charset="0"/>
              <a:buChar char="•"/>
              <a:defRPr/>
            </a:pPr>
            <a:r>
              <a:rPr lang="en-US" sz="1400">
                <a:latin typeface="+mn-lt"/>
              </a:rPr>
              <a:t>Good </a:t>
            </a:r>
            <a:r>
              <a:rPr lang="en-US" sz="1400" b="1">
                <a:latin typeface="+mn-lt"/>
              </a:rPr>
              <a:t>skin penetration </a:t>
            </a:r>
          </a:p>
          <a:p>
            <a:pPr marL="463500" lvl="2" indent="-285750" defTabSz="914354">
              <a:lnSpc>
                <a:spcPct val="150000"/>
              </a:lnSpc>
              <a:spcBef>
                <a:spcPts val="0"/>
              </a:spcBef>
              <a:spcAft>
                <a:spcPts val="0"/>
              </a:spcAft>
              <a:buClr>
                <a:schemeClr val="accent6"/>
              </a:buClr>
              <a:buFont typeface="Arial" panose="020B0604020202020204" pitchFamily="34" charset="0"/>
              <a:buChar char="•"/>
              <a:defRPr/>
            </a:pPr>
            <a:r>
              <a:rPr lang="en-US" sz="1400" b="1">
                <a:latin typeface="+mn-lt"/>
              </a:rPr>
              <a:t>Proven conversion </a:t>
            </a:r>
            <a:r>
              <a:rPr lang="en-US" sz="1400">
                <a:latin typeface="+mn-lt"/>
              </a:rPr>
              <a:t>into the active form ascorbic acid</a:t>
            </a:r>
          </a:p>
          <a:p>
            <a:pPr marL="463500" lvl="2" indent="-285750" defTabSz="914354">
              <a:lnSpc>
                <a:spcPct val="150000"/>
              </a:lnSpc>
              <a:spcBef>
                <a:spcPts val="0"/>
              </a:spcBef>
              <a:spcAft>
                <a:spcPts val="0"/>
              </a:spcAft>
              <a:buClr>
                <a:schemeClr val="accent6"/>
              </a:buClr>
              <a:buFont typeface="Arial" panose="020B0604020202020204" pitchFamily="34" charset="0"/>
              <a:buChar char="•"/>
              <a:defRPr/>
            </a:pPr>
            <a:r>
              <a:rPr lang="en-US" sz="1400" b="1">
                <a:latin typeface="+mn-lt"/>
              </a:rPr>
              <a:t>A multi-talent beauty </a:t>
            </a:r>
            <a:r>
              <a:rPr lang="en-US" sz="1400">
                <a:latin typeface="+mn-lt"/>
              </a:rPr>
              <a:t>remedy addressing almost every skin concern from acne to UV damage…and </a:t>
            </a:r>
            <a:r>
              <a:rPr lang="en-US" sz="1400" b="1">
                <a:latin typeface="+mn-lt"/>
              </a:rPr>
              <a:t>its activity is proven!</a:t>
            </a:r>
          </a:p>
          <a:p>
            <a:pPr marL="463500" lvl="2" indent="-285750" defTabSz="914354">
              <a:lnSpc>
                <a:spcPct val="150000"/>
              </a:lnSpc>
              <a:spcBef>
                <a:spcPts val="0"/>
              </a:spcBef>
              <a:spcAft>
                <a:spcPts val="0"/>
              </a:spcAft>
              <a:buClr>
                <a:schemeClr val="accent6"/>
              </a:buClr>
              <a:buFont typeface="Arial" panose="020B0604020202020204" pitchFamily="34" charset="0"/>
              <a:buChar char="•"/>
              <a:defRPr/>
            </a:pPr>
            <a:r>
              <a:rPr lang="en-US" sz="1400" b="1">
                <a:latin typeface="+mn-lt"/>
              </a:rPr>
              <a:t>Overperformance in melanin synthesis inhibition and antioxidant properties </a:t>
            </a:r>
            <a:r>
              <a:rPr lang="en-US" sz="1400">
                <a:latin typeface="+mn-lt"/>
              </a:rPr>
              <a:t>vs other derivatives</a:t>
            </a:r>
          </a:p>
          <a:p>
            <a:pPr marL="463500" lvl="2" indent="-285750" defTabSz="914354">
              <a:lnSpc>
                <a:spcPct val="150000"/>
              </a:lnSpc>
              <a:spcBef>
                <a:spcPts val="0"/>
              </a:spcBef>
              <a:spcAft>
                <a:spcPts val="0"/>
              </a:spcAft>
              <a:buClr>
                <a:schemeClr val="accent6"/>
              </a:buClr>
              <a:buFont typeface="Arial" panose="020B0604020202020204" pitchFamily="34" charset="0"/>
              <a:buChar char="•"/>
              <a:defRPr/>
            </a:pPr>
            <a:r>
              <a:rPr lang="en-US" sz="1400" b="1">
                <a:latin typeface="+mn-lt"/>
              </a:rPr>
              <a:t>Stable in aqueous </a:t>
            </a:r>
            <a:r>
              <a:rPr lang="en-US" sz="1400">
                <a:latin typeface="+mn-lt"/>
              </a:rPr>
              <a:t>environment</a:t>
            </a:r>
          </a:p>
          <a:p>
            <a:pPr marL="463500" lvl="2" indent="-285750" defTabSz="914354">
              <a:lnSpc>
                <a:spcPct val="150000"/>
              </a:lnSpc>
              <a:spcBef>
                <a:spcPts val="0"/>
              </a:spcBef>
              <a:spcAft>
                <a:spcPts val="0"/>
              </a:spcAft>
              <a:buClr>
                <a:schemeClr val="accent6"/>
              </a:buClr>
              <a:buFont typeface="Arial" panose="020B0604020202020204" pitchFamily="34" charset="0"/>
              <a:buChar char="•"/>
              <a:defRPr/>
            </a:pPr>
            <a:r>
              <a:rPr lang="en-US" sz="1400">
                <a:latin typeface="+mn-lt"/>
              </a:rPr>
              <a:t>Easy to formulate</a:t>
            </a:r>
          </a:p>
          <a:p>
            <a:pPr marL="463500" lvl="2" indent="-285750" defTabSz="914354">
              <a:lnSpc>
                <a:spcPct val="150000"/>
              </a:lnSpc>
              <a:spcBef>
                <a:spcPts val="0"/>
              </a:spcBef>
              <a:spcAft>
                <a:spcPts val="0"/>
              </a:spcAft>
              <a:buClr>
                <a:schemeClr val="accent6"/>
              </a:buClr>
              <a:buFont typeface="Arial" panose="020B0604020202020204" pitchFamily="34" charset="0"/>
              <a:buChar char="•"/>
              <a:defRPr/>
            </a:pPr>
            <a:r>
              <a:rPr lang="en-US" sz="1400">
                <a:latin typeface="+mn-lt"/>
              </a:rPr>
              <a:t>Only derivative with use level </a:t>
            </a:r>
            <a:r>
              <a:rPr lang="en-US" sz="1400" b="1">
                <a:latin typeface="+mn-lt"/>
              </a:rPr>
              <a:t>up to 15%</a:t>
            </a:r>
          </a:p>
          <a:p>
            <a:pPr marL="463500" lvl="2" indent="-285750" defTabSz="914354">
              <a:lnSpc>
                <a:spcPct val="150000"/>
              </a:lnSpc>
              <a:spcBef>
                <a:spcPts val="0"/>
              </a:spcBef>
              <a:spcAft>
                <a:spcPts val="0"/>
              </a:spcAft>
              <a:buClr>
                <a:schemeClr val="accent6"/>
              </a:buClr>
              <a:buFont typeface="Arial" panose="020B0604020202020204" pitchFamily="34" charset="0"/>
              <a:buChar char="•"/>
              <a:defRPr/>
            </a:pPr>
            <a:r>
              <a:rPr lang="en-US" sz="1400" b="1">
                <a:latin typeface="+mn-lt"/>
              </a:rPr>
              <a:t>Approved quasi-drug </a:t>
            </a:r>
            <a:r>
              <a:rPr lang="en-US" sz="1400">
                <a:latin typeface="+mn-lt"/>
              </a:rPr>
              <a:t>active ingredient for whitening products in Japan</a:t>
            </a:r>
            <a:endParaRPr lang="en-GB" sz="1400">
              <a:latin typeface="+mn-lt"/>
            </a:endParaRPr>
          </a:p>
        </p:txBody>
      </p:sp>
      <p:sp>
        <p:nvSpPr>
          <p:cNvPr id="6" name="Text Placeholder 5">
            <a:extLst>
              <a:ext uri="{FF2B5EF4-FFF2-40B4-BE49-F238E27FC236}">
                <a16:creationId xmlns:a16="http://schemas.microsoft.com/office/drawing/2014/main" id="{8DBD5F80-BC88-0675-EE0D-D1006E8B22F4}"/>
              </a:ext>
            </a:extLst>
          </p:cNvPr>
          <p:cNvSpPr>
            <a:spLocks noGrp="1"/>
          </p:cNvSpPr>
          <p:nvPr>
            <p:ph type="body" idx="11"/>
          </p:nvPr>
        </p:nvSpPr>
        <p:spPr>
          <a:xfrm>
            <a:off x="302400" y="680400"/>
            <a:ext cx="6537671" cy="288767"/>
          </a:xfrm>
        </p:spPr>
        <p:txBody>
          <a:bodyPr/>
          <a:lstStyle/>
          <a:p>
            <a:r>
              <a:rPr lang="en-GB" sz="2000" b="0"/>
              <a:t>Our stable cosmetic Vitamin C specialty</a:t>
            </a:r>
          </a:p>
        </p:txBody>
      </p:sp>
      <p:sp>
        <p:nvSpPr>
          <p:cNvPr id="7" name="Text Placeholder 6">
            <a:extLst>
              <a:ext uri="{FF2B5EF4-FFF2-40B4-BE49-F238E27FC236}">
                <a16:creationId xmlns:a16="http://schemas.microsoft.com/office/drawing/2014/main" id="{C2206B22-01FA-1FC8-7F47-22739AE7F74D}"/>
              </a:ext>
            </a:extLst>
          </p:cNvPr>
          <p:cNvSpPr>
            <a:spLocks noGrp="1"/>
          </p:cNvSpPr>
          <p:nvPr>
            <p:ph type="body" sz="quarter" idx="22"/>
          </p:nvPr>
        </p:nvSpPr>
        <p:spPr>
          <a:xfrm>
            <a:off x="302400" y="1142099"/>
            <a:ext cx="6785694" cy="2397104"/>
          </a:xfrm>
        </p:spPr>
        <p:txBody>
          <a:bodyPr>
            <a:noAutofit/>
          </a:bodyPr>
          <a:lstStyle/>
          <a:p>
            <a:pPr marL="0" lvl="1" indent="0">
              <a:lnSpc>
                <a:spcPct val="110000"/>
              </a:lnSpc>
              <a:buClrTx/>
              <a:buSzTx/>
              <a:buNone/>
              <a:defRPr/>
            </a:pPr>
            <a:r>
              <a:rPr lang="en-GB" sz="1300" b="1"/>
              <a:t>To ensure better stability of Vitamin C, </a:t>
            </a:r>
            <a:r>
              <a:rPr lang="en-GB" sz="1300" b="1" err="1"/>
              <a:t>dsm-firmenich</a:t>
            </a:r>
            <a:r>
              <a:rPr lang="en-GB" sz="1300" b="1"/>
              <a:t> developed STAY-C® 50:  </a:t>
            </a:r>
            <a:r>
              <a:rPr lang="en-GB" b="1"/>
              <a:t>SODIUM ASCORBYL 2-PHOSPHATE</a:t>
            </a:r>
            <a:endParaRPr lang="en-GB" sz="1300" b="1"/>
          </a:p>
          <a:p>
            <a:pPr marL="0" lvl="1" indent="0">
              <a:lnSpc>
                <a:spcPct val="110000"/>
              </a:lnSpc>
              <a:buClrTx/>
              <a:buSzTx/>
              <a:buNone/>
              <a:defRPr/>
            </a:pPr>
            <a:endParaRPr lang="en-US" sz="1300"/>
          </a:p>
          <a:p>
            <a:pPr marL="0" lvl="1" indent="0">
              <a:lnSpc>
                <a:spcPct val="110000"/>
              </a:lnSpc>
              <a:buClrTx/>
              <a:buSzTx/>
              <a:buNone/>
              <a:defRPr/>
            </a:pPr>
            <a:endParaRPr lang="en-US" sz="1300"/>
          </a:p>
          <a:p>
            <a:pPr marL="0" lvl="1" indent="0">
              <a:lnSpc>
                <a:spcPct val="110000"/>
              </a:lnSpc>
              <a:buClrTx/>
              <a:buSzTx/>
              <a:buNone/>
              <a:defRPr/>
            </a:pPr>
            <a:endParaRPr lang="en-US" sz="1300"/>
          </a:p>
          <a:p>
            <a:pPr marL="0" lvl="1" indent="0">
              <a:lnSpc>
                <a:spcPct val="110000"/>
              </a:lnSpc>
              <a:buClrTx/>
              <a:buSzTx/>
              <a:buNone/>
              <a:defRPr/>
            </a:pPr>
            <a:endParaRPr lang="en-US" sz="1300"/>
          </a:p>
          <a:p>
            <a:pPr marL="0" lvl="1" indent="0">
              <a:lnSpc>
                <a:spcPct val="110000"/>
              </a:lnSpc>
              <a:buClrTx/>
              <a:buSzTx/>
              <a:buNone/>
              <a:defRPr/>
            </a:pPr>
            <a:endParaRPr lang="en-US" sz="1300"/>
          </a:p>
          <a:p>
            <a:pPr marL="0" lvl="1" indent="0">
              <a:lnSpc>
                <a:spcPct val="110000"/>
              </a:lnSpc>
              <a:buClrTx/>
              <a:buSzTx/>
              <a:buNone/>
              <a:defRPr/>
            </a:pPr>
            <a:r>
              <a:rPr lang="en-US"/>
              <a:t>- </a:t>
            </a:r>
            <a:r>
              <a:rPr lang="en-US" b="1"/>
              <a:t>Stable, water soluble </a:t>
            </a:r>
            <a:r>
              <a:rPr lang="en-US"/>
              <a:t>cosmetic Vitamin C specialty</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endParaRPr lang="en-US" kern="1200"/>
          </a:p>
          <a:p>
            <a:pPr marR="0" lvl="0" algn="l" defTabSz="914400" rtl="0" eaLnBrk="1" fontAlgn="auto" latinLnBrk="0" hangingPunct="1">
              <a:lnSpc>
                <a:spcPct val="110000"/>
              </a:lnSpc>
              <a:spcBef>
                <a:spcPts val="0"/>
              </a:spcBef>
              <a:spcAft>
                <a:spcPts val="0"/>
              </a:spcAft>
              <a:buClrTx/>
              <a:buSzTx/>
              <a:tabLst/>
              <a:defRPr/>
            </a:pPr>
            <a:r>
              <a:rPr lang="en-US" kern="1200"/>
              <a:t>- </a:t>
            </a:r>
            <a:r>
              <a:rPr lang="en-US" b="1" kern="1200"/>
              <a:t>100% naturally derived </a:t>
            </a:r>
            <a:r>
              <a:rPr lang="en-US" kern="1200"/>
              <a:t>(based on renewable carbon)</a:t>
            </a:r>
          </a:p>
          <a:p>
            <a:pPr marL="171450" marR="0" lvl="0" indent="-171450" algn="l" defTabSz="914400" rtl="0" eaLnBrk="1" fontAlgn="auto" latinLnBrk="0" hangingPunct="1">
              <a:lnSpc>
                <a:spcPct val="110000"/>
              </a:lnSpc>
              <a:spcBef>
                <a:spcPts val="0"/>
              </a:spcBef>
              <a:spcAft>
                <a:spcPts val="0"/>
              </a:spcAft>
              <a:buClrTx/>
              <a:buSzTx/>
              <a:buFont typeface="Arial" panose="020B0604020202020204" pitchFamily="34" charset="0"/>
              <a:buChar char="•"/>
              <a:tabLst/>
              <a:defRPr/>
            </a:pPr>
            <a:endParaRPr lang="en-US" kern="1200"/>
          </a:p>
          <a:p>
            <a:pPr>
              <a:lnSpc>
                <a:spcPct val="110000"/>
              </a:lnSpc>
              <a:defRPr/>
            </a:pPr>
            <a:r>
              <a:rPr lang="en-US" kern="1200"/>
              <a:t>- </a:t>
            </a:r>
            <a:r>
              <a:rPr lang="en-US" b="1" kern="1200"/>
              <a:t>Fully bio-converted </a:t>
            </a:r>
            <a:r>
              <a:rPr lang="en-US" kern="1200"/>
              <a:t>into ascorbic acid in the skin</a:t>
            </a:r>
          </a:p>
          <a:p>
            <a:pPr marL="171450" indent="-171450">
              <a:lnSpc>
                <a:spcPct val="110000"/>
              </a:lnSpc>
              <a:buFont typeface="Arial" panose="020B0604020202020204" pitchFamily="34" charset="0"/>
              <a:buChar char="•"/>
              <a:defRPr/>
            </a:pPr>
            <a:endParaRPr lang="en-US" kern="1200"/>
          </a:p>
          <a:p>
            <a:pPr>
              <a:lnSpc>
                <a:spcPct val="110000"/>
              </a:lnSpc>
              <a:defRPr/>
            </a:pPr>
            <a:r>
              <a:rPr lang="en-US" kern="1200"/>
              <a:t>-</a:t>
            </a:r>
            <a:r>
              <a:rPr lang="en-US" b="1" kern="1200"/>
              <a:t> Powerful antioxidant </a:t>
            </a:r>
            <a:r>
              <a:rPr lang="en-US" kern="1200"/>
              <a:t>and multi-talented active</a:t>
            </a:r>
          </a:p>
          <a:p>
            <a:endParaRPr lang="en-GB" sz="1300"/>
          </a:p>
        </p:txBody>
      </p:sp>
      <p:sp>
        <p:nvSpPr>
          <p:cNvPr id="10" name="Text Placeholder 9">
            <a:extLst>
              <a:ext uri="{FF2B5EF4-FFF2-40B4-BE49-F238E27FC236}">
                <a16:creationId xmlns:a16="http://schemas.microsoft.com/office/drawing/2014/main" id="{FFB0F161-C18E-F97C-ED15-3A32E0374BB1}"/>
              </a:ext>
            </a:extLst>
          </p:cNvPr>
          <p:cNvSpPr>
            <a:spLocks noGrp="1"/>
          </p:cNvSpPr>
          <p:nvPr>
            <p:ph type="body" sz="quarter" idx="26"/>
          </p:nvPr>
        </p:nvSpPr>
        <p:spPr/>
        <p:txBody>
          <a:bodyPr/>
          <a:lstStyle/>
          <a:p>
            <a:endParaRPr lang="en-GB"/>
          </a:p>
        </p:txBody>
      </p:sp>
      <p:pic>
        <p:nvPicPr>
          <p:cNvPr id="11" name="Picture Placeholder 10" descr="A person with her hair blowing in the wind&#10;&#10;Description automatically generated">
            <a:extLst>
              <a:ext uri="{FF2B5EF4-FFF2-40B4-BE49-F238E27FC236}">
                <a16:creationId xmlns:a16="http://schemas.microsoft.com/office/drawing/2014/main" id="{D5840F17-10D8-1699-28A9-DFCA20FE1A81}"/>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a:fillRect/>
          </a:stretch>
        </p:blipFill>
        <p:spPr>
          <a:xfrm>
            <a:off x="7337425" y="0"/>
            <a:ext cx="4854575" cy="6858000"/>
          </a:xfrm>
        </p:spPr>
      </p:pic>
      <p:pic>
        <p:nvPicPr>
          <p:cNvPr id="12" name="Picture 11">
            <a:extLst>
              <a:ext uri="{FF2B5EF4-FFF2-40B4-BE49-F238E27FC236}">
                <a16:creationId xmlns:a16="http://schemas.microsoft.com/office/drawing/2014/main" id="{4DE77902-C78D-B812-3A64-BEBA3F915C0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22712" y="2019895"/>
            <a:ext cx="1915637" cy="1271587"/>
          </a:xfrm>
          <a:prstGeom prst="rect">
            <a:avLst/>
          </a:prstGeom>
        </p:spPr>
      </p:pic>
    </p:spTree>
    <p:extLst>
      <p:ext uri="{BB962C8B-B14F-4D97-AF65-F5344CB8AC3E}">
        <p14:creationId xmlns:p14="http://schemas.microsoft.com/office/powerpoint/2010/main" val="1061594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7A10D-9B6C-39FF-830E-F024893D2A4B}"/>
              </a:ext>
            </a:extLst>
          </p:cNvPr>
          <p:cNvSpPr>
            <a:spLocks noGrp="1"/>
          </p:cNvSpPr>
          <p:nvPr>
            <p:ph type="title"/>
          </p:nvPr>
        </p:nvSpPr>
        <p:spPr/>
        <p:txBody>
          <a:bodyPr/>
          <a:lstStyle/>
          <a:p>
            <a:r>
              <a:rPr lang="en-GB" sz="2400"/>
              <a:t>STAY-C</a:t>
            </a:r>
            <a:r>
              <a:rPr lang="en-GB" sz="2400" b="0"/>
              <a:t>®</a:t>
            </a:r>
            <a:r>
              <a:rPr lang="en-GB" sz="2400"/>
              <a:t> 50 – Stability in formulation</a:t>
            </a:r>
            <a:endParaRPr lang="en-NL" sz="2400"/>
          </a:p>
        </p:txBody>
      </p:sp>
      <p:sp>
        <p:nvSpPr>
          <p:cNvPr id="3" name="Slide Number Placeholder 2">
            <a:extLst>
              <a:ext uri="{FF2B5EF4-FFF2-40B4-BE49-F238E27FC236}">
                <a16:creationId xmlns:a16="http://schemas.microsoft.com/office/drawing/2014/main" id="{4E74861B-1C14-7618-FD4C-CE54F3B9568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DEE71759-6844-A890-9662-D65446F0C80F}"/>
              </a:ext>
            </a:extLst>
          </p:cNvPr>
          <p:cNvSpPr>
            <a:spLocks noGrp="1"/>
          </p:cNvSpPr>
          <p:nvPr>
            <p:ph type="body" idx="11"/>
          </p:nvPr>
        </p:nvSpPr>
        <p:spPr>
          <a:xfrm>
            <a:off x="302400" y="680400"/>
            <a:ext cx="11587200" cy="288767"/>
          </a:xfrm>
        </p:spPr>
        <p:txBody>
          <a:bodyPr/>
          <a:lstStyle/>
          <a:p>
            <a:r>
              <a:rPr lang="en-GB" b="0"/>
              <a:t>80 to 100% stable after 6 months in solution at pH ≥ 6</a:t>
            </a:r>
          </a:p>
        </p:txBody>
      </p:sp>
      <p:sp>
        <p:nvSpPr>
          <p:cNvPr id="7" name="Text Placeholder 6">
            <a:extLst>
              <a:ext uri="{FF2B5EF4-FFF2-40B4-BE49-F238E27FC236}">
                <a16:creationId xmlns:a16="http://schemas.microsoft.com/office/drawing/2014/main" id="{1D91A723-D7BC-0E82-93F9-BC251D82F8C5}"/>
              </a:ext>
            </a:extLst>
          </p:cNvPr>
          <p:cNvSpPr>
            <a:spLocks noGrp="1"/>
          </p:cNvSpPr>
          <p:nvPr>
            <p:ph type="body" sz="quarter" idx="23"/>
          </p:nvPr>
        </p:nvSpPr>
        <p:spPr/>
        <p:txBody>
          <a:bodyPr/>
          <a:lstStyle/>
          <a:p>
            <a:br>
              <a:rPr kumimoji="0" lang="en-GB" sz="800" b="0" i="1" u="none" strike="noStrike" kern="1200" cap="none" spc="0" normalizeH="0" baseline="0" noProof="0">
                <a:ln>
                  <a:noFill/>
                </a:ln>
                <a:solidFill>
                  <a:srgbClr val="808080"/>
                </a:solidFill>
                <a:effectLst/>
                <a:uLnTx/>
                <a:uFillTx/>
                <a:latin typeface="Fira Sans"/>
                <a:ea typeface="+mn-ea"/>
                <a:cs typeface="+mn-cs"/>
              </a:rPr>
            </a:br>
            <a:r>
              <a:rPr kumimoji="0" lang="en-GB" sz="800" b="0" i="1" u="none" strike="noStrike" kern="1200" cap="none" spc="0" normalizeH="0" baseline="0" noProof="0">
                <a:ln>
                  <a:noFill/>
                </a:ln>
                <a:solidFill>
                  <a:srgbClr val="808080"/>
                </a:solidFill>
                <a:effectLst/>
                <a:uLnTx/>
                <a:uFillTx/>
                <a:latin typeface="Fira Sans"/>
                <a:ea typeface="+mn-ea"/>
                <a:cs typeface="+mn-cs"/>
              </a:rPr>
              <a:t>DSM Internal study  </a:t>
            </a:r>
          </a:p>
          <a:p>
            <a:endParaRPr lang="en-NL"/>
          </a:p>
        </p:txBody>
      </p:sp>
      <p:pic>
        <p:nvPicPr>
          <p:cNvPr id="10" name="Picture 9">
            <a:extLst>
              <a:ext uri="{FF2B5EF4-FFF2-40B4-BE49-F238E27FC236}">
                <a16:creationId xmlns:a16="http://schemas.microsoft.com/office/drawing/2014/main" id="{1690BCC2-F799-3456-95AF-9D72C31AA6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702019" y="1979030"/>
            <a:ext cx="7132438" cy="3748619"/>
          </a:xfrm>
          <a:prstGeom prst="rect">
            <a:avLst/>
          </a:prstGeom>
        </p:spPr>
      </p:pic>
      <p:sp>
        <p:nvSpPr>
          <p:cNvPr id="11" name="Text Placeholder 3">
            <a:extLst>
              <a:ext uri="{FF2B5EF4-FFF2-40B4-BE49-F238E27FC236}">
                <a16:creationId xmlns:a16="http://schemas.microsoft.com/office/drawing/2014/main" id="{2A01CC28-241B-47DB-A8E9-418C497EBCE1}"/>
              </a:ext>
            </a:extLst>
          </p:cNvPr>
          <p:cNvSpPr txBox="1">
            <a:spLocks/>
          </p:cNvSpPr>
          <p:nvPr/>
        </p:nvSpPr>
        <p:spPr>
          <a:xfrm>
            <a:off x="1387929" y="1449457"/>
            <a:ext cx="6117771"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0" cap="none" spc="0" normalizeH="0" baseline="0" noProof="0">
                <a:ln>
                  <a:noFill/>
                </a:ln>
                <a:solidFill>
                  <a:prstClr val="black"/>
                </a:solidFill>
                <a:effectLst/>
                <a:uLnTx/>
                <a:uFillTx/>
                <a:latin typeface="DM Sans"/>
                <a:ea typeface="+mn-ea"/>
                <a:cs typeface="+mn-cs"/>
              </a:rPr>
              <a:t>Stability of 3% STAY-C® 50 in water 43°C without light</a:t>
            </a:r>
          </a:p>
        </p:txBody>
      </p:sp>
      <p:sp>
        <p:nvSpPr>
          <p:cNvPr id="12" name="Rectangle 11">
            <a:extLst>
              <a:ext uri="{FF2B5EF4-FFF2-40B4-BE49-F238E27FC236}">
                <a16:creationId xmlns:a16="http://schemas.microsoft.com/office/drawing/2014/main" id="{72B1150D-5672-61B8-F998-18C3F966A436}"/>
              </a:ext>
            </a:extLst>
          </p:cNvPr>
          <p:cNvSpPr/>
          <p:nvPr/>
        </p:nvSpPr>
        <p:spPr>
          <a:xfrm>
            <a:off x="8683398" y="2650346"/>
            <a:ext cx="2719388" cy="21207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90000" tIns="90000" bIns="90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14pt" pitchFamily="2" charset="0"/>
                <a:ea typeface="+mn-ea"/>
                <a:cs typeface="+mn-cs"/>
              </a:rPr>
              <a:t>STAY-C® 50 is highly stable at a pH of 6 and higher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14p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DM Sans 14pt" pitchFamily="2" charset="0"/>
                <a:ea typeface="+mn-ea"/>
                <a:cs typeface="+mn-cs"/>
              </a:rPr>
              <a:t>Even at 43°C 90% of the STAY-C® 50 initial concentration has been detected after 6 months </a:t>
            </a:r>
          </a:p>
        </p:txBody>
      </p:sp>
      <p:pic>
        <p:nvPicPr>
          <p:cNvPr id="6" name="Graphic 5">
            <a:extLst>
              <a:ext uri="{FF2B5EF4-FFF2-40B4-BE49-F238E27FC236}">
                <a16:creationId xmlns:a16="http://schemas.microsoft.com/office/drawing/2014/main" id="{92C6A9C4-B338-3F6B-5A51-F4B5F95DF7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92258" y="280088"/>
            <a:ext cx="1499742" cy="586106"/>
          </a:xfrm>
          <a:prstGeom prst="rect">
            <a:avLst/>
          </a:prstGeom>
        </p:spPr>
      </p:pic>
    </p:spTree>
    <p:extLst>
      <p:ext uri="{BB962C8B-B14F-4D97-AF65-F5344CB8AC3E}">
        <p14:creationId xmlns:p14="http://schemas.microsoft.com/office/powerpoint/2010/main" val="76887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36AE1-66B0-61CC-4447-A68100395A63}"/>
              </a:ext>
            </a:extLst>
          </p:cNvPr>
          <p:cNvSpPr>
            <a:spLocks noGrp="1"/>
          </p:cNvSpPr>
          <p:nvPr>
            <p:ph type="title"/>
          </p:nvPr>
        </p:nvSpPr>
        <p:spPr>
          <a:xfrm>
            <a:off x="302400" y="302400"/>
            <a:ext cx="11591925" cy="303211"/>
          </a:xfrm>
        </p:spPr>
        <p:txBody>
          <a:bodyPr/>
          <a:lstStyle/>
          <a:p>
            <a:r>
              <a:rPr lang="en-GB" sz="2400"/>
              <a:t>STAY-C</a:t>
            </a:r>
            <a:r>
              <a:rPr lang="en-GB" sz="2400" b="0"/>
              <a:t>®</a:t>
            </a:r>
            <a:r>
              <a:rPr lang="en-GB" sz="2400"/>
              <a:t> 50 – in photoprotection</a:t>
            </a:r>
            <a:endParaRPr lang="en-NL" sz="2400"/>
          </a:p>
        </p:txBody>
      </p:sp>
      <p:sp>
        <p:nvSpPr>
          <p:cNvPr id="3" name="Slide Number Placeholder 2">
            <a:extLst>
              <a:ext uri="{FF2B5EF4-FFF2-40B4-BE49-F238E27FC236}">
                <a16:creationId xmlns:a16="http://schemas.microsoft.com/office/drawing/2014/main" id="{2BAADCB1-E5FB-066B-E150-FD349AA525E1}"/>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21</a:t>
            </a:fld>
            <a:endParaRPr lang="en-GB" dirty="0"/>
          </a:p>
        </p:txBody>
      </p:sp>
      <p:sp>
        <p:nvSpPr>
          <p:cNvPr id="4" name="Text Placeholder 3">
            <a:extLst>
              <a:ext uri="{FF2B5EF4-FFF2-40B4-BE49-F238E27FC236}">
                <a16:creationId xmlns:a16="http://schemas.microsoft.com/office/drawing/2014/main" id="{C05EC09D-A636-7277-D669-7F7D2D341103}"/>
              </a:ext>
            </a:extLst>
          </p:cNvPr>
          <p:cNvSpPr>
            <a:spLocks noGrp="1"/>
          </p:cNvSpPr>
          <p:nvPr>
            <p:ph type="body" idx="11"/>
          </p:nvPr>
        </p:nvSpPr>
        <p:spPr>
          <a:xfrm>
            <a:off x="210352" y="887931"/>
            <a:ext cx="4959295" cy="547291"/>
          </a:xfrm>
        </p:spPr>
        <p:txBody>
          <a:bodyPr/>
          <a:lstStyle/>
          <a:p>
            <a:pPr algn="ctr"/>
            <a:r>
              <a:rPr lang="en-GB" sz="1400"/>
              <a:t>STAY-C</a:t>
            </a:r>
            <a:r>
              <a:rPr lang="en-GB" sz="1400" b="0"/>
              <a:t>®</a:t>
            </a:r>
            <a:r>
              <a:rPr lang="en-GB" sz="1400"/>
              <a:t> 50 </a:t>
            </a:r>
          </a:p>
          <a:p>
            <a:pPr algn="ctr"/>
            <a:r>
              <a:rPr lang="en-GB" sz="1400"/>
              <a:t>reduces the UV-induced lipid peroxides up to 40%</a:t>
            </a:r>
          </a:p>
        </p:txBody>
      </p:sp>
      <p:sp>
        <p:nvSpPr>
          <p:cNvPr id="11" name="Text Placeholder 6">
            <a:extLst>
              <a:ext uri="{FF2B5EF4-FFF2-40B4-BE49-F238E27FC236}">
                <a16:creationId xmlns:a16="http://schemas.microsoft.com/office/drawing/2014/main" id="{E3CBFAFD-47B8-E590-DB2F-656634817EB4}"/>
              </a:ext>
            </a:extLst>
          </p:cNvPr>
          <p:cNvSpPr txBox="1">
            <a:spLocks/>
          </p:cNvSpPr>
          <p:nvPr/>
        </p:nvSpPr>
        <p:spPr>
          <a:xfrm>
            <a:off x="599680" y="5368406"/>
            <a:ext cx="4180635" cy="1203325"/>
          </a:xfrm>
          <a:prstGeom prst="rect">
            <a:avLst/>
          </a:prstGeom>
          <a:noFill/>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52000" indent="-252000">
              <a:spcAft>
                <a:spcPts val="500"/>
              </a:spcAft>
              <a:buClr>
                <a:schemeClr val="tx1"/>
              </a:buClr>
              <a:buFont typeface="Arial" panose="020B0604020202020204" pitchFamily="34" charset="0"/>
              <a:buChar char="•"/>
              <a:defRPr/>
            </a:pPr>
            <a:r>
              <a:rPr lang="en-GB" sz="1400" kern="1200">
                <a:solidFill>
                  <a:srgbClr val="000000"/>
                </a:solidFill>
                <a:latin typeface="+mn-lt"/>
              </a:rPr>
              <a:t>20 volunteers</a:t>
            </a:r>
          </a:p>
          <a:p>
            <a:pPr marL="252000" indent="-252000">
              <a:spcAft>
                <a:spcPts val="500"/>
              </a:spcAft>
              <a:buClr>
                <a:schemeClr val="tx1"/>
              </a:buClr>
              <a:buFont typeface="Arial" panose="020B0604020202020204" pitchFamily="34" charset="0"/>
              <a:buChar char="•"/>
              <a:defRPr/>
            </a:pPr>
            <a:r>
              <a:rPr lang="en-GB" sz="1400" kern="1200">
                <a:solidFill>
                  <a:srgbClr val="000000"/>
                </a:solidFill>
                <a:latin typeface="+mn-lt"/>
              </a:rPr>
              <a:t>7 days prior UV-irradiation, twice daily </a:t>
            </a:r>
          </a:p>
          <a:p>
            <a:pPr marL="252000" indent="-252000">
              <a:spcAft>
                <a:spcPts val="500"/>
              </a:spcAft>
              <a:buClr>
                <a:schemeClr val="tx1"/>
              </a:buClr>
              <a:buFont typeface="Arial" panose="020B0604020202020204" pitchFamily="34" charset="0"/>
              <a:buChar char="•"/>
              <a:defRPr/>
            </a:pPr>
            <a:r>
              <a:rPr lang="en-GB" sz="1400" kern="1200">
                <a:solidFill>
                  <a:srgbClr val="000000"/>
                </a:solidFill>
                <a:latin typeface="+mn-lt"/>
              </a:rPr>
              <a:t>1% STAY-C® 50 or 3% STAY-C® 50 vs placebo</a:t>
            </a:r>
          </a:p>
        </p:txBody>
      </p:sp>
      <p:sp>
        <p:nvSpPr>
          <p:cNvPr id="9" name="Text Placeholder 6">
            <a:extLst>
              <a:ext uri="{FF2B5EF4-FFF2-40B4-BE49-F238E27FC236}">
                <a16:creationId xmlns:a16="http://schemas.microsoft.com/office/drawing/2014/main" id="{B8AB38DB-308F-72A2-69FF-AAECE306737A}"/>
              </a:ext>
            </a:extLst>
          </p:cNvPr>
          <p:cNvSpPr txBox="1">
            <a:spLocks/>
          </p:cNvSpPr>
          <p:nvPr/>
        </p:nvSpPr>
        <p:spPr>
          <a:xfrm>
            <a:off x="417493" y="4460081"/>
            <a:ext cx="4545011" cy="766277"/>
          </a:xfrm>
          <a:prstGeom prst="rect">
            <a:avLst/>
          </a:prstGeom>
          <a:solidFill>
            <a:schemeClr val="accent6"/>
          </a:solidFill>
          <a:ln>
            <a:solidFill>
              <a:srgbClr val="F5D8B8"/>
            </a:solidFill>
          </a:ln>
        </p:spPr>
        <p:txBody>
          <a:bodyPr vert="horz" wrap="square" lIns="90000" tIns="90000" rIns="90000" bIns="90000" rtlCol="0" anchor="ctr">
            <a:sp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lvl="2" indent="0" defTabSz="914354">
              <a:spcAft>
                <a:spcPts val="1200"/>
              </a:spcAft>
              <a:buClr>
                <a:srgbClr val="CBD938"/>
              </a:buClr>
              <a:buNone/>
              <a:defRPr/>
            </a:pPr>
            <a:r>
              <a:rPr lang="en-GB" sz="1400">
                <a:solidFill>
                  <a:schemeClr val="bg1"/>
                </a:solidFill>
              </a:rPr>
              <a:t>STAY-C® 50 significantly protects against the UV-</a:t>
            </a:r>
            <a:br>
              <a:rPr lang="en-GB" sz="1400">
                <a:solidFill>
                  <a:schemeClr val="bg1"/>
                </a:solidFill>
              </a:rPr>
            </a:br>
            <a:r>
              <a:rPr lang="en-GB" sz="1400">
                <a:solidFill>
                  <a:schemeClr val="bg1"/>
                </a:solidFill>
              </a:rPr>
              <a:t>induced formation of oxidized molecules in human </a:t>
            </a:r>
            <a:br>
              <a:rPr lang="en-GB" sz="1400">
                <a:solidFill>
                  <a:schemeClr val="bg1"/>
                </a:solidFill>
              </a:rPr>
            </a:br>
            <a:r>
              <a:rPr lang="en-GB" sz="1400">
                <a:solidFill>
                  <a:schemeClr val="bg1"/>
                </a:solidFill>
              </a:rPr>
              <a:t>skin in a dose-dependent way</a:t>
            </a:r>
            <a:endParaRPr lang="en-GB" sz="200">
              <a:latin typeface="DM Sans 14pt" pitchFamily="2" charset="0"/>
            </a:endParaRPr>
          </a:p>
        </p:txBody>
      </p:sp>
      <p:pic>
        <p:nvPicPr>
          <p:cNvPr id="16" name="Picture 15">
            <a:extLst>
              <a:ext uri="{FF2B5EF4-FFF2-40B4-BE49-F238E27FC236}">
                <a16:creationId xmlns:a16="http://schemas.microsoft.com/office/drawing/2014/main" id="{121CF143-B34B-6E9A-B12E-B13ECE32973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5730" y="1680733"/>
            <a:ext cx="2619255" cy="2679544"/>
          </a:xfrm>
          <a:prstGeom prst="rect">
            <a:avLst/>
          </a:prstGeom>
        </p:spPr>
      </p:pic>
      <p:pic>
        <p:nvPicPr>
          <p:cNvPr id="5" name="Graphic 4">
            <a:extLst>
              <a:ext uri="{FF2B5EF4-FFF2-40B4-BE49-F238E27FC236}">
                <a16:creationId xmlns:a16="http://schemas.microsoft.com/office/drawing/2014/main" id="{7C57B4E7-A4E7-DEEA-07BE-BD292D07959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92258" y="27792"/>
            <a:ext cx="1499742" cy="586106"/>
          </a:xfrm>
          <a:prstGeom prst="rect">
            <a:avLst/>
          </a:prstGeom>
        </p:spPr>
      </p:pic>
      <p:sp>
        <p:nvSpPr>
          <p:cNvPr id="8" name="TextBox 7">
            <a:extLst>
              <a:ext uri="{FF2B5EF4-FFF2-40B4-BE49-F238E27FC236}">
                <a16:creationId xmlns:a16="http://schemas.microsoft.com/office/drawing/2014/main" id="{2EEB90CF-AC8D-5C73-BA95-6FC1F6AF3BEA}"/>
              </a:ext>
            </a:extLst>
          </p:cNvPr>
          <p:cNvSpPr txBox="1"/>
          <p:nvPr/>
        </p:nvSpPr>
        <p:spPr>
          <a:xfrm>
            <a:off x="11319435" y="659192"/>
            <a:ext cx="872565" cy="369332"/>
          </a:xfrm>
          <a:prstGeom prst="rect">
            <a:avLst/>
          </a:prstGeom>
          <a:solidFill>
            <a:schemeClr val="accent3"/>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DM Sans"/>
                <a:ea typeface="+mn-ea"/>
                <a:cs typeface="+mn-cs"/>
              </a:rPr>
              <a:t>in vivo</a:t>
            </a:r>
            <a:endParaRPr kumimoji="0" lang="en-US" sz="1800" b="0" i="0" u="none" strike="noStrike" kern="1200" cap="none" spc="0" normalizeH="0" baseline="30000" noProof="0">
              <a:ln>
                <a:noFill/>
              </a:ln>
              <a:solidFill>
                <a:prstClr val="white"/>
              </a:solidFill>
              <a:effectLst/>
              <a:uLnTx/>
              <a:uFillTx/>
              <a:latin typeface="DM Sans"/>
              <a:ea typeface="+mn-ea"/>
              <a:cs typeface="+mn-cs"/>
            </a:endParaRPr>
          </a:p>
        </p:txBody>
      </p:sp>
      <p:cxnSp>
        <p:nvCxnSpPr>
          <p:cNvPr id="12" name="Straight Connector 11">
            <a:extLst>
              <a:ext uri="{FF2B5EF4-FFF2-40B4-BE49-F238E27FC236}">
                <a16:creationId xmlns:a16="http://schemas.microsoft.com/office/drawing/2014/main" id="{2C584391-0C59-A0A6-5837-C1A4E01C431E}"/>
              </a:ext>
            </a:extLst>
          </p:cNvPr>
          <p:cNvCxnSpPr/>
          <p:nvPr/>
        </p:nvCxnSpPr>
        <p:spPr>
          <a:xfrm>
            <a:off x="5121836" y="729129"/>
            <a:ext cx="0" cy="5721677"/>
          </a:xfrm>
          <a:prstGeom prst="line">
            <a:avLst/>
          </a:prstGeom>
          <a:ln w="12700">
            <a:solidFill>
              <a:schemeClr val="accent6"/>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2423EE4D-4F3A-D233-5F6A-BBDB1DBD9EBB}"/>
              </a:ext>
            </a:extLst>
          </p:cNvPr>
          <p:cNvPicPr>
            <a:picLocks noChangeAspect="1"/>
          </p:cNvPicPr>
          <p:nvPr/>
        </p:nvPicPr>
        <p:blipFill>
          <a:blip r:embed="rId6"/>
          <a:stretch>
            <a:fillRect/>
          </a:stretch>
        </p:blipFill>
        <p:spPr>
          <a:xfrm>
            <a:off x="5593829" y="2333498"/>
            <a:ext cx="6161888" cy="2731741"/>
          </a:xfrm>
          <a:prstGeom prst="rect">
            <a:avLst/>
          </a:prstGeom>
        </p:spPr>
      </p:pic>
      <p:sp>
        <p:nvSpPr>
          <p:cNvPr id="21" name="TextBox 20">
            <a:extLst>
              <a:ext uri="{FF2B5EF4-FFF2-40B4-BE49-F238E27FC236}">
                <a16:creationId xmlns:a16="http://schemas.microsoft.com/office/drawing/2014/main" id="{C55233F7-986D-1104-E527-EB91FAFA46E9}"/>
              </a:ext>
            </a:extLst>
          </p:cNvPr>
          <p:cNvSpPr txBox="1"/>
          <p:nvPr/>
        </p:nvSpPr>
        <p:spPr>
          <a:xfrm>
            <a:off x="5140545" y="1090527"/>
            <a:ext cx="6962588" cy="307777"/>
          </a:xfrm>
          <a:prstGeom prst="rect">
            <a:avLst/>
          </a:prstGeom>
          <a:noFill/>
        </p:spPr>
        <p:txBody>
          <a:bodyPr wrap="square">
            <a:spAutoFit/>
          </a:bodyPr>
          <a:lstStyle/>
          <a:p>
            <a:pPr algn="ctr"/>
            <a:r>
              <a:rPr lang="en-US" sz="1400" b="1">
                <a:solidFill>
                  <a:schemeClr val="tx1"/>
                </a:solidFill>
              </a:rPr>
              <a:t>STAY-C® 50 doubles the UVA/UVB protection of sun filters and Vitamin E</a:t>
            </a:r>
          </a:p>
        </p:txBody>
      </p:sp>
      <p:sp>
        <p:nvSpPr>
          <p:cNvPr id="23" name="TextBox 22">
            <a:extLst>
              <a:ext uri="{FF2B5EF4-FFF2-40B4-BE49-F238E27FC236}">
                <a16:creationId xmlns:a16="http://schemas.microsoft.com/office/drawing/2014/main" id="{A4A73A41-9E56-EF2E-EB32-A3CF88BE0CEB}"/>
              </a:ext>
            </a:extLst>
          </p:cNvPr>
          <p:cNvSpPr txBox="1"/>
          <p:nvPr/>
        </p:nvSpPr>
        <p:spPr>
          <a:xfrm>
            <a:off x="5487961" y="1537346"/>
            <a:ext cx="6267756"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500"/>
              </a:spcAft>
              <a:buClr>
                <a:srgbClr val="45AC34"/>
              </a:buClr>
              <a:buSzTx/>
              <a:buFontTx/>
              <a:buNone/>
              <a:tabLst/>
              <a:defRPr/>
            </a:pPr>
            <a:r>
              <a:rPr kumimoji="0" lang="en-GB" sz="1400" i="0" u="none" strike="noStrike" kern="1200" cap="none" spc="0" normalizeH="0" baseline="0" noProof="0">
                <a:ln>
                  <a:noFill/>
                </a:ln>
                <a:solidFill>
                  <a:srgbClr val="000000"/>
                </a:solidFill>
                <a:effectLst/>
                <a:uLnTx/>
                <a:uFillTx/>
                <a:ea typeface="+mn-ea"/>
                <a:cs typeface="+mn-cs"/>
              </a:rPr>
              <a:t>Image of live human skin showing the effect of three products on reduction of ROS after UV irradiation (1600J/m2) </a:t>
            </a:r>
          </a:p>
        </p:txBody>
      </p:sp>
      <p:sp>
        <p:nvSpPr>
          <p:cNvPr id="28" name="TextBox 27">
            <a:extLst>
              <a:ext uri="{FF2B5EF4-FFF2-40B4-BE49-F238E27FC236}">
                <a16:creationId xmlns:a16="http://schemas.microsoft.com/office/drawing/2014/main" id="{DF65C766-62DE-33B5-B3A2-2BA9017259B5}"/>
              </a:ext>
            </a:extLst>
          </p:cNvPr>
          <p:cNvSpPr txBox="1"/>
          <p:nvPr/>
        </p:nvSpPr>
        <p:spPr>
          <a:xfrm>
            <a:off x="5378824" y="5326162"/>
            <a:ext cx="6158752" cy="587340"/>
          </a:xfrm>
          <a:prstGeom prst="rect">
            <a:avLst/>
          </a:prstGeom>
          <a:noFill/>
        </p:spPr>
        <p:txBody>
          <a:bodyPr wrap="square">
            <a:spAutoFit/>
          </a:bodyPr>
          <a:lstStyle/>
          <a:p>
            <a:pPr marL="252000" marR="0" lvl="0" indent="-252000" algn="l" defTabSz="914400" rtl="0" eaLnBrk="1" fontAlgn="auto" latinLnBrk="0" hangingPunct="1">
              <a:lnSpc>
                <a:spcPct val="100000"/>
              </a:lnSpc>
              <a:spcBef>
                <a:spcPts val="0"/>
              </a:spcBef>
              <a:spcAft>
                <a:spcPts val="500"/>
              </a:spcAft>
              <a:buClr>
                <a:schemeClr val="tx1"/>
              </a:buClr>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ea typeface="+mn-ea"/>
                <a:cs typeface="+mn-cs"/>
              </a:rPr>
              <a:t>Ex vivo human skin (breast and facial), 2 individuals</a:t>
            </a:r>
          </a:p>
          <a:p>
            <a:pPr marL="252000" marR="0" lvl="0" indent="-252000" algn="l" defTabSz="914400" rtl="0" eaLnBrk="1" fontAlgn="auto" latinLnBrk="0" hangingPunct="1">
              <a:lnSpc>
                <a:spcPct val="100000"/>
              </a:lnSpc>
              <a:spcBef>
                <a:spcPts val="0"/>
              </a:spcBef>
              <a:spcAft>
                <a:spcPts val="500"/>
              </a:spcAft>
              <a:buClr>
                <a:schemeClr val="tx1"/>
              </a:buClr>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ea typeface="+mn-ea"/>
                <a:cs typeface="+mn-cs"/>
              </a:rPr>
              <a:t>Formulations applied for 3h</a:t>
            </a:r>
          </a:p>
        </p:txBody>
      </p:sp>
      <p:sp>
        <p:nvSpPr>
          <p:cNvPr id="29" name="TextBox 12">
            <a:extLst>
              <a:ext uri="{FF2B5EF4-FFF2-40B4-BE49-F238E27FC236}">
                <a16:creationId xmlns:a16="http://schemas.microsoft.com/office/drawing/2014/main" id="{9CE8A854-C8A9-686F-6868-4D1F146C19B4}"/>
              </a:ext>
            </a:extLst>
          </p:cNvPr>
          <p:cNvSpPr txBox="1"/>
          <p:nvPr/>
        </p:nvSpPr>
        <p:spPr>
          <a:xfrm>
            <a:off x="5653744" y="6271987"/>
            <a:ext cx="4823418"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500"/>
              </a:spcAft>
              <a:buClr>
                <a:srgbClr val="45AC34"/>
              </a:buClr>
              <a:buSzTx/>
              <a:buFontTx/>
              <a:buNone/>
              <a:tabLst/>
              <a:defRPr/>
            </a:pPr>
            <a:r>
              <a:rPr kumimoji="0" lang="en-GB" sz="900" b="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t>Park. </a:t>
            </a:r>
            <a:r>
              <a:rPr kumimoji="0" lang="en-GB" sz="900" b="0" u="none" strike="noStrike" kern="1200" cap="none" spc="0" normalizeH="0" baseline="0" noProof="0" err="1">
                <a:ln>
                  <a:noFill/>
                </a:ln>
                <a:effectLst/>
                <a:uLnTx/>
                <a:uFillTx/>
                <a:latin typeface="Fira Sans" panose="020B0503050000020004" pitchFamily="34" charset="0"/>
                <a:ea typeface="Fira Sans" panose="020B0503050000020004" pitchFamily="34" charset="0"/>
                <a:cs typeface="+mn-cs"/>
              </a:rPr>
              <a:t>Biomol</a:t>
            </a:r>
            <a:r>
              <a:rPr kumimoji="0" lang="en-GB" sz="900" b="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t> </a:t>
            </a:r>
            <a:r>
              <a:rPr kumimoji="0" lang="en-GB" sz="900" b="0" u="none" strike="noStrike" kern="1200" cap="none" spc="0" normalizeH="0" baseline="0" noProof="0" err="1">
                <a:ln>
                  <a:noFill/>
                </a:ln>
                <a:effectLst/>
                <a:uLnTx/>
                <a:uFillTx/>
                <a:latin typeface="Fira Sans" panose="020B0503050000020004" pitchFamily="34" charset="0"/>
                <a:ea typeface="Fira Sans" panose="020B0503050000020004" pitchFamily="34" charset="0"/>
                <a:cs typeface="+mn-cs"/>
              </a:rPr>
              <a:t>Ther</a:t>
            </a:r>
            <a:r>
              <a:rPr kumimoji="0" lang="en-GB" sz="900" b="0" u="none" strike="noStrike" kern="1200" cap="none" spc="0" normalizeH="0" baseline="0" noProof="0">
                <a:ln>
                  <a:noFill/>
                </a:ln>
                <a:effectLst/>
                <a:uLnTx/>
                <a:uFillTx/>
                <a:latin typeface="Fira Sans" panose="020B0503050000020004" pitchFamily="34" charset="0"/>
                <a:ea typeface="Fira Sans" panose="020B0503050000020004" pitchFamily="34" charset="0"/>
                <a:cs typeface="+mn-cs"/>
              </a:rPr>
              <a:t> 23(3), 207-217 (2015)</a:t>
            </a:r>
          </a:p>
        </p:txBody>
      </p:sp>
    </p:spTree>
    <p:extLst>
      <p:ext uri="{BB962C8B-B14F-4D97-AF65-F5344CB8AC3E}">
        <p14:creationId xmlns:p14="http://schemas.microsoft.com/office/powerpoint/2010/main" val="1652177756"/>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6">
            <a:extLst>
              <a:ext uri="{FF2B5EF4-FFF2-40B4-BE49-F238E27FC236}">
                <a16:creationId xmlns:a16="http://schemas.microsoft.com/office/drawing/2014/main" id="{0BDB1243-EB77-C2D8-682F-0761A5586BDE}"/>
              </a:ext>
            </a:extLst>
          </p:cNvPr>
          <p:cNvSpPr/>
          <p:nvPr/>
        </p:nvSpPr>
        <p:spPr>
          <a:xfrm>
            <a:off x="302400" y="1472200"/>
            <a:ext cx="5524244" cy="460010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0A336AE1-66B0-61CC-4447-A68100395A63}"/>
              </a:ext>
            </a:extLst>
          </p:cNvPr>
          <p:cNvSpPr>
            <a:spLocks noGrp="1"/>
          </p:cNvSpPr>
          <p:nvPr>
            <p:ph type="title"/>
          </p:nvPr>
        </p:nvSpPr>
        <p:spPr>
          <a:xfrm>
            <a:off x="302400" y="302400"/>
            <a:ext cx="11591925" cy="303211"/>
          </a:xfrm>
        </p:spPr>
        <p:txBody>
          <a:bodyPr/>
          <a:lstStyle/>
          <a:p>
            <a:r>
              <a:rPr lang="en-GB" sz="2400"/>
              <a:t>STAY-C</a:t>
            </a:r>
            <a:r>
              <a:rPr lang="en-GB" sz="2400" b="0"/>
              <a:t>®</a:t>
            </a:r>
            <a:r>
              <a:rPr lang="en-GB" sz="2400"/>
              <a:t> 50 – skin lightening activities</a:t>
            </a:r>
            <a:endParaRPr lang="en-NL" sz="2400"/>
          </a:p>
        </p:txBody>
      </p:sp>
      <p:sp>
        <p:nvSpPr>
          <p:cNvPr id="3" name="Slide Number Placeholder 2">
            <a:extLst>
              <a:ext uri="{FF2B5EF4-FFF2-40B4-BE49-F238E27FC236}">
                <a16:creationId xmlns:a16="http://schemas.microsoft.com/office/drawing/2014/main" id="{2BAADCB1-E5FB-066B-E150-FD349AA525E1}"/>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22</a:t>
            </a:fld>
            <a:endParaRPr lang="en-GB"/>
          </a:p>
        </p:txBody>
      </p:sp>
      <p:sp>
        <p:nvSpPr>
          <p:cNvPr id="4" name="Text Placeholder 3">
            <a:extLst>
              <a:ext uri="{FF2B5EF4-FFF2-40B4-BE49-F238E27FC236}">
                <a16:creationId xmlns:a16="http://schemas.microsoft.com/office/drawing/2014/main" id="{C05EC09D-A636-7277-D669-7F7D2D341103}"/>
              </a:ext>
            </a:extLst>
          </p:cNvPr>
          <p:cNvSpPr>
            <a:spLocks noGrp="1"/>
          </p:cNvSpPr>
          <p:nvPr>
            <p:ph type="body" idx="11"/>
          </p:nvPr>
        </p:nvSpPr>
        <p:spPr>
          <a:xfrm>
            <a:off x="302400" y="680400"/>
            <a:ext cx="11587200" cy="288767"/>
          </a:xfrm>
        </p:spPr>
        <p:txBody>
          <a:bodyPr anchor="t"/>
          <a:lstStyle/>
          <a:p>
            <a:r>
              <a:rPr lang="en-GB" b="0"/>
              <a:t>Visibly evens the skin tone and reduces the </a:t>
            </a:r>
            <a:r>
              <a:rPr lang="en-GB" b="0" err="1"/>
              <a:t>color</a:t>
            </a:r>
            <a:r>
              <a:rPr lang="en-GB" b="0"/>
              <a:t> intensity of age spots </a:t>
            </a:r>
            <a:br>
              <a:rPr lang="en-GB" b="0"/>
            </a:br>
            <a:r>
              <a:rPr lang="en-GB" b="0"/>
              <a:t>by 25% in 3 month</a:t>
            </a:r>
          </a:p>
        </p:txBody>
      </p:sp>
      <p:sp>
        <p:nvSpPr>
          <p:cNvPr id="11" name="Text Placeholder 6">
            <a:extLst>
              <a:ext uri="{FF2B5EF4-FFF2-40B4-BE49-F238E27FC236}">
                <a16:creationId xmlns:a16="http://schemas.microsoft.com/office/drawing/2014/main" id="{E3CBFAFD-47B8-E590-DB2F-656634817EB4}"/>
              </a:ext>
            </a:extLst>
          </p:cNvPr>
          <p:cNvSpPr txBox="1">
            <a:spLocks/>
          </p:cNvSpPr>
          <p:nvPr/>
        </p:nvSpPr>
        <p:spPr>
          <a:xfrm>
            <a:off x="6170613" y="4674918"/>
            <a:ext cx="5305881" cy="1432443"/>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defTabSz="914354">
              <a:spcAft>
                <a:spcPts val="1200"/>
              </a:spcAft>
              <a:buClr>
                <a:schemeClr val="accent6"/>
              </a:buClr>
              <a:defRPr/>
            </a:pPr>
            <a:r>
              <a:rPr lang="en-GB" sz="1400">
                <a:latin typeface="DM Sans 14pt" pitchFamily="2" charset="0"/>
              </a:rPr>
              <a:t>Double blind study with half face treatment</a:t>
            </a:r>
          </a:p>
          <a:p>
            <a:pPr lvl="1" defTabSz="914354">
              <a:spcAft>
                <a:spcPts val="1200"/>
              </a:spcAft>
              <a:buClr>
                <a:schemeClr val="accent6"/>
              </a:buClr>
              <a:defRPr/>
            </a:pPr>
            <a:r>
              <a:rPr lang="en-GB" sz="1400">
                <a:latin typeface="DM Sans 14pt" pitchFamily="2" charset="0"/>
              </a:rPr>
              <a:t>39 female volunteers</a:t>
            </a:r>
          </a:p>
          <a:p>
            <a:pPr lvl="1" defTabSz="914354">
              <a:spcAft>
                <a:spcPts val="1200"/>
              </a:spcAft>
              <a:buClr>
                <a:schemeClr val="accent6"/>
              </a:buClr>
              <a:defRPr/>
            </a:pPr>
            <a:r>
              <a:rPr lang="en-GB" sz="1400">
                <a:latin typeface="DM Sans 14pt" pitchFamily="2" charset="0"/>
              </a:rPr>
              <a:t>Test cream with 3% STAY-C® 50 and 1% Vitamin E acetate</a:t>
            </a:r>
          </a:p>
          <a:p>
            <a:pPr lvl="1" defTabSz="914354">
              <a:spcAft>
                <a:spcPts val="1200"/>
              </a:spcAft>
              <a:buClr>
                <a:schemeClr val="accent6"/>
              </a:buClr>
              <a:defRPr/>
            </a:pPr>
            <a:r>
              <a:rPr lang="en-GB" sz="1400">
                <a:latin typeface="DM Sans 14pt" pitchFamily="2" charset="0"/>
              </a:rPr>
              <a:t>12 weeks, twice daily application</a:t>
            </a:r>
          </a:p>
        </p:txBody>
      </p:sp>
      <p:sp>
        <p:nvSpPr>
          <p:cNvPr id="18" name="Rectangle 17">
            <a:extLst>
              <a:ext uri="{FF2B5EF4-FFF2-40B4-BE49-F238E27FC236}">
                <a16:creationId xmlns:a16="http://schemas.microsoft.com/office/drawing/2014/main" id="{6AE8F806-4EB9-3985-5183-95859CC169B9}"/>
              </a:ext>
            </a:extLst>
          </p:cNvPr>
          <p:cNvSpPr/>
          <p:nvPr/>
        </p:nvSpPr>
        <p:spPr>
          <a:xfrm>
            <a:off x="3382201" y="5094805"/>
            <a:ext cx="2277134" cy="4775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40" rtl="0" eaLnBrk="1" fontAlgn="auto" latinLnBrk="0" hangingPunct="1">
              <a:lnSpc>
                <a:spcPct val="100000"/>
              </a:lnSpc>
              <a:spcBef>
                <a:spcPts val="0"/>
              </a:spcBef>
              <a:spcAft>
                <a:spcPts val="0"/>
              </a:spcAft>
              <a:buClrTx/>
              <a:buSzTx/>
              <a:buFontTx/>
              <a:buNone/>
              <a:tabLst/>
              <a:defRPr/>
            </a:pPr>
            <a:endParaRPr kumimoji="0" lang="en-US" sz="1404" b="0" i="0" u="none" strike="noStrike" kern="1200" cap="none" spc="0" normalizeH="0" baseline="0" noProof="0">
              <a:ln>
                <a:noFill/>
              </a:ln>
              <a:solidFill>
                <a:srgbClr val="084337"/>
              </a:solidFill>
              <a:effectLst/>
              <a:uLnTx/>
              <a:uFillTx/>
              <a:latin typeface="DM Sans 14pt" pitchFamily="2" charset="0"/>
            </a:endParaRPr>
          </a:p>
        </p:txBody>
      </p:sp>
      <p:sp>
        <p:nvSpPr>
          <p:cNvPr id="24" name="TextBox 23">
            <a:extLst>
              <a:ext uri="{FF2B5EF4-FFF2-40B4-BE49-F238E27FC236}">
                <a16:creationId xmlns:a16="http://schemas.microsoft.com/office/drawing/2014/main" id="{A3DBCFA9-27F6-EF96-08D6-1956DBFD86A3}"/>
              </a:ext>
            </a:extLst>
          </p:cNvPr>
          <p:cNvSpPr txBox="1"/>
          <p:nvPr/>
        </p:nvSpPr>
        <p:spPr>
          <a:xfrm>
            <a:off x="468002" y="5429309"/>
            <a:ext cx="3547391" cy="1384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a:ln>
                  <a:noFill/>
                </a:ln>
                <a:solidFill>
                  <a:srgbClr val="084337"/>
                </a:solidFill>
                <a:effectLst/>
                <a:uLnTx/>
                <a:uFillTx/>
                <a:latin typeface="DM Sans 14pt" pitchFamily="2" charset="0"/>
              </a:rPr>
              <a:t>J. Klock. SÖFW-Journal | 130 | 9-2004  (no data report available)</a:t>
            </a:r>
          </a:p>
        </p:txBody>
      </p:sp>
      <p:sp>
        <p:nvSpPr>
          <p:cNvPr id="8" name="TextBox 7">
            <a:extLst>
              <a:ext uri="{FF2B5EF4-FFF2-40B4-BE49-F238E27FC236}">
                <a16:creationId xmlns:a16="http://schemas.microsoft.com/office/drawing/2014/main" id="{F828C327-38B6-8FDD-4562-8B98B8ACC4F1}"/>
              </a:ext>
            </a:extLst>
          </p:cNvPr>
          <p:cNvSpPr txBox="1"/>
          <p:nvPr/>
        </p:nvSpPr>
        <p:spPr>
          <a:xfrm>
            <a:off x="468003" y="1974603"/>
            <a:ext cx="5191332" cy="184666"/>
          </a:xfrm>
          <a:prstGeom prst="rect">
            <a:avLst/>
          </a:prstGeom>
          <a:noFill/>
        </p:spPr>
        <p:txBody>
          <a:bodyPr wrap="square" lIns="0" tIns="0" rIns="7200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0" i="0" u="none" strike="noStrike" kern="1200" cap="none" spc="0" normalizeH="0" baseline="0" noProof="0">
                <a:ln>
                  <a:noFill/>
                </a:ln>
                <a:effectLst/>
                <a:uLnTx/>
                <a:uFillTx/>
                <a:latin typeface="DM Sans 14pt" pitchFamily="2" charset="0"/>
              </a:rPr>
              <a:t>Photographic evidence of spot reduction</a:t>
            </a:r>
          </a:p>
        </p:txBody>
      </p:sp>
      <p:sp>
        <p:nvSpPr>
          <p:cNvPr id="21" name="TextBox 20">
            <a:extLst>
              <a:ext uri="{FF2B5EF4-FFF2-40B4-BE49-F238E27FC236}">
                <a16:creationId xmlns:a16="http://schemas.microsoft.com/office/drawing/2014/main" id="{3293840A-144D-E3D0-9D95-2C12F5F3CE04}"/>
              </a:ext>
            </a:extLst>
          </p:cNvPr>
          <p:cNvSpPr txBox="1"/>
          <p:nvPr/>
        </p:nvSpPr>
        <p:spPr>
          <a:xfrm>
            <a:off x="6271936" y="1450015"/>
            <a:ext cx="3947422" cy="369332"/>
          </a:xfrm>
          <a:prstGeom prst="rect">
            <a:avLst/>
          </a:prstGeom>
          <a:noFill/>
        </p:spPr>
        <p:txBody>
          <a:bodyPr wrap="square" lIns="0" tIns="0" rIns="7200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200" b="1" i="0" u="none" strike="noStrike" kern="1200" cap="none" spc="0" normalizeH="0" baseline="0" noProof="0">
                <a:ln>
                  <a:noFill/>
                </a:ln>
                <a:effectLst/>
                <a:uLnTx/>
                <a:uFillTx/>
                <a:latin typeface="DM Sans 14pt" pitchFamily="2" charset="0"/>
              </a:rPr>
              <a:t>Quantification of improvement by visual assessment (dermatological evaluation) </a:t>
            </a:r>
          </a:p>
        </p:txBody>
      </p:sp>
      <p:grpSp>
        <p:nvGrpSpPr>
          <p:cNvPr id="7" name="Group 6">
            <a:extLst>
              <a:ext uri="{FF2B5EF4-FFF2-40B4-BE49-F238E27FC236}">
                <a16:creationId xmlns:a16="http://schemas.microsoft.com/office/drawing/2014/main" id="{80CDE639-452C-4B27-45F7-FA6AF532BB14}"/>
              </a:ext>
            </a:extLst>
          </p:cNvPr>
          <p:cNvGrpSpPr/>
          <p:nvPr/>
        </p:nvGrpSpPr>
        <p:grpSpPr>
          <a:xfrm>
            <a:off x="468002" y="2245255"/>
            <a:ext cx="4589629" cy="3092994"/>
            <a:chOff x="468002" y="2218037"/>
            <a:chExt cx="4589629" cy="3092994"/>
          </a:xfrm>
        </p:grpSpPr>
        <p:graphicFrame>
          <p:nvGraphicFramePr>
            <p:cNvPr id="16" name="Object 5">
              <a:extLst>
                <a:ext uri="{FF2B5EF4-FFF2-40B4-BE49-F238E27FC236}">
                  <a16:creationId xmlns:a16="http://schemas.microsoft.com/office/drawing/2014/main" id="{7CA5E443-B03C-8C38-256A-AF0ACCC9EC49}"/>
                </a:ext>
              </a:extLst>
            </p:cNvPr>
            <p:cNvGraphicFramePr>
              <a:graphicFrameLocks noChangeAspect="1"/>
            </p:cNvGraphicFramePr>
            <p:nvPr>
              <p:extLst>
                <p:ext uri="{D42A27DB-BD31-4B8C-83A1-F6EECF244321}">
                  <p14:modId xmlns:p14="http://schemas.microsoft.com/office/powerpoint/2010/main" val="3237663582"/>
                </p:ext>
              </p:extLst>
            </p:nvPr>
          </p:nvGraphicFramePr>
          <p:xfrm>
            <a:off x="468002" y="2218037"/>
            <a:ext cx="2225044" cy="3080948"/>
          </p:xfrm>
          <a:graphic>
            <a:graphicData uri="http://schemas.openxmlformats.org/presentationml/2006/ole">
              <mc:AlternateContent xmlns:mc="http://schemas.openxmlformats.org/markup-compatibility/2006">
                <mc:Choice xmlns:v="urn:schemas-microsoft-com:vml" Requires="v">
                  <p:oleObj name="Photo Editor Photo" r:id="rId3" imgW="3323810" imgH="4296375" progId="MSPhotoEd.3">
                    <p:embed/>
                  </p:oleObj>
                </mc:Choice>
                <mc:Fallback>
                  <p:oleObj name="Photo Editor Photo" r:id="rId3" imgW="3323810" imgH="4296375" progId="MSPhotoEd.3">
                    <p:embed/>
                    <p:pic>
                      <p:nvPicPr>
                        <p:cNvPr id="16" name="Object 5">
                          <a:extLst>
                            <a:ext uri="{FF2B5EF4-FFF2-40B4-BE49-F238E27FC236}">
                              <a16:creationId xmlns:a16="http://schemas.microsoft.com/office/drawing/2014/main" id="{7CA5E443-B03C-8C38-256A-AF0ACCC9EC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002" y="2218037"/>
                          <a:ext cx="2225044" cy="3080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7" name="Object 8">
              <a:extLst>
                <a:ext uri="{FF2B5EF4-FFF2-40B4-BE49-F238E27FC236}">
                  <a16:creationId xmlns:a16="http://schemas.microsoft.com/office/drawing/2014/main" id="{A015464B-48BE-D0F6-C35B-DE0D86FFF72D}"/>
                </a:ext>
              </a:extLst>
            </p:cNvPr>
            <p:cNvGraphicFramePr>
              <a:graphicFrameLocks noChangeAspect="1"/>
            </p:cNvGraphicFramePr>
            <p:nvPr>
              <p:extLst>
                <p:ext uri="{D42A27DB-BD31-4B8C-83A1-F6EECF244321}">
                  <p14:modId xmlns:p14="http://schemas.microsoft.com/office/powerpoint/2010/main" val="2474804434"/>
                </p:ext>
              </p:extLst>
            </p:nvPr>
          </p:nvGraphicFramePr>
          <p:xfrm>
            <a:off x="2821350" y="2218038"/>
            <a:ext cx="2236281" cy="3092993"/>
          </p:xfrm>
          <a:graphic>
            <a:graphicData uri="http://schemas.openxmlformats.org/presentationml/2006/ole">
              <mc:AlternateContent xmlns:mc="http://schemas.openxmlformats.org/markup-compatibility/2006">
                <mc:Choice xmlns:v="urn:schemas-microsoft-com:vml" Requires="v">
                  <p:oleObj name="Photo Editor Photo" r:id="rId5" imgW="3343742" imgH="4315427" progId="MSPhotoEd.3">
                    <p:embed/>
                  </p:oleObj>
                </mc:Choice>
                <mc:Fallback>
                  <p:oleObj name="Photo Editor Photo" r:id="rId5" imgW="3343742" imgH="4315427" progId="MSPhotoEd.3">
                    <p:embed/>
                    <p:pic>
                      <p:nvPicPr>
                        <p:cNvPr id="17" name="Object 8">
                          <a:extLst>
                            <a:ext uri="{FF2B5EF4-FFF2-40B4-BE49-F238E27FC236}">
                              <a16:creationId xmlns:a16="http://schemas.microsoft.com/office/drawing/2014/main" id="{A015464B-48BE-D0F6-C35B-DE0D86FFF7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1350" y="2218038"/>
                          <a:ext cx="2236281" cy="3092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 name="TextBox 18">
              <a:extLst>
                <a:ext uri="{FF2B5EF4-FFF2-40B4-BE49-F238E27FC236}">
                  <a16:creationId xmlns:a16="http://schemas.microsoft.com/office/drawing/2014/main" id="{74006E7B-13ED-7B7F-6CC6-9F4D4B5FC6A2}"/>
                </a:ext>
              </a:extLst>
            </p:cNvPr>
            <p:cNvSpPr txBox="1"/>
            <p:nvPr/>
          </p:nvSpPr>
          <p:spPr>
            <a:xfrm>
              <a:off x="609196" y="4883426"/>
              <a:ext cx="1091859" cy="215444"/>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1" i="0" u="none" strike="noStrike" kern="1200" cap="none" spc="0" normalizeH="0" baseline="0" noProof="0">
                  <a:ln>
                    <a:noFill/>
                  </a:ln>
                  <a:solidFill>
                    <a:schemeClr val="bg1"/>
                  </a:solidFill>
                  <a:effectLst/>
                  <a:uLnTx/>
                  <a:uFillTx/>
                  <a:latin typeface="DM Sans 14pt" pitchFamily="2" charset="0"/>
                </a:rPr>
                <a:t>Before</a:t>
              </a:r>
            </a:p>
          </p:txBody>
        </p:sp>
        <p:sp>
          <p:nvSpPr>
            <p:cNvPr id="20" name="TextBox 19">
              <a:extLst>
                <a:ext uri="{FF2B5EF4-FFF2-40B4-BE49-F238E27FC236}">
                  <a16:creationId xmlns:a16="http://schemas.microsoft.com/office/drawing/2014/main" id="{D02A20F5-FED1-DB77-6E0E-564F5988BFC2}"/>
                </a:ext>
              </a:extLst>
            </p:cNvPr>
            <p:cNvSpPr txBox="1"/>
            <p:nvPr/>
          </p:nvSpPr>
          <p:spPr>
            <a:xfrm>
              <a:off x="2962429" y="4775704"/>
              <a:ext cx="1945747" cy="430887"/>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1" i="0" u="none" strike="noStrike" kern="1200" cap="none" spc="0" normalizeH="0" baseline="0" noProof="0">
                  <a:ln>
                    <a:noFill/>
                  </a:ln>
                  <a:solidFill>
                    <a:schemeClr val="bg1"/>
                  </a:solidFill>
                  <a:effectLst/>
                  <a:uLnTx/>
                  <a:uFillTx/>
                  <a:latin typeface="DM Sans 14pt" pitchFamily="2" charset="0"/>
                </a:rPr>
                <a:t>After 12 weeks</a:t>
              </a:r>
              <a:br>
                <a:rPr kumimoji="0" lang="en-GB" sz="1400" b="1" i="0" u="none" strike="noStrike" kern="1200" cap="none" spc="0" normalizeH="0" baseline="0" noProof="0">
                  <a:ln>
                    <a:noFill/>
                  </a:ln>
                  <a:solidFill>
                    <a:schemeClr val="bg1"/>
                  </a:solidFill>
                  <a:effectLst/>
                  <a:uLnTx/>
                  <a:uFillTx/>
                  <a:latin typeface="DM Sans 14pt" pitchFamily="2" charset="0"/>
                </a:rPr>
              </a:br>
              <a:r>
                <a:rPr kumimoji="0" lang="en-GB" sz="1400" b="1" i="0" u="none" strike="noStrike" kern="1200" cap="none" spc="0" normalizeH="0" baseline="0" noProof="0">
                  <a:ln>
                    <a:noFill/>
                  </a:ln>
                  <a:solidFill>
                    <a:schemeClr val="bg1"/>
                  </a:solidFill>
                  <a:effectLst/>
                  <a:uLnTx/>
                  <a:uFillTx/>
                  <a:latin typeface="DM Sans 14pt" pitchFamily="2" charset="0"/>
                </a:rPr>
                <a:t>STAY-C</a:t>
              </a:r>
              <a:r>
                <a:rPr kumimoji="0" lang="en-GB" sz="1400" b="1" i="0" u="none" strike="noStrike" kern="1200" cap="none" spc="0" normalizeH="0" baseline="30000" noProof="0">
                  <a:ln>
                    <a:noFill/>
                  </a:ln>
                  <a:solidFill>
                    <a:schemeClr val="bg1"/>
                  </a:solidFill>
                  <a:effectLst/>
                  <a:uLnTx/>
                  <a:uFillTx/>
                  <a:latin typeface="DM Sans 14pt" pitchFamily="2" charset="0"/>
                </a:rPr>
                <a:t>®</a:t>
              </a:r>
              <a:r>
                <a:rPr kumimoji="0" lang="en-GB" sz="1400" b="1" i="0" u="none" strike="noStrike" kern="1200" cap="none" spc="0" normalizeH="0" baseline="0" noProof="0">
                  <a:ln>
                    <a:noFill/>
                  </a:ln>
                  <a:solidFill>
                    <a:schemeClr val="bg1"/>
                  </a:solidFill>
                  <a:effectLst/>
                  <a:uLnTx/>
                  <a:uFillTx/>
                  <a:latin typeface="DM Sans 14pt" pitchFamily="2" charset="0"/>
                </a:rPr>
                <a:t> 50 </a:t>
              </a:r>
            </a:p>
          </p:txBody>
        </p:sp>
        <p:sp>
          <p:nvSpPr>
            <p:cNvPr id="22" name="Oval 21">
              <a:extLst>
                <a:ext uri="{FF2B5EF4-FFF2-40B4-BE49-F238E27FC236}">
                  <a16:creationId xmlns:a16="http://schemas.microsoft.com/office/drawing/2014/main" id="{A9C53CE9-8F8C-6087-63B2-C8ED9C061285}"/>
                </a:ext>
              </a:extLst>
            </p:cNvPr>
            <p:cNvSpPr/>
            <p:nvPr/>
          </p:nvSpPr>
          <p:spPr>
            <a:xfrm>
              <a:off x="1580524" y="2454278"/>
              <a:ext cx="726141" cy="726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84337"/>
                </a:solidFill>
                <a:effectLst/>
                <a:uLnTx/>
                <a:uFillTx/>
                <a:latin typeface="DM Sans 14pt" pitchFamily="2" charset="0"/>
              </a:endParaRPr>
            </a:p>
          </p:txBody>
        </p:sp>
        <p:sp>
          <p:nvSpPr>
            <p:cNvPr id="23" name="Oval 22">
              <a:extLst>
                <a:ext uri="{FF2B5EF4-FFF2-40B4-BE49-F238E27FC236}">
                  <a16:creationId xmlns:a16="http://schemas.microsoft.com/office/drawing/2014/main" id="{1AAA2D9F-3B02-BF5D-F6FA-E2DD0CB873DA}"/>
                </a:ext>
              </a:extLst>
            </p:cNvPr>
            <p:cNvSpPr/>
            <p:nvPr/>
          </p:nvSpPr>
          <p:spPr>
            <a:xfrm>
              <a:off x="3779116" y="2454278"/>
              <a:ext cx="726141" cy="726141"/>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84337"/>
                </a:solidFill>
                <a:effectLst/>
                <a:uLnTx/>
                <a:uFillTx/>
                <a:latin typeface="DM Sans 14pt" pitchFamily="2" charset="0"/>
              </a:endParaRPr>
            </a:p>
          </p:txBody>
        </p:sp>
        <p:sp>
          <p:nvSpPr>
            <p:cNvPr id="27" name="Oval 26">
              <a:extLst>
                <a:ext uri="{FF2B5EF4-FFF2-40B4-BE49-F238E27FC236}">
                  <a16:creationId xmlns:a16="http://schemas.microsoft.com/office/drawing/2014/main" id="{5BF7A29C-D2AB-D312-C3A0-DF0CEF3B45B4}"/>
                </a:ext>
              </a:extLst>
            </p:cNvPr>
            <p:cNvSpPr/>
            <p:nvPr/>
          </p:nvSpPr>
          <p:spPr>
            <a:xfrm>
              <a:off x="1520012" y="3373046"/>
              <a:ext cx="537389" cy="537389"/>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84337"/>
                </a:solidFill>
                <a:effectLst/>
                <a:uLnTx/>
                <a:uFillTx/>
                <a:latin typeface="DM Sans 14pt" pitchFamily="2" charset="0"/>
              </a:endParaRPr>
            </a:p>
          </p:txBody>
        </p:sp>
        <p:sp>
          <p:nvSpPr>
            <p:cNvPr id="28" name="Oval 27">
              <a:extLst>
                <a:ext uri="{FF2B5EF4-FFF2-40B4-BE49-F238E27FC236}">
                  <a16:creationId xmlns:a16="http://schemas.microsoft.com/office/drawing/2014/main" id="{1D7AA13C-5B3A-62E3-FB3A-02CB528C8C1F}"/>
                </a:ext>
              </a:extLst>
            </p:cNvPr>
            <p:cNvSpPr/>
            <p:nvPr/>
          </p:nvSpPr>
          <p:spPr>
            <a:xfrm>
              <a:off x="3893419" y="3373046"/>
              <a:ext cx="537389" cy="537389"/>
            </a:xfrm>
            <a:prstGeom prst="ellipse">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54" rtl="0" eaLnBrk="1" fontAlgn="auto" latinLnBrk="0" hangingPunct="1">
                <a:lnSpc>
                  <a:spcPct val="100000"/>
                </a:lnSpc>
                <a:spcBef>
                  <a:spcPts val="0"/>
                </a:spcBef>
                <a:spcAft>
                  <a:spcPts val="0"/>
                </a:spcAft>
                <a:buClrTx/>
                <a:buSzTx/>
                <a:buFontTx/>
                <a:buNone/>
                <a:tabLst/>
                <a:defRPr/>
              </a:pPr>
              <a:endParaRPr kumimoji="0" lang="en-GB" sz="1351" b="0" i="0" u="none" strike="noStrike" kern="1200" cap="none" spc="0" normalizeH="0" baseline="0" noProof="0">
                <a:ln>
                  <a:noFill/>
                </a:ln>
                <a:solidFill>
                  <a:srgbClr val="084337"/>
                </a:solidFill>
                <a:effectLst/>
                <a:uLnTx/>
                <a:uFillTx/>
                <a:latin typeface="DM Sans 14pt" pitchFamily="2" charset="0"/>
              </a:endParaRPr>
            </a:p>
          </p:txBody>
        </p:sp>
      </p:grpSp>
      <p:pic>
        <p:nvPicPr>
          <p:cNvPr id="29" name="Picture 28">
            <a:extLst>
              <a:ext uri="{FF2B5EF4-FFF2-40B4-BE49-F238E27FC236}">
                <a16:creationId xmlns:a16="http://schemas.microsoft.com/office/drawing/2014/main" id="{D8A8C35A-1BC5-2D5F-7D52-1F95D02A33B9}"/>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17410"/>
          <a:stretch/>
        </p:blipFill>
        <p:spPr>
          <a:xfrm>
            <a:off x="6220111" y="2148396"/>
            <a:ext cx="3150539" cy="2237755"/>
          </a:xfrm>
          <a:prstGeom prst="rect">
            <a:avLst/>
          </a:prstGeom>
        </p:spPr>
      </p:pic>
      <p:pic>
        <p:nvPicPr>
          <p:cNvPr id="5" name="Graphic 4">
            <a:extLst>
              <a:ext uri="{FF2B5EF4-FFF2-40B4-BE49-F238E27FC236}">
                <a16:creationId xmlns:a16="http://schemas.microsoft.com/office/drawing/2014/main" id="{0E7B227F-704B-C06A-86DB-DE6DB19E678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92259" y="673620"/>
            <a:ext cx="1499742" cy="586106"/>
          </a:xfrm>
          <a:prstGeom prst="rect">
            <a:avLst/>
          </a:prstGeom>
        </p:spPr>
      </p:pic>
      <p:sp>
        <p:nvSpPr>
          <p:cNvPr id="6" name="TextBox 5">
            <a:extLst>
              <a:ext uri="{FF2B5EF4-FFF2-40B4-BE49-F238E27FC236}">
                <a16:creationId xmlns:a16="http://schemas.microsoft.com/office/drawing/2014/main" id="{A7995AB9-340A-0760-687D-0AEE3F4A1F7A}"/>
              </a:ext>
            </a:extLst>
          </p:cNvPr>
          <p:cNvSpPr txBox="1"/>
          <p:nvPr/>
        </p:nvSpPr>
        <p:spPr>
          <a:xfrm>
            <a:off x="11319435" y="296961"/>
            <a:ext cx="872565" cy="369332"/>
          </a:xfrm>
          <a:prstGeom prst="rect">
            <a:avLst/>
          </a:prstGeom>
          <a:solidFill>
            <a:schemeClr val="accent3"/>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DM Sans"/>
                <a:ea typeface="+mn-ea"/>
                <a:cs typeface="+mn-cs"/>
              </a:rPr>
              <a:t>in vivo</a:t>
            </a:r>
            <a:endParaRPr kumimoji="0" lang="en-US" sz="1800" b="0" i="0" u="none" strike="noStrike" kern="1200" cap="none" spc="0" normalizeH="0" baseline="3000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2292129912"/>
      </p:ext>
    </p:extLst>
  </p:cSld>
  <p:clrMapOvr>
    <a:masterClrMapping/>
  </p:clrMapOvr>
  <p:transition spd="med">
    <p:pull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6">
            <a:extLst>
              <a:ext uri="{FF2B5EF4-FFF2-40B4-BE49-F238E27FC236}">
                <a16:creationId xmlns:a16="http://schemas.microsoft.com/office/drawing/2014/main" id="{B71555DD-5A92-1A75-72AB-3DA6C281C24D}"/>
              </a:ext>
            </a:extLst>
          </p:cNvPr>
          <p:cNvSpPr/>
          <p:nvPr/>
        </p:nvSpPr>
        <p:spPr>
          <a:xfrm>
            <a:off x="174171" y="1382075"/>
            <a:ext cx="5686857" cy="447988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0A336AE1-66B0-61CC-4447-A68100395A63}"/>
              </a:ext>
            </a:extLst>
          </p:cNvPr>
          <p:cNvSpPr>
            <a:spLocks noGrp="1"/>
          </p:cNvSpPr>
          <p:nvPr>
            <p:ph type="title"/>
          </p:nvPr>
        </p:nvSpPr>
        <p:spPr>
          <a:xfrm>
            <a:off x="302400" y="302400"/>
            <a:ext cx="11591925" cy="303211"/>
          </a:xfrm>
        </p:spPr>
        <p:txBody>
          <a:bodyPr/>
          <a:lstStyle/>
          <a:p>
            <a:r>
              <a:rPr lang="en-GB" sz="2400" dirty="0"/>
              <a:t>STAY-C</a:t>
            </a:r>
            <a:r>
              <a:rPr lang="en-GB" sz="2400" b="0" dirty="0"/>
              <a:t>®</a:t>
            </a:r>
            <a:r>
              <a:rPr lang="en-GB" sz="2400" dirty="0"/>
              <a:t> 50 – reduces the appearance of acne</a:t>
            </a:r>
          </a:p>
        </p:txBody>
      </p:sp>
      <p:sp>
        <p:nvSpPr>
          <p:cNvPr id="3" name="Slide Number Placeholder 2">
            <a:extLst>
              <a:ext uri="{FF2B5EF4-FFF2-40B4-BE49-F238E27FC236}">
                <a16:creationId xmlns:a16="http://schemas.microsoft.com/office/drawing/2014/main" id="{2BAADCB1-E5FB-066B-E150-FD349AA525E1}"/>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23</a:t>
            </a:fld>
            <a:endParaRPr lang="en-GB" dirty="0"/>
          </a:p>
        </p:txBody>
      </p:sp>
      <p:sp>
        <p:nvSpPr>
          <p:cNvPr id="4" name="Text Placeholder 3">
            <a:extLst>
              <a:ext uri="{FF2B5EF4-FFF2-40B4-BE49-F238E27FC236}">
                <a16:creationId xmlns:a16="http://schemas.microsoft.com/office/drawing/2014/main" id="{C05EC09D-A636-7277-D669-7F7D2D341103}"/>
              </a:ext>
            </a:extLst>
          </p:cNvPr>
          <p:cNvSpPr>
            <a:spLocks noGrp="1"/>
          </p:cNvSpPr>
          <p:nvPr>
            <p:ph type="body" idx="11"/>
          </p:nvPr>
        </p:nvSpPr>
        <p:spPr>
          <a:xfrm>
            <a:off x="302400" y="680400"/>
            <a:ext cx="11587200" cy="288767"/>
          </a:xfrm>
        </p:spPr>
        <p:txBody>
          <a:bodyPr/>
          <a:lstStyle/>
          <a:p>
            <a:r>
              <a:rPr lang="en-GB" b="0" dirty="0"/>
              <a:t>Visibly improves skin condition of acne vulgaris by 77 % in 12 weeks</a:t>
            </a:r>
          </a:p>
        </p:txBody>
      </p:sp>
      <p:sp>
        <p:nvSpPr>
          <p:cNvPr id="11" name="Text Placeholder 6">
            <a:extLst>
              <a:ext uri="{FF2B5EF4-FFF2-40B4-BE49-F238E27FC236}">
                <a16:creationId xmlns:a16="http://schemas.microsoft.com/office/drawing/2014/main" id="{E3CBFAFD-47B8-E590-DB2F-656634817EB4}"/>
              </a:ext>
            </a:extLst>
          </p:cNvPr>
          <p:cNvSpPr txBox="1">
            <a:spLocks/>
          </p:cNvSpPr>
          <p:nvPr/>
        </p:nvSpPr>
        <p:spPr>
          <a:xfrm>
            <a:off x="6173599" y="4474624"/>
            <a:ext cx="5305881" cy="1432443"/>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defTabSz="914354">
              <a:spcAft>
                <a:spcPts val="1200"/>
              </a:spcAft>
              <a:buClr>
                <a:schemeClr val="accent3"/>
              </a:buClr>
              <a:defRPr/>
            </a:pPr>
            <a:endParaRPr lang="en-GB" sz="1400" dirty="0">
              <a:solidFill>
                <a:srgbClr val="084337"/>
              </a:solidFill>
              <a:latin typeface="DM Sans 14pt" pitchFamily="2" charset="0"/>
            </a:endParaRPr>
          </a:p>
          <a:p>
            <a:pPr lvl="1" defTabSz="914354">
              <a:spcAft>
                <a:spcPts val="1200"/>
              </a:spcAft>
              <a:buClr>
                <a:schemeClr val="accent6"/>
              </a:buClr>
              <a:defRPr/>
            </a:pPr>
            <a:r>
              <a:rPr lang="en-GB" sz="1400" dirty="0">
                <a:solidFill>
                  <a:srgbClr val="084337"/>
                </a:solidFill>
                <a:latin typeface="DM Sans 14pt" pitchFamily="2" charset="0"/>
              </a:rPr>
              <a:t>2x30 patients with acne vulgaris</a:t>
            </a:r>
          </a:p>
          <a:p>
            <a:pPr lvl="1" defTabSz="914354">
              <a:spcAft>
                <a:spcPts val="1200"/>
              </a:spcAft>
              <a:buClr>
                <a:schemeClr val="accent6"/>
              </a:buClr>
              <a:defRPr/>
            </a:pPr>
            <a:r>
              <a:rPr lang="en-GB" sz="1400" dirty="0">
                <a:solidFill>
                  <a:srgbClr val="084337"/>
                </a:solidFill>
                <a:latin typeface="DM Sans 14pt" pitchFamily="2" charset="0"/>
              </a:rPr>
              <a:t>5% STAY-C® 50 or 5% Benzoyl Peroxide</a:t>
            </a:r>
          </a:p>
          <a:p>
            <a:pPr lvl="1" defTabSz="914354">
              <a:spcAft>
                <a:spcPts val="1200"/>
              </a:spcAft>
              <a:buClr>
                <a:schemeClr val="accent6"/>
              </a:buClr>
              <a:defRPr/>
            </a:pPr>
            <a:r>
              <a:rPr lang="en-GB" sz="1400" dirty="0">
                <a:solidFill>
                  <a:srgbClr val="084337"/>
                </a:solidFill>
                <a:latin typeface="DM Sans 14pt" pitchFamily="2" charset="0"/>
              </a:rPr>
              <a:t>12-week treatment, twice daily application</a:t>
            </a:r>
          </a:p>
        </p:txBody>
      </p:sp>
      <p:sp>
        <p:nvSpPr>
          <p:cNvPr id="24" name="TextBox 23">
            <a:extLst>
              <a:ext uri="{FF2B5EF4-FFF2-40B4-BE49-F238E27FC236}">
                <a16:creationId xmlns:a16="http://schemas.microsoft.com/office/drawing/2014/main" id="{A3DBCFA9-27F6-EF96-08D6-1956DBFD86A3}"/>
              </a:ext>
            </a:extLst>
          </p:cNvPr>
          <p:cNvSpPr txBox="1"/>
          <p:nvPr/>
        </p:nvSpPr>
        <p:spPr>
          <a:xfrm>
            <a:off x="572861" y="5198926"/>
            <a:ext cx="3450403" cy="276999"/>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dirty="0">
                <a:ln>
                  <a:noFill/>
                </a:ln>
                <a:effectLst/>
                <a:uLnTx/>
                <a:uFillTx/>
                <a:latin typeface="DM Sans 14pt" pitchFamily="2" charset="0"/>
              </a:rPr>
              <a:t>Klock J et al. Int J </a:t>
            </a:r>
            <a:r>
              <a:rPr kumimoji="0" lang="en-GB" sz="900" b="0" i="1" u="none" strike="noStrike" kern="1200" cap="none" spc="0" normalizeH="0" baseline="0" dirty="0" err="1">
                <a:ln>
                  <a:noFill/>
                </a:ln>
                <a:effectLst/>
                <a:uLnTx/>
                <a:uFillTx/>
                <a:latin typeface="DM Sans 14pt" pitchFamily="2" charset="0"/>
              </a:rPr>
              <a:t>Cosmet</a:t>
            </a:r>
            <a:r>
              <a:rPr kumimoji="0" lang="en-GB" sz="900" b="0" i="1" u="none" strike="noStrike" kern="1200" cap="none" spc="0" normalizeH="0" baseline="0" dirty="0">
                <a:ln>
                  <a:noFill/>
                </a:ln>
                <a:effectLst/>
                <a:uLnTx/>
                <a:uFillTx/>
                <a:latin typeface="DM Sans 14pt" pitchFamily="2" charset="0"/>
              </a:rPr>
              <a:t> Sci 2005;27:171-176</a:t>
            </a:r>
            <a:br>
              <a:rPr kumimoji="0" lang="en-GB" sz="900" b="0" i="1" u="none" strike="noStrike" kern="1200" cap="none" spc="0" normalizeH="0" baseline="0" dirty="0">
                <a:ln>
                  <a:noFill/>
                </a:ln>
                <a:effectLst/>
                <a:uLnTx/>
                <a:uFillTx/>
                <a:latin typeface="DM Sans 14pt" pitchFamily="2" charset="0"/>
              </a:rPr>
            </a:br>
            <a:r>
              <a:rPr kumimoji="0" lang="en-GB" sz="900" b="0" i="1" u="none" strike="noStrike" kern="1200" cap="none" spc="0" normalizeH="0" baseline="0" dirty="0">
                <a:ln>
                  <a:noFill/>
                </a:ln>
                <a:effectLst/>
                <a:uLnTx/>
                <a:uFillTx/>
                <a:latin typeface="DM Sans 14pt" pitchFamily="2" charset="0"/>
              </a:rPr>
              <a:t># Benzoyl peroxide is a bactericidal powerful ingredient against acne</a:t>
            </a:r>
          </a:p>
        </p:txBody>
      </p:sp>
      <p:sp>
        <p:nvSpPr>
          <p:cNvPr id="12" name="Text Placeholder 6">
            <a:extLst>
              <a:ext uri="{FF2B5EF4-FFF2-40B4-BE49-F238E27FC236}">
                <a16:creationId xmlns:a16="http://schemas.microsoft.com/office/drawing/2014/main" id="{DEB90481-152F-2CBD-ECAA-5C27A6C66E87}"/>
              </a:ext>
            </a:extLst>
          </p:cNvPr>
          <p:cNvSpPr txBox="1">
            <a:spLocks/>
          </p:cNvSpPr>
          <p:nvPr/>
        </p:nvSpPr>
        <p:spPr>
          <a:xfrm>
            <a:off x="6170613" y="3921836"/>
            <a:ext cx="5718987" cy="572378"/>
          </a:xfrm>
          <a:prstGeom prst="rect">
            <a:avLst/>
          </a:prstGeom>
          <a:solidFill>
            <a:schemeClr val="accent6"/>
          </a:solidFill>
        </p:spPr>
        <p:txBody>
          <a:bodyPr vert="horz" wrap="square" lIns="90000" tIns="90000" rIns="90000" bIns="90000" rtlCol="0">
            <a:sp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6350" lvl="1" indent="0" defTabSz="914354">
              <a:spcAft>
                <a:spcPts val="1200"/>
              </a:spcAft>
              <a:buClr>
                <a:srgbClr val="CBD938"/>
              </a:buClr>
              <a:buNone/>
              <a:defRPr/>
            </a:pPr>
            <a:r>
              <a:rPr lang="en-GB" sz="1400" dirty="0">
                <a:solidFill>
                  <a:schemeClr val="bg1"/>
                </a:solidFill>
                <a:latin typeface="DM Sans 14pt" pitchFamily="2" charset="0"/>
              </a:rPr>
              <a:t>STAY-C® 50 visibly reduces the appearance of </a:t>
            </a:r>
            <a:br>
              <a:rPr lang="en-GB" sz="1400" dirty="0">
                <a:solidFill>
                  <a:schemeClr val="bg1"/>
                </a:solidFill>
                <a:latin typeface="DM Sans 14pt" pitchFamily="2" charset="0"/>
              </a:rPr>
            </a:br>
            <a:r>
              <a:rPr lang="en-GB" sz="1400" dirty="0">
                <a:solidFill>
                  <a:schemeClr val="bg1"/>
                </a:solidFill>
                <a:latin typeface="DM Sans 14pt" pitchFamily="2" charset="0"/>
              </a:rPr>
              <a:t>acne lesions in 12 weeks and outperforms Benzoyl Peroxide</a:t>
            </a:r>
            <a:r>
              <a:rPr lang="en-GB" sz="1400" baseline="30000" dirty="0">
                <a:solidFill>
                  <a:schemeClr val="bg1"/>
                </a:solidFill>
                <a:latin typeface="DM Sans 14pt" pitchFamily="2" charset="0"/>
              </a:rPr>
              <a:t>#</a:t>
            </a:r>
            <a:endParaRPr lang="en-GB" sz="100" dirty="0">
              <a:latin typeface="DM Sans 14pt" pitchFamily="2" charset="0"/>
            </a:endParaRPr>
          </a:p>
        </p:txBody>
      </p:sp>
      <p:sp>
        <p:nvSpPr>
          <p:cNvPr id="25" name="Rectangle 21">
            <a:extLst>
              <a:ext uri="{FF2B5EF4-FFF2-40B4-BE49-F238E27FC236}">
                <a16:creationId xmlns:a16="http://schemas.microsoft.com/office/drawing/2014/main" id="{93D91F38-A67E-5249-BA62-01E26CA24CC0}"/>
              </a:ext>
            </a:extLst>
          </p:cNvPr>
          <p:cNvSpPr>
            <a:spLocks noChangeArrowheads="1"/>
          </p:cNvSpPr>
          <p:nvPr/>
        </p:nvSpPr>
        <p:spPr bwMode="auto">
          <a:xfrm>
            <a:off x="6170613" y="3133994"/>
            <a:ext cx="3627056" cy="79949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dirty="0">
                <a:ln>
                  <a:noFill/>
                </a:ln>
                <a:effectLst/>
                <a:uLnTx/>
                <a:uFillTx/>
                <a:latin typeface="DM Sans 14pt" pitchFamily="2" charset="0"/>
              </a:rPr>
              <a:t>77% excellent/good</a:t>
            </a:r>
          </a:p>
        </p:txBody>
      </p:sp>
      <p:sp>
        <p:nvSpPr>
          <p:cNvPr id="30" name="Rectangle 22">
            <a:extLst>
              <a:ext uri="{FF2B5EF4-FFF2-40B4-BE49-F238E27FC236}">
                <a16:creationId xmlns:a16="http://schemas.microsoft.com/office/drawing/2014/main" id="{348BE4AE-6735-4695-699C-C043108BEA8C}"/>
              </a:ext>
            </a:extLst>
          </p:cNvPr>
          <p:cNvSpPr>
            <a:spLocks noChangeArrowheads="1"/>
          </p:cNvSpPr>
          <p:nvPr/>
        </p:nvSpPr>
        <p:spPr bwMode="auto">
          <a:xfrm>
            <a:off x="8572129" y="3133994"/>
            <a:ext cx="3627056" cy="79949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dirty="0">
                <a:ln>
                  <a:noFill/>
                </a:ln>
                <a:effectLst/>
                <a:uLnTx/>
                <a:uFillTx/>
                <a:latin typeface="DM Sans 14pt" pitchFamily="2" charset="0"/>
              </a:rPr>
              <a:t>61% excellent/good</a:t>
            </a:r>
          </a:p>
        </p:txBody>
      </p:sp>
      <p:pic>
        <p:nvPicPr>
          <p:cNvPr id="32" name="Picture 31">
            <a:extLst>
              <a:ext uri="{FF2B5EF4-FFF2-40B4-BE49-F238E27FC236}">
                <a16:creationId xmlns:a16="http://schemas.microsoft.com/office/drawing/2014/main" id="{E2524AC7-6A6E-FAD6-C35B-8209674E20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92870" y="1879846"/>
            <a:ext cx="4902083" cy="1664513"/>
          </a:xfrm>
          <a:prstGeom prst="rect">
            <a:avLst/>
          </a:prstGeom>
        </p:spPr>
      </p:pic>
      <p:sp>
        <p:nvSpPr>
          <p:cNvPr id="33" name="Rectangle 21">
            <a:extLst>
              <a:ext uri="{FF2B5EF4-FFF2-40B4-BE49-F238E27FC236}">
                <a16:creationId xmlns:a16="http://schemas.microsoft.com/office/drawing/2014/main" id="{BCD61714-7D2F-F990-4E78-AB880B68733C}"/>
              </a:ext>
            </a:extLst>
          </p:cNvPr>
          <p:cNvSpPr>
            <a:spLocks noChangeArrowheads="1"/>
          </p:cNvSpPr>
          <p:nvPr/>
        </p:nvSpPr>
        <p:spPr bwMode="auto">
          <a:xfrm>
            <a:off x="6170613" y="1465313"/>
            <a:ext cx="3738463" cy="79949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dirty="0">
                <a:ln>
                  <a:noFill/>
                </a:ln>
                <a:effectLst/>
                <a:uLnTx/>
                <a:uFillTx/>
                <a:latin typeface="DM Sans 14pt" pitchFamily="2" charset="0"/>
              </a:rPr>
              <a:t>5% </a:t>
            </a:r>
            <a:r>
              <a:rPr kumimoji="0" lang="en-GB" sz="1200" b="0" i="0" u="none" strike="noStrike" kern="1200" cap="none" spc="0" normalizeH="0" baseline="0" dirty="0">
                <a:ln>
                  <a:noFill/>
                </a:ln>
                <a:effectLst/>
                <a:uLnTx/>
                <a:uFillTx/>
                <a:latin typeface="DM Sans 14pt" pitchFamily="2" charset="0"/>
              </a:rPr>
              <a:t>STAY-C® 50 </a:t>
            </a:r>
            <a:endParaRPr kumimoji="0" lang="en-GB" altLang="en-US" sz="1200" b="0" i="0" u="none" strike="noStrike" kern="1200" cap="none" spc="0" normalizeH="0" baseline="0" dirty="0">
              <a:ln>
                <a:noFill/>
              </a:ln>
              <a:effectLst/>
              <a:uLnTx/>
              <a:uFillTx/>
              <a:latin typeface="DM Sans 14pt" pitchFamily="2" charset="0"/>
            </a:endParaRPr>
          </a:p>
        </p:txBody>
      </p:sp>
      <p:sp>
        <p:nvSpPr>
          <p:cNvPr id="34" name="Rectangle 21">
            <a:extLst>
              <a:ext uri="{FF2B5EF4-FFF2-40B4-BE49-F238E27FC236}">
                <a16:creationId xmlns:a16="http://schemas.microsoft.com/office/drawing/2014/main" id="{DF52492F-B7DE-68E8-4A04-F4B4AA5CC822}"/>
              </a:ext>
            </a:extLst>
          </p:cNvPr>
          <p:cNvSpPr>
            <a:spLocks noChangeArrowheads="1"/>
          </p:cNvSpPr>
          <p:nvPr/>
        </p:nvSpPr>
        <p:spPr bwMode="auto">
          <a:xfrm>
            <a:off x="8572126" y="1490726"/>
            <a:ext cx="3627056" cy="79949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GB" altLang="en-US" sz="1200" b="0" i="0" u="none" strike="noStrike" kern="1200" cap="none" spc="0" normalizeH="0" baseline="0" dirty="0">
                <a:ln>
                  <a:noFill/>
                </a:ln>
                <a:effectLst/>
                <a:uLnTx/>
                <a:uFillTx/>
                <a:latin typeface="DM Sans 14pt" pitchFamily="2" charset="0"/>
              </a:rPr>
              <a:t>5% </a:t>
            </a:r>
            <a:r>
              <a:rPr kumimoji="0" lang="en-GB" sz="1200" b="0" i="0" u="none" strike="noStrike" kern="1200" cap="none" spc="0" normalizeH="0" baseline="0" dirty="0">
                <a:ln>
                  <a:noFill/>
                </a:ln>
                <a:effectLst/>
                <a:uLnTx/>
                <a:uFillTx/>
                <a:latin typeface="DM Sans 14pt" pitchFamily="2" charset="0"/>
              </a:rPr>
              <a:t>Benzoyl Peroxide</a:t>
            </a:r>
            <a:endParaRPr kumimoji="0" lang="en-GB" altLang="en-US" sz="1200" b="0" i="0" u="none" strike="noStrike" kern="1200" cap="none" spc="0" normalizeH="0" baseline="0" dirty="0">
              <a:ln>
                <a:noFill/>
              </a:ln>
              <a:effectLst/>
              <a:uLnTx/>
              <a:uFillTx/>
              <a:latin typeface="DM Sans 14pt" pitchFamily="2" charset="0"/>
            </a:endParaRPr>
          </a:p>
        </p:txBody>
      </p:sp>
      <p:sp>
        <p:nvSpPr>
          <p:cNvPr id="35" name="TextBox 34">
            <a:extLst>
              <a:ext uri="{FF2B5EF4-FFF2-40B4-BE49-F238E27FC236}">
                <a16:creationId xmlns:a16="http://schemas.microsoft.com/office/drawing/2014/main" id="{3785DAC6-083E-C7D0-9129-3442EF38214F}"/>
              </a:ext>
            </a:extLst>
          </p:cNvPr>
          <p:cNvSpPr txBox="1"/>
          <p:nvPr/>
        </p:nvSpPr>
        <p:spPr>
          <a:xfrm>
            <a:off x="6096000" y="1287628"/>
            <a:ext cx="3241272" cy="276999"/>
          </a:xfrm>
          <a:prstGeom prst="rect">
            <a:avLst/>
          </a:prstGeom>
          <a:noFill/>
        </p:spPr>
        <p:txBody>
          <a:bodyPr wrap="none" rtlCol="0">
            <a:spAutoFit/>
          </a:bodyPr>
          <a:lstStyle/>
          <a:p>
            <a:pPr marL="0" marR="0" lvl="0" indent="0" algn="l" defTabSz="91434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dirty="0">
                <a:ln>
                  <a:noFill/>
                </a:ln>
                <a:solidFill>
                  <a:srgbClr val="000000"/>
                </a:solidFill>
                <a:effectLst/>
                <a:uLnTx/>
                <a:uFillTx/>
                <a:latin typeface="DM Sans 14pt" pitchFamily="2" charset="0"/>
                <a:cs typeface="Arial" panose="020B0604020202020204" pitchFamily="34" charset="0"/>
              </a:rPr>
              <a:t>Improvement of skin conditions after treatment</a:t>
            </a:r>
          </a:p>
        </p:txBody>
      </p:sp>
      <p:pic>
        <p:nvPicPr>
          <p:cNvPr id="36" name="Picture 7" descr="Figure_6a">
            <a:extLst>
              <a:ext uri="{FF2B5EF4-FFF2-40B4-BE49-F238E27FC236}">
                <a16:creationId xmlns:a16="http://schemas.microsoft.com/office/drawing/2014/main" id="{00774E94-EE4F-0DA0-37EC-D488CAAD1BE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2861" y="2269034"/>
            <a:ext cx="2347015" cy="283830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igure_6b">
            <a:extLst>
              <a:ext uri="{FF2B5EF4-FFF2-40B4-BE49-F238E27FC236}">
                <a16:creationId xmlns:a16="http://schemas.microsoft.com/office/drawing/2014/main" id="{8317888F-3671-D37F-94C5-B2392706D01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068378" y="2269034"/>
            <a:ext cx="2347228" cy="2838305"/>
          </a:xfrm>
          <a:prstGeom prst="rect">
            <a:avLst/>
          </a:prstGeom>
          <a:noFill/>
          <a:extLst>
            <a:ext uri="{909E8E84-426E-40DD-AFC4-6F175D3DCCD1}">
              <a14:hiddenFill xmlns:a14="http://schemas.microsoft.com/office/drawing/2010/main">
                <a:solidFill>
                  <a:srgbClr val="FFFFFF"/>
                </a:solidFill>
              </a14:hiddenFill>
            </a:ext>
          </a:extLst>
        </p:spPr>
      </p:pic>
      <p:sp>
        <p:nvSpPr>
          <p:cNvPr id="38" name="Text Box 5">
            <a:extLst>
              <a:ext uri="{FF2B5EF4-FFF2-40B4-BE49-F238E27FC236}">
                <a16:creationId xmlns:a16="http://schemas.microsoft.com/office/drawing/2014/main" id="{79837094-BA6E-E41B-AC06-AB0D8A94D9DA}"/>
              </a:ext>
            </a:extLst>
          </p:cNvPr>
          <p:cNvSpPr txBox="1">
            <a:spLocks noChangeArrowheads="1"/>
          </p:cNvSpPr>
          <p:nvPr/>
        </p:nvSpPr>
        <p:spPr bwMode="auto">
          <a:xfrm>
            <a:off x="73632" y="4575336"/>
            <a:ext cx="1779881" cy="313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95246" algn="ctr" defTabSz="914354" rtl="0" eaLnBrk="1" fontAlgn="auto" latinLnBrk="0" hangingPunct="1">
              <a:lnSpc>
                <a:spcPct val="105000"/>
              </a:lnSpc>
              <a:spcBef>
                <a:spcPct val="50000"/>
              </a:spcBef>
              <a:spcAft>
                <a:spcPct val="50000"/>
              </a:spcAft>
              <a:buClr>
                <a:srgbClr val="45AC34"/>
              </a:buClr>
              <a:buSzPct val="100000"/>
              <a:buFontTx/>
              <a:buNone/>
              <a:tabLst/>
              <a:defRPr/>
            </a:pPr>
            <a:r>
              <a:rPr kumimoji="0" lang="en-GB" sz="1400" b="0" i="0" u="none" strike="noStrike" kern="1200" cap="none" spc="-53" normalizeH="0" baseline="0" dirty="0">
                <a:ln>
                  <a:noFill/>
                </a:ln>
                <a:solidFill>
                  <a:srgbClr val="FFFFFF"/>
                </a:solidFill>
                <a:effectLst/>
                <a:uLnTx/>
                <a:uFillTx/>
                <a:latin typeface="DM Sans 14pt" pitchFamily="2" charset="0"/>
                <a:cs typeface="Arial"/>
              </a:rPr>
              <a:t>Before</a:t>
            </a:r>
          </a:p>
        </p:txBody>
      </p:sp>
      <p:sp>
        <p:nvSpPr>
          <p:cNvPr id="39" name="Text Box 5">
            <a:extLst>
              <a:ext uri="{FF2B5EF4-FFF2-40B4-BE49-F238E27FC236}">
                <a16:creationId xmlns:a16="http://schemas.microsoft.com/office/drawing/2014/main" id="{133E94EE-11F8-E1CB-EBE4-E6E346C16FB1}"/>
              </a:ext>
            </a:extLst>
          </p:cNvPr>
          <p:cNvSpPr txBox="1">
            <a:spLocks noChangeArrowheads="1"/>
          </p:cNvSpPr>
          <p:nvPr/>
        </p:nvSpPr>
        <p:spPr bwMode="auto">
          <a:xfrm>
            <a:off x="2994026" y="4575336"/>
            <a:ext cx="2421580" cy="31329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95246" algn="ctr" defTabSz="914340" rtl="0" eaLnBrk="1" fontAlgn="auto" latinLnBrk="0" hangingPunct="1">
              <a:lnSpc>
                <a:spcPct val="105000"/>
              </a:lnSpc>
              <a:spcBef>
                <a:spcPct val="50000"/>
              </a:spcBef>
              <a:spcAft>
                <a:spcPct val="50000"/>
              </a:spcAft>
              <a:buClr>
                <a:srgbClr val="45AC34"/>
              </a:buClr>
              <a:buSzPct val="100000"/>
              <a:buFontTx/>
              <a:buNone/>
              <a:tabLst/>
              <a:defRPr/>
            </a:pPr>
            <a:r>
              <a:rPr kumimoji="0" lang="en-GB" sz="1400" i="0" u="none" strike="noStrike" kern="1200" cap="none" spc="-53" normalizeH="0" baseline="0" dirty="0">
                <a:ln>
                  <a:noFill/>
                </a:ln>
                <a:solidFill>
                  <a:srgbClr val="FFFFFF"/>
                </a:solidFill>
                <a:effectLst/>
                <a:uLnTx/>
                <a:uFillTx/>
                <a:latin typeface="DM Sans 14pt" pitchFamily="2" charset="0"/>
                <a:cs typeface="Arial"/>
              </a:rPr>
              <a:t>After 12 weeks STAY-C® 50</a:t>
            </a:r>
          </a:p>
        </p:txBody>
      </p:sp>
      <p:pic>
        <p:nvPicPr>
          <p:cNvPr id="5" name="Graphic 4">
            <a:extLst>
              <a:ext uri="{FF2B5EF4-FFF2-40B4-BE49-F238E27FC236}">
                <a16:creationId xmlns:a16="http://schemas.microsoft.com/office/drawing/2014/main" id="{EAE1E470-C0BC-0B01-08ED-9B2B69211F8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92259" y="673620"/>
            <a:ext cx="1499742" cy="586106"/>
          </a:xfrm>
          <a:prstGeom prst="rect">
            <a:avLst/>
          </a:prstGeom>
        </p:spPr>
      </p:pic>
      <p:sp>
        <p:nvSpPr>
          <p:cNvPr id="6" name="TextBox 5">
            <a:extLst>
              <a:ext uri="{FF2B5EF4-FFF2-40B4-BE49-F238E27FC236}">
                <a16:creationId xmlns:a16="http://schemas.microsoft.com/office/drawing/2014/main" id="{0B955121-B836-1841-294B-8847848C2E92}"/>
              </a:ext>
            </a:extLst>
          </p:cNvPr>
          <p:cNvSpPr txBox="1"/>
          <p:nvPr/>
        </p:nvSpPr>
        <p:spPr>
          <a:xfrm>
            <a:off x="11319435" y="296961"/>
            <a:ext cx="872565" cy="369332"/>
          </a:xfrm>
          <a:prstGeom prst="rect">
            <a:avLst/>
          </a:prstGeom>
          <a:solidFill>
            <a:schemeClr val="accent3"/>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dirty="0">
                <a:ln>
                  <a:noFill/>
                </a:ln>
                <a:solidFill>
                  <a:prstClr val="white"/>
                </a:solidFill>
                <a:effectLst/>
                <a:uLnTx/>
                <a:uFillTx/>
                <a:latin typeface="DM Sans"/>
                <a:ea typeface="+mn-ea"/>
                <a:cs typeface="+mn-cs"/>
              </a:rPr>
              <a:t>in vivo</a:t>
            </a:r>
            <a:endParaRPr kumimoji="0" lang="en-GB" sz="1800" b="0" i="0" u="none" strike="noStrike" kern="1200" cap="none" spc="0" normalizeH="0" baseline="3000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073182558"/>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6">
            <a:extLst>
              <a:ext uri="{FF2B5EF4-FFF2-40B4-BE49-F238E27FC236}">
                <a16:creationId xmlns:a16="http://schemas.microsoft.com/office/drawing/2014/main" id="{0BB29CF9-AA39-94FD-98F1-481FF7C5F582}"/>
              </a:ext>
            </a:extLst>
          </p:cNvPr>
          <p:cNvSpPr/>
          <p:nvPr/>
        </p:nvSpPr>
        <p:spPr>
          <a:xfrm>
            <a:off x="302398" y="1356514"/>
            <a:ext cx="5524244" cy="446363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0A336AE1-66B0-61CC-4447-A68100395A63}"/>
              </a:ext>
            </a:extLst>
          </p:cNvPr>
          <p:cNvSpPr>
            <a:spLocks noGrp="1"/>
          </p:cNvSpPr>
          <p:nvPr>
            <p:ph type="title"/>
          </p:nvPr>
        </p:nvSpPr>
        <p:spPr>
          <a:xfrm>
            <a:off x="302400" y="302400"/>
            <a:ext cx="11591925" cy="303211"/>
          </a:xfrm>
        </p:spPr>
        <p:txBody>
          <a:bodyPr/>
          <a:lstStyle/>
          <a:p>
            <a:r>
              <a:rPr lang="en-GB" sz="2400"/>
              <a:t>STAY-C</a:t>
            </a:r>
            <a:r>
              <a:rPr lang="en-GB" sz="2400" b="0"/>
              <a:t>®</a:t>
            </a:r>
            <a:r>
              <a:rPr lang="en-GB" sz="2400"/>
              <a:t> 50 – in hair care</a:t>
            </a:r>
            <a:endParaRPr lang="en-NL" sz="2400"/>
          </a:p>
        </p:txBody>
      </p:sp>
      <p:sp>
        <p:nvSpPr>
          <p:cNvPr id="3" name="Slide Number Placeholder 2">
            <a:extLst>
              <a:ext uri="{FF2B5EF4-FFF2-40B4-BE49-F238E27FC236}">
                <a16:creationId xmlns:a16="http://schemas.microsoft.com/office/drawing/2014/main" id="{2BAADCB1-E5FB-066B-E150-FD349AA525E1}"/>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24</a:t>
            </a:fld>
            <a:endParaRPr lang="en-GB"/>
          </a:p>
        </p:txBody>
      </p:sp>
      <p:sp>
        <p:nvSpPr>
          <p:cNvPr id="4" name="Text Placeholder 3">
            <a:extLst>
              <a:ext uri="{FF2B5EF4-FFF2-40B4-BE49-F238E27FC236}">
                <a16:creationId xmlns:a16="http://schemas.microsoft.com/office/drawing/2014/main" id="{C05EC09D-A636-7277-D669-7F7D2D341103}"/>
              </a:ext>
            </a:extLst>
          </p:cNvPr>
          <p:cNvSpPr>
            <a:spLocks noGrp="1"/>
          </p:cNvSpPr>
          <p:nvPr>
            <p:ph type="body" idx="11"/>
          </p:nvPr>
        </p:nvSpPr>
        <p:spPr>
          <a:xfrm>
            <a:off x="302400" y="680400"/>
            <a:ext cx="11587200" cy="288767"/>
          </a:xfrm>
        </p:spPr>
        <p:txBody>
          <a:bodyPr/>
          <a:lstStyle/>
          <a:p>
            <a:r>
              <a:rPr lang="en-GB" b="0"/>
              <a:t>Induces hair follicle growth up to 25%</a:t>
            </a:r>
          </a:p>
        </p:txBody>
      </p:sp>
      <p:sp>
        <p:nvSpPr>
          <p:cNvPr id="11" name="Text Placeholder 6">
            <a:extLst>
              <a:ext uri="{FF2B5EF4-FFF2-40B4-BE49-F238E27FC236}">
                <a16:creationId xmlns:a16="http://schemas.microsoft.com/office/drawing/2014/main" id="{E3CBFAFD-47B8-E590-DB2F-656634817EB4}"/>
              </a:ext>
            </a:extLst>
          </p:cNvPr>
          <p:cNvSpPr txBox="1">
            <a:spLocks/>
          </p:cNvSpPr>
          <p:nvPr/>
        </p:nvSpPr>
        <p:spPr>
          <a:xfrm>
            <a:off x="6411214" y="1688411"/>
            <a:ext cx="4529550" cy="1079443"/>
          </a:xfrm>
          <a:prstGeom prst="rect">
            <a:avLst/>
          </a:prstGeom>
          <a:noFill/>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defTabSz="914354">
              <a:spcAft>
                <a:spcPts val="1200"/>
              </a:spcAft>
              <a:buClr>
                <a:srgbClr val="D34252"/>
              </a:buClr>
              <a:defRPr/>
            </a:pPr>
            <a:endParaRPr lang="en-GB" sz="1400">
              <a:solidFill>
                <a:srgbClr val="084337"/>
              </a:solidFill>
              <a:latin typeface="DM Sans 14pt" pitchFamily="2" charset="0"/>
            </a:endParaRPr>
          </a:p>
          <a:p>
            <a:pPr lvl="1" defTabSz="914354">
              <a:spcAft>
                <a:spcPts val="1200"/>
              </a:spcAft>
              <a:buClr>
                <a:srgbClr val="D34252"/>
              </a:buClr>
              <a:defRPr/>
            </a:pPr>
            <a:r>
              <a:rPr lang="en-GB" sz="1400">
                <a:solidFill>
                  <a:srgbClr val="084337"/>
                </a:solidFill>
                <a:latin typeface="DM Sans 14pt" pitchFamily="2" charset="0"/>
              </a:rPr>
              <a:t>Human hair follicles obtained from scalp biopsies</a:t>
            </a:r>
          </a:p>
          <a:p>
            <a:pPr lvl="1" defTabSz="914354">
              <a:spcAft>
                <a:spcPts val="1200"/>
              </a:spcAft>
              <a:buClr>
                <a:srgbClr val="D34252"/>
              </a:buClr>
              <a:defRPr/>
            </a:pPr>
            <a:r>
              <a:rPr lang="en-GB" sz="1400">
                <a:solidFill>
                  <a:srgbClr val="084337"/>
                </a:solidFill>
                <a:latin typeface="DM Sans 14pt" pitchFamily="2" charset="0"/>
              </a:rPr>
              <a:t>Vitamin C #,0.25 and 1 mM/l, 9 days</a:t>
            </a:r>
          </a:p>
          <a:p>
            <a:pPr marL="0" lvl="1" indent="0" defTabSz="914354">
              <a:spcAft>
                <a:spcPts val="1200"/>
              </a:spcAft>
              <a:buClr>
                <a:srgbClr val="44B4A1"/>
              </a:buClr>
              <a:buNone/>
              <a:defRPr/>
            </a:pPr>
            <a:endParaRPr lang="en-GB" sz="1200">
              <a:solidFill>
                <a:srgbClr val="084337"/>
              </a:solidFill>
              <a:latin typeface="DM Sans 14pt" pitchFamily="2" charset="0"/>
            </a:endParaRPr>
          </a:p>
        </p:txBody>
      </p:sp>
      <p:sp>
        <p:nvSpPr>
          <p:cNvPr id="24" name="TextBox 23">
            <a:extLst>
              <a:ext uri="{FF2B5EF4-FFF2-40B4-BE49-F238E27FC236}">
                <a16:creationId xmlns:a16="http://schemas.microsoft.com/office/drawing/2014/main" id="{A3DBCFA9-27F6-EF96-08D6-1956DBFD86A3}"/>
              </a:ext>
            </a:extLst>
          </p:cNvPr>
          <p:cNvSpPr txBox="1"/>
          <p:nvPr/>
        </p:nvSpPr>
        <p:spPr>
          <a:xfrm>
            <a:off x="531627" y="5363440"/>
            <a:ext cx="3531979" cy="1290097"/>
          </a:xfrm>
          <a:prstGeom prst="rect">
            <a:avLst/>
          </a:prstGeom>
          <a:noFill/>
        </p:spPr>
        <p:txBody>
          <a:bodyPr wrap="square" lIns="0" tIns="0" rIns="0" bIns="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900" b="0" i="1" u="none" strike="noStrike" kern="1200" cap="none" spc="0" normalizeH="0" baseline="0" noProof="0" err="1">
                <a:ln>
                  <a:noFill/>
                </a:ln>
                <a:solidFill>
                  <a:srgbClr val="084337"/>
                </a:solidFill>
                <a:effectLst/>
                <a:uLnTx/>
                <a:uFillTx/>
                <a:latin typeface="DM Sans 14pt" pitchFamily="2" charset="0"/>
              </a:rPr>
              <a:t>Kwack</a:t>
            </a:r>
            <a:r>
              <a:rPr kumimoji="0" lang="en-GB" sz="900" b="0" i="1" u="none" strike="noStrike" kern="1200" cap="none" spc="0" normalizeH="0" baseline="0" noProof="0">
                <a:ln>
                  <a:noFill/>
                </a:ln>
                <a:solidFill>
                  <a:srgbClr val="084337"/>
                </a:solidFill>
                <a:effectLst/>
                <a:uLnTx/>
                <a:uFillTx/>
                <a:latin typeface="DM Sans 14pt" pitchFamily="2" charset="0"/>
              </a:rPr>
              <a:t> MH et al. Br J Dermatol. 2009 Jun;160(6):1157-62. </a:t>
            </a:r>
            <a:br>
              <a:rPr kumimoji="0" lang="en-GB" sz="900" b="0" i="1" u="none" strike="noStrike" kern="1200" cap="none" spc="0" normalizeH="0" baseline="0" noProof="0">
                <a:ln>
                  <a:noFill/>
                </a:ln>
                <a:solidFill>
                  <a:srgbClr val="084337"/>
                </a:solidFill>
                <a:effectLst/>
                <a:uLnTx/>
                <a:uFillTx/>
                <a:latin typeface="DM Sans 14pt" pitchFamily="2" charset="0"/>
              </a:rPr>
            </a:br>
            <a:r>
              <a:rPr kumimoji="0" lang="en-GB" sz="900" b="0" i="1" u="none" strike="noStrike" kern="1200" cap="none" spc="0" normalizeH="0" baseline="0" noProof="0">
                <a:ln>
                  <a:noFill/>
                </a:ln>
                <a:solidFill>
                  <a:srgbClr val="084337"/>
                </a:solidFill>
                <a:effectLst/>
                <a:uLnTx/>
                <a:uFillTx/>
                <a:latin typeface="DM Sans 14pt" pitchFamily="2" charset="0"/>
              </a:rPr>
              <a:t># L-Ascorbic acid 2-phosphate </a:t>
            </a:r>
          </a:p>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endParaRPr kumimoji="0" lang="en-GB" sz="900" b="0" i="1" u="none" strike="noStrike" kern="1200" cap="none" spc="0" normalizeH="0" baseline="0" noProof="0">
              <a:ln>
                <a:noFill/>
              </a:ln>
              <a:solidFill>
                <a:srgbClr val="084337"/>
              </a:solidFill>
              <a:effectLst/>
              <a:uLnTx/>
              <a:uFillTx/>
              <a:latin typeface="DM Sans 14pt" pitchFamily="2" charset="0"/>
            </a:endParaRPr>
          </a:p>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endParaRPr kumimoji="0" lang="en-GB" sz="900" b="0" i="1" u="none" strike="noStrike" kern="1200" cap="none" spc="0" normalizeH="0" baseline="0" noProof="0">
              <a:ln>
                <a:noFill/>
              </a:ln>
              <a:solidFill>
                <a:srgbClr val="084337"/>
              </a:solidFill>
              <a:effectLst/>
              <a:uLnTx/>
              <a:uFillTx/>
              <a:latin typeface="DM Sans 14pt" pitchFamily="2" charset="0"/>
            </a:endParaRPr>
          </a:p>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endParaRPr kumimoji="0" lang="en-GB" sz="900" b="0" i="1" u="none" strike="noStrike" kern="1200" cap="none" spc="0" normalizeH="0" baseline="0" noProof="0">
              <a:ln>
                <a:noFill/>
              </a:ln>
              <a:solidFill>
                <a:srgbClr val="084337"/>
              </a:solidFill>
              <a:effectLst/>
              <a:uLnTx/>
              <a:uFillTx/>
              <a:latin typeface="DM Sans 14pt" pitchFamily="2" charset="0"/>
            </a:endParaRPr>
          </a:p>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endParaRPr kumimoji="0" lang="en-GB" sz="900" b="0" i="1" u="none" strike="noStrike" kern="1200" cap="none" spc="0" normalizeH="0" baseline="0" noProof="0">
              <a:ln>
                <a:noFill/>
              </a:ln>
              <a:solidFill>
                <a:srgbClr val="084337"/>
              </a:solidFill>
              <a:effectLst/>
              <a:uLnTx/>
              <a:uFillTx/>
              <a:latin typeface="DM Sans 14pt" pitchFamily="2" charset="0"/>
            </a:endParaRPr>
          </a:p>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endParaRPr kumimoji="0" lang="en-GB" sz="900" b="0" i="1" u="none" strike="noStrike" kern="1200" cap="none" spc="0" normalizeH="0" baseline="0" noProof="0">
              <a:ln>
                <a:noFill/>
              </a:ln>
              <a:solidFill>
                <a:srgbClr val="084337"/>
              </a:solidFill>
              <a:effectLst/>
              <a:uLnTx/>
              <a:uFillTx/>
              <a:latin typeface="DM Sans 14pt" pitchFamily="2" charset="0"/>
            </a:endParaRPr>
          </a:p>
        </p:txBody>
      </p:sp>
      <p:sp>
        <p:nvSpPr>
          <p:cNvPr id="12" name="Text Placeholder 6">
            <a:extLst>
              <a:ext uri="{FF2B5EF4-FFF2-40B4-BE49-F238E27FC236}">
                <a16:creationId xmlns:a16="http://schemas.microsoft.com/office/drawing/2014/main" id="{DEB90481-152F-2CBD-ECAA-5C27A6C66E87}"/>
              </a:ext>
            </a:extLst>
          </p:cNvPr>
          <p:cNvSpPr txBox="1">
            <a:spLocks/>
          </p:cNvSpPr>
          <p:nvPr/>
        </p:nvSpPr>
        <p:spPr>
          <a:xfrm>
            <a:off x="6397341" y="1373745"/>
            <a:ext cx="4543423" cy="572378"/>
          </a:xfrm>
          <a:prstGeom prst="rect">
            <a:avLst/>
          </a:prstGeom>
          <a:solidFill>
            <a:schemeClr val="accent6"/>
          </a:solidFill>
        </p:spPr>
        <p:txBody>
          <a:bodyPr vert="horz" wrap="square" lIns="90000" tIns="90000" rIns="90000" bIns="90000" rtlCol="0">
            <a:sp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6350" lvl="1" indent="0" defTabSz="914354">
              <a:spcAft>
                <a:spcPts val="1200"/>
              </a:spcAft>
              <a:buClr>
                <a:srgbClr val="CBD938"/>
              </a:buClr>
              <a:buNone/>
              <a:defRPr/>
            </a:pPr>
            <a:r>
              <a:rPr lang="en-GB" sz="1400" dirty="0">
                <a:solidFill>
                  <a:schemeClr val="bg1"/>
                </a:solidFill>
                <a:latin typeface="DM Sans 14pt" pitchFamily="2" charset="0"/>
              </a:rPr>
              <a:t>STAY-C® 50 stimulated the growth of cultured </a:t>
            </a:r>
            <a:br>
              <a:rPr lang="en-GB" sz="1400" dirty="0">
                <a:solidFill>
                  <a:schemeClr val="bg1"/>
                </a:solidFill>
                <a:latin typeface="DM Sans 14pt" pitchFamily="2" charset="0"/>
              </a:rPr>
            </a:br>
            <a:r>
              <a:rPr lang="en-GB" sz="1400" dirty="0">
                <a:solidFill>
                  <a:schemeClr val="bg1"/>
                </a:solidFill>
                <a:latin typeface="DM Sans 14pt" pitchFamily="2" charset="0"/>
              </a:rPr>
              <a:t>human hair follicle by upregulating IGF-1 up to 11-fold</a:t>
            </a:r>
            <a:endParaRPr lang="en-GB" sz="100" dirty="0">
              <a:latin typeface="DM Sans 14pt" pitchFamily="2" charset="0"/>
            </a:endParaRPr>
          </a:p>
        </p:txBody>
      </p:sp>
      <p:pic>
        <p:nvPicPr>
          <p:cNvPr id="8" name="Picture 7">
            <a:extLst>
              <a:ext uri="{FF2B5EF4-FFF2-40B4-BE49-F238E27FC236}">
                <a16:creationId xmlns:a16="http://schemas.microsoft.com/office/drawing/2014/main" id="{2E9FFFD4-5E21-37FC-6D24-1F1246825DA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417312" y="4036904"/>
            <a:ext cx="1253957" cy="1367953"/>
          </a:xfrm>
          <a:prstGeom prst="rect">
            <a:avLst/>
          </a:prstGeom>
        </p:spPr>
      </p:pic>
      <p:pic>
        <p:nvPicPr>
          <p:cNvPr id="9" name="Picture 8">
            <a:extLst>
              <a:ext uri="{FF2B5EF4-FFF2-40B4-BE49-F238E27FC236}">
                <a16:creationId xmlns:a16="http://schemas.microsoft.com/office/drawing/2014/main" id="{7DDE57E2-3A21-5D15-D9E8-84ABAC493CA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411144" y="2540920"/>
            <a:ext cx="1260125" cy="1367955"/>
          </a:xfrm>
          <a:prstGeom prst="rect">
            <a:avLst/>
          </a:prstGeom>
        </p:spPr>
      </p:pic>
      <p:sp>
        <p:nvSpPr>
          <p:cNvPr id="16" name="TextBox 15">
            <a:extLst>
              <a:ext uri="{FF2B5EF4-FFF2-40B4-BE49-F238E27FC236}">
                <a16:creationId xmlns:a16="http://schemas.microsoft.com/office/drawing/2014/main" id="{F02C4CD3-04B5-8125-5308-F47F3FC2A6AF}"/>
              </a:ext>
            </a:extLst>
          </p:cNvPr>
          <p:cNvSpPr txBox="1"/>
          <p:nvPr/>
        </p:nvSpPr>
        <p:spPr>
          <a:xfrm>
            <a:off x="4411144" y="2540920"/>
            <a:ext cx="587894" cy="324498"/>
          </a:xfrm>
          <a:prstGeom prst="rect">
            <a:avLst/>
          </a:prstGeom>
          <a:solidFill>
            <a:schemeClr val="tx1"/>
          </a:solidFill>
        </p:spPr>
        <p:txBody>
          <a:bodyPr wrap="square" lIns="54000" tIns="54000" rIns="54000" bIns="5400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a:ln>
                  <a:noFill/>
                </a:ln>
                <a:solidFill>
                  <a:srgbClr val="FFFFFF"/>
                </a:solidFill>
                <a:effectLst/>
                <a:uLnTx/>
                <a:uFillTx/>
                <a:latin typeface="DM Sans 14pt" pitchFamily="2" charset="0"/>
              </a:rPr>
              <a:t>CTRL</a:t>
            </a:r>
          </a:p>
        </p:txBody>
      </p:sp>
      <p:sp>
        <p:nvSpPr>
          <p:cNvPr id="17" name="TextBox 16">
            <a:extLst>
              <a:ext uri="{FF2B5EF4-FFF2-40B4-BE49-F238E27FC236}">
                <a16:creationId xmlns:a16="http://schemas.microsoft.com/office/drawing/2014/main" id="{13CAAA0A-62AF-26E4-46EA-A6DA3A4592D6}"/>
              </a:ext>
            </a:extLst>
          </p:cNvPr>
          <p:cNvSpPr txBox="1"/>
          <p:nvPr/>
        </p:nvSpPr>
        <p:spPr>
          <a:xfrm>
            <a:off x="4424396" y="4040776"/>
            <a:ext cx="517712" cy="324498"/>
          </a:xfrm>
          <a:prstGeom prst="rect">
            <a:avLst/>
          </a:prstGeom>
          <a:solidFill>
            <a:schemeClr val="tx1"/>
          </a:solidFill>
        </p:spPr>
        <p:txBody>
          <a:bodyPr wrap="square" lIns="54000" tIns="54000" rIns="54000" bIns="54000" rtlCol="0">
            <a:spAutoFit/>
          </a:bodyPr>
          <a:lstStyle/>
          <a:p>
            <a:pPr marL="0" marR="0" lvl="0" indent="0" algn="l" defTabSz="914354" rtl="0" eaLnBrk="1" fontAlgn="auto" latinLnBrk="0" hangingPunct="1">
              <a:lnSpc>
                <a:spcPct val="100000"/>
              </a:lnSpc>
              <a:spcBef>
                <a:spcPts val="0"/>
              </a:spcBef>
              <a:spcAft>
                <a:spcPts val="500"/>
              </a:spcAft>
              <a:buClr>
                <a:srgbClr val="45AC34"/>
              </a:buClr>
              <a:buSzTx/>
              <a:buFontTx/>
              <a:buNone/>
              <a:tabLst/>
              <a:defRPr/>
            </a:pPr>
            <a:r>
              <a:rPr kumimoji="0" lang="en-GB" sz="1400" b="0" i="0" u="none" strike="noStrike" kern="1200" cap="none" spc="0" normalizeH="0" baseline="0" noProof="0">
                <a:ln>
                  <a:noFill/>
                </a:ln>
                <a:solidFill>
                  <a:srgbClr val="FFFFFF"/>
                </a:solidFill>
                <a:effectLst/>
                <a:uLnTx/>
                <a:uFillTx/>
                <a:latin typeface="DM Sans 14pt" pitchFamily="2" charset="0"/>
              </a:rPr>
              <a:t>Vit C</a:t>
            </a:r>
          </a:p>
        </p:txBody>
      </p:sp>
      <p:sp>
        <p:nvSpPr>
          <p:cNvPr id="18" name="TextBox 17">
            <a:extLst>
              <a:ext uri="{FF2B5EF4-FFF2-40B4-BE49-F238E27FC236}">
                <a16:creationId xmlns:a16="http://schemas.microsoft.com/office/drawing/2014/main" id="{076E28CA-6F3D-19BB-6F4A-49AEEF4EDE50}"/>
              </a:ext>
            </a:extLst>
          </p:cNvPr>
          <p:cNvSpPr txBox="1"/>
          <p:nvPr/>
        </p:nvSpPr>
        <p:spPr>
          <a:xfrm>
            <a:off x="4411144" y="3535393"/>
            <a:ext cx="1253957" cy="373482"/>
          </a:xfrm>
          <a:prstGeom prst="rect">
            <a:avLst/>
          </a:prstGeom>
          <a:noFill/>
        </p:spPr>
        <p:txBody>
          <a:bodyPr wrap="square" lIns="72000" tIns="72000" rIns="72000" bIns="72000" rtlCol="0">
            <a:spAutoFit/>
          </a:bodyPr>
          <a:lstStyle/>
          <a:p>
            <a:pPr marL="0" marR="0" lvl="0" indent="0" algn="l" defTabSz="914354" rtl="0" eaLnBrk="1" fontAlgn="auto" latinLnBrk="0" hangingPunct="1">
              <a:lnSpc>
                <a:spcPts val="2000"/>
              </a:lnSpc>
              <a:spcBef>
                <a:spcPts val="0"/>
              </a:spcBef>
              <a:spcAft>
                <a:spcPts val="500"/>
              </a:spcAft>
              <a:buClr>
                <a:srgbClr val="45AC34"/>
              </a:buClr>
              <a:buSzTx/>
              <a:buFontTx/>
              <a:buNone/>
              <a:tabLst/>
              <a:defRPr/>
            </a:pPr>
            <a:r>
              <a:rPr kumimoji="0" lang="en-GB" sz="1051" b="0" i="0" u="none" strike="noStrike" kern="1200" cap="none" spc="0" normalizeH="0" baseline="0" noProof="0">
                <a:ln>
                  <a:noFill/>
                </a:ln>
                <a:solidFill>
                  <a:srgbClr val="FFFFFF"/>
                </a:solidFill>
                <a:effectLst/>
                <a:uLnTx/>
                <a:uFillTx/>
                <a:latin typeface="DM Sans 14pt" pitchFamily="2" charset="0"/>
              </a:rPr>
              <a:t>IGF expression</a:t>
            </a:r>
          </a:p>
        </p:txBody>
      </p:sp>
      <p:sp>
        <p:nvSpPr>
          <p:cNvPr id="19" name="TextBox 18">
            <a:extLst>
              <a:ext uri="{FF2B5EF4-FFF2-40B4-BE49-F238E27FC236}">
                <a16:creationId xmlns:a16="http://schemas.microsoft.com/office/drawing/2014/main" id="{1772A4BD-42D3-6D70-2AC0-81DD3556B44E}"/>
              </a:ext>
            </a:extLst>
          </p:cNvPr>
          <p:cNvSpPr txBox="1"/>
          <p:nvPr/>
        </p:nvSpPr>
        <p:spPr>
          <a:xfrm>
            <a:off x="4411144" y="5031375"/>
            <a:ext cx="1266293" cy="373482"/>
          </a:xfrm>
          <a:prstGeom prst="rect">
            <a:avLst/>
          </a:prstGeom>
          <a:noFill/>
        </p:spPr>
        <p:txBody>
          <a:bodyPr wrap="square" lIns="72000" tIns="72000" rIns="72000" bIns="72000" rtlCol="0">
            <a:spAutoFit/>
          </a:bodyPr>
          <a:lstStyle/>
          <a:p>
            <a:pPr marL="0" marR="0" lvl="0" indent="0" algn="l" defTabSz="914354" rtl="0" eaLnBrk="1" fontAlgn="auto" latinLnBrk="0" hangingPunct="1">
              <a:lnSpc>
                <a:spcPts val="2000"/>
              </a:lnSpc>
              <a:spcBef>
                <a:spcPts val="0"/>
              </a:spcBef>
              <a:spcAft>
                <a:spcPts val="500"/>
              </a:spcAft>
              <a:buClr>
                <a:srgbClr val="45AC34"/>
              </a:buClr>
              <a:buSzTx/>
              <a:buFontTx/>
              <a:buNone/>
              <a:tabLst/>
              <a:defRPr/>
            </a:pPr>
            <a:r>
              <a:rPr kumimoji="0" lang="en-GB" sz="1051" b="0" i="0" u="none" strike="noStrike" kern="1200" cap="none" spc="0" normalizeH="0" baseline="0" noProof="0">
                <a:ln>
                  <a:noFill/>
                </a:ln>
                <a:solidFill>
                  <a:srgbClr val="FFFFFF"/>
                </a:solidFill>
                <a:effectLst/>
                <a:uLnTx/>
                <a:uFillTx/>
                <a:latin typeface="DM Sans 14pt" pitchFamily="2" charset="0"/>
              </a:rPr>
              <a:t>IGF expression</a:t>
            </a:r>
          </a:p>
        </p:txBody>
      </p:sp>
      <p:sp>
        <p:nvSpPr>
          <p:cNvPr id="20" name="TextBox 19">
            <a:extLst>
              <a:ext uri="{FF2B5EF4-FFF2-40B4-BE49-F238E27FC236}">
                <a16:creationId xmlns:a16="http://schemas.microsoft.com/office/drawing/2014/main" id="{CEDF4257-A46F-4EE9-65D1-CEE163EC5C78}"/>
              </a:ext>
            </a:extLst>
          </p:cNvPr>
          <p:cNvSpPr txBox="1"/>
          <p:nvPr/>
        </p:nvSpPr>
        <p:spPr>
          <a:xfrm>
            <a:off x="531627" y="1520513"/>
            <a:ext cx="4635444" cy="553998"/>
          </a:xfrm>
          <a:prstGeom prst="rect">
            <a:avLst/>
          </a:prstGeom>
          <a:noFill/>
        </p:spPr>
        <p:txBody>
          <a:bodyPr wrap="square" lIns="0" tIns="0" rIns="0" bIns="0" rtlCol="0">
            <a:spAutoFit/>
          </a:bodyPr>
          <a:lstStyle/>
          <a:p>
            <a:pPr marL="0" marR="0" lvl="0" indent="0" defTabSz="914354" rtl="0" eaLnBrk="1" fontAlgn="auto" latinLnBrk="0" hangingPunct="1">
              <a:lnSpc>
                <a:spcPct val="100000"/>
              </a:lnSpc>
              <a:spcBef>
                <a:spcPts val="0"/>
              </a:spcBef>
              <a:spcAft>
                <a:spcPts val="500"/>
              </a:spcAft>
              <a:buClr>
                <a:srgbClr val="45AC34"/>
              </a:buClr>
              <a:buSzTx/>
              <a:buFontTx/>
              <a:buNone/>
              <a:tabLst/>
              <a:defRPr/>
            </a:pPr>
            <a:r>
              <a:rPr kumimoji="0" lang="en-GB" b="1" i="0" u="none" strike="noStrike" kern="1200" cap="none" spc="0" normalizeH="0" baseline="0" noProof="0">
                <a:ln>
                  <a:noFill/>
                </a:ln>
                <a:solidFill>
                  <a:srgbClr val="000000"/>
                </a:solidFill>
                <a:effectLst/>
                <a:uLnTx/>
                <a:uFillTx/>
                <a:latin typeface="DM Sans 14pt" pitchFamily="2" charset="0"/>
              </a:rPr>
              <a:t>Insulin-line growth factor-1 (IGF1)</a:t>
            </a:r>
            <a:br>
              <a:rPr kumimoji="0" lang="en-GB" b="1" i="0" u="none" strike="noStrike" kern="1200" cap="none" spc="0" normalizeH="0" baseline="0" noProof="0">
                <a:ln>
                  <a:noFill/>
                </a:ln>
                <a:solidFill>
                  <a:srgbClr val="000000"/>
                </a:solidFill>
                <a:effectLst/>
                <a:uLnTx/>
                <a:uFillTx/>
                <a:latin typeface="DM Sans 14pt" pitchFamily="2" charset="0"/>
              </a:rPr>
            </a:br>
            <a:r>
              <a:rPr kumimoji="0" lang="en-GB" b="1" i="0" u="none" strike="noStrike" kern="1200" cap="none" spc="0" normalizeH="0" baseline="0" noProof="0">
                <a:ln>
                  <a:noFill/>
                </a:ln>
                <a:solidFill>
                  <a:srgbClr val="000000"/>
                </a:solidFill>
                <a:effectLst/>
                <a:uLnTx/>
                <a:uFillTx/>
                <a:latin typeface="DM Sans 14pt" pitchFamily="2" charset="0"/>
              </a:rPr>
              <a:t>expression in hair follicle</a:t>
            </a:r>
          </a:p>
        </p:txBody>
      </p:sp>
      <p:pic>
        <p:nvPicPr>
          <p:cNvPr id="21" name="Picture 20">
            <a:extLst>
              <a:ext uri="{FF2B5EF4-FFF2-40B4-BE49-F238E27FC236}">
                <a16:creationId xmlns:a16="http://schemas.microsoft.com/office/drawing/2014/main" id="{8BDD5947-6D07-9AF0-1494-452A014A225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202384" y="2938152"/>
            <a:ext cx="2933335" cy="2882001"/>
          </a:xfrm>
          <a:prstGeom prst="rect">
            <a:avLst/>
          </a:prstGeom>
        </p:spPr>
      </p:pic>
      <p:pic>
        <p:nvPicPr>
          <p:cNvPr id="22" name="Picture 21">
            <a:extLst>
              <a:ext uri="{FF2B5EF4-FFF2-40B4-BE49-F238E27FC236}">
                <a16:creationId xmlns:a16="http://schemas.microsoft.com/office/drawing/2014/main" id="{E6877972-4B5B-3FB0-1D0A-094CEE255AB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16350"/>
          <a:stretch/>
        </p:blipFill>
        <p:spPr>
          <a:xfrm>
            <a:off x="531627" y="2435905"/>
            <a:ext cx="3504853" cy="2165334"/>
          </a:xfrm>
          <a:prstGeom prst="rect">
            <a:avLst/>
          </a:prstGeom>
        </p:spPr>
      </p:pic>
      <p:pic>
        <p:nvPicPr>
          <p:cNvPr id="25" name="Picture 24">
            <a:extLst>
              <a:ext uri="{FF2B5EF4-FFF2-40B4-BE49-F238E27FC236}">
                <a16:creationId xmlns:a16="http://schemas.microsoft.com/office/drawing/2014/main" id="{5CFB2740-CAD8-0A39-CC95-DE9D5F0CCB90}"/>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302802" y="798920"/>
            <a:ext cx="802621" cy="797337"/>
          </a:xfrm>
          <a:prstGeom prst="rect">
            <a:avLst/>
          </a:prstGeom>
        </p:spPr>
      </p:pic>
      <p:sp>
        <p:nvSpPr>
          <p:cNvPr id="5" name="TextBox 4">
            <a:extLst>
              <a:ext uri="{FF2B5EF4-FFF2-40B4-BE49-F238E27FC236}">
                <a16:creationId xmlns:a16="http://schemas.microsoft.com/office/drawing/2014/main" id="{260E3C30-30D1-328A-8398-D378FF846F33}"/>
              </a:ext>
            </a:extLst>
          </p:cNvPr>
          <p:cNvSpPr txBox="1"/>
          <p:nvPr/>
        </p:nvSpPr>
        <p:spPr>
          <a:xfrm>
            <a:off x="11235765" y="296961"/>
            <a:ext cx="956235" cy="369332"/>
          </a:xfrm>
          <a:prstGeom prst="rect">
            <a:avLst/>
          </a:prstGeom>
          <a:solidFill>
            <a:schemeClr val="accent3"/>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DM Sans"/>
                <a:ea typeface="+mn-ea"/>
                <a:cs typeface="+mn-cs"/>
              </a:rPr>
              <a:t>ex vivo</a:t>
            </a:r>
            <a:endParaRPr kumimoji="0" lang="en-US" sz="1800" b="0" i="0" u="none" strike="noStrike" kern="1200" cap="none" spc="0" normalizeH="0" baseline="30000" noProof="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1335622460"/>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0CAF8F8-4F3D-7F34-839B-6C55A79D93E0}"/>
              </a:ext>
            </a:extLst>
          </p:cNvPr>
          <p:cNvSpPr>
            <a:spLocks noGrp="1"/>
          </p:cNvSpPr>
          <p:nvPr>
            <p:ph type="sldNum" sz="quarter" idx="10"/>
          </p:nvPr>
        </p:nvSpPr>
        <p:spPr/>
        <p:txBody>
          <a:bodyPr/>
          <a:lstStyle/>
          <a:p>
            <a:fld id="{5BA3E189-2F3A-42E5-B572-3520703B6186}" type="slidenum">
              <a:rPr lang="en-GB" smtClean="0"/>
              <a:pPr/>
              <a:t>25</a:t>
            </a:fld>
            <a:endParaRPr lang="en-GB"/>
          </a:p>
        </p:txBody>
      </p:sp>
      <p:sp>
        <p:nvSpPr>
          <p:cNvPr id="4" name="Espace réservé du texte 3">
            <a:extLst>
              <a:ext uri="{FF2B5EF4-FFF2-40B4-BE49-F238E27FC236}">
                <a16:creationId xmlns:a16="http://schemas.microsoft.com/office/drawing/2014/main" id="{130A520F-7C61-2C3F-F2AC-7D2E5FC0BB0F}"/>
              </a:ext>
            </a:extLst>
          </p:cNvPr>
          <p:cNvSpPr>
            <a:spLocks noGrp="1"/>
          </p:cNvSpPr>
          <p:nvPr>
            <p:ph type="body" sz="quarter" idx="24"/>
          </p:nvPr>
        </p:nvSpPr>
        <p:spPr>
          <a:xfrm>
            <a:off x="302398" y="1080000"/>
            <a:ext cx="5652179" cy="5102348"/>
          </a:xfrm>
        </p:spPr>
        <p:txBody>
          <a:bodyPr/>
          <a:lstStyle/>
          <a:p>
            <a:pPr marR="0" lvl="0" algn="l" defTabSz="914061" rtl="0" eaLnBrk="1" fontAlgn="auto" latinLnBrk="0" hangingPunct="1">
              <a:lnSpc>
                <a:spcPct val="100000"/>
              </a:lnSpc>
              <a:spcBef>
                <a:spcPts val="0"/>
              </a:spcBef>
              <a:spcAft>
                <a:spcPct val="20000"/>
              </a:spcAft>
              <a:buClr>
                <a:schemeClr val="tx1"/>
              </a:buClr>
              <a:buSzTx/>
              <a:tabLst>
                <a:tab pos="4570305" algn="l"/>
              </a:tabLst>
              <a:defRPr/>
            </a:pPr>
            <a:r>
              <a:rPr kumimoji="0" lang="en-US" sz="2000" b="1" i="0" u="none" strike="noStrike" kern="1200" cap="none" spc="0" normalizeH="0" baseline="0" noProof="0">
                <a:ln>
                  <a:noFill/>
                </a:ln>
                <a:effectLst/>
                <a:uLnTx/>
                <a:uFillTx/>
                <a:ea typeface="Fira Sans" panose="020B0503050000020004" pitchFamily="34" charset="0"/>
                <a:cs typeface="Arial" pitchFamily="34" charset="0"/>
              </a:rPr>
              <a:t>Stability</a:t>
            </a:r>
          </a:p>
          <a:p>
            <a:pPr marL="285750" marR="0" lvl="0" indent="-285750" algn="l" defTabSz="914061" rtl="0" eaLnBrk="1" fontAlgn="auto" latinLnBrk="0" hangingPunct="1">
              <a:lnSpc>
                <a:spcPct val="100000"/>
              </a:lnSpc>
              <a:spcBef>
                <a:spcPts val="0"/>
              </a:spcBef>
              <a:spcAft>
                <a:spcPct val="20000"/>
              </a:spcAft>
              <a:buClr>
                <a:schemeClr val="tx1"/>
              </a:buClr>
              <a:buSzTx/>
              <a:buFont typeface="Arial" panose="020B0604020202020204" pitchFamily="34" charset="0"/>
              <a:buChar char="•"/>
              <a:tabLst>
                <a:tab pos="4570305" algn="l"/>
              </a:tabLst>
              <a:defRPr/>
            </a:pPr>
            <a:r>
              <a:rPr kumimoji="0" lang="en-US" sz="2000" b="0" i="0" u="none" strike="noStrike" kern="1200" cap="none" spc="0" normalizeH="0" baseline="0" noProof="0">
                <a:ln>
                  <a:noFill/>
                </a:ln>
                <a:effectLst/>
                <a:uLnTx/>
                <a:uFillTx/>
                <a:ea typeface="Fira Sans" panose="020B0503050000020004" pitchFamily="34" charset="0"/>
                <a:cs typeface="Arial" pitchFamily="34" charset="0"/>
              </a:rPr>
              <a:t>pH ≥ 6</a:t>
            </a:r>
          </a:p>
          <a:p>
            <a:pPr marL="285750" marR="0" lvl="0" indent="-285750" algn="l" defTabSz="914061" rtl="0" eaLnBrk="1" fontAlgn="auto" latinLnBrk="0" hangingPunct="1">
              <a:lnSpc>
                <a:spcPct val="100000"/>
              </a:lnSpc>
              <a:spcBef>
                <a:spcPts val="0"/>
              </a:spcBef>
              <a:spcAft>
                <a:spcPct val="20000"/>
              </a:spcAft>
              <a:buClr>
                <a:schemeClr val="tx1"/>
              </a:buClr>
              <a:buSzTx/>
              <a:buFont typeface="Arial" panose="020B0604020202020204" pitchFamily="34" charset="0"/>
              <a:buChar char="•"/>
              <a:tabLst>
                <a:tab pos="4570305" algn="l"/>
              </a:tabLst>
              <a:defRPr/>
            </a:pPr>
            <a:r>
              <a:rPr kumimoji="0" lang="en-US" sz="2000" b="0" i="0" u="none" strike="noStrike" kern="1200" cap="none" spc="0" normalizeH="0" baseline="0" noProof="0">
                <a:ln>
                  <a:noFill/>
                </a:ln>
                <a:effectLst/>
                <a:uLnTx/>
                <a:uFillTx/>
                <a:ea typeface="Fira Sans" panose="020B0503050000020004" pitchFamily="34" charset="0"/>
                <a:cs typeface="Arial" pitchFamily="34" charset="0"/>
              </a:rPr>
              <a:t>Add 0.05-0.1% Sodium Metabisulfite to improve color stability</a:t>
            </a:r>
          </a:p>
          <a:p>
            <a:pPr marL="285750" marR="0" lvl="0" indent="-285750" algn="l" defTabSz="914061" rtl="0" eaLnBrk="1" fontAlgn="auto" latinLnBrk="0" hangingPunct="1">
              <a:lnSpc>
                <a:spcPct val="100000"/>
              </a:lnSpc>
              <a:spcBef>
                <a:spcPts val="0"/>
              </a:spcBef>
              <a:spcAft>
                <a:spcPct val="20000"/>
              </a:spcAft>
              <a:buClr>
                <a:schemeClr val="tx1"/>
              </a:buClr>
              <a:buSzTx/>
              <a:buFont typeface="Arial" panose="020B0604020202020204" pitchFamily="34" charset="0"/>
              <a:buChar char="•"/>
              <a:tabLst>
                <a:tab pos="4570305" algn="l"/>
              </a:tabLst>
              <a:defRPr/>
            </a:pPr>
            <a:r>
              <a:rPr kumimoji="0" lang="en-US" sz="2000" b="0" i="0" u="none" strike="noStrike" kern="1200" cap="none" spc="0" normalizeH="0" baseline="0" noProof="0">
                <a:ln>
                  <a:noFill/>
                </a:ln>
                <a:effectLst/>
                <a:uLnTx/>
                <a:uFillTx/>
                <a:ea typeface="Fira Sans" panose="020B0503050000020004" pitchFamily="34" charset="0"/>
                <a:cs typeface="Arial" pitchFamily="34" charset="0"/>
              </a:rPr>
              <a:t>Add chelating agents (EDTA, phytic acid, etc..) to prevent degradation</a:t>
            </a:r>
          </a:p>
          <a:p>
            <a:pPr marL="285750" marR="0" lvl="0" indent="-285750" algn="l" defTabSz="914061" rtl="0" eaLnBrk="1" fontAlgn="auto" latinLnBrk="0" hangingPunct="1">
              <a:lnSpc>
                <a:spcPct val="100000"/>
              </a:lnSpc>
              <a:spcBef>
                <a:spcPts val="0"/>
              </a:spcBef>
              <a:spcAft>
                <a:spcPct val="20000"/>
              </a:spcAft>
              <a:buClr>
                <a:schemeClr val="tx1"/>
              </a:buClr>
              <a:buSzTx/>
              <a:buFont typeface="Arial" panose="020B0604020202020204" pitchFamily="34" charset="0"/>
              <a:buChar char="•"/>
              <a:tabLst>
                <a:tab pos="4570305" algn="l"/>
              </a:tabLst>
              <a:defRPr/>
            </a:pPr>
            <a:r>
              <a:rPr kumimoji="0" lang="en-US" sz="2000" b="0" i="0" u="none" strike="noStrike" kern="1200" cap="none" spc="0" normalizeH="0" baseline="0" noProof="0">
                <a:ln>
                  <a:noFill/>
                </a:ln>
                <a:effectLst/>
                <a:uLnTx/>
                <a:uFillTx/>
                <a:ea typeface="Fira Sans" panose="020B0503050000020004" pitchFamily="34" charset="0"/>
                <a:cs typeface="Arial" pitchFamily="34" charset="0"/>
              </a:rPr>
              <a:t>Check stability with acrylic acid thickeners and some ionic emulsifiers</a:t>
            </a:r>
          </a:p>
          <a:p>
            <a:pPr marL="285750" marR="0" lvl="0" indent="-285750" algn="l" defTabSz="914061" rtl="0" eaLnBrk="1" fontAlgn="auto" latinLnBrk="0" hangingPunct="1">
              <a:lnSpc>
                <a:spcPct val="100000"/>
              </a:lnSpc>
              <a:spcBef>
                <a:spcPts val="0"/>
              </a:spcBef>
              <a:spcAft>
                <a:spcPct val="20000"/>
              </a:spcAft>
              <a:buClr>
                <a:schemeClr val="tx1"/>
              </a:buClr>
              <a:buSzTx/>
              <a:buFont typeface="Arial" panose="020B0604020202020204" pitchFamily="34" charset="0"/>
              <a:buChar char="•"/>
              <a:tabLst>
                <a:tab pos="4570305" algn="l"/>
              </a:tabLst>
              <a:defRPr/>
            </a:pPr>
            <a:endParaRPr kumimoji="0" lang="en-US" sz="2000" b="0" i="0" u="none" strike="noStrike" kern="1200" cap="none" spc="0" normalizeH="0" baseline="0" noProof="0">
              <a:ln>
                <a:noFill/>
              </a:ln>
              <a:effectLst/>
              <a:uLnTx/>
              <a:uFillTx/>
              <a:ea typeface="Fira Sans" panose="020B0503050000020004" pitchFamily="34" charset="0"/>
              <a:cs typeface="Arial" pitchFamily="34" charset="0"/>
            </a:endParaRPr>
          </a:p>
          <a:p>
            <a:pPr marR="0" lvl="0" algn="l" defTabSz="914061" rtl="0" eaLnBrk="1" fontAlgn="auto" latinLnBrk="0" hangingPunct="1">
              <a:lnSpc>
                <a:spcPct val="100000"/>
              </a:lnSpc>
              <a:spcBef>
                <a:spcPts val="0"/>
              </a:spcBef>
              <a:spcAft>
                <a:spcPct val="20000"/>
              </a:spcAft>
              <a:buClr>
                <a:schemeClr val="tx1"/>
              </a:buClr>
              <a:buSzTx/>
              <a:tabLst>
                <a:tab pos="4570305" algn="l"/>
              </a:tabLst>
              <a:defRPr/>
            </a:pPr>
            <a:r>
              <a:rPr kumimoji="0" lang="en-US" sz="2000" b="1" i="0" u="none" strike="noStrike" kern="1200" cap="none" spc="0" normalizeH="0" baseline="0" noProof="0">
                <a:ln>
                  <a:noFill/>
                </a:ln>
                <a:effectLst/>
                <a:uLnTx/>
                <a:uFillTx/>
                <a:ea typeface="Fira Sans" panose="020B0503050000020004" pitchFamily="34" charset="0"/>
                <a:cs typeface="Arial" pitchFamily="34" charset="0"/>
              </a:rPr>
              <a:t>Solubility</a:t>
            </a:r>
          </a:p>
          <a:p>
            <a:pPr marL="285750" marR="0" lvl="0" indent="-285750" algn="l" defTabSz="914061" rtl="0" eaLnBrk="1" fontAlgn="auto" latinLnBrk="0" hangingPunct="1">
              <a:lnSpc>
                <a:spcPct val="100000"/>
              </a:lnSpc>
              <a:spcBef>
                <a:spcPts val="0"/>
              </a:spcBef>
              <a:spcAft>
                <a:spcPct val="20000"/>
              </a:spcAft>
              <a:buClr>
                <a:schemeClr val="tx1"/>
              </a:buClr>
              <a:buSzTx/>
              <a:buFont typeface="Arial" panose="020B0604020202020204" pitchFamily="34" charset="0"/>
              <a:buChar char="•"/>
              <a:tabLst>
                <a:tab pos="4570305" algn="l"/>
              </a:tabLst>
              <a:defRPr/>
            </a:pPr>
            <a:r>
              <a:rPr kumimoji="0" lang="en-US" sz="2000" b="0" i="0" u="none" strike="noStrike" kern="1200" cap="none" spc="0" normalizeH="0" baseline="0" noProof="0">
                <a:ln>
                  <a:noFill/>
                </a:ln>
                <a:effectLst/>
                <a:uLnTx/>
                <a:uFillTx/>
                <a:ea typeface="Fira Sans" panose="020B0503050000020004" pitchFamily="34" charset="0"/>
                <a:cs typeface="Arial" pitchFamily="34" charset="0"/>
              </a:rPr>
              <a:t>Readily soluble in water </a:t>
            </a:r>
          </a:p>
          <a:p>
            <a:pPr marL="285750" marR="0" lvl="0" indent="-285750" algn="l" defTabSz="914061" rtl="0" eaLnBrk="1" fontAlgn="auto" latinLnBrk="0" hangingPunct="1">
              <a:lnSpc>
                <a:spcPct val="100000"/>
              </a:lnSpc>
              <a:spcBef>
                <a:spcPts val="0"/>
              </a:spcBef>
              <a:spcAft>
                <a:spcPct val="20000"/>
              </a:spcAft>
              <a:buClr>
                <a:schemeClr val="tx1"/>
              </a:buClr>
              <a:buSzTx/>
              <a:buFont typeface="Arial" panose="020B0604020202020204" pitchFamily="34" charset="0"/>
              <a:buChar char="•"/>
              <a:tabLst>
                <a:tab pos="4570305" algn="l"/>
              </a:tabLst>
              <a:defRPr/>
            </a:pPr>
            <a:r>
              <a:rPr kumimoji="0" lang="en-US" sz="2000" b="0" i="0" u="none" strike="noStrike" kern="1200" cap="none" spc="0" normalizeH="0" baseline="0" noProof="0">
                <a:ln>
                  <a:noFill/>
                </a:ln>
                <a:effectLst/>
                <a:uLnTx/>
                <a:uFillTx/>
                <a:ea typeface="Fira Sans" panose="020B0503050000020004" pitchFamily="34" charset="0"/>
                <a:cs typeface="Arial" pitchFamily="34" charset="0"/>
              </a:rPr>
              <a:t>Insoluble in lipophilic comp. or alcohols</a:t>
            </a:r>
          </a:p>
          <a:p>
            <a:pPr marR="0" lvl="0" algn="l" defTabSz="914061" rtl="0" eaLnBrk="1" fontAlgn="auto" latinLnBrk="0" hangingPunct="1">
              <a:lnSpc>
                <a:spcPct val="100000"/>
              </a:lnSpc>
              <a:spcBef>
                <a:spcPts val="0"/>
              </a:spcBef>
              <a:spcAft>
                <a:spcPct val="20000"/>
              </a:spcAft>
              <a:buClr>
                <a:srgbClr val="7C807E"/>
              </a:buClr>
              <a:buSzTx/>
              <a:tabLst>
                <a:tab pos="4570305" algn="l"/>
              </a:tabLst>
              <a:defRPr/>
            </a:pPr>
            <a:endParaRPr lang="fr-FR" b="1"/>
          </a:p>
        </p:txBody>
      </p:sp>
      <p:sp>
        <p:nvSpPr>
          <p:cNvPr id="6" name="Titre 5">
            <a:extLst>
              <a:ext uri="{FF2B5EF4-FFF2-40B4-BE49-F238E27FC236}">
                <a16:creationId xmlns:a16="http://schemas.microsoft.com/office/drawing/2014/main" id="{2B5CEB92-8F0D-C1C9-2D79-617B2C178FD1}"/>
              </a:ext>
            </a:extLst>
          </p:cNvPr>
          <p:cNvSpPr>
            <a:spLocks noGrp="1"/>
          </p:cNvSpPr>
          <p:nvPr>
            <p:ph type="title"/>
          </p:nvPr>
        </p:nvSpPr>
        <p:spPr/>
        <p:txBody>
          <a:bodyPr/>
          <a:lstStyle/>
          <a:p>
            <a:r>
              <a:rPr lang="en-US" sz="2400" b="1">
                <a:solidFill>
                  <a:schemeClr val="tx1"/>
                </a:solidFill>
                <a:latin typeface="DM Sans" pitchFamily="2" charset="0"/>
              </a:rPr>
              <a:t>Formulating with STAY-C® 50</a:t>
            </a:r>
            <a:endParaRPr lang="fr-FR" sz="2400" b="1">
              <a:solidFill>
                <a:schemeClr val="tx1"/>
              </a:solidFill>
              <a:latin typeface="DM Sans" pitchFamily="2" charset="0"/>
            </a:endParaRPr>
          </a:p>
        </p:txBody>
      </p:sp>
      <p:pic>
        <p:nvPicPr>
          <p:cNvPr id="3" name="Picture 6">
            <a:extLst>
              <a:ext uri="{FF2B5EF4-FFF2-40B4-BE49-F238E27FC236}">
                <a16:creationId xmlns:a16="http://schemas.microsoft.com/office/drawing/2014/main" id="{BCF15036-7574-BFB4-946B-C1024CD792D9}"/>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725265" y="-1"/>
            <a:ext cx="5466735" cy="6858001"/>
          </a:xfrm>
          <a:prstGeom prst="rect">
            <a:avLst/>
          </a:prstGeom>
        </p:spPr>
      </p:pic>
      <p:sp>
        <p:nvSpPr>
          <p:cNvPr id="5" name="Freeform 2">
            <a:extLst>
              <a:ext uri="{FF2B5EF4-FFF2-40B4-BE49-F238E27FC236}">
                <a16:creationId xmlns:a16="http://schemas.microsoft.com/office/drawing/2014/main" id="{69EBB297-62F7-83A3-51F9-8C19FBAE8712}"/>
              </a:ext>
            </a:extLst>
          </p:cNvPr>
          <p:cNvSpPr/>
          <p:nvPr/>
        </p:nvSpPr>
        <p:spPr>
          <a:xfrm>
            <a:off x="9551302" y="6172200"/>
            <a:ext cx="2431681" cy="469917"/>
          </a:xfrm>
          <a:custGeom>
            <a:avLst/>
            <a:gdLst/>
            <a:ahLst/>
            <a:cxnLst/>
            <a:rect l="l" t="t" r="r" b="b"/>
            <a:pathLst>
              <a:path w="3647522" h="704875">
                <a:moveTo>
                  <a:pt x="0" y="0"/>
                </a:moveTo>
                <a:lnTo>
                  <a:pt x="3647522" y="0"/>
                </a:lnTo>
                <a:lnTo>
                  <a:pt x="3647522" y="704875"/>
                </a:lnTo>
                <a:lnTo>
                  <a:pt x="0" y="704875"/>
                </a:lnTo>
                <a:lnTo>
                  <a:pt x="0" y="0"/>
                </a:lnTo>
                <a:close/>
              </a:path>
            </a:pathLst>
          </a:custGeom>
          <a: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lstStyle/>
          <a:p>
            <a:pPr defTabSz="609630"/>
            <a:endParaRPr lang="en-GB" sz="1200">
              <a:solidFill>
                <a:prstClr val="black"/>
              </a:solidFill>
              <a:latin typeface="DM Sans"/>
            </a:endParaRPr>
          </a:p>
        </p:txBody>
      </p:sp>
    </p:spTree>
    <p:extLst>
      <p:ext uri="{BB962C8B-B14F-4D97-AF65-F5344CB8AC3E}">
        <p14:creationId xmlns:p14="http://schemas.microsoft.com/office/powerpoint/2010/main" val="2298500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umero diapositiva 2">
            <a:extLst>
              <a:ext uri="{FF2B5EF4-FFF2-40B4-BE49-F238E27FC236}">
                <a16:creationId xmlns:a16="http://schemas.microsoft.com/office/drawing/2014/main" id="{D6ECA0B3-BA4C-A6F3-B1D3-03250C9ADA3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15" name="Picture 3">
            <a:extLst>
              <a:ext uri="{FF2B5EF4-FFF2-40B4-BE49-F238E27FC236}">
                <a16:creationId xmlns:a16="http://schemas.microsoft.com/office/drawing/2014/main" id="{F5230743-6A4D-9BD8-31E3-EF0B4EBC4C8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8" name="Espaço Reservado para Imagem 7" descr="Uma imagem contendo ao ar livre, homem, água, ar&#10;&#10;Descrição gerada automaticamente">
            <a:extLst>
              <a:ext uri="{FF2B5EF4-FFF2-40B4-BE49-F238E27FC236}">
                <a16:creationId xmlns:a16="http://schemas.microsoft.com/office/drawing/2014/main" id="{65631499-D91D-B957-4284-2FA830D77AE7}"/>
              </a:ext>
            </a:extLst>
          </p:cNvPr>
          <p:cNvPicPr>
            <a:picLocks noGrp="1" noChangeAspect="1"/>
          </p:cNvPicPr>
          <p:nvPr>
            <p:ph type="pic" sz="quarter" idx="22"/>
          </p:nvPr>
        </p:nvPicPr>
        <p:blipFill>
          <a:blip r:embed="rId3" cstate="print">
            <a:extLst>
              <a:ext uri="{28A0092B-C50C-407E-A947-70E740481C1C}">
                <a14:useLocalDpi xmlns:a14="http://schemas.microsoft.com/office/drawing/2010/main"/>
              </a:ext>
            </a:extLst>
          </a:blip>
          <a:srcRect/>
          <a:stretch>
            <a:fillRect/>
          </a:stretch>
        </p:blipFill>
        <p:spPr>
          <a:xfrm>
            <a:off x="6096000" y="0"/>
            <a:ext cx="6096000" cy="6858000"/>
          </a:xfrm>
        </p:spPr>
      </p:pic>
      <p:sp>
        <p:nvSpPr>
          <p:cNvPr id="6" name="Espace réservé du texte 3">
            <a:extLst>
              <a:ext uri="{FF2B5EF4-FFF2-40B4-BE49-F238E27FC236}">
                <a16:creationId xmlns:a16="http://schemas.microsoft.com/office/drawing/2014/main" id="{841B43AA-F9EC-ABB7-A5E9-3535DD7894E0}"/>
              </a:ext>
            </a:extLst>
          </p:cNvPr>
          <p:cNvSpPr txBox="1">
            <a:spLocks/>
          </p:cNvSpPr>
          <p:nvPr/>
        </p:nvSpPr>
        <p:spPr>
          <a:xfrm>
            <a:off x="302398" y="1080000"/>
            <a:ext cx="5652179" cy="510234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defTabSz="914061">
              <a:spcAft>
                <a:spcPct val="20000"/>
              </a:spcAft>
              <a:buClr>
                <a:schemeClr val="tx1"/>
              </a:buClr>
              <a:tabLst>
                <a:tab pos="4570305" algn="l"/>
              </a:tabLst>
              <a:defRPr/>
            </a:pPr>
            <a:r>
              <a:rPr lang="en-US" sz="2000" b="1" kern="1200">
                <a:ea typeface="Fira Sans" panose="020B0503050000020004" pitchFamily="34" charset="0"/>
                <a:cs typeface="Arial" pitchFamily="34" charset="0"/>
              </a:rPr>
              <a:t>Stability</a:t>
            </a:r>
          </a:p>
          <a:p>
            <a:pPr marL="285750" indent="-285750" defTabSz="914061">
              <a:spcAft>
                <a:spcPct val="20000"/>
              </a:spcAft>
              <a:buClr>
                <a:schemeClr val="tx1"/>
              </a:buClr>
              <a:buFont typeface="Arial" panose="020B0604020202020204" pitchFamily="34" charset="0"/>
              <a:buChar char="•"/>
              <a:tabLst>
                <a:tab pos="4570305" algn="l"/>
              </a:tabLst>
              <a:defRPr/>
            </a:pPr>
            <a:r>
              <a:rPr lang="en-US" sz="2000" kern="1200">
                <a:ea typeface="Fira Sans" panose="020B0503050000020004" pitchFamily="34" charset="0"/>
                <a:cs typeface="Arial" pitchFamily="34" charset="0"/>
              </a:rPr>
              <a:t>Low pH (3-4)</a:t>
            </a:r>
          </a:p>
          <a:p>
            <a:pPr marL="285750" indent="-285750" defTabSz="914061">
              <a:spcAft>
                <a:spcPct val="20000"/>
              </a:spcAft>
              <a:buClr>
                <a:schemeClr val="tx1"/>
              </a:buClr>
              <a:buFont typeface="Arial" panose="020B0604020202020204" pitchFamily="34" charset="0"/>
              <a:buChar char="•"/>
              <a:tabLst>
                <a:tab pos="4570305" algn="l"/>
              </a:tabLst>
              <a:defRPr/>
            </a:pPr>
            <a:r>
              <a:rPr lang="en-US" sz="2000" kern="1200">
                <a:ea typeface="Fira Sans" panose="020B0503050000020004" pitchFamily="34" charset="0"/>
                <a:cs typeface="Arial" pitchFamily="34" charset="0"/>
              </a:rPr>
              <a:t>Low water content (adding alcohol, glycols, etc..) or anhydrous formulations oil-/silicone-based</a:t>
            </a:r>
          </a:p>
          <a:p>
            <a:pPr marL="285750" indent="-285750" defTabSz="914061">
              <a:spcAft>
                <a:spcPct val="20000"/>
              </a:spcAft>
              <a:buClr>
                <a:schemeClr val="tx1"/>
              </a:buClr>
              <a:buFont typeface="Arial" panose="020B0604020202020204" pitchFamily="34" charset="0"/>
              <a:buChar char="•"/>
              <a:tabLst>
                <a:tab pos="4570305" algn="l"/>
              </a:tabLst>
              <a:defRPr/>
            </a:pPr>
            <a:r>
              <a:rPr lang="en-US" sz="2000" kern="1200">
                <a:ea typeface="Fira Sans" panose="020B0503050000020004" pitchFamily="34" charset="0"/>
                <a:cs typeface="Arial" pitchFamily="34" charset="0"/>
              </a:rPr>
              <a:t>Antioxidants (Tocopherol,… etc..)</a:t>
            </a:r>
          </a:p>
          <a:p>
            <a:pPr marL="285750" indent="-285750" defTabSz="914061">
              <a:spcAft>
                <a:spcPct val="20000"/>
              </a:spcAft>
              <a:buClr>
                <a:schemeClr val="tx1"/>
              </a:buClr>
              <a:buFont typeface="Arial" panose="020B0604020202020204" pitchFamily="34" charset="0"/>
              <a:buChar char="•"/>
              <a:tabLst>
                <a:tab pos="4570305" algn="l"/>
              </a:tabLst>
              <a:defRPr/>
            </a:pPr>
            <a:r>
              <a:rPr lang="en-US" sz="2000" kern="1200">
                <a:ea typeface="Fira Sans" panose="020B0503050000020004" pitchFamily="34" charset="0"/>
                <a:cs typeface="Arial" pitchFamily="34" charset="0"/>
              </a:rPr>
              <a:t>Packing (airless)</a:t>
            </a:r>
          </a:p>
          <a:p>
            <a:pPr marL="285750" indent="-285750" defTabSz="914061">
              <a:spcAft>
                <a:spcPct val="20000"/>
              </a:spcAft>
              <a:buClr>
                <a:schemeClr val="tx1"/>
              </a:buClr>
              <a:buFont typeface="Arial" panose="020B0604020202020204" pitchFamily="34" charset="0"/>
              <a:buChar char="•"/>
              <a:tabLst>
                <a:tab pos="4570305" algn="l"/>
              </a:tabLst>
              <a:defRPr/>
            </a:pPr>
            <a:endParaRPr lang="en-US" sz="2000" kern="1200">
              <a:ea typeface="Fira Sans" panose="020B0503050000020004" pitchFamily="34" charset="0"/>
              <a:cs typeface="Arial" pitchFamily="34" charset="0"/>
            </a:endParaRPr>
          </a:p>
          <a:p>
            <a:pPr defTabSz="914061">
              <a:spcAft>
                <a:spcPct val="20000"/>
              </a:spcAft>
              <a:buClr>
                <a:schemeClr val="tx1"/>
              </a:buClr>
              <a:tabLst>
                <a:tab pos="4570305" algn="l"/>
              </a:tabLst>
              <a:defRPr/>
            </a:pPr>
            <a:r>
              <a:rPr lang="en-US" sz="2000" b="1" kern="1200">
                <a:ea typeface="Fira Sans" panose="020B0503050000020004" pitchFamily="34" charset="0"/>
                <a:cs typeface="Arial" pitchFamily="34" charset="0"/>
              </a:rPr>
              <a:t>Solubility</a:t>
            </a:r>
          </a:p>
          <a:p>
            <a:pPr marL="285750" indent="-285750" defTabSz="914061">
              <a:spcAft>
                <a:spcPct val="20000"/>
              </a:spcAft>
              <a:buClr>
                <a:schemeClr val="tx1"/>
              </a:buClr>
              <a:buFont typeface="Arial" panose="020B0604020202020204" pitchFamily="34" charset="0"/>
              <a:buChar char="•"/>
              <a:tabLst>
                <a:tab pos="4570305" algn="l"/>
              </a:tabLst>
              <a:defRPr/>
            </a:pPr>
            <a:r>
              <a:rPr lang="en-US" sz="2000" kern="1200">
                <a:ea typeface="Fira Sans" panose="020B0503050000020004" pitchFamily="34" charset="0"/>
                <a:cs typeface="Arial" pitchFamily="34" charset="0"/>
              </a:rPr>
              <a:t>Freely soluble in water </a:t>
            </a:r>
          </a:p>
          <a:p>
            <a:pPr marL="285750" indent="-285750" defTabSz="914061">
              <a:spcAft>
                <a:spcPct val="20000"/>
              </a:spcAft>
              <a:buClr>
                <a:schemeClr val="tx1"/>
              </a:buClr>
              <a:buFont typeface="Arial" panose="020B0604020202020204" pitchFamily="34" charset="0"/>
              <a:buChar char="•"/>
              <a:tabLst>
                <a:tab pos="4570305" algn="l"/>
              </a:tabLst>
              <a:defRPr/>
            </a:pPr>
            <a:r>
              <a:rPr lang="en-US" sz="2000" kern="1200">
                <a:ea typeface="Fira Sans" panose="020B0503050000020004" pitchFamily="34" charset="0"/>
                <a:cs typeface="Arial" pitchFamily="34" charset="0"/>
              </a:rPr>
              <a:t>Sparingly soluble in alcohol</a:t>
            </a:r>
          </a:p>
          <a:p>
            <a:pPr marL="285750" indent="-285750" defTabSz="914061">
              <a:spcAft>
                <a:spcPct val="20000"/>
              </a:spcAft>
              <a:buClr>
                <a:schemeClr val="tx1"/>
              </a:buClr>
              <a:buFont typeface="Arial" panose="020B0604020202020204" pitchFamily="34" charset="0"/>
              <a:buChar char="•"/>
              <a:tabLst>
                <a:tab pos="4570305" algn="l"/>
              </a:tabLst>
              <a:defRPr/>
            </a:pPr>
            <a:r>
              <a:rPr lang="en-US" sz="2000" kern="1200">
                <a:ea typeface="Fira Sans" panose="020B0503050000020004" pitchFamily="34" charset="0"/>
                <a:cs typeface="Arial" pitchFamily="34" charset="0"/>
              </a:rPr>
              <a:t>Soluble in glycols</a:t>
            </a:r>
          </a:p>
        </p:txBody>
      </p:sp>
      <p:sp>
        <p:nvSpPr>
          <p:cNvPr id="7" name="Titre 5">
            <a:extLst>
              <a:ext uri="{FF2B5EF4-FFF2-40B4-BE49-F238E27FC236}">
                <a16:creationId xmlns:a16="http://schemas.microsoft.com/office/drawing/2014/main" id="{0F02D3E3-B79E-78EB-54C1-565AA4A98B46}"/>
              </a:ext>
            </a:extLst>
          </p:cNvPr>
          <p:cNvSpPr>
            <a:spLocks noGrp="1"/>
          </p:cNvSpPr>
          <p:nvPr>
            <p:ph type="title"/>
          </p:nvPr>
        </p:nvSpPr>
        <p:spPr>
          <a:xfrm>
            <a:off x="302401" y="302400"/>
            <a:ext cx="6250799" cy="371829"/>
          </a:xfrm>
        </p:spPr>
        <p:txBody>
          <a:bodyPr/>
          <a:lstStyle/>
          <a:p>
            <a:r>
              <a:rPr lang="en-US" sz="2400">
                <a:solidFill>
                  <a:schemeClr val="tx1"/>
                </a:solidFill>
              </a:rPr>
              <a:t>Formulating with Asc</a:t>
            </a:r>
            <a:r>
              <a:rPr lang="en-US" sz="2400"/>
              <a:t>orbic</a:t>
            </a:r>
            <a:r>
              <a:rPr lang="en-US" sz="2400">
                <a:solidFill>
                  <a:schemeClr val="tx1"/>
                </a:solidFill>
              </a:rPr>
              <a:t> Acid</a:t>
            </a:r>
            <a:endParaRPr lang="fr-FR" sz="2400">
              <a:solidFill>
                <a:schemeClr val="tx1"/>
              </a:solidFill>
            </a:endParaRPr>
          </a:p>
        </p:txBody>
      </p:sp>
    </p:spTree>
    <p:extLst>
      <p:ext uri="{BB962C8B-B14F-4D97-AF65-F5344CB8AC3E}">
        <p14:creationId xmlns:p14="http://schemas.microsoft.com/office/powerpoint/2010/main" val="1335661919"/>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E5145B-53EF-4180-0E51-6614D58E95D3}"/>
              </a:ext>
            </a:extLst>
          </p:cNvPr>
          <p:cNvSpPr>
            <a:spLocks noGrp="1"/>
          </p:cNvSpPr>
          <p:nvPr>
            <p:ph type="body" sz="quarter" idx="12"/>
          </p:nvPr>
        </p:nvSpPr>
        <p:spPr/>
        <p:txBody>
          <a:bodyPr/>
          <a:lstStyle/>
          <a:p>
            <a:endParaRPr lang="fr-FR"/>
          </a:p>
        </p:txBody>
      </p:sp>
      <p:sp>
        <p:nvSpPr>
          <p:cNvPr id="3" name="Slide Number Placeholder 2">
            <a:extLst>
              <a:ext uri="{FF2B5EF4-FFF2-40B4-BE49-F238E27FC236}">
                <a16:creationId xmlns:a16="http://schemas.microsoft.com/office/drawing/2014/main" id="{56B5E7B6-FFB4-C5FC-8DE0-57C920B188F6}"/>
              </a:ext>
            </a:extLst>
          </p:cNvPr>
          <p:cNvSpPr>
            <a:spLocks noGrp="1"/>
          </p:cNvSpPr>
          <p:nvPr>
            <p:ph type="sldNum" sz="quarter" idx="10"/>
          </p:nvPr>
        </p:nvSpPr>
        <p:spPr/>
        <p:txBody>
          <a:bodyPr/>
          <a:lstStyle/>
          <a:p>
            <a:fld id="{5BA3E189-2F3A-42E5-B572-3520703B6186}" type="slidenum">
              <a:rPr lang="en-GB" smtClean="0"/>
              <a:pPr/>
              <a:t>27</a:t>
            </a:fld>
            <a:endParaRPr lang="en-GB"/>
          </a:p>
        </p:txBody>
      </p:sp>
      <p:sp>
        <p:nvSpPr>
          <p:cNvPr id="4" name="Text Placeholder 3">
            <a:extLst>
              <a:ext uri="{FF2B5EF4-FFF2-40B4-BE49-F238E27FC236}">
                <a16:creationId xmlns:a16="http://schemas.microsoft.com/office/drawing/2014/main" id="{5105358A-3FE4-53A1-3B6B-1726ABE7B124}"/>
              </a:ext>
            </a:extLst>
          </p:cNvPr>
          <p:cNvSpPr>
            <a:spLocks noGrp="1"/>
          </p:cNvSpPr>
          <p:nvPr>
            <p:ph type="body" idx="11"/>
          </p:nvPr>
        </p:nvSpPr>
        <p:spPr/>
        <p:txBody>
          <a:bodyPr/>
          <a:lstStyle/>
          <a:p>
            <a:endParaRPr lang="fr-FR"/>
          </a:p>
        </p:txBody>
      </p:sp>
      <p:sp>
        <p:nvSpPr>
          <p:cNvPr id="5" name="Title 4">
            <a:extLst>
              <a:ext uri="{FF2B5EF4-FFF2-40B4-BE49-F238E27FC236}">
                <a16:creationId xmlns:a16="http://schemas.microsoft.com/office/drawing/2014/main" id="{548971CB-BB68-F2C7-C3CB-F3DACFBF0279}"/>
              </a:ext>
            </a:extLst>
          </p:cNvPr>
          <p:cNvSpPr>
            <a:spLocks noGrp="1"/>
          </p:cNvSpPr>
          <p:nvPr>
            <p:ph type="title"/>
          </p:nvPr>
        </p:nvSpPr>
        <p:spPr/>
        <p:txBody>
          <a:bodyPr/>
          <a:lstStyle/>
          <a:p>
            <a:endParaRPr lang="fr-FR"/>
          </a:p>
        </p:txBody>
      </p:sp>
      <p:pic>
        <p:nvPicPr>
          <p:cNvPr id="7" name="Picture 6">
            <a:extLst>
              <a:ext uri="{FF2B5EF4-FFF2-40B4-BE49-F238E27FC236}">
                <a16:creationId xmlns:a16="http://schemas.microsoft.com/office/drawing/2014/main" id="{7F9C3D0B-EAEF-D8CF-D794-77C256A73FB0}"/>
              </a:ext>
            </a:extLst>
          </p:cNvPr>
          <p:cNvPicPr>
            <a:picLocks noChangeAspect="1"/>
          </p:cNvPicPr>
          <p:nvPr/>
        </p:nvPicPr>
        <p:blipFill>
          <a:blip r:embed="rId2"/>
          <a:stretch>
            <a:fillRect/>
          </a:stretch>
        </p:blipFill>
        <p:spPr>
          <a:xfrm>
            <a:off x="0" y="0"/>
            <a:ext cx="12254247" cy="6858000"/>
          </a:xfrm>
          <a:prstGeom prst="rect">
            <a:avLst/>
          </a:prstGeom>
        </p:spPr>
      </p:pic>
    </p:spTree>
    <p:extLst>
      <p:ext uri="{BB962C8B-B14F-4D97-AF65-F5344CB8AC3E}">
        <p14:creationId xmlns:p14="http://schemas.microsoft.com/office/powerpoint/2010/main" val="3683732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AE5225-797C-3072-3DAF-8E63A1ED032C}"/>
              </a:ext>
            </a:extLst>
          </p:cNvPr>
          <p:cNvSpPr>
            <a:spLocks noGrp="1"/>
          </p:cNvSpPr>
          <p:nvPr>
            <p:ph type="sldNum" sz="quarter" idx="10"/>
          </p:nvPr>
        </p:nvSpPr>
        <p:spPr/>
        <p:txBody>
          <a:bodyPr/>
          <a:lstStyle/>
          <a:p>
            <a:fld id="{5BA3E189-2F3A-42E5-B572-3520703B6186}" type="slidenum">
              <a:rPr lang="en-GB" smtClean="0"/>
              <a:pPr/>
              <a:t>28</a:t>
            </a:fld>
            <a:endParaRPr lang="en-GB"/>
          </a:p>
        </p:txBody>
      </p:sp>
      <p:sp>
        <p:nvSpPr>
          <p:cNvPr id="3" name="Title 2">
            <a:extLst>
              <a:ext uri="{FF2B5EF4-FFF2-40B4-BE49-F238E27FC236}">
                <a16:creationId xmlns:a16="http://schemas.microsoft.com/office/drawing/2014/main" id="{A1AC0D36-F456-D912-3C12-B2B6A1AB1E4B}"/>
              </a:ext>
            </a:extLst>
          </p:cNvPr>
          <p:cNvSpPr>
            <a:spLocks noGrp="1"/>
          </p:cNvSpPr>
          <p:nvPr>
            <p:ph type="title"/>
          </p:nvPr>
        </p:nvSpPr>
        <p:spPr/>
        <p:txBody>
          <a:bodyPr/>
          <a:lstStyle/>
          <a:p>
            <a:endParaRPr lang="en-GB"/>
          </a:p>
        </p:txBody>
      </p:sp>
      <p:pic>
        <p:nvPicPr>
          <p:cNvPr id="10242" name="Picture 2" descr="A diagram of impact and impact&#10;&#10;Description automatically generated">
            <a:extLst>
              <a:ext uri="{FF2B5EF4-FFF2-40B4-BE49-F238E27FC236}">
                <a16:creationId xmlns:a16="http://schemas.microsoft.com/office/drawing/2014/main" id="{41CAC381-421D-B208-D7FC-F093DAFF4C6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350" y="0"/>
            <a:ext cx="121808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07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3D1E585A-1511-B9E6-AA1B-D16A1AAB5C2D}"/>
                  </a:ext>
                </a:extLst>
              </p14:cNvPr>
              <p14:cNvContentPartPr/>
              <p14:nvPr/>
            </p14:nvContentPartPr>
            <p14:xfrm>
              <a:off x="9330611" y="-1135223"/>
              <a:ext cx="15551" cy="15551"/>
            </p14:xfrm>
          </p:contentPart>
        </mc:Choice>
        <mc:Fallback xmlns="">
          <p:pic>
            <p:nvPicPr>
              <p:cNvPr id="8" name="Ink 7">
                <a:extLst>
                  <a:ext uri="{FF2B5EF4-FFF2-40B4-BE49-F238E27FC236}">
                    <a16:creationId xmlns:a16="http://schemas.microsoft.com/office/drawing/2014/main" id="{3D1E585A-1511-B9E6-AA1B-D16A1AAB5C2D}"/>
                  </a:ext>
                </a:extLst>
              </p:cNvPr>
              <p:cNvPicPr/>
              <p:nvPr/>
            </p:nvPicPr>
            <p:blipFill>
              <a:blip r:embed="rId3"/>
              <a:stretch>
                <a:fillRect/>
              </a:stretch>
            </p:blipFill>
            <p:spPr>
              <a:xfrm>
                <a:off x="8553061" y="-1912773"/>
                <a:ext cx="1555100" cy="1555100"/>
              </a:xfrm>
              <a:prstGeom prst="rect">
                <a:avLst/>
              </a:prstGeom>
            </p:spPr>
          </p:pic>
        </mc:Fallback>
      </mc:AlternateContent>
      <p:pic>
        <p:nvPicPr>
          <p:cNvPr id="15" name="Picture 14" descr="A person smiling and a yellow background&#10;&#10;Description automatically generated with medium confidence">
            <a:extLst>
              <a:ext uri="{FF2B5EF4-FFF2-40B4-BE49-F238E27FC236}">
                <a16:creationId xmlns:a16="http://schemas.microsoft.com/office/drawing/2014/main" id="{F98D7D33-C466-EF56-CBAF-7498280FF30B}"/>
              </a:ext>
            </a:extLst>
          </p:cNvPr>
          <p:cNvPicPr>
            <a:picLocks noChangeAspect="1"/>
          </p:cNvPicPr>
          <p:nvPr/>
        </p:nvPicPr>
        <p:blipFill>
          <a:blip r:embed="rId4"/>
          <a:stretch>
            <a:fillRect/>
          </a:stretch>
        </p:blipFill>
        <p:spPr>
          <a:xfrm>
            <a:off x="-1" y="0"/>
            <a:ext cx="12248325" cy="6889683"/>
          </a:xfrm>
          <a:prstGeom prst="rect">
            <a:avLst/>
          </a:prstGeom>
        </p:spPr>
      </p:pic>
    </p:spTree>
    <p:extLst>
      <p:ext uri="{BB962C8B-B14F-4D97-AF65-F5344CB8AC3E}">
        <p14:creationId xmlns:p14="http://schemas.microsoft.com/office/powerpoint/2010/main" val="371792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E53B72-77C5-17DD-07F4-2940439EC623}"/>
              </a:ext>
            </a:extLst>
          </p:cNvPr>
          <p:cNvSpPr>
            <a:spLocks noGrp="1"/>
          </p:cNvSpPr>
          <p:nvPr>
            <p:ph type="sldNum" sz="quarter" idx="10"/>
          </p:nvPr>
        </p:nvSpPr>
        <p:spPr/>
        <p:txBody>
          <a:bodyPr/>
          <a:lstStyle/>
          <a:p>
            <a:fld id="{5BA3E189-2F3A-42E5-B572-3520703B6186}" type="slidenum">
              <a:rPr lang="en-GB" smtClean="0"/>
              <a:pPr/>
              <a:t>30</a:t>
            </a:fld>
            <a:endParaRPr lang="en-GB"/>
          </a:p>
        </p:txBody>
      </p:sp>
      <p:sp>
        <p:nvSpPr>
          <p:cNvPr id="4" name="Text Placeholder 3">
            <a:extLst>
              <a:ext uri="{FF2B5EF4-FFF2-40B4-BE49-F238E27FC236}">
                <a16:creationId xmlns:a16="http://schemas.microsoft.com/office/drawing/2014/main" id="{8975D083-6A81-2F58-1BA6-22C5561EF106}"/>
              </a:ext>
            </a:extLst>
          </p:cNvPr>
          <p:cNvSpPr>
            <a:spLocks noGrp="1"/>
          </p:cNvSpPr>
          <p:nvPr>
            <p:ph type="body" sz="quarter" idx="24"/>
          </p:nvPr>
        </p:nvSpPr>
        <p:spPr>
          <a:xfrm>
            <a:off x="302400" y="1106466"/>
            <a:ext cx="6250798" cy="5079265"/>
          </a:xfrm>
        </p:spPr>
        <p:txBody>
          <a:bodyPr>
            <a:normAutofit/>
          </a:bodyPr>
          <a:lstStyle/>
          <a:p>
            <a:pPr marL="285750" indent="-285750">
              <a:spcBef>
                <a:spcPts val="0"/>
              </a:spcBef>
              <a:spcAft>
                <a:spcPts val="600"/>
              </a:spcAft>
              <a:buFont typeface="Arial" panose="020B0604020202020204" pitchFamily="34" charset="0"/>
              <a:buChar char="•"/>
            </a:pPr>
            <a:r>
              <a:rPr lang="en-GB" sz="1400"/>
              <a:t>Niacinamide (Vitamin B3) is a very stable vitamin which offers</a:t>
            </a:r>
            <a:br>
              <a:rPr lang="en-GB" sz="1400"/>
            </a:br>
            <a:r>
              <a:rPr lang="en-GB" sz="1400"/>
              <a:t>a wide range of well-documented topical benefits. </a:t>
            </a:r>
          </a:p>
          <a:p>
            <a:pPr marL="285750" indent="-285750">
              <a:spcBef>
                <a:spcPts val="0"/>
              </a:spcBef>
              <a:spcAft>
                <a:spcPts val="600"/>
              </a:spcAft>
              <a:buFont typeface="Arial" panose="020B0604020202020204" pitchFamily="34" charset="0"/>
              <a:buChar char="•"/>
            </a:pPr>
            <a:r>
              <a:rPr lang="en-US" sz="1400"/>
              <a:t>Niacinamide improves skin health by strengthening the skin barrier, minimizing the appearance of pores, evening out skin tone, and protecting against environmental stress.</a:t>
            </a:r>
            <a:endParaRPr lang="en-GB" sz="1400"/>
          </a:p>
          <a:p>
            <a:pPr marL="285750" indent="-285750">
              <a:spcBef>
                <a:spcPts val="0"/>
              </a:spcBef>
              <a:spcAft>
                <a:spcPts val="1600"/>
              </a:spcAft>
              <a:buFont typeface="Arial" panose="020B0604020202020204" pitchFamily="34" charset="0"/>
              <a:buChar char="•"/>
            </a:pPr>
            <a:r>
              <a:rPr lang="en-GB" sz="1400"/>
              <a:t>Niacinamide is a key component of NAD+ and NADP, essential coenzymes in ATP production, also having a central role in DNA repair and skin homeostasis.</a:t>
            </a:r>
          </a:p>
          <a:p>
            <a:pPr>
              <a:spcBef>
                <a:spcPts val="0"/>
              </a:spcBef>
              <a:spcAft>
                <a:spcPts val="400"/>
              </a:spcAft>
            </a:pPr>
            <a:r>
              <a:rPr lang="en-GB" sz="1400" b="1"/>
              <a:t>What is special about Niacinamide PC?</a:t>
            </a:r>
          </a:p>
          <a:p>
            <a:pPr marL="285750" indent="-285750">
              <a:spcBef>
                <a:spcPts val="0"/>
              </a:spcBef>
              <a:spcAft>
                <a:spcPts val="1600"/>
              </a:spcAft>
              <a:buFont typeface="Arial" panose="020B0604020202020204" pitchFamily="34" charset="0"/>
              <a:buChar char="•"/>
            </a:pPr>
            <a:r>
              <a:rPr lang="en-GB" sz="1400"/>
              <a:t>Niacinamide PC is a special cosmetic proprietary grade of DSM,</a:t>
            </a:r>
            <a:br>
              <a:rPr lang="en-GB" sz="1400"/>
            </a:br>
            <a:r>
              <a:rPr lang="en-GB" sz="1400"/>
              <a:t>which has a low guaranteed level of residual nicotinic acid to</a:t>
            </a:r>
            <a:br>
              <a:rPr lang="en-GB" sz="1400"/>
            </a:br>
            <a:r>
              <a:rPr lang="en-GB" sz="1400"/>
              <a:t>address any concerns about unpleasant skin sensations.</a:t>
            </a:r>
          </a:p>
          <a:p>
            <a:pPr marL="285750" indent="-285750">
              <a:spcBef>
                <a:spcPts val="0"/>
              </a:spcBef>
              <a:spcAft>
                <a:spcPts val="1600"/>
              </a:spcAft>
              <a:buFont typeface="Arial" panose="020B0604020202020204" pitchFamily="34" charset="0"/>
              <a:buChar char="•"/>
            </a:pPr>
            <a:r>
              <a:rPr lang="en-GB" sz="1400"/>
              <a:t>Fully raw material backward integrated </a:t>
            </a:r>
            <a:br>
              <a:rPr lang="en-GB" sz="1400"/>
            </a:br>
            <a:r>
              <a:rPr lang="en-GB" sz="1400"/>
              <a:t>(picoline – intermediates of niacinamide-  from natural origin, ex tapioca)</a:t>
            </a:r>
          </a:p>
          <a:p>
            <a:pPr>
              <a:spcBef>
                <a:spcPts val="0"/>
              </a:spcBef>
              <a:spcAft>
                <a:spcPts val="400"/>
              </a:spcAft>
            </a:pPr>
            <a:r>
              <a:rPr lang="en-GB" sz="1400" b="1"/>
              <a:t>An all-round product for my skin?</a:t>
            </a:r>
          </a:p>
          <a:p>
            <a:pPr marL="285750" indent="-285750">
              <a:spcBef>
                <a:spcPts val="0"/>
              </a:spcBef>
              <a:buFont typeface="Arial" panose="020B0604020202020204" pitchFamily="34" charset="0"/>
              <a:buChar char="•"/>
            </a:pPr>
            <a:r>
              <a:rPr lang="en-GB" sz="1400"/>
              <a:t>Niacinamide PC is the ideal candidate for day care and sun care products.</a:t>
            </a:r>
          </a:p>
          <a:p>
            <a:pPr marL="285750" indent="-285750">
              <a:spcBef>
                <a:spcPts val="0"/>
              </a:spcBef>
              <a:spcAft>
                <a:spcPts val="1800"/>
              </a:spcAft>
              <a:buFont typeface="Arial" panose="020B0604020202020204" pitchFamily="34" charset="0"/>
              <a:buChar char="•"/>
            </a:pPr>
            <a:r>
              <a:rPr lang="en-GB" sz="1400"/>
              <a:t>Suitable for all skin types and well tolerated.</a:t>
            </a:r>
          </a:p>
        </p:txBody>
      </p:sp>
      <p:sp>
        <p:nvSpPr>
          <p:cNvPr id="5" name="Text Placeholder 4">
            <a:extLst>
              <a:ext uri="{FF2B5EF4-FFF2-40B4-BE49-F238E27FC236}">
                <a16:creationId xmlns:a16="http://schemas.microsoft.com/office/drawing/2014/main" id="{8CEFA86A-3D81-E2EF-935C-7293BC5D6EC3}"/>
              </a:ext>
            </a:extLst>
          </p:cNvPr>
          <p:cNvSpPr>
            <a:spLocks noGrp="1"/>
          </p:cNvSpPr>
          <p:nvPr>
            <p:ph type="body" idx="11"/>
          </p:nvPr>
        </p:nvSpPr>
        <p:spPr>
          <a:xfrm>
            <a:off x="302400" y="535629"/>
            <a:ext cx="6250800" cy="400384"/>
          </a:xfrm>
        </p:spPr>
        <p:txBody>
          <a:bodyPr/>
          <a:lstStyle/>
          <a:p>
            <a:r>
              <a:rPr lang="en-GB" sz="2000" b="1" kern="1200" dirty="0">
                <a:solidFill>
                  <a:schemeClr val="tx1"/>
                </a:solidFill>
                <a:latin typeface="DM Sans" pitchFamily="2" charset="0"/>
                <a:ea typeface="+mj-ea"/>
                <a:cs typeface="+mj-cs"/>
              </a:rPr>
              <a:t>The multi-purpose Vitamin</a:t>
            </a:r>
          </a:p>
        </p:txBody>
      </p:sp>
      <p:sp>
        <p:nvSpPr>
          <p:cNvPr id="6" name="Title 5">
            <a:extLst>
              <a:ext uri="{FF2B5EF4-FFF2-40B4-BE49-F238E27FC236}">
                <a16:creationId xmlns:a16="http://schemas.microsoft.com/office/drawing/2014/main" id="{A76FB16F-FB0B-A915-BC93-0D73C2D29B16}"/>
              </a:ext>
            </a:extLst>
          </p:cNvPr>
          <p:cNvSpPr>
            <a:spLocks noGrp="1"/>
          </p:cNvSpPr>
          <p:nvPr>
            <p:ph type="title"/>
          </p:nvPr>
        </p:nvSpPr>
        <p:spPr/>
        <p:txBody>
          <a:bodyPr/>
          <a:lstStyle/>
          <a:p>
            <a:r>
              <a:rPr lang="en-GB" sz="2400" b="1" dirty="0">
                <a:solidFill>
                  <a:schemeClr val="tx1"/>
                </a:solidFill>
                <a:latin typeface="DM Sans" pitchFamily="2" charset="0"/>
              </a:rPr>
              <a:t>Niacinamide PC</a:t>
            </a:r>
          </a:p>
        </p:txBody>
      </p:sp>
      <p:pic>
        <p:nvPicPr>
          <p:cNvPr id="7" name="Picture 47">
            <a:extLst>
              <a:ext uri="{FF2B5EF4-FFF2-40B4-BE49-F238E27FC236}">
                <a16:creationId xmlns:a16="http://schemas.microsoft.com/office/drawing/2014/main" id="{9D4E9868-49D7-205D-9109-EEB470A0819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827894" y="6140341"/>
            <a:ext cx="648650" cy="540000"/>
          </a:xfrm>
          <a:prstGeom prst="rect">
            <a:avLst/>
          </a:prstGeom>
          <a:effectLst/>
        </p:spPr>
      </p:pic>
      <p:pic>
        <p:nvPicPr>
          <p:cNvPr id="8" name="Picture 48" descr="A picture containing drawing&#10;&#10;Description automatically generated">
            <a:extLst>
              <a:ext uri="{FF2B5EF4-FFF2-40B4-BE49-F238E27FC236}">
                <a16:creationId xmlns:a16="http://schemas.microsoft.com/office/drawing/2014/main" id="{158F682C-34BC-52E6-E777-09ACE492001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713566" y="6123994"/>
            <a:ext cx="734693" cy="540000"/>
          </a:xfrm>
          <a:prstGeom prst="rect">
            <a:avLst/>
          </a:prstGeom>
        </p:spPr>
      </p:pic>
      <p:pic>
        <p:nvPicPr>
          <p:cNvPr id="9" name="Picture 10" descr="A close up of a sign&#10;&#10;Description generated with high confidence">
            <a:extLst>
              <a:ext uri="{FF2B5EF4-FFF2-40B4-BE49-F238E27FC236}">
                <a16:creationId xmlns:a16="http://schemas.microsoft.com/office/drawing/2014/main" id="{41FB7F65-FAF4-6944-01A1-2A12C07AA0F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41776" y="6237863"/>
            <a:ext cx="1345434" cy="432000"/>
          </a:xfrm>
          <a:prstGeom prst="rect">
            <a:avLst/>
          </a:prstGeom>
        </p:spPr>
      </p:pic>
      <p:pic>
        <p:nvPicPr>
          <p:cNvPr id="10" name="Picture 9" descr="A person splashing water in the sun&#10;&#10;AI-generated content may be incorrect.">
            <a:extLst>
              <a:ext uri="{FF2B5EF4-FFF2-40B4-BE49-F238E27FC236}">
                <a16:creationId xmlns:a16="http://schemas.microsoft.com/office/drawing/2014/main" id="{FA5B02D7-F86B-E331-2E36-906F79CD5FEE}"/>
              </a:ext>
            </a:extLst>
          </p:cNvPr>
          <p:cNvPicPr>
            <a:picLocks noChangeAspect="1"/>
          </p:cNvPicPr>
          <p:nvPr/>
        </p:nvPicPr>
        <p:blipFill>
          <a:blip r:embed="rId5" cstate="print">
            <a:extLst>
              <a:ext uri="{28A0092B-C50C-407E-A947-70E740481C1C}">
                <a14:useLocalDpi xmlns:a14="http://schemas.microsoft.com/office/drawing/2010/main"/>
              </a:ext>
            </a:extLst>
          </a:blip>
          <a:srcRect t="-1860"/>
          <a:stretch/>
        </p:blipFill>
        <p:spPr>
          <a:xfrm>
            <a:off x="6730409" y="-227319"/>
            <a:ext cx="5539563" cy="7085319"/>
          </a:xfrm>
          <a:prstGeom prst="rect">
            <a:avLst/>
          </a:prstGeom>
        </p:spPr>
      </p:pic>
      <p:sp>
        <p:nvSpPr>
          <p:cNvPr id="11" name="Freeform 2">
            <a:extLst>
              <a:ext uri="{FF2B5EF4-FFF2-40B4-BE49-F238E27FC236}">
                <a16:creationId xmlns:a16="http://schemas.microsoft.com/office/drawing/2014/main" id="{064A8D6C-A9D6-D76C-D8BB-788D65864286}"/>
              </a:ext>
            </a:extLst>
          </p:cNvPr>
          <p:cNvSpPr/>
          <p:nvPr/>
        </p:nvSpPr>
        <p:spPr>
          <a:xfrm>
            <a:off x="9551302" y="6172200"/>
            <a:ext cx="2431681" cy="469917"/>
          </a:xfrm>
          <a:custGeom>
            <a:avLst/>
            <a:gdLst/>
            <a:ahLst/>
            <a:cxnLst/>
            <a:rect l="l" t="t" r="r" b="b"/>
            <a:pathLst>
              <a:path w="3647522" h="704875">
                <a:moveTo>
                  <a:pt x="0" y="0"/>
                </a:moveTo>
                <a:lnTo>
                  <a:pt x="3647522" y="0"/>
                </a:lnTo>
                <a:lnTo>
                  <a:pt x="3647522" y="704875"/>
                </a:lnTo>
                <a:lnTo>
                  <a:pt x="0" y="704875"/>
                </a:lnTo>
                <a:lnTo>
                  <a:pt x="0" y="0"/>
                </a:lnTo>
                <a:close/>
              </a:path>
            </a:pathLst>
          </a:custGeom>
          <a: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lstStyle/>
          <a:p>
            <a:pPr defTabSz="609630"/>
            <a:endParaRPr lang="en-GB" sz="1200">
              <a:solidFill>
                <a:prstClr val="black"/>
              </a:solidFill>
              <a:latin typeface="DM Sans"/>
            </a:endParaRPr>
          </a:p>
        </p:txBody>
      </p:sp>
    </p:spTree>
    <p:extLst>
      <p:ext uri="{BB962C8B-B14F-4D97-AF65-F5344CB8AC3E}">
        <p14:creationId xmlns:p14="http://schemas.microsoft.com/office/powerpoint/2010/main" val="1003043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04EEAE3-5AE7-A246-B4E9-3D7049FBC86C}"/>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88000" y="5166414"/>
            <a:ext cx="720000" cy="720000"/>
          </a:xfrm>
          <a:prstGeom prst="rect">
            <a:avLst/>
          </a:prstGeom>
        </p:spPr>
      </p:pic>
      <p:pic>
        <p:nvPicPr>
          <p:cNvPr id="9" name="Graphic 8">
            <a:extLst>
              <a:ext uri="{FF2B5EF4-FFF2-40B4-BE49-F238E27FC236}">
                <a16:creationId xmlns:a16="http://schemas.microsoft.com/office/drawing/2014/main" id="{EECD53E7-A8B2-9245-84A3-408ABD9DB6C4}"/>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8000" y="2329430"/>
            <a:ext cx="720000" cy="720000"/>
          </a:xfrm>
          <a:prstGeom prst="rect">
            <a:avLst/>
          </a:prstGeom>
        </p:spPr>
      </p:pic>
      <p:pic>
        <p:nvPicPr>
          <p:cNvPr id="19" name="Graphic 18">
            <a:extLst>
              <a:ext uri="{FF2B5EF4-FFF2-40B4-BE49-F238E27FC236}">
                <a16:creationId xmlns:a16="http://schemas.microsoft.com/office/drawing/2014/main" id="{44672923-6651-8C44-B6EF-64FBB32954B3}"/>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88000" y="1136632"/>
            <a:ext cx="720000" cy="720000"/>
          </a:xfrm>
          <a:prstGeom prst="rect">
            <a:avLst/>
          </a:prstGeom>
        </p:spPr>
      </p:pic>
      <p:sp>
        <p:nvSpPr>
          <p:cNvPr id="20" name="TextBox 19">
            <a:extLst>
              <a:ext uri="{FF2B5EF4-FFF2-40B4-BE49-F238E27FC236}">
                <a16:creationId xmlns:a16="http://schemas.microsoft.com/office/drawing/2014/main" id="{F1BB2807-4415-CE30-666A-F6D35D2FAEC7}"/>
              </a:ext>
            </a:extLst>
          </p:cNvPr>
          <p:cNvSpPr txBox="1"/>
          <p:nvPr/>
        </p:nvSpPr>
        <p:spPr>
          <a:xfrm>
            <a:off x="1270009" y="3456486"/>
            <a:ext cx="5717388"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solidFill>
                  <a:prstClr val="black"/>
                </a:solidFill>
                <a:effectLst/>
                <a:uLnTx/>
                <a:uFillTx/>
                <a:latin typeface="DM Sans"/>
                <a:ea typeface="+mn-ea"/>
                <a:cs typeface="+mn-cs"/>
              </a:rPr>
              <a:t>Even skin tone</a:t>
            </a: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Inhibition of melanosome transfer</a:t>
            </a:r>
            <a:r>
              <a:rPr kumimoji="0" lang="en-GB" sz="13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2</a:t>
            </a:r>
            <a:r>
              <a:rPr kumimoji="0" lang="en-GB" sz="13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a:t>
            </a: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Rebalances uneven skin tone</a:t>
            </a:r>
            <a:r>
              <a:rPr kumimoji="0" lang="en-GB" sz="13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1,3</a:t>
            </a:r>
            <a:endParaRPr kumimoji="0" lang="en-GB" sz="13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p:txBody>
      </p:sp>
      <p:sp>
        <p:nvSpPr>
          <p:cNvPr id="28" name="TextBox 27">
            <a:extLst>
              <a:ext uri="{FF2B5EF4-FFF2-40B4-BE49-F238E27FC236}">
                <a16:creationId xmlns:a16="http://schemas.microsoft.com/office/drawing/2014/main" id="{D2D0AE21-018B-715B-D869-3BD81365CC0A}"/>
              </a:ext>
            </a:extLst>
          </p:cNvPr>
          <p:cNvSpPr txBox="1"/>
          <p:nvPr/>
        </p:nvSpPr>
        <p:spPr>
          <a:xfrm>
            <a:off x="1270009" y="5237840"/>
            <a:ext cx="5717388"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solidFill>
                  <a:prstClr val="black"/>
                </a:solidFill>
                <a:effectLst/>
                <a:uLnTx/>
                <a:uFillTx/>
                <a:latin typeface="DM Sans"/>
                <a:ea typeface="+mn-ea"/>
                <a:cs typeface="+mn-cs"/>
              </a:rPr>
              <a:t>Anti-aging activities</a:t>
            </a: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Stimulates and protects collagen </a:t>
            </a:r>
            <a:r>
              <a:rPr kumimoji="0" lang="en-GB" sz="13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1,2</a:t>
            </a:r>
            <a:r>
              <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a:t>
            </a: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Improves the appearance of lines, wrinkles and skin elasticity</a:t>
            </a:r>
            <a:r>
              <a:rPr kumimoji="0" lang="en-GB" sz="13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1</a:t>
            </a:r>
          </a:p>
        </p:txBody>
      </p:sp>
      <p:sp>
        <p:nvSpPr>
          <p:cNvPr id="10" name="Title 9">
            <a:extLst>
              <a:ext uri="{FF2B5EF4-FFF2-40B4-BE49-F238E27FC236}">
                <a16:creationId xmlns:a16="http://schemas.microsoft.com/office/drawing/2014/main" id="{40DA8990-0DFA-1644-8B6F-C0542FF2CF03}"/>
              </a:ext>
            </a:extLst>
          </p:cNvPr>
          <p:cNvSpPr>
            <a:spLocks noGrp="1"/>
          </p:cNvSpPr>
          <p:nvPr>
            <p:ph type="title"/>
          </p:nvPr>
        </p:nvSpPr>
        <p:spPr/>
        <p:txBody>
          <a:bodyPr/>
          <a:lstStyle/>
          <a:p>
            <a:r>
              <a:rPr lang="en-GB" sz="2400">
                <a:latin typeface="DM Sans" pitchFamily="2" charset="0"/>
              </a:rPr>
              <a:t>Niacinamide PC: proven benefits</a:t>
            </a:r>
          </a:p>
        </p:txBody>
      </p:sp>
      <p:sp>
        <p:nvSpPr>
          <p:cNvPr id="8" name="Slide Number Placeholder 2">
            <a:extLst>
              <a:ext uri="{FF2B5EF4-FFF2-40B4-BE49-F238E27FC236}">
                <a16:creationId xmlns:a16="http://schemas.microsoft.com/office/drawing/2014/main" id="{F3E4AB7E-3639-F5D4-BCA6-0CA314E3594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pic>
        <p:nvPicPr>
          <p:cNvPr id="25" name="Picture Placeholder 24" descr="A person with her eyes closed&#10;&#10;Description automatically generated">
            <a:extLst>
              <a:ext uri="{FF2B5EF4-FFF2-40B4-BE49-F238E27FC236}">
                <a16:creationId xmlns:a16="http://schemas.microsoft.com/office/drawing/2014/main" id="{486AEC30-5A79-9B4C-A066-9926FCBB1BD1}"/>
              </a:ext>
            </a:extLst>
          </p:cNvPr>
          <p:cNvPicPr>
            <a:picLocks noGrp="1" noChangeAspect="1"/>
          </p:cNvPicPr>
          <p:nvPr>
            <p:ph type="pic" sz="quarter" idx="21"/>
          </p:nvPr>
        </p:nvPicPr>
        <p:blipFill rotWithShape="1">
          <a:blip r:embed="rId9" cstate="screen">
            <a:extLst>
              <a:ext uri="{28A0092B-C50C-407E-A947-70E740481C1C}">
                <a14:useLocalDpi xmlns:a14="http://schemas.microsoft.com/office/drawing/2010/main"/>
              </a:ext>
            </a:extLst>
          </a:blip>
          <a:srcRect/>
          <a:stretch/>
        </p:blipFill>
        <p:spPr>
          <a:xfrm>
            <a:off x="7337426" y="0"/>
            <a:ext cx="4854574" cy="6858000"/>
          </a:xfrm>
        </p:spPr>
      </p:pic>
      <p:sp>
        <p:nvSpPr>
          <p:cNvPr id="11" name="Subtitle 10">
            <a:extLst>
              <a:ext uri="{FF2B5EF4-FFF2-40B4-BE49-F238E27FC236}">
                <a16:creationId xmlns:a16="http://schemas.microsoft.com/office/drawing/2014/main" id="{178115B3-AF44-4A4F-8D45-C9E703F0075C}"/>
              </a:ext>
            </a:extLst>
          </p:cNvPr>
          <p:cNvSpPr>
            <a:spLocks noGrp="1"/>
          </p:cNvSpPr>
          <p:nvPr>
            <p:ph type="body" idx="11"/>
          </p:nvPr>
        </p:nvSpPr>
        <p:spPr/>
        <p:txBody>
          <a:bodyPr/>
          <a:lstStyle/>
          <a:p>
            <a:r>
              <a:rPr lang="en-GB" b="0"/>
              <a:t>Resilient, flawless skin and radiant complexion</a:t>
            </a:r>
          </a:p>
        </p:txBody>
      </p:sp>
      <p:sp>
        <p:nvSpPr>
          <p:cNvPr id="5" name="Text Placeholder 4">
            <a:extLst>
              <a:ext uri="{FF2B5EF4-FFF2-40B4-BE49-F238E27FC236}">
                <a16:creationId xmlns:a16="http://schemas.microsoft.com/office/drawing/2014/main" id="{6253A275-C1B7-B941-8647-3341CE0EB586}"/>
              </a:ext>
            </a:extLst>
          </p:cNvPr>
          <p:cNvSpPr>
            <a:spLocks noGrp="1"/>
          </p:cNvSpPr>
          <p:nvPr>
            <p:ph type="body" sz="quarter" idx="25"/>
          </p:nvPr>
        </p:nvSpPr>
        <p:spPr>
          <a:xfrm>
            <a:off x="648000" y="6450806"/>
            <a:ext cx="3528001" cy="121588"/>
          </a:xfrm>
        </p:spPr>
        <p:txBody>
          <a:bodyPr/>
          <a:lstStyle/>
          <a:p>
            <a:r>
              <a:rPr lang="en-US"/>
              <a:t>1. </a:t>
            </a:r>
            <a:r>
              <a:rPr lang="en-US" i="1"/>
              <a:t>In vivo</a:t>
            </a:r>
            <a:r>
              <a:rPr lang="en-US"/>
              <a:t>. 2. </a:t>
            </a:r>
            <a:r>
              <a:rPr lang="en-US" i="1"/>
              <a:t>In vitro</a:t>
            </a:r>
            <a:r>
              <a:rPr lang="en-US"/>
              <a:t>. 3. </a:t>
            </a:r>
            <a:r>
              <a:rPr lang="en-US" i="1"/>
              <a:t>Ex vivo</a:t>
            </a:r>
          </a:p>
        </p:txBody>
      </p:sp>
      <p:sp>
        <p:nvSpPr>
          <p:cNvPr id="14" name="TextBox 13">
            <a:extLst>
              <a:ext uri="{FF2B5EF4-FFF2-40B4-BE49-F238E27FC236}">
                <a16:creationId xmlns:a16="http://schemas.microsoft.com/office/drawing/2014/main" id="{4B3A9702-16C6-FCCF-68CE-AB5F5C4599BC}"/>
              </a:ext>
            </a:extLst>
          </p:cNvPr>
          <p:cNvSpPr txBox="1"/>
          <p:nvPr/>
        </p:nvSpPr>
        <p:spPr>
          <a:xfrm>
            <a:off x="1270009" y="1214930"/>
            <a:ext cx="5717388" cy="8771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solidFill>
                  <a:prstClr val="black"/>
                </a:solidFill>
                <a:effectLst/>
                <a:uLnTx/>
                <a:uFillTx/>
                <a:latin typeface="DM Sans"/>
                <a:ea typeface="+mn-ea"/>
                <a:cs typeface="+mn-cs"/>
              </a:rPr>
              <a:t>CORNEOCARE</a:t>
            </a:r>
            <a:r>
              <a:rPr kumimoji="0" lang="en-GB" sz="1300" b="1" i="0" u="none" strike="noStrike" kern="1200" cap="none" spc="0" normalizeH="0" baseline="30000" noProof="0">
                <a:ln>
                  <a:noFill/>
                </a:ln>
                <a:solidFill>
                  <a:prstClr val="black"/>
                </a:solidFill>
                <a:effectLst/>
                <a:uLnTx/>
                <a:uFillTx/>
                <a:latin typeface="DM Sans"/>
                <a:ea typeface="+mn-ea"/>
                <a:cs typeface="+mn-cs"/>
              </a:rPr>
              <a:t>®</a:t>
            </a:r>
            <a:r>
              <a:rPr kumimoji="0" lang="en-GB" sz="1300" b="1" i="0" u="none" strike="noStrike" kern="1200" cap="none" spc="0" normalizeH="0" baseline="0" noProof="0">
                <a:ln>
                  <a:noFill/>
                </a:ln>
                <a:solidFill>
                  <a:prstClr val="black"/>
                </a:solidFill>
                <a:effectLst/>
                <a:uLnTx/>
                <a:uFillTx/>
                <a:latin typeface="DM Sans"/>
                <a:ea typeface="+mn-ea"/>
                <a:cs typeface="+mn-cs"/>
              </a:rPr>
              <a:t> - Skin Resilience</a:t>
            </a: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Strengthens the skin barrier and stimulates and rebalances ceramides and lipids in stratum corneum</a:t>
            </a:r>
            <a:r>
              <a:rPr kumimoji="0" lang="en-GB" sz="13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1</a:t>
            </a:r>
            <a:endParaRPr kumimoji="0" lang="en-GB" sz="13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endParaRP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Increases key skin barrier proteins: </a:t>
            </a:r>
            <a:r>
              <a:rPr kumimoji="0" lang="en-GB" sz="1300" b="0" i="0" u="none" strike="noStrike" kern="1200" cap="none" spc="0" normalizeH="0" baseline="0" noProof="0" err="1">
                <a:ln>
                  <a:noFill/>
                </a:ln>
                <a:solidFill>
                  <a:prstClr val="black"/>
                </a:solidFill>
                <a:effectLst/>
                <a:uLnTx/>
                <a:uFillTx/>
                <a:latin typeface="DM Sans" pitchFamily="2" charset="0"/>
                <a:ea typeface="Fira Sans" panose="020B0503050000020004" pitchFamily="34" charset="0"/>
                <a:cs typeface="+mn-cs"/>
              </a:rPr>
              <a:t>involucrin</a:t>
            </a:r>
            <a:r>
              <a:rPr kumimoji="0" lang="en-GB" sz="13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mn-cs"/>
              </a:rPr>
              <a:t>, filaggrin, keratin</a:t>
            </a:r>
            <a:r>
              <a:rPr kumimoji="0" lang="en-GB" sz="1300" b="0" i="0" u="none" strike="noStrike" kern="1200" cap="none" spc="0" normalizeH="0" baseline="30000" noProof="0">
                <a:ln>
                  <a:noFill/>
                </a:ln>
                <a:solidFill>
                  <a:prstClr val="black"/>
                </a:solidFill>
                <a:effectLst/>
                <a:uLnTx/>
                <a:uFillTx/>
                <a:latin typeface="DM Sans" pitchFamily="2" charset="0"/>
                <a:ea typeface="Fira Sans" panose="020B0503050000020004" pitchFamily="34" charset="0"/>
                <a:cs typeface="+mn-cs"/>
              </a:rPr>
              <a:t>2</a:t>
            </a:r>
            <a:endParaRPr kumimoji="0" lang="en-GB" sz="1300" b="0" i="0" u="none" strike="noStrike" kern="1200" cap="none" spc="0" normalizeH="0" baseline="30000" noProof="0">
              <a:ln>
                <a:noFill/>
              </a:ln>
              <a:solidFill>
                <a:prstClr val="black"/>
              </a:solidFill>
              <a:effectLst/>
              <a:uLnTx/>
              <a:uFillTx/>
              <a:latin typeface="Fira Sans" panose="020B0503050000020004" pitchFamily="34" charset="0"/>
              <a:ea typeface="Fira Sans" panose="020B0503050000020004" pitchFamily="34" charset="0"/>
              <a:cs typeface="+mn-cs"/>
            </a:endParaRPr>
          </a:p>
        </p:txBody>
      </p:sp>
      <p:sp>
        <p:nvSpPr>
          <p:cNvPr id="15" name="TextBox 14">
            <a:extLst>
              <a:ext uri="{FF2B5EF4-FFF2-40B4-BE49-F238E27FC236}">
                <a16:creationId xmlns:a16="http://schemas.microsoft.com/office/drawing/2014/main" id="{34C21474-AE93-5C29-F84E-40D8B82B24E3}"/>
              </a:ext>
            </a:extLst>
          </p:cNvPr>
          <p:cNvSpPr txBox="1"/>
          <p:nvPr/>
        </p:nvSpPr>
        <p:spPr>
          <a:xfrm>
            <a:off x="1270009" y="2365753"/>
            <a:ext cx="5717388" cy="8771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solidFill>
                  <a:prstClr val="black"/>
                </a:solidFill>
                <a:effectLst/>
                <a:uLnTx/>
                <a:uFillTx/>
                <a:latin typeface="DM Sans"/>
                <a:ea typeface="+mn-ea"/>
                <a:cs typeface="+mn-cs"/>
              </a:rPr>
              <a:t>Environmental stress protection</a:t>
            </a: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Boost cell energy production and repair (UV induced DNA damage)</a:t>
            </a:r>
            <a:r>
              <a:rPr kumimoji="0" lang="en-GB" sz="13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2,3</a:t>
            </a: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Protection against urban pollutants, UV and blue light related premature aging damage</a:t>
            </a:r>
            <a:r>
              <a:rPr kumimoji="0" lang="en-GB" sz="13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1,2,3</a:t>
            </a:r>
            <a:endParaRPr kumimoji="0" lang="en-GB" sz="1300" b="1" i="0" u="none" strike="noStrike" kern="1200" cap="none" spc="0" normalizeH="0" baseline="0" noProof="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848B641B-71F6-5E34-321A-1ED12F5E630C}"/>
              </a:ext>
            </a:extLst>
          </p:cNvPr>
          <p:cNvSpPr txBox="1"/>
          <p:nvPr/>
        </p:nvSpPr>
        <p:spPr>
          <a:xfrm>
            <a:off x="1270009" y="4347164"/>
            <a:ext cx="5717388"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1" i="0" u="none" strike="noStrike" kern="1200" cap="none" spc="0" normalizeH="0" baseline="0" noProof="0">
                <a:ln>
                  <a:noFill/>
                </a:ln>
                <a:solidFill>
                  <a:prstClr val="black"/>
                </a:solidFill>
                <a:effectLst/>
                <a:uLnTx/>
                <a:uFillTx/>
                <a:latin typeface="DM Sans"/>
                <a:ea typeface="+mn-ea"/>
                <a:cs typeface="+mn-cs"/>
              </a:rPr>
              <a:t>Blemish Care</a:t>
            </a: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Reduces the appearance of acne</a:t>
            </a:r>
            <a:r>
              <a:rPr kumimoji="0" lang="en-GB" sz="13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1</a:t>
            </a:r>
            <a:endPar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252000" marR="0" lvl="0" indent="-252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Helps to reduce sebum level</a:t>
            </a:r>
            <a:r>
              <a:rPr kumimoji="0" lang="en-GB" sz="1300" b="0" i="0" u="none" strike="noStrike" kern="1200" cap="none" spc="0" normalizeH="0" baseline="30000" noProof="0">
                <a:ln>
                  <a:noFill/>
                </a:ln>
                <a:solidFill>
                  <a:prstClr val="black"/>
                </a:solidFill>
                <a:effectLst/>
                <a:uLnTx/>
                <a:uFillTx/>
                <a:latin typeface="DM Sans"/>
                <a:ea typeface="Fira Sans" panose="020B0503050000020004" pitchFamily="34" charset="0"/>
                <a:cs typeface="+mn-cs"/>
              </a:rPr>
              <a:t>1</a:t>
            </a:r>
            <a:endParaRPr kumimoji="0" lang="en-GB" sz="13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pic>
        <p:nvPicPr>
          <p:cNvPr id="6" name="Graphic 5">
            <a:extLst>
              <a:ext uri="{FF2B5EF4-FFF2-40B4-BE49-F238E27FC236}">
                <a16:creationId xmlns:a16="http://schemas.microsoft.com/office/drawing/2014/main" id="{B665A60E-D513-C24B-870D-D8FEA0F4ED58}"/>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88000" y="4284140"/>
            <a:ext cx="720000" cy="720000"/>
          </a:xfrm>
          <a:prstGeom prst="rect">
            <a:avLst/>
          </a:prstGeom>
        </p:spPr>
      </p:pic>
      <p:pic>
        <p:nvPicPr>
          <p:cNvPr id="17" name="Graphic 16">
            <a:extLst>
              <a:ext uri="{FF2B5EF4-FFF2-40B4-BE49-F238E27FC236}">
                <a16:creationId xmlns:a16="http://schemas.microsoft.com/office/drawing/2014/main" id="{7911A06B-46D9-BE4E-8DC9-D9AA23A54A8F}"/>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88000" y="3375979"/>
            <a:ext cx="720000" cy="720000"/>
          </a:xfrm>
          <a:prstGeom prst="rect">
            <a:avLst/>
          </a:prstGeom>
        </p:spPr>
      </p:pic>
    </p:spTree>
    <p:extLst>
      <p:ext uri="{BB962C8B-B14F-4D97-AF65-F5344CB8AC3E}">
        <p14:creationId xmlns:p14="http://schemas.microsoft.com/office/powerpoint/2010/main" val="3572628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10C116-1FC5-0445-8320-78217FB99E19}"/>
              </a:ext>
            </a:extLst>
          </p:cNvPr>
          <p:cNvSpPr>
            <a:spLocks noGrp="1"/>
          </p:cNvSpPr>
          <p:nvPr>
            <p:ph type="title"/>
          </p:nvPr>
        </p:nvSpPr>
        <p:spPr>
          <a:xfrm>
            <a:off x="302400" y="302400"/>
            <a:ext cx="7186118" cy="303211"/>
          </a:xfrm>
        </p:spPr>
        <p:txBody>
          <a:bodyPr/>
          <a:lstStyle/>
          <a:p>
            <a:r>
              <a:rPr lang="en-GB" sz="2400"/>
              <a:t>Environmental stressed Skin Care</a:t>
            </a:r>
            <a:br>
              <a:rPr lang="en-GB" sz="2400"/>
            </a:br>
            <a:r>
              <a:rPr lang="en-GB" sz="1800" b="0"/>
              <a:t>Protection &amp; Repair</a:t>
            </a:r>
          </a:p>
        </p:txBody>
      </p:sp>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Placeholder 3" descr="A person with her eyes closed&#10;&#10;Description automatically generated">
            <a:extLst>
              <a:ext uri="{FF2B5EF4-FFF2-40B4-BE49-F238E27FC236}">
                <a16:creationId xmlns:a16="http://schemas.microsoft.com/office/drawing/2014/main" id="{8AD25F11-C4A3-CCC6-9D2F-3FEADE54F26C}"/>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a:stretch/>
        </p:blipFill>
        <p:spPr>
          <a:xfrm>
            <a:off x="7337427" y="0"/>
            <a:ext cx="4854573" cy="6857998"/>
          </a:xfrm>
        </p:spPr>
      </p:pic>
      <p:grpSp>
        <p:nvGrpSpPr>
          <p:cNvPr id="9" name="Group 8">
            <a:extLst>
              <a:ext uri="{FF2B5EF4-FFF2-40B4-BE49-F238E27FC236}">
                <a16:creationId xmlns:a16="http://schemas.microsoft.com/office/drawing/2014/main" id="{268F4260-A43E-C17B-5D97-BE8001E656A3}"/>
              </a:ext>
            </a:extLst>
          </p:cNvPr>
          <p:cNvGrpSpPr/>
          <p:nvPr/>
        </p:nvGrpSpPr>
        <p:grpSpPr>
          <a:xfrm>
            <a:off x="302400" y="1512464"/>
            <a:ext cx="6626106" cy="4309804"/>
            <a:chOff x="115179" y="1209253"/>
            <a:chExt cx="6973569" cy="4550254"/>
          </a:xfrm>
        </p:grpSpPr>
        <p:pic>
          <p:nvPicPr>
            <p:cNvPr id="7" name="Picture 6" descr="A close up of a sign&#10;&#10;Description automatically generated">
              <a:extLst>
                <a:ext uri="{FF2B5EF4-FFF2-40B4-BE49-F238E27FC236}">
                  <a16:creationId xmlns:a16="http://schemas.microsoft.com/office/drawing/2014/main" id="{5320ADDD-0B08-CD42-A658-BF955DCBDC7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5179" y="1209253"/>
              <a:ext cx="6973569" cy="4550254"/>
            </a:xfrm>
            <a:prstGeom prst="rect">
              <a:avLst/>
            </a:prstGeom>
          </p:spPr>
        </p:pic>
        <p:sp>
          <p:nvSpPr>
            <p:cNvPr id="8" name="ZoneTexte 7">
              <a:extLst>
                <a:ext uri="{FF2B5EF4-FFF2-40B4-BE49-F238E27FC236}">
                  <a16:creationId xmlns:a16="http://schemas.microsoft.com/office/drawing/2014/main" id="{D202D006-908B-4E8D-B67F-F90F3970894B}"/>
                </a:ext>
              </a:extLst>
            </p:cNvPr>
            <p:cNvSpPr txBox="1"/>
            <p:nvPr/>
          </p:nvSpPr>
          <p:spPr>
            <a:xfrm>
              <a:off x="5509793" y="1542727"/>
              <a:ext cx="1088571"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Pollution</a:t>
              </a:r>
            </a:p>
          </p:txBody>
        </p:sp>
        <p:sp>
          <p:nvSpPr>
            <p:cNvPr id="12" name="ZoneTexte 11">
              <a:extLst>
                <a:ext uri="{FF2B5EF4-FFF2-40B4-BE49-F238E27FC236}">
                  <a16:creationId xmlns:a16="http://schemas.microsoft.com/office/drawing/2014/main" id="{10D13899-1D16-4007-887C-0F28BB2B30E8}"/>
                </a:ext>
              </a:extLst>
            </p:cNvPr>
            <p:cNvSpPr txBox="1"/>
            <p:nvPr/>
          </p:nvSpPr>
          <p:spPr>
            <a:xfrm>
              <a:off x="435778" y="1547397"/>
              <a:ext cx="3240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UV</a:t>
              </a:r>
            </a:p>
          </p:txBody>
        </p:sp>
        <p:sp>
          <p:nvSpPr>
            <p:cNvPr id="13" name="ZoneTexte 12">
              <a:extLst>
                <a:ext uri="{FF2B5EF4-FFF2-40B4-BE49-F238E27FC236}">
                  <a16:creationId xmlns:a16="http://schemas.microsoft.com/office/drawing/2014/main" id="{1E9E01CB-EAF9-4538-9C13-B7B419277773}"/>
                </a:ext>
              </a:extLst>
            </p:cNvPr>
            <p:cNvSpPr txBox="1"/>
            <p:nvPr/>
          </p:nvSpPr>
          <p:spPr>
            <a:xfrm>
              <a:off x="822325" y="1542728"/>
              <a:ext cx="1088571"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Blue-light</a:t>
              </a:r>
            </a:p>
          </p:txBody>
        </p:sp>
        <p:sp>
          <p:nvSpPr>
            <p:cNvPr id="14" name="ZoneTexte 13">
              <a:extLst>
                <a:ext uri="{FF2B5EF4-FFF2-40B4-BE49-F238E27FC236}">
                  <a16:creationId xmlns:a16="http://schemas.microsoft.com/office/drawing/2014/main" id="{8D42D8FA-6112-4EB0-831C-EBAEBE0E0165}"/>
                </a:ext>
              </a:extLst>
            </p:cNvPr>
            <p:cNvSpPr txBox="1"/>
            <p:nvPr/>
          </p:nvSpPr>
          <p:spPr>
            <a:xfrm>
              <a:off x="2781181" y="2016555"/>
              <a:ext cx="192479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8A2CF">
                      <a:lumMod val="75000"/>
                    </a:srgbClr>
                  </a:solidFill>
                  <a:effectLst/>
                  <a:uLnTx/>
                  <a:uFillTx/>
                  <a:latin typeface="Fira Sans" panose="020B0503050000020004" pitchFamily="34" charset="0"/>
                  <a:ea typeface="Fira Sans" panose="020B0503050000020004" pitchFamily="34" charset="0"/>
                  <a:cs typeface="+mn-cs"/>
                </a:rPr>
                <a:t>Oxidative stress</a:t>
              </a:r>
            </a:p>
          </p:txBody>
        </p:sp>
        <p:pic>
          <p:nvPicPr>
            <p:cNvPr id="30" name="Graphic 29">
              <a:extLst>
                <a:ext uri="{FF2B5EF4-FFF2-40B4-BE49-F238E27FC236}">
                  <a16:creationId xmlns:a16="http://schemas.microsoft.com/office/drawing/2014/main" id="{DC71EB1A-037F-23DB-DE63-01E3B59AC4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281869" y="2031839"/>
              <a:ext cx="584986" cy="584986"/>
            </a:xfrm>
            <a:prstGeom prst="rect">
              <a:avLst/>
            </a:prstGeom>
          </p:spPr>
        </p:pic>
        <p:pic>
          <p:nvPicPr>
            <p:cNvPr id="31" name="Graphic 30">
              <a:extLst>
                <a:ext uri="{FF2B5EF4-FFF2-40B4-BE49-F238E27FC236}">
                  <a16:creationId xmlns:a16="http://schemas.microsoft.com/office/drawing/2014/main" id="{56F18BBA-E3C2-6565-E4FA-2141FC1517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1033545" y="2031839"/>
              <a:ext cx="584986" cy="584986"/>
            </a:xfrm>
            <a:prstGeom prst="rect">
              <a:avLst/>
            </a:prstGeom>
          </p:spPr>
        </p:pic>
        <p:pic>
          <p:nvPicPr>
            <p:cNvPr id="32" name="Graphic 31">
              <a:extLst>
                <a:ext uri="{FF2B5EF4-FFF2-40B4-BE49-F238E27FC236}">
                  <a16:creationId xmlns:a16="http://schemas.microsoft.com/office/drawing/2014/main" id="{B099CBA1-7616-93C7-88FD-B96EBFC4379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5400000">
              <a:off x="5761585" y="2033622"/>
              <a:ext cx="584986" cy="584986"/>
            </a:xfrm>
            <a:prstGeom prst="rect">
              <a:avLst/>
            </a:prstGeom>
          </p:spPr>
        </p:pic>
      </p:grpSp>
      <p:pic>
        <p:nvPicPr>
          <p:cNvPr id="5" name="Picture Placeholder 11">
            <a:extLst>
              <a:ext uri="{FF2B5EF4-FFF2-40B4-BE49-F238E27FC236}">
                <a16:creationId xmlns:a16="http://schemas.microsoft.com/office/drawing/2014/main" id="{5317101A-9DF3-6A14-CA40-EDD015D5793D}"/>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pic>
    </p:spTree>
    <p:extLst>
      <p:ext uri="{BB962C8B-B14F-4D97-AF65-F5344CB8AC3E}">
        <p14:creationId xmlns:p14="http://schemas.microsoft.com/office/powerpoint/2010/main" val="4211288857"/>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a:extLst>
              <a:ext uri="{FF2B5EF4-FFF2-40B4-BE49-F238E27FC236}">
                <a16:creationId xmlns:a16="http://schemas.microsoft.com/office/drawing/2014/main" id="{A53DB843-6F49-97EB-C00A-1F815893445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824566" y="3482504"/>
            <a:ext cx="3377952" cy="337795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E57385AF-A37C-F730-AD49-B68EE8560B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69976" y="1810871"/>
            <a:ext cx="2411306" cy="2378796"/>
          </a:xfrm>
          <a:prstGeom prst="rect">
            <a:avLst/>
          </a:prstGeom>
        </p:spPr>
      </p:pic>
      <p:pic>
        <p:nvPicPr>
          <p:cNvPr id="20" name="Picture 19">
            <a:extLst>
              <a:ext uri="{FF2B5EF4-FFF2-40B4-BE49-F238E27FC236}">
                <a16:creationId xmlns:a16="http://schemas.microsoft.com/office/drawing/2014/main" id="{8A6C785A-770D-88C1-321F-B2F6CB616F55}"/>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3206742" y="1763381"/>
            <a:ext cx="1194750" cy="2426286"/>
          </a:xfrm>
          <a:prstGeom prst="rect">
            <a:avLst/>
          </a:prstGeom>
        </p:spPr>
      </p:pic>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p:txBody>
          <a:bodyPr/>
          <a:lstStyle/>
          <a:p>
            <a:r>
              <a:rPr lang="en-US" sz="2400" b="1">
                <a:solidFill>
                  <a:schemeClr val="tx1"/>
                </a:solidFill>
                <a:latin typeface="DM Sans" pitchFamily="2" charset="0"/>
              </a:rPr>
              <a:t>Niacinamide is everywhere</a:t>
            </a:r>
            <a:endParaRPr lang="fr-FR" sz="2400" b="1">
              <a:solidFill>
                <a:schemeClr val="tx1"/>
              </a:solidFill>
              <a:latin typeface="DM Sans" pitchFamily="2" charset="0"/>
            </a:endParaRPr>
          </a:p>
        </p:txBody>
      </p:sp>
      <p:pic>
        <p:nvPicPr>
          <p:cNvPr id="13" name="Picture 12">
            <a:extLst>
              <a:ext uri="{FF2B5EF4-FFF2-40B4-BE49-F238E27FC236}">
                <a16:creationId xmlns:a16="http://schemas.microsoft.com/office/drawing/2014/main" id="{5881BEA4-0A34-C6DD-159D-1424C303BBB4}"/>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3239253" y="4189667"/>
            <a:ext cx="2509519" cy="2668333"/>
          </a:xfrm>
          <a:prstGeom prst="rect">
            <a:avLst/>
          </a:prstGeom>
        </p:spPr>
      </p:pic>
      <p:pic>
        <p:nvPicPr>
          <p:cNvPr id="14" name="Picture 13">
            <a:extLst>
              <a:ext uri="{FF2B5EF4-FFF2-40B4-BE49-F238E27FC236}">
                <a16:creationId xmlns:a16="http://schemas.microsoft.com/office/drawing/2014/main" id="{565E22BF-1A84-AAA7-225B-501A0CC03B58}"/>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8850618" y="1021129"/>
            <a:ext cx="726867" cy="2466239"/>
          </a:xfrm>
          <a:prstGeom prst="rect">
            <a:avLst/>
          </a:prstGeom>
        </p:spPr>
      </p:pic>
      <p:pic>
        <p:nvPicPr>
          <p:cNvPr id="18" name="Picture 17">
            <a:extLst>
              <a:ext uri="{FF2B5EF4-FFF2-40B4-BE49-F238E27FC236}">
                <a16:creationId xmlns:a16="http://schemas.microsoft.com/office/drawing/2014/main" id="{06E020F1-6981-8106-7C43-E3381322D11B}"/>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3582" y="1759654"/>
            <a:ext cx="3235671" cy="5098346"/>
          </a:xfrm>
          <a:prstGeom prst="rect">
            <a:avLst/>
          </a:prstGeom>
        </p:spPr>
      </p:pic>
      <p:pic>
        <p:nvPicPr>
          <p:cNvPr id="5122" name="Picture 2">
            <a:extLst>
              <a:ext uri="{FF2B5EF4-FFF2-40B4-BE49-F238E27FC236}">
                <a16:creationId xmlns:a16="http://schemas.microsoft.com/office/drawing/2014/main" id="{5D58728F-3B95-0B38-696E-A332875BEBC2}"/>
              </a:ext>
            </a:extLst>
          </p:cNvPr>
          <p:cNvPicPr>
            <a:picLocks noChangeAspect="1" noChangeArrowheads="1"/>
          </p:cNvPicPr>
          <p:nvPr/>
        </p:nvPicPr>
        <p:blipFill rotWithShape="1">
          <a:blip r:embed="rId8" cstate="print">
            <a:extLst>
              <a:ext uri="{28A0092B-C50C-407E-A947-70E740481C1C}">
                <a14:useLocalDpi xmlns:a14="http://schemas.microsoft.com/office/drawing/2010/main"/>
              </a:ext>
            </a:extLst>
          </a:blip>
          <a:srcRect/>
          <a:stretch/>
        </p:blipFill>
        <p:spPr bwMode="auto">
          <a:xfrm>
            <a:off x="6047590" y="4932286"/>
            <a:ext cx="1307035" cy="192571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BF662E65-B5D9-9E13-E7CE-65CF9C73F81E}"/>
              </a:ext>
            </a:extLst>
          </p:cNvPr>
          <p:cNvPicPr>
            <a:picLocks noChangeAspect="1"/>
          </p:cNvPicPr>
          <p:nvPr/>
        </p:nvPicPr>
        <p:blipFill>
          <a:blip r:embed="rId9"/>
          <a:stretch>
            <a:fillRect/>
          </a:stretch>
        </p:blipFill>
        <p:spPr>
          <a:xfrm>
            <a:off x="10767708" y="-58959"/>
            <a:ext cx="1534722" cy="2217674"/>
          </a:xfrm>
          <a:prstGeom prst="rect">
            <a:avLst/>
          </a:prstGeom>
        </p:spPr>
      </p:pic>
      <p:pic>
        <p:nvPicPr>
          <p:cNvPr id="5124" name="Picture 4" descr="CeraVe Hydrating Anti-Dandruff Shampoo, Sulfate Free, Paraben Free, Fragrance Free, All Hair Types, 12 fl oz">
            <a:extLst>
              <a:ext uri="{FF2B5EF4-FFF2-40B4-BE49-F238E27FC236}">
                <a16:creationId xmlns:a16="http://schemas.microsoft.com/office/drawing/2014/main" id="{379D795E-A3CD-2D60-25CB-C430E91FA063}"/>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p:blipFill>
        <p:spPr bwMode="auto">
          <a:xfrm>
            <a:off x="9562944" y="72108"/>
            <a:ext cx="1269981" cy="341039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F0E7D630-570A-77CB-5D03-DD9D9A3586D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10832925" y="2116701"/>
            <a:ext cx="1369593" cy="1369593"/>
          </a:xfrm>
          <a:prstGeom prst="rect">
            <a:avLst/>
          </a:prstGeom>
        </p:spPr>
      </p:pic>
      <p:pic>
        <p:nvPicPr>
          <p:cNvPr id="10" name="Picture 9">
            <a:extLst>
              <a:ext uri="{FF2B5EF4-FFF2-40B4-BE49-F238E27FC236}">
                <a16:creationId xmlns:a16="http://schemas.microsoft.com/office/drawing/2014/main" id="{4B0B38D9-FF8F-1FF3-9F4A-85ED120B6968}"/>
              </a:ext>
            </a:extLst>
          </p:cNvPr>
          <p:cNvPicPr>
            <a:picLocks noChangeAspect="1"/>
          </p:cNvPicPr>
          <p:nvPr/>
        </p:nvPicPr>
        <p:blipFill>
          <a:blip r:embed="rId12" cstate="print">
            <a:extLst>
              <a:ext uri="{28A0092B-C50C-407E-A947-70E740481C1C}">
                <a14:useLocalDpi xmlns:a14="http://schemas.microsoft.com/office/drawing/2010/main"/>
              </a:ext>
            </a:extLst>
          </a:blip>
          <a:srcRect/>
          <a:stretch/>
        </p:blipFill>
        <p:spPr>
          <a:xfrm>
            <a:off x="7343914" y="1810871"/>
            <a:ext cx="1496976" cy="5143096"/>
          </a:xfrm>
          <a:prstGeom prst="rect">
            <a:avLst/>
          </a:prstGeom>
        </p:spPr>
      </p:pic>
      <p:pic>
        <p:nvPicPr>
          <p:cNvPr id="3" name="Picture 2">
            <a:extLst>
              <a:ext uri="{FF2B5EF4-FFF2-40B4-BE49-F238E27FC236}">
                <a16:creationId xmlns:a16="http://schemas.microsoft.com/office/drawing/2014/main" id="{3132D0F3-6E39-9806-0AB3-B82A61853EFF}"/>
              </a:ext>
            </a:extLst>
          </p:cNvPr>
          <p:cNvPicPr>
            <a:picLocks noChangeAspect="1"/>
          </p:cNvPicPr>
          <p:nvPr/>
        </p:nvPicPr>
        <p:blipFill>
          <a:blip r:embed="rId13" cstate="print">
            <a:extLst>
              <a:ext uri="{28A0092B-C50C-407E-A947-70E740481C1C}">
                <a14:useLocalDpi xmlns:a14="http://schemas.microsoft.com/office/drawing/2010/main"/>
              </a:ext>
            </a:extLst>
          </a:blip>
          <a:srcRect/>
          <a:stretch/>
        </p:blipFill>
        <p:spPr>
          <a:xfrm>
            <a:off x="5426789" y="4190999"/>
            <a:ext cx="1927835" cy="2696565"/>
          </a:xfrm>
          <a:prstGeom prst="rect">
            <a:avLst/>
          </a:prstGeom>
        </p:spPr>
      </p:pic>
      <p:pic>
        <p:nvPicPr>
          <p:cNvPr id="22" name="Picture 21">
            <a:extLst>
              <a:ext uri="{FF2B5EF4-FFF2-40B4-BE49-F238E27FC236}">
                <a16:creationId xmlns:a16="http://schemas.microsoft.com/office/drawing/2014/main" id="{D885AE7C-1B78-EBB4-922F-07E53578FE8E}"/>
              </a:ext>
            </a:extLst>
          </p:cNvPr>
          <p:cNvPicPr>
            <a:picLocks noChangeAspect="1"/>
          </p:cNvPicPr>
          <p:nvPr/>
        </p:nvPicPr>
        <p:blipFill>
          <a:blip r:embed="rId14" cstate="print">
            <a:extLst>
              <a:ext uri="{28A0092B-C50C-407E-A947-70E740481C1C}">
                <a14:useLocalDpi xmlns:a14="http://schemas.microsoft.com/office/drawing/2010/main"/>
              </a:ext>
            </a:extLst>
          </a:blip>
          <a:srcRect/>
          <a:stretch/>
        </p:blipFill>
        <p:spPr>
          <a:xfrm>
            <a:off x="5781283" y="1810872"/>
            <a:ext cx="1583069" cy="2378795"/>
          </a:xfrm>
          <a:prstGeom prst="rect">
            <a:avLst/>
          </a:prstGeom>
        </p:spPr>
      </p:pic>
      <p:sp>
        <p:nvSpPr>
          <p:cNvPr id="4" name="Subtitle 10">
            <a:extLst>
              <a:ext uri="{FF2B5EF4-FFF2-40B4-BE49-F238E27FC236}">
                <a16:creationId xmlns:a16="http://schemas.microsoft.com/office/drawing/2014/main" id="{BC2FE1F4-521B-E0A4-C153-7DC6710E18A7}"/>
              </a:ext>
            </a:extLst>
          </p:cNvPr>
          <p:cNvSpPr txBox="1">
            <a:spLocks/>
          </p:cNvSpPr>
          <p:nvPr/>
        </p:nvSpPr>
        <p:spPr>
          <a:xfrm>
            <a:off x="300642" y="653101"/>
            <a:ext cx="779176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1800" dirty="0">
                <a:solidFill>
                  <a:schemeClr val="tx1"/>
                </a:solidFill>
              </a:rPr>
              <a:t>A key ingredient in B&amp;C, and at L'Oréal</a:t>
            </a:r>
          </a:p>
        </p:txBody>
      </p:sp>
      <p:sp>
        <p:nvSpPr>
          <p:cNvPr id="5" name="Espace réservé du texte 7">
            <a:extLst>
              <a:ext uri="{FF2B5EF4-FFF2-40B4-BE49-F238E27FC236}">
                <a16:creationId xmlns:a16="http://schemas.microsoft.com/office/drawing/2014/main" id="{AF1E3761-C93E-6558-842B-DBB5131D377E}"/>
              </a:ext>
            </a:extLst>
          </p:cNvPr>
          <p:cNvSpPr txBox="1">
            <a:spLocks/>
          </p:cNvSpPr>
          <p:nvPr/>
        </p:nvSpPr>
        <p:spPr>
          <a:xfrm>
            <a:off x="300642" y="1165562"/>
            <a:ext cx="8753906" cy="44556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GB" sz="1800" dirty="0"/>
              <a:t>Niacinamide doubled its usage, from 10% to 20% penetration, in only 5 years</a:t>
            </a:r>
            <a:r>
              <a:rPr lang="en-GB" sz="1400" dirty="0"/>
              <a:t>.*</a:t>
            </a:r>
            <a:br>
              <a:rPr lang="en-GB" sz="1800" dirty="0"/>
            </a:br>
            <a:endParaRPr lang="en-GB" sz="1800" dirty="0"/>
          </a:p>
        </p:txBody>
      </p:sp>
      <p:sp>
        <p:nvSpPr>
          <p:cNvPr id="7" name="TextBox 6">
            <a:extLst>
              <a:ext uri="{FF2B5EF4-FFF2-40B4-BE49-F238E27FC236}">
                <a16:creationId xmlns:a16="http://schemas.microsoft.com/office/drawing/2014/main" id="{03C4E9EC-6EBF-A05D-B06B-B940D4AD1D91}"/>
              </a:ext>
            </a:extLst>
          </p:cNvPr>
          <p:cNvSpPr txBox="1"/>
          <p:nvPr/>
        </p:nvSpPr>
        <p:spPr>
          <a:xfrm>
            <a:off x="9823471" y="6596390"/>
            <a:ext cx="2435870" cy="261610"/>
          </a:xfrm>
          <a:prstGeom prst="rect">
            <a:avLst/>
          </a:prstGeom>
          <a:noFill/>
        </p:spPr>
        <p:txBody>
          <a:bodyPr wrap="square">
            <a:spAutoFit/>
          </a:bodyPr>
          <a:lstStyle/>
          <a:p>
            <a:r>
              <a:rPr lang="fr-FR" sz="1100"/>
              <a:t>*[</a:t>
            </a:r>
            <a:r>
              <a:rPr lang="fr-FR" sz="1100" err="1"/>
              <a:t>Mintel</a:t>
            </a:r>
            <a:r>
              <a:rPr lang="fr-FR" sz="1100"/>
              <a:t> </a:t>
            </a:r>
            <a:r>
              <a:rPr lang="fr-FR" sz="1100" err="1"/>
              <a:t>search</a:t>
            </a:r>
            <a:r>
              <a:rPr lang="fr-FR" sz="1100"/>
              <a:t> </a:t>
            </a:r>
            <a:r>
              <a:rPr lang="fr-FR" sz="1100" err="1"/>
              <a:t>years</a:t>
            </a:r>
            <a:r>
              <a:rPr lang="fr-FR" sz="1100"/>
              <a:t> 2020-2025]</a:t>
            </a:r>
            <a:endParaRPr lang="en-GB" sz="1100"/>
          </a:p>
        </p:txBody>
      </p:sp>
    </p:spTree>
    <p:extLst>
      <p:ext uri="{BB962C8B-B14F-4D97-AF65-F5344CB8AC3E}">
        <p14:creationId xmlns:p14="http://schemas.microsoft.com/office/powerpoint/2010/main" val="31424519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a:extLst>
              <a:ext uri="{FF2B5EF4-FFF2-40B4-BE49-F238E27FC236}">
                <a16:creationId xmlns:a16="http://schemas.microsoft.com/office/drawing/2014/main" id="{DA9A9503-27D5-2CB1-0F25-68429828F465}"/>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145412" y="1259974"/>
            <a:ext cx="1740817" cy="174081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730C44A3-4ADA-461A-AAB5-DD7B09A04D31}"/>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7085789" y="1260724"/>
            <a:ext cx="1740817" cy="1740817"/>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8">
            <a:extLst>
              <a:ext uri="{FF2B5EF4-FFF2-40B4-BE49-F238E27FC236}">
                <a16:creationId xmlns:a16="http://schemas.microsoft.com/office/drawing/2014/main" id="{B2E2ED26-B656-71D0-701A-6863FB2EFC6A}"/>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312319" y="1263440"/>
            <a:ext cx="1773470" cy="177347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hlinkClick r:id="rId6"/>
            <a:extLst>
              <a:ext uri="{FF2B5EF4-FFF2-40B4-BE49-F238E27FC236}">
                <a16:creationId xmlns:a16="http://schemas.microsoft.com/office/drawing/2014/main" id="{63C7E96F-F61F-42A5-EBFC-1EDBBCE4EDEC}"/>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9599488" y="3831545"/>
            <a:ext cx="1963712" cy="1615459"/>
          </a:xfrm>
          <a:prstGeom prst="rect">
            <a:avLst/>
          </a:prstGeom>
        </p:spPr>
      </p:pic>
      <p:pic>
        <p:nvPicPr>
          <p:cNvPr id="1032" name="Picture 6" descr="No7 Menopause Instant Radiance Serum 30 ml">
            <a:extLst>
              <a:ext uri="{FF2B5EF4-FFF2-40B4-BE49-F238E27FC236}">
                <a16:creationId xmlns:a16="http://schemas.microsoft.com/office/drawing/2014/main" id="{CE10B341-3923-04AD-FEA2-014A47364C40}"/>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149492" y="3837521"/>
            <a:ext cx="1602549" cy="1602549"/>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024">
            <a:extLst>
              <a:ext uri="{FF2B5EF4-FFF2-40B4-BE49-F238E27FC236}">
                <a16:creationId xmlns:a16="http://schemas.microsoft.com/office/drawing/2014/main" id="{10D5F8D6-1D0D-9BD3-266B-DA1E83F583D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284554" y="1299560"/>
            <a:ext cx="2677917" cy="1701231"/>
          </a:xfrm>
          <a:prstGeom prst="rect">
            <a:avLst/>
          </a:prstGeom>
        </p:spPr>
      </p:pic>
      <p:sp>
        <p:nvSpPr>
          <p:cNvPr id="3" name="Slide Number Placeholder 2">
            <a:extLst>
              <a:ext uri="{FF2B5EF4-FFF2-40B4-BE49-F238E27FC236}">
                <a16:creationId xmlns:a16="http://schemas.microsoft.com/office/drawing/2014/main" id="{FF71FF8A-DF39-6987-B619-3638A9B0868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7CCC8550-577B-5270-3A07-5DCB57F09F8B}"/>
              </a:ext>
            </a:extLst>
          </p:cNvPr>
          <p:cNvSpPr>
            <a:spLocks noGrp="1"/>
          </p:cNvSpPr>
          <p:nvPr>
            <p:ph type="body" idx="11"/>
          </p:nvPr>
        </p:nvSpPr>
        <p:spPr>
          <a:xfrm>
            <a:off x="322217" y="258700"/>
            <a:ext cx="11572358" cy="637702"/>
          </a:xfrm>
        </p:spPr>
        <p:txBody>
          <a:bodyPr/>
          <a:lstStyle/>
          <a:p>
            <a:r>
              <a:rPr lang="en-US" sz="2400" b="1">
                <a:solidFill>
                  <a:schemeClr val="tx1"/>
                </a:solidFill>
              </a:rPr>
              <a:t>From taboo to trending topic:</a:t>
            </a:r>
          </a:p>
          <a:p>
            <a:r>
              <a:rPr lang="en-US" sz="1800">
                <a:solidFill>
                  <a:schemeClr val="tx1"/>
                </a:solidFill>
              </a:rPr>
              <a:t>Personal care innovations to be more inclusive on menopause</a:t>
            </a:r>
          </a:p>
        </p:txBody>
      </p:sp>
      <p:sp>
        <p:nvSpPr>
          <p:cNvPr id="7" name="TextBox 6">
            <a:extLst>
              <a:ext uri="{FF2B5EF4-FFF2-40B4-BE49-F238E27FC236}">
                <a16:creationId xmlns:a16="http://schemas.microsoft.com/office/drawing/2014/main" id="{64BDC127-2769-79E2-15B4-1F41F6CD97D1}"/>
              </a:ext>
            </a:extLst>
          </p:cNvPr>
          <p:cNvSpPr txBox="1"/>
          <p:nvPr/>
        </p:nvSpPr>
        <p:spPr>
          <a:xfrm>
            <a:off x="322217" y="2980190"/>
            <a:ext cx="4633163" cy="666000"/>
          </a:xfrm>
          <a:prstGeom prst="rect">
            <a:avLst/>
          </a:prstGeom>
          <a:solidFill>
            <a:schemeClr val="accent6"/>
          </a:solidFill>
          <a:ln>
            <a:solidFill>
              <a:schemeClr val="tx2">
                <a:lumMod val="40000"/>
                <a:lumOff val="60000"/>
              </a:schemeClr>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According to 2021 data from Grandview Research, the global menopause cosmetics market size will reach $22.7 billion by 2028. </a:t>
            </a:r>
            <a:endParaRPr kumimoji="0" lang="en-NL"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p:txBody>
      </p:sp>
      <p:sp>
        <p:nvSpPr>
          <p:cNvPr id="13" name="TextBox 12">
            <a:extLst>
              <a:ext uri="{FF2B5EF4-FFF2-40B4-BE49-F238E27FC236}">
                <a16:creationId xmlns:a16="http://schemas.microsoft.com/office/drawing/2014/main" id="{34BBFF6F-0DBF-A728-56DD-5AA813372D0A}"/>
              </a:ext>
            </a:extLst>
          </p:cNvPr>
          <p:cNvSpPr txBox="1"/>
          <p:nvPr/>
        </p:nvSpPr>
        <p:spPr>
          <a:xfrm>
            <a:off x="322217" y="5512646"/>
            <a:ext cx="4633163" cy="666000"/>
          </a:xfrm>
          <a:prstGeom prst="rect">
            <a:avLst/>
          </a:prstGeom>
          <a:solidFill>
            <a:schemeClr val="accent6"/>
          </a:solidFill>
          <a:ln>
            <a:solidFill>
              <a:schemeClr val="tx2">
                <a:lumMod val="40000"/>
                <a:lumOff val="60000"/>
              </a:schemeClr>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Product launches incl. menopause claim increase from 2018 to 2023 by 35 folds, and +24% from 2022 to 2023.</a:t>
            </a:r>
            <a:endParaRPr kumimoji="0" lang="en-US" sz="1100" b="0" i="0" u="none" strike="noStrike" kern="1200" cap="none" spc="0" normalizeH="0" baseline="0" noProof="0">
              <a:ln>
                <a:noFill/>
              </a:ln>
              <a:solidFill>
                <a:prstClr val="white"/>
              </a:solidFill>
              <a:effectLst/>
              <a:highlight>
                <a:srgbClr val="FFFF00"/>
              </a:highligh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Source: Mintel, </a:t>
            </a:r>
            <a:r>
              <a:rPr kumimoji="0" lang="en-US" sz="11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gnpd</a:t>
            </a: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a:t>
            </a:r>
          </a:p>
        </p:txBody>
      </p:sp>
      <p:sp>
        <p:nvSpPr>
          <p:cNvPr id="14" name="TextBox 13">
            <a:extLst>
              <a:ext uri="{FF2B5EF4-FFF2-40B4-BE49-F238E27FC236}">
                <a16:creationId xmlns:a16="http://schemas.microsoft.com/office/drawing/2014/main" id="{93A1C8F6-BE89-9A84-D084-42A828F356F9}"/>
              </a:ext>
            </a:extLst>
          </p:cNvPr>
          <p:cNvSpPr txBox="1"/>
          <p:nvPr/>
        </p:nvSpPr>
        <p:spPr>
          <a:xfrm>
            <a:off x="5275486" y="5512646"/>
            <a:ext cx="3544163" cy="666000"/>
          </a:xfrm>
          <a:prstGeom prst="rect">
            <a:avLst/>
          </a:prstGeom>
          <a:solidFill>
            <a:schemeClr val="accent6"/>
          </a:solidFill>
          <a:ln>
            <a:solidFill>
              <a:schemeClr val="tx2">
                <a:lumMod val="40000"/>
                <a:lumOff val="60000"/>
              </a:schemeClr>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No. 7 Menopause Skincare line specially developed to target fine lines and wrinkles. Dermatologically tested and approved by dermatologists with expertise in menopausal skincare.</a:t>
            </a:r>
          </a:p>
        </p:txBody>
      </p:sp>
      <p:graphicFrame>
        <p:nvGraphicFramePr>
          <p:cNvPr id="6" name="Chart 5">
            <a:extLst>
              <a:ext uri="{FF2B5EF4-FFF2-40B4-BE49-F238E27FC236}">
                <a16:creationId xmlns:a16="http://schemas.microsoft.com/office/drawing/2014/main" id="{5C7E6451-1123-058D-07D3-077505AF3B9A}"/>
              </a:ext>
            </a:extLst>
          </p:cNvPr>
          <p:cNvGraphicFramePr>
            <a:graphicFrameLocks/>
          </p:cNvGraphicFramePr>
          <p:nvPr/>
        </p:nvGraphicFramePr>
        <p:xfrm>
          <a:off x="999739" y="3536283"/>
          <a:ext cx="3291989" cy="1975193"/>
        </p:xfrm>
        <a:graphic>
          <a:graphicData uri="http://schemas.openxmlformats.org/drawingml/2006/chart">
            <c:chart xmlns:c="http://schemas.openxmlformats.org/drawingml/2006/chart" xmlns:r="http://schemas.openxmlformats.org/officeDocument/2006/relationships" r:id="rId10"/>
          </a:graphicData>
        </a:graphic>
      </p:graphicFrame>
      <p:sp>
        <p:nvSpPr>
          <p:cNvPr id="2" name="TextBox 1">
            <a:extLst>
              <a:ext uri="{FF2B5EF4-FFF2-40B4-BE49-F238E27FC236}">
                <a16:creationId xmlns:a16="http://schemas.microsoft.com/office/drawing/2014/main" id="{8312A46F-0543-2F29-E797-21F799C65299}"/>
              </a:ext>
            </a:extLst>
          </p:cNvPr>
          <p:cNvSpPr txBox="1"/>
          <p:nvPr/>
        </p:nvSpPr>
        <p:spPr>
          <a:xfrm>
            <a:off x="9139755" y="5512646"/>
            <a:ext cx="2746474" cy="666000"/>
          </a:xfrm>
          <a:prstGeom prst="rect">
            <a:avLst/>
          </a:prstGeom>
          <a:solidFill>
            <a:schemeClr val="accent6"/>
          </a:solidFill>
          <a:ln>
            <a:solidFill>
              <a:schemeClr val="tx2">
                <a:lumMod val="40000"/>
                <a:lumOff val="60000"/>
              </a:schemeClr>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Pantene Pro V Hair Biology Menopause: a range to help manage the changes brought about by age and hormone imbalance.</a:t>
            </a:r>
          </a:p>
        </p:txBody>
      </p:sp>
      <p:pic>
        <p:nvPicPr>
          <p:cNvPr id="9" name="Picture 8">
            <a:extLst>
              <a:ext uri="{FF2B5EF4-FFF2-40B4-BE49-F238E27FC236}">
                <a16:creationId xmlns:a16="http://schemas.microsoft.com/office/drawing/2014/main" id="{F6E79364-C699-C6C8-A654-487743B87EBF}"/>
              </a:ext>
            </a:extLst>
          </p:cNvPr>
          <p:cNvPicPr>
            <a:picLocks noChangeAspect="1"/>
          </p:cNvPicPr>
          <p:nvPr/>
        </p:nvPicPr>
        <p:blipFill>
          <a:blip r:embed="rId11" cstate="print">
            <a:extLst>
              <a:ext uri="{28A0092B-C50C-407E-A947-70E740481C1C}">
                <a14:useLocalDpi xmlns:a14="http://schemas.microsoft.com/office/drawing/2010/main"/>
              </a:ext>
            </a:extLst>
          </a:blip>
          <a:srcRect/>
          <a:stretch/>
        </p:blipFill>
        <p:spPr>
          <a:xfrm>
            <a:off x="8838924" y="1192552"/>
            <a:ext cx="1333521" cy="1787638"/>
          </a:xfrm>
          <a:prstGeom prst="rect">
            <a:avLst/>
          </a:prstGeom>
        </p:spPr>
      </p:pic>
      <p:sp>
        <p:nvSpPr>
          <p:cNvPr id="11" name="TextBox 10">
            <a:extLst>
              <a:ext uri="{FF2B5EF4-FFF2-40B4-BE49-F238E27FC236}">
                <a16:creationId xmlns:a16="http://schemas.microsoft.com/office/drawing/2014/main" id="{695E49F7-1C96-065C-0C45-462470699982}"/>
              </a:ext>
            </a:extLst>
          </p:cNvPr>
          <p:cNvSpPr txBox="1"/>
          <p:nvPr/>
        </p:nvSpPr>
        <p:spPr>
          <a:xfrm>
            <a:off x="5270968" y="2980190"/>
            <a:ext cx="6619089" cy="666000"/>
          </a:xfrm>
          <a:prstGeom prst="rect">
            <a:avLst/>
          </a:prstGeom>
          <a:solidFill>
            <a:schemeClr val="accent6"/>
          </a:solidFill>
          <a:ln>
            <a:solidFill>
              <a:schemeClr val="tx2">
                <a:lumMod val="40000"/>
                <a:lumOff val="60000"/>
              </a:schemeClr>
            </a:solidFill>
          </a:ln>
        </p:spPr>
        <p:txBody>
          <a:bodyPr wrap="square" lIns="72000" tIns="54000" rIns="72000" bIns="54000" anchor="ctr" anchorCtr="0">
            <a:noAutofit/>
          </a:bodyPr>
          <a:lstStyle/>
          <a:p>
            <a:pPr>
              <a:defRPr/>
            </a:pPr>
            <a:r>
              <a:rPr kumimoji="0" lang="en-US" sz="11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Neovadiol</a:t>
            </a: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by Vichy is a line of cosmetics designed to reduce visible signs of post-menopausal skin aging. Backed by dermatological tests and endorsed by experts in the field, </a:t>
            </a:r>
            <a:r>
              <a:rPr kumimoji="0" lang="en-US" sz="1100" b="0"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Neovadiol</a:t>
            </a:r>
            <a:r>
              <a:rPr kumimoji="0" lang="en-US" sz="11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offers targeted solutions for menopausal skin care.</a:t>
            </a:r>
          </a:p>
        </p:txBody>
      </p:sp>
    </p:spTree>
    <p:extLst>
      <p:ext uri="{BB962C8B-B14F-4D97-AF65-F5344CB8AC3E}">
        <p14:creationId xmlns:p14="http://schemas.microsoft.com/office/powerpoint/2010/main" val="26416743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3D6FD-B460-9130-46DC-A664704FE46F}"/>
              </a:ext>
            </a:extLst>
          </p:cNvPr>
          <p:cNvSpPr>
            <a:spLocks noGrp="1"/>
          </p:cNvSpPr>
          <p:nvPr>
            <p:ph type="title"/>
          </p:nvPr>
        </p:nvSpPr>
        <p:spPr>
          <a:xfrm>
            <a:off x="302398" y="654062"/>
            <a:ext cx="6537671" cy="303211"/>
          </a:xfrm>
        </p:spPr>
        <p:txBody>
          <a:bodyPr>
            <a:noAutofit/>
          </a:bodyPr>
          <a:lstStyle/>
          <a:p>
            <a:r>
              <a:rPr lang="en-US" sz="1800" b="0">
                <a:latin typeface="+mn-lt"/>
              </a:rPr>
              <a:t>The multi-functional vitamin for menopausal skin changes </a:t>
            </a:r>
            <a:endParaRPr lang="en-NL" sz="1800" b="0">
              <a:latin typeface="+mn-lt"/>
            </a:endParaRPr>
          </a:p>
        </p:txBody>
      </p:sp>
      <p:sp>
        <p:nvSpPr>
          <p:cNvPr id="3" name="Slide Number Placeholder 2">
            <a:extLst>
              <a:ext uri="{FF2B5EF4-FFF2-40B4-BE49-F238E27FC236}">
                <a16:creationId xmlns:a16="http://schemas.microsoft.com/office/drawing/2014/main" id="{7DBFD091-D82D-C00D-38B0-B6C1627015B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8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GB" sz="8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3293ACDA-E86A-4341-BBD3-FCB26E322D8C}"/>
              </a:ext>
            </a:extLst>
          </p:cNvPr>
          <p:cNvSpPr>
            <a:spLocks noGrp="1"/>
          </p:cNvSpPr>
          <p:nvPr>
            <p:ph type="body" sz="quarter" idx="12"/>
          </p:nvPr>
        </p:nvSpPr>
        <p:spPr>
          <a:xfrm>
            <a:off x="302398" y="1486894"/>
            <a:ext cx="6537670" cy="4593539"/>
          </a:xfrm>
          <a:ln>
            <a:noFill/>
          </a:ln>
        </p:spPr>
        <p:txBody>
          <a:bodyPr vert="horz" wrap="square" lIns="0" tIns="0" rIns="0" bIns="0" rtlCol="0" anchor="t">
            <a:noAutofit/>
          </a:bodyPr>
          <a:lstStyle/>
          <a:p>
            <a:pPr algn="just"/>
            <a:r>
              <a:rPr lang="en-US" sz="1400"/>
              <a:t>The multi-change stage of menopausal skin aligns well with the multi-benefit properties of </a:t>
            </a:r>
            <a:r>
              <a:rPr lang="en-US" sz="1400" b="1"/>
              <a:t>Niacinamide</a:t>
            </a:r>
            <a:r>
              <a:rPr lang="en-US" sz="1400"/>
              <a:t>, making it </a:t>
            </a:r>
            <a:r>
              <a:rPr lang="en-US" sz="1400" b="1"/>
              <a:t>an excellent ingredient for counteracting the skin effects of menopausal hormonal changes.</a:t>
            </a:r>
          </a:p>
          <a:p>
            <a:pPr algn="just"/>
            <a:endParaRPr lang="en-US" sz="1400" b="1">
              <a:highlight>
                <a:srgbClr val="FFFF00"/>
              </a:highlight>
            </a:endParaRPr>
          </a:p>
          <a:p>
            <a:pPr algn="just"/>
            <a:endParaRPr lang="en-US" sz="1400"/>
          </a:p>
          <a:p>
            <a:pPr algn="just"/>
            <a:r>
              <a:rPr lang="en-US" sz="1400"/>
              <a:t>The new </a:t>
            </a:r>
            <a:r>
              <a:rPr lang="en-US" sz="1400" i="1"/>
              <a:t>in vivo </a:t>
            </a:r>
            <a:r>
              <a:rPr lang="en-US" sz="1400"/>
              <a:t>study from </a:t>
            </a:r>
            <a:r>
              <a:rPr lang="en-US" sz="1400" err="1"/>
              <a:t>dsm-firmenich</a:t>
            </a:r>
            <a:r>
              <a:rPr lang="en-US" sz="1400"/>
              <a:t> shows that Niacinamide PC is an </a:t>
            </a:r>
            <a:r>
              <a:rPr lang="en-US" sz="1400" b="1"/>
              <a:t>effective solution for menopausal skin concerns. </a:t>
            </a:r>
            <a:r>
              <a:rPr lang="en-US" sz="1400"/>
              <a:t>It addresses issues such as dryness, sensitivity, fine lines, wrinkles by strengthening the skin barrier and protecting against collagen degradation. Its DNA repair properties and ability to fade hyperpigmentation make Niacinamide PC ideal for menopausal women skincare routines, enhancing overall skin health and resilience during this multi-change period.</a:t>
            </a:r>
          </a:p>
          <a:p>
            <a:pPr algn="just"/>
            <a:endParaRPr lang="en-US" sz="1400"/>
          </a:p>
          <a:p>
            <a:pPr algn="just"/>
            <a:endParaRPr lang="en-US" sz="1400"/>
          </a:p>
          <a:p>
            <a:pPr algn="just"/>
            <a:r>
              <a:rPr lang="en-US" sz="1400" b="1"/>
              <a:t>Niacinamide PC strengthen the scalp barrier</a:t>
            </a:r>
            <a:r>
              <a:rPr lang="en-US" sz="1400"/>
              <a:t> while keeping it hydrated, providing comprehensive care for scalp and healthy hair. </a:t>
            </a:r>
          </a:p>
          <a:p>
            <a:pPr algn="just"/>
            <a:endParaRPr lang="en-US" sz="1400"/>
          </a:p>
          <a:p>
            <a:pPr algn="just"/>
            <a:endParaRPr lang="en-US" sz="1400"/>
          </a:p>
          <a:p>
            <a:pPr algn="just"/>
            <a:r>
              <a:rPr lang="en-US" sz="1400"/>
              <a:t>A </a:t>
            </a:r>
            <a:r>
              <a:rPr lang="en-US" sz="1400" b="1"/>
              <a:t>naturally-derived and sustainable</a:t>
            </a:r>
            <a:r>
              <a:rPr lang="en-US" sz="1400"/>
              <a:t> grade of Niacinamide PC.</a:t>
            </a:r>
          </a:p>
          <a:p>
            <a:pPr algn="just"/>
            <a:endParaRPr lang="en-US" sz="1100" b="1">
              <a:highlight>
                <a:srgbClr val="FFFF00"/>
              </a:highlight>
            </a:endParaRPr>
          </a:p>
        </p:txBody>
      </p:sp>
      <p:pic>
        <p:nvPicPr>
          <p:cNvPr id="12" name="Picture Placeholder 11">
            <a:extLst>
              <a:ext uri="{FF2B5EF4-FFF2-40B4-BE49-F238E27FC236}">
                <a16:creationId xmlns:a16="http://schemas.microsoft.com/office/drawing/2014/main" id="{5F1B5F79-4D74-B5F7-B0A0-2DEB05E2F00F}"/>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a:xfrm>
            <a:off x="7337427" y="2"/>
            <a:ext cx="4854573" cy="6857998"/>
          </a:xfrm>
        </p:spPr>
      </p:pic>
      <p:sp>
        <p:nvSpPr>
          <p:cNvPr id="6" name="Text Placeholder 5">
            <a:extLst>
              <a:ext uri="{FF2B5EF4-FFF2-40B4-BE49-F238E27FC236}">
                <a16:creationId xmlns:a16="http://schemas.microsoft.com/office/drawing/2014/main" id="{B94403FF-8097-E796-1771-D0B9E46FBE61}"/>
              </a:ext>
            </a:extLst>
          </p:cNvPr>
          <p:cNvSpPr>
            <a:spLocks noGrp="1"/>
          </p:cNvSpPr>
          <p:nvPr>
            <p:ph type="body" idx="11"/>
          </p:nvPr>
        </p:nvSpPr>
        <p:spPr>
          <a:xfrm>
            <a:off x="302398" y="298133"/>
            <a:ext cx="6537671" cy="288767"/>
          </a:xfrm>
        </p:spPr>
        <p:txBody>
          <a:bodyPr/>
          <a:lstStyle/>
          <a:p>
            <a:r>
              <a:rPr lang="en-US" sz="2400"/>
              <a:t>Niacinamide PC</a:t>
            </a:r>
            <a:endParaRPr lang="en-NL" sz="2400"/>
          </a:p>
        </p:txBody>
      </p:sp>
      <p:pic>
        <p:nvPicPr>
          <p:cNvPr id="5" name="Picture Placeholder 3" descr="A person with her eyes closed&#10;&#10;Description automatically generated">
            <a:extLst>
              <a:ext uri="{FF2B5EF4-FFF2-40B4-BE49-F238E27FC236}">
                <a16:creationId xmlns:a16="http://schemas.microsoft.com/office/drawing/2014/main" id="{8E5C91C5-FBB9-0D5B-2EAE-3C8CFB90B30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337426"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pic>
    </p:spTree>
    <p:extLst>
      <p:ext uri="{BB962C8B-B14F-4D97-AF65-F5344CB8AC3E}">
        <p14:creationId xmlns:p14="http://schemas.microsoft.com/office/powerpoint/2010/main" val="2749984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4">
            <a:extLst>
              <a:ext uri="{FF2B5EF4-FFF2-40B4-BE49-F238E27FC236}">
                <a16:creationId xmlns:a16="http://schemas.microsoft.com/office/drawing/2014/main" id="{3957F4F1-B1B5-198D-79AF-3D017E80197E}"/>
              </a:ext>
            </a:extLst>
          </p:cNvPr>
          <p:cNvSpPr txBox="1">
            <a:spLocks/>
          </p:cNvSpPr>
          <p:nvPr/>
        </p:nvSpPr>
        <p:spPr>
          <a:xfrm>
            <a:off x="302400" y="302400"/>
            <a:ext cx="11591925" cy="303211"/>
          </a:xfrm>
          <a:prstGeom prst="rect">
            <a:avLst/>
          </a:prstGeom>
        </p:spPr>
        <p:txBody>
          <a:bodyPr lIns="0" tIns="0" rIns="0" bIns="0" anchor="t">
            <a:noAutofit/>
          </a:bodyPr>
          <a:lstStyle>
            <a:lvl1pPr algn="l" defTabSz="914400" rtl="0" eaLnBrk="1" latinLnBrk="0" hangingPunct="1">
              <a:lnSpc>
                <a:spcPct val="85000"/>
              </a:lnSpc>
              <a:spcBef>
                <a:spcPct val="0"/>
              </a:spcBef>
              <a:buNone/>
              <a:defRPr sz="5700" kern="1200">
                <a:solidFill>
                  <a:schemeClr val="tx1"/>
                </a:solidFill>
                <a:latin typeface="+mj-lt"/>
                <a:ea typeface="+mj-ea"/>
                <a:cs typeface="+mj-cs"/>
              </a:defRPr>
            </a:lvl1pPr>
          </a:lstStyle>
          <a:p>
            <a:r>
              <a:rPr lang="en-GB" sz="2400" b="1" dirty="0">
                <a:latin typeface="DM Sans" pitchFamily="2" charset="77"/>
              </a:rPr>
              <a:t>Multipurpose vitamin for multiple skin changes during menopause</a:t>
            </a:r>
          </a:p>
        </p:txBody>
      </p:sp>
      <p:sp>
        <p:nvSpPr>
          <p:cNvPr id="24" name="Text Placeholder 83">
            <a:extLst>
              <a:ext uri="{FF2B5EF4-FFF2-40B4-BE49-F238E27FC236}">
                <a16:creationId xmlns:a16="http://schemas.microsoft.com/office/drawing/2014/main" id="{C07069A1-A581-EC5E-94C6-671446B61169}"/>
              </a:ext>
            </a:extLst>
          </p:cNvPr>
          <p:cNvSpPr txBox="1">
            <a:spLocks/>
          </p:cNvSpPr>
          <p:nvPr/>
        </p:nvSpPr>
        <p:spPr>
          <a:xfrm>
            <a:off x="301625" y="703898"/>
            <a:ext cx="11588750" cy="288925"/>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dirty="0">
                <a:solidFill>
                  <a:schemeClr val="tx1"/>
                </a:solidFill>
                <a:latin typeface="DM Sans" pitchFamily="2" charset="77"/>
              </a:rPr>
              <a:t>Niacinamide:  the versatile vitamin</a:t>
            </a:r>
          </a:p>
        </p:txBody>
      </p:sp>
      <p:sp>
        <p:nvSpPr>
          <p:cNvPr id="3" name="Rectangle 2">
            <a:extLst>
              <a:ext uri="{FF2B5EF4-FFF2-40B4-BE49-F238E27FC236}">
                <a16:creationId xmlns:a16="http://schemas.microsoft.com/office/drawing/2014/main" id="{40AC1B6D-5BBC-241A-7635-BA5130CF935C}"/>
              </a:ext>
            </a:extLst>
          </p:cNvPr>
          <p:cNvSpPr/>
          <p:nvPr/>
        </p:nvSpPr>
        <p:spPr>
          <a:xfrm>
            <a:off x="7860525" y="1425050"/>
            <a:ext cx="3924301" cy="4782074"/>
          </a:xfrm>
          <a:prstGeom prst="rect">
            <a:avLst/>
          </a:prstGeom>
          <a:solidFill>
            <a:srgbClr val="EDF2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ectangle 15">
            <a:extLst>
              <a:ext uri="{FF2B5EF4-FFF2-40B4-BE49-F238E27FC236}">
                <a16:creationId xmlns:a16="http://schemas.microsoft.com/office/drawing/2014/main" id="{1853C145-A398-1CA1-CDD4-C0A5A54520EC}"/>
              </a:ext>
            </a:extLst>
          </p:cNvPr>
          <p:cNvSpPr/>
          <p:nvPr/>
        </p:nvSpPr>
        <p:spPr>
          <a:xfrm>
            <a:off x="301623" y="1425050"/>
            <a:ext cx="3924301" cy="4782074"/>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Text Placeholder 6">
            <a:extLst>
              <a:ext uri="{FF2B5EF4-FFF2-40B4-BE49-F238E27FC236}">
                <a16:creationId xmlns:a16="http://schemas.microsoft.com/office/drawing/2014/main" id="{A7510E95-780E-C58F-91A7-EEB53F13B4BA}"/>
              </a:ext>
            </a:extLst>
          </p:cNvPr>
          <p:cNvSpPr txBox="1">
            <a:spLocks/>
          </p:cNvSpPr>
          <p:nvPr/>
        </p:nvSpPr>
        <p:spPr>
          <a:xfrm>
            <a:off x="791026" y="1008491"/>
            <a:ext cx="5009440" cy="49842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2800" b="1" i="0" u="none" strike="noStrike" kern="0" cap="none" spc="0" normalizeH="0" baseline="0" dirty="0">
              <a:ln>
                <a:noFill/>
              </a:ln>
              <a:solidFill>
                <a:srgbClr val="48A2CF"/>
              </a:solidFill>
              <a:effectLst/>
              <a:uLnTx/>
              <a:uFillTx/>
              <a:latin typeface="DM Sans"/>
              <a:ea typeface="+mn-ea"/>
              <a:cs typeface="+mn-cs"/>
            </a:endParaRPr>
          </a:p>
        </p:txBody>
      </p:sp>
      <p:cxnSp>
        <p:nvCxnSpPr>
          <p:cNvPr id="22" name="Straight Connector 21">
            <a:extLst>
              <a:ext uri="{FF2B5EF4-FFF2-40B4-BE49-F238E27FC236}">
                <a16:creationId xmlns:a16="http://schemas.microsoft.com/office/drawing/2014/main" id="{0A8E60CD-FED9-53AB-33C3-56B40A7C09B5}"/>
              </a:ext>
            </a:extLst>
          </p:cNvPr>
          <p:cNvCxnSpPr>
            <a:cxnSpLocks/>
          </p:cNvCxnSpPr>
          <p:nvPr/>
        </p:nvCxnSpPr>
        <p:spPr>
          <a:xfrm>
            <a:off x="301625" y="3167620"/>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1E3CF94-F203-A67C-889D-F536F130331C}"/>
              </a:ext>
            </a:extLst>
          </p:cNvPr>
          <p:cNvCxnSpPr>
            <a:cxnSpLocks/>
          </p:cNvCxnSpPr>
          <p:nvPr/>
        </p:nvCxnSpPr>
        <p:spPr>
          <a:xfrm>
            <a:off x="302399" y="2549796"/>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A361E9-0C8B-0E86-7D43-03D02C809D11}"/>
              </a:ext>
            </a:extLst>
          </p:cNvPr>
          <p:cNvCxnSpPr>
            <a:cxnSpLocks/>
          </p:cNvCxnSpPr>
          <p:nvPr/>
        </p:nvCxnSpPr>
        <p:spPr>
          <a:xfrm>
            <a:off x="302399" y="5434994"/>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B7ECDD7-0157-D174-AED3-FC55D7EF9BD9}"/>
              </a:ext>
            </a:extLst>
          </p:cNvPr>
          <p:cNvCxnSpPr>
            <a:cxnSpLocks/>
          </p:cNvCxnSpPr>
          <p:nvPr/>
        </p:nvCxnSpPr>
        <p:spPr>
          <a:xfrm>
            <a:off x="302399" y="3712871"/>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8879B5D2-FC46-CF6D-562F-AB7D9F495247}"/>
              </a:ext>
            </a:extLst>
          </p:cNvPr>
          <p:cNvCxnSpPr>
            <a:cxnSpLocks/>
          </p:cNvCxnSpPr>
          <p:nvPr/>
        </p:nvCxnSpPr>
        <p:spPr>
          <a:xfrm>
            <a:off x="302399" y="4419564"/>
            <a:ext cx="114832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1EC381AB-AABA-ECCD-727B-FAE3A67F74FD}"/>
              </a:ext>
            </a:extLst>
          </p:cNvPr>
          <p:cNvSpPr txBox="1"/>
          <p:nvPr/>
        </p:nvSpPr>
        <p:spPr>
          <a:xfrm>
            <a:off x="4442617" y="5422294"/>
            <a:ext cx="3112477" cy="646331"/>
          </a:xfrm>
          <a:prstGeom prst="rect">
            <a:avLst/>
          </a:prstGeom>
          <a:noFill/>
        </p:spPr>
        <p:txBody>
          <a:bodyPr wrap="square" lIns="91440" tIns="45720" rIns="91440" bIns="45720" rtlCol="0" anchor="t">
            <a:spAutoFit/>
          </a:bodyPr>
          <a:lstStyle/>
          <a:p>
            <a:pPr algn="ctr">
              <a:spcAft>
                <a:spcPts val="300"/>
              </a:spcAft>
            </a:pPr>
            <a:r>
              <a:rPr lang="en-GB" sz="1200" dirty="0">
                <a:ea typeface="+mn-lt"/>
                <a:cs typeface="+mn-lt"/>
              </a:rPr>
              <a:t>Upregulating histidine degradation (marker of skin homeostasis disruption): release of markers of UV skin damage </a:t>
            </a:r>
          </a:p>
        </p:txBody>
      </p:sp>
      <p:sp>
        <p:nvSpPr>
          <p:cNvPr id="68" name="TextBox 67">
            <a:extLst>
              <a:ext uri="{FF2B5EF4-FFF2-40B4-BE49-F238E27FC236}">
                <a16:creationId xmlns:a16="http://schemas.microsoft.com/office/drawing/2014/main" id="{726749DB-C8D3-5AB1-C0E8-A736C8EC45BA}"/>
              </a:ext>
            </a:extLst>
          </p:cNvPr>
          <p:cNvSpPr txBox="1"/>
          <p:nvPr/>
        </p:nvSpPr>
        <p:spPr>
          <a:xfrm>
            <a:off x="590340" y="3324779"/>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a:ea typeface="+mn-ea"/>
                <a:cs typeface="+mn-cs"/>
              </a:rPr>
              <a:t>Reduced energy availability</a:t>
            </a:r>
          </a:p>
        </p:txBody>
      </p:sp>
      <p:sp>
        <p:nvSpPr>
          <p:cNvPr id="69" name="TextBox 68">
            <a:extLst>
              <a:ext uri="{FF2B5EF4-FFF2-40B4-BE49-F238E27FC236}">
                <a16:creationId xmlns:a16="http://schemas.microsoft.com/office/drawing/2014/main" id="{841D9ADF-E03C-5CBF-7C04-3D90A198115D}"/>
              </a:ext>
            </a:extLst>
          </p:cNvPr>
          <p:cNvSpPr txBox="1"/>
          <p:nvPr/>
        </p:nvSpPr>
        <p:spPr>
          <a:xfrm>
            <a:off x="4596884" y="3324779"/>
            <a:ext cx="2803942" cy="276999"/>
          </a:xfrm>
          <a:prstGeom prst="rect">
            <a:avLst/>
          </a:prstGeom>
          <a:noFill/>
        </p:spPr>
        <p:txBody>
          <a:bodyPr wrap="square" rtlCol="0">
            <a:spAutoFit/>
          </a:bodyPr>
          <a:lstStyle/>
          <a:p>
            <a:pPr algn="ctr"/>
            <a:r>
              <a:rPr lang="en-GB" sz="1200" dirty="0"/>
              <a:t>NAD+</a:t>
            </a:r>
            <a:r>
              <a:rPr lang="en-GB" sz="1200" baseline="30000" dirty="0"/>
              <a:t>1</a:t>
            </a:r>
          </a:p>
        </p:txBody>
      </p:sp>
      <p:sp>
        <p:nvSpPr>
          <p:cNvPr id="70" name="TextBox 69">
            <a:extLst>
              <a:ext uri="{FF2B5EF4-FFF2-40B4-BE49-F238E27FC236}">
                <a16:creationId xmlns:a16="http://schemas.microsoft.com/office/drawing/2014/main" id="{EC8935D9-7927-8B75-0082-586ECB698A19}"/>
              </a:ext>
            </a:extLst>
          </p:cNvPr>
          <p:cNvSpPr txBox="1"/>
          <p:nvPr/>
        </p:nvSpPr>
        <p:spPr>
          <a:xfrm>
            <a:off x="8420704" y="3324779"/>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pitchFamily="2" charset="0"/>
                <a:ea typeface="+mn-ea"/>
                <a:cs typeface="+mn-cs"/>
              </a:rPr>
              <a:t>Supports cellular energy metabolism </a:t>
            </a:r>
          </a:p>
        </p:txBody>
      </p:sp>
      <p:sp>
        <p:nvSpPr>
          <p:cNvPr id="71" name="TextBox 70">
            <a:extLst>
              <a:ext uri="{FF2B5EF4-FFF2-40B4-BE49-F238E27FC236}">
                <a16:creationId xmlns:a16="http://schemas.microsoft.com/office/drawing/2014/main" id="{34CFE3DF-C00D-AC0C-5738-C0DEFB349BF7}"/>
              </a:ext>
            </a:extLst>
          </p:cNvPr>
          <p:cNvSpPr txBox="1"/>
          <p:nvPr/>
        </p:nvSpPr>
        <p:spPr>
          <a:xfrm>
            <a:off x="590340" y="3935284"/>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a:ea typeface="+mn-ea"/>
                <a:cs typeface="+mn-cs"/>
              </a:rPr>
              <a:t>Slower skin repair ability</a:t>
            </a:r>
          </a:p>
        </p:txBody>
      </p:sp>
      <p:sp>
        <p:nvSpPr>
          <p:cNvPr id="72" name="TextBox 71">
            <a:extLst>
              <a:ext uri="{FF2B5EF4-FFF2-40B4-BE49-F238E27FC236}">
                <a16:creationId xmlns:a16="http://schemas.microsoft.com/office/drawing/2014/main" id="{C5A762E8-71A1-1A1C-363F-8FD570B229C5}"/>
              </a:ext>
            </a:extLst>
          </p:cNvPr>
          <p:cNvSpPr txBox="1"/>
          <p:nvPr/>
        </p:nvSpPr>
        <p:spPr>
          <a:xfrm>
            <a:off x="4596884" y="3823715"/>
            <a:ext cx="2803942" cy="500137"/>
          </a:xfrm>
          <a:prstGeom prst="rect">
            <a:avLst/>
          </a:prstGeom>
          <a:noFill/>
        </p:spPr>
        <p:txBody>
          <a:bodyPr wrap="square" rtlCol="0">
            <a:spAutoFit/>
          </a:bodyPr>
          <a:lstStyle/>
          <a:p>
            <a:pPr algn="ctr">
              <a:spcAft>
                <a:spcPts val="300"/>
              </a:spcAft>
            </a:pPr>
            <a:r>
              <a:rPr lang="en-GB" sz="1200" dirty="0"/>
              <a:t>DNA protection and repair</a:t>
            </a:r>
          </a:p>
          <a:p>
            <a:pPr algn="ctr"/>
            <a:r>
              <a:rPr lang="en-GB" sz="1200" dirty="0"/>
              <a:t>Cytosine level </a:t>
            </a:r>
            <a:r>
              <a:rPr lang="en-GB" sz="800" dirty="0"/>
              <a:t>(marker of DNA protection)</a:t>
            </a:r>
          </a:p>
        </p:txBody>
      </p:sp>
      <p:sp>
        <p:nvSpPr>
          <p:cNvPr id="73" name="TextBox 72">
            <a:extLst>
              <a:ext uri="{FF2B5EF4-FFF2-40B4-BE49-F238E27FC236}">
                <a16:creationId xmlns:a16="http://schemas.microsoft.com/office/drawing/2014/main" id="{9286C9D3-0F4E-A6A9-2511-5CEC97FCC80F}"/>
              </a:ext>
            </a:extLst>
          </p:cNvPr>
          <p:cNvSpPr txBox="1"/>
          <p:nvPr/>
        </p:nvSpPr>
        <p:spPr>
          <a:xfrm>
            <a:off x="8420704" y="3935284"/>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pitchFamily="2" charset="0"/>
                <a:ea typeface="+mn-ea"/>
                <a:cs typeface="+mn-cs"/>
              </a:rPr>
              <a:t>Enhances skin repair</a:t>
            </a:r>
          </a:p>
        </p:txBody>
      </p:sp>
      <p:sp>
        <p:nvSpPr>
          <p:cNvPr id="74" name="TextBox 73">
            <a:extLst>
              <a:ext uri="{FF2B5EF4-FFF2-40B4-BE49-F238E27FC236}">
                <a16:creationId xmlns:a16="http://schemas.microsoft.com/office/drawing/2014/main" id="{24C1B2DA-C450-2415-793C-2DE0C89BC7AA}"/>
              </a:ext>
            </a:extLst>
          </p:cNvPr>
          <p:cNvSpPr txBox="1"/>
          <p:nvPr/>
        </p:nvSpPr>
        <p:spPr>
          <a:xfrm>
            <a:off x="590340" y="1549771"/>
            <a:ext cx="2803942" cy="8309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a:ea typeface="+mn-ea"/>
                <a:cs typeface="+mn-cs"/>
              </a:rPr>
              <a:t>Epidermal barrier dysfunction</a:t>
            </a:r>
          </a:p>
          <a:p>
            <a:pPr algn="ctr">
              <a:defRPr/>
            </a:pPr>
            <a:endParaRPr lang="en-GB" sz="1200" dirty="0">
              <a:latin typeface="DM Sans"/>
            </a:endParaRPr>
          </a:p>
          <a:p>
            <a:pPr algn="ctr">
              <a:defRPr/>
            </a:pPr>
            <a:endParaRPr lang="en-GB" sz="1200" dirty="0">
              <a:latin typeface="DM Sans"/>
            </a:endParaRPr>
          </a:p>
          <a:p>
            <a:pPr marL="0" marR="0" lvl="0" indent="0" algn="ctr" defTabSz="914400">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a:ea typeface="+mn-ea"/>
                <a:cs typeface="+mn-cs"/>
              </a:rPr>
              <a:t>Loss of hydration</a:t>
            </a:r>
            <a:endParaRPr lang="en-GB" dirty="0">
              <a:ea typeface="+mn-ea"/>
              <a:cs typeface="+mn-cs"/>
            </a:endParaRPr>
          </a:p>
        </p:txBody>
      </p:sp>
      <p:sp>
        <p:nvSpPr>
          <p:cNvPr id="75" name="TextBox 74">
            <a:extLst>
              <a:ext uri="{FF2B5EF4-FFF2-40B4-BE49-F238E27FC236}">
                <a16:creationId xmlns:a16="http://schemas.microsoft.com/office/drawing/2014/main" id="{50B52FD0-B39F-A2DC-F62C-C567979B4C3D}"/>
              </a:ext>
            </a:extLst>
          </p:cNvPr>
          <p:cNvSpPr txBox="1"/>
          <p:nvPr/>
        </p:nvSpPr>
        <p:spPr>
          <a:xfrm>
            <a:off x="4596884" y="1549771"/>
            <a:ext cx="2803942" cy="946413"/>
          </a:xfrm>
          <a:prstGeom prst="rect">
            <a:avLst/>
          </a:prstGeom>
          <a:noFill/>
        </p:spPr>
        <p:txBody>
          <a:bodyPr wrap="square" lIns="91440" tIns="45720" rIns="91440" bIns="45720" rtlCol="0" anchor="t">
            <a:spAutoFit/>
          </a:bodyPr>
          <a:lstStyle/>
          <a:p>
            <a:pPr algn="ctr">
              <a:spcAft>
                <a:spcPts val="300"/>
              </a:spcAft>
            </a:pPr>
            <a:r>
              <a:rPr lang="en-GB" sz="1200" dirty="0"/>
              <a:t>Different distribution of Ceramides </a:t>
            </a:r>
          </a:p>
          <a:p>
            <a:pPr algn="ctr">
              <a:spcAft>
                <a:spcPts val="300"/>
              </a:spcAft>
            </a:pPr>
            <a:endParaRPr lang="en-GB" sz="1200" dirty="0"/>
          </a:p>
          <a:p>
            <a:pPr algn="ctr">
              <a:spcAft>
                <a:spcPts val="300"/>
              </a:spcAft>
            </a:pPr>
            <a:r>
              <a:rPr lang="en-GB" sz="1200" dirty="0"/>
              <a:t>Hydration</a:t>
            </a:r>
          </a:p>
          <a:p>
            <a:pPr algn="ctr"/>
            <a:r>
              <a:rPr lang="en-GB" sz="1200" dirty="0"/>
              <a:t>TEWL</a:t>
            </a:r>
          </a:p>
        </p:txBody>
      </p:sp>
      <p:sp>
        <p:nvSpPr>
          <p:cNvPr id="76" name="TextBox 75">
            <a:extLst>
              <a:ext uri="{FF2B5EF4-FFF2-40B4-BE49-F238E27FC236}">
                <a16:creationId xmlns:a16="http://schemas.microsoft.com/office/drawing/2014/main" id="{0108E02C-6E82-C2FA-E0FD-35168FE60ED9}"/>
              </a:ext>
            </a:extLst>
          </p:cNvPr>
          <p:cNvSpPr txBox="1"/>
          <p:nvPr/>
        </p:nvSpPr>
        <p:spPr>
          <a:xfrm>
            <a:off x="8420704" y="1549771"/>
            <a:ext cx="2803942"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pitchFamily="2" charset="0"/>
                <a:ea typeface="+mn-ea"/>
                <a:cs typeface="+mn-cs"/>
              </a:rPr>
              <a:t>Re-balance ceramides composition to pre-menopausal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pitchFamily="2" charset="0"/>
                <a:ea typeface="+mn-ea"/>
                <a:cs typeface="+mn-cs"/>
              </a:rPr>
              <a:t>Restores hydration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pitchFamily="2" charset="0"/>
                <a:ea typeface="+mn-ea"/>
                <a:cs typeface="+mn-cs"/>
              </a:rPr>
              <a:t>Reinforces Epidermal barrier</a:t>
            </a:r>
          </a:p>
        </p:txBody>
      </p:sp>
      <p:sp>
        <p:nvSpPr>
          <p:cNvPr id="77" name="TextBox 76">
            <a:extLst>
              <a:ext uri="{FF2B5EF4-FFF2-40B4-BE49-F238E27FC236}">
                <a16:creationId xmlns:a16="http://schemas.microsoft.com/office/drawing/2014/main" id="{3E6E31CF-EF44-AE3D-5E96-EB86BBA3F7DB}"/>
              </a:ext>
            </a:extLst>
          </p:cNvPr>
          <p:cNvSpPr txBox="1"/>
          <p:nvPr/>
        </p:nvSpPr>
        <p:spPr>
          <a:xfrm>
            <a:off x="590340" y="2733510"/>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a:ea typeface="+mn-ea"/>
                <a:cs typeface="+mn-cs"/>
              </a:rPr>
              <a:t>Sensitive skin</a:t>
            </a:r>
          </a:p>
        </p:txBody>
      </p:sp>
      <p:sp>
        <p:nvSpPr>
          <p:cNvPr id="78" name="TextBox 77">
            <a:extLst>
              <a:ext uri="{FF2B5EF4-FFF2-40B4-BE49-F238E27FC236}">
                <a16:creationId xmlns:a16="http://schemas.microsoft.com/office/drawing/2014/main" id="{4976CDF5-D55D-37E3-3C92-8E4C810B495B}"/>
              </a:ext>
            </a:extLst>
          </p:cNvPr>
          <p:cNvSpPr txBox="1"/>
          <p:nvPr/>
        </p:nvSpPr>
        <p:spPr>
          <a:xfrm>
            <a:off x="4627986" y="2578973"/>
            <a:ext cx="2803942" cy="646331"/>
          </a:xfrm>
          <a:prstGeom prst="rect">
            <a:avLst/>
          </a:prstGeom>
          <a:noFill/>
        </p:spPr>
        <p:txBody>
          <a:bodyPr wrap="square" lIns="91440" tIns="45720" rIns="91440" bIns="45720" rtlCol="0" anchor="t">
            <a:spAutoFit/>
          </a:bodyPr>
          <a:lstStyle/>
          <a:p>
            <a:pPr algn="ctr"/>
            <a:r>
              <a:rPr lang="en-GB" sz="1200" dirty="0"/>
              <a:t>Skin homeostasis and NMF disruption: release of imidazole compounds </a:t>
            </a:r>
          </a:p>
        </p:txBody>
      </p:sp>
      <p:sp>
        <p:nvSpPr>
          <p:cNvPr id="79" name="TextBox 78">
            <a:extLst>
              <a:ext uri="{FF2B5EF4-FFF2-40B4-BE49-F238E27FC236}">
                <a16:creationId xmlns:a16="http://schemas.microsoft.com/office/drawing/2014/main" id="{942AA837-9764-D1C3-4067-3DF199280BD1}"/>
              </a:ext>
            </a:extLst>
          </p:cNvPr>
          <p:cNvSpPr txBox="1"/>
          <p:nvPr/>
        </p:nvSpPr>
        <p:spPr>
          <a:xfrm>
            <a:off x="8420704" y="2733510"/>
            <a:ext cx="280394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pitchFamily="2" charset="0"/>
                <a:ea typeface="+mn-ea"/>
                <a:cs typeface="+mn-cs"/>
              </a:rPr>
              <a:t>Helps to relieve sensitive skin</a:t>
            </a:r>
          </a:p>
        </p:txBody>
      </p:sp>
      <p:sp>
        <p:nvSpPr>
          <p:cNvPr id="80" name="TextBox 79">
            <a:extLst>
              <a:ext uri="{FF2B5EF4-FFF2-40B4-BE49-F238E27FC236}">
                <a16:creationId xmlns:a16="http://schemas.microsoft.com/office/drawing/2014/main" id="{30E24CB8-78E2-CE76-401C-984751FEE1B1}"/>
              </a:ext>
            </a:extLst>
          </p:cNvPr>
          <p:cNvSpPr txBox="1"/>
          <p:nvPr/>
        </p:nvSpPr>
        <p:spPr>
          <a:xfrm>
            <a:off x="590340" y="4704470"/>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a:ea typeface="+mn-ea"/>
                <a:cs typeface="+mn-cs"/>
              </a:rPr>
              <a:t>Reduced skin elasticity,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a:ea typeface="+mn-ea"/>
                <a:cs typeface="+mn-cs"/>
              </a:rPr>
              <a:t>promotes wrinkles</a:t>
            </a:r>
          </a:p>
        </p:txBody>
      </p:sp>
      <p:sp>
        <p:nvSpPr>
          <p:cNvPr id="81" name="TextBox 80">
            <a:extLst>
              <a:ext uri="{FF2B5EF4-FFF2-40B4-BE49-F238E27FC236}">
                <a16:creationId xmlns:a16="http://schemas.microsoft.com/office/drawing/2014/main" id="{20110577-B689-2F86-48AA-3F0CC2793AB8}"/>
              </a:ext>
            </a:extLst>
          </p:cNvPr>
          <p:cNvSpPr txBox="1"/>
          <p:nvPr/>
        </p:nvSpPr>
        <p:spPr>
          <a:xfrm>
            <a:off x="4596884" y="4573665"/>
            <a:ext cx="2803942" cy="723275"/>
          </a:xfrm>
          <a:prstGeom prst="rect">
            <a:avLst/>
          </a:prstGeom>
          <a:noFill/>
        </p:spPr>
        <p:txBody>
          <a:bodyPr wrap="square" rtlCol="0">
            <a:spAutoFit/>
          </a:bodyPr>
          <a:lstStyle/>
          <a:p>
            <a:pPr algn="ctr">
              <a:spcAft>
                <a:spcPts val="300"/>
              </a:spcAft>
            </a:pPr>
            <a:r>
              <a:rPr lang="en-GB" sz="1200" dirty="0"/>
              <a:t>Collagen protection</a:t>
            </a:r>
          </a:p>
          <a:p>
            <a:pPr algn="ctr">
              <a:spcAft>
                <a:spcPts val="300"/>
              </a:spcAft>
            </a:pPr>
            <a:r>
              <a:rPr lang="en-GB" sz="1200" dirty="0"/>
              <a:t>Free proline </a:t>
            </a:r>
            <a:r>
              <a:rPr lang="en-GB" sz="800" dirty="0"/>
              <a:t>(marker of collagen degradation)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t>Collagen production</a:t>
            </a:r>
          </a:p>
        </p:txBody>
      </p:sp>
      <p:sp>
        <p:nvSpPr>
          <p:cNvPr id="82" name="TextBox 81">
            <a:extLst>
              <a:ext uri="{FF2B5EF4-FFF2-40B4-BE49-F238E27FC236}">
                <a16:creationId xmlns:a16="http://schemas.microsoft.com/office/drawing/2014/main" id="{C21721D8-2C98-173E-21A1-61AF40FF69EF}"/>
              </a:ext>
            </a:extLst>
          </p:cNvPr>
          <p:cNvSpPr txBox="1"/>
          <p:nvPr/>
        </p:nvSpPr>
        <p:spPr>
          <a:xfrm>
            <a:off x="8420704" y="4704470"/>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pitchFamily="2" charset="0"/>
                <a:ea typeface="+mn-ea"/>
                <a:cs typeface="+mn-cs"/>
              </a:rPr>
              <a:t>Boosts skin elasticity,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dirty="0">
                <a:latin typeface="DM Sans" pitchFamily="2" charset="0"/>
              </a:rPr>
              <a:t>r</a:t>
            </a:r>
            <a:r>
              <a:rPr kumimoji="0" lang="en-GB" sz="1200" b="0" i="0" u="none" strike="noStrike" kern="1200" cap="none" spc="0" normalizeH="0" baseline="0" dirty="0">
                <a:ln>
                  <a:noFill/>
                </a:ln>
                <a:effectLst/>
                <a:uLnTx/>
                <a:uFillTx/>
                <a:latin typeface="DM Sans" pitchFamily="2" charset="0"/>
                <a:ea typeface="+mn-ea"/>
                <a:cs typeface="+mn-cs"/>
              </a:rPr>
              <a:t>educed wrinkles</a:t>
            </a:r>
          </a:p>
        </p:txBody>
      </p:sp>
      <p:sp>
        <p:nvSpPr>
          <p:cNvPr id="83" name="TextBox 82">
            <a:extLst>
              <a:ext uri="{FF2B5EF4-FFF2-40B4-BE49-F238E27FC236}">
                <a16:creationId xmlns:a16="http://schemas.microsoft.com/office/drawing/2014/main" id="{0FC90175-AE4C-6827-CA46-EEB2753277F2}"/>
              </a:ext>
            </a:extLst>
          </p:cNvPr>
          <p:cNvSpPr txBox="1"/>
          <p:nvPr/>
        </p:nvSpPr>
        <p:spPr>
          <a:xfrm>
            <a:off x="590340" y="5583877"/>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a:ea typeface="+mn-ea"/>
                <a:cs typeface="+mn-cs"/>
              </a:rPr>
              <a:t>Increased UV induced  skin damage and photoaging effects</a:t>
            </a:r>
          </a:p>
        </p:txBody>
      </p:sp>
      <p:sp>
        <p:nvSpPr>
          <p:cNvPr id="84" name="TextBox 83">
            <a:extLst>
              <a:ext uri="{FF2B5EF4-FFF2-40B4-BE49-F238E27FC236}">
                <a16:creationId xmlns:a16="http://schemas.microsoft.com/office/drawing/2014/main" id="{ECC93A9F-24C1-49DE-AC50-508A49C62B8C}"/>
              </a:ext>
            </a:extLst>
          </p:cNvPr>
          <p:cNvSpPr txBox="1"/>
          <p:nvPr/>
        </p:nvSpPr>
        <p:spPr>
          <a:xfrm>
            <a:off x="8420704" y="5583877"/>
            <a:ext cx="280394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effectLst/>
                <a:uLnTx/>
                <a:uFillTx/>
                <a:latin typeface="DM Sans" pitchFamily="2" charset="0"/>
                <a:ea typeface="+mn-ea"/>
                <a:cs typeface="+mn-cs"/>
              </a:rPr>
              <a:t>Protects against UV-induced skin damage and photoaging</a:t>
            </a:r>
          </a:p>
        </p:txBody>
      </p:sp>
      <p:grpSp>
        <p:nvGrpSpPr>
          <p:cNvPr id="85" name="Group 84">
            <a:extLst>
              <a:ext uri="{FF2B5EF4-FFF2-40B4-BE49-F238E27FC236}">
                <a16:creationId xmlns:a16="http://schemas.microsoft.com/office/drawing/2014/main" id="{2E190CE1-3011-5F3E-8728-73569B46A167}"/>
              </a:ext>
            </a:extLst>
          </p:cNvPr>
          <p:cNvGrpSpPr/>
          <p:nvPr/>
        </p:nvGrpSpPr>
        <p:grpSpPr>
          <a:xfrm>
            <a:off x="4284147" y="1523436"/>
            <a:ext cx="203281" cy="4559865"/>
            <a:chOff x="4480841" y="1523436"/>
            <a:chExt cx="203281" cy="4559865"/>
          </a:xfrm>
        </p:grpSpPr>
        <p:sp>
          <p:nvSpPr>
            <p:cNvPr id="86" name="Right Arrow 85">
              <a:extLst>
                <a:ext uri="{FF2B5EF4-FFF2-40B4-BE49-F238E27FC236}">
                  <a16:creationId xmlns:a16="http://schemas.microsoft.com/office/drawing/2014/main" id="{5E8EB1A1-F22D-1A80-7784-71C0ABE2E7A3}"/>
                </a:ext>
              </a:extLst>
            </p:cNvPr>
            <p:cNvSpPr/>
            <p:nvPr/>
          </p:nvSpPr>
          <p:spPr>
            <a:xfrm rot="5400000">
              <a:off x="4475673" y="3361638"/>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7" name="Right Arrow 86">
              <a:extLst>
                <a:ext uri="{FF2B5EF4-FFF2-40B4-BE49-F238E27FC236}">
                  <a16:creationId xmlns:a16="http://schemas.microsoft.com/office/drawing/2014/main" id="{73A64353-656B-8AFB-7F70-F5EEDD79DC98}"/>
                </a:ext>
              </a:extLst>
            </p:cNvPr>
            <p:cNvSpPr/>
            <p:nvPr/>
          </p:nvSpPr>
          <p:spPr>
            <a:xfrm rot="5400000">
              <a:off x="4475673" y="3837541"/>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8" name="Right Arrow 87">
              <a:extLst>
                <a:ext uri="{FF2B5EF4-FFF2-40B4-BE49-F238E27FC236}">
                  <a16:creationId xmlns:a16="http://schemas.microsoft.com/office/drawing/2014/main" id="{6442B0DD-39DA-FA9A-4148-A90B6E8FEC4D}"/>
                </a:ext>
              </a:extLst>
            </p:cNvPr>
            <p:cNvSpPr/>
            <p:nvPr/>
          </p:nvSpPr>
          <p:spPr>
            <a:xfrm rot="5400000">
              <a:off x="4475673" y="410674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9" name="Right Arrow 88">
              <a:extLst>
                <a:ext uri="{FF2B5EF4-FFF2-40B4-BE49-F238E27FC236}">
                  <a16:creationId xmlns:a16="http://schemas.microsoft.com/office/drawing/2014/main" id="{D8BFAD38-F3CA-903E-984E-C03E55F20FC5}"/>
                </a:ext>
              </a:extLst>
            </p:cNvPr>
            <p:cNvSpPr/>
            <p:nvPr/>
          </p:nvSpPr>
          <p:spPr>
            <a:xfrm rot="5400000">
              <a:off x="4475673" y="152860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0" name="Right Arrow 89">
              <a:extLst>
                <a:ext uri="{FF2B5EF4-FFF2-40B4-BE49-F238E27FC236}">
                  <a16:creationId xmlns:a16="http://schemas.microsoft.com/office/drawing/2014/main" id="{03CC1F2B-13D6-8357-AAAC-2305866D2F6A}"/>
                </a:ext>
              </a:extLst>
            </p:cNvPr>
            <p:cNvSpPr/>
            <p:nvPr/>
          </p:nvSpPr>
          <p:spPr>
            <a:xfrm rot="5400000">
              <a:off x="4475673" y="1919850"/>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Right Arrow 90">
              <a:extLst>
                <a:ext uri="{FF2B5EF4-FFF2-40B4-BE49-F238E27FC236}">
                  <a16:creationId xmlns:a16="http://schemas.microsoft.com/office/drawing/2014/main" id="{121A20F1-A322-5112-F33E-F482A1E5756C}"/>
                </a:ext>
              </a:extLst>
            </p:cNvPr>
            <p:cNvSpPr/>
            <p:nvPr/>
          </p:nvSpPr>
          <p:spPr>
            <a:xfrm rot="16200000">
              <a:off x="4475673" y="2183574"/>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2" name="Right Arrow 91">
              <a:extLst>
                <a:ext uri="{FF2B5EF4-FFF2-40B4-BE49-F238E27FC236}">
                  <a16:creationId xmlns:a16="http://schemas.microsoft.com/office/drawing/2014/main" id="{F152D5A0-3988-3FA7-866A-C7E2E2F87C94}"/>
                </a:ext>
              </a:extLst>
            </p:cNvPr>
            <p:cNvSpPr/>
            <p:nvPr/>
          </p:nvSpPr>
          <p:spPr>
            <a:xfrm rot="16200000">
              <a:off x="4475673" y="2770368"/>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3" name="Right Arrow 92">
              <a:extLst>
                <a:ext uri="{FF2B5EF4-FFF2-40B4-BE49-F238E27FC236}">
                  <a16:creationId xmlns:a16="http://schemas.microsoft.com/office/drawing/2014/main" id="{FE0DB479-503B-B8A6-2475-B96A45F97734}"/>
                </a:ext>
              </a:extLst>
            </p:cNvPr>
            <p:cNvSpPr/>
            <p:nvPr/>
          </p:nvSpPr>
          <p:spPr>
            <a:xfrm rot="5400000">
              <a:off x="4475673" y="4550957"/>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4" name="Right Arrow 93">
              <a:extLst>
                <a:ext uri="{FF2B5EF4-FFF2-40B4-BE49-F238E27FC236}">
                  <a16:creationId xmlns:a16="http://schemas.microsoft.com/office/drawing/2014/main" id="{95042883-C971-11D6-A63D-691AC8D6996B}"/>
                </a:ext>
              </a:extLst>
            </p:cNvPr>
            <p:cNvSpPr/>
            <p:nvPr/>
          </p:nvSpPr>
          <p:spPr>
            <a:xfrm rot="5400000">
              <a:off x="4475673" y="5115731"/>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5" name="Right Arrow 94">
              <a:extLst>
                <a:ext uri="{FF2B5EF4-FFF2-40B4-BE49-F238E27FC236}">
                  <a16:creationId xmlns:a16="http://schemas.microsoft.com/office/drawing/2014/main" id="{5101B30D-7857-4D8C-5A3E-FF8C575BFA11}"/>
                </a:ext>
              </a:extLst>
            </p:cNvPr>
            <p:cNvSpPr/>
            <p:nvPr/>
          </p:nvSpPr>
          <p:spPr>
            <a:xfrm rot="16200000">
              <a:off x="4475673" y="4833662"/>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6" name="Right Arrow 95">
              <a:extLst>
                <a:ext uri="{FF2B5EF4-FFF2-40B4-BE49-F238E27FC236}">
                  <a16:creationId xmlns:a16="http://schemas.microsoft.com/office/drawing/2014/main" id="{A2CEC574-373F-2B6D-66CC-560C2F4AA32A}"/>
                </a:ext>
              </a:extLst>
            </p:cNvPr>
            <p:cNvSpPr/>
            <p:nvPr/>
          </p:nvSpPr>
          <p:spPr>
            <a:xfrm rot="16200000">
              <a:off x="4475673" y="5551285"/>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7" name="Right Arrow 96">
              <a:extLst>
                <a:ext uri="{FF2B5EF4-FFF2-40B4-BE49-F238E27FC236}">
                  <a16:creationId xmlns:a16="http://schemas.microsoft.com/office/drawing/2014/main" id="{C19D7885-5A0F-5BFC-638D-ED0E9CB55491}"/>
                </a:ext>
              </a:extLst>
            </p:cNvPr>
            <p:cNvSpPr/>
            <p:nvPr/>
          </p:nvSpPr>
          <p:spPr>
            <a:xfrm rot="16200000">
              <a:off x="4475673" y="5874852"/>
              <a:ext cx="213617" cy="203281"/>
            </a:xfrm>
            <a:prstGeom prst="rightArrow">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nvGrpSpPr>
          <p:cNvPr id="98" name="Group 97">
            <a:extLst>
              <a:ext uri="{FF2B5EF4-FFF2-40B4-BE49-F238E27FC236}">
                <a16:creationId xmlns:a16="http://schemas.microsoft.com/office/drawing/2014/main" id="{61276F43-B362-ADC8-66EF-F9D9BF053BC5}"/>
              </a:ext>
            </a:extLst>
          </p:cNvPr>
          <p:cNvGrpSpPr/>
          <p:nvPr/>
        </p:nvGrpSpPr>
        <p:grpSpPr>
          <a:xfrm>
            <a:off x="7605441" y="1523436"/>
            <a:ext cx="203281" cy="4559865"/>
            <a:chOff x="7759224" y="1523436"/>
            <a:chExt cx="203281" cy="4559865"/>
          </a:xfrm>
        </p:grpSpPr>
        <p:sp>
          <p:nvSpPr>
            <p:cNvPr id="99" name="Right Arrow 98">
              <a:extLst>
                <a:ext uri="{FF2B5EF4-FFF2-40B4-BE49-F238E27FC236}">
                  <a16:creationId xmlns:a16="http://schemas.microsoft.com/office/drawing/2014/main" id="{064FD5B0-344C-0EA8-91B2-1ABB8F5B4DF8}"/>
                </a:ext>
              </a:extLst>
            </p:cNvPr>
            <p:cNvSpPr/>
            <p:nvPr/>
          </p:nvSpPr>
          <p:spPr>
            <a:xfrm rot="16200000">
              <a:off x="7754056" y="3361638"/>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0" name="Right Arrow 99">
              <a:extLst>
                <a:ext uri="{FF2B5EF4-FFF2-40B4-BE49-F238E27FC236}">
                  <a16:creationId xmlns:a16="http://schemas.microsoft.com/office/drawing/2014/main" id="{C3DBF153-8372-1514-135A-FAD28BE08503}"/>
                </a:ext>
              </a:extLst>
            </p:cNvPr>
            <p:cNvSpPr/>
            <p:nvPr/>
          </p:nvSpPr>
          <p:spPr>
            <a:xfrm rot="16200000">
              <a:off x="7754056" y="3837541"/>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1" name="Right Arrow 100">
              <a:extLst>
                <a:ext uri="{FF2B5EF4-FFF2-40B4-BE49-F238E27FC236}">
                  <a16:creationId xmlns:a16="http://schemas.microsoft.com/office/drawing/2014/main" id="{1CDA6DD8-8D3D-BC8A-CBDB-69D22B19F20C}"/>
                </a:ext>
              </a:extLst>
            </p:cNvPr>
            <p:cNvSpPr/>
            <p:nvPr/>
          </p:nvSpPr>
          <p:spPr>
            <a:xfrm rot="16200000">
              <a:off x="7754056" y="4106744"/>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Right Arrow 101">
              <a:extLst>
                <a:ext uri="{FF2B5EF4-FFF2-40B4-BE49-F238E27FC236}">
                  <a16:creationId xmlns:a16="http://schemas.microsoft.com/office/drawing/2014/main" id="{BCED2AFA-051A-C76A-A1EF-FCCEDBD15EB4}"/>
                </a:ext>
              </a:extLst>
            </p:cNvPr>
            <p:cNvSpPr/>
            <p:nvPr/>
          </p:nvSpPr>
          <p:spPr>
            <a:xfrm rot="16200000">
              <a:off x="7754056" y="1528604"/>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3" name="Right Arrow 102">
              <a:extLst>
                <a:ext uri="{FF2B5EF4-FFF2-40B4-BE49-F238E27FC236}">
                  <a16:creationId xmlns:a16="http://schemas.microsoft.com/office/drawing/2014/main" id="{16150F6E-0D71-4F04-F46C-73BC2C3B1F1A}"/>
                </a:ext>
              </a:extLst>
            </p:cNvPr>
            <p:cNvSpPr/>
            <p:nvPr/>
          </p:nvSpPr>
          <p:spPr>
            <a:xfrm rot="16200000">
              <a:off x="7754056" y="1919850"/>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4" name="Right Arrow 103">
              <a:extLst>
                <a:ext uri="{FF2B5EF4-FFF2-40B4-BE49-F238E27FC236}">
                  <a16:creationId xmlns:a16="http://schemas.microsoft.com/office/drawing/2014/main" id="{0A7504A2-C01D-C221-2846-40604DC9308C}"/>
                </a:ext>
              </a:extLst>
            </p:cNvPr>
            <p:cNvSpPr/>
            <p:nvPr/>
          </p:nvSpPr>
          <p:spPr>
            <a:xfrm rot="5400000">
              <a:off x="7754056" y="2199125"/>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5" name="Right Arrow 104">
              <a:extLst>
                <a:ext uri="{FF2B5EF4-FFF2-40B4-BE49-F238E27FC236}">
                  <a16:creationId xmlns:a16="http://schemas.microsoft.com/office/drawing/2014/main" id="{FB8A91A4-AC04-9664-DD0F-AD3F1748B2CD}"/>
                </a:ext>
              </a:extLst>
            </p:cNvPr>
            <p:cNvSpPr/>
            <p:nvPr/>
          </p:nvSpPr>
          <p:spPr>
            <a:xfrm rot="5400000">
              <a:off x="7754056" y="2770369"/>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6" name="Right Arrow 105">
              <a:extLst>
                <a:ext uri="{FF2B5EF4-FFF2-40B4-BE49-F238E27FC236}">
                  <a16:creationId xmlns:a16="http://schemas.microsoft.com/office/drawing/2014/main" id="{629BB794-98E3-1307-AEA0-29D96B7FABA1}"/>
                </a:ext>
              </a:extLst>
            </p:cNvPr>
            <p:cNvSpPr/>
            <p:nvPr/>
          </p:nvSpPr>
          <p:spPr>
            <a:xfrm rot="16200000">
              <a:off x="7754056" y="4550957"/>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7" name="Right Arrow 106">
              <a:extLst>
                <a:ext uri="{FF2B5EF4-FFF2-40B4-BE49-F238E27FC236}">
                  <a16:creationId xmlns:a16="http://schemas.microsoft.com/office/drawing/2014/main" id="{A2369985-ED1D-BBE0-555A-6828CB76732B}"/>
                </a:ext>
              </a:extLst>
            </p:cNvPr>
            <p:cNvSpPr/>
            <p:nvPr/>
          </p:nvSpPr>
          <p:spPr>
            <a:xfrm rot="16200000">
              <a:off x="7754056" y="5115731"/>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8" name="Right Arrow 107">
              <a:extLst>
                <a:ext uri="{FF2B5EF4-FFF2-40B4-BE49-F238E27FC236}">
                  <a16:creationId xmlns:a16="http://schemas.microsoft.com/office/drawing/2014/main" id="{BCEE1CA4-2C30-6983-23C2-D9F9D30D6DA3}"/>
                </a:ext>
              </a:extLst>
            </p:cNvPr>
            <p:cNvSpPr/>
            <p:nvPr/>
          </p:nvSpPr>
          <p:spPr>
            <a:xfrm rot="5400000">
              <a:off x="7754056" y="4833662"/>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9" name="Right Arrow 108">
              <a:extLst>
                <a:ext uri="{FF2B5EF4-FFF2-40B4-BE49-F238E27FC236}">
                  <a16:creationId xmlns:a16="http://schemas.microsoft.com/office/drawing/2014/main" id="{C7A8514C-4949-8EC4-C7ED-E7A172391856}"/>
                </a:ext>
              </a:extLst>
            </p:cNvPr>
            <p:cNvSpPr/>
            <p:nvPr/>
          </p:nvSpPr>
          <p:spPr>
            <a:xfrm rot="5400000">
              <a:off x="7754056" y="5551285"/>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0" name="Right Arrow 109">
              <a:extLst>
                <a:ext uri="{FF2B5EF4-FFF2-40B4-BE49-F238E27FC236}">
                  <a16:creationId xmlns:a16="http://schemas.microsoft.com/office/drawing/2014/main" id="{16F2040D-4EBB-AB52-8B55-B4E8FAD9FF31}"/>
                </a:ext>
              </a:extLst>
            </p:cNvPr>
            <p:cNvSpPr/>
            <p:nvPr/>
          </p:nvSpPr>
          <p:spPr>
            <a:xfrm rot="5400000">
              <a:off x="7754056" y="5874852"/>
              <a:ext cx="213617" cy="203281"/>
            </a:xfrm>
            <a:prstGeom prst="right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11" name="Pentagon 110">
            <a:extLst>
              <a:ext uri="{FF2B5EF4-FFF2-40B4-BE49-F238E27FC236}">
                <a16:creationId xmlns:a16="http://schemas.microsoft.com/office/drawing/2014/main" id="{DCF98443-534A-0F8F-D4D0-88CF9B7D6B5B}"/>
              </a:ext>
            </a:extLst>
          </p:cNvPr>
          <p:cNvSpPr/>
          <p:nvPr/>
        </p:nvSpPr>
        <p:spPr>
          <a:xfrm>
            <a:off x="3999622" y="1012842"/>
            <a:ext cx="3899778" cy="416559"/>
          </a:xfrm>
          <a:prstGeom prst="homePlate">
            <a:avLst>
              <a:gd name="adj" fmla="val 0"/>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2" name="TextBox 111">
            <a:extLst>
              <a:ext uri="{FF2B5EF4-FFF2-40B4-BE49-F238E27FC236}">
                <a16:creationId xmlns:a16="http://schemas.microsoft.com/office/drawing/2014/main" id="{365A6C68-53FD-2D0A-67C7-4857E7C5F3B3}"/>
              </a:ext>
            </a:extLst>
          </p:cNvPr>
          <p:cNvSpPr txBox="1"/>
          <p:nvPr/>
        </p:nvSpPr>
        <p:spPr>
          <a:xfrm>
            <a:off x="4266193" y="1097649"/>
            <a:ext cx="3465325"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dirty="0">
                <a:ln>
                  <a:noFill/>
                </a:ln>
                <a:solidFill>
                  <a:schemeClr val="bg1"/>
                </a:solidFill>
                <a:effectLst/>
                <a:uLnTx/>
                <a:uFillTx/>
                <a:latin typeface="DM Sans"/>
                <a:ea typeface="+mn-ea"/>
                <a:cs typeface="+mn-cs"/>
              </a:rPr>
              <a:t>What happens in the skin</a:t>
            </a:r>
          </a:p>
        </p:txBody>
      </p:sp>
      <p:sp>
        <p:nvSpPr>
          <p:cNvPr id="113" name="Pentagon 112">
            <a:extLst>
              <a:ext uri="{FF2B5EF4-FFF2-40B4-BE49-F238E27FC236}">
                <a16:creationId xmlns:a16="http://schemas.microsoft.com/office/drawing/2014/main" id="{E50A31A1-BF55-2DAC-DFDB-3BFF63C88496}"/>
              </a:ext>
            </a:extLst>
          </p:cNvPr>
          <p:cNvSpPr/>
          <p:nvPr/>
        </p:nvSpPr>
        <p:spPr>
          <a:xfrm>
            <a:off x="301623" y="1012842"/>
            <a:ext cx="3924301" cy="416559"/>
          </a:xfrm>
          <a:prstGeom prst="homePlate">
            <a:avLst>
              <a:gd name="adj" fmla="val 0"/>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4" name="TextBox 113">
            <a:extLst>
              <a:ext uri="{FF2B5EF4-FFF2-40B4-BE49-F238E27FC236}">
                <a16:creationId xmlns:a16="http://schemas.microsoft.com/office/drawing/2014/main" id="{18464A63-6FCC-7115-3DD3-D0131B67B346}"/>
              </a:ext>
            </a:extLst>
          </p:cNvPr>
          <p:cNvSpPr txBox="1"/>
          <p:nvPr/>
        </p:nvSpPr>
        <p:spPr>
          <a:xfrm>
            <a:off x="590340" y="1097649"/>
            <a:ext cx="3412261"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dirty="0">
                <a:ln>
                  <a:noFill/>
                </a:ln>
                <a:solidFill>
                  <a:schemeClr val="bg1"/>
                </a:solidFill>
                <a:effectLst/>
                <a:uLnTx/>
                <a:uFillTx/>
                <a:latin typeface="DM Sans"/>
                <a:ea typeface="+mn-ea"/>
                <a:cs typeface="+mn-cs"/>
              </a:rPr>
              <a:t>Menopause skin changes</a:t>
            </a:r>
          </a:p>
        </p:txBody>
      </p:sp>
      <p:sp>
        <p:nvSpPr>
          <p:cNvPr id="2" name="Pentagon 1">
            <a:extLst>
              <a:ext uri="{FF2B5EF4-FFF2-40B4-BE49-F238E27FC236}">
                <a16:creationId xmlns:a16="http://schemas.microsoft.com/office/drawing/2014/main" id="{777114A8-509E-1426-E092-9800D76A5F40}"/>
              </a:ext>
            </a:extLst>
          </p:cNvPr>
          <p:cNvSpPr/>
          <p:nvPr/>
        </p:nvSpPr>
        <p:spPr>
          <a:xfrm>
            <a:off x="7860525" y="1012842"/>
            <a:ext cx="3924301" cy="416559"/>
          </a:xfrm>
          <a:prstGeom prst="homePlate">
            <a:avLst>
              <a:gd name="adj"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5" name="TextBox 64">
            <a:extLst>
              <a:ext uri="{FF2B5EF4-FFF2-40B4-BE49-F238E27FC236}">
                <a16:creationId xmlns:a16="http://schemas.microsoft.com/office/drawing/2014/main" id="{B335FD9C-57B7-5B4C-FCF2-435A36C7D8DE}"/>
              </a:ext>
            </a:extLst>
          </p:cNvPr>
          <p:cNvSpPr txBox="1"/>
          <p:nvPr/>
        </p:nvSpPr>
        <p:spPr>
          <a:xfrm>
            <a:off x="8420704" y="1097649"/>
            <a:ext cx="2803942" cy="246221"/>
          </a:xfrm>
          <a:prstGeom prst="rect">
            <a:avLst/>
          </a:prstGeom>
          <a:noFill/>
        </p:spPr>
        <p:txBody>
          <a:bodyPr wrap="squar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dirty="0">
                <a:ln>
                  <a:noFill/>
                </a:ln>
                <a:solidFill>
                  <a:schemeClr val="bg1"/>
                </a:solidFill>
                <a:effectLst/>
                <a:uLnTx/>
                <a:uFillTx/>
                <a:latin typeface="DM Sans"/>
                <a:ea typeface="+mn-ea"/>
                <a:cs typeface="+mn-cs"/>
              </a:rPr>
              <a:t>Niacinamide Treatment</a:t>
            </a:r>
          </a:p>
        </p:txBody>
      </p:sp>
      <p:sp>
        <p:nvSpPr>
          <p:cNvPr id="7" name="TextBox 6">
            <a:extLst>
              <a:ext uri="{FF2B5EF4-FFF2-40B4-BE49-F238E27FC236}">
                <a16:creationId xmlns:a16="http://schemas.microsoft.com/office/drawing/2014/main" id="{BE05FE46-EA2C-AF2D-4B25-665B3A48DA49}"/>
              </a:ext>
            </a:extLst>
          </p:cNvPr>
          <p:cNvSpPr txBox="1"/>
          <p:nvPr/>
        </p:nvSpPr>
        <p:spPr>
          <a:xfrm>
            <a:off x="347068" y="6301983"/>
            <a:ext cx="609442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0" cap="none" spc="0" normalizeH="0" baseline="0" dirty="0">
                <a:ln>
                  <a:noFill/>
                </a:ln>
                <a:solidFill>
                  <a:prstClr val="black"/>
                </a:solidFill>
                <a:effectLst/>
                <a:uLnTx/>
                <a:uFillTx/>
                <a:latin typeface="DM Sans"/>
                <a:ea typeface="Calibri" panose="020F0502020204030204" pitchFamily="34" charset="0"/>
                <a:cs typeface="Times New Roman" panose="02020603050405020304" pitchFamily="18" charset="0"/>
              </a:rPr>
              <a:t>1: NAD+ oxidized form of Nicotinamide Adenine Dinucleotide</a:t>
            </a:r>
          </a:p>
        </p:txBody>
      </p:sp>
    </p:spTree>
    <p:extLst>
      <p:ext uri="{BB962C8B-B14F-4D97-AF65-F5344CB8AC3E}">
        <p14:creationId xmlns:p14="http://schemas.microsoft.com/office/powerpoint/2010/main" val="1664867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E457E-BD7E-9BC1-1C57-FCC4BD8710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724C3D-28A7-7C81-974F-601E332E37F9}"/>
              </a:ext>
            </a:extLst>
          </p:cNvPr>
          <p:cNvSpPr>
            <a:spLocks noGrp="1"/>
          </p:cNvSpPr>
          <p:nvPr>
            <p:ph type="title"/>
          </p:nvPr>
        </p:nvSpPr>
        <p:spPr/>
        <p:txBody>
          <a:bodyPr/>
          <a:lstStyle/>
          <a:p>
            <a:r>
              <a:rPr lang="en-US" sz="2400"/>
              <a:t>New Science on Niacinamide in post-menopausal skin</a:t>
            </a:r>
          </a:p>
        </p:txBody>
      </p:sp>
      <p:sp>
        <p:nvSpPr>
          <p:cNvPr id="3" name="Slide Number Placeholder 2">
            <a:extLst>
              <a:ext uri="{FF2B5EF4-FFF2-40B4-BE49-F238E27FC236}">
                <a16:creationId xmlns:a16="http://schemas.microsoft.com/office/drawing/2014/main" id="{9FB22DB3-34B8-D6BE-CE48-5803E24E377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 Placeholder 15">
            <a:extLst>
              <a:ext uri="{FF2B5EF4-FFF2-40B4-BE49-F238E27FC236}">
                <a16:creationId xmlns:a16="http://schemas.microsoft.com/office/drawing/2014/main" id="{A565FBEB-E15D-4B13-2628-D4D382626E14}"/>
              </a:ext>
            </a:extLst>
          </p:cNvPr>
          <p:cNvSpPr txBox="1">
            <a:spLocks/>
          </p:cNvSpPr>
          <p:nvPr/>
        </p:nvSpPr>
        <p:spPr>
          <a:xfrm>
            <a:off x="251918" y="1168041"/>
            <a:ext cx="3268030"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prstClr val="black"/>
                </a:solidFill>
                <a:effectLst/>
                <a:uLnTx/>
                <a:uFillTx/>
                <a:latin typeface="DM Sans"/>
                <a:ea typeface="+mn-ea"/>
                <a:cs typeface="+mn-cs"/>
              </a:rPr>
              <a:t>Re-balancing of Ceramides​</a:t>
            </a:r>
          </a:p>
        </p:txBody>
      </p:sp>
      <p:sp>
        <p:nvSpPr>
          <p:cNvPr id="15" name="Text Placeholder 15">
            <a:extLst>
              <a:ext uri="{FF2B5EF4-FFF2-40B4-BE49-F238E27FC236}">
                <a16:creationId xmlns:a16="http://schemas.microsoft.com/office/drawing/2014/main" id="{3ED97378-6110-0D37-181B-8CE8CA40D00C}"/>
              </a:ext>
            </a:extLst>
          </p:cNvPr>
          <p:cNvSpPr txBox="1">
            <a:spLocks/>
          </p:cNvSpPr>
          <p:nvPr/>
        </p:nvSpPr>
        <p:spPr>
          <a:xfrm>
            <a:off x="251918" y="1815369"/>
            <a:ext cx="3751888"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Segoe UI"/>
              </a:rPr>
              <a:t>Menopausal skin is subject to different ceramides' composition compared to pre-menopausal skin.​ Niacinamide PC </a:t>
            </a:r>
            <a:r>
              <a:rPr kumimoji="0" lang="de-CH" sz="1200" b="0" i="0" u="none" strike="noStrike" kern="1200" cap="none" spc="0" normalizeH="0" baseline="0" noProof="0">
                <a:ln>
                  <a:noFill/>
                </a:ln>
                <a:solidFill>
                  <a:prstClr val="black"/>
                </a:solidFill>
                <a:effectLst/>
                <a:uLnTx/>
                <a:uFillTx/>
                <a:latin typeface="DM Sans"/>
                <a:ea typeface="+mn-ea"/>
                <a:cs typeface="Segoe UI"/>
              </a:rPr>
              <a:t>treatment boost all endogenous ceramides (with highest increase arond 30%, restoring the native distribution of </a:t>
            </a:r>
            <a:r>
              <a:rPr kumimoji="0" lang="en-US" sz="1200" b="0" i="0" u="none" strike="noStrike" kern="1200" cap="none" spc="0" normalizeH="0" baseline="0" noProof="0">
                <a:ln>
                  <a:noFill/>
                </a:ln>
                <a:solidFill>
                  <a:prstClr val="black"/>
                </a:solidFill>
                <a:effectLst/>
                <a:uLnTx/>
                <a:uFillTx/>
                <a:latin typeface="DM Sans"/>
                <a:ea typeface="+mn-ea"/>
                <a:cs typeface="Segoe UI"/>
              </a:rPr>
              <a:t>pre-menopausal levels of</a:t>
            </a:r>
            <a:r>
              <a:rPr kumimoji="0" lang="de-CH" sz="1200" b="0" i="0" u="none" strike="noStrike" kern="1200" cap="none" spc="0" normalizeH="0" baseline="0" noProof="0">
                <a:ln>
                  <a:noFill/>
                </a:ln>
                <a:solidFill>
                  <a:prstClr val="black"/>
                </a:solidFill>
                <a:effectLst/>
                <a:uLnTx/>
                <a:uFillTx/>
                <a:latin typeface="DM Sans"/>
                <a:ea typeface="+mn-ea"/>
                <a:cs typeface="Segoe UI"/>
              </a:rPr>
              <a:t> different ceramide types in the skin</a:t>
            </a:r>
            <a:r>
              <a:rPr kumimoji="0" lang="en-US" sz="1200" b="0" i="0" u="none" strike="noStrike" kern="1200" cap="none" spc="0" normalizeH="0" baseline="0" noProof="0">
                <a:ln>
                  <a:noFill/>
                </a:ln>
                <a:solidFill>
                  <a:prstClr val="black"/>
                </a:solidFill>
                <a:effectLst/>
                <a:uLnTx/>
                <a:uFillTx/>
                <a:latin typeface="DM Sans"/>
                <a:ea typeface="+mn-ea"/>
                <a:cs typeface="Segoe UI"/>
              </a:rPr>
              <a:t>, much better than with topical application</a:t>
            </a:r>
          </a:p>
        </p:txBody>
      </p:sp>
      <p:sp>
        <p:nvSpPr>
          <p:cNvPr id="16" name="Text Placeholder 15">
            <a:extLst>
              <a:ext uri="{FF2B5EF4-FFF2-40B4-BE49-F238E27FC236}">
                <a16:creationId xmlns:a16="http://schemas.microsoft.com/office/drawing/2014/main" id="{171A3E7F-17AE-692D-021F-56858801185E}"/>
              </a:ext>
            </a:extLst>
          </p:cNvPr>
          <p:cNvSpPr txBox="1">
            <a:spLocks/>
          </p:cNvSpPr>
          <p:nvPr/>
        </p:nvSpPr>
        <p:spPr>
          <a:xfrm>
            <a:off x="4482038" y="1168040"/>
            <a:ext cx="3271592"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prstClr val="black"/>
                </a:solidFill>
                <a:effectLst/>
                <a:uLnTx/>
                <a:uFillTx/>
                <a:latin typeface="DM Sans"/>
                <a:ea typeface="+mn-ea"/>
                <a:cs typeface="+mn-cs"/>
              </a:rPr>
              <a:t>Protection against Collagen degradation</a:t>
            </a:r>
          </a:p>
        </p:txBody>
      </p:sp>
      <p:sp>
        <p:nvSpPr>
          <p:cNvPr id="17" name="Text Placeholder 15">
            <a:extLst>
              <a:ext uri="{FF2B5EF4-FFF2-40B4-BE49-F238E27FC236}">
                <a16:creationId xmlns:a16="http://schemas.microsoft.com/office/drawing/2014/main" id="{3B64F475-58DE-143A-1053-8696345F9DA5}"/>
              </a:ext>
            </a:extLst>
          </p:cNvPr>
          <p:cNvSpPr txBox="1">
            <a:spLocks/>
          </p:cNvSpPr>
          <p:nvPr/>
        </p:nvSpPr>
        <p:spPr>
          <a:xfrm>
            <a:off x="4482038" y="1815368"/>
            <a:ext cx="3672000"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Collagen synthesis is generally reduced during menopause. Treatment with Niacinamide PC resulted in lower levels of free proline and acetyl-proline, confirming its effectiveness in preserving collagen integrity and maintaining skin elasticity.</a:t>
            </a:r>
            <a:endParaRPr kumimoji="0" lang="en-NL" sz="1200" b="0" i="0" u="none" strike="noStrike" kern="1200" cap="none" spc="0" normalizeH="0" baseline="0" noProof="0">
              <a:ln>
                <a:noFill/>
              </a:ln>
              <a:solidFill>
                <a:prstClr val="black"/>
              </a:solidFill>
              <a:effectLst/>
              <a:uLnTx/>
              <a:uFillTx/>
              <a:latin typeface="DM Sans"/>
              <a:ea typeface="+mn-ea"/>
              <a:cs typeface="+mn-cs"/>
            </a:endParaRPr>
          </a:p>
        </p:txBody>
      </p:sp>
      <p:sp>
        <p:nvSpPr>
          <p:cNvPr id="18" name="Text Placeholder 15">
            <a:extLst>
              <a:ext uri="{FF2B5EF4-FFF2-40B4-BE49-F238E27FC236}">
                <a16:creationId xmlns:a16="http://schemas.microsoft.com/office/drawing/2014/main" id="{7E955447-EACB-AD5B-1C28-79972BAD1038}"/>
              </a:ext>
            </a:extLst>
          </p:cNvPr>
          <p:cNvSpPr txBox="1">
            <a:spLocks/>
          </p:cNvSpPr>
          <p:nvPr/>
        </p:nvSpPr>
        <p:spPr>
          <a:xfrm>
            <a:off x="8443199" y="1168040"/>
            <a:ext cx="3273954"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prstClr val="black"/>
                </a:solidFill>
                <a:effectLst/>
                <a:uLnTx/>
                <a:uFillTx/>
                <a:latin typeface="DM Sans"/>
                <a:ea typeface="+mn-ea"/>
                <a:cs typeface="+mn-cs"/>
              </a:rPr>
              <a:t>Skin Hydration</a:t>
            </a:r>
          </a:p>
        </p:txBody>
      </p:sp>
      <p:sp>
        <p:nvSpPr>
          <p:cNvPr id="19" name="Text Placeholder 15">
            <a:extLst>
              <a:ext uri="{FF2B5EF4-FFF2-40B4-BE49-F238E27FC236}">
                <a16:creationId xmlns:a16="http://schemas.microsoft.com/office/drawing/2014/main" id="{B276F0B7-3476-4C16-C01D-272F4BBC64B2}"/>
              </a:ext>
            </a:extLst>
          </p:cNvPr>
          <p:cNvSpPr txBox="1">
            <a:spLocks/>
          </p:cNvSpPr>
          <p:nvPr/>
        </p:nvSpPr>
        <p:spPr>
          <a:xfrm>
            <a:off x="8443199" y="1815368"/>
            <a:ext cx="3670163"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noProof="0">
                <a:ln>
                  <a:noFill/>
                </a:ln>
                <a:solidFill>
                  <a:prstClr val="black"/>
                </a:solidFill>
                <a:effectLst/>
                <a:uLnTx/>
                <a:uFillTx/>
                <a:latin typeface="DM Sans"/>
                <a:ea typeface="+mn-ea"/>
                <a:cs typeface="+mn-cs"/>
              </a:rPr>
              <a:t>Due to hormonal changes menopausal skin tends to become drier, giving the skin an itchy feeling. </a:t>
            </a:r>
            <a:r>
              <a:rPr kumimoji="0" lang="en-US" sz="1200" b="0" i="0" u="none" strike="noStrike" kern="0" cap="none" spc="0" normalizeH="0" baseline="0" noProof="0">
                <a:ln>
                  <a:noFill/>
                </a:ln>
                <a:solidFill>
                  <a:prstClr val="black"/>
                </a:solidFill>
                <a:effectLst/>
                <a:uLnTx/>
                <a:uFillTx/>
                <a:latin typeface="DM Sans"/>
                <a:ea typeface="+mn-ea"/>
                <a:cs typeface="+mn-cs"/>
              </a:rPr>
              <a:t>High level of Niacinamide is correlated with reduced trans epidermal water loss (TEWL) and consequent increase of skin hydration</a:t>
            </a:r>
            <a:r>
              <a:rPr kumimoji="0" lang="en-US" sz="1200" b="1" i="0" u="none" strike="noStrike" kern="0" cap="none" spc="0" normalizeH="0" baseline="0" noProof="0">
                <a:ln>
                  <a:noFill/>
                </a:ln>
                <a:solidFill>
                  <a:prstClr val="black"/>
                </a:solidFill>
                <a:effectLst/>
                <a:uLnTx/>
                <a:uFillTx/>
                <a:latin typeface="DM Sans"/>
                <a:ea typeface="+mn-ea"/>
                <a:cs typeface="+mn-cs"/>
              </a:rPr>
              <a:t>.</a:t>
            </a:r>
            <a:endParaRPr kumimoji="0" lang="en-US" sz="1200" b="0" i="0" u="none" strike="noStrike" kern="0" cap="none" spc="0" normalizeH="0" baseline="0" noProof="0">
              <a:ln>
                <a:noFill/>
              </a:ln>
              <a:solidFill>
                <a:prstClr val="black"/>
              </a:solidFill>
              <a:effectLst/>
              <a:uLnTx/>
              <a:uFillTx/>
              <a:latin typeface="DM Sans"/>
              <a:ea typeface="+mn-ea"/>
              <a:cs typeface="+mn-cs"/>
            </a:endParaRPr>
          </a:p>
        </p:txBody>
      </p:sp>
      <p:sp>
        <p:nvSpPr>
          <p:cNvPr id="23" name="TextBox 22">
            <a:extLst>
              <a:ext uri="{FF2B5EF4-FFF2-40B4-BE49-F238E27FC236}">
                <a16:creationId xmlns:a16="http://schemas.microsoft.com/office/drawing/2014/main" id="{A7D53A35-00F4-F4F6-1670-BFB1B5DF436D}"/>
              </a:ext>
            </a:extLst>
          </p:cNvPr>
          <p:cNvSpPr txBox="1"/>
          <p:nvPr/>
        </p:nvSpPr>
        <p:spPr>
          <a:xfrm>
            <a:off x="8443199" y="5786387"/>
            <a:ext cx="28672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mn-cs"/>
              </a:rPr>
              <a:t>Significant increase of skin hydration by 22% vs T0 and by 13% vs Post Menopause group</a:t>
            </a:r>
          </a:p>
        </p:txBody>
      </p:sp>
      <p:sp>
        <p:nvSpPr>
          <p:cNvPr id="24" name="TextBox 23">
            <a:extLst>
              <a:ext uri="{FF2B5EF4-FFF2-40B4-BE49-F238E27FC236}">
                <a16:creationId xmlns:a16="http://schemas.microsoft.com/office/drawing/2014/main" id="{97FC0CBF-6684-710D-8BF4-8D62B00B9665}"/>
              </a:ext>
            </a:extLst>
          </p:cNvPr>
          <p:cNvSpPr txBox="1"/>
          <p:nvPr/>
        </p:nvSpPr>
        <p:spPr>
          <a:xfrm>
            <a:off x="4482038" y="5786387"/>
            <a:ext cx="3653086"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mn-cs"/>
              </a:rPr>
              <a:t>Significant increase of free proline by 80% and significant reduction of free proline by 24% after treatment by 5% Niacinamide PC vs placebo</a:t>
            </a:r>
          </a:p>
        </p:txBody>
      </p:sp>
      <p:sp>
        <p:nvSpPr>
          <p:cNvPr id="28" name="TextBox 27">
            <a:extLst>
              <a:ext uri="{FF2B5EF4-FFF2-40B4-BE49-F238E27FC236}">
                <a16:creationId xmlns:a16="http://schemas.microsoft.com/office/drawing/2014/main" id="{0D3E36C2-C86B-0D3D-55D3-09CDE358C1BD}"/>
              </a:ext>
            </a:extLst>
          </p:cNvPr>
          <p:cNvSpPr txBox="1"/>
          <p:nvPr/>
        </p:nvSpPr>
        <p:spPr>
          <a:xfrm>
            <a:off x="251918" y="5786387"/>
            <a:ext cx="32680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DM Sans"/>
                <a:ea typeface="+mn-ea"/>
                <a:cs typeface="+mn-cs"/>
              </a:rPr>
              <a:t>Niacinamide PC rebalances the ceramide distribution</a:t>
            </a:r>
          </a:p>
        </p:txBody>
      </p:sp>
      <p:sp>
        <p:nvSpPr>
          <p:cNvPr id="7" name="TextBox 6">
            <a:extLst>
              <a:ext uri="{FF2B5EF4-FFF2-40B4-BE49-F238E27FC236}">
                <a16:creationId xmlns:a16="http://schemas.microsoft.com/office/drawing/2014/main" id="{A56F3858-8C62-BF11-B2D8-0B3DAB653E37}"/>
              </a:ext>
            </a:extLst>
          </p:cNvPr>
          <p:cNvSpPr txBox="1"/>
          <p:nvPr/>
        </p:nvSpPr>
        <p:spPr>
          <a:xfrm>
            <a:off x="8443199" y="3164577"/>
            <a:ext cx="32680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mn-ea"/>
                <a:cs typeface="+mn-cs"/>
              </a:rPr>
              <a:t>Skin hydration by cutometer</a:t>
            </a:r>
          </a:p>
        </p:txBody>
      </p:sp>
      <p:sp>
        <p:nvSpPr>
          <p:cNvPr id="8" name="TextBox 7">
            <a:extLst>
              <a:ext uri="{FF2B5EF4-FFF2-40B4-BE49-F238E27FC236}">
                <a16:creationId xmlns:a16="http://schemas.microsoft.com/office/drawing/2014/main" id="{F6343604-C89B-12B3-AF17-6E1FC08B214E}"/>
              </a:ext>
            </a:extLst>
          </p:cNvPr>
          <p:cNvSpPr txBox="1"/>
          <p:nvPr/>
        </p:nvSpPr>
        <p:spPr>
          <a:xfrm>
            <a:off x="4482038" y="3164577"/>
            <a:ext cx="32680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mn-ea"/>
                <a:cs typeface="+mn-cs"/>
              </a:rPr>
              <a:t>Free proline content</a:t>
            </a:r>
          </a:p>
        </p:txBody>
      </p:sp>
      <p:pic>
        <p:nvPicPr>
          <p:cNvPr id="13" name="Picture 31">
            <a:extLst>
              <a:ext uri="{FF2B5EF4-FFF2-40B4-BE49-F238E27FC236}">
                <a16:creationId xmlns:a16="http://schemas.microsoft.com/office/drawing/2014/main" id="{C67859AA-BB10-BE36-BFE0-81D75E4D7CA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8437276" y="3340692"/>
            <a:ext cx="2979061" cy="2311512"/>
          </a:xfrm>
          <a:prstGeom prst="rect">
            <a:avLst/>
          </a:prstGeom>
        </p:spPr>
      </p:pic>
      <p:sp>
        <p:nvSpPr>
          <p:cNvPr id="4" name="TextBox 3">
            <a:extLst>
              <a:ext uri="{FF2B5EF4-FFF2-40B4-BE49-F238E27FC236}">
                <a16:creationId xmlns:a16="http://schemas.microsoft.com/office/drawing/2014/main" id="{CC2A27B2-3F30-853A-E0DA-A3FD77E72A62}"/>
              </a:ext>
            </a:extLst>
          </p:cNvPr>
          <p:cNvSpPr txBox="1"/>
          <p:nvPr/>
        </p:nvSpPr>
        <p:spPr>
          <a:xfrm>
            <a:off x="251918" y="3164577"/>
            <a:ext cx="3268030" cy="338554"/>
          </a:xfrm>
          <a:prstGeom prst="rect">
            <a:avLst/>
          </a:prstGeom>
          <a:noFill/>
        </p:spPr>
        <p:txBody>
          <a:bodyPr wrap="square" lIns="91440" tIns="45720" rIns="91440" bIns="45720" anchor="t">
            <a:spAutoFit/>
          </a:bodyPr>
          <a:lstStyle/>
          <a:p>
            <a:pPr>
              <a:defRPr/>
            </a:pPr>
            <a:r>
              <a:rPr kumimoji="0" lang="en-US" sz="800" b="1" i="0" u="none" strike="noStrike" kern="1200" cap="none" spc="0" normalizeH="0" baseline="0" noProof="0">
                <a:ln>
                  <a:noFill/>
                </a:ln>
                <a:solidFill>
                  <a:prstClr val="black"/>
                </a:solidFill>
                <a:effectLst/>
                <a:uLnTx/>
                <a:uFillTx/>
                <a:latin typeface="DM Sans"/>
                <a:ea typeface="+mn-ea"/>
                <a:cs typeface="+mn-cs"/>
              </a:rPr>
              <a:t>Relative content of ceramides</a:t>
            </a:r>
            <a:r>
              <a:rPr lang="en-US" sz="800" b="1">
                <a:solidFill>
                  <a:prstClr val="black"/>
                </a:solidFill>
                <a:latin typeface="DM Sans"/>
              </a:rPr>
              <a:t>  and % change pre- vs post Menopause and by Niacinamide PC treatment</a:t>
            </a:r>
            <a:endParaRPr lang="en-US" sz="800" b="1" i="0" u="none" strike="noStrike" kern="1200" cap="none" spc="0" normalizeH="0" baseline="0" noProof="0">
              <a:ln>
                <a:noFill/>
              </a:ln>
              <a:solidFill>
                <a:prstClr val="black"/>
              </a:solidFill>
              <a:effectLst/>
              <a:uLnTx/>
              <a:uFillTx/>
              <a:latin typeface="DM Sans"/>
            </a:endParaRPr>
          </a:p>
        </p:txBody>
      </p:sp>
      <p:sp>
        <p:nvSpPr>
          <p:cNvPr id="6" name="TextBox 5">
            <a:extLst>
              <a:ext uri="{FF2B5EF4-FFF2-40B4-BE49-F238E27FC236}">
                <a16:creationId xmlns:a16="http://schemas.microsoft.com/office/drawing/2014/main" id="{203517A1-FA30-FB98-1C3F-8B799AE90F16}"/>
              </a:ext>
            </a:extLst>
          </p:cNvPr>
          <p:cNvSpPr txBox="1"/>
          <p:nvPr/>
        </p:nvSpPr>
        <p:spPr>
          <a:xfrm>
            <a:off x="9623425" y="2675"/>
            <a:ext cx="2568576" cy="369332"/>
          </a:xfrm>
          <a:prstGeom prst="rect">
            <a:avLst/>
          </a:prstGeom>
          <a:solidFill>
            <a:schemeClr val="accent3"/>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DM Sans"/>
                <a:ea typeface="+mn-ea"/>
                <a:cs typeface="+mn-cs"/>
              </a:rPr>
              <a:t>New</a:t>
            </a:r>
          </a:p>
        </p:txBody>
      </p:sp>
      <p:sp>
        <p:nvSpPr>
          <p:cNvPr id="10" name="TextBox 9">
            <a:extLst>
              <a:ext uri="{FF2B5EF4-FFF2-40B4-BE49-F238E27FC236}">
                <a16:creationId xmlns:a16="http://schemas.microsoft.com/office/drawing/2014/main" id="{B3266FAE-C491-2C42-E50C-15DECCE956ED}"/>
              </a:ext>
            </a:extLst>
          </p:cNvPr>
          <p:cNvSpPr txBox="1"/>
          <p:nvPr/>
        </p:nvSpPr>
        <p:spPr>
          <a:xfrm>
            <a:off x="9624447" y="380627"/>
            <a:ext cx="2567553" cy="369332"/>
          </a:xfrm>
          <a:prstGeom prst="rect">
            <a:avLst/>
          </a:prstGeom>
          <a:solidFill>
            <a:schemeClr val="accent3"/>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DM Sans"/>
                <a:ea typeface="+mn-ea"/>
                <a:cs typeface="+mn-cs"/>
              </a:rPr>
              <a:t>in vivo </a:t>
            </a:r>
            <a:r>
              <a:rPr kumimoji="0" lang="en-US" sz="1800" b="0" i="0" u="none" strike="noStrike" kern="1200" cap="none" spc="0" normalizeH="0" baseline="0" noProof="0">
                <a:ln>
                  <a:noFill/>
                </a:ln>
                <a:solidFill>
                  <a:prstClr val="white"/>
                </a:solidFill>
                <a:effectLst/>
                <a:uLnTx/>
                <a:uFillTx/>
                <a:latin typeface="DM Sans"/>
                <a:ea typeface="+mn-ea"/>
                <a:cs typeface="+mn-cs"/>
              </a:rPr>
              <a:t>study</a:t>
            </a:r>
            <a:endParaRPr kumimoji="0" lang="en-US" sz="1800" b="0" i="0" u="none" strike="noStrike" kern="1200" cap="none" spc="0" normalizeH="0" baseline="30000" noProof="0">
              <a:ln>
                <a:noFill/>
              </a:ln>
              <a:solidFill>
                <a:prstClr val="white"/>
              </a:solidFill>
              <a:effectLst/>
              <a:uLnTx/>
              <a:uFillTx/>
              <a:latin typeface="DM Sans"/>
              <a:ea typeface="+mn-ea"/>
              <a:cs typeface="+mn-cs"/>
            </a:endParaRPr>
          </a:p>
        </p:txBody>
      </p:sp>
      <p:pic>
        <p:nvPicPr>
          <p:cNvPr id="20" name="Graphic 19">
            <a:extLst>
              <a:ext uri="{FF2B5EF4-FFF2-40B4-BE49-F238E27FC236}">
                <a16:creationId xmlns:a16="http://schemas.microsoft.com/office/drawing/2014/main" id="{F6E67743-70D0-3D2E-79B0-7F458C0590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92259" y="757286"/>
            <a:ext cx="1499742" cy="586106"/>
          </a:xfrm>
          <a:prstGeom prst="rect">
            <a:avLst/>
          </a:prstGeom>
        </p:spPr>
      </p:pic>
      <p:pic>
        <p:nvPicPr>
          <p:cNvPr id="9" name="Graphic 8">
            <a:extLst>
              <a:ext uri="{FF2B5EF4-FFF2-40B4-BE49-F238E27FC236}">
                <a16:creationId xmlns:a16="http://schemas.microsoft.com/office/drawing/2014/main" id="{39358371-EB07-090A-AFD7-C2C7B9B0FFA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4480907" y="3401217"/>
            <a:ext cx="3085837" cy="2283892"/>
          </a:xfrm>
          <a:prstGeom prst="rect">
            <a:avLst/>
          </a:prstGeom>
        </p:spPr>
      </p:pic>
      <p:grpSp>
        <p:nvGrpSpPr>
          <p:cNvPr id="21" name="Group 20">
            <a:extLst>
              <a:ext uri="{FF2B5EF4-FFF2-40B4-BE49-F238E27FC236}">
                <a16:creationId xmlns:a16="http://schemas.microsoft.com/office/drawing/2014/main" id="{1E1A0247-7993-CE81-9C58-0DF459190032}"/>
              </a:ext>
            </a:extLst>
          </p:cNvPr>
          <p:cNvGrpSpPr/>
          <p:nvPr/>
        </p:nvGrpSpPr>
        <p:grpSpPr>
          <a:xfrm>
            <a:off x="272437" y="3668769"/>
            <a:ext cx="4005696" cy="2106746"/>
            <a:chOff x="48037" y="3668769"/>
            <a:chExt cx="4005696" cy="2106746"/>
          </a:xfrm>
        </p:grpSpPr>
        <p:pic>
          <p:nvPicPr>
            <p:cNvPr id="11" name="Graphic 10">
              <a:extLst>
                <a:ext uri="{FF2B5EF4-FFF2-40B4-BE49-F238E27FC236}">
                  <a16:creationId xmlns:a16="http://schemas.microsoft.com/office/drawing/2014/main" id="{2470640A-E604-4CEF-19FF-349C834622CD}"/>
                </a:ext>
              </a:extLst>
            </p:cNvPr>
            <p:cNvPicPr>
              <a:picLocks noChangeAspect="1"/>
            </p:cNvPicPr>
            <p:nvPr/>
          </p:nvPicPr>
          <p:blipFill>
            <a:blip r:embed="rId8">
              <a:extLst>
                <a:ext uri="{96DAC541-7B7A-43D3-8B79-37D633B846F1}">
                  <asvg:svgBlip xmlns:asvg="http://schemas.microsoft.com/office/drawing/2016/SVG/main" r:embed="rId9"/>
                </a:ext>
              </a:extLst>
            </a:blip>
            <a:srcRect l="-226" r="6530"/>
            <a:stretch/>
          </p:blipFill>
          <p:spPr>
            <a:xfrm>
              <a:off x="48037" y="3668769"/>
              <a:ext cx="4005696" cy="2106746"/>
            </a:xfrm>
            <a:prstGeom prst="rect">
              <a:avLst/>
            </a:prstGeom>
          </p:spPr>
        </p:pic>
        <p:sp>
          <p:nvSpPr>
            <p:cNvPr id="12" name="Rectangle 11">
              <a:extLst>
                <a:ext uri="{FF2B5EF4-FFF2-40B4-BE49-F238E27FC236}">
                  <a16:creationId xmlns:a16="http://schemas.microsoft.com/office/drawing/2014/main" id="{2936C9AA-CEC2-1812-41E8-8430554D194A}"/>
                </a:ext>
              </a:extLst>
            </p:cNvPr>
            <p:cNvSpPr/>
            <p:nvPr/>
          </p:nvSpPr>
          <p:spPr>
            <a:xfrm>
              <a:off x="73024" y="4615656"/>
              <a:ext cx="81755" cy="547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48703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5CD22-BEF6-5EF0-C4B2-FF238ADC6C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A24BB-E004-9176-3D99-E75BEBA0A562}"/>
              </a:ext>
            </a:extLst>
          </p:cNvPr>
          <p:cNvSpPr>
            <a:spLocks noGrp="1"/>
          </p:cNvSpPr>
          <p:nvPr>
            <p:ph type="title"/>
          </p:nvPr>
        </p:nvSpPr>
        <p:spPr/>
        <p:txBody>
          <a:bodyPr/>
          <a:lstStyle/>
          <a:p>
            <a:r>
              <a:rPr lang="en-US" sz="2400" b="1"/>
              <a:t>New Science on Niacinamide in post-menopausal skin</a:t>
            </a:r>
            <a:endParaRPr lang="en-US" sz="2400"/>
          </a:p>
        </p:txBody>
      </p:sp>
      <p:sp>
        <p:nvSpPr>
          <p:cNvPr id="3" name="Slide Number Placeholder 2">
            <a:extLst>
              <a:ext uri="{FF2B5EF4-FFF2-40B4-BE49-F238E27FC236}">
                <a16:creationId xmlns:a16="http://schemas.microsoft.com/office/drawing/2014/main" id="{8CABB833-A815-016C-1C0D-19710385608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8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GB" sz="8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 Placeholder 15">
            <a:extLst>
              <a:ext uri="{FF2B5EF4-FFF2-40B4-BE49-F238E27FC236}">
                <a16:creationId xmlns:a16="http://schemas.microsoft.com/office/drawing/2014/main" id="{F4F97371-318A-8153-7129-03AF463C961C}"/>
              </a:ext>
            </a:extLst>
          </p:cNvPr>
          <p:cNvSpPr txBox="1">
            <a:spLocks/>
          </p:cNvSpPr>
          <p:nvPr/>
        </p:nvSpPr>
        <p:spPr>
          <a:xfrm>
            <a:off x="302400" y="1168041"/>
            <a:ext cx="3268030"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prstClr val="black"/>
                </a:solidFill>
                <a:effectLst/>
                <a:uLnTx/>
                <a:uFillTx/>
                <a:latin typeface="DM Sans"/>
                <a:ea typeface="+mn-ea"/>
                <a:cs typeface="+mn-cs"/>
              </a:rPr>
              <a:t>DNA Repair</a:t>
            </a:r>
          </a:p>
        </p:txBody>
      </p:sp>
      <p:sp>
        <p:nvSpPr>
          <p:cNvPr id="15" name="Text Placeholder 15">
            <a:extLst>
              <a:ext uri="{FF2B5EF4-FFF2-40B4-BE49-F238E27FC236}">
                <a16:creationId xmlns:a16="http://schemas.microsoft.com/office/drawing/2014/main" id="{1A0E5FAF-907E-1081-246D-6CABA1FC39AB}"/>
              </a:ext>
            </a:extLst>
          </p:cNvPr>
          <p:cNvSpPr txBox="1">
            <a:spLocks/>
          </p:cNvSpPr>
          <p:nvPr/>
        </p:nvSpPr>
        <p:spPr>
          <a:xfrm>
            <a:off x="302400" y="1543261"/>
            <a:ext cx="3666076"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Post-menopausal skin is prone to DNA damage and more subject to UV-induced DNA damage compared to pre-menopausal skin. Treatment with Niacinamide PC shows significant increase of cytosine level (+244%), confirming the ability of Vitamin B3 to enhance DNA repair.</a:t>
            </a:r>
          </a:p>
        </p:txBody>
      </p:sp>
      <p:sp>
        <p:nvSpPr>
          <p:cNvPr id="16" name="Text Placeholder 15">
            <a:extLst>
              <a:ext uri="{FF2B5EF4-FFF2-40B4-BE49-F238E27FC236}">
                <a16:creationId xmlns:a16="http://schemas.microsoft.com/office/drawing/2014/main" id="{F7483706-6807-717A-CB85-18D13BA8549A}"/>
              </a:ext>
            </a:extLst>
          </p:cNvPr>
          <p:cNvSpPr txBox="1">
            <a:spLocks/>
          </p:cNvSpPr>
          <p:nvPr/>
        </p:nvSpPr>
        <p:spPr>
          <a:xfrm>
            <a:off x="4257638" y="1168040"/>
            <a:ext cx="3271592"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prstClr val="black"/>
                </a:solidFill>
                <a:effectLst/>
                <a:uLnTx/>
                <a:uFillTx/>
                <a:latin typeface="DM Sans"/>
                <a:ea typeface="+mn-ea"/>
                <a:cs typeface="+mn-cs"/>
              </a:rPr>
              <a:t>Photoprotection</a:t>
            </a:r>
          </a:p>
        </p:txBody>
      </p:sp>
      <p:sp>
        <p:nvSpPr>
          <p:cNvPr id="17" name="Text Placeholder 15">
            <a:extLst>
              <a:ext uri="{FF2B5EF4-FFF2-40B4-BE49-F238E27FC236}">
                <a16:creationId xmlns:a16="http://schemas.microsoft.com/office/drawing/2014/main" id="{D07179ED-7976-4D9C-ACE2-415DF740A7F1}"/>
              </a:ext>
            </a:extLst>
          </p:cNvPr>
          <p:cNvSpPr txBox="1">
            <a:spLocks/>
          </p:cNvSpPr>
          <p:nvPr/>
        </p:nvSpPr>
        <p:spPr>
          <a:xfrm>
            <a:off x="4257638" y="1543260"/>
            <a:ext cx="3555279"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UV-stress markers such as cis-urocanic acid can be found at increased level in post-menopausal skin. Treatment with Niacinamide PC show a decrease of 28% in cis-urocanic acid content vs placebo. By promoting different catabolic pathways, Niacinamide PC provides biological protection from UV damage in postmenopausal skin. </a:t>
            </a:r>
          </a:p>
        </p:txBody>
      </p:sp>
      <p:sp>
        <p:nvSpPr>
          <p:cNvPr id="18" name="Text Placeholder 15">
            <a:extLst>
              <a:ext uri="{FF2B5EF4-FFF2-40B4-BE49-F238E27FC236}">
                <a16:creationId xmlns:a16="http://schemas.microsoft.com/office/drawing/2014/main" id="{92E4522B-3089-5079-55EB-C928200CC88E}"/>
              </a:ext>
            </a:extLst>
          </p:cNvPr>
          <p:cNvSpPr txBox="1">
            <a:spLocks/>
          </p:cNvSpPr>
          <p:nvPr/>
        </p:nvSpPr>
        <p:spPr>
          <a:xfrm>
            <a:off x="8218799" y="1168040"/>
            <a:ext cx="3273954" cy="302597"/>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0" cap="none" spc="0" normalizeH="0" baseline="0" noProof="0">
                <a:ln>
                  <a:noFill/>
                </a:ln>
                <a:solidFill>
                  <a:prstClr val="black"/>
                </a:solidFill>
                <a:effectLst/>
                <a:uLnTx/>
                <a:uFillTx/>
                <a:latin typeface="DM Sans"/>
                <a:ea typeface="+mn-ea"/>
                <a:cs typeface="+mn-cs"/>
              </a:rPr>
              <a:t>Energy Boosting</a:t>
            </a:r>
          </a:p>
        </p:txBody>
      </p:sp>
      <p:sp>
        <p:nvSpPr>
          <p:cNvPr id="19" name="Text Placeholder 15">
            <a:extLst>
              <a:ext uri="{FF2B5EF4-FFF2-40B4-BE49-F238E27FC236}">
                <a16:creationId xmlns:a16="http://schemas.microsoft.com/office/drawing/2014/main" id="{8BF5ABEC-7907-980C-CF82-7F921BE5D9A5}"/>
              </a:ext>
            </a:extLst>
          </p:cNvPr>
          <p:cNvSpPr txBox="1">
            <a:spLocks/>
          </p:cNvSpPr>
          <p:nvPr/>
        </p:nvSpPr>
        <p:spPr>
          <a:xfrm>
            <a:off x="8218799" y="1543260"/>
            <a:ext cx="3555279" cy="1060270"/>
          </a:xfrm>
          <a:prstGeom prst="rect">
            <a:avLst/>
          </a:prstGeom>
        </p:spPr>
        <p:txBody>
          <a:bodyPr tIns="0"/>
          <a:lstStyle>
            <a:lvl1pPr marL="0" indent="0" algn="l" defTabSz="914400" rtl="0" eaLnBrk="1" latinLnBrk="0" hangingPunct="1">
              <a:lnSpc>
                <a:spcPct val="100000"/>
              </a:lnSpc>
              <a:spcBef>
                <a:spcPts val="0"/>
              </a:spcBef>
              <a:spcAft>
                <a:spcPts val="0"/>
              </a:spcAft>
              <a:buFont typeface="Arial" panose="020B0604020202020204" pitchFamily="34" charset="0"/>
              <a:buNone/>
              <a:defRPr sz="1200" kern="0" spc="0" baseline="0">
                <a:solidFill>
                  <a:schemeClr val="tx1"/>
                </a:solidFill>
                <a:latin typeface="+mn-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200" b="0" i="0" u="none" strike="noStrike" kern="1200" cap="none" spc="0" normalizeH="0" baseline="0" dirty="0">
                <a:ln>
                  <a:noFill/>
                </a:ln>
                <a:solidFill>
                  <a:prstClr val="black"/>
                </a:solidFill>
                <a:effectLst/>
                <a:uLnTx/>
                <a:uFillTx/>
                <a:latin typeface="DM Sans"/>
                <a:ea typeface="+mn-ea"/>
                <a:cs typeface="+mn-cs"/>
              </a:rPr>
              <a:t>NAD+ is a key molecule of cellular energy metabolism, and it appears to be in lower level in aged skin. As precursor of NAD+, Niacinamide is a building block to boost energy production at cellular level. </a:t>
            </a:r>
          </a:p>
        </p:txBody>
      </p:sp>
      <p:sp>
        <p:nvSpPr>
          <p:cNvPr id="23" name="TextBox 22">
            <a:extLst>
              <a:ext uri="{FF2B5EF4-FFF2-40B4-BE49-F238E27FC236}">
                <a16:creationId xmlns:a16="http://schemas.microsoft.com/office/drawing/2014/main" id="{1C08645F-F99B-67EC-E5E6-0ADE53F043E9}"/>
              </a:ext>
            </a:extLst>
          </p:cNvPr>
          <p:cNvSpPr txBox="1"/>
          <p:nvPr/>
        </p:nvSpPr>
        <p:spPr>
          <a:xfrm>
            <a:off x="8249900" y="3093706"/>
            <a:ext cx="3738143" cy="4078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
                <a:srgbClr val="007E4B"/>
              </a:buClr>
              <a:buSzTx/>
              <a:buFontTx/>
              <a:buNone/>
              <a:tabLst/>
              <a:defRPr/>
            </a:pPr>
            <a:r>
              <a:rPr kumimoji="0" lang="en-GB" sz="900" b="1" i="0" u="none" strike="noStrike" kern="1200" cap="none" spc="0" normalizeH="0" baseline="0" noProof="0">
                <a:ln>
                  <a:noFill/>
                </a:ln>
                <a:solidFill>
                  <a:prstClr val="black"/>
                </a:solidFill>
                <a:effectLst/>
                <a:uLnTx/>
                <a:uFillTx/>
                <a:latin typeface="DM Sans"/>
                <a:ea typeface="+mn-ea"/>
                <a:cs typeface="+mn-cs"/>
              </a:rPr>
              <a:t>Simplified pathway of cellular energy production </a:t>
            </a:r>
          </a:p>
          <a:p>
            <a:pPr marL="0" marR="0" lvl="0" indent="0" algn="l" defTabSz="914400" rtl="0" eaLnBrk="1" fontAlgn="auto" latinLnBrk="0" hangingPunct="1">
              <a:lnSpc>
                <a:spcPct val="100000"/>
              </a:lnSpc>
              <a:spcBef>
                <a:spcPts val="0"/>
              </a:spcBef>
              <a:spcAft>
                <a:spcPts val="300"/>
              </a:spcAft>
              <a:buClr>
                <a:srgbClr val="007E4B"/>
              </a:buClr>
              <a:buSzTx/>
              <a:buFontTx/>
              <a:buNone/>
              <a:tabLst/>
              <a:defRPr/>
            </a:pPr>
            <a:r>
              <a:rPr kumimoji="0" lang="en-GB" sz="900" b="1" i="0" u="none" strike="noStrike" kern="1200" cap="none" spc="0" normalizeH="0" baseline="0" noProof="0">
                <a:ln>
                  <a:noFill/>
                </a:ln>
                <a:solidFill>
                  <a:prstClr val="black"/>
                </a:solidFill>
                <a:effectLst/>
                <a:uLnTx/>
                <a:uFillTx/>
                <a:latin typeface="DM Sans"/>
                <a:ea typeface="+mn-ea"/>
                <a:cs typeface="+mn-cs"/>
              </a:rPr>
              <a:t>(ATP production) with niacinamide and NAD+</a:t>
            </a:r>
          </a:p>
        </p:txBody>
      </p:sp>
      <p:sp>
        <p:nvSpPr>
          <p:cNvPr id="24" name="TextBox 23">
            <a:extLst>
              <a:ext uri="{FF2B5EF4-FFF2-40B4-BE49-F238E27FC236}">
                <a16:creationId xmlns:a16="http://schemas.microsoft.com/office/drawing/2014/main" id="{23E19039-5038-3A34-6852-F919989D5516}"/>
              </a:ext>
            </a:extLst>
          </p:cNvPr>
          <p:cNvSpPr txBox="1"/>
          <p:nvPr/>
        </p:nvSpPr>
        <p:spPr>
          <a:xfrm>
            <a:off x="4257638" y="3140359"/>
            <a:ext cx="29119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mn-ea"/>
                <a:cs typeface="+mn-cs"/>
              </a:rPr>
              <a:t>Cis-urocanic acid</a:t>
            </a:r>
          </a:p>
        </p:txBody>
      </p:sp>
      <p:sp>
        <p:nvSpPr>
          <p:cNvPr id="28" name="TextBox 27">
            <a:extLst>
              <a:ext uri="{FF2B5EF4-FFF2-40B4-BE49-F238E27FC236}">
                <a16:creationId xmlns:a16="http://schemas.microsoft.com/office/drawing/2014/main" id="{FC99C265-BFFC-2AC9-A8FD-C3F41FE67DE8}"/>
              </a:ext>
            </a:extLst>
          </p:cNvPr>
          <p:cNvSpPr txBox="1"/>
          <p:nvPr/>
        </p:nvSpPr>
        <p:spPr>
          <a:xfrm>
            <a:off x="302400" y="3140359"/>
            <a:ext cx="326803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DM Sans"/>
                <a:ea typeface="+mn-ea"/>
                <a:cs typeface="+mn-cs"/>
              </a:rPr>
              <a:t>Cytosine level before and after treatment</a:t>
            </a:r>
          </a:p>
        </p:txBody>
      </p:sp>
      <p:pic>
        <p:nvPicPr>
          <p:cNvPr id="7" name="Picture 6">
            <a:extLst>
              <a:ext uri="{FF2B5EF4-FFF2-40B4-BE49-F238E27FC236}">
                <a16:creationId xmlns:a16="http://schemas.microsoft.com/office/drawing/2014/main" id="{F45E1451-DD1A-26C2-6D77-9156E9742B70}"/>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260779" y="3431729"/>
            <a:ext cx="3361673" cy="2612548"/>
          </a:xfrm>
          <a:prstGeom prst="rect">
            <a:avLst/>
          </a:prstGeom>
        </p:spPr>
      </p:pic>
      <p:pic>
        <p:nvPicPr>
          <p:cNvPr id="22" name="Graphic 21">
            <a:extLst>
              <a:ext uri="{FF2B5EF4-FFF2-40B4-BE49-F238E27FC236}">
                <a16:creationId xmlns:a16="http://schemas.microsoft.com/office/drawing/2014/main" id="{DB478118-46D4-5338-001A-6B55996F54A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367010" y="4076943"/>
            <a:ext cx="3502958" cy="1545076"/>
          </a:xfrm>
          <a:prstGeom prst="rect">
            <a:avLst/>
          </a:prstGeom>
        </p:spPr>
      </p:pic>
      <p:sp>
        <p:nvSpPr>
          <p:cNvPr id="6" name="TextBox 5">
            <a:extLst>
              <a:ext uri="{FF2B5EF4-FFF2-40B4-BE49-F238E27FC236}">
                <a16:creationId xmlns:a16="http://schemas.microsoft.com/office/drawing/2014/main" id="{BC420FA1-7795-9ACE-B097-13FEF3086837}"/>
              </a:ext>
            </a:extLst>
          </p:cNvPr>
          <p:cNvSpPr txBox="1"/>
          <p:nvPr/>
        </p:nvSpPr>
        <p:spPr>
          <a:xfrm>
            <a:off x="9623425" y="2675"/>
            <a:ext cx="2568576" cy="369332"/>
          </a:xfrm>
          <a:prstGeom prst="rect">
            <a:avLst/>
          </a:prstGeom>
          <a:solidFill>
            <a:schemeClr val="accent3"/>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DM Sans"/>
                <a:ea typeface="+mn-ea"/>
                <a:cs typeface="+mn-cs"/>
              </a:rPr>
              <a:t>New</a:t>
            </a:r>
          </a:p>
        </p:txBody>
      </p:sp>
      <p:sp>
        <p:nvSpPr>
          <p:cNvPr id="9" name="TextBox 8">
            <a:extLst>
              <a:ext uri="{FF2B5EF4-FFF2-40B4-BE49-F238E27FC236}">
                <a16:creationId xmlns:a16="http://schemas.microsoft.com/office/drawing/2014/main" id="{4512BC9C-0F3E-A69C-BBC6-97BC03A88951}"/>
              </a:ext>
            </a:extLst>
          </p:cNvPr>
          <p:cNvSpPr txBox="1"/>
          <p:nvPr/>
        </p:nvSpPr>
        <p:spPr>
          <a:xfrm>
            <a:off x="9624447" y="380627"/>
            <a:ext cx="2567553" cy="369332"/>
          </a:xfrm>
          <a:prstGeom prst="rect">
            <a:avLst/>
          </a:prstGeom>
          <a:solidFill>
            <a:schemeClr val="accent3"/>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white"/>
                </a:solidFill>
                <a:effectLst/>
                <a:uLnTx/>
                <a:uFillTx/>
                <a:latin typeface="DM Sans"/>
                <a:ea typeface="+mn-ea"/>
                <a:cs typeface="+mn-cs"/>
              </a:rPr>
              <a:t>in vivo </a:t>
            </a:r>
            <a:r>
              <a:rPr kumimoji="0" lang="en-US" sz="1800" b="0" i="0" u="none" strike="noStrike" kern="1200" cap="none" spc="0" normalizeH="0" baseline="0" noProof="0">
                <a:ln>
                  <a:noFill/>
                </a:ln>
                <a:solidFill>
                  <a:prstClr val="white"/>
                </a:solidFill>
                <a:effectLst/>
                <a:uLnTx/>
                <a:uFillTx/>
                <a:latin typeface="DM Sans"/>
                <a:ea typeface="+mn-ea"/>
                <a:cs typeface="+mn-cs"/>
              </a:rPr>
              <a:t>study</a:t>
            </a:r>
            <a:endParaRPr kumimoji="0" lang="en-US" sz="1800" b="0" i="0" u="none" strike="noStrike" kern="1200" cap="none" spc="0" normalizeH="0" baseline="30000" noProof="0">
              <a:ln>
                <a:noFill/>
              </a:ln>
              <a:solidFill>
                <a:prstClr val="white"/>
              </a:solidFill>
              <a:effectLst/>
              <a:uLnTx/>
              <a:uFillTx/>
              <a:latin typeface="DM Sans"/>
              <a:ea typeface="+mn-ea"/>
              <a:cs typeface="+mn-cs"/>
            </a:endParaRPr>
          </a:p>
        </p:txBody>
      </p:sp>
      <p:pic>
        <p:nvPicPr>
          <p:cNvPr id="11" name="Graphic 10" descr="A blue sign with white text&#10;&#10;Description automatically generated">
            <a:extLst>
              <a:ext uri="{FF2B5EF4-FFF2-40B4-BE49-F238E27FC236}">
                <a16:creationId xmlns:a16="http://schemas.microsoft.com/office/drawing/2014/main" id="{9E001358-414B-6301-BBFA-4C99FEE8D02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692259" y="757286"/>
            <a:ext cx="1499742" cy="586106"/>
          </a:xfrm>
          <a:prstGeom prst="rect">
            <a:avLst/>
          </a:prstGeom>
        </p:spPr>
      </p:pic>
      <p:pic>
        <p:nvPicPr>
          <p:cNvPr id="4" name="Graphic 3">
            <a:extLst>
              <a:ext uri="{FF2B5EF4-FFF2-40B4-BE49-F238E27FC236}">
                <a16:creationId xmlns:a16="http://schemas.microsoft.com/office/drawing/2014/main" id="{E40CCC40-CEBD-3973-380F-83735E67C264}"/>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303735" y="3423651"/>
            <a:ext cx="3660861" cy="2590907"/>
          </a:xfrm>
          <a:prstGeom prst="rect">
            <a:avLst/>
          </a:prstGeom>
        </p:spPr>
      </p:pic>
    </p:spTree>
    <p:extLst>
      <p:ext uri="{BB962C8B-B14F-4D97-AF65-F5344CB8AC3E}">
        <p14:creationId xmlns:p14="http://schemas.microsoft.com/office/powerpoint/2010/main" val="26192884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52D725-926D-5C11-B901-8C7E03857EA3}"/>
              </a:ext>
            </a:extLst>
          </p:cNvPr>
          <p:cNvSpPr>
            <a:spLocks noGrp="1"/>
          </p:cNvSpPr>
          <p:nvPr>
            <p:ph type="sldNum" sz="quarter" idx="10"/>
          </p:nvPr>
        </p:nvSpPr>
        <p:spPr/>
        <p:txBody>
          <a:bodyPr/>
          <a:lstStyle/>
          <a:p>
            <a:fld id="{5BA3E189-2F3A-42E5-B572-3520703B6186}" type="slidenum">
              <a:rPr lang="en-GB" smtClean="0"/>
              <a:pPr/>
              <a:t>39</a:t>
            </a:fld>
            <a:endParaRPr lang="en-GB"/>
          </a:p>
        </p:txBody>
      </p:sp>
      <p:sp>
        <p:nvSpPr>
          <p:cNvPr id="3" name="Text Placeholder 2">
            <a:extLst>
              <a:ext uri="{FF2B5EF4-FFF2-40B4-BE49-F238E27FC236}">
                <a16:creationId xmlns:a16="http://schemas.microsoft.com/office/drawing/2014/main" id="{A4872E9A-ED42-811B-A101-89009859FA3C}"/>
              </a:ext>
            </a:extLst>
          </p:cNvPr>
          <p:cNvSpPr>
            <a:spLocks noGrp="1"/>
          </p:cNvSpPr>
          <p:nvPr>
            <p:ph type="body" sz="quarter" idx="12"/>
          </p:nvPr>
        </p:nvSpPr>
        <p:spPr>
          <a:xfrm>
            <a:off x="302400" y="1183341"/>
            <a:ext cx="6241835" cy="5038165"/>
          </a:xfrm>
        </p:spPr>
        <p:txBody>
          <a:bodyPr>
            <a:normAutofit/>
          </a:bodyPr>
          <a:lstStyle/>
          <a:p>
            <a:pPr marL="285750" indent="-285750">
              <a:buFont typeface="Arial" panose="020B0604020202020204" pitchFamily="34" charset="0"/>
              <a:buChar char="•"/>
            </a:pPr>
            <a:r>
              <a:rPr lang="en-GB" sz="1600"/>
              <a:t>Niacinamide PC is very </a:t>
            </a:r>
            <a:r>
              <a:rPr lang="en-GB" sz="1600" b="1"/>
              <a:t>stable</a:t>
            </a:r>
            <a:r>
              <a:rPr lang="en-GB" sz="1600"/>
              <a:t> (air, heat, light)</a:t>
            </a:r>
            <a:br>
              <a:rPr lang="en-GB" sz="1600"/>
            </a:br>
            <a:r>
              <a:rPr lang="en-GB" sz="1600"/>
              <a:t>and </a:t>
            </a:r>
            <a:r>
              <a:rPr lang="en-GB" sz="1600" b="1"/>
              <a:t>easy</a:t>
            </a:r>
            <a:r>
              <a:rPr lang="en-GB" sz="1600"/>
              <a:t> to formulate with.</a:t>
            </a:r>
          </a:p>
          <a:p>
            <a:pPr marL="285750" indent="-285750">
              <a:buFont typeface="Arial" panose="020B0604020202020204" pitchFamily="34" charset="0"/>
              <a:buChar char="•"/>
            </a:pPr>
            <a:endParaRPr lang="en-GB" sz="1100"/>
          </a:p>
          <a:p>
            <a:pPr marL="285750" indent="-285750">
              <a:buFont typeface="Arial" panose="020B0604020202020204" pitchFamily="34" charset="0"/>
              <a:buChar char="•"/>
            </a:pPr>
            <a:r>
              <a:rPr lang="en-GB" sz="1600" b="1"/>
              <a:t>Highly soluble</a:t>
            </a:r>
            <a:r>
              <a:rPr lang="en-GB" sz="1600"/>
              <a:t> in water and alcohol and soluble </a:t>
            </a:r>
            <a:br>
              <a:rPr lang="ru-RU" sz="1600"/>
            </a:br>
            <a:r>
              <a:rPr lang="en-GB" sz="1600"/>
              <a:t>in glycerol.</a:t>
            </a:r>
          </a:p>
          <a:p>
            <a:pPr marL="285750" indent="-285750">
              <a:buFont typeface="Arial" panose="020B0604020202020204" pitchFamily="34" charset="0"/>
              <a:buChar char="•"/>
            </a:pPr>
            <a:endParaRPr lang="en-GB" sz="1100"/>
          </a:p>
          <a:p>
            <a:pPr marL="285750" indent="-285750">
              <a:buFont typeface="Arial" panose="020B0604020202020204" pitchFamily="34" charset="0"/>
              <a:buChar char="•"/>
            </a:pPr>
            <a:r>
              <a:rPr lang="en-GB" sz="1600"/>
              <a:t>Niacinamide PC shows </a:t>
            </a:r>
            <a:r>
              <a:rPr lang="en-GB" sz="1600" b="1"/>
              <a:t>a very good compatibility</a:t>
            </a:r>
            <a:br>
              <a:rPr lang="en-GB" sz="1600"/>
            </a:br>
            <a:r>
              <a:rPr lang="en-GB" sz="1600"/>
              <a:t>with all groups of cosmetic ingredients </a:t>
            </a:r>
          </a:p>
          <a:p>
            <a:pPr marL="285750" indent="-285750">
              <a:buFont typeface="Arial" panose="020B0604020202020204" pitchFamily="34" charset="0"/>
              <a:buChar char="•"/>
            </a:pPr>
            <a:endParaRPr lang="en-GB" sz="1100"/>
          </a:p>
          <a:p>
            <a:pPr marL="285750" indent="-285750">
              <a:buFont typeface="Arial" panose="020B0604020202020204" pitchFamily="34" charset="0"/>
              <a:buChar char="•"/>
            </a:pPr>
            <a:r>
              <a:rPr lang="en-GB" sz="1600"/>
              <a:t>Niacinamide PC can be </a:t>
            </a:r>
            <a:r>
              <a:rPr lang="en-GB" sz="1600" b="1"/>
              <a:t>processed either cold or hot</a:t>
            </a:r>
            <a:r>
              <a:rPr lang="ru-RU" sz="1600"/>
              <a:t> </a:t>
            </a:r>
            <a:r>
              <a:rPr lang="en-GB" sz="1600"/>
              <a:t>at temperatures up to 70°C . Generally added</a:t>
            </a:r>
            <a:r>
              <a:rPr lang="en-GB" sz="1400"/>
              <a:t> in the aqueous phase of a cosmetic formulation</a:t>
            </a:r>
          </a:p>
          <a:p>
            <a:pPr marL="285750" indent="-285750">
              <a:buFont typeface="Arial" panose="020B0604020202020204" pitchFamily="34" charset="0"/>
              <a:buChar char="•"/>
            </a:pPr>
            <a:endParaRPr lang="en-GB"/>
          </a:p>
          <a:p>
            <a:pPr lvl="0"/>
            <a:r>
              <a:rPr lang="en-GB" sz="1200"/>
              <a:t>Caution:  Niacinamide PC is incompatible with strong acids and bases and oxidizing agents which may cause hydrolysis to nicotinic acid. </a:t>
            </a:r>
            <a:r>
              <a:rPr lang="en-US" sz="1200"/>
              <a:t>It is important to not use ingredients containing enzymes such as amidases to avoid biological hydrolysis of niacinamide to nicotinic acid</a:t>
            </a:r>
            <a:endParaRPr lang="en-GB" sz="1200"/>
          </a:p>
          <a:p>
            <a:pPr marL="285750" indent="-285750">
              <a:buFont typeface="Arial" panose="020B0604020202020204" pitchFamily="34" charset="0"/>
              <a:buChar char="•"/>
            </a:pPr>
            <a:endParaRPr lang="en-GB" sz="1400"/>
          </a:p>
          <a:p>
            <a:r>
              <a:rPr lang="en-GB" sz="1600" b="1"/>
              <a:t>Recommended pH </a:t>
            </a:r>
            <a:r>
              <a:rPr lang="en-GB" sz="1400"/>
              <a:t>of the final formulation: </a:t>
            </a:r>
            <a:r>
              <a:rPr lang="en-GB" sz="1400" b="1"/>
              <a:t>4.0 – 8.0</a:t>
            </a:r>
          </a:p>
          <a:p>
            <a:pPr marR="0" lvl="0" algn="l" defTabSz="914061" rtl="0" eaLnBrk="1" fontAlgn="auto" latinLnBrk="0" hangingPunct="1">
              <a:lnSpc>
                <a:spcPct val="100000"/>
              </a:lnSpc>
              <a:spcBef>
                <a:spcPts val="0"/>
              </a:spcBef>
              <a:spcAft>
                <a:spcPct val="20000"/>
              </a:spcAft>
              <a:buClr>
                <a:srgbClr val="7C807E"/>
              </a:buClr>
              <a:buSzTx/>
              <a:tabLst>
                <a:tab pos="4570305" algn="l"/>
              </a:tabLst>
              <a:defRPr/>
            </a:pPr>
            <a:r>
              <a:rPr kumimoji="0" lang="en-US" sz="1600" b="1" i="0" u="none" strike="noStrike" kern="1200" cap="none" spc="0" normalizeH="0" baseline="0" noProof="0">
                <a:ln>
                  <a:noFill/>
                </a:ln>
                <a:effectLst/>
                <a:uLnTx/>
                <a:uFillTx/>
                <a:ea typeface="Fira Sans" panose="020B0503050000020004" pitchFamily="34" charset="0"/>
                <a:cs typeface="Arial" pitchFamily="34" charset="0"/>
              </a:rPr>
              <a:t>Suggested dosage :  1 to 7% </a:t>
            </a:r>
            <a:endParaRPr lang="fr-FR" b="1"/>
          </a:p>
          <a:p>
            <a:endParaRPr lang="fr-FR"/>
          </a:p>
          <a:p>
            <a:endParaRPr lang="en-GB"/>
          </a:p>
        </p:txBody>
      </p:sp>
      <p:sp>
        <p:nvSpPr>
          <p:cNvPr id="6" name="Title 5">
            <a:extLst>
              <a:ext uri="{FF2B5EF4-FFF2-40B4-BE49-F238E27FC236}">
                <a16:creationId xmlns:a16="http://schemas.microsoft.com/office/drawing/2014/main" id="{AC87123B-816F-38D2-FC9F-CD63154EE1CD}"/>
              </a:ext>
            </a:extLst>
          </p:cNvPr>
          <p:cNvSpPr>
            <a:spLocks noGrp="1"/>
          </p:cNvSpPr>
          <p:nvPr>
            <p:ph type="title"/>
          </p:nvPr>
        </p:nvSpPr>
        <p:spPr/>
        <p:txBody>
          <a:bodyPr/>
          <a:lstStyle/>
          <a:p>
            <a:r>
              <a:rPr lang="en-US" sz="2400" b="1">
                <a:solidFill>
                  <a:schemeClr val="tx1"/>
                </a:solidFill>
                <a:latin typeface="DM Sans" pitchFamily="2" charset="0"/>
              </a:rPr>
              <a:t>Formulating Niacinamide PC</a:t>
            </a:r>
            <a:endParaRPr lang="en-GB" sz="2400"/>
          </a:p>
        </p:txBody>
      </p:sp>
    </p:spTree>
    <p:extLst>
      <p:ext uri="{BB962C8B-B14F-4D97-AF65-F5344CB8AC3E}">
        <p14:creationId xmlns:p14="http://schemas.microsoft.com/office/powerpoint/2010/main" val="25054776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a diagram&#10;&#10;Description automatically generated with medium confidence">
            <a:extLst>
              <a:ext uri="{FF2B5EF4-FFF2-40B4-BE49-F238E27FC236}">
                <a16:creationId xmlns:a16="http://schemas.microsoft.com/office/drawing/2014/main" id="{9A365B0B-AC88-A71C-749D-A9D9DEEB989D}"/>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121" y="0"/>
            <a:ext cx="12177757" cy="6858000"/>
          </a:xfrm>
          <a:prstGeom prst="rect">
            <a:avLst/>
          </a:prstGeom>
        </p:spPr>
      </p:pic>
    </p:spTree>
    <p:extLst>
      <p:ext uri="{BB962C8B-B14F-4D97-AF65-F5344CB8AC3E}">
        <p14:creationId xmlns:p14="http://schemas.microsoft.com/office/powerpoint/2010/main" val="17800605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4D901E-0034-F1FA-AF72-06F4E303BF89}"/>
              </a:ext>
            </a:extLst>
          </p:cNvPr>
          <p:cNvSpPr>
            <a:spLocks noGrp="1"/>
          </p:cNvSpPr>
          <p:nvPr>
            <p:ph type="sldNum" sz="quarter" idx="10"/>
          </p:nvPr>
        </p:nvSpPr>
        <p:spPr/>
        <p:txBody>
          <a:bodyPr/>
          <a:lstStyle/>
          <a:p>
            <a:fld id="{5BA3E189-2F3A-42E5-B572-3520703B6186}" type="slidenum">
              <a:rPr lang="en-GB" smtClean="0"/>
              <a:pPr/>
              <a:t>41</a:t>
            </a:fld>
            <a:endParaRPr lang="en-GB"/>
          </a:p>
        </p:txBody>
      </p:sp>
      <p:sp>
        <p:nvSpPr>
          <p:cNvPr id="3" name="Title 2">
            <a:extLst>
              <a:ext uri="{FF2B5EF4-FFF2-40B4-BE49-F238E27FC236}">
                <a16:creationId xmlns:a16="http://schemas.microsoft.com/office/drawing/2014/main" id="{B15F730C-7D08-756B-0BCD-EEA0253BACA6}"/>
              </a:ext>
            </a:extLst>
          </p:cNvPr>
          <p:cNvSpPr>
            <a:spLocks noGrp="1"/>
          </p:cNvSpPr>
          <p:nvPr>
            <p:ph type="title"/>
          </p:nvPr>
        </p:nvSpPr>
        <p:spPr/>
        <p:txBody>
          <a:bodyPr/>
          <a:lstStyle/>
          <a:p>
            <a:endParaRPr lang="en-GB"/>
          </a:p>
        </p:txBody>
      </p:sp>
      <p:pic>
        <p:nvPicPr>
          <p:cNvPr id="5" name="Picture 4" descr="A person smiling with her eyes closed&#10;&#10;AI-generated content may be incorrect.">
            <a:extLst>
              <a:ext uri="{FF2B5EF4-FFF2-40B4-BE49-F238E27FC236}">
                <a16:creationId xmlns:a16="http://schemas.microsoft.com/office/drawing/2014/main" id="{55373C3D-517A-BBE4-32DD-C88F7AA5863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566164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936CB55E-E334-04C7-C6E6-17635F942ED6}"/>
              </a:ext>
            </a:extLst>
          </p:cNvPr>
          <p:cNvSpPr>
            <a:spLocks noGrp="1"/>
          </p:cNvSpPr>
          <p:nvPr>
            <p:ph type="title"/>
          </p:nvPr>
        </p:nvSpPr>
        <p:spPr/>
        <p:txBody>
          <a:bodyPr/>
          <a:lstStyle/>
          <a:p>
            <a:r>
              <a:rPr lang="en-GB" sz="2400"/>
              <a:t>Vitamin B12</a:t>
            </a:r>
          </a:p>
        </p:txBody>
      </p:sp>
      <p:sp>
        <p:nvSpPr>
          <p:cNvPr id="3" name="Slide Number Placeholder 2">
            <a:extLst>
              <a:ext uri="{FF2B5EF4-FFF2-40B4-BE49-F238E27FC236}">
                <a16:creationId xmlns:a16="http://schemas.microsoft.com/office/drawing/2014/main" id="{430B1979-6F82-E693-6FF5-F76596FD659D}"/>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1" name="Text Placeholder 20">
            <a:extLst>
              <a:ext uri="{FF2B5EF4-FFF2-40B4-BE49-F238E27FC236}">
                <a16:creationId xmlns:a16="http://schemas.microsoft.com/office/drawing/2014/main" id="{A507ED7F-E6BE-B4E9-A4AE-C3DB426B7236}"/>
              </a:ext>
            </a:extLst>
          </p:cNvPr>
          <p:cNvSpPr>
            <a:spLocks noGrp="1"/>
          </p:cNvSpPr>
          <p:nvPr>
            <p:ph type="body" sz="quarter" idx="12"/>
          </p:nvPr>
        </p:nvSpPr>
        <p:spPr>
          <a:xfrm>
            <a:off x="302398" y="1446306"/>
            <a:ext cx="6104378" cy="4398682"/>
          </a:xfrm>
        </p:spPr>
        <p:txBody>
          <a:bodyPr/>
          <a:lstStyle/>
          <a:p>
            <a:pPr>
              <a:spcAft>
                <a:spcPts val="600"/>
              </a:spcAft>
            </a:pPr>
            <a:r>
              <a:rPr lang="en-US" sz="1600" b="1"/>
              <a:t>Unique Product Features</a:t>
            </a:r>
          </a:p>
          <a:p>
            <a:pPr marL="285750" indent="-285750">
              <a:spcAft>
                <a:spcPts val="300"/>
              </a:spcAft>
              <a:buClr>
                <a:srgbClr val="E67F7C"/>
              </a:buClr>
              <a:buFont typeface="Wingdings" panose="05000000000000000000" pitchFamily="2" charset="2"/>
              <a:buChar char="l"/>
            </a:pPr>
            <a:r>
              <a:rPr lang="en-US" sz="1600" b="1"/>
              <a:t>Biotech naturally derived pink </a:t>
            </a:r>
            <a:r>
              <a:rPr lang="en-US" sz="1600"/>
              <a:t>vitamin</a:t>
            </a:r>
          </a:p>
          <a:p>
            <a:pPr marL="285750" indent="-285750">
              <a:spcAft>
                <a:spcPts val="300"/>
              </a:spcAft>
              <a:buClr>
                <a:srgbClr val="E67F7C"/>
              </a:buClr>
              <a:buFont typeface="Wingdings" panose="05000000000000000000" pitchFamily="2" charset="2"/>
              <a:buChar char="l"/>
            </a:pPr>
            <a:r>
              <a:rPr lang="en-US" sz="1600"/>
              <a:t>Active on </a:t>
            </a:r>
            <a:r>
              <a:rPr lang="en-US" sz="1600" b="1"/>
              <a:t>atopic dermatitis, reducing erythema and pruritus </a:t>
            </a:r>
            <a:r>
              <a:rPr lang="en-US" sz="1600" i="1"/>
              <a:t>in vivo</a:t>
            </a:r>
          </a:p>
          <a:p>
            <a:pPr marL="285750" indent="-285750">
              <a:spcAft>
                <a:spcPts val="300"/>
              </a:spcAft>
              <a:buClr>
                <a:srgbClr val="E67F7C"/>
              </a:buClr>
              <a:buFont typeface="Wingdings" panose="05000000000000000000" pitchFamily="2" charset="2"/>
              <a:buChar char="l"/>
            </a:pPr>
            <a:r>
              <a:rPr lang="en-US" sz="1600"/>
              <a:t>Prevents inflammation </a:t>
            </a:r>
            <a:r>
              <a:rPr lang="en-US" sz="1600" i="1"/>
              <a:t>ex vivo</a:t>
            </a:r>
            <a:r>
              <a:rPr lang="en-US" sz="1600"/>
              <a:t>: </a:t>
            </a:r>
            <a:r>
              <a:rPr lang="en-US" sz="1600" b="1"/>
              <a:t>significant and strong reduction of inflammasome and inflammatory cytokines such IL1-ß.</a:t>
            </a:r>
          </a:p>
          <a:p>
            <a:pPr marL="285750" indent="-285750">
              <a:spcAft>
                <a:spcPts val="300"/>
              </a:spcAft>
              <a:buClr>
                <a:srgbClr val="E67F7C"/>
              </a:buClr>
              <a:buFont typeface="Wingdings" panose="05000000000000000000" pitchFamily="2" charset="2"/>
              <a:buChar char="l"/>
            </a:pPr>
            <a:r>
              <a:rPr lang="en-US" sz="1600" b="1"/>
              <a:t>Epigenetic regulation of inflammasome: over-expression by 61% of miR-22-3p </a:t>
            </a:r>
            <a:r>
              <a:rPr lang="en-US" sz="1600"/>
              <a:t>with vitamin B12 leads to a </a:t>
            </a:r>
            <a:r>
              <a:rPr lang="en-US" sz="1600" b="1"/>
              <a:t>reduction of inflammasome </a:t>
            </a:r>
            <a:r>
              <a:rPr lang="en-US" sz="1600" i="1"/>
              <a:t>ex vivo</a:t>
            </a:r>
          </a:p>
          <a:p>
            <a:pPr marL="285750" indent="-285750">
              <a:spcAft>
                <a:spcPts val="300"/>
              </a:spcAft>
              <a:buClr>
                <a:srgbClr val="E67F7C"/>
              </a:buClr>
              <a:buFont typeface="Wingdings" panose="05000000000000000000" pitchFamily="2" charset="2"/>
              <a:buChar char="l"/>
            </a:pPr>
            <a:r>
              <a:rPr lang="en-US" sz="1600"/>
              <a:t>Significantly </a:t>
            </a:r>
            <a:r>
              <a:rPr lang="en-US" sz="1600" b="1"/>
              <a:t>reduction of Mast cell degranulation by 27%, drops the histamine release </a:t>
            </a:r>
            <a:r>
              <a:rPr lang="en-US" sz="1600" i="1"/>
              <a:t>in vitro</a:t>
            </a:r>
          </a:p>
          <a:p>
            <a:pPr marL="285750" indent="-285750">
              <a:spcAft>
                <a:spcPts val="300"/>
              </a:spcAft>
              <a:buClr>
                <a:srgbClr val="E67F7C"/>
              </a:buClr>
              <a:buFont typeface="Wingdings" panose="05000000000000000000" pitchFamily="2" charset="2"/>
              <a:buChar char="l"/>
            </a:pPr>
            <a:r>
              <a:rPr lang="en-GB" sz="1600" b="1"/>
              <a:t>Maintains healthy skin microbiome</a:t>
            </a:r>
            <a:r>
              <a:rPr lang="en-GB" sz="1600"/>
              <a:t>, by reducing pathogenic S. aureus vs beneficial bacteria </a:t>
            </a:r>
            <a:r>
              <a:rPr lang="en-GB" sz="1600" i="1"/>
              <a:t>in vitro</a:t>
            </a:r>
          </a:p>
          <a:p>
            <a:pPr marL="285750" indent="-285750">
              <a:spcAft>
                <a:spcPts val="300"/>
              </a:spcAft>
              <a:buClr>
                <a:srgbClr val="E67F7C"/>
              </a:buClr>
              <a:buFont typeface="Wingdings" panose="05000000000000000000" pitchFamily="2" charset="2"/>
              <a:buChar char="l"/>
            </a:pPr>
            <a:endParaRPr lang="en-US" sz="1500"/>
          </a:p>
          <a:p>
            <a:pPr>
              <a:spcAft>
                <a:spcPts val="600"/>
              </a:spcAft>
            </a:pPr>
            <a:endParaRPr lang="en-GB" sz="1500"/>
          </a:p>
        </p:txBody>
      </p:sp>
      <p:pic>
        <p:nvPicPr>
          <p:cNvPr id="16" name="Picture Placeholder 15">
            <a:extLst>
              <a:ext uri="{FF2B5EF4-FFF2-40B4-BE49-F238E27FC236}">
                <a16:creationId xmlns:a16="http://schemas.microsoft.com/office/drawing/2014/main" id="{B9A21304-FF07-FB3C-E23A-CE96A46925F6}"/>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a:xfrm>
            <a:off x="7337427" y="2"/>
            <a:ext cx="4854573" cy="6857998"/>
          </a:xfrm>
          <a:solidFill>
            <a:schemeClr val="bg2"/>
          </a:solidFill>
        </p:spPr>
      </p:pic>
      <p:sp>
        <p:nvSpPr>
          <p:cNvPr id="20" name="Text Placeholder 19">
            <a:extLst>
              <a:ext uri="{FF2B5EF4-FFF2-40B4-BE49-F238E27FC236}">
                <a16:creationId xmlns:a16="http://schemas.microsoft.com/office/drawing/2014/main" id="{A1BFC5F0-8ED8-0205-5E82-348569CD7082}"/>
              </a:ext>
            </a:extLst>
          </p:cNvPr>
          <p:cNvSpPr>
            <a:spLocks noGrp="1"/>
          </p:cNvSpPr>
          <p:nvPr>
            <p:ph type="body" idx="11"/>
          </p:nvPr>
        </p:nvSpPr>
        <p:spPr>
          <a:xfrm>
            <a:off x="302398" y="944036"/>
            <a:ext cx="6537671" cy="288767"/>
          </a:xfrm>
        </p:spPr>
        <p:txBody>
          <a:bodyPr/>
          <a:lstStyle/>
          <a:p>
            <a:r>
              <a:rPr lang="en-US" b="0"/>
              <a:t>The biotech pink vitamin </a:t>
            </a:r>
          </a:p>
          <a:p>
            <a:r>
              <a:rPr lang="en-US" b="0"/>
              <a:t>for sensitive and stressed skin</a:t>
            </a:r>
          </a:p>
        </p:txBody>
      </p:sp>
      <p:pic>
        <p:nvPicPr>
          <p:cNvPr id="2" name="Picture 12" descr="A picture containing bottle, photo, sign, sitting&#10;&#10;Description automatically generated">
            <a:extLst>
              <a:ext uri="{FF2B5EF4-FFF2-40B4-BE49-F238E27FC236}">
                <a16:creationId xmlns:a16="http://schemas.microsoft.com/office/drawing/2014/main" id="{6A5C5BF0-E884-DF38-295D-A45AE8048D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14120" y="5602499"/>
            <a:ext cx="704385" cy="708654"/>
          </a:xfrm>
          <a:prstGeom prst="rect">
            <a:avLst/>
          </a:prstGeom>
        </p:spPr>
      </p:pic>
      <p:pic>
        <p:nvPicPr>
          <p:cNvPr id="4" name="Picture 20" descr="A close up of a sign&#10;&#10;Description automatically generated">
            <a:extLst>
              <a:ext uri="{FF2B5EF4-FFF2-40B4-BE49-F238E27FC236}">
                <a16:creationId xmlns:a16="http://schemas.microsoft.com/office/drawing/2014/main" id="{4B37A66A-98E6-865A-FAC4-47E3966A873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75699" y="5615995"/>
            <a:ext cx="875791" cy="634194"/>
          </a:xfrm>
          <a:prstGeom prst="rect">
            <a:avLst/>
          </a:prstGeom>
        </p:spPr>
      </p:pic>
      <p:pic>
        <p:nvPicPr>
          <p:cNvPr id="5" name="Picture 3" descr="A close up of a sign&#10;&#10;Description automatically generated">
            <a:extLst>
              <a:ext uri="{FF2B5EF4-FFF2-40B4-BE49-F238E27FC236}">
                <a16:creationId xmlns:a16="http://schemas.microsoft.com/office/drawing/2014/main" id="{20DDE3C7-EBA0-21BD-9003-B5EECDF57C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65836" y="5578143"/>
            <a:ext cx="845813" cy="708654"/>
          </a:xfrm>
          <a:prstGeom prst="rect">
            <a:avLst/>
          </a:prstGeom>
        </p:spPr>
      </p:pic>
      <p:pic>
        <p:nvPicPr>
          <p:cNvPr id="7" name="Picture 6">
            <a:extLst>
              <a:ext uri="{FF2B5EF4-FFF2-40B4-BE49-F238E27FC236}">
                <a16:creationId xmlns:a16="http://schemas.microsoft.com/office/drawing/2014/main" id="{CD7171C2-EB1A-9BF9-A867-9636E995632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13009" y="215697"/>
            <a:ext cx="961018" cy="308570"/>
          </a:xfrm>
          <a:prstGeom prst="rect">
            <a:avLst/>
          </a:prstGeom>
        </p:spPr>
      </p:pic>
      <p:pic>
        <p:nvPicPr>
          <p:cNvPr id="2050" name="Picture 2" descr="Diagram, venn diagram&#10;&#10;Description automatically generated">
            <a:extLst>
              <a:ext uri="{FF2B5EF4-FFF2-40B4-BE49-F238E27FC236}">
                <a16:creationId xmlns:a16="http://schemas.microsoft.com/office/drawing/2014/main" id="{50082F17-8A14-D4C3-7751-801643A62D38}"/>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366483" y="5590322"/>
            <a:ext cx="708654" cy="7086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Diagram&#10;&#10;Description automatically generated">
            <a:extLst>
              <a:ext uri="{FF2B5EF4-FFF2-40B4-BE49-F238E27FC236}">
                <a16:creationId xmlns:a16="http://schemas.microsoft.com/office/drawing/2014/main" id="{F04E429D-21C0-A658-9177-613531758C4C}"/>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1161293" y="5613392"/>
            <a:ext cx="737663" cy="700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336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8">
            <a:extLst>
              <a:ext uri="{FF2B5EF4-FFF2-40B4-BE49-F238E27FC236}">
                <a16:creationId xmlns:a16="http://schemas.microsoft.com/office/drawing/2014/main" id="{9D1AB9F9-0EE2-5187-0518-1CB687C9884D}"/>
              </a:ext>
            </a:extLst>
          </p:cNvPr>
          <p:cNvPicPr>
            <a:picLocks noGrp="1" noChangeAspect="1"/>
          </p:cNvPicPr>
          <p:nvPr>
            <p:ph type="pic" sz="quarter" idx="22"/>
          </p:nvPr>
        </p:nvPicPr>
        <p:blipFill rotWithShape="1">
          <a:blip r:embed="rId2" cstate="print">
            <a:extLst>
              <a:ext uri="{28A0092B-C50C-407E-A947-70E740481C1C}">
                <a14:useLocalDpi xmlns:a14="http://schemas.microsoft.com/office/drawing/2010/main"/>
              </a:ext>
            </a:extLst>
          </a:blip>
          <a:srcRect/>
          <a:stretch/>
        </p:blipFill>
        <p:spPr>
          <a:xfrm>
            <a:off x="6096000" y="0"/>
            <a:ext cx="6096000" cy="6858000"/>
          </a:xfrm>
        </p:spPr>
      </p:pic>
      <p:sp>
        <p:nvSpPr>
          <p:cNvPr id="9" name="Title 8">
            <a:extLst>
              <a:ext uri="{FF2B5EF4-FFF2-40B4-BE49-F238E27FC236}">
                <a16:creationId xmlns:a16="http://schemas.microsoft.com/office/drawing/2014/main" id="{E99DADDC-A7AA-F078-C295-2F40FDF8C172}"/>
              </a:ext>
            </a:extLst>
          </p:cNvPr>
          <p:cNvSpPr>
            <a:spLocks noGrp="1"/>
          </p:cNvSpPr>
          <p:nvPr>
            <p:ph type="title"/>
          </p:nvPr>
        </p:nvSpPr>
        <p:spPr/>
        <p:txBody>
          <a:bodyPr/>
          <a:lstStyle/>
          <a:p>
            <a:r>
              <a:rPr lang="en-GB" sz="2400"/>
              <a:t>Vitamin B12</a:t>
            </a:r>
          </a:p>
        </p:txBody>
      </p:sp>
      <p:sp>
        <p:nvSpPr>
          <p:cNvPr id="2" name="Slide Number Placeholder 1">
            <a:extLst>
              <a:ext uri="{FF2B5EF4-FFF2-40B4-BE49-F238E27FC236}">
                <a16:creationId xmlns:a16="http://schemas.microsoft.com/office/drawing/2014/main" id="{C80FDD9E-94F5-656D-A5C0-B883B683A50C}"/>
              </a:ext>
            </a:extLst>
          </p:cNvPr>
          <p:cNvSpPr>
            <a:spLocks noGrp="1"/>
          </p:cNvSpPr>
          <p:nvPr>
            <p:ph type="sldNum" sz="quarter" idx="10"/>
          </p:nvPr>
        </p:nvSpPr>
        <p:spPr/>
        <p:txBody>
          <a:bodyPr/>
          <a:lstStyle/>
          <a:p>
            <a:fld id="{5BA3E189-2F3A-42E5-B572-3520703B6186}" type="slidenum">
              <a:rPr lang="en-GB" smtClean="0"/>
              <a:pPr/>
              <a:t>43</a:t>
            </a:fld>
            <a:endParaRPr lang="en-GB"/>
          </a:p>
        </p:txBody>
      </p:sp>
      <p:sp>
        <p:nvSpPr>
          <p:cNvPr id="10" name="Text Placeholder 9">
            <a:extLst>
              <a:ext uri="{FF2B5EF4-FFF2-40B4-BE49-F238E27FC236}">
                <a16:creationId xmlns:a16="http://schemas.microsoft.com/office/drawing/2014/main" id="{16900A2F-ADD0-3830-0C06-F5425988A9B9}"/>
              </a:ext>
            </a:extLst>
          </p:cNvPr>
          <p:cNvSpPr>
            <a:spLocks noGrp="1"/>
          </p:cNvSpPr>
          <p:nvPr>
            <p:ph type="body" idx="11"/>
          </p:nvPr>
        </p:nvSpPr>
        <p:spPr>
          <a:xfrm>
            <a:off x="302399" y="750391"/>
            <a:ext cx="4552176" cy="288767"/>
          </a:xfrm>
        </p:spPr>
        <p:txBody>
          <a:bodyPr anchor="t"/>
          <a:lstStyle/>
          <a:p>
            <a:r>
              <a:rPr lang="en-US" b="0"/>
              <a:t>Soothes and regenerates sensitive skin, making it look more vibrant</a:t>
            </a:r>
          </a:p>
        </p:txBody>
      </p:sp>
      <p:sp>
        <p:nvSpPr>
          <p:cNvPr id="11" name="Text Placeholder 10">
            <a:extLst>
              <a:ext uri="{FF2B5EF4-FFF2-40B4-BE49-F238E27FC236}">
                <a16:creationId xmlns:a16="http://schemas.microsoft.com/office/drawing/2014/main" id="{FADAD9D0-F47C-A766-DCBB-4C903EB909C2}"/>
              </a:ext>
            </a:extLst>
          </p:cNvPr>
          <p:cNvSpPr txBox="1">
            <a:spLocks/>
          </p:cNvSpPr>
          <p:nvPr/>
        </p:nvSpPr>
        <p:spPr>
          <a:xfrm>
            <a:off x="329724" y="1531078"/>
            <a:ext cx="4935547" cy="427355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600"/>
              </a:spcBef>
              <a:spcAft>
                <a:spcPts val="600"/>
              </a:spcAft>
            </a:pPr>
            <a:r>
              <a:rPr lang="en-US" sz="1500" b="1"/>
              <a:t>Consumer benefits</a:t>
            </a:r>
          </a:p>
          <a:p>
            <a:pPr marL="285750" indent="-285750">
              <a:spcBef>
                <a:spcPts val="600"/>
              </a:spcBef>
              <a:buClr>
                <a:srgbClr val="FD8185"/>
              </a:buClr>
              <a:buFont typeface="Wingdings" panose="05000000000000000000" pitchFamily="2" charset="2"/>
              <a:buChar char="l"/>
            </a:pPr>
            <a:r>
              <a:rPr lang="en-US" sz="1600"/>
              <a:t>Vitamin B12 relieves sensitive and stressed skin</a:t>
            </a:r>
          </a:p>
          <a:p>
            <a:pPr marL="285750" indent="-285750">
              <a:spcBef>
                <a:spcPts val="600"/>
              </a:spcBef>
              <a:buClr>
                <a:srgbClr val="FD8185"/>
              </a:buClr>
              <a:buFont typeface="Wingdings" panose="05000000000000000000" pitchFamily="2" charset="2"/>
              <a:buChar char="l"/>
            </a:pPr>
            <a:r>
              <a:rPr lang="en-US" sz="1600"/>
              <a:t>Dermatological treatments for skin conditions like itchy, dry, inflamed, red and cracked skin</a:t>
            </a:r>
          </a:p>
          <a:p>
            <a:pPr marL="285750" indent="-285750">
              <a:spcBef>
                <a:spcPts val="600"/>
              </a:spcBef>
              <a:buClr>
                <a:srgbClr val="FD8185"/>
              </a:buClr>
              <a:buFont typeface="Wingdings" panose="05000000000000000000" pitchFamily="2" charset="2"/>
              <a:buChar char="l"/>
            </a:pPr>
            <a:r>
              <a:rPr lang="en-US" sz="1600"/>
              <a:t>Helps prevent photo-damaged skin</a:t>
            </a:r>
          </a:p>
          <a:p>
            <a:pPr marL="285750" indent="-285750">
              <a:spcBef>
                <a:spcPts val="600"/>
              </a:spcBef>
              <a:buClr>
                <a:srgbClr val="FD8185"/>
              </a:buClr>
              <a:buFont typeface="Wingdings" panose="05000000000000000000" pitchFamily="2" charset="2"/>
              <a:buChar char="l"/>
            </a:pPr>
            <a:r>
              <a:rPr lang="en-US" sz="1600"/>
              <a:t>Protects the skin barrier damage induced by inflammation</a:t>
            </a:r>
          </a:p>
          <a:p>
            <a:pPr marL="285750" indent="-285750">
              <a:spcBef>
                <a:spcPts val="600"/>
              </a:spcBef>
              <a:buClr>
                <a:srgbClr val="FD8185"/>
              </a:buClr>
              <a:buFont typeface="Wingdings" panose="05000000000000000000" pitchFamily="2" charset="2"/>
              <a:buChar char="l"/>
            </a:pPr>
            <a:r>
              <a:rPr lang="en-US" sz="1600"/>
              <a:t>Plays an important part in speeding up cell recovery and regeneration</a:t>
            </a:r>
          </a:p>
          <a:p>
            <a:pPr marL="285750" indent="-285750">
              <a:spcBef>
                <a:spcPts val="600"/>
              </a:spcBef>
              <a:buClr>
                <a:srgbClr val="FD8185"/>
              </a:buClr>
              <a:buFont typeface="Wingdings" panose="05000000000000000000" pitchFamily="2" charset="2"/>
              <a:buChar char="l"/>
            </a:pPr>
            <a:r>
              <a:rPr lang="en-US" sz="1600"/>
              <a:t>Skin looks more vibrant</a:t>
            </a:r>
          </a:p>
          <a:p>
            <a:pPr marL="285750" indent="-285750">
              <a:spcBef>
                <a:spcPts val="600"/>
              </a:spcBef>
              <a:buClr>
                <a:srgbClr val="FD8185"/>
              </a:buClr>
              <a:buFont typeface="Wingdings" panose="05000000000000000000" pitchFamily="2" charset="2"/>
              <a:buChar char="l"/>
            </a:pPr>
            <a:r>
              <a:rPr lang="en-US" sz="1600"/>
              <a:t>Nice pink color of the formulations</a:t>
            </a:r>
          </a:p>
        </p:txBody>
      </p:sp>
    </p:spTree>
    <p:extLst>
      <p:ext uri="{BB962C8B-B14F-4D97-AF65-F5344CB8AC3E}">
        <p14:creationId xmlns:p14="http://schemas.microsoft.com/office/powerpoint/2010/main" val="16145279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854B9A-DC32-E05C-B329-09DCBCC71B5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073550" y="38685"/>
            <a:ext cx="2733379" cy="2733379"/>
          </a:xfrm>
          <a:prstGeom prst="rect">
            <a:avLst/>
          </a:prstGeom>
        </p:spPr>
      </p:pic>
      <p:pic>
        <p:nvPicPr>
          <p:cNvPr id="14" name="Picture 13">
            <a:extLst>
              <a:ext uri="{FF2B5EF4-FFF2-40B4-BE49-F238E27FC236}">
                <a16:creationId xmlns:a16="http://schemas.microsoft.com/office/drawing/2014/main" id="{FA6AE354-FE79-9B5C-783A-724E0A47E6F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746" b="89831" l="5085" r="90678">
                        <a14:foregroundMark x1="7203" y1="51271" x2="7203" y2="51271"/>
                        <a14:foregroundMark x1="5508" y1="42797" x2="5508" y2="42797"/>
                        <a14:foregroundMark x1="90678" y1="38136" x2="90678" y2="38136"/>
                      </a14:backgroundRemoval>
                    </a14:imgEffect>
                  </a14:imgLayer>
                </a14:imgProps>
              </a:ext>
            </a:extLst>
          </a:blip>
          <a:stretch>
            <a:fillRect/>
          </a:stretch>
        </p:blipFill>
        <p:spPr>
          <a:xfrm>
            <a:off x="3622775" y="3346824"/>
            <a:ext cx="2082824" cy="2082824"/>
          </a:xfrm>
          <a:prstGeom prst="rect">
            <a:avLst/>
          </a:prstGeom>
        </p:spPr>
      </p:pic>
      <p:pic>
        <p:nvPicPr>
          <p:cNvPr id="7170" name="Picture 2" descr="Bielenda B12 Beauty Vitamin Vitamin Face Serum-Booster 30 ml">
            <a:extLst>
              <a:ext uri="{FF2B5EF4-FFF2-40B4-BE49-F238E27FC236}">
                <a16:creationId xmlns:a16="http://schemas.microsoft.com/office/drawing/2014/main" id="{0A8CBEED-12DE-2581-CC84-A9F8B1F0069C}"/>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6311632" y="163834"/>
            <a:ext cx="1786584" cy="2086706"/>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9" descr="A picture containing text, toiletry, lotion&#10;&#10;Description automatically generated">
            <a:extLst>
              <a:ext uri="{FF2B5EF4-FFF2-40B4-BE49-F238E27FC236}">
                <a16:creationId xmlns:a16="http://schemas.microsoft.com/office/drawing/2014/main" id="{9DF4FF8A-F03E-DE7B-4846-B657311D81CE}"/>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5205596" y="302400"/>
            <a:ext cx="687930" cy="1516412"/>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44</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p:txBody>
          <a:bodyPr/>
          <a:lstStyle/>
          <a:p>
            <a:r>
              <a:rPr lang="en-US" sz="2400">
                <a:solidFill>
                  <a:schemeClr val="tx1"/>
                </a:solidFill>
              </a:rPr>
              <a:t>Vitamin B12 is gaining traction</a:t>
            </a:r>
            <a:endParaRPr lang="fr-FR" sz="2400">
              <a:solidFill>
                <a:schemeClr val="tx1"/>
              </a:solidFill>
            </a:endParaRPr>
          </a:p>
        </p:txBody>
      </p:sp>
      <p:pic>
        <p:nvPicPr>
          <p:cNvPr id="4" name="Picture 3" descr="A picture containing text, person, indoor&#10;&#10;Description automatically generated">
            <a:extLst>
              <a:ext uri="{FF2B5EF4-FFF2-40B4-BE49-F238E27FC236}">
                <a16:creationId xmlns:a16="http://schemas.microsoft.com/office/drawing/2014/main" id="{80D60741-CB31-6323-1319-D0B741F89C8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098216" y="2756023"/>
            <a:ext cx="4056375" cy="4063292"/>
          </a:xfrm>
          <a:prstGeom prst="rect">
            <a:avLst/>
          </a:prstGeom>
          <a:ln w="38100">
            <a:solidFill>
              <a:srgbClr val="E9738D"/>
            </a:solidFill>
          </a:ln>
        </p:spPr>
      </p:pic>
      <p:pic>
        <p:nvPicPr>
          <p:cNvPr id="6" name="Picture 5">
            <a:extLst>
              <a:ext uri="{FF2B5EF4-FFF2-40B4-BE49-F238E27FC236}">
                <a16:creationId xmlns:a16="http://schemas.microsoft.com/office/drawing/2014/main" id="{ED30AC44-CFB8-CA56-36B5-3B6264894705}"/>
              </a:ext>
            </a:extLst>
          </p:cNvPr>
          <p:cNvPicPr>
            <a:picLocks noChangeAspect="1"/>
          </p:cNvPicPr>
          <p:nvPr/>
        </p:nvPicPr>
        <p:blipFill>
          <a:blip r:embed="rId9"/>
          <a:stretch>
            <a:fillRect/>
          </a:stretch>
        </p:blipFill>
        <p:spPr>
          <a:xfrm>
            <a:off x="6013552" y="4350136"/>
            <a:ext cx="2777207" cy="2777207"/>
          </a:xfrm>
          <a:prstGeom prst="rect">
            <a:avLst/>
          </a:prstGeom>
        </p:spPr>
      </p:pic>
      <p:pic>
        <p:nvPicPr>
          <p:cNvPr id="11" name="Picture 10">
            <a:extLst>
              <a:ext uri="{FF2B5EF4-FFF2-40B4-BE49-F238E27FC236}">
                <a16:creationId xmlns:a16="http://schemas.microsoft.com/office/drawing/2014/main" id="{7C894F62-9361-AF00-EBB0-054B3D70207E}"/>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5592956" y="3845234"/>
            <a:ext cx="1208263" cy="2988862"/>
          </a:xfrm>
          <a:prstGeom prst="rect">
            <a:avLst/>
          </a:prstGeom>
        </p:spPr>
      </p:pic>
      <p:pic>
        <p:nvPicPr>
          <p:cNvPr id="12" name="Picture 11">
            <a:extLst>
              <a:ext uri="{FF2B5EF4-FFF2-40B4-BE49-F238E27FC236}">
                <a16:creationId xmlns:a16="http://schemas.microsoft.com/office/drawing/2014/main" id="{06056F97-EE29-3A59-9DE8-26DFCD2289D9}"/>
              </a:ext>
            </a:extLst>
          </p:cNvPr>
          <p:cNvPicPr>
            <a:picLocks noChangeAspect="1"/>
          </p:cNvPicPr>
          <p:nvPr/>
        </p:nvPicPr>
        <p:blipFill>
          <a:blip r:embed="rId11"/>
          <a:srcRect/>
          <a:stretch/>
        </p:blipFill>
        <p:spPr>
          <a:xfrm rot="5400000">
            <a:off x="4298909" y="1217786"/>
            <a:ext cx="1406902" cy="2963776"/>
          </a:xfrm>
          <a:prstGeom prst="rect">
            <a:avLst/>
          </a:prstGeom>
        </p:spPr>
      </p:pic>
      <p:pic>
        <p:nvPicPr>
          <p:cNvPr id="13" name="Picture 12" descr="A picture containing icon&#10;&#10;Description automatically generated">
            <a:extLst>
              <a:ext uri="{FF2B5EF4-FFF2-40B4-BE49-F238E27FC236}">
                <a16:creationId xmlns:a16="http://schemas.microsoft.com/office/drawing/2014/main" id="{30BE0B88-95CD-5EEC-7B1B-77B9AEBA9EFB}"/>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9341" b="93956" l="9470" r="91667">
                        <a14:foregroundMark x1="27652" y1="24725" x2="27652" y2="24725"/>
                        <a14:foregroundMark x1="47348" y1="14286" x2="47348" y2="14286"/>
                        <a14:foregroundMark x1="53409" y1="62088" x2="53409" y2="62088"/>
                        <a14:foregroundMark x1="48106" y1="62088" x2="48106" y2="62088"/>
                        <a14:foregroundMark x1="59470" y1="62088" x2="59470" y2="62088"/>
                        <a14:foregroundMark x1="67424" y1="63736" x2="67424" y2="63736"/>
                        <a14:foregroundMark x1="67803" y1="63736" x2="67803" y2="63736"/>
                        <a14:foregroundMark x1="70833" y1="61538" x2="70833" y2="61538"/>
                        <a14:foregroundMark x1="70833" y1="57143" x2="70833" y2="57143"/>
                        <a14:foregroundMark x1="64394" y1="58791" x2="64394" y2="58791"/>
                        <a14:foregroundMark x1="65909" y1="58791" x2="65909" y2="58791"/>
                        <a14:foregroundMark x1="67045" y1="59890" x2="67045" y2="59890"/>
                        <a14:foregroundMark x1="66288" y1="60440" x2="66288" y2="60440"/>
                        <a14:foregroundMark x1="41288" y1="67033" x2="41288" y2="67033"/>
                        <a14:foregroundMark x1="37500" y1="87363" x2="37500" y2="87363"/>
                        <a14:foregroundMark x1="27652" y1="63736" x2="27652" y2="63736"/>
                        <a14:foregroundMark x1="26894" y1="53846" x2="26894" y2="53846"/>
                        <a14:foregroundMark x1="11364" y1="69231" x2="11364" y2="69231"/>
                        <a14:foregroundMark x1="85985" y1="88462" x2="85985" y2="88462"/>
                        <a14:foregroundMark x1="92424" y1="58242" x2="92424" y2="58242"/>
                        <a14:foregroundMark x1="63636" y1="61538" x2="63636" y2="61538"/>
                        <a14:foregroundMark x1="45076" y1="60440" x2="45076" y2="60440"/>
                        <a14:foregroundMark x1="50000" y1="62088" x2="50000" y2="62088"/>
                        <a14:foregroundMark x1="48864" y1="91209" x2="48864" y2="91209"/>
                        <a14:foregroundMark x1="51136" y1="93956" x2="51136" y2="93956"/>
                        <a14:foregroundMark x1="41667" y1="59890" x2="41667" y2="59890"/>
                        <a14:foregroundMark x1="44318" y1="62088" x2="44318" y2="62088"/>
                      </a14:backgroundRemoval>
                    </a14:imgEffect>
                  </a14:imgLayer>
                </a14:imgProps>
              </a:ext>
            </a:extLst>
          </a:blip>
          <a:stretch>
            <a:fillRect/>
          </a:stretch>
        </p:blipFill>
        <p:spPr>
          <a:xfrm>
            <a:off x="3438603" y="5326917"/>
            <a:ext cx="2261130" cy="1558809"/>
          </a:xfrm>
          <a:prstGeom prst="rect">
            <a:avLst/>
          </a:prstGeom>
        </p:spPr>
      </p:pic>
      <p:pic>
        <p:nvPicPr>
          <p:cNvPr id="15" name="Picture 14">
            <a:extLst>
              <a:ext uri="{FF2B5EF4-FFF2-40B4-BE49-F238E27FC236}">
                <a16:creationId xmlns:a16="http://schemas.microsoft.com/office/drawing/2014/main" id="{538EA3F1-A6B0-4B79-66D7-5485D078F39A}"/>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0" y="2158116"/>
            <a:ext cx="3357060" cy="4699884"/>
          </a:xfrm>
          <a:prstGeom prst="rect">
            <a:avLst/>
          </a:prstGeom>
        </p:spPr>
      </p:pic>
      <p:pic>
        <p:nvPicPr>
          <p:cNvPr id="10" name="Picture 9" descr="A picture containing text, alcohol&#10;&#10;Description automatically generated">
            <a:extLst>
              <a:ext uri="{FF2B5EF4-FFF2-40B4-BE49-F238E27FC236}">
                <a16:creationId xmlns:a16="http://schemas.microsoft.com/office/drawing/2014/main" id="{CE6B51EC-C103-6DF2-138B-15A8C1AAD9AD}"/>
              </a:ext>
            </a:extLst>
          </p:cNvPr>
          <p:cNvPicPr>
            <a:picLocks noChangeAspect="1"/>
          </p:cNvPicPr>
          <p:nvPr/>
        </p:nvPicPr>
        <p:blipFill>
          <a:blip r:embed="rId15"/>
          <a:stretch>
            <a:fillRect/>
          </a:stretch>
        </p:blipFill>
        <p:spPr>
          <a:xfrm>
            <a:off x="2704152" y="3886651"/>
            <a:ext cx="929804" cy="2999075"/>
          </a:xfrm>
          <a:prstGeom prst="rect">
            <a:avLst/>
          </a:prstGeom>
        </p:spPr>
      </p:pic>
      <p:pic>
        <p:nvPicPr>
          <p:cNvPr id="7172" name="Picture 4" descr="Sérum facial - The Potions Vitamin B12 Ampoule Serum | Makeup.es">
            <a:extLst>
              <a:ext uri="{FF2B5EF4-FFF2-40B4-BE49-F238E27FC236}">
                <a16:creationId xmlns:a16="http://schemas.microsoft.com/office/drawing/2014/main" id="{8FF0B3D9-0B93-3A60-3226-C7B166CB910C}"/>
              </a:ext>
            </a:extLst>
          </p:cNvPr>
          <p:cNvPicPr>
            <a:picLocks noChangeAspect="1" noChangeArrowheads="1"/>
          </p:cNvPicPr>
          <p:nvPr/>
        </p:nvPicPr>
        <p:blipFill>
          <a:blip r:embed="rId16" cstate="print">
            <a:extLst>
              <a:ext uri="{28A0092B-C50C-407E-A947-70E740481C1C}">
                <a14:useLocalDpi xmlns:a14="http://schemas.microsoft.com/office/drawing/2010/main"/>
              </a:ext>
            </a:extLst>
          </a:blip>
          <a:srcRect/>
          <a:stretch>
            <a:fillRect/>
          </a:stretch>
        </p:blipFill>
        <p:spPr bwMode="auto">
          <a:xfrm>
            <a:off x="6573768" y="2435307"/>
            <a:ext cx="1449065" cy="1730062"/>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A picture containing diagram&#10;&#10;Description automatically generated">
            <a:extLst>
              <a:ext uri="{FF2B5EF4-FFF2-40B4-BE49-F238E27FC236}">
                <a16:creationId xmlns:a16="http://schemas.microsoft.com/office/drawing/2014/main" id="{B3FF0E08-7666-736D-018D-2F663B9D4094}"/>
              </a:ext>
            </a:extLst>
          </p:cNvPr>
          <p:cNvPicPr>
            <a:picLocks noChangeAspect="1" noChangeArrowheads="1"/>
          </p:cNvPicPr>
          <p:nvPr/>
        </p:nvPicPr>
        <p:blipFill>
          <a:blip r:embed="rId17">
            <a:extLst>
              <a:ext uri="{28A0092B-C50C-407E-A947-70E740481C1C}">
                <a14:useLocalDpi xmlns:a14="http://schemas.microsoft.com/office/drawing/2010/main"/>
              </a:ext>
            </a:extLst>
          </a:blip>
          <a:srcRect/>
          <a:stretch>
            <a:fillRect/>
          </a:stretch>
        </p:blipFill>
        <p:spPr bwMode="auto">
          <a:xfrm>
            <a:off x="10499584" y="1330081"/>
            <a:ext cx="1692416" cy="1380655"/>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Text&#10;&#10;Description automatically generated">
            <a:extLst>
              <a:ext uri="{FF2B5EF4-FFF2-40B4-BE49-F238E27FC236}">
                <a16:creationId xmlns:a16="http://schemas.microsoft.com/office/drawing/2014/main" id="{356B06B6-CB72-E29C-9FA8-AE655E85AEA5}"/>
              </a:ext>
            </a:extLst>
          </p:cNvPr>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10499585" y="0"/>
            <a:ext cx="1692416" cy="138673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FA3500-69DF-BF52-3BF9-19694CF37FAE}"/>
              </a:ext>
            </a:extLst>
          </p:cNvPr>
          <p:cNvSpPr txBox="1"/>
          <p:nvPr/>
        </p:nvSpPr>
        <p:spPr>
          <a:xfrm>
            <a:off x="247083" y="778328"/>
            <a:ext cx="4486127" cy="954107"/>
          </a:xfrm>
          <a:prstGeom prst="rect">
            <a:avLst/>
          </a:prstGeom>
          <a:noFill/>
        </p:spPr>
        <p:txBody>
          <a:bodyPr wrap="square">
            <a:spAutoFit/>
          </a:bodyPr>
          <a:lstStyle/>
          <a:p>
            <a:r>
              <a:rPr lang="en-US" sz="1400" b="0" i="0" u="none" strike="noStrike">
                <a:effectLst/>
                <a:latin typeface="DM Sans" pitchFamily="2" charset="0"/>
              </a:rPr>
              <a:t>Continuous growth of total of launches containing </a:t>
            </a:r>
            <a:r>
              <a:rPr lang="en-US" sz="1400" i="0" u="none" strike="noStrike">
                <a:solidFill>
                  <a:srgbClr val="000000"/>
                </a:solidFill>
                <a:effectLst/>
                <a:latin typeface="DM Sans" pitchFamily="2" charset="0"/>
              </a:rPr>
              <a:t>Cyanocobalamin </a:t>
            </a:r>
            <a:r>
              <a:rPr lang="en-US" sz="1400" b="0" i="0" u="none" strike="noStrike">
                <a:effectLst/>
                <a:latin typeface="DM Sans" pitchFamily="2" charset="0"/>
              </a:rPr>
              <a:t>where Asia is the leading region followed by Europe. The application most used is face care.</a:t>
            </a:r>
            <a:r>
              <a:rPr lang="en-US" sz="1400" b="0" i="0">
                <a:effectLst/>
                <a:latin typeface="DM Sans" pitchFamily="2" charset="0"/>
              </a:rPr>
              <a:t>​</a:t>
            </a:r>
            <a:endParaRPr lang="en-GB" sz="1400"/>
          </a:p>
        </p:txBody>
      </p:sp>
    </p:spTree>
    <p:extLst>
      <p:ext uri="{BB962C8B-B14F-4D97-AF65-F5344CB8AC3E}">
        <p14:creationId xmlns:p14="http://schemas.microsoft.com/office/powerpoint/2010/main" val="13216252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C13D6F2-90F0-3509-647D-B01D69E72F87}"/>
              </a:ext>
            </a:extLst>
          </p:cNvPr>
          <p:cNvSpPr>
            <a:spLocks noGrp="1"/>
          </p:cNvSpPr>
          <p:nvPr>
            <p:ph type="body" idx="11"/>
          </p:nvPr>
        </p:nvSpPr>
        <p:spPr>
          <a:xfrm>
            <a:off x="302398" y="1754685"/>
            <a:ext cx="4562446" cy="2172385"/>
          </a:xfrm>
        </p:spPr>
        <p:txBody>
          <a:bodyPr/>
          <a:lstStyle/>
          <a:p>
            <a:pPr marL="285750" indent="-285750">
              <a:buFont typeface="Arial" panose="020B0604020202020204" pitchFamily="34" charset="0"/>
              <a:buChar char="•"/>
            </a:pPr>
            <a:r>
              <a:rPr lang="en-GB" sz="1600" dirty="0">
                <a:solidFill>
                  <a:prstClr val="black"/>
                </a:solidFill>
                <a:latin typeface="DM Sans"/>
              </a:rPr>
              <a:t>Vitamin B12 significantly up regulates by 61% </a:t>
            </a:r>
            <a:br>
              <a:rPr lang="en-GB" sz="1600" dirty="0">
                <a:solidFill>
                  <a:prstClr val="black"/>
                </a:solidFill>
                <a:latin typeface="DM Sans"/>
              </a:rPr>
            </a:br>
            <a:r>
              <a:rPr lang="en-GB" sz="1600" dirty="0">
                <a:solidFill>
                  <a:prstClr val="black"/>
                </a:solidFill>
                <a:latin typeface="DM Sans"/>
              </a:rPr>
              <a:t>miR-22-3p at 0.01%</a:t>
            </a:r>
          </a:p>
          <a:p>
            <a:pPr marL="285750" indent="-285750">
              <a:buFont typeface="Arial" panose="020B0604020202020204" pitchFamily="34" charset="0"/>
              <a:buChar char="•"/>
            </a:pPr>
            <a:endParaRPr lang="en-GB" b="1" dirty="0">
              <a:solidFill>
                <a:srgbClr val="44B4A1"/>
              </a:solidFill>
            </a:endParaRPr>
          </a:p>
          <a:p>
            <a:pPr marL="285750" indent="-285750">
              <a:buFont typeface="Arial" panose="020B0604020202020204" pitchFamily="34" charset="0"/>
              <a:buChar char="•"/>
            </a:pPr>
            <a:endParaRPr lang="en-GB" b="1" dirty="0">
              <a:solidFill>
                <a:srgbClr val="44B4A1"/>
              </a:solidFill>
            </a:endParaRPr>
          </a:p>
          <a:p>
            <a:pPr marL="285750" indent="-285750">
              <a:buFont typeface="Arial" panose="020B0604020202020204" pitchFamily="34" charset="0"/>
              <a:buChar char="•"/>
            </a:pPr>
            <a:r>
              <a:rPr lang="en-GB" sz="1800" b="1" dirty="0">
                <a:solidFill>
                  <a:prstClr val="black"/>
                </a:solidFill>
                <a:latin typeface="DM Sans"/>
              </a:rPr>
              <a:t>miR-22-3p expression after </a:t>
            </a:r>
            <a:r>
              <a:rPr lang="en-GB" sz="1800" b="1" dirty="0"/>
              <a:t>UV stress</a:t>
            </a:r>
          </a:p>
          <a:p>
            <a:endParaRPr lang="en-GB" dirty="0"/>
          </a:p>
          <a:p>
            <a:endParaRPr lang="en-GB" dirty="0"/>
          </a:p>
        </p:txBody>
      </p:sp>
      <p:sp>
        <p:nvSpPr>
          <p:cNvPr id="7" name="Title 1">
            <a:extLst>
              <a:ext uri="{FF2B5EF4-FFF2-40B4-BE49-F238E27FC236}">
                <a16:creationId xmlns:a16="http://schemas.microsoft.com/office/drawing/2014/main" id="{63704482-CC79-CA07-3FAF-ACB0D2897A83}"/>
              </a:ext>
            </a:extLst>
          </p:cNvPr>
          <p:cNvSpPr txBox="1">
            <a:spLocks/>
          </p:cNvSpPr>
          <p:nvPr/>
        </p:nvSpPr>
        <p:spPr>
          <a:xfrm>
            <a:off x="302401" y="302400"/>
            <a:ext cx="9392464" cy="62824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dirty="0">
                <a:ln>
                  <a:noFill/>
                </a:ln>
                <a:solidFill>
                  <a:prstClr val="black"/>
                </a:solidFill>
                <a:effectLst/>
                <a:uLnTx/>
                <a:uFillTx/>
                <a:latin typeface="DM Sans Bold"/>
                <a:ea typeface="+mj-ea"/>
                <a:cs typeface="+mj-cs"/>
              </a:rPr>
              <a:t>dsm-firmenich scientists discovered the action of Vitamin B12 on the inflammasome</a:t>
            </a:r>
          </a:p>
        </p:txBody>
      </p:sp>
      <p:sp>
        <p:nvSpPr>
          <p:cNvPr id="8" name="Slide Number Placeholder 2">
            <a:extLst>
              <a:ext uri="{FF2B5EF4-FFF2-40B4-BE49-F238E27FC236}">
                <a16:creationId xmlns:a16="http://schemas.microsoft.com/office/drawing/2014/main" id="{ADF0B64F-7CFB-EF0A-259A-2019F9D8B374}"/>
              </a:ext>
            </a:extLst>
          </p:cNvPr>
          <p:cNvSpPr txBox="1">
            <a:spLocks/>
          </p:cNvSpPr>
          <p:nvPr/>
        </p:nvSpPr>
        <p:spPr>
          <a:xfrm>
            <a:off x="302398" y="6472629"/>
            <a:ext cx="1040625" cy="109061"/>
          </a:xfrm>
          <a:prstGeom prst="rect">
            <a:avLst/>
          </a:prstGeom>
        </p:spPr>
        <p:txBody>
          <a:bodyPr vert="horz" lIns="0" tIns="0" rIns="0" bIns="0" rtlCol="0" anchor="ctr"/>
          <a:lstStyle>
            <a:defPPr>
              <a:defRPr lang="fr-FR"/>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50" b="0" i="0" u="none" strike="noStrike" kern="1200" cap="none" spc="0" normalizeH="0" baseline="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GB" sz="1050" b="0" i="0" u="none" strike="noStrike" kern="1200" cap="none" spc="0" normalizeH="0" baseline="0" dirty="0">
              <a:ln>
                <a:noFill/>
              </a:ln>
              <a:solidFill>
                <a:prstClr val="black"/>
              </a:solidFill>
              <a:effectLst/>
              <a:uLnTx/>
              <a:uFillTx/>
              <a:latin typeface="DM Sans"/>
              <a:ea typeface="+mn-ea"/>
              <a:cs typeface="+mn-cs"/>
            </a:endParaRPr>
          </a:p>
        </p:txBody>
      </p:sp>
      <p:sp>
        <p:nvSpPr>
          <p:cNvPr id="9" name="Text Placeholder 3">
            <a:extLst>
              <a:ext uri="{FF2B5EF4-FFF2-40B4-BE49-F238E27FC236}">
                <a16:creationId xmlns:a16="http://schemas.microsoft.com/office/drawing/2014/main" id="{31EC3FD6-406C-8DC6-5F5E-5D214141576D}"/>
              </a:ext>
            </a:extLst>
          </p:cNvPr>
          <p:cNvSpPr txBox="1">
            <a:spLocks/>
          </p:cNvSpPr>
          <p:nvPr/>
        </p:nvSpPr>
        <p:spPr>
          <a:xfrm>
            <a:off x="302400" y="1092745"/>
            <a:ext cx="11587200" cy="288767"/>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5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0" cap="none" spc="0" normalizeH="0" baseline="0" dirty="0">
                <a:ln>
                  <a:noFill/>
                </a:ln>
                <a:solidFill>
                  <a:prstClr val="black"/>
                </a:solidFill>
                <a:effectLst/>
                <a:uLnTx/>
                <a:uFillTx/>
                <a:latin typeface="DM Sans"/>
                <a:ea typeface="+mn-ea"/>
                <a:cs typeface="+mn-cs"/>
              </a:rPr>
              <a:t>Vitamin B12 reduces UV-B induced inflammasome reaction </a:t>
            </a:r>
            <a:r>
              <a:rPr kumimoji="0" lang="en-GB" sz="1800" b="0" i="1" u="none" strike="noStrike" kern="0" cap="none" spc="0" normalizeH="0" baseline="0" dirty="0">
                <a:ln>
                  <a:noFill/>
                </a:ln>
                <a:solidFill>
                  <a:prstClr val="black"/>
                </a:solidFill>
                <a:effectLst/>
                <a:uLnTx/>
                <a:uFillTx/>
                <a:latin typeface="DM Sans"/>
                <a:ea typeface="+mn-ea"/>
                <a:cs typeface="+mn-cs"/>
              </a:rPr>
              <a:t>ex vivo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800" b="0" i="0" u="none" strike="noStrike" kern="0" cap="none" spc="0" normalizeH="0" baseline="0" dirty="0">
              <a:ln>
                <a:noFill/>
              </a:ln>
              <a:solidFill>
                <a:prstClr val="black"/>
              </a:solidFill>
              <a:effectLst/>
              <a:uLnTx/>
              <a:uFillTx/>
              <a:latin typeface="DM Sans"/>
              <a:ea typeface="+mn-ea"/>
              <a:cs typeface="+mn-cs"/>
            </a:endParaRPr>
          </a:p>
        </p:txBody>
      </p:sp>
      <p:sp>
        <p:nvSpPr>
          <p:cNvPr id="11" name="Text Placeholder 5">
            <a:extLst>
              <a:ext uri="{FF2B5EF4-FFF2-40B4-BE49-F238E27FC236}">
                <a16:creationId xmlns:a16="http://schemas.microsoft.com/office/drawing/2014/main" id="{D5F1F16E-9C8B-F0FD-EA5D-038069BA361F}"/>
              </a:ext>
            </a:extLst>
          </p:cNvPr>
          <p:cNvSpPr txBox="1">
            <a:spLocks/>
          </p:cNvSpPr>
          <p:nvPr/>
        </p:nvSpPr>
        <p:spPr>
          <a:xfrm>
            <a:off x="5286561" y="1645470"/>
            <a:ext cx="4257490" cy="4297362"/>
          </a:xfrm>
          <a:prstGeom prst="rect">
            <a:avLst/>
          </a:prstGeom>
        </p:spPr>
        <p:txBody>
          <a:bodyPr vert="horz" wrap="square" lIns="0" tIns="0" rIns="0" bIns="0" rtlCol="0">
            <a:noAutofit/>
          </a:bodyPr>
          <a:lstStyle>
            <a:lvl1pPr marL="285750" indent="-285750" algn="l" defTabSz="914400" rtl="0" eaLnBrk="1" latinLnBrk="0" hangingPunct="1">
              <a:lnSpc>
                <a:spcPct val="100000"/>
              </a:lnSpc>
              <a:spcBef>
                <a:spcPts val="0"/>
              </a:spcBef>
              <a:buClr>
                <a:srgbClr val="000000"/>
              </a:buClr>
              <a:buFont typeface="DM Sans" pitchFamily="2" charset="0"/>
              <a:buChar char="•"/>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000000"/>
              </a:buClr>
              <a:buSzPct val="90000"/>
              <a:buFont typeface="DM Sans" pitchFamily="2" charset="0"/>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rgbClr val="000000"/>
              </a:buClr>
              <a:buSzPct val="90000"/>
              <a:buFont typeface="DM Sans" pitchFamily="2" charset="0"/>
              <a:buChar char="•"/>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000000"/>
              </a:buClr>
              <a:buSzPct val="90000"/>
              <a:buFont typeface="DM Sans" pitchFamily="2"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
                <a:srgbClr val="000000"/>
              </a:buClr>
              <a:buSzTx/>
              <a:buFont typeface="DM Sans" pitchFamily="2" charset="0"/>
              <a:buChar char="•"/>
              <a:tabLst/>
              <a:defRPr/>
            </a:pPr>
            <a:r>
              <a:rPr kumimoji="0" lang="en-GB" sz="1600" b="0" i="0" u="none" strike="noStrike" kern="0" cap="none" spc="0" normalizeH="0" baseline="0" dirty="0">
                <a:ln>
                  <a:noFill/>
                </a:ln>
                <a:solidFill>
                  <a:prstClr val="black"/>
                </a:solidFill>
                <a:effectLst/>
                <a:uLnTx/>
                <a:uFillTx/>
                <a:latin typeface="DM Sans"/>
                <a:ea typeface="+mn-ea"/>
                <a:cs typeface="+mn-cs"/>
              </a:rPr>
              <a:t>Vitamin B12 significantly down regulates ASC complex activation by 100%, to the level of non-treated, at 0.01% after UV-B stress</a:t>
            </a:r>
          </a:p>
          <a:p>
            <a:pPr marL="285750" marR="0" lvl="0" indent="-285750" algn="l" defTabSz="914400" rtl="0" eaLnBrk="1" fontAlgn="auto" latinLnBrk="0" hangingPunct="1">
              <a:lnSpc>
                <a:spcPct val="100000"/>
              </a:lnSpc>
              <a:spcBef>
                <a:spcPts val="0"/>
              </a:spcBef>
              <a:spcAft>
                <a:spcPts val="0"/>
              </a:spcAft>
              <a:buClr>
                <a:srgbClr val="000000"/>
              </a:buClr>
              <a:buSzTx/>
              <a:buFont typeface="DM Sans" pitchFamily="2" charset="0"/>
              <a:buChar char="•"/>
              <a:tabLst/>
              <a:defRPr/>
            </a:pPr>
            <a:endParaRPr kumimoji="0" lang="en-GB" sz="1600" b="1" i="0" u="none" strike="noStrike" kern="0" cap="none" spc="0" normalizeH="0" baseline="0" dirty="0">
              <a:ln>
                <a:noFill/>
              </a:ln>
              <a:solidFill>
                <a:srgbClr val="44B4A1"/>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DM Sans" pitchFamily="2" charset="0"/>
              <a:buChar char="•"/>
              <a:tabLst/>
              <a:defRPr/>
            </a:pPr>
            <a:r>
              <a:rPr kumimoji="0" lang="en-GB" sz="1800" b="1" i="0" u="none" strike="noStrike" kern="0" cap="none" spc="0" normalizeH="0" baseline="0" dirty="0">
                <a:ln>
                  <a:noFill/>
                </a:ln>
                <a:solidFill>
                  <a:prstClr val="black"/>
                </a:solidFill>
                <a:effectLst/>
                <a:uLnTx/>
                <a:uFillTx/>
                <a:latin typeface="DM Sans"/>
                <a:ea typeface="+mn-ea"/>
                <a:cs typeface="+mn-cs"/>
              </a:rPr>
              <a:t>Mean ASC intensity</a:t>
            </a:r>
          </a:p>
          <a:p>
            <a:pPr marL="285750" marR="0" lvl="0" indent="-285750" algn="l" defTabSz="914400" rtl="0" eaLnBrk="1" fontAlgn="auto" latinLnBrk="0" hangingPunct="1">
              <a:lnSpc>
                <a:spcPct val="100000"/>
              </a:lnSpc>
              <a:spcBef>
                <a:spcPts val="0"/>
              </a:spcBef>
              <a:spcAft>
                <a:spcPts val="0"/>
              </a:spcAft>
              <a:buClr>
                <a:srgbClr val="000000"/>
              </a:buClr>
              <a:buSzTx/>
              <a:buFont typeface="DM Sans" pitchFamily="2" charset="0"/>
              <a:buChar char="•"/>
              <a:tabLst/>
              <a:defRPr/>
            </a:pPr>
            <a:endParaRPr kumimoji="0" lang="en-GB" sz="1600" b="0" i="0" u="none" strike="noStrike" kern="0" cap="none" spc="0" normalizeH="0" baseline="0" dirty="0">
              <a:ln>
                <a:noFill/>
              </a:ln>
              <a:solidFill>
                <a:prstClr val="black"/>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DM Sans" pitchFamily="2" charset="0"/>
              <a:buChar char="•"/>
              <a:tabLst/>
              <a:defRPr/>
            </a:pPr>
            <a:endParaRPr kumimoji="0" lang="en-GB" sz="1600" b="0" i="0" u="none" strike="noStrike" kern="0" cap="none" spc="0" normalizeH="0" baseline="0" dirty="0">
              <a:ln>
                <a:noFill/>
              </a:ln>
              <a:solidFill>
                <a:prstClr val="black"/>
              </a:solidFill>
              <a:effectLst/>
              <a:uLnTx/>
              <a:uFillTx/>
              <a:latin typeface="DM Sans"/>
              <a:ea typeface="+mn-ea"/>
              <a:cs typeface="+mn-cs"/>
            </a:endParaRPr>
          </a:p>
        </p:txBody>
      </p:sp>
      <p:pic>
        <p:nvPicPr>
          <p:cNvPr id="12" name="Picture 11">
            <a:extLst>
              <a:ext uri="{FF2B5EF4-FFF2-40B4-BE49-F238E27FC236}">
                <a16:creationId xmlns:a16="http://schemas.microsoft.com/office/drawing/2014/main" id="{131804ED-D9C4-A394-11E7-7E9F7A9E9CEE}"/>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03005" y="3447580"/>
            <a:ext cx="3982029" cy="2754091"/>
          </a:xfrm>
          <a:prstGeom prst="rect">
            <a:avLst/>
          </a:prstGeom>
        </p:spPr>
      </p:pic>
      <p:pic>
        <p:nvPicPr>
          <p:cNvPr id="13" name="Picture 12">
            <a:extLst>
              <a:ext uri="{FF2B5EF4-FFF2-40B4-BE49-F238E27FC236}">
                <a16:creationId xmlns:a16="http://schemas.microsoft.com/office/drawing/2014/main" id="{E925B009-5DB6-4347-B3E1-F8F86B51C015}"/>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288725" y="3447580"/>
            <a:ext cx="3957921" cy="2754090"/>
          </a:xfrm>
          <a:prstGeom prst="rect">
            <a:avLst/>
          </a:prstGeom>
        </p:spPr>
      </p:pic>
      <p:sp>
        <p:nvSpPr>
          <p:cNvPr id="14" name="TextBox 13">
            <a:extLst>
              <a:ext uri="{FF2B5EF4-FFF2-40B4-BE49-F238E27FC236}">
                <a16:creationId xmlns:a16="http://schemas.microsoft.com/office/drawing/2014/main" id="{F8B98C5B-8CAF-C00C-70BC-770B34D2DF16}"/>
              </a:ext>
            </a:extLst>
          </p:cNvPr>
          <p:cNvSpPr txBox="1"/>
          <p:nvPr/>
        </p:nvSpPr>
        <p:spPr>
          <a:xfrm>
            <a:off x="9694864" y="2722268"/>
            <a:ext cx="2194736"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UV, pollution, bacterial invasion or any oxidative stress induce the formation of the inflammasome, </a:t>
            </a:r>
            <a:r>
              <a:rPr kumimoji="0" lang="en-GB" sz="10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especially in keratinocyte.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dirty="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Its components are </a:t>
            </a:r>
            <a:r>
              <a:rPr kumimoji="0" lang="en-GB" sz="10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pro-Caspase-1, ASC and  NLRP3 </a:t>
            </a:r>
            <a:r>
              <a:rPr kumimoji="0" lang="en-GB" sz="10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which is regulated by the epigenetic factor </a:t>
            </a:r>
            <a:r>
              <a:rPr kumimoji="0" lang="en-GB" sz="10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miRNA 22-3p.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dirty="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If it gets chronically activated, it </a:t>
            </a:r>
            <a:r>
              <a:rPr kumimoji="0" lang="en-GB" sz="1000" b="1" i="0" u="none" strike="noStrike" kern="1200" cap="none" spc="0" normalizeH="0" baseline="0" dirty="0">
                <a:ln>
                  <a:noFill/>
                </a:ln>
                <a:solidFill>
                  <a:prstClr val="black"/>
                </a:solidFill>
                <a:effectLst/>
                <a:uLnTx/>
                <a:uFillTx/>
                <a:latin typeface="DM Sans"/>
                <a:ea typeface="Fira Sans" panose="020B0503050000020004" pitchFamily="34" charset="0"/>
                <a:cs typeface="+mn-cs"/>
              </a:rPr>
              <a:t>causes skin irritation, skin tissue damage and premature aging</a:t>
            </a:r>
            <a:endParaRPr kumimoji="0" lang="en-GB" sz="1000" b="1" i="0" u="none" strike="noStrike" kern="1200" cap="none" spc="0" normalizeH="0" baseline="0" dirty="0">
              <a:ln>
                <a:noFill/>
              </a:ln>
              <a:solidFill>
                <a:prstClr val="black"/>
              </a:solidFill>
              <a:effectLst/>
              <a:uLnTx/>
              <a:uFillTx/>
              <a:latin typeface="DM Sans"/>
              <a:cs typeface="+mn-cs"/>
            </a:endParaRPr>
          </a:p>
        </p:txBody>
      </p:sp>
      <p:sp>
        <p:nvSpPr>
          <p:cNvPr id="25" name="TextBox 14">
            <a:extLst>
              <a:ext uri="{FF2B5EF4-FFF2-40B4-BE49-F238E27FC236}">
                <a16:creationId xmlns:a16="http://schemas.microsoft.com/office/drawing/2014/main" id="{54868AFE-D1B7-82F4-AA43-62D43404E7D6}"/>
              </a:ext>
            </a:extLst>
          </p:cNvPr>
          <p:cNvSpPr txBox="1"/>
          <p:nvPr/>
        </p:nvSpPr>
        <p:spPr>
          <a:xfrm>
            <a:off x="11442219" y="313168"/>
            <a:ext cx="749781" cy="338554"/>
          </a:xfrm>
          <a:prstGeom prst="rect">
            <a:avLst/>
          </a:prstGeom>
          <a:solidFill>
            <a:srgbClr val="F8C1C6"/>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dirty="0">
                <a:ln>
                  <a:noFill/>
                </a:ln>
                <a:solidFill>
                  <a:prstClr val="white"/>
                </a:solidFill>
                <a:effectLst/>
                <a:uLnTx/>
                <a:uFillTx/>
                <a:latin typeface="DM Sans"/>
                <a:ea typeface="+mn-ea"/>
                <a:cs typeface="+mn-cs"/>
              </a:rPr>
              <a:t>NEW</a:t>
            </a:r>
            <a:endParaRPr kumimoji="0" lang="en-GB" sz="1600" b="0" i="0" u="none" strike="noStrike" kern="1200" cap="none" spc="0" normalizeH="0" baseline="30000" dirty="0">
              <a:ln>
                <a:noFill/>
              </a:ln>
              <a:solidFill>
                <a:prstClr val="white"/>
              </a:solidFill>
              <a:effectLst/>
              <a:uLnTx/>
              <a:uFillTx/>
              <a:latin typeface="DM Sans"/>
              <a:ea typeface="+mn-ea"/>
              <a:cs typeface="+mn-cs"/>
            </a:endParaRPr>
          </a:p>
        </p:txBody>
      </p:sp>
      <p:pic>
        <p:nvPicPr>
          <p:cNvPr id="3074" name="Picture 2">
            <a:extLst>
              <a:ext uri="{FF2B5EF4-FFF2-40B4-BE49-F238E27FC236}">
                <a16:creationId xmlns:a16="http://schemas.microsoft.com/office/drawing/2014/main" id="{4F9A7CA1-4EFB-4ED8-01E6-D0ED3AE65D1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0791946" y="690896"/>
            <a:ext cx="1400054" cy="546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708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A1CD5E9F-1F43-2A16-CE2C-135F13FFD0C6}"/>
              </a:ext>
            </a:extLst>
          </p:cNvPr>
          <p:cNvSpPr>
            <a:spLocks noGrp="1"/>
          </p:cNvSpPr>
          <p:nvPr>
            <p:ph type="title"/>
          </p:nvPr>
        </p:nvSpPr>
        <p:spPr>
          <a:xfrm>
            <a:off x="302401" y="302400"/>
            <a:ext cx="11519058" cy="623953"/>
          </a:xfrm>
        </p:spPr>
        <p:txBody>
          <a:bodyPr/>
          <a:lstStyle/>
          <a:p>
            <a:r>
              <a:rPr lang="en-US" sz="2400"/>
              <a:t>First discovery: Vitamin B12 reduces </a:t>
            </a:r>
            <a:r>
              <a:rPr lang="en-US" sz="2400" err="1"/>
              <a:t>histamin</a:t>
            </a:r>
            <a:r>
              <a:rPr lang="en-US" sz="2400"/>
              <a:t> by </a:t>
            </a:r>
            <a:br>
              <a:rPr lang="en-US" sz="2400"/>
            </a:br>
            <a:r>
              <a:rPr lang="en-US" sz="2400"/>
              <a:t>inhibiting mast cell degranulation </a:t>
            </a:r>
            <a:r>
              <a:rPr lang="en-US" sz="2400" i="1"/>
              <a:t>in vitro</a:t>
            </a:r>
            <a:endParaRPr lang="nl-NL" sz="2400" i="1"/>
          </a:p>
        </p:txBody>
      </p:sp>
      <p:sp>
        <p:nvSpPr>
          <p:cNvPr id="18" name="TextBox 17">
            <a:extLst>
              <a:ext uri="{FF2B5EF4-FFF2-40B4-BE49-F238E27FC236}">
                <a16:creationId xmlns:a16="http://schemas.microsoft.com/office/drawing/2014/main" id="{FAB79FC6-55B7-3E0C-372D-9CABA1A0A6BE}"/>
              </a:ext>
            </a:extLst>
          </p:cNvPr>
          <p:cNvSpPr txBox="1"/>
          <p:nvPr/>
        </p:nvSpPr>
        <p:spPr>
          <a:xfrm>
            <a:off x="302398" y="4979602"/>
            <a:ext cx="11773601" cy="11387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Mast cells can be activated by environmental stress factors like allergens, UV light, pollution and free radicals.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Degranulation is the release of pro-inflammatory mediators such as histamine, cytokines, proteases,…leading to itching, stinging, burning, redness, dry and sensitive skin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7C807E"/>
              </a:solidFill>
              <a:effectLst/>
              <a:uLnTx/>
              <a:uFillTx/>
              <a:latin typeface="Fira Sans" panose="020B0503050000020004" pitchFamily="34" charset="0"/>
              <a:ea typeface="Fira Sans" panose="020B0503050000020004" pitchFamily="34" charset="0"/>
              <a:cs typeface="+mn-cs"/>
            </a:endParaRPr>
          </a:p>
        </p:txBody>
      </p:sp>
      <p:pic>
        <p:nvPicPr>
          <p:cNvPr id="19" name="Picture 18">
            <a:extLst>
              <a:ext uri="{FF2B5EF4-FFF2-40B4-BE49-F238E27FC236}">
                <a16:creationId xmlns:a16="http://schemas.microsoft.com/office/drawing/2014/main" id="{BC9A23D4-F6CF-3946-5E33-5DD8D625E707}"/>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302398" y="1705285"/>
            <a:ext cx="4544240" cy="2556759"/>
          </a:xfrm>
          <a:prstGeom prst="rect">
            <a:avLst/>
          </a:prstGeom>
        </p:spPr>
      </p:pic>
      <p:sp>
        <p:nvSpPr>
          <p:cNvPr id="20" name="TextBox 19">
            <a:extLst>
              <a:ext uri="{FF2B5EF4-FFF2-40B4-BE49-F238E27FC236}">
                <a16:creationId xmlns:a16="http://schemas.microsoft.com/office/drawing/2014/main" id="{B9E3CE39-4037-EB80-FF2A-4F014DFD98CA}"/>
              </a:ext>
            </a:extLst>
          </p:cNvPr>
          <p:cNvSpPr txBox="1"/>
          <p:nvPr/>
        </p:nvSpPr>
        <p:spPr>
          <a:xfrm>
            <a:off x="412773" y="4533282"/>
            <a:ext cx="1107757"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p-value&lt;0.001</a:t>
            </a:r>
          </a:p>
        </p:txBody>
      </p:sp>
      <p:sp>
        <p:nvSpPr>
          <p:cNvPr id="21" name="TextBox 20">
            <a:extLst>
              <a:ext uri="{FF2B5EF4-FFF2-40B4-BE49-F238E27FC236}">
                <a16:creationId xmlns:a16="http://schemas.microsoft.com/office/drawing/2014/main" id="{BBFC59FD-E75F-CD4E-8165-A161598303CE}"/>
              </a:ext>
            </a:extLst>
          </p:cNvPr>
          <p:cNvSpPr txBox="1"/>
          <p:nvPr/>
        </p:nvSpPr>
        <p:spPr>
          <a:xfrm>
            <a:off x="457646" y="1424581"/>
            <a:ext cx="4233743"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Degranulation rate</a:t>
            </a:r>
          </a:p>
        </p:txBody>
      </p:sp>
      <p:sp>
        <p:nvSpPr>
          <p:cNvPr id="22" name="TextBox 21">
            <a:extLst>
              <a:ext uri="{FF2B5EF4-FFF2-40B4-BE49-F238E27FC236}">
                <a16:creationId xmlns:a16="http://schemas.microsoft.com/office/drawing/2014/main" id="{FBD878CC-4C34-282E-203F-E0F23C43F8FE}"/>
              </a:ext>
            </a:extLst>
          </p:cNvPr>
          <p:cNvSpPr txBox="1"/>
          <p:nvPr/>
        </p:nvSpPr>
        <p:spPr>
          <a:xfrm>
            <a:off x="8902779" y="1670802"/>
            <a:ext cx="2847507" cy="2308324"/>
          </a:xfrm>
          <a:prstGeom prst="rect">
            <a:avLst/>
          </a:prstGeom>
          <a:solidFill>
            <a:srgbClr val="F5D0C9"/>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Vitamin B12 significantly inhibits mast cell degranulation by 31% at 0.00015%.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It helps to protect inflammation induced skin barrier damage and relieves sensitive and irritated skin</a:t>
            </a:r>
          </a:p>
        </p:txBody>
      </p:sp>
      <p:pic>
        <p:nvPicPr>
          <p:cNvPr id="23" name="图片 8">
            <a:extLst>
              <a:ext uri="{FF2B5EF4-FFF2-40B4-BE49-F238E27FC236}">
                <a16:creationId xmlns:a16="http://schemas.microsoft.com/office/drawing/2014/main" id="{2A546CE0-D2D1-E6DD-2F16-B55CBFEF2F9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21255" y="1391054"/>
            <a:ext cx="3151770" cy="2862322"/>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sp>
        <p:nvSpPr>
          <p:cNvPr id="24" name="TextBox 23">
            <a:extLst>
              <a:ext uri="{FF2B5EF4-FFF2-40B4-BE49-F238E27FC236}">
                <a16:creationId xmlns:a16="http://schemas.microsoft.com/office/drawing/2014/main" id="{D6E13487-2077-94B6-7D63-49381136A968}"/>
              </a:ext>
            </a:extLst>
          </p:cNvPr>
          <p:cNvSpPr txBox="1"/>
          <p:nvPr/>
        </p:nvSpPr>
        <p:spPr>
          <a:xfrm>
            <a:off x="5935440" y="1536184"/>
            <a:ext cx="1553787" cy="430887"/>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No degranulation occurred</a:t>
            </a:r>
          </a:p>
        </p:txBody>
      </p:sp>
      <p:sp>
        <p:nvSpPr>
          <p:cNvPr id="25" name="TextBox 24">
            <a:extLst>
              <a:ext uri="{FF2B5EF4-FFF2-40B4-BE49-F238E27FC236}">
                <a16:creationId xmlns:a16="http://schemas.microsoft.com/office/drawing/2014/main" id="{64A8E978-907C-A13A-0B41-BBC64B8B1088}"/>
              </a:ext>
            </a:extLst>
          </p:cNvPr>
          <p:cNvSpPr txBox="1"/>
          <p:nvPr/>
        </p:nvSpPr>
        <p:spPr>
          <a:xfrm>
            <a:off x="6602191" y="3720584"/>
            <a:ext cx="1119652" cy="261610"/>
          </a:xfrm>
          <a:prstGeom prst="rect">
            <a:avLst/>
          </a:prstGeom>
          <a:solidFill>
            <a:schemeClr val="bg1"/>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0" i="0" u="none" strike="noStrike" kern="1200" cap="none" spc="0" normalizeH="0" baseline="0" noProof="0">
                <a:ln>
                  <a:noFill/>
                </a:ln>
                <a:solidFill>
                  <a:prstClr val="black">
                    <a:lumMod val="75000"/>
                  </a:prstClr>
                </a:solidFill>
                <a:effectLst/>
                <a:uLnTx/>
                <a:uFillTx/>
                <a:latin typeface="DM Sans"/>
                <a:ea typeface="Fira Sans" panose="020B0503050000020004" pitchFamily="34" charset="0"/>
                <a:cs typeface="+mn-cs"/>
              </a:rPr>
              <a:t>Degranulation</a:t>
            </a:r>
          </a:p>
        </p:txBody>
      </p:sp>
      <p:cxnSp>
        <p:nvCxnSpPr>
          <p:cNvPr id="26" name="Straight Arrow Connector 25">
            <a:extLst>
              <a:ext uri="{FF2B5EF4-FFF2-40B4-BE49-F238E27FC236}">
                <a16:creationId xmlns:a16="http://schemas.microsoft.com/office/drawing/2014/main" id="{8E9A8E90-7D83-0816-4542-823AA5CB3439}"/>
              </a:ext>
            </a:extLst>
          </p:cNvPr>
          <p:cNvCxnSpPr>
            <a:cxnSpLocks/>
          </p:cNvCxnSpPr>
          <p:nvPr/>
        </p:nvCxnSpPr>
        <p:spPr>
          <a:xfrm>
            <a:off x="6572492" y="1967071"/>
            <a:ext cx="0" cy="1080929"/>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7" name="Straight Arrow Connector 26">
            <a:extLst>
              <a:ext uri="{FF2B5EF4-FFF2-40B4-BE49-F238E27FC236}">
                <a16:creationId xmlns:a16="http://schemas.microsoft.com/office/drawing/2014/main" id="{C5E0DAC1-224E-568E-9122-791DF35B6829}"/>
              </a:ext>
            </a:extLst>
          </p:cNvPr>
          <p:cNvCxnSpPr>
            <a:cxnSpLocks/>
            <a:stCxn id="25" idx="1"/>
          </p:cNvCxnSpPr>
          <p:nvPr/>
        </p:nvCxnSpPr>
        <p:spPr>
          <a:xfrm flipH="1">
            <a:off x="6043391" y="3851389"/>
            <a:ext cx="558800" cy="0"/>
          </a:xfrm>
          <a:prstGeom prst="straightConnector1">
            <a:avLst/>
          </a:prstGeom>
          <a:ln w="1905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8" name="Slide Number Placeholder 2">
            <a:extLst>
              <a:ext uri="{FF2B5EF4-FFF2-40B4-BE49-F238E27FC236}">
                <a16:creationId xmlns:a16="http://schemas.microsoft.com/office/drawing/2014/main" id="{2FBC56DE-B817-A716-A942-543FEF712179}"/>
              </a:ext>
            </a:extLst>
          </p:cNvPr>
          <p:cNvSpPr txBox="1">
            <a:spLocks/>
          </p:cNvSpPr>
          <p:nvPr/>
        </p:nvSpPr>
        <p:spPr>
          <a:xfrm>
            <a:off x="302398" y="6472629"/>
            <a:ext cx="1040625" cy="109061"/>
          </a:xfrm>
          <a:prstGeom prst="rect">
            <a:avLst/>
          </a:prstGeom>
        </p:spPr>
        <p:txBody>
          <a:bodyPr vert="horz" lIns="0" tIns="0" rIns="0" bIns="0" rtlCol="0" anchor="ctr"/>
          <a:lstStyle>
            <a:defPPr>
              <a:defRPr lang="fr-FR"/>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05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46</a:t>
            </a:fld>
            <a:endParaRPr kumimoji="0" lang="en-GB" sz="1050" b="0" i="0" u="none" strike="noStrike" kern="1200" cap="none" spc="0" normalizeH="0" baseline="0" noProof="0">
              <a:ln>
                <a:noFill/>
              </a:ln>
              <a:solidFill>
                <a:prstClr val="black"/>
              </a:solidFill>
              <a:effectLst/>
              <a:uLnTx/>
              <a:uFillTx/>
              <a:latin typeface="DM Sans"/>
              <a:ea typeface="+mn-ea"/>
              <a:cs typeface="+mn-cs"/>
            </a:endParaRPr>
          </a:p>
        </p:txBody>
      </p:sp>
      <p:sp>
        <p:nvSpPr>
          <p:cNvPr id="29" name="TextBox 14">
            <a:extLst>
              <a:ext uri="{FF2B5EF4-FFF2-40B4-BE49-F238E27FC236}">
                <a16:creationId xmlns:a16="http://schemas.microsoft.com/office/drawing/2014/main" id="{CACEAF35-B8A0-AC72-6290-541CB018FDD3}"/>
              </a:ext>
            </a:extLst>
          </p:cNvPr>
          <p:cNvSpPr txBox="1"/>
          <p:nvPr/>
        </p:nvSpPr>
        <p:spPr>
          <a:xfrm>
            <a:off x="11442219" y="313168"/>
            <a:ext cx="749781" cy="338554"/>
          </a:xfrm>
          <a:prstGeom prst="rect">
            <a:avLst/>
          </a:prstGeom>
          <a:solidFill>
            <a:srgbClr val="F8C1C6"/>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mn-ea"/>
                <a:cs typeface="+mn-cs"/>
              </a:rPr>
              <a:t>NEW</a:t>
            </a:r>
            <a:endParaRPr kumimoji="0" lang="en-US" sz="1600" b="0" i="0" u="none" strike="noStrike" kern="1200" cap="none" spc="0" normalizeH="0" baseline="30000" noProof="0">
              <a:ln>
                <a:noFill/>
              </a:ln>
              <a:solidFill>
                <a:prstClr val="white"/>
              </a:solidFill>
              <a:effectLst/>
              <a:uLnTx/>
              <a:uFillTx/>
              <a:latin typeface="DM Sans"/>
              <a:ea typeface="+mn-ea"/>
              <a:cs typeface="+mn-cs"/>
            </a:endParaRPr>
          </a:p>
        </p:txBody>
      </p:sp>
      <p:pic>
        <p:nvPicPr>
          <p:cNvPr id="30" name="Picture 2">
            <a:extLst>
              <a:ext uri="{FF2B5EF4-FFF2-40B4-BE49-F238E27FC236}">
                <a16:creationId xmlns:a16="http://schemas.microsoft.com/office/drawing/2014/main" id="{BCDC7C20-A301-C22C-D6D6-271693652C57}"/>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0791946" y="690896"/>
            <a:ext cx="1400054" cy="546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742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633D7E-8683-4A73-B5E6-6F9BC937D3F6}"/>
              </a:ext>
            </a:extLst>
          </p:cNvPr>
          <p:cNvSpPr>
            <a:spLocks noGrp="1"/>
          </p:cNvSpPr>
          <p:nvPr>
            <p:ph type="sldNum" sz="quarter" idx="10"/>
          </p:nvPr>
        </p:nvSpPr>
        <p:spPr/>
        <p:txBody>
          <a:bodyPr/>
          <a:lstStyle/>
          <a:p>
            <a:fld id="{EC50C849-B97A-2B45-B78A-6D9C352F693C}" type="slidenum">
              <a:rPr lang="en-US" smtClean="0">
                <a:solidFill>
                  <a:schemeClr val="tx1"/>
                </a:solidFill>
              </a:rPr>
              <a:pPr/>
              <a:t>47</a:t>
            </a:fld>
            <a:endParaRPr lang="en-US">
              <a:solidFill>
                <a:schemeClr val="tx1"/>
              </a:solidFill>
            </a:endParaRPr>
          </a:p>
        </p:txBody>
      </p:sp>
      <p:sp>
        <p:nvSpPr>
          <p:cNvPr id="3" name="Title 2">
            <a:extLst>
              <a:ext uri="{FF2B5EF4-FFF2-40B4-BE49-F238E27FC236}">
                <a16:creationId xmlns:a16="http://schemas.microsoft.com/office/drawing/2014/main" id="{64E1D5D5-50D2-4F72-BAB5-6270F646A03A}"/>
              </a:ext>
            </a:extLst>
          </p:cNvPr>
          <p:cNvSpPr>
            <a:spLocks noGrp="1"/>
          </p:cNvSpPr>
          <p:nvPr>
            <p:ph type="title"/>
          </p:nvPr>
        </p:nvSpPr>
        <p:spPr>
          <a:xfrm>
            <a:off x="464667" y="336108"/>
            <a:ext cx="11262666" cy="443198"/>
          </a:xfrm>
        </p:spPr>
        <p:txBody>
          <a:bodyPr/>
          <a:lstStyle/>
          <a:p>
            <a:r>
              <a:rPr lang="en-GB" sz="2400" b="1" dirty="0">
                <a:solidFill>
                  <a:schemeClr val="tx1"/>
                </a:solidFill>
                <a:latin typeface="DM Sans" pitchFamily="2" charset="0"/>
              </a:rPr>
              <a:t>Formulating</a:t>
            </a:r>
            <a:r>
              <a:rPr lang="fr-CH" sz="2400" b="1" dirty="0">
                <a:solidFill>
                  <a:schemeClr val="tx1"/>
                </a:solidFill>
                <a:latin typeface="DM Sans" pitchFamily="2" charset="0"/>
              </a:rPr>
              <a:t> </a:t>
            </a:r>
            <a:r>
              <a:rPr lang="fr-CH" sz="2400" b="1" dirty="0" err="1">
                <a:solidFill>
                  <a:schemeClr val="tx1"/>
                </a:solidFill>
                <a:latin typeface="DM Sans" pitchFamily="2" charset="0"/>
              </a:rPr>
              <a:t>Vitamin</a:t>
            </a:r>
            <a:r>
              <a:rPr lang="fr-CH" sz="2400" b="1" dirty="0">
                <a:solidFill>
                  <a:schemeClr val="tx1"/>
                </a:solidFill>
                <a:latin typeface="DM Sans" pitchFamily="2" charset="0"/>
              </a:rPr>
              <a:t> B12 </a:t>
            </a:r>
            <a:endParaRPr lang="en-CH" sz="2400" b="1" dirty="0">
              <a:solidFill>
                <a:schemeClr val="tx1"/>
              </a:solidFill>
              <a:latin typeface="DM Sans" pitchFamily="2" charset="0"/>
            </a:endParaRPr>
          </a:p>
        </p:txBody>
      </p:sp>
      <p:sp>
        <p:nvSpPr>
          <p:cNvPr id="9" name="TextBox 8">
            <a:extLst>
              <a:ext uri="{FF2B5EF4-FFF2-40B4-BE49-F238E27FC236}">
                <a16:creationId xmlns:a16="http://schemas.microsoft.com/office/drawing/2014/main" id="{300BB48C-06AC-47B2-B721-3342DBCFCDFD}"/>
              </a:ext>
            </a:extLst>
          </p:cNvPr>
          <p:cNvSpPr txBox="1"/>
          <p:nvPr/>
        </p:nvSpPr>
        <p:spPr>
          <a:xfrm>
            <a:off x="302400" y="836866"/>
            <a:ext cx="6785694" cy="3303468"/>
          </a:xfrm>
          <a:prstGeom prst="rect">
            <a:avLst/>
          </a:prstGeom>
          <a:noFill/>
        </p:spPr>
        <p:txBody>
          <a:bodyPr wrap="square" lIns="0" tIns="0" rIns="0" bIns="0">
            <a:spAutoFit/>
          </a:bodyPr>
          <a:lstStyle/>
          <a:p>
            <a:pPr marL="182563" indent="-182563">
              <a:spcAft>
                <a:spcPts val="800"/>
              </a:spcAft>
              <a:buClr>
                <a:schemeClr val="accent6"/>
              </a:buClr>
              <a:buFont typeface="Arial" panose="020B0604020202020204" pitchFamily="34" charset="0"/>
              <a:buChar char="•"/>
            </a:pPr>
            <a:r>
              <a:rPr lang="en-US" sz="1400">
                <a:latin typeface="DM Sans" pitchFamily="2" charset="0"/>
                <a:ea typeface="Fira Sans" panose="020B0503050000020004" pitchFamily="34" charset="0"/>
              </a:rPr>
              <a:t>Easy-to-use</a:t>
            </a:r>
          </a:p>
          <a:p>
            <a:pPr marL="182563" indent="-182563">
              <a:spcAft>
                <a:spcPts val="800"/>
              </a:spcAft>
              <a:buClr>
                <a:schemeClr val="accent6"/>
              </a:buClr>
              <a:buFont typeface="Arial" panose="020B0604020202020204" pitchFamily="34" charset="0"/>
              <a:buChar char="•"/>
            </a:pPr>
            <a:r>
              <a:rPr lang="en-US" sz="1400" b="1" kern="0"/>
              <a:t>Sparingly soluble in water</a:t>
            </a:r>
            <a:r>
              <a:rPr lang="en-US" sz="1400">
                <a:latin typeface="DM Sans" pitchFamily="2" charset="0"/>
                <a:ea typeface="Fira Sans" panose="020B0503050000020004" pitchFamily="34" charset="0"/>
              </a:rPr>
              <a:t>, slightly soluble in ethanol, insoluble in lipophilic components</a:t>
            </a:r>
          </a:p>
          <a:p>
            <a:pPr marL="182563" indent="-182563">
              <a:spcAft>
                <a:spcPts val="800"/>
              </a:spcAft>
              <a:buClr>
                <a:schemeClr val="accent6"/>
              </a:buClr>
              <a:buFont typeface="Arial" panose="020B0604020202020204" pitchFamily="34" charset="0"/>
              <a:buChar char="•"/>
            </a:pPr>
            <a:r>
              <a:rPr lang="en-US" sz="1400" b="1" kern="0"/>
              <a:t>Can be used for different kinds of leave-on and rinse-off </a:t>
            </a:r>
            <a:r>
              <a:rPr lang="en-US" sz="1400">
                <a:latin typeface="DM Sans" pitchFamily="2" charset="0"/>
                <a:ea typeface="Fira Sans" panose="020B0503050000020004" pitchFamily="34" charset="0"/>
              </a:rPr>
              <a:t>products like O/W, W/O or W/Si formulations, cream gel, clear gel, shower gel, shampoo, body wash</a:t>
            </a:r>
          </a:p>
          <a:p>
            <a:pPr marL="182563" indent="-182563">
              <a:spcAft>
                <a:spcPts val="800"/>
              </a:spcAft>
              <a:buClr>
                <a:schemeClr val="accent6"/>
              </a:buClr>
              <a:buFont typeface="Arial" panose="020B0604020202020204" pitchFamily="34" charset="0"/>
              <a:buChar char="•"/>
            </a:pPr>
            <a:r>
              <a:rPr lang="en-US" sz="1400">
                <a:latin typeface="DM Sans" pitchFamily="2" charset="0"/>
                <a:ea typeface="Fira Sans" panose="020B0503050000020004" pitchFamily="34" charset="0"/>
              </a:rPr>
              <a:t>To be incorporated </a:t>
            </a:r>
            <a:r>
              <a:rPr lang="en-US" sz="1400" b="1" kern="0"/>
              <a:t>into the aqueous phase </a:t>
            </a:r>
            <a:r>
              <a:rPr lang="en-US" sz="1400">
                <a:latin typeface="DM Sans" pitchFamily="2" charset="0"/>
                <a:ea typeface="Fira Sans" panose="020B0503050000020004" pitchFamily="34" charset="0"/>
              </a:rPr>
              <a:t>at any time (&lt;80°C)</a:t>
            </a:r>
          </a:p>
          <a:p>
            <a:pPr marL="182563" indent="-182563">
              <a:spcAft>
                <a:spcPts val="800"/>
              </a:spcAft>
              <a:buClr>
                <a:schemeClr val="accent6"/>
              </a:buClr>
              <a:buFont typeface="Arial" panose="020B0604020202020204" pitchFamily="34" charset="0"/>
              <a:buChar char="•"/>
            </a:pPr>
            <a:r>
              <a:rPr lang="en-US" sz="1400">
                <a:latin typeface="DM Sans" pitchFamily="2" charset="0"/>
                <a:ea typeface="Fira Sans" panose="020B0503050000020004" pitchFamily="34" charset="0"/>
              </a:rPr>
              <a:t>Is </a:t>
            </a:r>
            <a:r>
              <a:rPr lang="en-US" sz="1400" b="1" kern="0"/>
              <a:t>sensitive to high temperature storage and day light</a:t>
            </a:r>
            <a:r>
              <a:rPr lang="en-US" sz="1400" b="1">
                <a:latin typeface="DM Sans" pitchFamily="2" charset="0"/>
                <a:ea typeface="Fira Sans" panose="020B0503050000020004" pitchFamily="34" charset="0"/>
              </a:rPr>
              <a:t>. </a:t>
            </a:r>
            <a:r>
              <a:rPr lang="en-US" sz="1400">
                <a:latin typeface="DM Sans" pitchFamily="2" charset="0"/>
                <a:ea typeface="Fira Sans" panose="020B0503050000020004" pitchFamily="34" charset="0"/>
              </a:rPr>
              <a:t>It is recommended to add a chelating agent (such as sodium phytate, </a:t>
            </a:r>
            <a:r>
              <a:rPr lang="en-US" sz="1400" err="1">
                <a:latin typeface="DM Sans" pitchFamily="2" charset="0"/>
                <a:ea typeface="Fira Sans" panose="020B0503050000020004" pitchFamily="34" charset="0"/>
              </a:rPr>
              <a:t>Etidronic</a:t>
            </a:r>
            <a:r>
              <a:rPr lang="en-US" sz="1400">
                <a:latin typeface="DM Sans" pitchFamily="2" charset="0"/>
                <a:ea typeface="Fira Sans" panose="020B0503050000020004" pitchFamily="34" charset="0"/>
              </a:rPr>
              <a:t> Acid, Disodium EDTA). For better stability at 50°C sodium gluconate or glycine could be added</a:t>
            </a:r>
          </a:p>
          <a:p>
            <a:pPr marL="182563" indent="-182563">
              <a:spcAft>
                <a:spcPts val="800"/>
              </a:spcAft>
              <a:buClr>
                <a:schemeClr val="accent6"/>
              </a:buClr>
              <a:buFont typeface="Arial" panose="020B0604020202020204" pitchFamily="34" charset="0"/>
              <a:buChar char="•"/>
            </a:pPr>
            <a:r>
              <a:rPr lang="en-US" sz="1400">
                <a:latin typeface="DM Sans" pitchFamily="2" charset="0"/>
                <a:ea typeface="Fira Sans" panose="020B0503050000020004" pitchFamily="34" charset="0"/>
              </a:rPr>
              <a:t>Recommended pH of the final formulation: </a:t>
            </a:r>
            <a:r>
              <a:rPr lang="en-US" sz="1400" b="1" kern="0"/>
              <a:t>3.5–7.5</a:t>
            </a:r>
          </a:p>
          <a:p>
            <a:pPr marL="182563" indent="-182563">
              <a:spcAft>
                <a:spcPts val="800"/>
              </a:spcAft>
              <a:buClr>
                <a:schemeClr val="accent6"/>
              </a:buClr>
              <a:buFont typeface="Arial" panose="020B0604020202020204" pitchFamily="34" charset="0"/>
              <a:buChar char="•"/>
            </a:pPr>
            <a:r>
              <a:rPr lang="en-US" sz="1400">
                <a:latin typeface="DM Sans" pitchFamily="2" charset="0"/>
                <a:ea typeface="Fira Sans" panose="020B0503050000020004" pitchFamily="34" charset="0"/>
              </a:rPr>
              <a:t>Perfectly fitting to any </a:t>
            </a:r>
            <a:r>
              <a:rPr lang="en-US" sz="1400" b="1" kern="0"/>
              <a:t>natural formulations</a:t>
            </a:r>
          </a:p>
          <a:p>
            <a:pPr marL="182563" indent="-182563">
              <a:spcAft>
                <a:spcPts val="800"/>
              </a:spcAft>
              <a:buClr>
                <a:schemeClr val="accent6"/>
              </a:buClr>
              <a:buFont typeface="Arial" panose="020B0604020202020204" pitchFamily="34" charset="0"/>
              <a:buChar char="•"/>
            </a:pPr>
            <a:r>
              <a:rPr lang="en-US" sz="1400">
                <a:latin typeface="DM Sans" pitchFamily="2" charset="0"/>
                <a:ea typeface="Fira Sans" panose="020B0503050000020004" pitchFamily="34" charset="0"/>
              </a:rPr>
              <a:t>Use level: </a:t>
            </a:r>
            <a:r>
              <a:rPr lang="en-US" sz="1400" b="1" kern="0"/>
              <a:t>0.001–0.1%</a:t>
            </a:r>
          </a:p>
        </p:txBody>
      </p:sp>
      <p:grpSp>
        <p:nvGrpSpPr>
          <p:cNvPr id="5" name="Group 4">
            <a:extLst>
              <a:ext uri="{FF2B5EF4-FFF2-40B4-BE49-F238E27FC236}">
                <a16:creationId xmlns:a16="http://schemas.microsoft.com/office/drawing/2014/main" id="{F84EF35F-55F1-F944-1C45-FA530024630C}"/>
              </a:ext>
            </a:extLst>
          </p:cNvPr>
          <p:cNvGrpSpPr/>
          <p:nvPr/>
        </p:nvGrpSpPr>
        <p:grpSpPr>
          <a:xfrm>
            <a:off x="959805" y="4489858"/>
            <a:ext cx="3063102" cy="2003208"/>
            <a:chOff x="5829339" y="2724462"/>
            <a:chExt cx="4511222" cy="2941450"/>
          </a:xfrm>
        </p:grpSpPr>
        <p:pic>
          <p:nvPicPr>
            <p:cNvPr id="8" name="Picture 2">
              <a:extLst>
                <a:ext uri="{FF2B5EF4-FFF2-40B4-BE49-F238E27FC236}">
                  <a16:creationId xmlns:a16="http://schemas.microsoft.com/office/drawing/2014/main" id="{4A9DCB12-36AB-1BB9-8AF4-64DC0FE75D1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829339" y="4313285"/>
              <a:ext cx="4511222" cy="135262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069AF745-BAE5-2F3B-E021-DF420A31CF03}"/>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829339" y="2724462"/>
              <a:ext cx="4511222" cy="1352627"/>
            </a:xfrm>
            <a:prstGeom prst="rect">
              <a:avLst/>
            </a:prstGeom>
            <a:noFill/>
            <a:extLst>
              <a:ext uri="{909E8E84-426E-40DD-AFC4-6F175D3DCCD1}">
                <a14:hiddenFill xmlns:a14="http://schemas.microsoft.com/office/drawing/2010/main">
                  <a:solidFill>
                    <a:srgbClr val="FFFFFF"/>
                  </a:solidFill>
                </a14:hiddenFill>
              </a:ext>
            </a:extLst>
          </p:spPr>
        </p:pic>
        <p:grpSp>
          <p:nvGrpSpPr>
            <p:cNvPr id="24" name="Group 23">
              <a:extLst>
                <a:ext uri="{FF2B5EF4-FFF2-40B4-BE49-F238E27FC236}">
                  <a16:creationId xmlns:a16="http://schemas.microsoft.com/office/drawing/2014/main" id="{52F899F2-6ACB-5CD3-DF96-B22B3DAF0D70}"/>
                </a:ext>
              </a:extLst>
            </p:cNvPr>
            <p:cNvGrpSpPr/>
            <p:nvPr/>
          </p:nvGrpSpPr>
          <p:grpSpPr>
            <a:xfrm>
              <a:off x="5864184" y="4118243"/>
              <a:ext cx="4446152" cy="158176"/>
              <a:chOff x="5587461" y="4189804"/>
              <a:chExt cx="4446152" cy="158176"/>
            </a:xfrm>
          </p:grpSpPr>
          <p:sp>
            <p:nvSpPr>
              <p:cNvPr id="27" name="TextBox 26">
                <a:extLst>
                  <a:ext uri="{FF2B5EF4-FFF2-40B4-BE49-F238E27FC236}">
                    <a16:creationId xmlns:a16="http://schemas.microsoft.com/office/drawing/2014/main" id="{70C49128-5A47-67D2-7F53-D898D17356B2}"/>
                  </a:ext>
                </a:extLst>
              </p:cNvPr>
              <p:cNvSpPr txBox="1"/>
              <p:nvPr/>
            </p:nvSpPr>
            <p:spPr>
              <a:xfrm>
                <a:off x="6141203"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0.001%</a:t>
                </a:r>
              </a:p>
            </p:txBody>
          </p:sp>
          <p:sp>
            <p:nvSpPr>
              <p:cNvPr id="28" name="TextBox 27">
                <a:extLst>
                  <a:ext uri="{FF2B5EF4-FFF2-40B4-BE49-F238E27FC236}">
                    <a16:creationId xmlns:a16="http://schemas.microsoft.com/office/drawing/2014/main" id="{5F39191E-8E00-30C3-73BA-FBA6AC7B08AE}"/>
                  </a:ext>
                </a:extLst>
              </p:cNvPr>
              <p:cNvSpPr txBox="1"/>
              <p:nvPr/>
            </p:nvSpPr>
            <p:spPr>
              <a:xfrm>
                <a:off x="5587461"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a:t>
                </a:r>
              </a:p>
            </p:txBody>
          </p:sp>
          <p:sp>
            <p:nvSpPr>
              <p:cNvPr id="29" name="TextBox 28">
                <a:extLst>
                  <a:ext uri="{FF2B5EF4-FFF2-40B4-BE49-F238E27FC236}">
                    <a16:creationId xmlns:a16="http://schemas.microsoft.com/office/drawing/2014/main" id="{4CDE627F-692A-3811-E4C1-E817D1842F76}"/>
                  </a:ext>
                </a:extLst>
              </p:cNvPr>
              <p:cNvSpPr txBox="1"/>
              <p:nvPr/>
            </p:nvSpPr>
            <p:spPr>
              <a:xfrm>
                <a:off x="7273338"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0.01%</a:t>
                </a:r>
              </a:p>
            </p:txBody>
          </p:sp>
          <p:sp>
            <p:nvSpPr>
              <p:cNvPr id="30" name="TextBox 29">
                <a:extLst>
                  <a:ext uri="{FF2B5EF4-FFF2-40B4-BE49-F238E27FC236}">
                    <a16:creationId xmlns:a16="http://schemas.microsoft.com/office/drawing/2014/main" id="{DD0ED995-F486-E625-8C83-B0B5D977AB36}"/>
                  </a:ext>
                </a:extLst>
              </p:cNvPr>
              <p:cNvSpPr txBox="1"/>
              <p:nvPr/>
            </p:nvSpPr>
            <p:spPr>
              <a:xfrm>
                <a:off x="6743742" y="4189804"/>
                <a:ext cx="481430" cy="1581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0.005%</a:t>
                </a:r>
              </a:p>
            </p:txBody>
          </p:sp>
          <p:sp>
            <p:nvSpPr>
              <p:cNvPr id="31" name="TextBox 30">
                <a:extLst>
                  <a:ext uri="{FF2B5EF4-FFF2-40B4-BE49-F238E27FC236}">
                    <a16:creationId xmlns:a16="http://schemas.microsoft.com/office/drawing/2014/main" id="{F965C641-E798-0954-396D-C4B457717498}"/>
                  </a:ext>
                </a:extLst>
              </p:cNvPr>
              <p:cNvSpPr txBox="1"/>
              <p:nvPr/>
            </p:nvSpPr>
            <p:spPr>
              <a:xfrm>
                <a:off x="7868066" y="4189804"/>
                <a:ext cx="449461"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0.02%</a:t>
                </a:r>
              </a:p>
            </p:txBody>
          </p:sp>
          <p:sp>
            <p:nvSpPr>
              <p:cNvPr id="32" name="TextBox 31">
                <a:extLst>
                  <a:ext uri="{FF2B5EF4-FFF2-40B4-BE49-F238E27FC236}">
                    <a16:creationId xmlns:a16="http://schemas.microsoft.com/office/drawing/2014/main" id="{56196AB5-F6C6-BB48-279B-0437671A6E28}"/>
                  </a:ext>
                </a:extLst>
              </p:cNvPr>
              <p:cNvSpPr txBox="1"/>
              <p:nvPr/>
            </p:nvSpPr>
            <p:spPr>
              <a:xfrm>
                <a:off x="8452868"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0.03%</a:t>
                </a:r>
              </a:p>
            </p:txBody>
          </p:sp>
          <p:sp>
            <p:nvSpPr>
              <p:cNvPr id="33" name="TextBox 32">
                <a:extLst>
                  <a:ext uri="{FF2B5EF4-FFF2-40B4-BE49-F238E27FC236}">
                    <a16:creationId xmlns:a16="http://schemas.microsoft.com/office/drawing/2014/main" id="{E34AA029-06A0-8C0C-3A68-A4130BE04B35}"/>
                  </a:ext>
                </a:extLst>
              </p:cNvPr>
              <p:cNvSpPr txBox="1"/>
              <p:nvPr/>
            </p:nvSpPr>
            <p:spPr>
              <a:xfrm>
                <a:off x="9021803"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0.04%</a:t>
                </a:r>
              </a:p>
            </p:txBody>
          </p:sp>
          <p:sp>
            <p:nvSpPr>
              <p:cNvPr id="34" name="TextBox 33">
                <a:extLst>
                  <a:ext uri="{FF2B5EF4-FFF2-40B4-BE49-F238E27FC236}">
                    <a16:creationId xmlns:a16="http://schemas.microsoft.com/office/drawing/2014/main" id="{2B2289F5-46B7-408D-2347-D49E5CEC049A}"/>
                  </a:ext>
                </a:extLst>
              </p:cNvPr>
              <p:cNvSpPr txBox="1"/>
              <p:nvPr/>
            </p:nvSpPr>
            <p:spPr>
              <a:xfrm>
                <a:off x="9552183" y="4189804"/>
                <a:ext cx="481430" cy="15817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0.05%</a:t>
                </a:r>
              </a:p>
            </p:txBody>
          </p:sp>
        </p:grpSp>
        <p:sp>
          <p:nvSpPr>
            <p:cNvPr id="25" name="TextBox 24">
              <a:extLst>
                <a:ext uri="{FF2B5EF4-FFF2-40B4-BE49-F238E27FC236}">
                  <a16:creationId xmlns:a16="http://schemas.microsoft.com/office/drawing/2014/main" id="{7FBE4093-F6B7-99FB-EEEE-59E899491007}"/>
                </a:ext>
              </a:extLst>
            </p:cNvPr>
            <p:cNvSpPr txBox="1"/>
            <p:nvPr/>
          </p:nvSpPr>
          <p:spPr>
            <a:xfrm>
              <a:off x="5911775" y="5223006"/>
              <a:ext cx="4346956" cy="361543"/>
            </a:xfrm>
            <a:prstGeom prst="rect">
              <a:avLst/>
            </a:prstGeom>
            <a:solidFill>
              <a:srgbClr val="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Vitamin B12 </a:t>
              </a:r>
              <a:r>
                <a:rPr kumimoji="0" lang="en-US" sz="10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cryst</a:t>
              </a: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water solution</a:t>
              </a:r>
            </a:p>
          </p:txBody>
        </p:sp>
        <p:sp>
          <p:nvSpPr>
            <p:cNvPr id="26" name="TextBox 25">
              <a:extLst>
                <a:ext uri="{FF2B5EF4-FFF2-40B4-BE49-F238E27FC236}">
                  <a16:creationId xmlns:a16="http://schemas.microsoft.com/office/drawing/2014/main" id="{8365BBA2-AFDB-0DBF-AAF8-EF20E8A6642F}"/>
                </a:ext>
              </a:extLst>
            </p:cNvPr>
            <p:cNvSpPr txBox="1"/>
            <p:nvPr/>
          </p:nvSpPr>
          <p:spPr>
            <a:xfrm>
              <a:off x="5911147" y="2808981"/>
              <a:ext cx="4347607" cy="361543"/>
            </a:xfrm>
            <a:prstGeom prst="rect">
              <a:avLst/>
            </a:prstGeom>
            <a:solidFill>
              <a:srgbClr val="FFFFFF"/>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Vitamin B12 </a:t>
              </a:r>
              <a:r>
                <a:rPr kumimoji="0" lang="en-US" sz="1000" b="1" i="0" u="none" strike="noStrike" kern="1200" cap="none" spc="0" normalizeH="0" baseline="0" noProof="0" err="1">
                  <a:ln>
                    <a:noFill/>
                  </a:ln>
                  <a:solidFill>
                    <a:prstClr val="black"/>
                  </a:solidFill>
                  <a:effectLst/>
                  <a:uLnTx/>
                  <a:uFillTx/>
                  <a:latin typeface="DM Sans"/>
                  <a:ea typeface="Fira Sans" panose="020B0503050000020004" pitchFamily="34" charset="0"/>
                  <a:cs typeface="+mn-cs"/>
                </a:rPr>
                <a:t>cryst</a:t>
              </a:r>
              <a:r>
                <a:rPr kumimoji="0" lang="en-US" sz="10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 O/W emulsion</a:t>
              </a:r>
            </a:p>
          </p:txBody>
        </p:sp>
      </p:grpSp>
      <p:pic>
        <p:nvPicPr>
          <p:cNvPr id="35" name="Picture 2">
            <a:extLst>
              <a:ext uri="{FF2B5EF4-FFF2-40B4-BE49-F238E27FC236}">
                <a16:creationId xmlns:a16="http://schemas.microsoft.com/office/drawing/2014/main" id="{5F25A470-F0DA-CEB3-DF98-D8C8DF82C6F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492690" y="4477124"/>
            <a:ext cx="1687491" cy="1960534"/>
          </a:xfrm>
          <a:prstGeom prst="rect">
            <a:avLst/>
          </a:prstGeom>
          <a:noFill/>
          <a:extLst>
            <a:ext uri="{909E8E84-426E-40DD-AFC4-6F175D3DCCD1}">
              <a14:hiddenFill xmlns:a14="http://schemas.microsoft.com/office/drawing/2010/main">
                <a:solidFill>
                  <a:srgbClr val="FFFFFF"/>
                </a:solidFill>
              </a14:hiddenFill>
            </a:ext>
          </a:extLst>
        </p:spPr>
      </p:pic>
      <p:sp>
        <p:nvSpPr>
          <p:cNvPr id="37" name="ZoneTexte 46">
            <a:extLst>
              <a:ext uri="{FF2B5EF4-FFF2-40B4-BE49-F238E27FC236}">
                <a16:creationId xmlns:a16="http://schemas.microsoft.com/office/drawing/2014/main" id="{EC68F43C-5F10-2C69-996E-06EF6397B09E}"/>
              </a:ext>
            </a:extLst>
          </p:cNvPr>
          <p:cNvSpPr txBox="1"/>
          <p:nvPr/>
        </p:nvSpPr>
        <p:spPr>
          <a:xfrm>
            <a:off x="4710216" y="4088669"/>
            <a:ext cx="1252437" cy="24622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000" b="1">
                <a:latin typeface="+mj-lt"/>
              </a:rPr>
              <a:t>C</a:t>
            </a:r>
            <a:r>
              <a:rPr lang="en-US" sz="1000" baseline="-25000">
                <a:latin typeface="+mj-lt"/>
              </a:rPr>
              <a:t>63</a:t>
            </a:r>
            <a:r>
              <a:rPr lang="en-US" sz="1000" b="1">
                <a:latin typeface="+mj-lt"/>
              </a:rPr>
              <a:t>H</a:t>
            </a:r>
            <a:r>
              <a:rPr lang="en-US" sz="1000" baseline="-25000">
                <a:latin typeface="+mj-lt"/>
              </a:rPr>
              <a:t>88</a:t>
            </a:r>
            <a:r>
              <a:rPr lang="en-US" sz="1000" b="1">
                <a:latin typeface="+mj-lt"/>
              </a:rPr>
              <a:t>CoN</a:t>
            </a:r>
            <a:r>
              <a:rPr lang="en-US" sz="1000" baseline="-25000">
                <a:latin typeface="+mj-lt"/>
              </a:rPr>
              <a:t>14</a:t>
            </a:r>
            <a:r>
              <a:rPr lang="en-US" sz="1000" b="1">
                <a:latin typeface="+mj-lt"/>
              </a:rPr>
              <a:t>O</a:t>
            </a:r>
            <a:r>
              <a:rPr lang="en-US" sz="1000" baseline="-25000">
                <a:latin typeface="+mj-lt"/>
              </a:rPr>
              <a:t>14</a:t>
            </a:r>
            <a:r>
              <a:rPr lang="en-US" sz="1000" b="1">
                <a:latin typeface="+mj-lt"/>
              </a:rPr>
              <a:t>P</a:t>
            </a:r>
          </a:p>
        </p:txBody>
      </p:sp>
      <p:pic>
        <p:nvPicPr>
          <p:cNvPr id="38" name="Picture Placeholder 3">
            <a:extLst>
              <a:ext uri="{FF2B5EF4-FFF2-40B4-BE49-F238E27FC236}">
                <a16:creationId xmlns:a16="http://schemas.microsoft.com/office/drawing/2014/main" id="{8A3100F0-2384-9A58-AA8B-59D95C3C268D}"/>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Tree>
    <p:extLst>
      <p:ext uri="{BB962C8B-B14F-4D97-AF65-F5344CB8AC3E}">
        <p14:creationId xmlns:p14="http://schemas.microsoft.com/office/powerpoint/2010/main" val="1277521898"/>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4E5853-319E-CF2C-541B-E3967CCDC9C9}"/>
              </a:ext>
            </a:extLst>
          </p:cNvPr>
          <p:cNvSpPr>
            <a:spLocks noGrp="1"/>
          </p:cNvSpPr>
          <p:nvPr>
            <p:ph type="sldNum" sz="quarter" idx="10"/>
          </p:nvPr>
        </p:nvSpPr>
        <p:spPr/>
        <p:txBody>
          <a:bodyPr/>
          <a:lstStyle/>
          <a:p>
            <a:fld id="{EC50C849-B97A-2B45-B78A-6D9C352F693C}" type="slidenum">
              <a:rPr lang="en-US" smtClean="0"/>
              <a:pPr/>
              <a:t>48</a:t>
            </a:fld>
            <a:endParaRPr lang="en-US"/>
          </a:p>
        </p:txBody>
      </p:sp>
      <p:sp>
        <p:nvSpPr>
          <p:cNvPr id="3" name="Title 2">
            <a:extLst>
              <a:ext uri="{FF2B5EF4-FFF2-40B4-BE49-F238E27FC236}">
                <a16:creationId xmlns:a16="http://schemas.microsoft.com/office/drawing/2014/main" id="{9CF8EB71-43FA-4E2C-3F58-CE600B50FC3E}"/>
              </a:ext>
            </a:extLst>
          </p:cNvPr>
          <p:cNvSpPr>
            <a:spLocks noGrp="1"/>
          </p:cNvSpPr>
          <p:nvPr>
            <p:ph type="title"/>
          </p:nvPr>
        </p:nvSpPr>
        <p:spPr/>
        <p:txBody>
          <a:bodyPr/>
          <a:lstStyle/>
          <a:p>
            <a:endParaRPr lang="fr-FR"/>
          </a:p>
        </p:txBody>
      </p:sp>
      <p:sp>
        <p:nvSpPr>
          <p:cNvPr id="4" name="Text Placeholder 3">
            <a:extLst>
              <a:ext uri="{FF2B5EF4-FFF2-40B4-BE49-F238E27FC236}">
                <a16:creationId xmlns:a16="http://schemas.microsoft.com/office/drawing/2014/main" id="{8D90D767-2DF5-F698-83B1-E7FF64B56FA7}"/>
              </a:ext>
            </a:extLst>
          </p:cNvPr>
          <p:cNvSpPr>
            <a:spLocks noGrp="1"/>
          </p:cNvSpPr>
          <p:nvPr>
            <p:ph type="body" sz="quarter" idx="13"/>
          </p:nvPr>
        </p:nvSpPr>
        <p:spPr/>
        <p:txBody>
          <a:bodyPr/>
          <a:lstStyle/>
          <a:p>
            <a:endParaRPr lang="fr-FR"/>
          </a:p>
        </p:txBody>
      </p:sp>
      <p:sp>
        <p:nvSpPr>
          <p:cNvPr id="5" name="Text Placeholder 4">
            <a:extLst>
              <a:ext uri="{FF2B5EF4-FFF2-40B4-BE49-F238E27FC236}">
                <a16:creationId xmlns:a16="http://schemas.microsoft.com/office/drawing/2014/main" id="{23D95A63-1CE8-191F-0594-F6D1AC8099F9}"/>
              </a:ext>
            </a:extLst>
          </p:cNvPr>
          <p:cNvSpPr>
            <a:spLocks noGrp="1"/>
          </p:cNvSpPr>
          <p:nvPr>
            <p:ph type="body" sz="quarter" idx="14"/>
          </p:nvPr>
        </p:nvSpPr>
        <p:spPr/>
        <p:txBody>
          <a:bodyPr/>
          <a:lstStyle/>
          <a:p>
            <a:endParaRPr lang="fr-FR"/>
          </a:p>
        </p:txBody>
      </p:sp>
      <p:pic>
        <p:nvPicPr>
          <p:cNvPr id="7" name="Picture 6">
            <a:extLst>
              <a:ext uri="{FF2B5EF4-FFF2-40B4-BE49-F238E27FC236}">
                <a16:creationId xmlns:a16="http://schemas.microsoft.com/office/drawing/2014/main" id="{361AD37B-B532-68EB-0293-564D20830E18}"/>
              </a:ext>
            </a:extLst>
          </p:cNvPr>
          <p:cNvPicPr>
            <a:picLocks noChangeAspect="1"/>
          </p:cNvPicPr>
          <p:nvPr/>
        </p:nvPicPr>
        <p:blipFill>
          <a:blip r:embed="rId2"/>
          <a:stretch>
            <a:fillRect/>
          </a:stretch>
        </p:blipFill>
        <p:spPr>
          <a:xfrm>
            <a:off x="-1" y="0"/>
            <a:ext cx="12257949" cy="6858000"/>
          </a:xfrm>
          <a:prstGeom prst="rect">
            <a:avLst/>
          </a:prstGeom>
        </p:spPr>
      </p:pic>
    </p:spTree>
    <p:extLst>
      <p:ext uri="{BB962C8B-B14F-4D97-AF65-F5344CB8AC3E}">
        <p14:creationId xmlns:p14="http://schemas.microsoft.com/office/powerpoint/2010/main" val="2488833822"/>
      </p:ext>
    </p:extLst>
  </p:cSld>
  <p:clrMapOvr>
    <a:masterClrMapping/>
  </p:clrMapOvr>
  <p:transition spd="slow">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0FF659-9F49-A602-A75A-06AC15069A32}"/>
              </a:ext>
            </a:extLst>
          </p:cNvPr>
          <p:cNvSpPr>
            <a:spLocks noGrp="1"/>
          </p:cNvSpPr>
          <p:nvPr>
            <p:ph type="sldNum" sz="quarter" idx="10"/>
          </p:nvPr>
        </p:nvSpPr>
        <p:spPr/>
        <p:txBody>
          <a:bodyPr/>
          <a:lstStyle/>
          <a:p>
            <a:fld id="{5BA3E189-2F3A-42E5-B572-3520703B6186}" type="slidenum">
              <a:rPr lang="en-GB" smtClean="0"/>
              <a:pPr/>
              <a:t>49</a:t>
            </a:fld>
            <a:endParaRPr lang="en-GB"/>
          </a:p>
        </p:txBody>
      </p:sp>
      <p:sp>
        <p:nvSpPr>
          <p:cNvPr id="3" name="Title 2">
            <a:extLst>
              <a:ext uri="{FF2B5EF4-FFF2-40B4-BE49-F238E27FC236}">
                <a16:creationId xmlns:a16="http://schemas.microsoft.com/office/drawing/2014/main" id="{09C13E79-E987-0137-5AC1-AC93EE7439D0}"/>
              </a:ext>
            </a:extLst>
          </p:cNvPr>
          <p:cNvSpPr>
            <a:spLocks noGrp="1"/>
          </p:cNvSpPr>
          <p:nvPr>
            <p:ph type="title"/>
          </p:nvPr>
        </p:nvSpPr>
        <p:spPr/>
        <p:txBody>
          <a:bodyPr/>
          <a:lstStyle/>
          <a:p>
            <a:endParaRPr lang="en-GB"/>
          </a:p>
        </p:txBody>
      </p:sp>
      <p:pic>
        <p:nvPicPr>
          <p:cNvPr id="5" name="Picture 4" descr="A person smiling and a poster&#10;&#10;AI-generated content may be incorrect.">
            <a:extLst>
              <a:ext uri="{FF2B5EF4-FFF2-40B4-BE49-F238E27FC236}">
                <a16:creationId xmlns:a16="http://schemas.microsoft.com/office/drawing/2014/main" id="{4789B966-E424-EC41-F511-9F2CD5B7E79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4700859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5" name="Content Placeholder 5">
            <a:extLst>
              <a:ext uri="{FF2B5EF4-FFF2-40B4-BE49-F238E27FC236}">
                <a16:creationId xmlns:a16="http://schemas.microsoft.com/office/drawing/2014/main" id="{DDFE21EF-3970-7B0D-CFE5-3C4024FA61E1}"/>
              </a:ext>
            </a:extLst>
          </p:cNvPr>
          <p:cNvSpPr txBox="1">
            <a:spLocks/>
          </p:cNvSpPr>
          <p:nvPr/>
        </p:nvSpPr>
        <p:spPr>
          <a:xfrm>
            <a:off x="302400" y="918866"/>
            <a:ext cx="6346784" cy="2185214"/>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1200"/>
              </a:spcAft>
              <a:buClr>
                <a:schemeClr val="tx1"/>
              </a:buClr>
            </a:pPr>
            <a:r>
              <a:rPr lang="en-GB" dirty="0">
                <a:ea typeface="Fira Sans" panose="020B0503050000020004" pitchFamily="34" charset="0"/>
              </a:rPr>
              <a:t>D-Panthenol (or </a:t>
            </a:r>
            <a:r>
              <a:rPr lang="en-GB" dirty="0" err="1">
                <a:ea typeface="Fira Sans" panose="020B0503050000020004" pitchFamily="34" charset="0"/>
              </a:rPr>
              <a:t>Dexpanthenol</a:t>
            </a:r>
            <a:r>
              <a:rPr lang="en-GB" dirty="0">
                <a:ea typeface="Fira Sans" panose="020B0503050000020004" pitchFamily="34" charset="0"/>
              </a:rPr>
              <a:t>) is the provitamin of D-Pantothenic acid, identified in 1933 in liver and yeast.</a:t>
            </a:r>
          </a:p>
          <a:p>
            <a:pPr>
              <a:spcAft>
                <a:spcPts val="1200"/>
              </a:spcAft>
              <a:buClr>
                <a:schemeClr val="tx1"/>
              </a:buClr>
            </a:pPr>
            <a:r>
              <a:rPr lang="en-GB" dirty="0">
                <a:ea typeface="Fira Sans" panose="020B0503050000020004" pitchFamily="34" charset="0"/>
              </a:rPr>
              <a:t>D-</a:t>
            </a:r>
            <a:r>
              <a:rPr lang="en-GB" dirty="0" err="1">
                <a:ea typeface="Fira Sans" panose="020B0503050000020004" pitchFamily="34" charset="0"/>
              </a:rPr>
              <a:t>Panthotenic</a:t>
            </a:r>
            <a:r>
              <a:rPr lang="en-GB" dirty="0">
                <a:ea typeface="Fira Sans" panose="020B0503050000020004" pitchFamily="34" charset="0"/>
              </a:rPr>
              <a:t> acid is Vitamin B5, a water-soluble vitamin.</a:t>
            </a:r>
          </a:p>
          <a:p>
            <a:pPr>
              <a:spcAft>
                <a:spcPts val="1200"/>
              </a:spcAft>
              <a:buClr>
                <a:schemeClr val="tx1"/>
              </a:buClr>
            </a:pPr>
            <a:r>
              <a:rPr lang="en-GB" dirty="0">
                <a:ea typeface="Fira Sans" panose="020B0503050000020004" pitchFamily="34" charset="0"/>
              </a:rPr>
              <a:t>Its name originates from the Greek word ‘pantos’, meaning ‘everywhere’, as it naturally occurs in foods and plants as well as throughout all living cells.</a:t>
            </a:r>
          </a:p>
          <a:p>
            <a:pPr>
              <a:spcAft>
                <a:spcPts val="1200"/>
              </a:spcAft>
              <a:buClr>
                <a:schemeClr val="tx1"/>
              </a:buClr>
            </a:pPr>
            <a:r>
              <a:rPr lang="en-GB" dirty="0">
                <a:ea typeface="Fira Sans" panose="020B0503050000020004" pitchFamily="34" charset="0"/>
              </a:rPr>
              <a:t>The human body converts D-Panthenol to Vitamin B5.</a:t>
            </a:r>
            <a:endParaRPr lang="en-GB" sz="1200" dirty="0">
              <a:ea typeface="Fira Sans" panose="020B0503050000020004" pitchFamily="34" charset="0"/>
            </a:endParaRPr>
          </a:p>
        </p:txBody>
      </p:sp>
      <p:pic>
        <p:nvPicPr>
          <p:cNvPr id="13" name="Image 5" descr="Une image contenant capture d’écran&#10;&#10;Description générée automatiquement">
            <a:extLst>
              <a:ext uri="{FF2B5EF4-FFF2-40B4-BE49-F238E27FC236}">
                <a16:creationId xmlns:a16="http://schemas.microsoft.com/office/drawing/2014/main" id="{879B7066-DA28-269F-81EA-54E59C489FF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51070" y="3579523"/>
            <a:ext cx="3998114" cy="2648750"/>
          </a:xfrm>
          <a:prstGeom prst="rect">
            <a:avLst/>
          </a:prstGeom>
        </p:spPr>
      </p:pic>
      <p:grpSp>
        <p:nvGrpSpPr>
          <p:cNvPr id="18" name="Group 17">
            <a:extLst>
              <a:ext uri="{FF2B5EF4-FFF2-40B4-BE49-F238E27FC236}">
                <a16:creationId xmlns:a16="http://schemas.microsoft.com/office/drawing/2014/main" id="{1A987956-9F04-96A3-A15F-197DA472FE63}"/>
              </a:ext>
            </a:extLst>
          </p:cNvPr>
          <p:cNvGrpSpPr/>
          <p:nvPr/>
        </p:nvGrpSpPr>
        <p:grpSpPr>
          <a:xfrm>
            <a:off x="359715" y="3515235"/>
            <a:ext cx="1969007" cy="2810325"/>
            <a:chOff x="440229" y="3745275"/>
            <a:chExt cx="1969007" cy="2810325"/>
          </a:xfrm>
        </p:grpSpPr>
        <p:pic>
          <p:nvPicPr>
            <p:cNvPr id="7" name="Picture 6">
              <a:extLst>
                <a:ext uri="{FF2B5EF4-FFF2-40B4-BE49-F238E27FC236}">
                  <a16:creationId xmlns:a16="http://schemas.microsoft.com/office/drawing/2014/main" id="{0AF2B161-3B14-A4EE-F405-C0DB180D30D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37219" y="5405374"/>
              <a:ext cx="1872017" cy="628686"/>
            </a:xfrm>
            <a:prstGeom prst="rect">
              <a:avLst/>
            </a:prstGeom>
          </p:spPr>
        </p:pic>
        <p:sp>
          <p:nvSpPr>
            <p:cNvPr id="10" name="TextBox 7">
              <a:extLst>
                <a:ext uri="{FF2B5EF4-FFF2-40B4-BE49-F238E27FC236}">
                  <a16:creationId xmlns:a16="http://schemas.microsoft.com/office/drawing/2014/main" id="{EB9D6D29-5CDA-0F61-EC89-7400B3DB9DF6}"/>
                </a:ext>
              </a:extLst>
            </p:cNvPr>
            <p:cNvSpPr txBox="1"/>
            <p:nvPr/>
          </p:nvSpPr>
          <p:spPr>
            <a:xfrm>
              <a:off x="440229" y="6155490"/>
              <a:ext cx="193926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effectLst/>
                  <a:uLnTx/>
                  <a:uFillTx/>
                  <a:ea typeface="Fira Sans" panose="020B0503050000020004" pitchFamily="34" charset="0"/>
                  <a:cs typeface="+mn-cs"/>
                </a:rPr>
                <a:t>D-Pantothenic acid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u="none" strike="noStrike" kern="1200" cap="none" spc="0" normalizeH="0" baseline="0" noProof="0">
                  <a:ln>
                    <a:noFill/>
                  </a:ln>
                  <a:effectLst/>
                  <a:uLnTx/>
                  <a:uFillTx/>
                  <a:ea typeface="Fira Sans" panose="020B0503050000020004" pitchFamily="34" charset="0"/>
                  <a:cs typeface="+mn-cs"/>
                </a:rPr>
                <a:t>VITAMIN B5</a:t>
              </a:r>
            </a:p>
          </p:txBody>
        </p:sp>
        <p:pic>
          <p:nvPicPr>
            <p:cNvPr id="11" name="Picture 8">
              <a:extLst>
                <a:ext uri="{FF2B5EF4-FFF2-40B4-BE49-F238E27FC236}">
                  <a16:creationId xmlns:a16="http://schemas.microsoft.com/office/drawing/2014/main" id="{16A916EC-0500-77B1-5848-2A5007F0322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63710" y="4084129"/>
              <a:ext cx="1819039" cy="859827"/>
            </a:xfrm>
            <a:prstGeom prst="rect">
              <a:avLst/>
            </a:prstGeom>
          </p:spPr>
        </p:pic>
        <p:sp>
          <p:nvSpPr>
            <p:cNvPr id="12" name="Arrow: Down 2">
              <a:extLst>
                <a:ext uri="{FF2B5EF4-FFF2-40B4-BE49-F238E27FC236}">
                  <a16:creationId xmlns:a16="http://schemas.microsoft.com/office/drawing/2014/main" id="{1A0F305A-5FED-EA74-B2CD-738DB1F44A66}"/>
                </a:ext>
              </a:extLst>
            </p:cNvPr>
            <p:cNvSpPr/>
            <p:nvPr/>
          </p:nvSpPr>
          <p:spPr>
            <a:xfrm>
              <a:off x="1860514" y="4899761"/>
              <a:ext cx="176672" cy="505613"/>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schemeClr val="tx1"/>
                </a:solidFill>
                <a:effectLst/>
                <a:uLnTx/>
                <a:uFillTx/>
                <a:ea typeface="+mn-ea"/>
                <a:cs typeface="+mn-cs"/>
              </a:endParaRPr>
            </a:p>
          </p:txBody>
        </p:sp>
        <p:sp>
          <p:nvSpPr>
            <p:cNvPr id="14" name="TextBox 10">
              <a:extLst>
                <a:ext uri="{FF2B5EF4-FFF2-40B4-BE49-F238E27FC236}">
                  <a16:creationId xmlns:a16="http://schemas.microsoft.com/office/drawing/2014/main" id="{669B4286-2526-A175-9B54-A89227C55277}"/>
                </a:ext>
              </a:extLst>
            </p:cNvPr>
            <p:cNvSpPr txBox="1"/>
            <p:nvPr/>
          </p:nvSpPr>
          <p:spPr>
            <a:xfrm>
              <a:off x="563709" y="3745275"/>
              <a:ext cx="181903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ea typeface="Fira Sans" panose="020B0503050000020004" pitchFamily="34" charset="0"/>
                </a:rPr>
                <a:t>D-Panthenol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ea typeface="Fira Sans" panose="020B0503050000020004" pitchFamily="34" charset="0"/>
                </a:rPr>
                <a:t>PRO-VITAMIN B5</a:t>
              </a:r>
            </a:p>
          </p:txBody>
        </p:sp>
      </p:grpSp>
      <p:pic>
        <p:nvPicPr>
          <p:cNvPr id="3" name="Picture Placeholder 11" descr="A person with her hair blowing in the wind&#10;&#10;AI-generated content may be incorrect.">
            <a:extLst>
              <a:ext uri="{FF2B5EF4-FFF2-40B4-BE49-F238E27FC236}">
                <a16:creationId xmlns:a16="http://schemas.microsoft.com/office/drawing/2014/main" id="{4CE7F28E-B570-9163-3BFA-459FE850A5B5}"/>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6927573" y="2"/>
            <a:ext cx="5280479" cy="6857998"/>
          </a:xfrm>
          <a:prstGeom prst="rect">
            <a:avLst/>
          </a:prstGeom>
        </p:spPr>
      </p:pic>
      <p:sp>
        <p:nvSpPr>
          <p:cNvPr id="4" name="Freeform 2">
            <a:extLst>
              <a:ext uri="{FF2B5EF4-FFF2-40B4-BE49-F238E27FC236}">
                <a16:creationId xmlns:a16="http://schemas.microsoft.com/office/drawing/2014/main" id="{7C5DBC2B-0688-AE5A-FC2C-4B213889E02D}"/>
              </a:ext>
            </a:extLst>
          </p:cNvPr>
          <p:cNvSpPr/>
          <p:nvPr/>
        </p:nvSpPr>
        <p:spPr>
          <a:xfrm>
            <a:off x="9551302" y="6172200"/>
            <a:ext cx="2431681" cy="469917"/>
          </a:xfrm>
          <a:custGeom>
            <a:avLst/>
            <a:gdLst/>
            <a:ahLst/>
            <a:cxnLst/>
            <a:rect l="l" t="t" r="r" b="b"/>
            <a:pathLst>
              <a:path w="3647522" h="704875">
                <a:moveTo>
                  <a:pt x="0" y="0"/>
                </a:moveTo>
                <a:lnTo>
                  <a:pt x="3647522" y="0"/>
                </a:lnTo>
                <a:lnTo>
                  <a:pt x="3647522" y="704875"/>
                </a:lnTo>
                <a:lnTo>
                  <a:pt x="0" y="704875"/>
                </a:lnTo>
                <a:lnTo>
                  <a:pt x="0" y="0"/>
                </a:lnTo>
                <a:close/>
              </a:path>
            </a:pathLst>
          </a:custGeom>
          <a: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lstStyle/>
          <a:p>
            <a:pPr defTabSz="609630"/>
            <a:endParaRPr lang="en-GB" sz="1200">
              <a:solidFill>
                <a:prstClr val="black"/>
              </a:solidFill>
              <a:latin typeface="DM Sans"/>
            </a:endParaRPr>
          </a:p>
        </p:txBody>
      </p:sp>
      <p:sp>
        <p:nvSpPr>
          <p:cNvPr id="15" name="Title 14">
            <a:extLst>
              <a:ext uri="{FF2B5EF4-FFF2-40B4-BE49-F238E27FC236}">
                <a16:creationId xmlns:a16="http://schemas.microsoft.com/office/drawing/2014/main" id="{FB69655A-05B9-6D62-8449-6C06755A97CC}"/>
              </a:ext>
            </a:extLst>
          </p:cNvPr>
          <p:cNvSpPr>
            <a:spLocks noGrp="1"/>
          </p:cNvSpPr>
          <p:nvPr>
            <p:ph type="title"/>
          </p:nvPr>
        </p:nvSpPr>
        <p:spPr/>
        <p:txBody>
          <a:bodyPr/>
          <a:lstStyle/>
          <a:p>
            <a:r>
              <a:rPr lang="en-GB" sz="2400" b="1" dirty="0"/>
              <a:t>D-Panthenol is pro-vitamin B5!</a:t>
            </a:r>
            <a:endParaRPr lang="en-GB" sz="2400" dirty="0"/>
          </a:p>
        </p:txBody>
      </p:sp>
    </p:spTree>
    <p:extLst>
      <p:ext uri="{BB962C8B-B14F-4D97-AF65-F5344CB8AC3E}">
        <p14:creationId xmlns:p14="http://schemas.microsoft.com/office/powerpoint/2010/main" val="12788941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51</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cxnSp>
        <p:nvCxnSpPr>
          <p:cNvPr id="4" name="Straight Connector 6">
            <a:extLst>
              <a:ext uri="{FF2B5EF4-FFF2-40B4-BE49-F238E27FC236}">
                <a16:creationId xmlns:a16="http://schemas.microsoft.com/office/drawing/2014/main" id="{6F07517E-31D2-8B6B-F69A-94F71CF7DF22}"/>
              </a:ext>
            </a:extLst>
          </p:cNvPr>
          <p:cNvCxnSpPr>
            <a:cxnSpLocks/>
          </p:cNvCxnSpPr>
          <p:nvPr/>
        </p:nvCxnSpPr>
        <p:spPr>
          <a:xfrm>
            <a:off x="0" y="1815571"/>
            <a:ext cx="3941085" cy="28285"/>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5" name="Picture 7">
            <a:extLst>
              <a:ext uri="{FF2B5EF4-FFF2-40B4-BE49-F238E27FC236}">
                <a16:creationId xmlns:a16="http://schemas.microsoft.com/office/drawing/2014/main" id="{5929D260-8366-DE65-F845-26F1C902B97B}"/>
              </a:ext>
            </a:extLst>
          </p:cNvPr>
          <p:cNvPicPr>
            <a:picLocks noChangeAspect="1"/>
          </p:cNvPicPr>
          <p:nvPr/>
        </p:nvPicPr>
        <p:blipFill>
          <a:blip r:embed="rId3" cstate="print">
            <a:extLst>
              <a:ext uri="{28A0092B-C50C-407E-A947-70E740481C1C}">
                <a14:useLocalDpi xmlns:a14="http://schemas.microsoft.com/office/drawing/2010/main"/>
              </a:ext>
            </a:extLst>
          </a:blip>
          <a:srcRect r="-1697"/>
          <a:stretch/>
        </p:blipFill>
        <p:spPr>
          <a:xfrm>
            <a:off x="3941085" y="952056"/>
            <a:ext cx="1783599" cy="1783599"/>
          </a:xfrm>
          <a:prstGeom prst="ellipse">
            <a:avLst/>
          </a:prstGeom>
          <a:ln w="25400">
            <a:solidFill>
              <a:schemeClr val="tx2"/>
            </a:solidFill>
          </a:ln>
        </p:spPr>
      </p:pic>
      <p:sp>
        <p:nvSpPr>
          <p:cNvPr id="6" name="Text Placeholder 2">
            <a:extLst>
              <a:ext uri="{FF2B5EF4-FFF2-40B4-BE49-F238E27FC236}">
                <a16:creationId xmlns:a16="http://schemas.microsoft.com/office/drawing/2014/main" id="{7F854D10-E607-FF4B-83AA-0143433839DA}"/>
              </a:ext>
            </a:extLst>
          </p:cNvPr>
          <p:cNvSpPr txBox="1">
            <a:spLocks/>
          </p:cNvSpPr>
          <p:nvPr/>
        </p:nvSpPr>
        <p:spPr>
          <a:xfrm>
            <a:off x="733343" y="1367342"/>
            <a:ext cx="3146612"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chemeClr val="tx1"/>
              </a:buClr>
              <a:buSzTx/>
              <a:buNone/>
              <a:tabLst/>
              <a:defRPr/>
            </a:pPr>
            <a:r>
              <a:rPr kumimoji="0" lang="en-GB" sz="2000" b="1" i="0" u="none" strike="noStrike" kern="1200" cap="none" spc="0" normalizeH="0" baseline="0" noProof="0">
                <a:ln>
                  <a:noFill/>
                </a:ln>
                <a:effectLst/>
                <a:uLnTx/>
                <a:uFillTx/>
                <a:ea typeface="+mn-ea"/>
                <a:cs typeface="+mn-cs"/>
              </a:rPr>
              <a:t>SKIN CARE</a:t>
            </a:r>
          </a:p>
        </p:txBody>
      </p:sp>
      <p:cxnSp>
        <p:nvCxnSpPr>
          <p:cNvPr id="8" name="Straight Connector 11">
            <a:extLst>
              <a:ext uri="{FF2B5EF4-FFF2-40B4-BE49-F238E27FC236}">
                <a16:creationId xmlns:a16="http://schemas.microsoft.com/office/drawing/2014/main" id="{F20F8F58-258A-E3DF-CF82-A0E78E9CBF8F}"/>
              </a:ext>
            </a:extLst>
          </p:cNvPr>
          <p:cNvCxnSpPr>
            <a:cxnSpLocks/>
          </p:cNvCxnSpPr>
          <p:nvPr/>
        </p:nvCxnSpPr>
        <p:spPr>
          <a:xfrm>
            <a:off x="8339513" y="3832632"/>
            <a:ext cx="3893127"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6">
            <a:extLst>
              <a:ext uri="{FF2B5EF4-FFF2-40B4-BE49-F238E27FC236}">
                <a16:creationId xmlns:a16="http://schemas.microsoft.com/office/drawing/2014/main" id="{938FB1C7-59C1-F45E-89A6-F6A018FF3C8B}"/>
              </a:ext>
            </a:extLst>
          </p:cNvPr>
          <p:cNvCxnSpPr>
            <a:cxnSpLocks/>
          </p:cNvCxnSpPr>
          <p:nvPr/>
        </p:nvCxnSpPr>
        <p:spPr>
          <a:xfrm flipV="1">
            <a:off x="8424918" y="1794075"/>
            <a:ext cx="3807722" cy="20214"/>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21" name="Picture 19">
            <a:extLst>
              <a:ext uri="{FF2B5EF4-FFF2-40B4-BE49-F238E27FC236}">
                <a16:creationId xmlns:a16="http://schemas.microsoft.com/office/drawing/2014/main" id="{4019F16C-AC2A-2110-E058-9D06512D9C52}"/>
              </a:ext>
            </a:extLst>
          </p:cNvPr>
          <p:cNvPicPr>
            <a:picLocks noChangeAspect="1"/>
          </p:cNvPicPr>
          <p:nvPr/>
        </p:nvPicPr>
        <p:blipFill>
          <a:blip r:embed="rId4" cstate="print">
            <a:extLst>
              <a:ext uri="{28A0092B-C50C-407E-A947-70E740481C1C}">
                <a14:useLocalDpi xmlns:a14="http://schemas.microsoft.com/office/drawing/2010/main"/>
              </a:ext>
            </a:extLst>
          </a:blip>
          <a:srcRect t="12091" b="12091"/>
          <a:stretch/>
        </p:blipFill>
        <p:spPr>
          <a:xfrm>
            <a:off x="4092798" y="3949474"/>
            <a:ext cx="1783599" cy="1783599"/>
          </a:xfrm>
          <a:prstGeom prst="ellipse">
            <a:avLst/>
          </a:prstGeom>
          <a:ln w="25400">
            <a:solidFill>
              <a:schemeClr val="tx2"/>
            </a:solidFill>
          </a:ln>
          <a:effectLst/>
        </p:spPr>
      </p:pic>
      <p:cxnSp>
        <p:nvCxnSpPr>
          <p:cNvPr id="23" name="Straight Connector 24">
            <a:extLst>
              <a:ext uri="{FF2B5EF4-FFF2-40B4-BE49-F238E27FC236}">
                <a16:creationId xmlns:a16="http://schemas.microsoft.com/office/drawing/2014/main" id="{59F20802-955F-5645-BFEE-F4B06F640453}"/>
              </a:ext>
            </a:extLst>
          </p:cNvPr>
          <p:cNvCxnSpPr>
            <a:cxnSpLocks/>
          </p:cNvCxnSpPr>
          <p:nvPr/>
        </p:nvCxnSpPr>
        <p:spPr>
          <a:xfrm>
            <a:off x="-76200" y="4845116"/>
            <a:ext cx="4146046"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Text Placeholder 2">
            <a:extLst>
              <a:ext uri="{FF2B5EF4-FFF2-40B4-BE49-F238E27FC236}">
                <a16:creationId xmlns:a16="http://schemas.microsoft.com/office/drawing/2014/main" id="{C38AB413-7BF9-2BE9-C6FA-B335C2A7B172}"/>
              </a:ext>
            </a:extLst>
          </p:cNvPr>
          <p:cNvSpPr txBox="1">
            <a:spLocks/>
          </p:cNvSpPr>
          <p:nvPr/>
        </p:nvSpPr>
        <p:spPr>
          <a:xfrm>
            <a:off x="726306" y="4460986"/>
            <a:ext cx="2610197"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chemeClr val="tx1"/>
              </a:buClr>
              <a:buSzTx/>
              <a:buNone/>
              <a:tabLst/>
              <a:defRPr/>
            </a:pPr>
            <a:r>
              <a:rPr kumimoji="0" lang="en-GB" sz="2000" b="1" i="0" u="none" strike="noStrike" kern="1200" cap="none" spc="0" normalizeH="0" baseline="0" noProof="0">
                <a:ln>
                  <a:noFill/>
                </a:ln>
                <a:effectLst/>
                <a:uLnTx/>
                <a:uFillTx/>
                <a:ea typeface="+mn-ea"/>
                <a:cs typeface="+mn-cs"/>
              </a:rPr>
              <a:t>HAIR CARE</a:t>
            </a:r>
          </a:p>
        </p:txBody>
      </p:sp>
      <p:pic>
        <p:nvPicPr>
          <p:cNvPr id="25" name="Picture 9">
            <a:extLst>
              <a:ext uri="{FF2B5EF4-FFF2-40B4-BE49-F238E27FC236}">
                <a16:creationId xmlns:a16="http://schemas.microsoft.com/office/drawing/2014/main" id="{4F9EB854-F9D4-6B5F-8DFF-683087A05F27}"/>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6628446" y="937913"/>
            <a:ext cx="1783599" cy="1783599"/>
          </a:xfrm>
          <a:prstGeom prst="ellipse">
            <a:avLst/>
          </a:prstGeom>
          <a:ln w="25400">
            <a:solidFill>
              <a:schemeClr val="tx2"/>
            </a:solidFill>
          </a:ln>
        </p:spPr>
      </p:pic>
      <p:pic>
        <p:nvPicPr>
          <p:cNvPr id="26" name="Picture 30">
            <a:extLst>
              <a:ext uri="{FF2B5EF4-FFF2-40B4-BE49-F238E27FC236}">
                <a16:creationId xmlns:a16="http://schemas.microsoft.com/office/drawing/2014/main" id="{E1B4BA60-3B4A-0F8D-2E9B-B55053E2FD6E}"/>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6555914" y="3176086"/>
            <a:ext cx="1783599" cy="1783599"/>
          </a:xfrm>
          <a:prstGeom prst="ellipse">
            <a:avLst/>
          </a:prstGeom>
          <a:ln w="25400">
            <a:solidFill>
              <a:schemeClr val="tx2"/>
            </a:solidFill>
          </a:ln>
          <a:effectLst/>
        </p:spPr>
      </p:pic>
      <p:sp>
        <p:nvSpPr>
          <p:cNvPr id="29" name="Text Placeholder 2">
            <a:extLst>
              <a:ext uri="{FF2B5EF4-FFF2-40B4-BE49-F238E27FC236}">
                <a16:creationId xmlns:a16="http://schemas.microsoft.com/office/drawing/2014/main" id="{37F63633-0143-B287-ECCD-2E6EAED7784B}"/>
              </a:ext>
            </a:extLst>
          </p:cNvPr>
          <p:cNvSpPr txBox="1">
            <a:spLocks/>
          </p:cNvSpPr>
          <p:nvPr/>
        </p:nvSpPr>
        <p:spPr>
          <a:xfrm>
            <a:off x="8855184" y="3421925"/>
            <a:ext cx="1449240"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chemeClr val="tx1"/>
              </a:buClr>
              <a:buSzTx/>
              <a:buNone/>
              <a:tabLst/>
              <a:defRPr/>
            </a:pPr>
            <a:r>
              <a:rPr kumimoji="0" lang="en-GB" sz="2000" b="1" i="0" u="none" strike="noStrike" kern="1200" cap="none" spc="0" normalizeH="0" baseline="0" noProof="0">
                <a:ln>
                  <a:noFill/>
                </a:ln>
                <a:effectLst/>
                <a:uLnTx/>
                <a:uFillTx/>
                <a:ea typeface="+mn-ea"/>
                <a:cs typeface="+mn-cs"/>
              </a:rPr>
              <a:t>SUN CARE</a:t>
            </a:r>
          </a:p>
        </p:txBody>
      </p:sp>
      <p:sp>
        <p:nvSpPr>
          <p:cNvPr id="11" name="Text Placeholder 2">
            <a:extLst>
              <a:ext uri="{FF2B5EF4-FFF2-40B4-BE49-F238E27FC236}">
                <a16:creationId xmlns:a16="http://schemas.microsoft.com/office/drawing/2014/main" id="{6765FFE1-C5DA-FC32-35EB-42DAB71ADF4D}"/>
              </a:ext>
            </a:extLst>
          </p:cNvPr>
          <p:cNvSpPr txBox="1">
            <a:spLocks/>
          </p:cNvSpPr>
          <p:nvPr/>
        </p:nvSpPr>
        <p:spPr>
          <a:xfrm>
            <a:off x="8848460" y="1367342"/>
            <a:ext cx="2610197"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schemeClr val="tx1"/>
              </a:buClr>
              <a:buSzTx/>
              <a:buNone/>
              <a:tabLst/>
              <a:defRPr/>
            </a:pPr>
            <a:r>
              <a:rPr lang="en-GB" b="1"/>
              <a:t>BODY</a:t>
            </a:r>
            <a:r>
              <a:rPr kumimoji="0" lang="en-GB" sz="2000" b="1" i="0" u="none" strike="noStrike" kern="1200" cap="none" spc="0" normalizeH="0" baseline="0" noProof="0">
                <a:ln>
                  <a:noFill/>
                </a:ln>
                <a:effectLst/>
                <a:uLnTx/>
                <a:uFillTx/>
                <a:ea typeface="+mn-ea"/>
                <a:cs typeface="+mn-cs"/>
              </a:rPr>
              <a:t> CARE</a:t>
            </a:r>
          </a:p>
        </p:txBody>
      </p:sp>
      <p:sp>
        <p:nvSpPr>
          <p:cNvPr id="10" name="TextBox 9">
            <a:extLst>
              <a:ext uri="{FF2B5EF4-FFF2-40B4-BE49-F238E27FC236}">
                <a16:creationId xmlns:a16="http://schemas.microsoft.com/office/drawing/2014/main" id="{D960A844-3F53-C15D-F0BD-5A2F64A52655}"/>
              </a:ext>
            </a:extLst>
          </p:cNvPr>
          <p:cNvSpPr txBox="1"/>
          <p:nvPr/>
        </p:nvSpPr>
        <p:spPr>
          <a:xfrm>
            <a:off x="818147" y="6232358"/>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t>1. </a:t>
            </a:r>
            <a:r>
              <a:rPr lang="en-US" sz="800" i="1"/>
              <a:t>In vivo</a:t>
            </a:r>
            <a:r>
              <a:rPr lang="en-US" sz="800"/>
              <a:t>. 2. </a:t>
            </a:r>
            <a:r>
              <a:rPr lang="en-US" sz="800" i="1"/>
              <a:t>In vitro</a:t>
            </a:r>
            <a:r>
              <a:rPr lang="en-US" sz="800"/>
              <a:t>. 3. </a:t>
            </a:r>
            <a:r>
              <a:rPr lang="en-US" sz="800" i="1"/>
              <a:t>Ex vivo</a:t>
            </a:r>
            <a:endParaRPr lang="en-GB"/>
          </a:p>
        </p:txBody>
      </p:sp>
      <p:sp>
        <p:nvSpPr>
          <p:cNvPr id="12" name="Text Placeholder 2">
            <a:extLst>
              <a:ext uri="{FF2B5EF4-FFF2-40B4-BE49-F238E27FC236}">
                <a16:creationId xmlns:a16="http://schemas.microsoft.com/office/drawing/2014/main" id="{435DD0E0-2993-B3A2-6313-23996947FC76}"/>
              </a:ext>
            </a:extLst>
          </p:cNvPr>
          <p:cNvSpPr txBox="1">
            <a:spLocks/>
          </p:cNvSpPr>
          <p:nvPr/>
        </p:nvSpPr>
        <p:spPr>
          <a:xfrm>
            <a:off x="468313" y="1877184"/>
            <a:ext cx="3451505" cy="1838965"/>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indent="-285750">
              <a:buClr>
                <a:srgbClr val="45AC34"/>
              </a:buClr>
              <a:buFont typeface="Arial" panose="020B0604020202020204" pitchFamily="34" charset="0"/>
              <a:buChar char="•"/>
            </a:pPr>
            <a:r>
              <a:rPr lang="en-GB"/>
              <a:t>Improves skin hydration</a:t>
            </a:r>
          </a:p>
          <a:p>
            <a:pPr marL="285750" indent="-285750">
              <a:buClr>
                <a:srgbClr val="45AC34"/>
              </a:buClr>
              <a:buFont typeface="Arial" panose="020B0604020202020204" pitchFamily="34" charset="0"/>
              <a:buChar char="•"/>
            </a:pPr>
            <a:r>
              <a:rPr lang="en-GB" b="1"/>
              <a:t>Rejuvenates</a:t>
            </a:r>
            <a:r>
              <a:rPr lang="en-GB"/>
              <a:t> the skin by promoting cell </a:t>
            </a:r>
            <a:r>
              <a:rPr lang="en-GB" b="1"/>
              <a:t>stemness</a:t>
            </a:r>
          </a:p>
          <a:p>
            <a:pPr marL="285750" indent="-285750">
              <a:buClr>
                <a:srgbClr val="45AC34"/>
              </a:buClr>
              <a:buFont typeface="Arial" panose="020B0604020202020204" pitchFamily="34" charset="0"/>
              <a:buChar char="•"/>
            </a:pPr>
            <a:r>
              <a:rPr lang="en-GB"/>
              <a:t>Soothes irritated skin reducing </a:t>
            </a:r>
            <a:r>
              <a:rPr lang="en-GB" b="1"/>
              <a:t>itching, redness and inflammation</a:t>
            </a:r>
          </a:p>
          <a:p>
            <a:pPr marL="285750" indent="-285750">
              <a:buClr>
                <a:srgbClr val="45AC34"/>
              </a:buClr>
              <a:buFont typeface="Arial" panose="020B0604020202020204" pitchFamily="34" charset="0"/>
              <a:buChar char="•"/>
            </a:pPr>
            <a:r>
              <a:rPr lang="en-GB" b="1"/>
              <a:t>Promotes wound healing,</a:t>
            </a:r>
            <a:r>
              <a:rPr lang="en-GB"/>
              <a:t> stimulates epithelization</a:t>
            </a:r>
          </a:p>
        </p:txBody>
      </p:sp>
      <p:sp>
        <p:nvSpPr>
          <p:cNvPr id="13" name="Text Placeholder 2">
            <a:extLst>
              <a:ext uri="{FF2B5EF4-FFF2-40B4-BE49-F238E27FC236}">
                <a16:creationId xmlns:a16="http://schemas.microsoft.com/office/drawing/2014/main" id="{E204A6BB-AABC-CC3D-6D7F-71D9BDFB8137}"/>
              </a:ext>
            </a:extLst>
          </p:cNvPr>
          <p:cNvSpPr txBox="1">
            <a:spLocks/>
          </p:cNvSpPr>
          <p:nvPr/>
        </p:nvSpPr>
        <p:spPr>
          <a:xfrm>
            <a:off x="8648517" y="1933245"/>
            <a:ext cx="3075170" cy="1023357"/>
          </a:xfrm>
          <a:prstGeom prst="rect">
            <a:avLst/>
          </a:prstGeom>
        </p:spPr>
        <p:txBody>
          <a:bodyPr vert="horz" wrap="square" lIns="0" tIns="0" rIns="0" bIns="0" rtlCol="0" anchor="t">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1460" indent="-251460">
              <a:buClr>
                <a:srgbClr val="45AC34"/>
              </a:buClr>
            </a:pPr>
            <a:r>
              <a:rPr lang="en-GB" sz="1600"/>
              <a:t>Softens body skin</a:t>
            </a:r>
            <a:br>
              <a:rPr lang="en-GB" sz="1600"/>
            </a:br>
            <a:r>
              <a:rPr lang="en-GB" sz="1600" b="1"/>
              <a:t>(moisturizing effect)</a:t>
            </a:r>
            <a:endParaRPr lang="en-US" b="1"/>
          </a:p>
          <a:p>
            <a:pPr marL="251460" indent="-251460">
              <a:buClr>
                <a:srgbClr val="45AC34"/>
              </a:buClr>
            </a:pPr>
            <a:r>
              <a:rPr lang="en-GB" sz="1600"/>
              <a:t>Brings</a:t>
            </a:r>
            <a:r>
              <a:rPr lang="en-GB" sz="1600" b="1"/>
              <a:t> relief </a:t>
            </a:r>
            <a:r>
              <a:rPr lang="en-GB" sz="1600"/>
              <a:t>and </a:t>
            </a:r>
            <a:r>
              <a:rPr lang="en-GB" sz="1600" b="1"/>
              <a:t>regenerates</a:t>
            </a:r>
            <a:r>
              <a:rPr lang="en-GB" sz="1600"/>
              <a:t> damaged skin (burns, scars)</a:t>
            </a:r>
          </a:p>
        </p:txBody>
      </p:sp>
      <p:sp>
        <p:nvSpPr>
          <p:cNvPr id="14" name="Text Placeholder 2">
            <a:extLst>
              <a:ext uri="{FF2B5EF4-FFF2-40B4-BE49-F238E27FC236}">
                <a16:creationId xmlns:a16="http://schemas.microsoft.com/office/drawing/2014/main" id="{15B2CC75-169E-E97C-41D8-83EC6F615DA9}"/>
              </a:ext>
            </a:extLst>
          </p:cNvPr>
          <p:cNvSpPr txBox="1">
            <a:spLocks/>
          </p:cNvSpPr>
          <p:nvPr/>
        </p:nvSpPr>
        <p:spPr>
          <a:xfrm>
            <a:off x="8648517" y="3990060"/>
            <a:ext cx="3340283" cy="492443"/>
          </a:xfrm>
          <a:prstGeom prst="rect">
            <a:avLst/>
          </a:prstGeom>
        </p:spPr>
        <p:txBody>
          <a:bodyPr vert="horz" wrap="square" lIns="0" tIns="0" rIns="0" bIns="0" rtlCol="0" anchor="t">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1460" indent="-251460">
              <a:buClr>
                <a:srgbClr val="45AC34"/>
              </a:buClr>
            </a:pPr>
            <a:r>
              <a:rPr lang="en-GB" sz="1600"/>
              <a:t>Keeps </a:t>
            </a:r>
            <a:r>
              <a:rPr lang="en-GB" sz="1600" b="1"/>
              <a:t>skin hydration  after UV stress</a:t>
            </a:r>
            <a:endParaRPr lang="en-US" b="1"/>
          </a:p>
        </p:txBody>
      </p:sp>
      <p:sp>
        <p:nvSpPr>
          <p:cNvPr id="15" name="Text Placeholder 2">
            <a:extLst>
              <a:ext uri="{FF2B5EF4-FFF2-40B4-BE49-F238E27FC236}">
                <a16:creationId xmlns:a16="http://schemas.microsoft.com/office/drawing/2014/main" id="{6F2F1D7E-EC2C-1517-B009-7C6B39DB5B64}"/>
              </a:ext>
            </a:extLst>
          </p:cNvPr>
          <p:cNvSpPr txBox="1">
            <a:spLocks/>
          </p:cNvSpPr>
          <p:nvPr/>
        </p:nvSpPr>
        <p:spPr>
          <a:xfrm>
            <a:off x="493819" y="5055703"/>
            <a:ext cx="3075170" cy="1100301"/>
          </a:xfrm>
          <a:prstGeom prst="rect">
            <a:avLst/>
          </a:prstGeom>
        </p:spPr>
        <p:txBody>
          <a:bodyPr vert="horz" wrap="square" lIns="0" tIns="0" rIns="0" bIns="0" rtlCol="0" anchor="t">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1460" indent="-251460">
              <a:buClr>
                <a:srgbClr val="45AC34"/>
              </a:buClr>
            </a:pPr>
            <a:r>
              <a:rPr lang="en-GB" sz="1600"/>
              <a:t>Long lasting </a:t>
            </a:r>
            <a:r>
              <a:rPr lang="en-GB" sz="1600" b="1"/>
              <a:t>moisturization </a:t>
            </a:r>
            <a:endParaRPr lang="en-US" b="1"/>
          </a:p>
          <a:p>
            <a:pPr marL="251460" indent="-251460">
              <a:buClr>
                <a:srgbClr val="45AC34"/>
              </a:buClr>
            </a:pPr>
            <a:r>
              <a:rPr lang="en-GB" sz="1600" b="1"/>
              <a:t>Prevents hair damage </a:t>
            </a:r>
            <a:r>
              <a:rPr lang="en-GB" sz="1600"/>
              <a:t>	</a:t>
            </a:r>
          </a:p>
          <a:p>
            <a:pPr marL="251460" indent="-251460">
              <a:buClr>
                <a:srgbClr val="45AC34"/>
              </a:buClr>
            </a:pPr>
            <a:r>
              <a:rPr lang="en-GB" sz="1600" b="1"/>
              <a:t>Strengthens </a:t>
            </a:r>
            <a:r>
              <a:rPr lang="en-GB" sz="1600"/>
              <a:t>the hair</a:t>
            </a:r>
          </a:p>
          <a:p>
            <a:pPr marL="251460" indent="-251460">
              <a:buClr>
                <a:srgbClr val="45AC34"/>
              </a:buClr>
            </a:pPr>
            <a:r>
              <a:rPr lang="en-GB" sz="1600" b="1"/>
              <a:t>Gives shine</a:t>
            </a:r>
          </a:p>
        </p:txBody>
      </p:sp>
      <p:sp>
        <p:nvSpPr>
          <p:cNvPr id="20" name="Title 1">
            <a:extLst>
              <a:ext uri="{FF2B5EF4-FFF2-40B4-BE49-F238E27FC236}">
                <a16:creationId xmlns:a16="http://schemas.microsoft.com/office/drawing/2014/main" id="{AEF6FDE6-54CB-F650-3E5A-FFA81AECB646}"/>
              </a:ext>
            </a:extLst>
          </p:cNvPr>
          <p:cNvSpPr>
            <a:spLocks noGrp="1"/>
          </p:cNvSpPr>
          <p:nvPr>
            <p:ph type="title"/>
          </p:nvPr>
        </p:nvSpPr>
        <p:spPr>
          <a:xfrm>
            <a:off x="302400" y="302400"/>
            <a:ext cx="11262666" cy="443198"/>
          </a:xfrm>
        </p:spPr>
        <p:txBody>
          <a:bodyPr/>
          <a:lstStyle/>
          <a:p>
            <a:r>
              <a:rPr lang="en-GB" sz="2400" b="1">
                <a:solidFill>
                  <a:schemeClr val="tx1"/>
                </a:solidFill>
                <a:latin typeface="DM Sans Bold"/>
              </a:rPr>
              <a:t>Panthenol / Pro-Vitamin B5 : Benefits in Beauty &amp; Care</a:t>
            </a:r>
          </a:p>
        </p:txBody>
      </p:sp>
    </p:spTree>
    <p:extLst>
      <p:ext uri="{BB962C8B-B14F-4D97-AF65-F5344CB8AC3E}">
        <p14:creationId xmlns:p14="http://schemas.microsoft.com/office/powerpoint/2010/main" val="37140588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A88EBDC-F839-D683-CCB5-E21B42B3955D}"/>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3247544" y="1072382"/>
            <a:ext cx="1466723" cy="3563062"/>
          </a:xfrm>
          <a:prstGeom prst="rect">
            <a:avLst/>
          </a:prstGeom>
        </p:spPr>
      </p:pic>
      <p:pic>
        <p:nvPicPr>
          <p:cNvPr id="21" name="Picture 20">
            <a:extLst>
              <a:ext uri="{FF2B5EF4-FFF2-40B4-BE49-F238E27FC236}">
                <a16:creationId xmlns:a16="http://schemas.microsoft.com/office/drawing/2014/main" id="{85F23B77-7543-121E-296F-C33A6EA0068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rot="16200000">
            <a:off x="1130470" y="202993"/>
            <a:ext cx="1429173" cy="3324354"/>
          </a:xfrm>
          <a:prstGeom prst="rect">
            <a:avLst/>
          </a:prstGeom>
        </p:spPr>
      </p:pic>
      <p:pic>
        <p:nvPicPr>
          <p:cNvPr id="17" name="Picture 16">
            <a:extLst>
              <a:ext uri="{FF2B5EF4-FFF2-40B4-BE49-F238E27FC236}">
                <a16:creationId xmlns:a16="http://schemas.microsoft.com/office/drawing/2014/main" id="{56917CFA-95E4-BBB4-9649-CA2AA76A7309}"/>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954547" y="2023446"/>
            <a:ext cx="1086761" cy="2395065"/>
          </a:xfrm>
          <a:prstGeom prst="rect">
            <a:avLst/>
          </a:prstGeom>
        </p:spPr>
      </p:pic>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a:xfrm>
            <a:off x="302400" y="302400"/>
            <a:ext cx="11591925" cy="303211"/>
          </a:xfrm>
        </p:spPr>
        <p:txBody>
          <a:bodyPr/>
          <a:lstStyle/>
          <a:p>
            <a:r>
              <a:rPr lang="en-US" sz="2400">
                <a:solidFill>
                  <a:schemeClr val="tx1"/>
                </a:solidFill>
              </a:rPr>
              <a:t>Panthenol is the gold standard of moisturizers</a:t>
            </a:r>
            <a:endParaRPr lang="fr-FR" sz="2400">
              <a:solidFill>
                <a:schemeClr val="tx1"/>
              </a:solidFill>
            </a:endParaRPr>
          </a:p>
        </p:txBody>
      </p:sp>
      <p:pic>
        <p:nvPicPr>
          <p:cNvPr id="6" name="Picture 18" descr="A close up of a bottle&#10;&#10;Description automatically generated">
            <a:extLst>
              <a:ext uri="{FF2B5EF4-FFF2-40B4-BE49-F238E27FC236}">
                <a16:creationId xmlns:a16="http://schemas.microsoft.com/office/drawing/2014/main" id="{4C55BFDA-B957-152C-090A-53017201C958}"/>
              </a:ext>
            </a:extLst>
          </p:cNvPr>
          <p:cNvPicPr>
            <a:picLocks noChangeAspect="1"/>
          </p:cNvPicPr>
          <p:nvPr/>
        </p:nvPicPr>
        <p:blipFill>
          <a:blip r:embed="rId5"/>
          <a:stretch>
            <a:fillRect/>
          </a:stretch>
        </p:blipFill>
        <p:spPr>
          <a:xfrm>
            <a:off x="10250926" y="0"/>
            <a:ext cx="1171244" cy="3922211"/>
          </a:xfrm>
          <a:prstGeom prst="rect">
            <a:avLst/>
          </a:prstGeom>
          <a:effectLst>
            <a:outerShdw blurRad="50800" dist="38100" dir="5400000" algn="t" rotWithShape="0">
              <a:prstClr val="black">
                <a:alpha val="40000"/>
              </a:prstClr>
            </a:outerShdw>
          </a:effectLst>
        </p:spPr>
      </p:pic>
      <p:pic>
        <p:nvPicPr>
          <p:cNvPr id="10" name="Picture 20" descr="A picture containing toiletry, lotion, bottle&#10;&#10;Description automatically generated">
            <a:extLst>
              <a:ext uri="{FF2B5EF4-FFF2-40B4-BE49-F238E27FC236}">
                <a16:creationId xmlns:a16="http://schemas.microsoft.com/office/drawing/2014/main" id="{191D14FE-CBE3-7EA8-8814-9B92EEFCAC8C}"/>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380833" y="2113961"/>
            <a:ext cx="779170" cy="2214034"/>
          </a:xfrm>
          <a:prstGeom prst="rect">
            <a:avLst/>
          </a:prstGeom>
          <a:effectLst>
            <a:outerShdw blurRad="254000" dist="127000" dir="18900000" algn="bl" rotWithShape="0">
              <a:prstClr val="black">
                <a:alpha val="40000"/>
              </a:prstClr>
            </a:outerShdw>
          </a:effectLst>
        </p:spPr>
      </p:pic>
      <p:pic>
        <p:nvPicPr>
          <p:cNvPr id="11" name="Picture 17" descr="A picture containing computer&#10;&#10;Description automatically generated">
            <a:extLst>
              <a:ext uri="{FF2B5EF4-FFF2-40B4-BE49-F238E27FC236}">
                <a16:creationId xmlns:a16="http://schemas.microsoft.com/office/drawing/2014/main" id="{67BE68F1-46E6-7D93-8F0F-6134239DB469}"/>
              </a:ext>
            </a:extLst>
          </p:cNvPr>
          <p:cNvPicPr>
            <a:picLocks noChangeAspect="1"/>
          </p:cNvPicPr>
          <p:nvPr/>
        </p:nvPicPr>
        <p:blipFill>
          <a:blip r:embed="rId7"/>
          <a:stretch>
            <a:fillRect/>
          </a:stretch>
        </p:blipFill>
        <p:spPr>
          <a:xfrm>
            <a:off x="9689952" y="2867891"/>
            <a:ext cx="2502048" cy="4005915"/>
          </a:xfrm>
          <a:prstGeom prst="rect">
            <a:avLst/>
          </a:prstGeom>
          <a:effectLst/>
        </p:spPr>
      </p:pic>
      <p:pic>
        <p:nvPicPr>
          <p:cNvPr id="19" name="Picture 18">
            <a:extLst>
              <a:ext uri="{FF2B5EF4-FFF2-40B4-BE49-F238E27FC236}">
                <a16:creationId xmlns:a16="http://schemas.microsoft.com/office/drawing/2014/main" id="{6E92240E-763E-29AD-D9B1-0A91CFE7378E}"/>
              </a:ext>
            </a:extLst>
          </p:cNvPr>
          <p:cNvPicPr>
            <a:picLocks noChangeAspect="1"/>
          </p:cNvPicPr>
          <p:nvPr/>
        </p:nvPicPr>
        <p:blipFill>
          <a:blip r:embed="rId8"/>
          <a:stretch>
            <a:fillRect/>
          </a:stretch>
        </p:blipFill>
        <p:spPr>
          <a:xfrm>
            <a:off x="3319189" y="4286429"/>
            <a:ext cx="2709795" cy="2571571"/>
          </a:xfrm>
          <a:prstGeom prst="rect">
            <a:avLst/>
          </a:prstGeom>
        </p:spPr>
      </p:pic>
      <p:pic>
        <p:nvPicPr>
          <p:cNvPr id="20" name="Picture 19">
            <a:extLst>
              <a:ext uri="{FF2B5EF4-FFF2-40B4-BE49-F238E27FC236}">
                <a16:creationId xmlns:a16="http://schemas.microsoft.com/office/drawing/2014/main" id="{1276553F-ED1D-AA2E-C829-67E8EF752BE2}"/>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694" y="2591846"/>
            <a:ext cx="3686896" cy="4266154"/>
          </a:xfrm>
          <a:prstGeom prst="rect">
            <a:avLst/>
          </a:prstGeom>
        </p:spPr>
      </p:pic>
      <p:pic>
        <p:nvPicPr>
          <p:cNvPr id="22" name="Picture 21">
            <a:extLst>
              <a:ext uri="{FF2B5EF4-FFF2-40B4-BE49-F238E27FC236}">
                <a16:creationId xmlns:a16="http://schemas.microsoft.com/office/drawing/2014/main" id="{98C61ADD-1BD4-012A-87A6-98A810955F3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7187904" y="3717959"/>
            <a:ext cx="2502048" cy="3186243"/>
          </a:xfrm>
          <a:prstGeom prst="rect">
            <a:avLst/>
          </a:prstGeom>
        </p:spPr>
      </p:pic>
      <p:pic>
        <p:nvPicPr>
          <p:cNvPr id="16" name="Picture 15">
            <a:extLst>
              <a:ext uri="{FF2B5EF4-FFF2-40B4-BE49-F238E27FC236}">
                <a16:creationId xmlns:a16="http://schemas.microsoft.com/office/drawing/2014/main" id="{876124AF-01D1-E12C-6077-8D9ECAE4318E}"/>
              </a:ext>
            </a:extLst>
          </p:cNvPr>
          <p:cNvPicPr>
            <a:picLocks noChangeAspect="1"/>
          </p:cNvPicPr>
          <p:nvPr/>
        </p:nvPicPr>
        <p:blipFill>
          <a:blip r:embed="rId11" cstate="print">
            <a:extLst>
              <a:ext uri="{28A0092B-C50C-407E-A947-70E740481C1C}">
                <a14:useLocalDpi xmlns:a14="http://schemas.microsoft.com/office/drawing/2010/main"/>
              </a:ext>
            </a:extLst>
          </a:blip>
          <a:srcRect/>
          <a:stretch/>
        </p:blipFill>
        <p:spPr>
          <a:xfrm>
            <a:off x="11436710" y="774"/>
            <a:ext cx="706236" cy="2818444"/>
          </a:xfrm>
          <a:prstGeom prst="rect">
            <a:avLst/>
          </a:prstGeom>
        </p:spPr>
      </p:pic>
      <p:pic>
        <p:nvPicPr>
          <p:cNvPr id="15" name="Picture 14">
            <a:extLst>
              <a:ext uri="{FF2B5EF4-FFF2-40B4-BE49-F238E27FC236}">
                <a16:creationId xmlns:a16="http://schemas.microsoft.com/office/drawing/2014/main" id="{83A3859E-369F-E35B-5C08-44CFFA6F747C}"/>
              </a:ext>
            </a:extLst>
          </p:cNvPr>
          <p:cNvPicPr>
            <a:picLocks noChangeAspect="1"/>
          </p:cNvPicPr>
          <p:nvPr/>
        </p:nvPicPr>
        <p:blipFill>
          <a:blip r:embed="rId12" cstate="print">
            <a:extLst>
              <a:ext uri="{28A0092B-C50C-407E-A947-70E740481C1C}">
                <a14:useLocalDpi xmlns:a14="http://schemas.microsoft.com/office/drawing/2010/main"/>
              </a:ext>
            </a:extLst>
          </a:blip>
          <a:srcRect/>
          <a:stretch/>
        </p:blipFill>
        <p:spPr>
          <a:xfrm>
            <a:off x="9328353" y="1412613"/>
            <a:ext cx="899897" cy="110862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E6AF088E-2353-FD46-589F-7E9F598D2680}"/>
              </a:ext>
            </a:extLst>
          </p:cNvPr>
          <p:cNvPicPr>
            <a:picLocks noChangeAspect="1"/>
          </p:cNvPicPr>
          <p:nvPr/>
        </p:nvPicPr>
        <p:blipFill>
          <a:blip r:embed="rId13"/>
          <a:stretch>
            <a:fillRect/>
          </a:stretch>
        </p:blipFill>
        <p:spPr>
          <a:xfrm>
            <a:off x="6990387" y="2169212"/>
            <a:ext cx="4164365" cy="1935438"/>
          </a:xfrm>
          <a:prstGeom prst="rect">
            <a:avLst/>
          </a:prstGeom>
          <a:effectLst>
            <a:outerShdw blurRad="254000" dist="127000" dir="2700000" algn="tl" rotWithShape="0">
              <a:schemeClr val="accent5">
                <a:lumMod val="75000"/>
                <a:alpha val="30000"/>
              </a:schemeClr>
            </a:outerShdw>
          </a:effectLst>
        </p:spPr>
      </p:pic>
      <p:sp>
        <p:nvSpPr>
          <p:cNvPr id="4" name="TextBox 3">
            <a:extLst>
              <a:ext uri="{FF2B5EF4-FFF2-40B4-BE49-F238E27FC236}">
                <a16:creationId xmlns:a16="http://schemas.microsoft.com/office/drawing/2014/main" id="{D58704E2-F276-B2F8-B572-B10D1C371424}"/>
              </a:ext>
            </a:extLst>
          </p:cNvPr>
          <p:cNvSpPr txBox="1"/>
          <p:nvPr/>
        </p:nvSpPr>
        <p:spPr>
          <a:xfrm>
            <a:off x="227362" y="669762"/>
            <a:ext cx="8761363" cy="307777"/>
          </a:xfrm>
          <a:prstGeom prst="rect">
            <a:avLst/>
          </a:prstGeom>
          <a:noFill/>
        </p:spPr>
        <p:txBody>
          <a:bodyPr wrap="square">
            <a:spAutoFit/>
          </a:bodyPr>
          <a:lstStyle/>
          <a:p>
            <a:r>
              <a:rPr lang="en-GB" sz="1400"/>
              <a:t>Panthenol is primarily found in hair care, but its presence in skin care is equally impressive.</a:t>
            </a:r>
          </a:p>
        </p:txBody>
      </p:sp>
      <p:sp>
        <p:nvSpPr>
          <p:cNvPr id="5" name="TextBox 4">
            <a:extLst>
              <a:ext uri="{FF2B5EF4-FFF2-40B4-BE49-F238E27FC236}">
                <a16:creationId xmlns:a16="http://schemas.microsoft.com/office/drawing/2014/main" id="{4D007CB7-C506-1619-1B5E-F0405206583D}"/>
              </a:ext>
            </a:extLst>
          </p:cNvPr>
          <p:cNvSpPr txBox="1"/>
          <p:nvPr/>
        </p:nvSpPr>
        <p:spPr>
          <a:xfrm>
            <a:off x="4882627" y="1146282"/>
            <a:ext cx="5190216" cy="276999"/>
          </a:xfrm>
          <a:prstGeom prst="rect">
            <a:avLst/>
          </a:prstGeom>
          <a:noFill/>
        </p:spPr>
        <p:txBody>
          <a:bodyPr wrap="square">
            <a:spAutoFit/>
          </a:bodyPr>
          <a:lstStyle/>
          <a:p>
            <a:r>
              <a:rPr lang="en-GB" sz="1200"/>
              <a:t>Market penetration 2025: haircare &gt;30% and skin care 20%*</a:t>
            </a:r>
          </a:p>
        </p:txBody>
      </p:sp>
      <p:sp>
        <p:nvSpPr>
          <p:cNvPr id="7" name="TextBox 6">
            <a:extLst>
              <a:ext uri="{FF2B5EF4-FFF2-40B4-BE49-F238E27FC236}">
                <a16:creationId xmlns:a16="http://schemas.microsoft.com/office/drawing/2014/main" id="{B5545E22-19C8-7172-9597-E1D2F79461BF}"/>
              </a:ext>
            </a:extLst>
          </p:cNvPr>
          <p:cNvSpPr txBox="1"/>
          <p:nvPr/>
        </p:nvSpPr>
        <p:spPr>
          <a:xfrm>
            <a:off x="3778213" y="6599301"/>
            <a:ext cx="2435870" cy="230832"/>
          </a:xfrm>
          <a:prstGeom prst="rect">
            <a:avLst/>
          </a:prstGeom>
          <a:noFill/>
        </p:spPr>
        <p:txBody>
          <a:bodyPr wrap="square">
            <a:spAutoFit/>
          </a:bodyPr>
          <a:lstStyle/>
          <a:p>
            <a:r>
              <a:rPr lang="fr-FR" sz="900"/>
              <a:t>*[</a:t>
            </a:r>
            <a:r>
              <a:rPr lang="fr-FR" sz="900" err="1"/>
              <a:t>Mintel</a:t>
            </a:r>
            <a:r>
              <a:rPr lang="fr-FR" sz="900"/>
              <a:t> </a:t>
            </a:r>
            <a:r>
              <a:rPr lang="fr-FR" sz="900" err="1"/>
              <a:t>search</a:t>
            </a:r>
            <a:r>
              <a:rPr lang="fr-FR" sz="900"/>
              <a:t> </a:t>
            </a:r>
            <a:r>
              <a:rPr lang="fr-FR" sz="900" err="1"/>
              <a:t>years</a:t>
            </a:r>
            <a:r>
              <a:rPr lang="fr-FR" sz="900"/>
              <a:t> 2020-2025]</a:t>
            </a:r>
            <a:endParaRPr lang="en-GB" sz="900"/>
          </a:p>
        </p:txBody>
      </p:sp>
      <p:pic>
        <p:nvPicPr>
          <p:cNvPr id="3" name="Picture 2">
            <a:extLst>
              <a:ext uri="{FF2B5EF4-FFF2-40B4-BE49-F238E27FC236}">
                <a16:creationId xmlns:a16="http://schemas.microsoft.com/office/drawing/2014/main" id="{F2730B19-2333-F060-54FA-79B08D831AA3}"/>
              </a:ext>
            </a:extLst>
          </p:cNvPr>
          <p:cNvPicPr>
            <a:picLocks noChangeAspect="1"/>
          </p:cNvPicPr>
          <p:nvPr/>
        </p:nvPicPr>
        <p:blipFill>
          <a:blip r:embed="rId14"/>
          <a:stretch>
            <a:fillRect/>
          </a:stretch>
        </p:blipFill>
        <p:spPr>
          <a:xfrm>
            <a:off x="3691857" y="1223143"/>
            <a:ext cx="5923816" cy="5923816"/>
          </a:xfrm>
          <a:prstGeom prst="rect">
            <a:avLst/>
          </a:prstGeom>
        </p:spPr>
      </p:pic>
    </p:spTree>
    <p:extLst>
      <p:ext uri="{BB962C8B-B14F-4D97-AF65-F5344CB8AC3E}">
        <p14:creationId xmlns:p14="http://schemas.microsoft.com/office/powerpoint/2010/main" val="31656063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p:txBody>
          <a:bodyPr/>
          <a:lstStyle/>
          <a:p>
            <a:r>
              <a:rPr lang="en-GB" sz="2400" b="1">
                <a:solidFill>
                  <a:schemeClr val="tx1"/>
                </a:solidFill>
                <a:latin typeface="DM Sans" pitchFamily="2" charset="0"/>
              </a:rPr>
              <a:t>Dry Skin is the 1st unmet need in term of Skin Care</a:t>
            </a:r>
          </a:p>
        </p:txBody>
      </p:sp>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53</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pic>
        <p:nvPicPr>
          <p:cNvPr id="10" name="Picture 6">
            <a:extLst>
              <a:ext uri="{FF2B5EF4-FFF2-40B4-BE49-F238E27FC236}">
                <a16:creationId xmlns:a16="http://schemas.microsoft.com/office/drawing/2014/main" id="{2C71656D-3871-72D8-3590-946FC7FE7A3B}"/>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638187" y="1329860"/>
            <a:ext cx="4185350" cy="2061285"/>
          </a:xfrm>
          <a:prstGeom prst="rect">
            <a:avLst/>
          </a:prstGeom>
        </p:spPr>
      </p:pic>
      <p:sp>
        <p:nvSpPr>
          <p:cNvPr id="11" name="TextBox 10">
            <a:extLst>
              <a:ext uri="{FF2B5EF4-FFF2-40B4-BE49-F238E27FC236}">
                <a16:creationId xmlns:a16="http://schemas.microsoft.com/office/drawing/2014/main" id="{18F5D06D-754E-9497-5439-36F7735294B9}"/>
              </a:ext>
            </a:extLst>
          </p:cNvPr>
          <p:cNvSpPr txBox="1"/>
          <p:nvPr/>
        </p:nvSpPr>
        <p:spPr>
          <a:xfrm>
            <a:off x="5816599" y="1329860"/>
            <a:ext cx="5778500"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a:ln>
                  <a:noFill/>
                </a:ln>
                <a:effectLst/>
                <a:uLnTx/>
                <a:uFillTx/>
                <a:ea typeface="+mn-ea"/>
                <a:cs typeface="+mn-cs"/>
              </a:rPr>
              <a:t>Chinese women claim to have the driest skin</a:t>
            </a:r>
          </a:p>
        </p:txBody>
      </p:sp>
      <p:sp>
        <p:nvSpPr>
          <p:cNvPr id="13" name="TextBox 24">
            <a:extLst>
              <a:ext uri="{FF2B5EF4-FFF2-40B4-BE49-F238E27FC236}">
                <a16:creationId xmlns:a16="http://schemas.microsoft.com/office/drawing/2014/main" id="{A131640E-98C7-28C5-7041-9CB0105B150A}"/>
              </a:ext>
            </a:extLst>
          </p:cNvPr>
          <p:cNvSpPr txBox="1"/>
          <p:nvPr/>
        </p:nvSpPr>
        <p:spPr>
          <a:xfrm>
            <a:off x="8239088" y="2308063"/>
            <a:ext cx="768797"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0" i="0" u="none" strike="noStrike" kern="1200" cap="none" spc="0" normalizeH="0" baseline="0" noProof="0">
                <a:ln>
                  <a:noFill/>
                </a:ln>
                <a:effectLst/>
                <a:uLnTx/>
                <a:uFillTx/>
                <a:ea typeface="+mn-ea"/>
                <a:cs typeface="+mn-cs"/>
              </a:rPr>
              <a:t>65% of </a:t>
            </a:r>
            <a:br>
              <a:rPr kumimoji="0" lang="en-GB" sz="1200" b="0" i="0" u="none" strike="noStrike" kern="1200" cap="none" spc="0" normalizeH="0" baseline="0" noProof="0">
                <a:ln>
                  <a:noFill/>
                </a:ln>
                <a:effectLst/>
                <a:uLnTx/>
                <a:uFillTx/>
                <a:ea typeface="+mn-ea"/>
                <a:cs typeface="+mn-cs"/>
              </a:rPr>
            </a:br>
            <a:r>
              <a:rPr kumimoji="0" lang="en-GB" sz="1200" b="0" i="0" u="none" strike="noStrike" kern="1200" cap="none" spc="0" normalizeH="0" baseline="0" noProof="0">
                <a:ln>
                  <a:noFill/>
                </a:ln>
                <a:effectLst/>
                <a:uLnTx/>
                <a:uFillTx/>
                <a:ea typeface="+mn-ea"/>
                <a:cs typeface="+mn-cs"/>
              </a:rPr>
              <a:t>Chinese </a:t>
            </a:r>
            <a:br>
              <a:rPr kumimoji="0" lang="en-GB" sz="1200" b="0" i="0" u="none" strike="noStrike" kern="1200" cap="none" spc="0" normalizeH="0" baseline="0" noProof="0">
                <a:ln>
                  <a:noFill/>
                </a:ln>
                <a:effectLst/>
                <a:uLnTx/>
                <a:uFillTx/>
                <a:ea typeface="+mn-ea"/>
                <a:cs typeface="+mn-cs"/>
              </a:rPr>
            </a:br>
            <a:r>
              <a:rPr kumimoji="0" lang="en-GB" sz="1200" b="0" i="0" u="none" strike="noStrike" kern="1200" cap="none" spc="0" normalizeH="0" baseline="0" noProof="0">
                <a:ln>
                  <a:noFill/>
                </a:ln>
                <a:effectLst/>
                <a:uLnTx/>
                <a:uFillTx/>
                <a:ea typeface="+mn-ea"/>
                <a:cs typeface="+mn-cs"/>
              </a:rPr>
              <a:t>women</a:t>
            </a:r>
          </a:p>
        </p:txBody>
      </p:sp>
      <p:sp>
        <p:nvSpPr>
          <p:cNvPr id="15" name="TextBox 27">
            <a:extLst>
              <a:ext uri="{FF2B5EF4-FFF2-40B4-BE49-F238E27FC236}">
                <a16:creationId xmlns:a16="http://schemas.microsoft.com/office/drawing/2014/main" id="{837345B4-E725-4D24-AA2E-481E412321DB}"/>
              </a:ext>
            </a:extLst>
          </p:cNvPr>
          <p:cNvSpPr txBox="1"/>
          <p:nvPr/>
        </p:nvSpPr>
        <p:spPr>
          <a:xfrm>
            <a:off x="8239088" y="3481926"/>
            <a:ext cx="933523" cy="55399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200" b="0" i="0" u="none" strike="noStrike" kern="1200" cap="none" spc="0" normalizeH="0" baseline="0" noProof="0">
                <a:ln>
                  <a:noFill/>
                </a:ln>
                <a:effectLst/>
                <a:uLnTx/>
                <a:uFillTx/>
                <a:ea typeface="+mn-ea"/>
                <a:cs typeface="+mn-cs"/>
              </a:rPr>
              <a:t>53% of </a:t>
            </a:r>
            <a:br>
              <a:rPr kumimoji="0" lang="en-GB" sz="1200" b="0" i="0" u="none" strike="noStrike" kern="1200" cap="none" spc="0" normalizeH="0" baseline="0" noProof="0">
                <a:ln>
                  <a:noFill/>
                </a:ln>
                <a:effectLst/>
                <a:uLnTx/>
                <a:uFillTx/>
                <a:ea typeface="+mn-ea"/>
                <a:cs typeface="+mn-cs"/>
              </a:rPr>
            </a:br>
            <a:r>
              <a:rPr kumimoji="0" lang="en-GB" sz="1200" b="0" i="0" u="none" strike="noStrike" kern="1200" cap="none" spc="0" normalizeH="0" baseline="0" noProof="0">
                <a:ln>
                  <a:noFill/>
                </a:ln>
                <a:effectLst/>
                <a:uLnTx/>
                <a:uFillTx/>
                <a:ea typeface="+mn-ea"/>
                <a:cs typeface="+mn-cs"/>
              </a:rPr>
              <a:t>American </a:t>
            </a:r>
            <a:br>
              <a:rPr kumimoji="0" lang="en-GB" sz="1200" b="0" i="0" u="none" strike="noStrike" kern="1200" cap="none" spc="0" normalizeH="0" baseline="0" noProof="0">
                <a:ln>
                  <a:noFill/>
                </a:ln>
                <a:effectLst/>
                <a:uLnTx/>
                <a:uFillTx/>
                <a:ea typeface="+mn-ea"/>
                <a:cs typeface="+mn-cs"/>
              </a:rPr>
            </a:br>
            <a:r>
              <a:rPr kumimoji="0" lang="en-GB" sz="1200" b="0" i="0" u="none" strike="noStrike" kern="1200" cap="none" spc="0" normalizeH="0" baseline="0" noProof="0">
                <a:ln>
                  <a:noFill/>
                </a:ln>
                <a:effectLst/>
                <a:uLnTx/>
                <a:uFillTx/>
                <a:ea typeface="+mn-ea"/>
                <a:cs typeface="+mn-cs"/>
              </a:rPr>
              <a:t>women</a:t>
            </a:r>
          </a:p>
        </p:txBody>
      </p:sp>
      <p:sp>
        <p:nvSpPr>
          <p:cNvPr id="30" name="TextBox 30">
            <a:extLst>
              <a:ext uri="{FF2B5EF4-FFF2-40B4-BE49-F238E27FC236}">
                <a16:creationId xmlns:a16="http://schemas.microsoft.com/office/drawing/2014/main" id="{2DF7E16E-8640-CB97-5E63-43F154362B8B}"/>
              </a:ext>
            </a:extLst>
          </p:cNvPr>
          <p:cNvSpPr txBox="1"/>
          <p:nvPr/>
        </p:nvSpPr>
        <p:spPr>
          <a:xfrm>
            <a:off x="5857012" y="4910220"/>
            <a:ext cx="4718878"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GB" sz="1600" b="0" i="0" u="none" strike="noStrike" kern="1200" cap="none" spc="0" normalizeH="0" baseline="0" noProof="0">
                <a:ln>
                  <a:noFill/>
                </a:ln>
                <a:effectLst/>
                <a:uLnTx/>
                <a:uFillTx/>
                <a:ea typeface="+mn-ea"/>
                <a:cs typeface="+mn-cs"/>
              </a:rPr>
              <a:t>scored between 7-10 on the dry skin scale</a:t>
            </a:r>
          </a:p>
        </p:txBody>
      </p:sp>
      <p:pic>
        <p:nvPicPr>
          <p:cNvPr id="31" name="New picture" descr="infographic">
            <a:extLst>
              <a:ext uri="{FF2B5EF4-FFF2-40B4-BE49-F238E27FC236}">
                <a16:creationId xmlns:a16="http://schemas.microsoft.com/office/drawing/2014/main" id="{1C7A9DC1-9423-F881-D885-D632911D5238}"/>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40066" y="3614709"/>
            <a:ext cx="4381592" cy="1996123"/>
          </a:xfrm>
          <a:prstGeom prst="rect">
            <a:avLst/>
          </a:prstGeom>
        </p:spPr>
      </p:pic>
      <p:sp>
        <p:nvSpPr>
          <p:cNvPr id="32" name="Rectangle 31">
            <a:extLst>
              <a:ext uri="{FF2B5EF4-FFF2-40B4-BE49-F238E27FC236}">
                <a16:creationId xmlns:a16="http://schemas.microsoft.com/office/drawing/2014/main" id="{9E67B35D-FFE4-A143-B280-B36DBCD2A117}"/>
              </a:ext>
            </a:extLst>
          </p:cNvPr>
          <p:cNvSpPr/>
          <p:nvPr/>
        </p:nvSpPr>
        <p:spPr>
          <a:xfrm>
            <a:off x="5857012" y="5412830"/>
            <a:ext cx="5633683" cy="584775"/>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effectLst/>
                <a:uLnTx/>
                <a:uFillTx/>
                <a:ea typeface="+mn-ea"/>
                <a:cs typeface="+mn-cs"/>
              </a:rPr>
              <a:t>Moisturizing claims are by far the most popular functional claims in face/neck care</a:t>
            </a:r>
          </a:p>
        </p:txBody>
      </p:sp>
      <p:sp>
        <p:nvSpPr>
          <p:cNvPr id="33" name="TextBox 18">
            <a:extLst>
              <a:ext uri="{FF2B5EF4-FFF2-40B4-BE49-F238E27FC236}">
                <a16:creationId xmlns:a16="http://schemas.microsoft.com/office/drawing/2014/main" id="{0BBE9865-41C3-E19B-08FC-E0B0510522E3}"/>
              </a:ext>
            </a:extLst>
          </p:cNvPr>
          <p:cNvSpPr txBox="1"/>
          <p:nvPr/>
        </p:nvSpPr>
        <p:spPr>
          <a:xfrm>
            <a:off x="563218" y="6382619"/>
            <a:ext cx="577850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u="none" strike="noStrike" kern="1200" cap="none" spc="0" normalizeH="0" baseline="0" noProof="0">
                <a:ln>
                  <a:noFill/>
                </a:ln>
                <a:effectLst/>
                <a:uLnTx/>
                <a:uFillTx/>
                <a:ea typeface="+mn-ea"/>
                <a:cs typeface="Arial"/>
              </a:rPr>
              <a:t>DSM survey 2014 *Global Total- N= 468 US- N= 155 Brazil N= 156 China- N= 157 + Mintel search</a:t>
            </a:r>
          </a:p>
        </p:txBody>
      </p:sp>
      <p:pic>
        <p:nvPicPr>
          <p:cNvPr id="3" name="Picture 2">
            <a:extLst>
              <a:ext uri="{FF2B5EF4-FFF2-40B4-BE49-F238E27FC236}">
                <a16:creationId xmlns:a16="http://schemas.microsoft.com/office/drawing/2014/main" id="{17B8CED8-C128-F232-82EA-C18E0139FDCD}"/>
              </a:ext>
            </a:extLst>
          </p:cNvPr>
          <p:cNvPicPr>
            <a:picLocks noChangeAspect="1"/>
          </p:cNvPicPr>
          <p:nvPr/>
        </p:nvPicPr>
        <p:blipFill>
          <a:blip r:embed="rId4"/>
          <a:stretch>
            <a:fillRect/>
          </a:stretch>
        </p:blipFill>
        <p:spPr>
          <a:xfrm>
            <a:off x="9391081" y="1670978"/>
            <a:ext cx="2099614" cy="3151939"/>
          </a:xfrm>
          <a:prstGeom prst="rect">
            <a:avLst/>
          </a:prstGeom>
        </p:spPr>
      </p:pic>
      <p:pic>
        <p:nvPicPr>
          <p:cNvPr id="4" name="Picture 3">
            <a:extLst>
              <a:ext uri="{FF2B5EF4-FFF2-40B4-BE49-F238E27FC236}">
                <a16:creationId xmlns:a16="http://schemas.microsoft.com/office/drawing/2014/main" id="{7675E38B-D202-84E9-33F6-01F8877EE6DD}"/>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5845628" y="1670781"/>
            <a:ext cx="2099615" cy="3152136"/>
          </a:xfrm>
          <a:prstGeom prst="rect">
            <a:avLst/>
          </a:prstGeom>
        </p:spPr>
      </p:pic>
    </p:spTree>
    <p:extLst>
      <p:ext uri="{BB962C8B-B14F-4D97-AF65-F5344CB8AC3E}">
        <p14:creationId xmlns:p14="http://schemas.microsoft.com/office/powerpoint/2010/main" val="12083111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C0E2FE4-B15D-1A30-594E-CABA528924A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237385" y="141223"/>
            <a:ext cx="4582487" cy="2970979"/>
          </a:xfrm>
          <a:prstGeom prst="rect">
            <a:avLst/>
          </a:prstGeom>
        </p:spPr>
      </p:pic>
      <p:sp>
        <p:nvSpPr>
          <p:cNvPr id="2" name="Slide Number Placeholder 1">
            <a:extLst>
              <a:ext uri="{FF2B5EF4-FFF2-40B4-BE49-F238E27FC236}">
                <a16:creationId xmlns:a16="http://schemas.microsoft.com/office/drawing/2014/main" id="{76383F3C-9ADC-B339-5BEF-B79C50430B4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4F33CF88-6F55-7F6E-9A3E-1985BD6364B9}"/>
              </a:ext>
            </a:extLst>
          </p:cNvPr>
          <p:cNvSpPr>
            <a:spLocks noGrp="1"/>
          </p:cNvSpPr>
          <p:nvPr>
            <p:ph type="body" sz="quarter" idx="12"/>
          </p:nvPr>
        </p:nvSpPr>
        <p:spPr>
          <a:xfrm>
            <a:off x="302397" y="3175416"/>
            <a:ext cx="5246752" cy="674200"/>
          </a:xfrm>
          <a:solidFill>
            <a:schemeClr val="accent6"/>
          </a:solidFill>
        </p:spPr>
        <p:txBody>
          <a:bodyPr wrap="square" lIns="90000" tIns="90000" rIns="90000" bIns="90000">
            <a:spAutoFit/>
          </a:bodyPr>
          <a:lstStyle/>
          <a:p>
            <a:r>
              <a:rPr lang="en-GB" sz="1600"/>
              <a:t>Panthenol maintains the hydration of </a:t>
            </a:r>
            <a:r>
              <a:rPr lang="en-GB" sz="1600" b="1"/>
              <a:t>healthy skin</a:t>
            </a:r>
            <a:br>
              <a:rPr lang="en-GB" sz="1600"/>
            </a:br>
            <a:r>
              <a:rPr lang="en-GB" sz="1600"/>
              <a:t>and </a:t>
            </a:r>
            <a:r>
              <a:rPr lang="en-GB" sz="1600" b="1"/>
              <a:t>protects the skin barrier</a:t>
            </a:r>
          </a:p>
        </p:txBody>
      </p:sp>
      <p:sp>
        <p:nvSpPr>
          <p:cNvPr id="4" name="Text Placeholder 3">
            <a:extLst>
              <a:ext uri="{FF2B5EF4-FFF2-40B4-BE49-F238E27FC236}">
                <a16:creationId xmlns:a16="http://schemas.microsoft.com/office/drawing/2014/main" id="{EDAF90BA-4528-F2AB-AC39-8D0856735BED}"/>
              </a:ext>
            </a:extLst>
          </p:cNvPr>
          <p:cNvSpPr>
            <a:spLocks noGrp="1"/>
          </p:cNvSpPr>
          <p:nvPr>
            <p:ph type="body" idx="11"/>
          </p:nvPr>
        </p:nvSpPr>
        <p:spPr>
          <a:xfrm>
            <a:off x="302397" y="1737328"/>
            <a:ext cx="5245069" cy="830997"/>
          </a:xfrm>
        </p:spPr>
        <p:txBody>
          <a:bodyPr wrap="square">
            <a:spAutoFit/>
          </a:bodyPr>
          <a:lstStyle/>
          <a:p>
            <a:r>
              <a:rPr lang="en-GB" b="0" dirty="0"/>
              <a:t>Panthenol significantly enhances the water content of the healthy stratum corneum by 14% and decreases </a:t>
            </a:r>
            <a:r>
              <a:rPr lang="en-GB" b="0" dirty="0" err="1"/>
              <a:t>transepidermal</a:t>
            </a:r>
            <a:r>
              <a:rPr lang="en-GB" b="0" dirty="0"/>
              <a:t> water loss by 34% </a:t>
            </a:r>
          </a:p>
        </p:txBody>
      </p:sp>
      <p:sp>
        <p:nvSpPr>
          <p:cNvPr id="5" name="Title 4">
            <a:extLst>
              <a:ext uri="{FF2B5EF4-FFF2-40B4-BE49-F238E27FC236}">
                <a16:creationId xmlns:a16="http://schemas.microsoft.com/office/drawing/2014/main" id="{5FF2D46A-31AD-15A6-9A5D-E59F3C154140}"/>
              </a:ext>
            </a:extLst>
          </p:cNvPr>
          <p:cNvSpPr>
            <a:spLocks noGrp="1"/>
          </p:cNvSpPr>
          <p:nvPr>
            <p:ph type="title"/>
          </p:nvPr>
        </p:nvSpPr>
        <p:spPr>
          <a:xfrm>
            <a:off x="302401" y="302400"/>
            <a:ext cx="5246750" cy="643805"/>
          </a:xfrm>
        </p:spPr>
        <p:txBody>
          <a:bodyPr/>
          <a:lstStyle/>
          <a:p>
            <a:r>
              <a:rPr lang="en-GB" sz="2400"/>
              <a:t>CORNEOCARE™ : Moisturization – Skin barrier on healthy skin</a:t>
            </a:r>
            <a:endParaRPr lang="en-NL" sz="2400"/>
          </a:p>
        </p:txBody>
      </p:sp>
      <p:sp>
        <p:nvSpPr>
          <p:cNvPr id="7" name="Text Placeholder 6">
            <a:extLst>
              <a:ext uri="{FF2B5EF4-FFF2-40B4-BE49-F238E27FC236}">
                <a16:creationId xmlns:a16="http://schemas.microsoft.com/office/drawing/2014/main" id="{26E2CAA3-DFC7-D19C-2191-0AF9096F9D5D}"/>
              </a:ext>
            </a:extLst>
          </p:cNvPr>
          <p:cNvSpPr>
            <a:spLocks noGrp="1"/>
          </p:cNvSpPr>
          <p:nvPr>
            <p:ph type="body" sz="quarter" idx="24"/>
          </p:nvPr>
        </p:nvSpPr>
        <p:spPr>
          <a:xfrm>
            <a:off x="302398" y="6214540"/>
            <a:ext cx="6894269" cy="109061"/>
          </a:xfrm>
        </p:spPr>
        <p:txBody>
          <a:bodyPr/>
          <a:lstStyle/>
          <a:p>
            <a:r>
              <a:rPr lang="en-GB"/>
              <a:t>F.B. Camargo, L.R. Gaspar, P.M.B.G. Maia Campos. J. </a:t>
            </a:r>
            <a:r>
              <a:rPr lang="en-GB" err="1"/>
              <a:t>Cosmet</a:t>
            </a:r>
            <a:r>
              <a:rPr lang="en-GB"/>
              <a:t>. Sci., 2011, 62, 361–369</a:t>
            </a:r>
          </a:p>
          <a:p>
            <a:endParaRPr lang="en-GB"/>
          </a:p>
          <a:p>
            <a:endParaRPr lang="en-NL"/>
          </a:p>
        </p:txBody>
      </p:sp>
      <p:sp>
        <p:nvSpPr>
          <p:cNvPr id="9" name="Text Placeholder 2">
            <a:extLst>
              <a:ext uri="{FF2B5EF4-FFF2-40B4-BE49-F238E27FC236}">
                <a16:creationId xmlns:a16="http://schemas.microsoft.com/office/drawing/2014/main" id="{7B54902E-66F7-C76C-AADF-3844A5793D39}"/>
              </a:ext>
            </a:extLst>
          </p:cNvPr>
          <p:cNvSpPr txBox="1">
            <a:spLocks/>
          </p:cNvSpPr>
          <p:nvPr/>
        </p:nvSpPr>
        <p:spPr>
          <a:xfrm>
            <a:off x="302397" y="4456706"/>
            <a:ext cx="5246751" cy="149787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1950" marR="0" lvl="1" indent="-36195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
              <a:tabLst/>
              <a:defRPr/>
            </a:pPr>
            <a:r>
              <a:rPr kumimoji="0" lang="en-GB" sz="1400" b="0" i="0" u="none" strike="noStrike" kern="1200" cap="none" spc="0" normalizeH="0" baseline="0" noProof="0">
                <a:ln>
                  <a:noFill/>
                </a:ln>
                <a:solidFill>
                  <a:prstClr val="black"/>
                </a:solidFill>
                <a:effectLst/>
                <a:uLnTx/>
                <a:uFillTx/>
                <a:latin typeface="DM Sans"/>
                <a:ea typeface="+mn-ea"/>
                <a:cs typeface="+mn-cs"/>
              </a:rPr>
              <a:t>40 healthy female subjects, forearm, 20-35 years old</a:t>
            </a:r>
          </a:p>
          <a:p>
            <a:pPr marL="361950" marR="0" lvl="1" indent="-36195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
              <a:tabLst/>
              <a:defRPr/>
            </a:pPr>
            <a:r>
              <a:rPr kumimoji="0" lang="en-GB" sz="1400" b="0" i="0" u="none" strike="noStrike" kern="1200" cap="none" spc="0" normalizeH="0" baseline="0" noProof="0">
                <a:ln>
                  <a:noFill/>
                </a:ln>
                <a:solidFill>
                  <a:prstClr val="black"/>
                </a:solidFill>
                <a:effectLst/>
                <a:uLnTx/>
                <a:uFillTx/>
                <a:latin typeface="DM Sans"/>
                <a:ea typeface="+mn-ea"/>
                <a:cs typeface="+mn-cs"/>
              </a:rPr>
              <a:t>0.5%, 1.0%, or 5.0% (w/w) D-panthenol formulation vs placebo</a:t>
            </a:r>
          </a:p>
          <a:p>
            <a:pPr marL="361950" marR="0" lvl="1" indent="-36195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Char char=""/>
              <a:tabLst/>
              <a:defRPr/>
            </a:pPr>
            <a:r>
              <a:rPr kumimoji="0" lang="en-GB" sz="1400" b="0" i="0" u="none" strike="noStrike" kern="1200" cap="none" spc="0" normalizeH="0" baseline="0" noProof="0">
                <a:ln>
                  <a:noFill/>
                </a:ln>
                <a:solidFill>
                  <a:prstClr val="black"/>
                </a:solidFill>
                <a:effectLst/>
                <a:uLnTx/>
                <a:uFillTx/>
                <a:latin typeface="DM Sans"/>
                <a:ea typeface="+mn-ea"/>
                <a:cs typeface="+mn-cs"/>
              </a:rPr>
              <a:t>15 and 30 days, twice daily </a:t>
            </a:r>
          </a:p>
        </p:txBody>
      </p:sp>
      <p:sp>
        <p:nvSpPr>
          <p:cNvPr id="16" name="TextBox 15">
            <a:extLst>
              <a:ext uri="{FF2B5EF4-FFF2-40B4-BE49-F238E27FC236}">
                <a16:creationId xmlns:a16="http://schemas.microsoft.com/office/drawing/2014/main" id="{B43CB8A5-B838-E4D0-1DC5-E1BC91E6D9F5}"/>
              </a:ext>
            </a:extLst>
          </p:cNvPr>
          <p:cNvSpPr txBox="1"/>
          <p:nvPr/>
        </p:nvSpPr>
        <p:spPr>
          <a:xfrm>
            <a:off x="6247791" y="3111211"/>
            <a:ext cx="274510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de-CH" sz="800" b="0" i="0" u="none" strike="noStrike" kern="1200" cap="none" spc="0" normalizeH="0" baseline="0" noProof="0" dirty="0">
                <a:ln>
                  <a:noFill/>
                </a:ln>
                <a:solidFill>
                  <a:prstClr val="white">
                    <a:lumMod val="65000"/>
                  </a:prstClr>
                </a:solidFill>
                <a:effectLst/>
                <a:uLnTx/>
                <a:uFillTx/>
                <a:latin typeface="DM Sans"/>
                <a:ea typeface="+mn-ea"/>
                <a:cs typeface="Arial"/>
              </a:rPr>
              <a:t>∗ p &lt; 0.001 </a:t>
            </a:r>
            <a:r>
              <a:rPr kumimoji="0" lang="de-CH" sz="800" b="0" i="0" u="none" strike="noStrike" kern="1200" cap="none" spc="0" normalizeH="0" baseline="0" noProof="0" dirty="0" err="1">
                <a:ln>
                  <a:noFill/>
                </a:ln>
                <a:solidFill>
                  <a:prstClr val="white">
                    <a:lumMod val="65000"/>
                  </a:prstClr>
                </a:solidFill>
                <a:effectLst/>
                <a:uLnTx/>
                <a:uFillTx/>
                <a:latin typeface="DM Sans"/>
                <a:ea typeface="+mn-ea"/>
                <a:cs typeface="Arial"/>
              </a:rPr>
              <a:t>vs</a:t>
            </a:r>
            <a:r>
              <a:rPr kumimoji="0" lang="de-CH" sz="800" b="0" i="0" u="none" strike="noStrike" kern="1200" cap="none" spc="0" normalizeH="0" baseline="0" noProof="0" dirty="0">
                <a:ln>
                  <a:noFill/>
                </a:ln>
                <a:solidFill>
                  <a:prstClr val="white">
                    <a:lumMod val="65000"/>
                  </a:prstClr>
                </a:solidFill>
                <a:effectLst/>
                <a:uLnTx/>
                <a:uFillTx/>
                <a:latin typeface="DM Sans"/>
                <a:ea typeface="+mn-ea"/>
                <a:cs typeface="Arial"/>
              </a:rPr>
              <a:t> </a:t>
            </a:r>
            <a:r>
              <a:rPr kumimoji="0" lang="de-CH" sz="800" b="0" i="0" u="none" strike="noStrike" kern="1200" cap="none" spc="0" normalizeH="0" baseline="0" noProof="0" dirty="0" err="1">
                <a:ln>
                  <a:noFill/>
                </a:ln>
                <a:solidFill>
                  <a:prstClr val="white">
                    <a:lumMod val="65000"/>
                  </a:prstClr>
                </a:solidFill>
                <a:effectLst/>
                <a:uLnTx/>
                <a:uFillTx/>
                <a:latin typeface="DM Sans"/>
                <a:ea typeface="+mn-ea"/>
                <a:cs typeface="Arial"/>
              </a:rPr>
              <a:t>control</a:t>
            </a:r>
            <a:r>
              <a:rPr kumimoji="0" lang="de-CH" sz="800" b="0" i="0" u="none" strike="noStrike" kern="1200" cap="none" spc="0" normalizeH="0" baseline="0" noProof="0" dirty="0">
                <a:ln>
                  <a:noFill/>
                </a:ln>
                <a:solidFill>
                  <a:prstClr val="white">
                    <a:lumMod val="65000"/>
                  </a:prstClr>
                </a:solidFill>
                <a:effectLst/>
                <a:uLnTx/>
                <a:uFillTx/>
                <a:latin typeface="DM Sans"/>
                <a:ea typeface="+mn-ea"/>
                <a:cs typeface="Arial"/>
              </a:rPr>
              <a:t> </a:t>
            </a:r>
            <a:r>
              <a:rPr kumimoji="0" lang="de-CH" sz="800" b="0" i="0" u="none" strike="noStrike" kern="1200" cap="none" spc="0" normalizeH="0" baseline="0" noProof="0" dirty="0" err="1">
                <a:ln>
                  <a:noFill/>
                </a:ln>
                <a:solidFill>
                  <a:prstClr val="white">
                    <a:lumMod val="65000"/>
                  </a:prstClr>
                </a:solidFill>
                <a:effectLst/>
                <a:uLnTx/>
                <a:uFillTx/>
                <a:latin typeface="DM Sans"/>
                <a:ea typeface="+mn-ea"/>
                <a:cs typeface="Arial"/>
              </a:rPr>
              <a:t>group</a:t>
            </a:r>
            <a:endParaRPr kumimoji="0" lang="de-CH" sz="800" b="0" i="0" u="none" strike="noStrike" kern="1200" cap="none" spc="0" normalizeH="0" baseline="0" noProof="0" dirty="0">
              <a:ln>
                <a:noFill/>
              </a:ln>
              <a:solidFill>
                <a:prstClr val="white">
                  <a:lumMod val="65000"/>
                </a:prstClr>
              </a:solidFill>
              <a:effectLst/>
              <a:uLnTx/>
              <a:uFillTx/>
              <a:latin typeface="DM Sans"/>
              <a:ea typeface="+mn-ea"/>
              <a:cs typeface="Arial"/>
            </a:endParaRPr>
          </a:p>
        </p:txBody>
      </p:sp>
      <p:sp>
        <p:nvSpPr>
          <p:cNvPr id="17" name="ZoneTexte 2">
            <a:extLst>
              <a:ext uri="{FF2B5EF4-FFF2-40B4-BE49-F238E27FC236}">
                <a16:creationId xmlns:a16="http://schemas.microsoft.com/office/drawing/2014/main" id="{17A2F179-0012-6196-B95B-35C9E4B2AC30}"/>
              </a:ext>
            </a:extLst>
          </p:cNvPr>
          <p:cNvSpPr txBox="1"/>
          <p:nvPr/>
        </p:nvSpPr>
        <p:spPr>
          <a:xfrm rot="16200000">
            <a:off x="4908897" y="4251851"/>
            <a:ext cx="189949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50" b="1" i="0" u="none" strike="noStrike" kern="1200" cap="none" spc="0" normalizeH="0" baseline="0" noProof="0">
                <a:ln>
                  <a:noFill/>
                </a:ln>
                <a:solidFill>
                  <a:prstClr val="black"/>
                </a:solidFill>
                <a:effectLst/>
                <a:uLnTx/>
                <a:uFillTx/>
                <a:latin typeface="Trebuchet MS" panose="020B0603020202020204" pitchFamily="34" charset="0"/>
                <a:ea typeface="+mn-ea"/>
                <a:cs typeface="+mn-cs"/>
              </a:rPr>
              <a:t>TEWL (g/m</a:t>
            </a:r>
            <a:r>
              <a:rPr kumimoji="0" lang="fr-CH" sz="1050" b="1" i="0" u="none" strike="noStrike" kern="1200" cap="none" spc="0" normalizeH="0" baseline="30000" noProof="0">
                <a:ln>
                  <a:noFill/>
                </a:ln>
                <a:solidFill>
                  <a:prstClr val="black"/>
                </a:solidFill>
                <a:effectLst/>
                <a:uLnTx/>
                <a:uFillTx/>
                <a:latin typeface="Trebuchet MS" panose="020B0603020202020204" pitchFamily="34" charset="0"/>
                <a:ea typeface="+mn-ea"/>
                <a:cs typeface="+mn-cs"/>
              </a:rPr>
              <a:t>2</a:t>
            </a:r>
            <a:r>
              <a:rPr kumimoji="0" lang="fr-CH" sz="1050" b="1" i="0" u="none" strike="noStrike" kern="1200" cap="none" spc="0" normalizeH="0" baseline="0" noProof="0">
                <a:ln>
                  <a:noFill/>
                </a:ln>
                <a:solidFill>
                  <a:prstClr val="black"/>
                </a:solidFill>
                <a:effectLst/>
                <a:uLnTx/>
                <a:uFillTx/>
                <a:latin typeface="Trebuchet MS" panose="020B0603020202020204" pitchFamily="34" charset="0"/>
                <a:ea typeface="+mn-ea"/>
                <a:cs typeface="+mn-cs"/>
              </a:rPr>
              <a:t>.h)</a:t>
            </a:r>
            <a:endParaRPr kumimoji="0" lang="en-US" sz="1050" b="1" i="0" u="none" strike="noStrike" kern="1200" cap="none" spc="0" normalizeH="0" baseline="0" noProof="0" err="1">
              <a:ln>
                <a:noFill/>
              </a:ln>
              <a:solidFill>
                <a:prstClr val="black"/>
              </a:solidFill>
              <a:effectLst/>
              <a:uLnTx/>
              <a:uFillTx/>
              <a:latin typeface="Trebuchet MS" panose="020B0603020202020204" pitchFamily="34" charset="0"/>
              <a:ea typeface="+mn-ea"/>
              <a:cs typeface="+mn-cs"/>
            </a:endParaRPr>
          </a:p>
        </p:txBody>
      </p:sp>
      <p:sp>
        <p:nvSpPr>
          <p:cNvPr id="18" name="ZoneTexte 19">
            <a:extLst>
              <a:ext uri="{FF2B5EF4-FFF2-40B4-BE49-F238E27FC236}">
                <a16:creationId xmlns:a16="http://schemas.microsoft.com/office/drawing/2014/main" id="{FA3CAF38-2266-89A8-D139-C2AE52C20925}"/>
              </a:ext>
            </a:extLst>
          </p:cNvPr>
          <p:cNvSpPr txBox="1"/>
          <p:nvPr/>
        </p:nvSpPr>
        <p:spPr>
          <a:xfrm rot="16200000">
            <a:off x="4948725" y="1426338"/>
            <a:ext cx="1899492"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CH" sz="1050" b="1" i="0" u="none" strike="noStrike" kern="1200" cap="none" spc="0" normalizeH="0" baseline="0" noProof="0">
                <a:ln>
                  <a:noFill/>
                </a:ln>
                <a:solidFill>
                  <a:prstClr val="black"/>
                </a:solidFill>
                <a:effectLst/>
                <a:uLnTx/>
                <a:uFillTx/>
                <a:latin typeface="Trebuchet MS" panose="020B0603020202020204" pitchFamily="34" charset="0"/>
                <a:ea typeface="+mn-ea"/>
                <a:cs typeface="+mn-cs"/>
              </a:rPr>
              <a:t>Water Content (U.A.)</a:t>
            </a:r>
            <a:endParaRPr kumimoji="0" lang="en-US" sz="1050" b="1" i="0" u="none" strike="noStrike" kern="1200" cap="none" spc="0" normalizeH="0" baseline="0" noProof="0" err="1">
              <a:ln>
                <a:noFill/>
              </a:ln>
              <a:solidFill>
                <a:prstClr val="black"/>
              </a:solidFill>
              <a:effectLst/>
              <a:uLnTx/>
              <a:uFillTx/>
              <a:latin typeface="Trebuchet MS" panose="020B0603020202020204" pitchFamily="34" charset="0"/>
              <a:ea typeface="+mn-ea"/>
              <a:cs typeface="+mn-cs"/>
            </a:endParaRPr>
          </a:p>
        </p:txBody>
      </p:sp>
      <p:sp>
        <p:nvSpPr>
          <p:cNvPr id="20" name="TextBox 19">
            <a:extLst>
              <a:ext uri="{FF2B5EF4-FFF2-40B4-BE49-F238E27FC236}">
                <a16:creationId xmlns:a16="http://schemas.microsoft.com/office/drawing/2014/main" id="{43C629DB-7AB1-E905-AAF1-833F68ED3C92}"/>
              </a:ext>
            </a:extLst>
          </p:cNvPr>
          <p:cNvSpPr txBox="1"/>
          <p:nvPr/>
        </p:nvSpPr>
        <p:spPr>
          <a:xfrm>
            <a:off x="6025430" y="6372958"/>
            <a:ext cx="2745100"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de-CH" sz="800" b="0" i="0" u="none" strike="noStrike" kern="1200" cap="none" spc="0" normalizeH="0" baseline="0" noProof="0">
                <a:ln>
                  <a:noFill/>
                </a:ln>
                <a:solidFill>
                  <a:prstClr val="white">
                    <a:lumMod val="65000"/>
                  </a:prstClr>
                </a:solidFill>
                <a:effectLst/>
                <a:uLnTx/>
                <a:uFillTx/>
                <a:latin typeface="DM Sans"/>
                <a:ea typeface="+mn-ea"/>
                <a:cs typeface="Arial"/>
              </a:rPr>
              <a:t>* p &lt; 0.001 </a:t>
            </a:r>
            <a:r>
              <a:rPr kumimoji="0" lang="de-CH" sz="800" b="0" i="0" u="none" strike="noStrike" kern="1200" cap="none" spc="0" normalizeH="0" baseline="0" noProof="0" err="1">
                <a:ln>
                  <a:noFill/>
                </a:ln>
                <a:solidFill>
                  <a:prstClr val="white">
                    <a:lumMod val="65000"/>
                  </a:prstClr>
                </a:solidFill>
                <a:effectLst/>
                <a:uLnTx/>
                <a:uFillTx/>
                <a:latin typeface="DM Sans"/>
                <a:ea typeface="+mn-ea"/>
                <a:cs typeface="Arial"/>
              </a:rPr>
              <a:t>vs</a:t>
            </a:r>
            <a:r>
              <a:rPr kumimoji="0" lang="de-CH" sz="800" b="0" i="0" u="none" strike="noStrike" kern="1200" cap="none" spc="0" normalizeH="0" baseline="0" noProof="0">
                <a:ln>
                  <a:noFill/>
                </a:ln>
                <a:solidFill>
                  <a:prstClr val="white">
                    <a:lumMod val="65000"/>
                  </a:prstClr>
                </a:solidFill>
                <a:effectLst/>
                <a:uLnTx/>
                <a:uFillTx/>
                <a:latin typeface="DM Sans"/>
                <a:ea typeface="+mn-ea"/>
                <a:cs typeface="Arial"/>
              </a:rPr>
              <a:t> </a:t>
            </a:r>
            <a:r>
              <a:rPr kumimoji="0" lang="de-CH" sz="800" b="0" i="0" u="none" strike="noStrike" kern="1200" cap="none" spc="0" normalizeH="0" baseline="0" noProof="0" err="1">
                <a:ln>
                  <a:noFill/>
                </a:ln>
                <a:solidFill>
                  <a:prstClr val="white">
                    <a:lumMod val="65000"/>
                  </a:prstClr>
                </a:solidFill>
                <a:effectLst/>
                <a:uLnTx/>
                <a:uFillTx/>
                <a:latin typeface="DM Sans"/>
                <a:ea typeface="+mn-ea"/>
                <a:cs typeface="Arial"/>
              </a:rPr>
              <a:t>control</a:t>
            </a:r>
            <a:r>
              <a:rPr kumimoji="0" lang="de-CH" sz="800" b="0" i="0" u="none" strike="noStrike" kern="1200" cap="none" spc="0" normalizeH="0" baseline="0" noProof="0">
                <a:ln>
                  <a:noFill/>
                </a:ln>
                <a:solidFill>
                  <a:prstClr val="white">
                    <a:lumMod val="65000"/>
                  </a:prstClr>
                </a:solidFill>
                <a:effectLst/>
                <a:uLnTx/>
                <a:uFillTx/>
                <a:latin typeface="DM Sans"/>
                <a:ea typeface="+mn-ea"/>
                <a:cs typeface="Arial"/>
              </a:rPr>
              <a:t> group</a:t>
            </a:r>
          </a:p>
        </p:txBody>
      </p:sp>
      <p:pic>
        <p:nvPicPr>
          <p:cNvPr id="10" name="Graphic 9">
            <a:extLst>
              <a:ext uri="{FF2B5EF4-FFF2-40B4-BE49-F238E27FC236}">
                <a16:creationId xmlns:a16="http://schemas.microsoft.com/office/drawing/2014/main" id="{91B3E4F4-E8FE-643B-7014-F27A901879D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423199" y="644643"/>
            <a:ext cx="588905" cy="588905"/>
          </a:xfrm>
          <a:prstGeom prst="rect">
            <a:avLst/>
          </a:prstGeom>
        </p:spPr>
      </p:pic>
      <p:sp>
        <p:nvSpPr>
          <p:cNvPr id="8" name="TextBox 1">
            <a:extLst>
              <a:ext uri="{FF2B5EF4-FFF2-40B4-BE49-F238E27FC236}">
                <a16:creationId xmlns:a16="http://schemas.microsoft.com/office/drawing/2014/main" id="{579C142F-2FC4-9A0D-ADE5-10D6E2BD25D5}"/>
              </a:ext>
            </a:extLst>
          </p:cNvPr>
          <p:cNvSpPr txBox="1"/>
          <p:nvPr/>
        </p:nvSpPr>
        <p:spPr>
          <a:xfrm>
            <a:off x="10760015" y="184412"/>
            <a:ext cx="1431985" cy="338554"/>
          </a:xfrm>
          <a:prstGeom prst="rect">
            <a:avLst/>
          </a:prstGeom>
          <a:solidFill>
            <a:schemeClr val="accent3"/>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12" name="Picture 11">
            <a:extLst>
              <a:ext uri="{FF2B5EF4-FFF2-40B4-BE49-F238E27FC236}">
                <a16:creationId xmlns:a16="http://schemas.microsoft.com/office/drawing/2014/main" id="{B24F0924-2DF0-936E-F1AE-F5B4492A4D7D}"/>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5985601" y="3341183"/>
            <a:ext cx="4615002" cy="2992060"/>
          </a:xfrm>
          <a:prstGeom prst="rect">
            <a:avLst/>
          </a:prstGeom>
        </p:spPr>
      </p:pic>
    </p:spTree>
    <p:extLst>
      <p:ext uri="{BB962C8B-B14F-4D97-AF65-F5344CB8AC3E}">
        <p14:creationId xmlns:p14="http://schemas.microsoft.com/office/powerpoint/2010/main" val="2652078443"/>
      </p:ext>
    </p:extLst>
  </p:cSld>
  <p:clrMapOvr>
    <a:masterClrMapping/>
  </p:clrMapOvr>
  <p:transition spd="med">
    <p:pull dir="u"/>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383F3C-9ADC-B339-5BEF-B79C50430B4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4F33CF88-6F55-7F6E-9A3E-1985BD6364B9}"/>
              </a:ext>
            </a:extLst>
          </p:cNvPr>
          <p:cNvSpPr>
            <a:spLocks noGrp="1"/>
          </p:cNvSpPr>
          <p:nvPr>
            <p:ph type="body" sz="quarter" idx="12"/>
          </p:nvPr>
        </p:nvSpPr>
        <p:spPr>
          <a:xfrm>
            <a:off x="297355" y="2197968"/>
            <a:ext cx="5246755" cy="1166643"/>
          </a:xfrm>
          <a:solidFill>
            <a:schemeClr val="accent6"/>
          </a:solidFill>
        </p:spPr>
        <p:txBody>
          <a:bodyPr wrap="square" lIns="90000" tIns="90000" rIns="90000" bIns="90000">
            <a:spAutoFit/>
          </a:bodyPr>
          <a:lstStyle/>
          <a:p>
            <a:r>
              <a:rPr lang="en-GB" sz="1600"/>
              <a:t>Panthenol leads to faster closure, re-epithelialization and better cosmetic appearance of wounds after fractional ablative CO2 laser resurfacing of photodamaged skin</a:t>
            </a:r>
          </a:p>
        </p:txBody>
      </p:sp>
      <p:sp>
        <p:nvSpPr>
          <p:cNvPr id="5" name="Title 4">
            <a:extLst>
              <a:ext uri="{FF2B5EF4-FFF2-40B4-BE49-F238E27FC236}">
                <a16:creationId xmlns:a16="http://schemas.microsoft.com/office/drawing/2014/main" id="{5FF2D46A-31AD-15A6-9A5D-E59F3C154140}"/>
              </a:ext>
            </a:extLst>
          </p:cNvPr>
          <p:cNvSpPr>
            <a:spLocks noGrp="1"/>
          </p:cNvSpPr>
          <p:nvPr>
            <p:ph type="title"/>
          </p:nvPr>
        </p:nvSpPr>
        <p:spPr>
          <a:xfrm>
            <a:off x="302401" y="302400"/>
            <a:ext cx="9417332" cy="303211"/>
          </a:xfrm>
        </p:spPr>
        <p:txBody>
          <a:bodyPr/>
          <a:lstStyle/>
          <a:p>
            <a:r>
              <a:rPr lang="en-GB" sz="2400"/>
              <a:t>Skin Repair</a:t>
            </a:r>
            <a:endParaRPr lang="en-NL" sz="2400"/>
          </a:p>
        </p:txBody>
      </p:sp>
      <p:sp>
        <p:nvSpPr>
          <p:cNvPr id="7" name="Text Placeholder 6">
            <a:extLst>
              <a:ext uri="{FF2B5EF4-FFF2-40B4-BE49-F238E27FC236}">
                <a16:creationId xmlns:a16="http://schemas.microsoft.com/office/drawing/2014/main" id="{26E2CAA3-DFC7-D19C-2191-0AF9096F9D5D}"/>
              </a:ext>
            </a:extLst>
          </p:cNvPr>
          <p:cNvSpPr>
            <a:spLocks noGrp="1"/>
          </p:cNvSpPr>
          <p:nvPr>
            <p:ph type="body" sz="quarter" idx="24"/>
          </p:nvPr>
        </p:nvSpPr>
        <p:spPr>
          <a:xfrm>
            <a:off x="302398" y="6214540"/>
            <a:ext cx="6894269" cy="109061"/>
          </a:xfrm>
        </p:spPr>
        <p:txBody>
          <a:bodyPr/>
          <a:lstStyle/>
          <a:p>
            <a:r>
              <a:rPr lang="en-GB" err="1"/>
              <a:t>Heise</a:t>
            </a:r>
            <a:r>
              <a:rPr lang="en-GB"/>
              <a:t> R, et al. </a:t>
            </a:r>
            <a:r>
              <a:rPr lang="en-GB" err="1"/>
              <a:t>Cutan</a:t>
            </a:r>
            <a:r>
              <a:rPr lang="en-GB"/>
              <a:t> </a:t>
            </a:r>
            <a:r>
              <a:rPr lang="en-GB" err="1"/>
              <a:t>Ocul</a:t>
            </a:r>
            <a:r>
              <a:rPr lang="en-GB"/>
              <a:t> </a:t>
            </a:r>
            <a:r>
              <a:rPr lang="en-GB" err="1"/>
              <a:t>Toxicol</a:t>
            </a:r>
            <a:r>
              <a:rPr lang="en-GB"/>
              <a:t> 2019</a:t>
            </a:r>
          </a:p>
          <a:p>
            <a:endParaRPr lang="en-GB"/>
          </a:p>
          <a:p>
            <a:endParaRPr lang="en-GB"/>
          </a:p>
          <a:p>
            <a:endParaRPr lang="en-GB"/>
          </a:p>
          <a:p>
            <a:endParaRPr lang="en-GB"/>
          </a:p>
          <a:p>
            <a:endParaRPr lang="en-GB"/>
          </a:p>
          <a:p>
            <a:endParaRPr lang="en-NL"/>
          </a:p>
        </p:txBody>
      </p:sp>
      <p:sp>
        <p:nvSpPr>
          <p:cNvPr id="9" name="Text Placeholder 2">
            <a:extLst>
              <a:ext uri="{FF2B5EF4-FFF2-40B4-BE49-F238E27FC236}">
                <a16:creationId xmlns:a16="http://schemas.microsoft.com/office/drawing/2014/main" id="{7B54902E-66F7-C76C-AADF-3844A5793D39}"/>
              </a:ext>
            </a:extLst>
          </p:cNvPr>
          <p:cNvSpPr txBox="1">
            <a:spLocks/>
          </p:cNvSpPr>
          <p:nvPr/>
        </p:nvSpPr>
        <p:spPr>
          <a:xfrm>
            <a:off x="297355" y="4011136"/>
            <a:ext cx="5246755" cy="148484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361950" marR="0" lvl="1" indent="-361950" algn="l" defTabSz="914400" rtl="0" eaLnBrk="1" fontAlgn="auto" latinLnBrk="0" hangingPunct="1">
              <a:lnSpc>
                <a:spcPct val="90000"/>
              </a:lnSpc>
              <a:spcBef>
                <a:spcPts val="500"/>
              </a:spcBef>
              <a:spcAft>
                <a:spcPts val="400"/>
              </a:spcAft>
              <a:buClr>
                <a:srgbClr val="D34252"/>
              </a:buClr>
              <a:buSzPct val="90000"/>
              <a:buFont typeface="Wingdings" panose="05000000000000000000" pitchFamily="2" charset="2"/>
              <a:buChar char=""/>
              <a:tabLst/>
              <a:defRPr/>
            </a:pPr>
            <a:r>
              <a:rPr kumimoji="0" lang="en-GB" sz="1400" b="0" i="0" u="none" strike="noStrike" kern="1200" cap="none" spc="0" normalizeH="0" baseline="0" noProof="0">
                <a:ln>
                  <a:noFill/>
                </a:ln>
                <a:solidFill>
                  <a:prstClr val="black"/>
                </a:solidFill>
                <a:effectLst/>
                <a:uLnTx/>
                <a:uFillTx/>
                <a:latin typeface="DM Sans"/>
                <a:ea typeface="+mn-ea"/>
                <a:cs typeface="+mn-cs"/>
              </a:rPr>
              <a:t>38 subjects with photodamaged skin</a:t>
            </a:r>
          </a:p>
          <a:p>
            <a:pPr marL="361950" marR="0" lvl="1" indent="-361950" algn="l" defTabSz="914400" rtl="0" eaLnBrk="1" fontAlgn="auto" latinLnBrk="0" hangingPunct="1">
              <a:lnSpc>
                <a:spcPct val="90000"/>
              </a:lnSpc>
              <a:spcBef>
                <a:spcPts val="500"/>
              </a:spcBef>
              <a:spcAft>
                <a:spcPts val="400"/>
              </a:spcAft>
              <a:buClr>
                <a:srgbClr val="D34252"/>
              </a:buClr>
              <a:buSzPct val="90000"/>
              <a:buFont typeface="Wingdings" panose="05000000000000000000" pitchFamily="2" charset="2"/>
              <a:buChar char=""/>
              <a:tabLst/>
              <a:defRPr/>
            </a:pPr>
            <a:r>
              <a:rPr kumimoji="0" lang="en-GB" sz="1400" b="0" i="0" u="none" strike="noStrike" kern="1200" cap="none" spc="0" normalizeH="0" baseline="0" noProof="0">
                <a:ln>
                  <a:noFill/>
                </a:ln>
                <a:solidFill>
                  <a:prstClr val="black"/>
                </a:solidFill>
                <a:effectLst/>
                <a:uLnTx/>
                <a:uFillTx/>
                <a:latin typeface="DM Sans"/>
                <a:ea typeface="+mn-ea"/>
                <a:cs typeface="+mn-cs"/>
              </a:rPr>
              <a:t>7 days, once daily</a:t>
            </a:r>
          </a:p>
          <a:p>
            <a:pPr marL="361950" marR="0" lvl="1" indent="-361950" algn="l" defTabSz="914400" rtl="0" eaLnBrk="1" fontAlgn="auto" latinLnBrk="0" hangingPunct="1">
              <a:lnSpc>
                <a:spcPct val="90000"/>
              </a:lnSpc>
              <a:spcBef>
                <a:spcPts val="500"/>
              </a:spcBef>
              <a:spcAft>
                <a:spcPts val="400"/>
              </a:spcAft>
              <a:buClr>
                <a:srgbClr val="D34252"/>
              </a:buClr>
              <a:buSzPct val="90000"/>
              <a:buFont typeface="Wingdings" panose="05000000000000000000" pitchFamily="2" charset="2"/>
              <a:buChar char=""/>
              <a:tabLst/>
              <a:defRPr/>
            </a:pPr>
            <a:r>
              <a:rPr kumimoji="0" lang="en-GB" sz="1400" b="0" i="0" u="none" strike="noStrike" kern="1200" cap="none" spc="0" normalizeH="0" baseline="0" noProof="0">
                <a:ln>
                  <a:noFill/>
                </a:ln>
                <a:solidFill>
                  <a:prstClr val="black"/>
                </a:solidFill>
                <a:effectLst/>
                <a:uLnTx/>
                <a:uFillTx/>
                <a:latin typeface="DM Sans"/>
                <a:ea typeface="+mn-ea"/>
                <a:cs typeface="+mn-cs"/>
              </a:rPr>
              <a:t>wound area in two sections: D-panthenol ointment (</a:t>
            </a:r>
            <a:r>
              <a:rPr kumimoji="0" lang="en-GB" sz="1400" b="0" i="0" u="none" strike="noStrike" kern="1200" cap="none" spc="0" normalizeH="0" baseline="0" noProof="0" err="1">
                <a:ln>
                  <a:noFill/>
                </a:ln>
                <a:solidFill>
                  <a:prstClr val="black"/>
                </a:solidFill>
                <a:effectLst/>
                <a:uLnTx/>
                <a:uFillTx/>
                <a:latin typeface="DM Sans"/>
                <a:ea typeface="+mn-ea"/>
                <a:cs typeface="+mn-cs"/>
              </a:rPr>
              <a:t>Bepanthen</a:t>
            </a:r>
            <a:r>
              <a:rPr kumimoji="0" lang="en-GB" sz="1400" b="0" i="0" u="none" strike="noStrike" kern="1200" cap="none" spc="0" normalizeH="0" baseline="0" noProof="0">
                <a:ln>
                  <a:noFill/>
                </a:ln>
                <a:solidFill>
                  <a:prstClr val="black"/>
                </a:solidFill>
                <a:effectLst/>
                <a:uLnTx/>
                <a:uFillTx/>
                <a:latin typeface="DM Sans"/>
                <a:ea typeface="+mn-ea"/>
                <a:cs typeface="+mn-cs"/>
              </a:rPr>
              <a:t>® Wound Healing Ointment, Bayer, </a:t>
            </a:r>
            <a:r>
              <a:rPr kumimoji="0" lang="en-GB" sz="1400" b="0" i="0" u="none" strike="noStrike" kern="1200" cap="none" spc="0" normalizeH="0" baseline="0" noProof="0" err="1">
                <a:ln>
                  <a:noFill/>
                </a:ln>
                <a:solidFill>
                  <a:prstClr val="black"/>
                </a:solidFill>
                <a:effectLst/>
                <a:uLnTx/>
                <a:uFillTx/>
                <a:latin typeface="DM Sans"/>
                <a:ea typeface="+mn-ea"/>
                <a:cs typeface="+mn-cs"/>
              </a:rPr>
              <a:t>Leverkusen,Germany</a:t>
            </a:r>
            <a:r>
              <a:rPr kumimoji="0" lang="en-GB" sz="1400" b="0" i="0" u="none" strike="noStrike" kern="1200" cap="none" spc="0" normalizeH="0" baseline="0" noProof="0">
                <a:ln>
                  <a:noFill/>
                </a:ln>
                <a:solidFill>
                  <a:prstClr val="black"/>
                </a:solidFill>
                <a:effectLst/>
                <a:uLnTx/>
                <a:uFillTx/>
                <a:latin typeface="DM Sans"/>
                <a:ea typeface="+mn-ea"/>
                <a:cs typeface="+mn-cs"/>
              </a:rPr>
              <a:t>) vs petroleum </a:t>
            </a:r>
            <a:br>
              <a:rPr kumimoji="0" lang="en-GB" sz="1400" b="0" i="0" u="none" strike="noStrike" kern="1200" cap="none" spc="0" normalizeH="0" baseline="0" noProof="0">
                <a:ln>
                  <a:noFill/>
                </a:ln>
                <a:solidFill>
                  <a:prstClr val="black"/>
                </a:solidFill>
                <a:effectLst/>
                <a:uLnTx/>
                <a:uFillTx/>
                <a:latin typeface="DM Sans"/>
                <a:ea typeface="+mn-ea"/>
                <a:cs typeface="+mn-cs"/>
              </a:rPr>
            </a:br>
            <a:r>
              <a:rPr kumimoji="0" lang="en-GB" sz="1400" b="0" i="0" u="none" strike="noStrike" kern="1200" cap="none" spc="0" normalizeH="0" baseline="0" noProof="0">
                <a:ln>
                  <a:noFill/>
                </a:ln>
                <a:solidFill>
                  <a:prstClr val="black"/>
                </a:solidFill>
                <a:effectLst/>
                <a:uLnTx/>
                <a:uFillTx/>
                <a:latin typeface="DM Sans"/>
                <a:ea typeface="+mn-ea"/>
                <a:cs typeface="+mn-cs"/>
              </a:rPr>
              <a:t>jelly (Vaseline) </a:t>
            </a:r>
          </a:p>
          <a:p>
            <a:pPr marL="0" marR="0" lvl="1" indent="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None/>
              <a:tabLst/>
              <a:defRPr/>
            </a:pPr>
            <a:endParaRPr kumimoji="0" lang="en-GB" sz="14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B08AEB20-E2A8-579C-83CA-1A667699B6EA}"/>
              </a:ext>
            </a:extLst>
          </p:cNvPr>
          <p:cNvSpPr txBox="1">
            <a:spLocks/>
          </p:cNvSpPr>
          <p:nvPr/>
        </p:nvSpPr>
        <p:spPr>
          <a:xfrm>
            <a:off x="297355" y="1124790"/>
            <a:ext cx="5246755" cy="553998"/>
          </a:xfrm>
          <a:prstGeom prst="rect">
            <a:avLst/>
          </a:prstGeom>
        </p:spPr>
        <p:txBody>
          <a:bodyPr vert="horz" wrap="square" lIns="0" tIns="0" rIns="0" bIns="0" rtlCol="0" anchor="b">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0" i="0" u="none" strike="noStrike" kern="0" cap="none" spc="0" normalizeH="0" baseline="0" noProof="0">
                <a:ln>
                  <a:noFill/>
                </a:ln>
                <a:solidFill>
                  <a:prstClr val="black"/>
                </a:solidFill>
                <a:effectLst/>
                <a:uLnTx/>
                <a:uFillTx/>
                <a:latin typeface="DM Sans"/>
                <a:ea typeface="+mn-ea"/>
                <a:cs typeface="+mn-cs"/>
              </a:rPr>
              <a:t>Panthenol improves the cosmetic appearance of wound by 37% after 2 days compared to </a:t>
            </a:r>
            <a:r>
              <a:rPr lang="en-GB" b="0">
                <a:solidFill>
                  <a:prstClr val="black"/>
                </a:solidFill>
                <a:latin typeface="DM Sans"/>
              </a:rPr>
              <a:t>b</a:t>
            </a:r>
            <a:r>
              <a:rPr kumimoji="0" lang="en-GB" sz="1800" b="0" i="0" u="none" strike="noStrike" kern="0" cap="none" spc="0" normalizeH="0" baseline="0" noProof="0" err="1">
                <a:ln>
                  <a:noFill/>
                </a:ln>
                <a:solidFill>
                  <a:prstClr val="black"/>
                </a:solidFill>
                <a:effectLst/>
                <a:uLnTx/>
                <a:uFillTx/>
                <a:latin typeface="DM Sans"/>
                <a:ea typeface="+mn-ea"/>
                <a:cs typeface="+mn-cs"/>
              </a:rPr>
              <a:t>aseline</a:t>
            </a:r>
            <a:endParaRPr kumimoji="0" lang="en-GB" sz="1800" b="0" i="0" u="none" strike="noStrike" kern="0" cap="none" spc="0" normalizeH="0" baseline="0" noProof="0">
              <a:ln>
                <a:noFill/>
              </a:ln>
              <a:solidFill>
                <a:prstClr val="black"/>
              </a:solidFill>
              <a:effectLst/>
              <a:uLnTx/>
              <a:uFillTx/>
              <a:latin typeface="DM Sans"/>
              <a:ea typeface="+mn-ea"/>
              <a:cs typeface="+mn-cs"/>
            </a:endParaRPr>
          </a:p>
        </p:txBody>
      </p:sp>
      <p:pic>
        <p:nvPicPr>
          <p:cNvPr id="12" name="Picture 10">
            <a:extLst>
              <a:ext uri="{FF2B5EF4-FFF2-40B4-BE49-F238E27FC236}">
                <a16:creationId xmlns:a16="http://schemas.microsoft.com/office/drawing/2014/main" id="{C2530650-8191-5D80-F5D2-AF285DD2352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798565" y="1716090"/>
            <a:ext cx="6062906" cy="4197396"/>
          </a:xfrm>
          <a:prstGeom prst="rect">
            <a:avLst/>
          </a:prstGeom>
        </p:spPr>
      </p:pic>
      <p:pic>
        <p:nvPicPr>
          <p:cNvPr id="8" name="Graphic 7">
            <a:extLst>
              <a:ext uri="{FF2B5EF4-FFF2-40B4-BE49-F238E27FC236}">
                <a16:creationId xmlns:a16="http://schemas.microsoft.com/office/drawing/2014/main" id="{ACB295E0-3C5E-2818-64FF-F90799731E0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308997" y="660440"/>
            <a:ext cx="720611" cy="720611"/>
          </a:xfrm>
          <a:prstGeom prst="rect">
            <a:avLst/>
          </a:prstGeom>
        </p:spPr>
      </p:pic>
      <p:sp>
        <p:nvSpPr>
          <p:cNvPr id="4" name="TextBox 1">
            <a:extLst>
              <a:ext uri="{FF2B5EF4-FFF2-40B4-BE49-F238E27FC236}">
                <a16:creationId xmlns:a16="http://schemas.microsoft.com/office/drawing/2014/main" id="{11966A9C-EF06-33FF-F254-FFFC5B979AD9}"/>
              </a:ext>
            </a:extLst>
          </p:cNvPr>
          <p:cNvSpPr txBox="1"/>
          <p:nvPr/>
        </p:nvSpPr>
        <p:spPr>
          <a:xfrm>
            <a:off x="10742762" y="190109"/>
            <a:ext cx="1449238" cy="338554"/>
          </a:xfrm>
          <a:prstGeom prst="rect">
            <a:avLst/>
          </a:prstGeom>
          <a:solidFill>
            <a:schemeClr val="accent3"/>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spTree>
    <p:extLst>
      <p:ext uri="{BB962C8B-B14F-4D97-AF65-F5344CB8AC3E}">
        <p14:creationId xmlns:p14="http://schemas.microsoft.com/office/powerpoint/2010/main" val="3973157174"/>
      </p:ext>
    </p:extLst>
  </p:cSld>
  <p:clrMapOvr>
    <a:masterClrMapping/>
  </p:clrMapOvr>
  <p:transition spd="med">
    <p:pull/>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 name="Picture Placeholder 132">
            <a:extLst>
              <a:ext uri="{FF2B5EF4-FFF2-40B4-BE49-F238E27FC236}">
                <a16:creationId xmlns:a16="http://schemas.microsoft.com/office/drawing/2014/main" id="{8B1E20ED-7895-5F1E-3130-D67A2C85FBAD}"/>
              </a:ext>
            </a:extLst>
          </p:cNvPr>
          <p:cNvPicPr>
            <a:picLocks noGrp="1" noChangeAspect="1"/>
          </p:cNvPicPr>
          <p:nvPr>
            <p:ph type="pic" sz="quarter" idx="28"/>
          </p:nvPr>
        </p:nvPicPr>
        <p:blipFill>
          <a:blip r:embed="rId2" cstate="print">
            <a:extLst>
              <a:ext uri="{28A0092B-C50C-407E-A947-70E740481C1C}">
                <a14:useLocalDpi xmlns:a14="http://schemas.microsoft.com/office/drawing/2010/main"/>
              </a:ext>
            </a:extLst>
          </a:blip>
          <a:srcRect/>
          <a:stretch/>
        </p:blipFill>
        <p:spPr>
          <a:xfrm>
            <a:off x="3235792" y="2052589"/>
            <a:ext cx="2751704" cy="2255460"/>
          </a:xfrm>
        </p:spPr>
      </p:pic>
      <p:pic>
        <p:nvPicPr>
          <p:cNvPr id="135" name="Picture Placeholder 134">
            <a:extLst>
              <a:ext uri="{FF2B5EF4-FFF2-40B4-BE49-F238E27FC236}">
                <a16:creationId xmlns:a16="http://schemas.microsoft.com/office/drawing/2014/main" id="{F18D5F36-53E7-B465-9BCF-FF0B1875D27B}"/>
              </a:ext>
            </a:extLst>
          </p:cNvPr>
          <p:cNvPicPr>
            <a:picLocks noGrp="1" noChangeAspect="1"/>
          </p:cNvPicPr>
          <p:nvPr>
            <p:ph type="pic" sz="quarter" idx="29"/>
          </p:nvPr>
        </p:nvPicPr>
        <p:blipFill>
          <a:blip r:embed="rId3" cstate="print">
            <a:extLst>
              <a:ext uri="{28A0092B-C50C-407E-A947-70E740481C1C}">
                <a14:useLocalDpi xmlns:a14="http://schemas.microsoft.com/office/drawing/2010/main"/>
              </a:ext>
            </a:extLst>
          </a:blip>
          <a:srcRect/>
          <a:stretch/>
        </p:blipFill>
        <p:spPr>
          <a:xfrm>
            <a:off x="6191729" y="2052589"/>
            <a:ext cx="2751704" cy="2255460"/>
          </a:xfrm>
        </p:spPr>
      </p:pic>
      <p:pic>
        <p:nvPicPr>
          <p:cNvPr id="137" name="Picture Placeholder 136">
            <a:extLst>
              <a:ext uri="{FF2B5EF4-FFF2-40B4-BE49-F238E27FC236}">
                <a16:creationId xmlns:a16="http://schemas.microsoft.com/office/drawing/2014/main" id="{6D3B1A62-CB5F-000F-C4A0-C74F8EAC8699}"/>
              </a:ext>
            </a:extLst>
          </p:cNvPr>
          <p:cNvPicPr>
            <a:picLocks noGrp="1" noChangeAspect="1"/>
          </p:cNvPicPr>
          <p:nvPr>
            <p:ph type="pic" sz="quarter" idx="30"/>
          </p:nvPr>
        </p:nvPicPr>
        <p:blipFill>
          <a:blip r:embed="rId4" cstate="print">
            <a:extLst>
              <a:ext uri="{28A0092B-C50C-407E-A947-70E740481C1C}">
                <a14:useLocalDpi xmlns:a14="http://schemas.microsoft.com/office/drawing/2010/main"/>
              </a:ext>
            </a:extLst>
          </a:blip>
          <a:srcRect/>
          <a:stretch/>
        </p:blipFill>
        <p:spPr>
          <a:xfrm>
            <a:off x="9137894" y="2052589"/>
            <a:ext cx="2751704" cy="2255460"/>
          </a:xfrm>
        </p:spPr>
      </p:pic>
      <p:sp>
        <p:nvSpPr>
          <p:cNvPr id="6" name="Slide Number Placeholder 5">
            <a:extLst>
              <a:ext uri="{FF2B5EF4-FFF2-40B4-BE49-F238E27FC236}">
                <a16:creationId xmlns:a16="http://schemas.microsoft.com/office/drawing/2014/main" id="{2719E206-2C69-AC6C-593B-8C7D7443F463}"/>
              </a:ext>
            </a:extLst>
          </p:cNvPr>
          <p:cNvSpPr>
            <a:spLocks noGrp="1"/>
          </p:cNvSpPr>
          <p:nvPr>
            <p:ph type="sldNum" sz="quarter" idx="10"/>
          </p:nvPr>
        </p:nvSpPr>
        <p:spPr>
          <a:xfrm>
            <a:off x="302400" y="6450806"/>
            <a:ext cx="1040625" cy="109061"/>
          </a:xfrm>
        </p:spPr>
        <p:txBody>
          <a:bodyPr/>
          <a:lstStyle/>
          <a:p>
            <a:fld id="{5BA3E189-2F3A-42E5-B572-3520703B6186}" type="slidenum">
              <a:rPr lang="en-GB" smtClean="0"/>
              <a:pPr/>
              <a:t>56</a:t>
            </a:fld>
            <a:endParaRPr lang="en-GB"/>
          </a:p>
        </p:txBody>
      </p:sp>
      <p:sp>
        <p:nvSpPr>
          <p:cNvPr id="9" name="Text Placeholder 8">
            <a:extLst>
              <a:ext uri="{FF2B5EF4-FFF2-40B4-BE49-F238E27FC236}">
                <a16:creationId xmlns:a16="http://schemas.microsoft.com/office/drawing/2014/main" id="{999B599F-FF0E-D9A0-1F99-A0B9E6A35E5B}"/>
              </a:ext>
            </a:extLst>
          </p:cNvPr>
          <p:cNvSpPr>
            <a:spLocks noGrp="1"/>
          </p:cNvSpPr>
          <p:nvPr>
            <p:ph type="body" sz="quarter" idx="31"/>
          </p:nvPr>
        </p:nvSpPr>
        <p:spPr>
          <a:xfrm>
            <a:off x="3239040" y="4459535"/>
            <a:ext cx="2748456" cy="1223804"/>
          </a:xfrm>
        </p:spPr>
        <p:txBody>
          <a:bodyPr/>
          <a:lstStyle/>
          <a:p>
            <a:r>
              <a:rPr kumimoji="0" lang="en-GB" b="0" i="0" u="none" strike="noStrike" kern="1200" cap="none" spc="0" normalizeH="0" baseline="0" noProof="0">
                <a:ln>
                  <a:noFill/>
                </a:ln>
                <a:effectLst/>
                <a:uLnTx/>
                <a:uFillTx/>
                <a:ea typeface="+mn-ea"/>
                <a:cs typeface="+mn-cs"/>
              </a:rPr>
              <a:t>Excellent water retention by Panthenol alone and in Synergy with </a:t>
            </a:r>
            <a:r>
              <a:rPr kumimoji="0" lang="en-GB" b="0" i="0" u="none" strike="noStrike" kern="1200" cap="none" spc="0" normalizeH="0" baseline="0" noProof="0" err="1">
                <a:ln>
                  <a:noFill/>
                </a:ln>
                <a:effectLst/>
                <a:uLnTx/>
                <a:uFillTx/>
                <a:ea typeface="+mn-ea"/>
                <a:cs typeface="+mn-cs"/>
              </a:rPr>
              <a:t>Phytantriol</a:t>
            </a:r>
            <a:endParaRPr kumimoji="0" lang="en-GB" b="0" i="0" u="none" strike="noStrike" kern="1200" cap="none" spc="0" normalizeH="0" baseline="0" noProof="0">
              <a:ln>
                <a:noFill/>
              </a:ln>
              <a:effectLst/>
              <a:uLnTx/>
              <a:uFillTx/>
              <a:ea typeface="+mn-ea"/>
              <a:cs typeface="+mn-cs"/>
            </a:endParaRPr>
          </a:p>
          <a:p>
            <a:endParaRPr lang="en-GB"/>
          </a:p>
        </p:txBody>
      </p:sp>
      <p:sp>
        <p:nvSpPr>
          <p:cNvPr id="10" name="Text Placeholder 9">
            <a:extLst>
              <a:ext uri="{FF2B5EF4-FFF2-40B4-BE49-F238E27FC236}">
                <a16:creationId xmlns:a16="http://schemas.microsoft.com/office/drawing/2014/main" id="{3111CB5A-8F53-EC09-A72F-FA617E3AD82A}"/>
              </a:ext>
            </a:extLst>
          </p:cNvPr>
          <p:cNvSpPr>
            <a:spLocks noGrp="1"/>
          </p:cNvSpPr>
          <p:nvPr>
            <p:ph type="body" sz="quarter" idx="32"/>
          </p:nvPr>
        </p:nvSpPr>
        <p:spPr>
          <a:xfrm>
            <a:off x="6175680" y="4459535"/>
            <a:ext cx="2748456" cy="1223804"/>
          </a:xfrm>
        </p:spPr>
        <p:txBody>
          <a:bodyPr/>
          <a:lstStyle/>
          <a:p>
            <a:r>
              <a:rPr kumimoji="0" lang="en-GB" b="0" i="0" u="none" strike="noStrike" kern="1200" cap="none" spc="0" normalizeH="0" baseline="0" noProof="0">
                <a:ln>
                  <a:noFill/>
                </a:ln>
                <a:effectLst/>
                <a:uLnTx/>
                <a:uFillTx/>
                <a:ea typeface="+mn-ea"/>
                <a:cs typeface="+mn-cs"/>
              </a:rPr>
              <a:t>Greatly strengthens damaged hair when delivered in shampoos and conditioners</a:t>
            </a:r>
          </a:p>
          <a:p>
            <a:endParaRPr lang="en-GB"/>
          </a:p>
        </p:txBody>
      </p:sp>
      <p:sp>
        <p:nvSpPr>
          <p:cNvPr id="11" name="Text Placeholder 10">
            <a:extLst>
              <a:ext uri="{FF2B5EF4-FFF2-40B4-BE49-F238E27FC236}">
                <a16:creationId xmlns:a16="http://schemas.microsoft.com/office/drawing/2014/main" id="{8614E7D1-49EC-2393-2CED-03A2A21F4B34}"/>
              </a:ext>
            </a:extLst>
          </p:cNvPr>
          <p:cNvSpPr>
            <a:spLocks noGrp="1"/>
          </p:cNvSpPr>
          <p:nvPr>
            <p:ph type="body" sz="quarter" idx="33"/>
          </p:nvPr>
        </p:nvSpPr>
        <p:spPr>
          <a:xfrm>
            <a:off x="9112320" y="4459535"/>
            <a:ext cx="2748456" cy="1223804"/>
          </a:xfrm>
        </p:spPr>
        <p:txBody>
          <a:bodyPr/>
          <a:lstStyle/>
          <a:p>
            <a:r>
              <a:rPr kumimoji="0" lang="en-GB" b="0" i="0" u="none" strike="noStrike" kern="1200" cap="none" spc="0" normalizeH="0" baseline="0" noProof="0">
                <a:ln>
                  <a:noFill/>
                </a:ln>
                <a:effectLst/>
                <a:uLnTx/>
                <a:uFillTx/>
                <a:ea typeface="+mn-ea"/>
                <a:cs typeface="+mn-cs"/>
              </a:rPr>
              <a:t>Excellent prevention of split ends after just one application</a:t>
            </a:r>
          </a:p>
          <a:p>
            <a:endParaRPr lang="en-GB"/>
          </a:p>
        </p:txBody>
      </p:sp>
      <p:pic>
        <p:nvPicPr>
          <p:cNvPr id="131" name="Picture Placeholder 130">
            <a:extLst>
              <a:ext uri="{FF2B5EF4-FFF2-40B4-BE49-F238E27FC236}">
                <a16:creationId xmlns:a16="http://schemas.microsoft.com/office/drawing/2014/main" id="{8240C707-9028-11C7-C2D6-7B73F7CA5E06}"/>
              </a:ext>
            </a:extLst>
          </p:cNvPr>
          <p:cNvPicPr>
            <a:picLocks noGrp="1" noChangeAspect="1"/>
          </p:cNvPicPr>
          <p:nvPr>
            <p:ph type="pic" sz="quarter" idx="27"/>
          </p:nvPr>
        </p:nvPicPr>
        <p:blipFill>
          <a:blip r:embed="rId5" cstate="print">
            <a:extLst>
              <a:ext uri="{28A0092B-C50C-407E-A947-70E740481C1C}">
                <a14:useLocalDpi xmlns:a14="http://schemas.microsoft.com/office/drawing/2010/main"/>
              </a:ext>
            </a:extLst>
          </a:blip>
          <a:srcRect/>
          <a:stretch/>
        </p:blipFill>
        <p:spPr>
          <a:xfrm>
            <a:off x="289628" y="2052589"/>
            <a:ext cx="2751704" cy="2255460"/>
          </a:xfrm>
        </p:spPr>
      </p:pic>
      <p:sp>
        <p:nvSpPr>
          <p:cNvPr id="13" name="Titre 1">
            <a:extLst>
              <a:ext uri="{FF2B5EF4-FFF2-40B4-BE49-F238E27FC236}">
                <a16:creationId xmlns:a16="http://schemas.microsoft.com/office/drawing/2014/main" id="{E17804F5-95E4-7FB9-1B12-2A7A9D3EB1C1}"/>
              </a:ext>
            </a:extLst>
          </p:cNvPr>
          <p:cNvSpPr>
            <a:spLocks noGrp="1"/>
          </p:cNvSpPr>
          <p:nvPr>
            <p:ph type="title"/>
          </p:nvPr>
        </p:nvSpPr>
        <p:spPr>
          <a:xfrm>
            <a:off x="302400" y="302400"/>
            <a:ext cx="11591925" cy="303211"/>
          </a:xfrm>
        </p:spPr>
        <p:txBody>
          <a:bodyPr/>
          <a:lstStyle/>
          <a:p>
            <a:r>
              <a:rPr lang="en-GB" sz="2400">
                <a:solidFill>
                  <a:schemeClr val="tx1"/>
                </a:solidFill>
              </a:rPr>
              <a:t>Panthenol: Hair Care Benefits</a:t>
            </a:r>
            <a:endParaRPr lang="fr-FR" sz="2400">
              <a:solidFill>
                <a:schemeClr val="tx1"/>
              </a:solidFill>
            </a:endParaRPr>
          </a:p>
        </p:txBody>
      </p:sp>
      <p:sp>
        <p:nvSpPr>
          <p:cNvPr id="14" name="Text Placeholder 2">
            <a:extLst>
              <a:ext uri="{FF2B5EF4-FFF2-40B4-BE49-F238E27FC236}">
                <a16:creationId xmlns:a16="http://schemas.microsoft.com/office/drawing/2014/main" id="{E03443C8-7AAC-1F8F-81A5-B473E2C45D49}"/>
              </a:ext>
            </a:extLst>
          </p:cNvPr>
          <p:cNvSpPr txBox="1">
            <a:spLocks/>
          </p:cNvSpPr>
          <p:nvPr/>
        </p:nvSpPr>
        <p:spPr>
          <a:xfrm>
            <a:off x="299402" y="1675547"/>
            <a:ext cx="2751704" cy="276999"/>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
                <a:srgbClr val="45AC34"/>
              </a:buClr>
              <a:buSzTx/>
              <a:buFont typeface="Arial" panose="020B0604020202020204" pitchFamily="34" charset="0"/>
              <a:buNone/>
              <a:tabLst/>
              <a:defRPr/>
            </a:pPr>
            <a:r>
              <a:rPr kumimoji="0" lang="en-GB" sz="1800" b="1" i="0" u="none" strike="noStrike" kern="1200" cap="none" spc="0" normalizeH="0" baseline="0" noProof="0">
                <a:ln>
                  <a:noFill/>
                </a:ln>
                <a:effectLst/>
                <a:uLnTx/>
                <a:uFillTx/>
                <a:ea typeface="+mn-ea"/>
                <a:cs typeface="+mn-cs"/>
              </a:rPr>
              <a:t>DEPOSITION</a:t>
            </a:r>
          </a:p>
        </p:txBody>
      </p:sp>
      <p:sp>
        <p:nvSpPr>
          <p:cNvPr id="17" name="Text Placeholder 2">
            <a:extLst>
              <a:ext uri="{FF2B5EF4-FFF2-40B4-BE49-F238E27FC236}">
                <a16:creationId xmlns:a16="http://schemas.microsoft.com/office/drawing/2014/main" id="{DAB6192C-7864-9264-A1DC-732B96614518}"/>
              </a:ext>
            </a:extLst>
          </p:cNvPr>
          <p:cNvSpPr txBox="1">
            <a:spLocks/>
          </p:cNvSpPr>
          <p:nvPr/>
        </p:nvSpPr>
        <p:spPr>
          <a:xfrm>
            <a:off x="3280007" y="1675546"/>
            <a:ext cx="2707490" cy="276999"/>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
                <a:srgbClr val="45AC34"/>
              </a:buClr>
              <a:buSzTx/>
              <a:buFont typeface="Arial" panose="020B0604020202020204" pitchFamily="34" charset="0"/>
              <a:buNone/>
              <a:tabLst/>
              <a:defRPr/>
            </a:pPr>
            <a:r>
              <a:rPr kumimoji="0" lang="en-GB" sz="1800" b="1" i="0" u="none" strike="noStrike" kern="1200" cap="none" spc="0" normalizeH="0" baseline="0" noProof="0">
                <a:ln>
                  <a:noFill/>
                </a:ln>
                <a:effectLst/>
                <a:uLnTx/>
                <a:uFillTx/>
                <a:ea typeface="+mn-ea"/>
                <a:cs typeface="+mn-cs"/>
              </a:rPr>
              <a:t>MOISTURIZATION</a:t>
            </a:r>
          </a:p>
        </p:txBody>
      </p:sp>
      <p:sp>
        <p:nvSpPr>
          <p:cNvPr id="18" name="Text Placeholder 2">
            <a:extLst>
              <a:ext uri="{FF2B5EF4-FFF2-40B4-BE49-F238E27FC236}">
                <a16:creationId xmlns:a16="http://schemas.microsoft.com/office/drawing/2014/main" id="{5B93B30E-C522-E435-8F66-03EA25FB29F4}"/>
              </a:ext>
            </a:extLst>
          </p:cNvPr>
          <p:cNvSpPr txBox="1">
            <a:spLocks/>
          </p:cNvSpPr>
          <p:nvPr/>
        </p:nvSpPr>
        <p:spPr>
          <a:xfrm>
            <a:off x="9137894" y="1675546"/>
            <a:ext cx="2751704" cy="276999"/>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
                <a:srgbClr val="45AC34"/>
              </a:buClr>
              <a:buSzTx/>
              <a:buFont typeface="Arial" panose="020B0604020202020204" pitchFamily="34" charset="0"/>
              <a:buNone/>
              <a:tabLst/>
              <a:defRPr/>
            </a:pPr>
            <a:r>
              <a:rPr kumimoji="0" lang="en-GB" sz="1800" b="1" i="0" u="none" strike="noStrike" kern="1200" cap="none" spc="0" normalizeH="0" baseline="0" noProof="0">
                <a:ln>
                  <a:noFill/>
                </a:ln>
                <a:effectLst/>
                <a:uLnTx/>
                <a:uFillTx/>
                <a:ea typeface="+mn-ea"/>
                <a:cs typeface="+mn-cs"/>
              </a:rPr>
              <a:t>SPLIT-END PROTECTION</a:t>
            </a:r>
          </a:p>
        </p:txBody>
      </p:sp>
      <p:sp>
        <p:nvSpPr>
          <p:cNvPr id="19" name="Text Placeholder 2">
            <a:extLst>
              <a:ext uri="{FF2B5EF4-FFF2-40B4-BE49-F238E27FC236}">
                <a16:creationId xmlns:a16="http://schemas.microsoft.com/office/drawing/2014/main" id="{30289060-ECBD-F692-818D-73358B8D9C5D}"/>
              </a:ext>
            </a:extLst>
          </p:cNvPr>
          <p:cNvSpPr txBox="1">
            <a:spLocks/>
          </p:cNvSpPr>
          <p:nvPr/>
        </p:nvSpPr>
        <p:spPr>
          <a:xfrm>
            <a:off x="6191729" y="1675546"/>
            <a:ext cx="2751704" cy="276999"/>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
                <a:srgbClr val="45AC34"/>
              </a:buClr>
              <a:buSzTx/>
              <a:buFont typeface="Arial" panose="020B0604020202020204" pitchFamily="34" charset="0"/>
              <a:buNone/>
              <a:tabLst/>
              <a:defRPr/>
            </a:pPr>
            <a:r>
              <a:rPr kumimoji="0" lang="en-GB" sz="1800" b="1" i="0" u="none" strike="noStrike" kern="1200" cap="none" spc="0" normalizeH="0" baseline="0" noProof="0">
                <a:ln>
                  <a:noFill/>
                </a:ln>
                <a:effectLst/>
                <a:uLnTx/>
                <a:uFillTx/>
                <a:ea typeface="+mn-ea"/>
                <a:cs typeface="+mn-cs"/>
              </a:rPr>
              <a:t>STRENGTHENING</a:t>
            </a:r>
          </a:p>
        </p:txBody>
      </p:sp>
      <p:sp>
        <p:nvSpPr>
          <p:cNvPr id="20" name="Text Placeholder 2">
            <a:extLst>
              <a:ext uri="{FF2B5EF4-FFF2-40B4-BE49-F238E27FC236}">
                <a16:creationId xmlns:a16="http://schemas.microsoft.com/office/drawing/2014/main" id="{C24F603F-02D8-E03B-12F0-0BE786F95688}"/>
              </a:ext>
            </a:extLst>
          </p:cNvPr>
          <p:cNvSpPr txBox="1">
            <a:spLocks noGrp="1"/>
          </p:cNvSpPr>
          <p:nvPr>
            <p:ph type="body" sz="quarter" idx="18"/>
          </p:nvPr>
        </p:nvSpPr>
        <p:spPr>
          <a:xfrm>
            <a:off x="301625" y="4459288"/>
            <a:ext cx="2749480" cy="1223962"/>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buClr>
                <a:srgbClr val="45AC34"/>
              </a:buClr>
            </a:pPr>
            <a:r>
              <a:rPr lang="en-GB"/>
              <a:t>Panthenol deposits on hair from both shampoo and conditioner.</a:t>
            </a:r>
          </a:p>
        </p:txBody>
      </p:sp>
      <p:pic>
        <p:nvPicPr>
          <p:cNvPr id="2" name="Graphic 1">
            <a:extLst>
              <a:ext uri="{FF2B5EF4-FFF2-40B4-BE49-F238E27FC236}">
                <a16:creationId xmlns:a16="http://schemas.microsoft.com/office/drawing/2014/main" id="{D8CF5503-E187-1D12-C47D-1606DBD8FD9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84072" y="209031"/>
            <a:ext cx="720610" cy="720610"/>
          </a:xfrm>
          <a:prstGeom prst="rect">
            <a:avLst/>
          </a:prstGeom>
        </p:spPr>
      </p:pic>
      <p:sp>
        <p:nvSpPr>
          <p:cNvPr id="3" name="TextBox 1">
            <a:extLst>
              <a:ext uri="{FF2B5EF4-FFF2-40B4-BE49-F238E27FC236}">
                <a16:creationId xmlns:a16="http://schemas.microsoft.com/office/drawing/2014/main" id="{FEC540FA-4C18-E419-FADD-910DE75630FC}"/>
              </a:ext>
            </a:extLst>
          </p:cNvPr>
          <p:cNvSpPr txBox="1"/>
          <p:nvPr/>
        </p:nvSpPr>
        <p:spPr>
          <a:xfrm>
            <a:off x="10742762" y="1005384"/>
            <a:ext cx="1449238" cy="338554"/>
          </a:xfrm>
          <a:prstGeom prst="rect">
            <a:avLst/>
          </a:prstGeom>
          <a:solidFill>
            <a:schemeClr val="accent3"/>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spTree>
    <p:extLst>
      <p:ext uri="{BB962C8B-B14F-4D97-AF65-F5344CB8AC3E}">
        <p14:creationId xmlns:p14="http://schemas.microsoft.com/office/powerpoint/2010/main" val="11291625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383F3C-9ADC-B339-5BEF-B79C50430B4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4F33CF88-6F55-7F6E-9A3E-1985BD6364B9}"/>
              </a:ext>
            </a:extLst>
          </p:cNvPr>
          <p:cNvSpPr>
            <a:spLocks noGrp="1"/>
          </p:cNvSpPr>
          <p:nvPr>
            <p:ph type="body" sz="quarter" idx="12"/>
          </p:nvPr>
        </p:nvSpPr>
        <p:spPr>
          <a:xfrm>
            <a:off x="366152" y="1925713"/>
            <a:ext cx="4644915" cy="920422"/>
          </a:xfrm>
          <a:solidFill>
            <a:schemeClr val="accent6"/>
          </a:solidFill>
        </p:spPr>
        <p:txBody>
          <a:bodyPr wrap="square" lIns="90000" tIns="90000" rIns="90000" bIns="90000">
            <a:spAutoFit/>
          </a:bodyPr>
          <a:lstStyle/>
          <a:p>
            <a:r>
              <a:rPr lang="en-GB" sz="1600"/>
              <a:t>Both in shampoo and in rinse-off conditioner, the Panthenol deposition is always higher</a:t>
            </a:r>
            <a:br>
              <a:rPr lang="en-GB" sz="1600"/>
            </a:br>
            <a:r>
              <a:rPr lang="en-GB" sz="1600"/>
              <a:t>on bleached hair</a:t>
            </a:r>
          </a:p>
        </p:txBody>
      </p:sp>
      <p:sp>
        <p:nvSpPr>
          <p:cNvPr id="5" name="Title 4">
            <a:extLst>
              <a:ext uri="{FF2B5EF4-FFF2-40B4-BE49-F238E27FC236}">
                <a16:creationId xmlns:a16="http://schemas.microsoft.com/office/drawing/2014/main" id="{5FF2D46A-31AD-15A6-9A5D-E59F3C154140}"/>
              </a:ext>
            </a:extLst>
          </p:cNvPr>
          <p:cNvSpPr>
            <a:spLocks noGrp="1"/>
          </p:cNvSpPr>
          <p:nvPr>
            <p:ph type="title"/>
          </p:nvPr>
        </p:nvSpPr>
        <p:spPr>
          <a:xfrm>
            <a:off x="302401" y="302400"/>
            <a:ext cx="9417332" cy="303211"/>
          </a:xfrm>
        </p:spPr>
        <p:txBody>
          <a:bodyPr/>
          <a:lstStyle/>
          <a:p>
            <a:r>
              <a:rPr lang="en-GB"/>
              <a:t>Hair Care benefit – Hair Deposition</a:t>
            </a:r>
            <a:endParaRPr lang="en-NL"/>
          </a:p>
        </p:txBody>
      </p:sp>
      <p:sp>
        <p:nvSpPr>
          <p:cNvPr id="7" name="Text Placeholder 6">
            <a:extLst>
              <a:ext uri="{FF2B5EF4-FFF2-40B4-BE49-F238E27FC236}">
                <a16:creationId xmlns:a16="http://schemas.microsoft.com/office/drawing/2014/main" id="{26E2CAA3-DFC7-D19C-2191-0AF9096F9D5D}"/>
              </a:ext>
            </a:extLst>
          </p:cNvPr>
          <p:cNvSpPr>
            <a:spLocks noGrp="1"/>
          </p:cNvSpPr>
          <p:nvPr>
            <p:ph type="body" sz="quarter" idx="24"/>
          </p:nvPr>
        </p:nvSpPr>
        <p:spPr>
          <a:xfrm>
            <a:off x="302398" y="6214540"/>
            <a:ext cx="6894269" cy="109061"/>
          </a:xfrm>
        </p:spPr>
        <p:txBody>
          <a:bodyPr/>
          <a:lstStyle/>
          <a:p>
            <a:r>
              <a:rPr lang="en-GB"/>
              <a:t>Ref.: E. Wagner , </a:t>
            </a:r>
            <a:r>
              <a:rPr lang="en-GB" err="1"/>
              <a:t>Parfumerie</a:t>
            </a:r>
            <a:r>
              <a:rPr lang="en-GB"/>
              <a:t> und </a:t>
            </a:r>
            <a:r>
              <a:rPr lang="en-GB" err="1"/>
              <a:t>Kosmetik</a:t>
            </a:r>
            <a:r>
              <a:rPr lang="en-GB"/>
              <a:t>, 1994; 75 :260-267</a:t>
            </a:r>
          </a:p>
          <a:p>
            <a:endParaRPr lang="en-GB"/>
          </a:p>
          <a:p>
            <a:endParaRPr lang="en-GB"/>
          </a:p>
          <a:p>
            <a:endParaRPr lang="en-GB"/>
          </a:p>
          <a:p>
            <a:endParaRPr lang="en-GB"/>
          </a:p>
          <a:p>
            <a:endParaRPr lang="en-GB"/>
          </a:p>
          <a:p>
            <a:endParaRPr lang="en-GB"/>
          </a:p>
          <a:p>
            <a:endParaRPr lang="en-NL"/>
          </a:p>
        </p:txBody>
      </p:sp>
      <p:sp>
        <p:nvSpPr>
          <p:cNvPr id="9" name="Text Placeholder 2">
            <a:extLst>
              <a:ext uri="{FF2B5EF4-FFF2-40B4-BE49-F238E27FC236}">
                <a16:creationId xmlns:a16="http://schemas.microsoft.com/office/drawing/2014/main" id="{7B54902E-66F7-C76C-AADF-3844A5793D39}"/>
              </a:ext>
            </a:extLst>
          </p:cNvPr>
          <p:cNvSpPr txBox="1">
            <a:spLocks/>
          </p:cNvSpPr>
          <p:nvPr/>
        </p:nvSpPr>
        <p:spPr>
          <a:xfrm>
            <a:off x="5671473" y="1825664"/>
            <a:ext cx="5721350" cy="350036"/>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500"/>
              </a:spcBef>
              <a:spcAft>
                <a:spcPts val="400"/>
              </a:spcAft>
              <a:buClr>
                <a:srgbClr val="D34252"/>
              </a:buClr>
              <a:buSzPct val="90000"/>
              <a:buFont typeface="Wingdings" panose="05000000000000000000" pitchFamily="2" charset="2"/>
              <a:buNone/>
              <a:tabLst/>
              <a:defRPr/>
            </a:pPr>
            <a:r>
              <a:rPr kumimoji="0" lang="en-GB" sz="1600" b="1" i="0" u="none" strike="noStrike" kern="1200" cap="none" spc="0" normalizeH="0" baseline="0" noProof="0">
                <a:ln>
                  <a:noFill/>
                </a:ln>
                <a:solidFill>
                  <a:prstClr val="black"/>
                </a:solidFill>
                <a:effectLst/>
                <a:uLnTx/>
                <a:uFillTx/>
                <a:latin typeface="DM Sans"/>
                <a:ea typeface="+mn-ea"/>
                <a:cs typeface="+mn-cs"/>
              </a:rPr>
              <a:t>Average Panthenol deposition by scintillation (µg/g hair)</a:t>
            </a:r>
          </a:p>
          <a:p>
            <a:pPr marL="361950" marR="0" lvl="1" indent="-361950" algn="l" defTabSz="914400" rtl="0" eaLnBrk="1" fontAlgn="auto" latinLnBrk="0" hangingPunct="1">
              <a:lnSpc>
                <a:spcPct val="90000"/>
              </a:lnSpc>
              <a:spcBef>
                <a:spcPts val="500"/>
              </a:spcBef>
              <a:spcAft>
                <a:spcPts val="400"/>
              </a:spcAft>
              <a:buClr>
                <a:srgbClr val="D34252"/>
              </a:buClr>
              <a:buSzPct val="90000"/>
              <a:buFont typeface="Wingdings" panose="05000000000000000000" pitchFamily="2" charset="2"/>
              <a:buChar char=""/>
              <a:tabLst/>
              <a:defRPr/>
            </a:pPr>
            <a:endParaRPr kumimoji="0" lang="en-GB" sz="1600" b="0" i="0" u="none" strike="noStrike" kern="1200" cap="none" spc="0" normalizeH="0" baseline="0" noProof="0">
              <a:ln>
                <a:noFill/>
              </a:ln>
              <a:solidFill>
                <a:prstClr val="black"/>
              </a:solidFill>
              <a:effectLst/>
              <a:uLnTx/>
              <a:uFillTx/>
              <a:latin typeface="DM Sans"/>
              <a:ea typeface="+mn-ea"/>
              <a:cs typeface="+mn-cs"/>
            </a:endParaRPr>
          </a:p>
          <a:p>
            <a:pPr marL="0" marR="0" lvl="1" indent="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None/>
              <a:tabLst/>
              <a:defRPr/>
            </a:pPr>
            <a:endParaRPr kumimoji="0" lang="en-GB" sz="1600" b="0" i="0" u="none" strike="no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B08AEB20-E2A8-579C-83CA-1A667699B6EA}"/>
              </a:ext>
            </a:extLst>
          </p:cNvPr>
          <p:cNvSpPr txBox="1">
            <a:spLocks/>
          </p:cNvSpPr>
          <p:nvPr/>
        </p:nvSpPr>
        <p:spPr>
          <a:xfrm>
            <a:off x="302401" y="660440"/>
            <a:ext cx="8350532" cy="553998"/>
          </a:xfrm>
          <a:prstGeom prst="rect">
            <a:avLst/>
          </a:prstGeom>
        </p:spPr>
        <p:txBody>
          <a:bodyPr vert="horz" wrap="square" lIns="0" tIns="0" rIns="0" bIns="0" rtlCol="0" anchor="b">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1" i="0" u="none" strike="noStrike" kern="0" cap="none" spc="0" normalizeH="0" baseline="0" noProof="0">
                <a:ln>
                  <a:noFill/>
                </a:ln>
                <a:solidFill>
                  <a:prstClr val="black"/>
                </a:solidFill>
                <a:effectLst/>
                <a:uLnTx/>
                <a:uFillTx/>
                <a:latin typeface="DM Sans"/>
                <a:ea typeface="+mn-ea"/>
                <a:cs typeface="+mn-cs"/>
              </a:rPr>
              <a:t>Panthenol deposits on hair from both shampoo and conditioner proportionally to its concentration in formulation</a:t>
            </a:r>
          </a:p>
        </p:txBody>
      </p:sp>
      <p:pic>
        <p:nvPicPr>
          <p:cNvPr id="11" name="Picture 8">
            <a:extLst>
              <a:ext uri="{FF2B5EF4-FFF2-40B4-BE49-F238E27FC236}">
                <a16:creationId xmlns:a16="http://schemas.microsoft.com/office/drawing/2014/main" id="{64E67FF9-22F5-280C-7CB7-05D159715063}"/>
              </a:ext>
            </a:extLst>
          </p:cNvPr>
          <p:cNvPicPr>
            <a:picLocks noChangeAspect="1"/>
          </p:cNvPicPr>
          <p:nvPr/>
        </p:nvPicPr>
        <p:blipFill>
          <a:blip r:embed="rId3"/>
          <a:srcRect/>
          <a:stretch/>
        </p:blipFill>
        <p:spPr>
          <a:xfrm>
            <a:off x="5252373" y="2347545"/>
            <a:ext cx="6216771" cy="3382959"/>
          </a:xfrm>
          <a:prstGeom prst="rect">
            <a:avLst/>
          </a:prstGeom>
        </p:spPr>
      </p:pic>
      <p:pic>
        <p:nvPicPr>
          <p:cNvPr id="4" name="Graphic 3">
            <a:extLst>
              <a:ext uri="{FF2B5EF4-FFF2-40B4-BE49-F238E27FC236}">
                <a16:creationId xmlns:a16="http://schemas.microsoft.com/office/drawing/2014/main" id="{FAE2728F-DE74-89E4-2513-8CF71E8A1EA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45772" y="204104"/>
            <a:ext cx="720610" cy="720610"/>
          </a:xfrm>
          <a:prstGeom prst="rect">
            <a:avLst/>
          </a:prstGeom>
        </p:spPr>
      </p:pic>
    </p:spTree>
    <p:extLst>
      <p:ext uri="{BB962C8B-B14F-4D97-AF65-F5344CB8AC3E}">
        <p14:creationId xmlns:p14="http://schemas.microsoft.com/office/powerpoint/2010/main" val="2212384185"/>
      </p:ext>
    </p:extLst>
  </p:cSld>
  <p:clrMapOvr>
    <a:masterClrMapping/>
  </p:clrMapOvr>
  <p:transition spd="med">
    <p:pull dir="u"/>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383F3C-9ADC-B339-5BEF-B79C50430B4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4F33CF88-6F55-7F6E-9A3E-1985BD6364B9}"/>
              </a:ext>
            </a:extLst>
          </p:cNvPr>
          <p:cNvSpPr>
            <a:spLocks noGrp="1"/>
          </p:cNvSpPr>
          <p:nvPr>
            <p:ph type="body" sz="quarter" idx="12"/>
          </p:nvPr>
        </p:nvSpPr>
        <p:spPr>
          <a:xfrm>
            <a:off x="302398" y="1880472"/>
            <a:ext cx="4281105" cy="1166643"/>
          </a:xfrm>
          <a:solidFill>
            <a:schemeClr val="accent6"/>
          </a:solidFill>
        </p:spPr>
        <p:txBody>
          <a:bodyPr wrap="square" lIns="90000" tIns="90000" rIns="90000" bIns="90000">
            <a:spAutoFit/>
          </a:bodyPr>
          <a:lstStyle/>
          <a:p>
            <a:r>
              <a:rPr lang="en-GB" sz="1600"/>
              <a:t>Moisturization level is proportional to panthenol content in formulation</a:t>
            </a:r>
          </a:p>
          <a:p>
            <a:endParaRPr lang="en-GB" sz="1600"/>
          </a:p>
          <a:p>
            <a:r>
              <a:rPr lang="en-GB" sz="1600"/>
              <a:t>Improves water retention</a:t>
            </a:r>
          </a:p>
        </p:txBody>
      </p:sp>
      <p:sp>
        <p:nvSpPr>
          <p:cNvPr id="5" name="Title 4">
            <a:extLst>
              <a:ext uri="{FF2B5EF4-FFF2-40B4-BE49-F238E27FC236}">
                <a16:creationId xmlns:a16="http://schemas.microsoft.com/office/drawing/2014/main" id="{5FF2D46A-31AD-15A6-9A5D-E59F3C154140}"/>
              </a:ext>
            </a:extLst>
          </p:cNvPr>
          <p:cNvSpPr>
            <a:spLocks noGrp="1"/>
          </p:cNvSpPr>
          <p:nvPr>
            <p:ph type="title"/>
          </p:nvPr>
        </p:nvSpPr>
        <p:spPr>
          <a:xfrm>
            <a:off x="302401" y="302400"/>
            <a:ext cx="9417332" cy="303211"/>
          </a:xfrm>
        </p:spPr>
        <p:txBody>
          <a:bodyPr/>
          <a:lstStyle/>
          <a:p>
            <a:r>
              <a:rPr lang="en-GB" sz="2400"/>
              <a:t>Hair Moisturization</a:t>
            </a:r>
            <a:endParaRPr lang="en-NL" sz="2400"/>
          </a:p>
        </p:txBody>
      </p:sp>
      <p:sp>
        <p:nvSpPr>
          <p:cNvPr id="7" name="Text Placeholder 6">
            <a:extLst>
              <a:ext uri="{FF2B5EF4-FFF2-40B4-BE49-F238E27FC236}">
                <a16:creationId xmlns:a16="http://schemas.microsoft.com/office/drawing/2014/main" id="{26E2CAA3-DFC7-D19C-2191-0AF9096F9D5D}"/>
              </a:ext>
            </a:extLst>
          </p:cNvPr>
          <p:cNvSpPr>
            <a:spLocks noGrp="1"/>
          </p:cNvSpPr>
          <p:nvPr>
            <p:ph type="body" sz="quarter" idx="24"/>
          </p:nvPr>
        </p:nvSpPr>
        <p:spPr>
          <a:xfrm>
            <a:off x="302398" y="6214540"/>
            <a:ext cx="6894269" cy="109061"/>
          </a:xfrm>
        </p:spPr>
        <p:txBody>
          <a:bodyPr/>
          <a:lstStyle/>
          <a:p>
            <a:r>
              <a:rPr lang="en-GB"/>
              <a:t>Ref. </a:t>
            </a:r>
            <a:r>
              <a:rPr lang="en-GB" err="1"/>
              <a:t>Dermatech</a:t>
            </a:r>
            <a:r>
              <a:rPr lang="en-GB"/>
              <a:t> – Roche – </a:t>
            </a:r>
            <a:r>
              <a:rPr lang="en-GB" err="1"/>
              <a:t>dsm-firmenich</a:t>
            </a:r>
            <a:r>
              <a:rPr lang="en-GB"/>
              <a:t> 1990</a:t>
            </a:r>
          </a:p>
          <a:p>
            <a:endParaRPr lang="en-GB"/>
          </a:p>
          <a:p>
            <a:endParaRPr lang="en-GB"/>
          </a:p>
          <a:p>
            <a:endParaRPr lang="en-GB"/>
          </a:p>
          <a:p>
            <a:endParaRPr lang="en-GB"/>
          </a:p>
          <a:p>
            <a:endParaRPr lang="en-GB"/>
          </a:p>
          <a:p>
            <a:endParaRPr lang="en-GB"/>
          </a:p>
          <a:p>
            <a:endParaRPr lang="en-GB"/>
          </a:p>
          <a:p>
            <a:endParaRPr lang="en-GB"/>
          </a:p>
          <a:p>
            <a:endParaRPr lang="en-NL"/>
          </a:p>
        </p:txBody>
      </p:sp>
      <p:sp>
        <p:nvSpPr>
          <p:cNvPr id="14" name="Text Placeholder 3">
            <a:extLst>
              <a:ext uri="{FF2B5EF4-FFF2-40B4-BE49-F238E27FC236}">
                <a16:creationId xmlns:a16="http://schemas.microsoft.com/office/drawing/2014/main" id="{B08AEB20-E2A8-579C-83CA-1A667699B6EA}"/>
              </a:ext>
            </a:extLst>
          </p:cNvPr>
          <p:cNvSpPr txBox="1">
            <a:spLocks/>
          </p:cNvSpPr>
          <p:nvPr/>
        </p:nvSpPr>
        <p:spPr>
          <a:xfrm>
            <a:off x="302398" y="650578"/>
            <a:ext cx="8962369" cy="276999"/>
          </a:xfrm>
          <a:prstGeom prst="rect">
            <a:avLst/>
          </a:prstGeom>
        </p:spPr>
        <p:txBody>
          <a:bodyPr vert="horz" wrap="square" lIns="0" tIns="0" rIns="0" bIns="0" rtlCol="0" anchor="b">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bg1"/>
                </a:solidFill>
                <a:latin typeface="DM Sans 14pt" pitchFamily="2" charset="0"/>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800" b="1" i="0" u="none" strike="noStrike" kern="0" cap="none" spc="0" normalizeH="0" baseline="0" noProof="0">
                <a:ln>
                  <a:noFill/>
                </a:ln>
                <a:solidFill>
                  <a:prstClr val="black"/>
                </a:solidFill>
                <a:effectLst/>
                <a:uLnTx/>
                <a:uFillTx/>
                <a:latin typeface="DM Sans"/>
                <a:ea typeface="+mn-ea"/>
                <a:cs typeface="+mn-cs"/>
              </a:rPr>
              <a:t>Panthenol improves, dose dependently, long lasting hydration in hair</a:t>
            </a:r>
          </a:p>
        </p:txBody>
      </p:sp>
      <p:sp>
        <p:nvSpPr>
          <p:cNvPr id="8" name="Text Placeholder 2">
            <a:extLst>
              <a:ext uri="{FF2B5EF4-FFF2-40B4-BE49-F238E27FC236}">
                <a16:creationId xmlns:a16="http://schemas.microsoft.com/office/drawing/2014/main" id="{21065AFB-2D05-5646-9581-FF512ADF0475}"/>
              </a:ext>
            </a:extLst>
          </p:cNvPr>
          <p:cNvSpPr txBox="1">
            <a:spLocks/>
          </p:cNvSpPr>
          <p:nvPr/>
        </p:nvSpPr>
        <p:spPr>
          <a:xfrm>
            <a:off x="302398" y="3523366"/>
            <a:ext cx="4281105" cy="1484845"/>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3"/>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CBD93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1" indent="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None/>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Hair soaked in a 10% shampoo solution, rinsed twice with water and blotted with </a:t>
            </a:r>
            <a:br>
              <a:rPr kumimoji="0" lang="en-GB" sz="1600" b="0" i="0" u="none" strike="noStrike" kern="1200" cap="none" spc="0" normalizeH="0" baseline="0" noProof="0">
                <a:ln>
                  <a:noFill/>
                </a:ln>
                <a:solidFill>
                  <a:prstClr val="black"/>
                </a:solidFill>
                <a:effectLst/>
                <a:uLnTx/>
                <a:uFillTx/>
                <a:latin typeface="DM Sans"/>
                <a:ea typeface="+mn-ea"/>
                <a:cs typeface="+mn-cs"/>
              </a:rPr>
            </a:br>
            <a:r>
              <a:rPr kumimoji="0" lang="en-GB" sz="1600" b="0" i="0" u="none" strike="noStrike" kern="1200" cap="none" spc="0" normalizeH="0" baseline="0" noProof="0">
                <a:ln>
                  <a:noFill/>
                </a:ln>
                <a:solidFill>
                  <a:prstClr val="black"/>
                </a:solidFill>
                <a:effectLst/>
                <a:uLnTx/>
                <a:uFillTx/>
                <a:latin typeface="DM Sans"/>
                <a:ea typeface="+mn-ea"/>
                <a:cs typeface="+mn-cs"/>
              </a:rPr>
              <a:t>tissue paper</a:t>
            </a:r>
          </a:p>
          <a:p>
            <a:pPr marL="0" marR="0" lvl="1" indent="0" algn="l" defTabSz="914400" rtl="0" eaLnBrk="1" fontAlgn="auto" latinLnBrk="0" hangingPunct="1">
              <a:lnSpc>
                <a:spcPct val="90000"/>
              </a:lnSpc>
              <a:spcBef>
                <a:spcPts val="500"/>
              </a:spcBef>
              <a:spcAft>
                <a:spcPts val="400"/>
              </a:spcAft>
              <a:buClr>
                <a:srgbClr val="48A2CF"/>
              </a:buClr>
              <a:buSzPct val="90000"/>
              <a:buFont typeface="Wingdings" panose="05000000000000000000" pitchFamily="2" charset="2"/>
              <a:buNone/>
              <a:tabLst/>
              <a:defRPr/>
            </a:pPr>
            <a:endParaRPr kumimoji="0" lang="en-GB" sz="1600" b="0" i="0" u="none" strike="noStrike" kern="1200" cap="none" spc="0" normalizeH="0" baseline="0" noProof="0">
              <a:ln>
                <a:noFill/>
              </a:ln>
              <a:solidFill>
                <a:prstClr val="black"/>
              </a:solidFill>
              <a:effectLst/>
              <a:uLnTx/>
              <a:uFillTx/>
              <a:latin typeface="DM Sans"/>
              <a:ea typeface="+mn-ea"/>
              <a:cs typeface="+mn-cs"/>
            </a:endParaRPr>
          </a:p>
        </p:txBody>
      </p:sp>
      <p:pic>
        <p:nvPicPr>
          <p:cNvPr id="10" name="Picture 9">
            <a:extLst>
              <a:ext uri="{FF2B5EF4-FFF2-40B4-BE49-F238E27FC236}">
                <a16:creationId xmlns:a16="http://schemas.microsoft.com/office/drawing/2014/main" id="{D74CD5BD-B37E-2C28-9DB0-E1ABC2667D13}"/>
              </a:ext>
            </a:extLst>
          </p:cNvPr>
          <p:cNvPicPr>
            <a:picLocks noChangeAspect="1"/>
          </p:cNvPicPr>
          <p:nvPr/>
        </p:nvPicPr>
        <p:blipFill>
          <a:blip r:embed="rId3"/>
          <a:srcRect/>
          <a:stretch/>
        </p:blipFill>
        <p:spPr>
          <a:xfrm>
            <a:off x="5206289" y="1707029"/>
            <a:ext cx="6261092" cy="3887094"/>
          </a:xfrm>
          <a:prstGeom prst="rect">
            <a:avLst/>
          </a:prstGeom>
        </p:spPr>
      </p:pic>
      <p:pic>
        <p:nvPicPr>
          <p:cNvPr id="9" name="Graphic 8">
            <a:extLst>
              <a:ext uri="{FF2B5EF4-FFF2-40B4-BE49-F238E27FC236}">
                <a16:creationId xmlns:a16="http://schemas.microsoft.com/office/drawing/2014/main" id="{A1DF2128-A10C-FD57-21AE-A483B71E0E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07076" y="86362"/>
            <a:ext cx="720610" cy="720610"/>
          </a:xfrm>
          <a:prstGeom prst="rect">
            <a:avLst/>
          </a:prstGeom>
        </p:spPr>
      </p:pic>
      <p:sp>
        <p:nvSpPr>
          <p:cNvPr id="11" name="TextBox 1">
            <a:extLst>
              <a:ext uri="{FF2B5EF4-FFF2-40B4-BE49-F238E27FC236}">
                <a16:creationId xmlns:a16="http://schemas.microsoft.com/office/drawing/2014/main" id="{FC1E5ADC-30F6-6CE7-F536-561FC6C1CF07}"/>
              </a:ext>
            </a:extLst>
          </p:cNvPr>
          <p:cNvSpPr txBox="1"/>
          <p:nvPr/>
        </p:nvSpPr>
        <p:spPr>
          <a:xfrm>
            <a:off x="10742762" y="1005384"/>
            <a:ext cx="1449238" cy="338554"/>
          </a:xfrm>
          <a:prstGeom prst="rect">
            <a:avLst/>
          </a:prstGeom>
          <a:solidFill>
            <a:schemeClr val="accent3"/>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spTree>
    <p:extLst>
      <p:ext uri="{BB962C8B-B14F-4D97-AF65-F5344CB8AC3E}">
        <p14:creationId xmlns:p14="http://schemas.microsoft.com/office/powerpoint/2010/main" val="197091643"/>
      </p:ext>
    </p:extLst>
  </p:cSld>
  <p:clrMapOvr>
    <a:masterClrMapping/>
  </p:clrMapOvr>
  <p:transition spd="med">
    <p:pull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2AA44-441F-182D-998B-0228BCA20C33}"/>
              </a:ext>
            </a:extLst>
          </p:cNvPr>
          <p:cNvSpPr>
            <a:spLocks noGrp="1"/>
          </p:cNvSpPr>
          <p:nvPr>
            <p:ph type="title"/>
          </p:nvPr>
        </p:nvSpPr>
        <p:spPr/>
        <p:txBody>
          <a:bodyPr/>
          <a:lstStyle/>
          <a:p>
            <a:r>
              <a:rPr lang="en-US" sz="1800" b="1">
                <a:solidFill>
                  <a:schemeClr val="tx1"/>
                </a:solidFill>
                <a:latin typeface="+mn-lt"/>
              </a:rPr>
              <a:t>Formulating with Panthenol</a:t>
            </a:r>
            <a:endParaRPr lang="en-GB"/>
          </a:p>
        </p:txBody>
      </p:sp>
      <p:sp>
        <p:nvSpPr>
          <p:cNvPr id="3" name="Slide Number Placeholder 2">
            <a:extLst>
              <a:ext uri="{FF2B5EF4-FFF2-40B4-BE49-F238E27FC236}">
                <a16:creationId xmlns:a16="http://schemas.microsoft.com/office/drawing/2014/main" id="{26FBE06A-5089-D3C5-B060-AEEB6F2A3D86}"/>
              </a:ext>
            </a:extLst>
          </p:cNvPr>
          <p:cNvSpPr>
            <a:spLocks noGrp="1"/>
          </p:cNvSpPr>
          <p:nvPr>
            <p:ph type="sldNum" sz="quarter" idx="10"/>
          </p:nvPr>
        </p:nvSpPr>
        <p:spPr/>
        <p:txBody>
          <a:bodyPr/>
          <a:lstStyle/>
          <a:p>
            <a:fld id="{5BA3E189-2F3A-42E5-B572-3520703B6186}" type="slidenum">
              <a:rPr lang="en-GB" smtClean="0"/>
              <a:pPr/>
              <a:t>59</a:t>
            </a:fld>
            <a:endParaRPr lang="en-GB"/>
          </a:p>
        </p:txBody>
      </p:sp>
      <p:sp>
        <p:nvSpPr>
          <p:cNvPr id="4" name="Text Placeholder 3">
            <a:extLst>
              <a:ext uri="{FF2B5EF4-FFF2-40B4-BE49-F238E27FC236}">
                <a16:creationId xmlns:a16="http://schemas.microsoft.com/office/drawing/2014/main" id="{EC9A2283-B654-2B14-8F8B-B712EDC1143D}"/>
              </a:ext>
            </a:extLst>
          </p:cNvPr>
          <p:cNvSpPr>
            <a:spLocks noGrp="1"/>
          </p:cNvSpPr>
          <p:nvPr>
            <p:ph type="body" sz="quarter" idx="12"/>
          </p:nvPr>
        </p:nvSpPr>
        <p:spPr>
          <a:xfrm>
            <a:off x="302400" y="986711"/>
            <a:ext cx="6537671" cy="3131538"/>
          </a:xfrm>
        </p:spPr>
        <p:txBody>
          <a:bodyPr/>
          <a:lstStyle/>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r>
              <a:rPr lang="en-US"/>
              <a:t>Soluble in water, freely soluble in ethanol and glycol, slightly soluble in glycerin and ether. Not soluble in fats and oils</a:t>
            </a:r>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endParaRPr lang="en-US"/>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r>
              <a:rPr lang="en-US"/>
              <a:t>Panthenol forms are very stable to air and light but high temperature should be avoided.</a:t>
            </a:r>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endParaRPr lang="en-US"/>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r>
              <a:rPr lang="en-US"/>
              <a:t>It is recommended to add it below 40°C to avoid unnecessary heating of the active</a:t>
            </a:r>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r>
              <a:rPr lang="en-US"/>
              <a:t>Compatible in a wide pH 4.0-7.5 </a:t>
            </a:r>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endParaRPr lang="en-US"/>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endParaRPr lang="en-US"/>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r>
              <a:rPr lang="en-US" b="1"/>
              <a:t>Suggested dosage</a:t>
            </a:r>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r>
              <a:rPr lang="en-US" b="1"/>
              <a:t>D-Panthenol: up to 5%  </a:t>
            </a:r>
          </a:p>
          <a:p>
            <a:pPr marL="285750" marR="0" lvl="0" indent="-285750" defTabSz="914061" fontAlgn="auto">
              <a:spcAft>
                <a:spcPct val="20000"/>
              </a:spcAft>
              <a:buClr>
                <a:schemeClr val="tx1"/>
              </a:buClr>
              <a:buSzTx/>
              <a:buFont typeface="Arial" panose="020B0604020202020204" pitchFamily="34" charset="0"/>
              <a:buChar char="•"/>
              <a:tabLst>
                <a:tab pos="4570305" algn="l"/>
              </a:tabLst>
              <a:defRPr/>
            </a:pPr>
            <a:r>
              <a:rPr lang="en-US" b="1"/>
              <a:t>(except for eyeliner &amp; eye shadow: 1%)</a:t>
            </a:r>
            <a:endParaRPr lang="fr-FR" b="1"/>
          </a:p>
          <a:p>
            <a:endParaRPr lang="en-GB"/>
          </a:p>
        </p:txBody>
      </p:sp>
      <p:pic>
        <p:nvPicPr>
          <p:cNvPr id="12" name="Picture Placeholder 11">
            <a:extLst>
              <a:ext uri="{FF2B5EF4-FFF2-40B4-BE49-F238E27FC236}">
                <a16:creationId xmlns:a16="http://schemas.microsoft.com/office/drawing/2014/main" id="{61F5FDE6-9023-94D4-6ADA-86419A35D871}"/>
              </a:ext>
            </a:extLst>
          </p:cNvPr>
          <p:cNvPicPr>
            <a:picLocks noGrp="1" noChangeAspect="1"/>
          </p:cNvPicPr>
          <p:nvPr>
            <p:ph type="pic" sz="quarter" idx="21"/>
          </p:nvPr>
        </p:nvPicPr>
        <p:blipFill>
          <a:blip r:embed="rId2" cstate="print">
            <a:extLst>
              <a:ext uri="{28A0092B-C50C-407E-A947-70E740481C1C}">
                <a14:useLocalDpi xmlns:a14="http://schemas.microsoft.com/office/drawing/2010/main"/>
              </a:ext>
            </a:extLst>
          </a:blip>
          <a:srcRect/>
          <a:stretch/>
        </p:blipFill>
        <p:spPr>
          <a:xfrm>
            <a:off x="7337427" y="2"/>
            <a:ext cx="4854573" cy="6857998"/>
          </a:xfrm>
        </p:spPr>
      </p:pic>
    </p:spTree>
    <p:extLst>
      <p:ext uri="{BB962C8B-B14F-4D97-AF65-F5344CB8AC3E}">
        <p14:creationId xmlns:p14="http://schemas.microsoft.com/office/powerpoint/2010/main" val="20087612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23480D-75ED-CE73-ABC9-99F625BC6FC1}"/>
              </a:ext>
            </a:extLst>
          </p:cNvPr>
          <p:cNvSpPr>
            <a:spLocks noGrp="1"/>
          </p:cNvSpPr>
          <p:nvPr>
            <p:ph type="sldNum" sz="quarter" idx="10"/>
          </p:nvPr>
        </p:nvSpPr>
        <p:spPr/>
        <p:txBody>
          <a:bodyPr/>
          <a:lstStyle/>
          <a:p>
            <a:fld id="{5BA3E189-2F3A-42E5-B572-3520703B6186}" type="slidenum">
              <a:rPr lang="en-GB" smtClean="0"/>
              <a:pPr/>
              <a:t>60</a:t>
            </a:fld>
            <a:endParaRPr lang="en-GB"/>
          </a:p>
        </p:txBody>
      </p:sp>
      <p:sp>
        <p:nvSpPr>
          <p:cNvPr id="3" name="Title 2">
            <a:extLst>
              <a:ext uri="{FF2B5EF4-FFF2-40B4-BE49-F238E27FC236}">
                <a16:creationId xmlns:a16="http://schemas.microsoft.com/office/drawing/2014/main" id="{D2C32865-FA54-D615-4981-2E662ABCC7DF}"/>
              </a:ext>
            </a:extLst>
          </p:cNvPr>
          <p:cNvSpPr>
            <a:spLocks noGrp="1"/>
          </p:cNvSpPr>
          <p:nvPr>
            <p:ph type="title"/>
          </p:nvPr>
        </p:nvSpPr>
        <p:spPr/>
        <p:txBody>
          <a:bodyPr/>
          <a:lstStyle/>
          <a:p>
            <a:endParaRPr lang="fr-FR"/>
          </a:p>
        </p:txBody>
      </p:sp>
      <p:pic>
        <p:nvPicPr>
          <p:cNvPr id="5" name="Picture 4">
            <a:extLst>
              <a:ext uri="{FF2B5EF4-FFF2-40B4-BE49-F238E27FC236}">
                <a16:creationId xmlns:a16="http://schemas.microsoft.com/office/drawing/2014/main" id="{81663960-2A73-CD85-40B1-BA38E470FC5B}"/>
              </a:ext>
            </a:extLst>
          </p:cNvPr>
          <p:cNvPicPr>
            <a:picLocks noChangeAspect="1"/>
          </p:cNvPicPr>
          <p:nvPr/>
        </p:nvPicPr>
        <p:blipFill>
          <a:blip r:embed="rId2"/>
          <a:stretch>
            <a:fillRect/>
          </a:stretch>
        </p:blipFill>
        <p:spPr>
          <a:xfrm>
            <a:off x="-5977" y="-5976"/>
            <a:ext cx="12269491" cy="6858000"/>
          </a:xfrm>
          <a:prstGeom prst="rect">
            <a:avLst/>
          </a:prstGeom>
        </p:spPr>
      </p:pic>
    </p:spTree>
    <p:extLst>
      <p:ext uri="{BB962C8B-B14F-4D97-AF65-F5344CB8AC3E}">
        <p14:creationId xmlns:p14="http://schemas.microsoft.com/office/powerpoint/2010/main" val="30990161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3E2D03-4CBF-2D2F-24C1-2D945609F6B8}"/>
              </a:ext>
            </a:extLst>
          </p:cNvPr>
          <p:cNvSpPr>
            <a:spLocks noGrp="1"/>
          </p:cNvSpPr>
          <p:nvPr>
            <p:ph type="sldNum" sz="quarter" idx="10"/>
          </p:nvPr>
        </p:nvSpPr>
        <p:spPr/>
        <p:txBody>
          <a:bodyPr/>
          <a:lstStyle/>
          <a:p>
            <a:fld id="{5BA3E189-2F3A-42E5-B572-3520703B6186}" type="slidenum">
              <a:rPr lang="en-GB" smtClean="0"/>
              <a:pPr/>
              <a:t>61</a:t>
            </a:fld>
            <a:endParaRPr lang="en-GB"/>
          </a:p>
        </p:txBody>
      </p:sp>
      <p:sp>
        <p:nvSpPr>
          <p:cNvPr id="3" name="Title 2">
            <a:extLst>
              <a:ext uri="{FF2B5EF4-FFF2-40B4-BE49-F238E27FC236}">
                <a16:creationId xmlns:a16="http://schemas.microsoft.com/office/drawing/2014/main" id="{1F754816-D5DC-8156-2746-9B52E381BE9A}"/>
              </a:ext>
            </a:extLst>
          </p:cNvPr>
          <p:cNvSpPr>
            <a:spLocks noGrp="1"/>
          </p:cNvSpPr>
          <p:nvPr>
            <p:ph type="title"/>
          </p:nvPr>
        </p:nvSpPr>
        <p:spPr/>
        <p:txBody>
          <a:bodyPr/>
          <a:lstStyle/>
          <a:p>
            <a:endParaRPr lang="en-GB"/>
          </a:p>
        </p:txBody>
      </p:sp>
      <p:pic>
        <p:nvPicPr>
          <p:cNvPr id="5" name="Picture 4" descr="A person smiling and a poster&#10;&#10;AI-generated content may be incorrect.">
            <a:extLst>
              <a:ext uri="{FF2B5EF4-FFF2-40B4-BE49-F238E27FC236}">
                <a16:creationId xmlns:a16="http://schemas.microsoft.com/office/drawing/2014/main" id="{A4824310-B1AF-5C42-EF4C-D62606B67985}"/>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39" y="0"/>
            <a:ext cx="12180722" cy="6858000"/>
          </a:xfrm>
          <a:prstGeom prst="rect">
            <a:avLst/>
          </a:prstGeom>
        </p:spPr>
      </p:pic>
    </p:spTree>
    <p:extLst>
      <p:ext uri="{BB962C8B-B14F-4D97-AF65-F5344CB8AC3E}">
        <p14:creationId xmlns:p14="http://schemas.microsoft.com/office/powerpoint/2010/main" val="38315740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62</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cxnSp>
        <p:nvCxnSpPr>
          <p:cNvPr id="12" name="Straight Connector 6">
            <a:extLst>
              <a:ext uri="{FF2B5EF4-FFF2-40B4-BE49-F238E27FC236}">
                <a16:creationId xmlns:a16="http://schemas.microsoft.com/office/drawing/2014/main" id="{7286668D-8C05-8621-AC49-D3136016D74B}"/>
              </a:ext>
            </a:extLst>
          </p:cNvPr>
          <p:cNvCxnSpPr>
            <a:cxnSpLocks/>
          </p:cNvCxnSpPr>
          <p:nvPr/>
        </p:nvCxnSpPr>
        <p:spPr>
          <a:xfrm>
            <a:off x="0" y="1800000"/>
            <a:ext cx="3941085" cy="28285"/>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Picture 7">
            <a:extLst>
              <a:ext uri="{FF2B5EF4-FFF2-40B4-BE49-F238E27FC236}">
                <a16:creationId xmlns:a16="http://schemas.microsoft.com/office/drawing/2014/main" id="{2328862D-AADD-E3DC-2DDA-3034294E8BDB}"/>
              </a:ext>
            </a:extLst>
          </p:cNvPr>
          <p:cNvPicPr>
            <a:picLocks noChangeAspect="1"/>
          </p:cNvPicPr>
          <p:nvPr/>
        </p:nvPicPr>
        <p:blipFill>
          <a:blip r:embed="rId3" cstate="print">
            <a:extLst>
              <a:ext uri="{28A0092B-C50C-407E-A947-70E740481C1C}">
                <a14:useLocalDpi xmlns:a14="http://schemas.microsoft.com/office/drawing/2010/main"/>
              </a:ext>
            </a:extLst>
          </a:blip>
          <a:srcRect r="-1697"/>
          <a:stretch/>
        </p:blipFill>
        <p:spPr>
          <a:xfrm>
            <a:off x="3941085" y="952056"/>
            <a:ext cx="1783599" cy="1783599"/>
          </a:xfrm>
          <a:prstGeom prst="ellipse">
            <a:avLst/>
          </a:prstGeom>
          <a:ln w="25400">
            <a:solidFill>
              <a:schemeClr val="tx2"/>
            </a:solidFill>
          </a:ln>
        </p:spPr>
      </p:pic>
      <p:sp>
        <p:nvSpPr>
          <p:cNvPr id="14" name="Text Placeholder 2">
            <a:extLst>
              <a:ext uri="{FF2B5EF4-FFF2-40B4-BE49-F238E27FC236}">
                <a16:creationId xmlns:a16="http://schemas.microsoft.com/office/drawing/2014/main" id="{7DD8C478-3AB9-40F5-A560-1FF4B9073D95}"/>
              </a:ext>
            </a:extLst>
          </p:cNvPr>
          <p:cNvSpPr txBox="1">
            <a:spLocks/>
          </p:cNvSpPr>
          <p:nvPr/>
        </p:nvSpPr>
        <p:spPr>
          <a:xfrm>
            <a:off x="733343" y="1367342"/>
            <a:ext cx="3146612"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latin typeface="DM Sans"/>
                <a:ea typeface="+mn-ea"/>
                <a:cs typeface="+mn-cs"/>
              </a:rPr>
              <a:t>SKIN CARE</a:t>
            </a:r>
          </a:p>
        </p:txBody>
      </p:sp>
      <p:cxnSp>
        <p:nvCxnSpPr>
          <p:cNvPr id="30" name="Straight Connector 11">
            <a:extLst>
              <a:ext uri="{FF2B5EF4-FFF2-40B4-BE49-F238E27FC236}">
                <a16:creationId xmlns:a16="http://schemas.microsoft.com/office/drawing/2014/main" id="{868C4D3D-246A-9C67-5AD5-2CFA20E77438}"/>
              </a:ext>
            </a:extLst>
          </p:cNvPr>
          <p:cNvCxnSpPr>
            <a:cxnSpLocks/>
          </p:cNvCxnSpPr>
          <p:nvPr/>
        </p:nvCxnSpPr>
        <p:spPr>
          <a:xfrm>
            <a:off x="8339513" y="4536000"/>
            <a:ext cx="3893127"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1" name="Text Placeholder 2">
            <a:extLst>
              <a:ext uri="{FF2B5EF4-FFF2-40B4-BE49-F238E27FC236}">
                <a16:creationId xmlns:a16="http://schemas.microsoft.com/office/drawing/2014/main" id="{F868C2F5-D0AA-FD25-D542-53202415FE36}"/>
              </a:ext>
            </a:extLst>
          </p:cNvPr>
          <p:cNvSpPr txBox="1">
            <a:spLocks/>
          </p:cNvSpPr>
          <p:nvPr/>
        </p:nvSpPr>
        <p:spPr>
          <a:xfrm>
            <a:off x="8756418" y="4228380"/>
            <a:ext cx="3146612"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latin typeface="DM Sans"/>
                <a:ea typeface="+mn-ea"/>
                <a:cs typeface="+mn-cs"/>
              </a:rPr>
              <a:t>MAKE-UP</a:t>
            </a:r>
          </a:p>
        </p:txBody>
      </p:sp>
      <p:cxnSp>
        <p:nvCxnSpPr>
          <p:cNvPr id="33" name="Straight Connector 16">
            <a:extLst>
              <a:ext uri="{FF2B5EF4-FFF2-40B4-BE49-F238E27FC236}">
                <a16:creationId xmlns:a16="http://schemas.microsoft.com/office/drawing/2014/main" id="{1F80510D-DFA6-B71A-F757-06653ADDEF1F}"/>
              </a:ext>
            </a:extLst>
          </p:cNvPr>
          <p:cNvCxnSpPr>
            <a:cxnSpLocks/>
          </p:cNvCxnSpPr>
          <p:nvPr/>
        </p:nvCxnSpPr>
        <p:spPr>
          <a:xfrm flipV="1">
            <a:off x="8412045" y="1800000"/>
            <a:ext cx="3807722" cy="20214"/>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6640DCA8-80EB-5161-6A5A-37E24CCF15D7}"/>
              </a:ext>
            </a:extLst>
          </p:cNvPr>
          <p:cNvSpPr txBox="1">
            <a:spLocks/>
          </p:cNvSpPr>
          <p:nvPr/>
        </p:nvSpPr>
        <p:spPr>
          <a:xfrm>
            <a:off x="8855184" y="1367342"/>
            <a:ext cx="2610197"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latin typeface="DM Sans"/>
                <a:ea typeface="+mn-ea"/>
                <a:cs typeface="+mn-cs"/>
              </a:rPr>
              <a:t>HAIR CARE</a:t>
            </a:r>
          </a:p>
        </p:txBody>
      </p:sp>
      <p:pic>
        <p:nvPicPr>
          <p:cNvPr id="35" name="Picture 19">
            <a:extLst>
              <a:ext uri="{FF2B5EF4-FFF2-40B4-BE49-F238E27FC236}">
                <a16:creationId xmlns:a16="http://schemas.microsoft.com/office/drawing/2014/main" id="{7E6CA4CD-9575-FABB-192A-713EDC2FA5AD}"/>
              </a:ext>
            </a:extLst>
          </p:cNvPr>
          <p:cNvPicPr>
            <a:picLocks noChangeAspect="1"/>
          </p:cNvPicPr>
          <p:nvPr/>
        </p:nvPicPr>
        <p:blipFill>
          <a:blip r:embed="rId4" cstate="print">
            <a:extLst>
              <a:ext uri="{28A0092B-C50C-407E-A947-70E740481C1C}">
                <a14:useLocalDpi xmlns:a14="http://schemas.microsoft.com/office/drawing/2010/main"/>
              </a:ext>
            </a:extLst>
          </a:blip>
          <a:srcRect t="12091" b="12091"/>
          <a:stretch/>
        </p:blipFill>
        <p:spPr>
          <a:xfrm>
            <a:off x="6588000" y="952056"/>
            <a:ext cx="1783599" cy="1783599"/>
          </a:xfrm>
          <a:prstGeom prst="ellipse">
            <a:avLst/>
          </a:prstGeom>
          <a:ln w="25400">
            <a:solidFill>
              <a:schemeClr val="tx2"/>
            </a:solidFill>
          </a:ln>
          <a:effectLst/>
        </p:spPr>
      </p:pic>
      <p:cxnSp>
        <p:nvCxnSpPr>
          <p:cNvPr id="37" name="Straight Connector 24">
            <a:extLst>
              <a:ext uri="{FF2B5EF4-FFF2-40B4-BE49-F238E27FC236}">
                <a16:creationId xmlns:a16="http://schemas.microsoft.com/office/drawing/2014/main" id="{9F7BC9CE-64FB-4250-F8ED-F7E2176151C3}"/>
              </a:ext>
            </a:extLst>
          </p:cNvPr>
          <p:cNvCxnSpPr>
            <a:cxnSpLocks/>
          </p:cNvCxnSpPr>
          <p:nvPr/>
        </p:nvCxnSpPr>
        <p:spPr>
          <a:xfrm>
            <a:off x="-76200" y="4536000"/>
            <a:ext cx="4146046"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8" name="Text Placeholder 2">
            <a:extLst>
              <a:ext uri="{FF2B5EF4-FFF2-40B4-BE49-F238E27FC236}">
                <a16:creationId xmlns:a16="http://schemas.microsoft.com/office/drawing/2014/main" id="{41A3624D-673C-3B7B-4519-D126BDF0CEF2}"/>
              </a:ext>
            </a:extLst>
          </p:cNvPr>
          <p:cNvSpPr txBox="1">
            <a:spLocks/>
          </p:cNvSpPr>
          <p:nvPr/>
        </p:nvSpPr>
        <p:spPr>
          <a:xfrm>
            <a:off x="726306" y="4144240"/>
            <a:ext cx="2610197"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None/>
              <a:tabLst/>
              <a:defRPr/>
            </a:pPr>
            <a:r>
              <a:rPr lang="en-GB" b="1">
                <a:solidFill>
                  <a:prstClr val="black"/>
                </a:solidFill>
                <a:latin typeface="DM Sans"/>
              </a:rPr>
              <a:t>SUN</a:t>
            </a:r>
            <a:r>
              <a:rPr kumimoji="0" lang="en-GB" sz="2000" b="1" i="0" u="none" strike="noStrike" kern="1200" cap="none" spc="0" normalizeH="0" baseline="0" noProof="0">
                <a:ln>
                  <a:noFill/>
                </a:ln>
                <a:solidFill>
                  <a:prstClr val="black"/>
                </a:solidFill>
                <a:effectLst/>
                <a:uLnTx/>
                <a:uFillTx/>
                <a:latin typeface="DM Sans"/>
                <a:ea typeface="+mn-ea"/>
                <a:cs typeface="+mn-cs"/>
              </a:rPr>
              <a:t> CARE</a:t>
            </a:r>
          </a:p>
        </p:txBody>
      </p:sp>
      <p:pic>
        <p:nvPicPr>
          <p:cNvPr id="40" name="Picture 30">
            <a:extLst>
              <a:ext uri="{FF2B5EF4-FFF2-40B4-BE49-F238E27FC236}">
                <a16:creationId xmlns:a16="http://schemas.microsoft.com/office/drawing/2014/main" id="{76BE2592-621A-B73F-9DD0-6DBDFAEA1CB3}"/>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3941085" y="3636570"/>
            <a:ext cx="1783599" cy="1783599"/>
          </a:xfrm>
          <a:prstGeom prst="ellipse">
            <a:avLst/>
          </a:prstGeom>
          <a:ln w="25400">
            <a:solidFill>
              <a:schemeClr val="tx2"/>
            </a:solidFill>
          </a:ln>
          <a:effectLst/>
        </p:spPr>
      </p:pic>
      <p:pic>
        <p:nvPicPr>
          <p:cNvPr id="44" name="Image 43" descr="Une image contenant personne, Visage humain, habits, mur&#10;&#10;Le contenu généré par l’IA peut être incorrect.">
            <a:extLst>
              <a:ext uri="{FF2B5EF4-FFF2-40B4-BE49-F238E27FC236}">
                <a16:creationId xmlns:a16="http://schemas.microsoft.com/office/drawing/2014/main" id="{68BEFA66-642C-42DE-AF84-FC1AF3BF7D76}"/>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6588000" y="3636000"/>
            <a:ext cx="1788442" cy="1782000"/>
          </a:xfrm>
          <a:prstGeom prst="ellipse">
            <a:avLst/>
          </a:prstGeom>
          <a:ln w="25400">
            <a:solidFill>
              <a:schemeClr val="tx2"/>
            </a:solidFill>
          </a:ln>
        </p:spPr>
      </p:pic>
      <p:sp>
        <p:nvSpPr>
          <p:cNvPr id="4" name="Text Placeholder 2">
            <a:extLst>
              <a:ext uri="{FF2B5EF4-FFF2-40B4-BE49-F238E27FC236}">
                <a16:creationId xmlns:a16="http://schemas.microsoft.com/office/drawing/2014/main" id="{C2BF124A-BD2D-DB57-B6F8-25A180550F6E}"/>
              </a:ext>
            </a:extLst>
          </p:cNvPr>
          <p:cNvSpPr txBox="1">
            <a:spLocks/>
          </p:cNvSpPr>
          <p:nvPr/>
        </p:nvSpPr>
        <p:spPr>
          <a:xfrm>
            <a:off x="316620" y="1824478"/>
            <a:ext cx="3675375" cy="180647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Stimulates collagen production, reducing the appearance of fine lines and wrinkles, leading to smoother, and firmer skin. </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US" sz="1600" b="0" i="0" u="none" strike="noStrike" kern="0" cap="none" spc="0" normalizeH="0" baseline="0" noProof="0">
                <a:ln>
                  <a:noFill/>
                </a:ln>
                <a:solidFill>
                  <a:prstClr val="black"/>
                </a:solidFill>
                <a:effectLst/>
                <a:uLnTx/>
                <a:uFillTx/>
                <a:latin typeface="DM Sans"/>
                <a:ea typeface="+mn-ea"/>
                <a:cs typeface="+mn-cs"/>
              </a:rPr>
              <a:t>Promotes cell </a:t>
            </a:r>
            <a:r>
              <a:rPr lang="en-US">
                <a:solidFill>
                  <a:prstClr val="black"/>
                </a:solidFill>
                <a:latin typeface="DM Sans"/>
              </a:rPr>
              <a:t>proliferation</a:t>
            </a:r>
            <a:r>
              <a:rPr kumimoji="0" lang="en-US" sz="1600" b="0" i="0" u="none" strike="noStrike" kern="0" cap="none" spc="0" normalizeH="0" baseline="0" noProof="0">
                <a:ln>
                  <a:noFill/>
                </a:ln>
                <a:solidFill>
                  <a:prstClr val="black"/>
                </a:solidFill>
                <a:effectLst/>
                <a:uLnTx/>
                <a:uFillTx/>
                <a:latin typeface="DM Sans"/>
                <a:ea typeface="+mn-ea"/>
                <a:cs typeface="+mn-cs"/>
              </a:rPr>
              <a:t>, enhancing skin texture and tone, resulting in a more radiant complexion.</a:t>
            </a:r>
          </a:p>
        </p:txBody>
      </p:sp>
      <p:sp>
        <p:nvSpPr>
          <p:cNvPr id="5" name="Text Placeholder 2">
            <a:extLst>
              <a:ext uri="{FF2B5EF4-FFF2-40B4-BE49-F238E27FC236}">
                <a16:creationId xmlns:a16="http://schemas.microsoft.com/office/drawing/2014/main" id="{EC7091F6-EA3B-FA2F-71F0-D97EA6A88594}"/>
              </a:ext>
            </a:extLst>
          </p:cNvPr>
          <p:cNvSpPr txBox="1">
            <a:spLocks/>
          </p:cNvSpPr>
          <p:nvPr/>
        </p:nvSpPr>
        <p:spPr>
          <a:xfrm>
            <a:off x="8593009" y="4658116"/>
            <a:ext cx="3305515" cy="984885"/>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By improves skin texture and tone, Retinol and Vitamin A derivatives provides a smoother canvas for makeup application. </a:t>
            </a:r>
          </a:p>
        </p:txBody>
      </p:sp>
      <p:sp>
        <p:nvSpPr>
          <p:cNvPr id="6" name="Text Placeholder 2">
            <a:extLst>
              <a:ext uri="{FF2B5EF4-FFF2-40B4-BE49-F238E27FC236}">
                <a16:creationId xmlns:a16="http://schemas.microsoft.com/office/drawing/2014/main" id="{68522DA3-4CDA-3DAB-E100-B030C09D4577}"/>
              </a:ext>
            </a:extLst>
          </p:cNvPr>
          <p:cNvSpPr txBox="1">
            <a:spLocks/>
          </p:cNvSpPr>
          <p:nvPr/>
        </p:nvSpPr>
        <p:spPr>
          <a:xfrm>
            <a:off x="8586439" y="1913200"/>
            <a:ext cx="3529361" cy="1515800"/>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Enhances hair strength by promoting keratin production, reducing breakage and split ends. </a:t>
            </a:r>
          </a:p>
          <a:p>
            <a:pPr marL="252000" marR="0" lvl="0" indent="-25200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By promoting cell turnover in hair follicles, retinol can encourage new hair growth.</a:t>
            </a:r>
          </a:p>
        </p:txBody>
      </p:sp>
      <p:sp>
        <p:nvSpPr>
          <p:cNvPr id="7" name="ZoneTexte 6">
            <a:extLst>
              <a:ext uri="{FF2B5EF4-FFF2-40B4-BE49-F238E27FC236}">
                <a16:creationId xmlns:a16="http://schemas.microsoft.com/office/drawing/2014/main" id="{DD98CD4A-C7FB-0C13-7687-871771566726}"/>
              </a:ext>
            </a:extLst>
          </p:cNvPr>
          <p:cNvSpPr txBox="1"/>
          <p:nvPr/>
        </p:nvSpPr>
        <p:spPr>
          <a:xfrm>
            <a:off x="300046" y="4541106"/>
            <a:ext cx="4008751" cy="2014494"/>
          </a:xfrm>
          <a:prstGeom prst="rect">
            <a:avLst/>
          </a:prstGeom>
        </p:spPr>
        <p:txBody>
          <a:bodyPr/>
          <a:lstStyle>
            <a:defPPr>
              <a:defRPr lang="fr-FR"/>
            </a:defPPr>
            <a:lvl1pPr marL="285750" marR="0" lvl="0" indent="-285750" fontAlgn="auto">
              <a:lnSpc>
                <a:spcPct val="100000"/>
              </a:lnSpc>
              <a:spcBef>
                <a:spcPts val="0"/>
              </a:spcBef>
              <a:spcAft>
                <a:spcPts val="0"/>
              </a:spcAft>
              <a:buClr>
                <a:prstClr val="black"/>
              </a:buClr>
              <a:buSzTx/>
              <a:buFont typeface="Arial" panose="020B0604020202020204" pitchFamily="34" charset="0"/>
              <a:buChar char="•"/>
              <a:tabLst/>
              <a:defRPr kumimoji="0" sz="1600" b="0" i="0" u="none" strike="noStrike" kern="0" cap="none" spc="0" normalizeH="0" baseline="0">
                <a:ln>
                  <a:noFill/>
                </a:ln>
                <a:solidFill>
                  <a:prstClr val="black"/>
                </a:solidFill>
                <a:effectLst/>
                <a:uLnTx/>
                <a:uFillTx/>
                <a:latin typeface="DM Sans"/>
              </a:defRPr>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160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1600"/>
            </a:lvl3pPr>
            <a:lvl4pPr marL="1257300" indent="-361950">
              <a:lnSpc>
                <a:spcPct val="90000"/>
              </a:lnSpc>
              <a:spcBef>
                <a:spcPts val="500"/>
              </a:spcBef>
              <a:buClr>
                <a:srgbClr val="89C7E8"/>
              </a:buClr>
              <a:buSzPct val="90000"/>
              <a:buFont typeface="Wingdings" panose="05000000000000000000" pitchFamily="2" charset="2"/>
              <a:buChar char="l"/>
              <a:defRPr sz="1600"/>
            </a:lvl4pPr>
            <a:lvl5pPr marL="0" indent="0">
              <a:lnSpc>
                <a:spcPct val="100000"/>
              </a:lnSpc>
              <a:spcBef>
                <a:spcPts val="0"/>
              </a:spcBef>
              <a:spcAft>
                <a:spcPts val="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r>
              <a:rPr lang="en-US"/>
              <a:t>Helps in repairing sun-damages                  by promoting cellular regeneration           and collagen synthesis, supporting the reduction of Sun-Induced Wrinkles hyperpigmentation.</a:t>
            </a:r>
          </a:p>
          <a:p>
            <a:r>
              <a:rPr lang="en-US"/>
              <a:t>Strengthens the skin's barrier, improving defenses.</a:t>
            </a:r>
          </a:p>
        </p:txBody>
      </p:sp>
      <p:sp>
        <p:nvSpPr>
          <p:cNvPr id="8" name="Titre 1">
            <a:extLst>
              <a:ext uri="{FF2B5EF4-FFF2-40B4-BE49-F238E27FC236}">
                <a16:creationId xmlns:a16="http://schemas.microsoft.com/office/drawing/2014/main" id="{100021D1-BBC5-40A8-1F97-2F66830E9373}"/>
              </a:ext>
            </a:extLst>
          </p:cNvPr>
          <p:cNvSpPr>
            <a:spLocks noGrp="1"/>
          </p:cNvSpPr>
          <p:nvPr>
            <p:ph type="title"/>
          </p:nvPr>
        </p:nvSpPr>
        <p:spPr>
          <a:xfrm>
            <a:off x="302400" y="302400"/>
            <a:ext cx="11004355" cy="301899"/>
          </a:xfrm>
        </p:spPr>
        <p:txBody>
          <a:bodyPr/>
          <a:lstStyle/>
          <a:p>
            <a:r>
              <a:rPr lang="en-GB" sz="2400">
                <a:solidFill>
                  <a:schemeClr val="tx1"/>
                </a:solidFill>
              </a:rPr>
              <a:t>Retinol &amp; Vitamin A : benefits in Beauty &amp; Care</a:t>
            </a:r>
          </a:p>
        </p:txBody>
      </p:sp>
    </p:spTree>
    <p:extLst>
      <p:ext uri="{BB962C8B-B14F-4D97-AF65-F5344CB8AC3E}">
        <p14:creationId xmlns:p14="http://schemas.microsoft.com/office/powerpoint/2010/main" val="15208616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384EC013-2FF9-DEAB-A7E3-B50B66FD646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ijdelijke aanduiding voor tekst 2">
            <a:extLst>
              <a:ext uri="{FF2B5EF4-FFF2-40B4-BE49-F238E27FC236}">
                <a16:creationId xmlns:a16="http://schemas.microsoft.com/office/drawing/2014/main" id="{96E5F423-9792-3939-482C-D088AEB48A29}"/>
              </a:ext>
            </a:extLst>
          </p:cNvPr>
          <p:cNvSpPr>
            <a:spLocks noGrp="1"/>
          </p:cNvSpPr>
          <p:nvPr>
            <p:ph type="body" sz="quarter" idx="12"/>
          </p:nvPr>
        </p:nvSpPr>
        <p:spPr>
          <a:xfrm>
            <a:off x="589783" y="3538555"/>
            <a:ext cx="3268030" cy="302597"/>
          </a:xfrm>
        </p:spPr>
        <p:txBody>
          <a:bodyPr/>
          <a:lstStyle/>
          <a:p>
            <a:pPr algn="ctr"/>
            <a:r>
              <a:rPr lang="nl-NL" sz="1600" b="1">
                <a:solidFill>
                  <a:schemeClr val="accent1"/>
                </a:solidFill>
              </a:rPr>
              <a:t>WRINKLES REDUCTION​</a:t>
            </a:r>
            <a:endParaRPr lang="nl-US" sz="1600" b="1">
              <a:solidFill>
                <a:schemeClr val="accent1"/>
              </a:solidFill>
            </a:endParaRPr>
          </a:p>
        </p:txBody>
      </p:sp>
      <p:sp>
        <p:nvSpPr>
          <p:cNvPr id="4" name="Tijdelijke aanduiding voor tekst 3">
            <a:extLst>
              <a:ext uri="{FF2B5EF4-FFF2-40B4-BE49-F238E27FC236}">
                <a16:creationId xmlns:a16="http://schemas.microsoft.com/office/drawing/2014/main" id="{8A32432A-9584-7D06-B5A5-E0E376F130BF}"/>
              </a:ext>
            </a:extLst>
          </p:cNvPr>
          <p:cNvSpPr>
            <a:spLocks noGrp="1"/>
          </p:cNvSpPr>
          <p:nvPr>
            <p:ph type="body" idx="11"/>
          </p:nvPr>
        </p:nvSpPr>
        <p:spPr/>
        <p:txBody>
          <a:bodyPr/>
          <a:lstStyle/>
          <a:p>
            <a:r>
              <a:rPr lang="nl-US"/>
              <a:t> </a:t>
            </a:r>
          </a:p>
        </p:txBody>
      </p:sp>
      <p:pic>
        <p:nvPicPr>
          <p:cNvPr id="18" name="Picture Placeholder 17" descr="A person with her eyes closed&#10;&#10;Description automatically generated">
            <a:extLst>
              <a:ext uri="{FF2B5EF4-FFF2-40B4-BE49-F238E27FC236}">
                <a16:creationId xmlns:a16="http://schemas.microsoft.com/office/drawing/2014/main" id="{ED76F859-FC05-5463-A5D3-22A5278E4C52}"/>
              </a:ext>
            </a:extLst>
          </p:cNvPr>
          <p:cNvPicPr>
            <a:picLocks noGrp="1" noChangeAspect="1"/>
          </p:cNvPicPr>
          <p:nvPr>
            <p:ph type="pic" sz="quarter" idx="14"/>
          </p:nvPr>
        </p:nvPicPr>
        <p:blipFill>
          <a:blip r:embed="rId2" cstate="print">
            <a:extLst>
              <a:ext uri="{28A0092B-C50C-407E-A947-70E740481C1C}">
                <a14:useLocalDpi xmlns:a14="http://schemas.microsoft.com/office/drawing/2010/main"/>
              </a:ext>
            </a:extLst>
          </a:blip>
          <a:srcRect/>
          <a:stretch>
            <a:fillRect/>
          </a:stretch>
        </p:blipFill>
        <p:spPr>
          <a:xfrm>
            <a:off x="710118" y="1427998"/>
            <a:ext cx="2928937" cy="1981200"/>
          </a:xfrm>
        </p:spPr>
      </p:pic>
      <p:pic>
        <p:nvPicPr>
          <p:cNvPr id="20" name="Picture Placeholder 19">
            <a:extLst>
              <a:ext uri="{FF2B5EF4-FFF2-40B4-BE49-F238E27FC236}">
                <a16:creationId xmlns:a16="http://schemas.microsoft.com/office/drawing/2014/main" id="{22AA0AE2-1DE8-4532-01FF-32AF15CDD591}"/>
              </a:ext>
            </a:extLst>
          </p:cNvPr>
          <p:cNvPicPr>
            <a:picLocks noGrp="1" noChangeAspect="1"/>
          </p:cNvPicPr>
          <p:nvPr>
            <p:ph type="pic" sz="quarter" idx="15"/>
          </p:nvPr>
        </p:nvPicPr>
        <p:blipFill>
          <a:blip r:embed="rId3" cstate="print">
            <a:extLst>
              <a:ext uri="{28A0092B-C50C-407E-A947-70E740481C1C}">
                <a14:useLocalDpi xmlns:a14="http://schemas.microsoft.com/office/drawing/2010/main"/>
              </a:ext>
            </a:extLst>
          </a:blip>
          <a:srcRect/>
          <a:stretch/>
        </p:blipFill>
        <p:spPr>
          <a:xfrm>
            <a:off x="4662181" y="1427998"/>
            <a:ext cx="2930525" cy="1981200"/>
          </a:xfrm>
        </p:spPr>
      </p:pic>
      <p:pic>
        <p:nvPicPr>
          <p:cNvPr id="22" name="Picture Placeholder 21">
            <a:extLst>
              <a:ext uri="{FF2B5EF4-FFF2-40B4-BE49-F238E27FC236}">
                <a16:creationId xmlns:a16="http://schemas.microsoft.com/office/drawing/2014/main" id="{302F6959-1131-1BB6-A4D1-B4A081DC21B0}"/>
              </a:ext>
            </a:extLst>
          </p:cNvPr>
          <p:cNvPicPr>
            <a:picLocks noGrp="1" noChangeAspect="1"/>
          </p:cNvPicPr>
          <p:nvPr>
            <p:ph type="pic" sz="quarter" idx="16"/>
          </p:nvPr>
        </p:nvPicPr>
        <p:blipFill>
          <a:blip r:embed="rId4" cstate="print">
            <a:extLst>
              <a:ext uri="{28A0092B-C50C-407E-A947-70E740481C1C}">
                <a14:useLocalDpi xmlns:a14="http://schemas.microsoft.com/office/drawing/2010/main"/>
              </a:ext>
            </a:extLst>
          </a:blip>
          <a:srcRect/>
          <a:stretch/>
        </p:blipFill>
        <p:spPr>
          <a:xfrm>
            <a:off x="8623805" y="1427998"/>
            <a:ext cx="2928938" cy="1981200"/>
          </a:xfrm>
        </p:spPr>
      </p:pic>
      <p:sp>
        <p:nvSpPr>
          <p:cNvPr id="8" name="Titel 7">
            <a:extLst>
              <a:ext uri="{FF2B5EF4-FFF2-40B4-BE49-F238E27FC236}">
                <a16:creationId xmlns:a16="http://schemas.microsoft.com/office/drawing/2014/main" id="{E2F37CA2-7320-E2B9-D173-59F776F845ED}"/>
              </a:ext>
            </a:extLst>
          </p:cNvPr>
          <p:cNvSpPr>
            <a:spLocks noGrp="1"/>
          </p:cNvSpPr>
          <p:nvPr>
            <p:ph type="title"/>
          </p:nvPr>
        </p:nvSpPr>
        <p:spPr/>
        <p:txBody>
          <a:bodyPr/>
          <a:lstStyle/>
          <a:p>
            <a:r>
              <a:rPr lang="nl-NL" sz="2400"/>
              <a:t>Retinol Efficacy​</a:t>
            </a:r>
            <a:endParaRPr lang="nl-US" sz="2400"/>
          </a:p>
        </p:txBody>
      </p:sp>
      <p:sp>
        <p:nvSpPr>
          <p:cNvPr id="9" name="Tijdelijke aanduiding voor tekst 8">
            <a:extLst>
              <a:ext uri="{FF2B5EF4-FFF2-40B4-BE49-F238E27FC236}">
                <a16:creationId xmlns:a16="http://schemas.microsoft.com/office/drawing/2014/main" id="{D14C7B31-8A2A-166C-2ADF-A115586ECF00}"/>
              </a:ext>
            </a:extLst>
          </p:cNvPr>
          <p:cNvSpPr>
            <a:spLocks noGrp="1"/>
          </p:cNvSpPr>
          <p:nvPr>
            <p:ph type="body" sz="quarter" idx="18"/>
          </p:nvPr>
        </p:nvSpPr>
        <p:spPr>
          <a:xfrm>
            <a:off x="589783" y="3867274"/>
            <a:ext cx="3268029" cy="2928929"/>
          </a:xfrm>
        </p:spPr>
        <p:txBody>
          <a:bodyPr/>
          <a:lstStyle/>
          <a:p>
            <a:pPr algn="l" rtl="0" fontAlgn="base"/>
            <a:r>
              <a:rPr lang="en-GB" sz="1100" b="1"/>
              <a:t>Consumer Benefits</a:t>
            </a:r>
            <a:r>
              <a:rPr lang="en-US" sz="1100" b="1"/>
              <a:t>​</a:t>
            </a:r>
          </a:p>
          <a:p>
            <a:pPr marL="356400" lvl="2" fontAlgn="base"/>
            <a:r>
              <a:rPr lang="en-GB" sz="1100"/>
              <a:t>Reduces appearance of fine lines </a:t>
            </a:r>
            <a:r>
              <a:rPr lang="en-US" sz="1100"/>
              <a:t>​</a:t>
            </a:r>
            <a:br>
              <a:rPr lang="en-US" sz="1100"/>
            </a:br>
            <a:r>
              <a:rPr lang="en-GB" sz="1100"/>
              <a:t>&amp; wrinkles</a:t>
            </a:r>
            <a:r>
              <a:rPr lang="en-US" sz="1100"/>
              <a:t>​</a:t>
            </a:r>
          </a:p>
          <a:p>
            <a:pPr marL="356400" lvl="2" fontAlgn="base">
              <a:spcAft>
                <a:spcPts val="600"/>
              </a:spcAft>
            </a:pPr>
            <a:r>
              <a:rPr lang="en-GB" sz="1100"/>
              <a:t>Improves skin firmness &amp; elasticity​</a:t>
            </a:r>
          </a:p>
          <a:p>
            <a:pPr algn="l" rtl="0" fontAlgn="base"/>
            <a:r>
              <a:rPr lang="en-GB" sz="1100" b="1"/>
              <a:t>Molecular &amp; Gene Level</a:t>
            </a:r>
            <a:r>
              <a:rPr lang="en-US" sz="1100" b="1"/>
              <a:t>​</a:t>
            </a:r>
          </a:p>
          <a:p>
            <a:pPr marL="356400" lvl="2" fontAlgn="base"/>
            <a:r>
              <a:rPr lang="en-GB" sz="1100"/>
              <a:t>Increases synthesis of Collagen &amp; Elastin</a:t>
            </a:r>
            <a:r>
              <a:rPr lang="en-US" sz="1100"/>
              <a:t>​</a:t>
            </a:r>
          </a:p>
          <a:p>
            <a:pPr marL="356400" lvl="2" fontAlgn="base">
              <a:spcAft>
                <a:spcPts val="600"/>
              </a:spcAft>
            </a:pPr>
            <a:r>
              <a:rPr lang="en-GB" sz="1100"/>
              <a:t>Inhibits MMPs, reducing Collagen &amp; Elastin degradation​</a:t>
            </a:r>
          </a:p>
          <a:p>
            <a:pPr algn="l" rtl="0" fontAlgn="base"/>
            <a:r>
              <a:rPr lang="en-GB" sz="1100" b="1"/>
              <a:t>Structural &amp; Functional Level</a:t>
            </a:r>
            <a:r>
              <a:rPr lang="en-US" sz="1100" b="1"/>
              <a:t>​</a:t>
            </a:r>
          </a:p>
          <a:p>
            <a:pPr marL="356400" lvl="2" fontAlgn="base"/>
            <a:r>
              <a:rPr lang="en-GB" sz="1100"/>
              <a:t>Improves organization of Collagen and Elastin fibres in papillary dermis</a:t>
            </a:r>
            <a:r>
              <a:rPr lang="en-US" sz="1100"/>
              <a:t>​</a:t>
            </a:r>
          </a:p>
          <a:p>
            <a:pPr marL="356400" lvl="2" fontAlgn="base"/>
            <a:r>
              <a:rPr lang="en-GB" sz="1100"/>
              <a:t>Improves structure of Dermal-Epidermal Junction (DEJ)</a:t>
            </a:r>
            <a:endParaRPr lang="en-US" sz="1100"/>
          </a:p>
          <a:p>
            <a:endParaRPr lang="nl-US" sz="1100"/>
          </a:p>
        </p:txBody>
      </p:sp>
      <p:sp>
        <p:nvSpPr>
          <p:cNvPr id="10" name="Tijdelijke aanduiding voor tekst 9">
            <a:extLst>
              <a:ext uri="{FF2B5EF4-FFF2-40B4-BE49-F238E27FC236}">
                <a16:creationId xmlns:a16="http://schemas.microsoft.com/office/drawing/2014/main" id="{C5BBB7DB-A442-1CF5-7959-43F590F90B77}"/>
              </a:ext>
            </a:extLst>
          </p:cNvPr>
          <p:cNvSpPr>
            <a:spLocks noGrp="1"/>
          </p:cNvSpPr>
          <p:nvPr>
            <p:ph type="body" sz="quarter" idx="19"/>
          </p:nvPr>
        </p:nvSpPr>
        <p:spPr>
          <a:xfrm>
            <a:off x="4545023" y="3534257"/>
            <a:ext cx="3271592" cy="302597"/>
          </a:xfrm>
        </p:spPr>
        <p:txBody>
          <a:bodyPr/>
          <a:lstStyle/>
          <a:p>
            <a:pPr algn="ctr"/>
            <a:r>
              <a:rPr lang="nl-NL" sz="1600" b="1">
                <a:solidFill>
                  <a:schemeClr val="accent1"/>
                </a:solidFill>
              </a:rPr>
              <a:t>EPIDERMAL ​THICKENING</a:t>
            </a:r>
            <a:endParaRPr lang="nl-US" sz="1600" b="1">
              <a:solidFill>
                <a:schemeClr val="accent1"/>
              </a:solidFill>
            </a:endParaRPr>
          </a:p>
        </p:txBody>
      </p:sp>
      <p:sp>
        <p:nvSpPr>
          <p:cNvPr id="11" name="Tijdelijke aanduiding voor tekst 10">
            <a:extLst>
              <a:ext uri="{FF2B5EF4-FFF2-40B4-BE49-F238E27FC236}">
                <a16:creationId xmlns:a16="http://schemas.microsoft.com/office/drawing/2014/main" id="{C341AEA7-BDDE-DB3F-F002-2B98BAF00E8E}"/>
              </a:ext>
            </a:extLst>
          </p:cNvPr>
          <p:cNvSpPr>
            <a:spLocks noGrp="1"/>
          </p:cNvSpPr>
          <p:nvPr>
            <p:ph type="body" sz="quarter" idx="20"/>
          </p:nvPr>
        </p:nvSpPr>
        <p:spPr>
          <a:xfrm>
            <a:off x="4542661" y="3862975"/>
            <a:ext cx="3273954" cy="2928929"/>
          </a:xfrm>
        </p:spPr>
        <p:txBody>
          <a:bodyPr/>
          <a:lstStyle/>
          <a:p>
            <a:pPr algn="l" rtl="0" fontAlgn="base"/>
            <a:r>
              <a:rPr lang="en-GB" sz="1100" b="1"/>
              <a:t>Consumer Benefits</a:t>
            </a:r>
            <a:r>
              <a:rPr lang="en-US" sz="1100" b="1"/>
              <a:t>​</a:t>
            </a:r>
          </a:p>
          <a:p>
            <a:pPr marL="356400" lvl="2" fontAlgn="base"/>
            <a:r>
              <a:rPr lang="en-GB" sz="1100"/>
              <a:t>Improves skin smoothness</a:t>
            </a:r>
            <a:r>
              <a:rPr lang="en-US" sz="1100"/>
              <a:t>​</a:t>
            </a:r>
          </a:p>
          <a:p>
            <a:pPr marL="356400" lvl="2" fontAlgn="base">
              <a:spcAft>
                <a:spcPts val="600"/>
              </a:spcAft>
            </a:pPr>
            <a:r>
              <a:rPr lang="en-GB" sz="1100"/>
              <a:t>Decreases skin roughness​</a:t>
            </a:r>
          </a:p>
          <a:p>
            <a:pPr algn="l" rtl="0" fontAlgn="base"/>
            <a:r>
              <a:rPr lang="en-GB" sz="1100" b="1"/>
              <a:t>Molecular &amp; Gene Level</a:t>
            </a:r>
            <a:r>
              <a:rPr lang="en-US" sz="1100" b="1"/>
              <a:t>​</a:t>
            </a:r>
          </a:p>
          <a:p>
            <a:pPr marL="356400" lvl="2" fontAlgn="base"/>
            <a:r>
              <a:rPr lang="en-GB" sz="1100"/>
              <a:t>Stimulates Ki-67 expression</a:t>
            </a:r>
            <a:r>
              <a:rPr lang="en-US" sz="1100"/>
              <a:t>​</a:t>
            </a:r>
          </a:p>
          <a:p>
            <a:pPr marL="356400" lvl="2" fontAlgn="base">
              <a:spcAft>
                <a:spcPts val="600"/>
              </a:spcAft>
            </a:pPr>
            <a:r>
              <a:rPr lang="en-GB" sz="1100"/>
              <a:t>Increases deposition of Glycosaminoglycan in the epidermis​</a:t>
            </a:r>
          </a:p>
          <a:p>
            <a:pPr algn="l" rtl="0" fontAlgn="base"/>
            <a:r>
              <a:rPr lang="en-GB" sz="1100" b="1"/>
              <a:t>Structural &amp; Functional Level</a:t>
            </a:r>
            <a:r>
              <a:rPr lang="en-US" sz="1100" b="1"/>
              <a:t>​</a:t>
            </a:r>
          </a:p>
          <a:p>
            <a:pPr marL="356400" lvl="2" fontAlgn="base"/>
            <a:r>
              <a:rPr lang="en-GB" sz="1100"/>
              <a:t>Increases epidermal proliferation</a:t>
            </a:r>
            <a:r>
              <a:rPr lang="en-US" sz="1100"/>
              <a:t>​</a:t>
            </a:r>
          </a:p>
          <a:p>
            <a:pPr marL="356400" lvl="2" fontAlgn="base"/>
            <a:r>
              <a:rPr lang="en-GB" sz="1100"/>
              <a:t>Thickens the epidermis</a:t>
            </a:r>
            <a:r>
              <a:rPr lang="en-US" sz="1100"/>
              <a:t>​</a:t>
            </a:r>
          </a:p>
          <a:p>
            <a:pPr marL="356400" lvl="2" fontAlgn="base"/>
            <a:r>
              <a:rPr lang="en-GB" sz="1100"/>
              <a:t>Compacts the stratum corneum</a:t>
            </a:r>
            <a:endParaRPr lang="en-US" sz="1100"/>
          </a:p>
          <a:p>
            <a:endParaRPr lang="nl-US" sz="1100"/>
          </a:p>
        </p:txBody>
      </p:sp>
      <p:sp>
        <p:nvSpPr>
          <p:cNvPr id="12" name="Tijdelijke aanduiding voor tekst 11">
            <a:extLst>
              <a:ext uri="{FF2B5EF4-FFF2-40B4-BE49-F238E27FC236}">
                <a16:creationId xmlns:a16="http://schemas.microsoft.com/office/drawing/2014/main" id="{953C0F18-74F7-5BA0-F535-3437F9780326}"/>
              </a:ext>
            </a:extLst>
          </p:cNvPr>
          <p:cNvSpPr>
            <a:spLocks noGrp="1"/>
          </p:cNvSpPr>
          <p:nvPr>
            <p:ph type="body" sz="quarter" idx="21"/>
          </p:nvPr>
        </p:nvSpPr>
        <p:spPr>
          <a:xfrm>
            <a:off x="8503825" y="3540374"/>
            <a:ext cx="3273954" cy="302597"/>
          </a:xfrm>
        </p:spPr>
        <p:txBody>
          <a:bodyPr/>
          <a:lstStyle/>
          <a:p>
            <a:pPr algn="ctr"/>
            <a:r>
              <a:rPr lang="nl-NL" sz="1600" b="1">
                <a:solidFill>
                  <a:schemeClr val="accent1"/>
                </a:solidFill>
              </a:rPr>
              <a:t>EVEN SKIN TONE</a:t>
            </a:r>
            <a:endParaRPr lang="nl-US" sz="1600" b="1">
              <a:solidFill>
                <a:schemeClr val="accent1"/>
              </a:solidFill>
            </a:endParaRPr>
          </a:p>
        </p:txBody>
      </p:sp>
      <p:sp>
        <p:nvSpPr>
          <p:cNvPr id="13" name="Tijdelijke aanduiding voor tekst 12">
            <a:extLst>
              <a:ext uri="{FF2B5EF4-FFF2-40B4-BE49-F238E27FC236}">
                <a16:creationId xmlns:a16="http://schemas.microsoft.com/office/drawing/2014/main" id="{E0AF90FB-5AC8-0A99-6685-8D721D69A431}"/>
              </a:ext>
            </a:extLst>
          </p:cNvPr>
          <p:cNvSpPr>
            <a:spLocks noGrp="1"/>
          </p:cNvSpPr>
          <p:nvPr>
            <p:ph type="body" sz="quarter" idx="22"/>
          </p:nvPr>
        </p:nvSpPr>
        <p:spPr>
          <a:xfrm>
            <a:off x="8503825" y="3862975"/>
            <a:ext cx="3273954" cy="2801297"/>
          </a:xfrm>
        </p:spPr>
        <p:txBody>
          <a:bodyPr/>
          <a:lstStyle/>
          <a:p>
            <a:pPr algn="l" rtl="0" fontAlgn="base"/>
            <a:r>
              <a:rPr lang="en-GB" sz="1100" b="1"/>
              <a:t>Consumer Benefits</a:t>
            </a:r>
            <a:r>
              <a:rPr lang="en-US" sz="1100" b="1"/>
              <a:t>​</a:t>
            </a:r>
          </a:p>
          <a:p>
            <a:pPr marL="356400" lvl="2" fontAlgn="base"/>
            <a:r>
              <a:rPr lang="en-GB" sz="1100"/>
              <a:t>Reduces discoloration, mottled pigmentation</a:t>
            </a:r>
            <a:r>
              <a:rPr lang="en-US" sz="1100"/>
              <a:t>​</a:t>
            </a:r>
          </a:p>
          <a:p>
            <a:pPr marL="356400" lvl="2" fontAlgn="base">
              <a:spcAft>
                <a:spcPts val="600"/>
              </a:spcAft>
            </a:pPr>
            <a:r>
              <a:rPr lang="en-GB" sz="1100"/>
              <a:t>Rebalances uneven tone​</a:t>
            </a:r>
          </a:p>
          <a:p>
            <a:pPr algn="l" rtl="0" fontAlgn="base"/>
            <a:r>
              <a:rPr lang="en-GB" sz="1100" b="1"/>
              <a:t>Molecular &amp; Gene Level</a:t>
            </a:r>
            <a:r>
              <a:rPr lang="en-US" sz="1100" b="1"/>
              <a:t>​</a:t>
            </a:r>
          </a:p>
          <a:p>
            <a:pPr marL="356400" lvl="2" fontAlgn="base"/>
            <a:r>
              <a:rPr lang="en-GB" sz="1100"/>
              <a:t>Downregulates Tyrosinase activity</a:t>
            </a:r>
            <a:r>
              <a:rPr lang="en-US" sz="1100"/>
              <a:t>​</a:t>
            </a:r>
          </a:p>
          <a:p>
            <a:pPr marL="356400" lvl="2" fontAlgn="base">
              <a:spcAft>
                <a:spcPts val="600"/>
              </a:spcAft>
            </a:pPr>
            <a:r>
              <a:rPr lang="en-GB" sz="1100"/>
              <a:t>Decreases Melanin content​</a:t>
            </a:r>
          </a:p>
          <a:p>
            <a:pPr algn="l" rtl="0" fontAlgn="base"/>
            <a:r>
              <a:rPr lang="en-GB" sz="1100" b="1"/>
              <a:t>Structural &amp; Functional Level</a:t>
            </a:r>
            <a:r>
              <a:rPr lang="en-US" sz="1100" b="1"/>
              <a:t>​</a:t>
            </a:r>
          </a:p>
          <a:p>
            <a:pPr marL="356400" lvl="2" fontAlgn="base"/>
            <a:r>
              <a:rPr lang="en-GB" sz="1100"/>
              <a:t>Inhibits Melanosome transfer</a:t>
            </a:r>
            <a:endParaRPr lang="en-US" sz="1100"/>
          </a:p>
          <a:p>
            <a:endParaRPr lang="nl-US" sz="1100"/>
          </a:p>
        </p:txBody>
      </p:sp>
      <p:sp>
        <p:nvSpPr>
          <p:cNvPr id="14" name="Tijdelijke aanduiding voor tekst 13">
            <a:extLst>
              <a:ext uri="{FF2B5EF4-FFF2-40B4-BE49-F238E27FC236}">
                <a16:creationId xmlns:a16="http://schemas.microsoft.com/office/drawing/2014/main" id="{36A3DF2D-FDC6-3DDF-D401-B151AC633107}"/>
              </a:ext>
            </a:extLst>
          </p:cNvPr>
          <p:cNvSpPr>
            <a:spLocks noGrp="1"/>
          </p:cNvSpPr>
          <p:nvPr>
            <p:ph type="body" sz="quarter" idx="24"/>
          </p:nvPr>
        </p:nvSpPr>
        <p:spPr>
          <a:xfrm>
            <a:off x="302399" y="5632597"/>
            <a:ext cx="3528001" cy="116604"/>
          </a:xfrm>
        </p:spPr>
        <p:txBody>
          <a:bodyPr/>
          <a:lstStyle/>
          <a:p>
            <a:r>
              <a:rPr lang="nl-US"/>
              <a:t> </a:t>
            </a:r>
          </a:p>
        </p:txBody>
      </p:sp>
      <p:sp>
        <p:nvSpPr>
          <p:cNvPr id="15" name="Tijdelijke aanduiding voor tekst 14">
            <a:extLst>
              <a:ext uri="{FF2B5EF4-FFF2-40B4-BE49-F238E27FC236}">
                <a16:creationId xmlns:a16="http://schemas.microsoft.com/office/drawing/2014/main" id="{4FADA334-D62C-70F6-CB37-FAEF090062BE}"/>
              </a:ext>
            </a:extLst>
          </p:cNvPr>
          <p:cNvSpPr>
            <a:spLocks noGrp="1"/>
          </p:cNvSpPr>
          <p:nvPr>
            <p:ph type="body" sz="quarter" idx="25"/>
          </p:nvPr>
        </p:nvSpPr>
        <p:spPr>
          <a:xfrm>
            <a:off x="302398" y="6127452"/>
            <a:ext cx="3528001" cy="121588"/>
          </a:xfrm>
        </p:spPr>
        <p:txBody>
          <a:bodyPr/>
          <a:lstStyle/>
          <a:p>
            <a:r>
              <a:rPr lang="nl-US"/>
              <a:t> </a:t>
            </a:r>
          </a:p>
        </p:txBody>
      </p:sp>
      <p:sp>
        <p:nvSpPr>
          <p:cNvPr id="5" name="Espace réservé du texte 3">
            <a:extLst>
              <a:ext uri="{FF2B5EF4-FFF2-40B4-BE49-F238E27FC236}">
                <a16:creationId xmlns:a16="http://schemas.microsoft.com/office/drawing/2014/main" id="{03D9B0DF-ED72-CB7A-7FD4-97552CC4D22D}"/>
              </a:ext>
            </a:extLst>
          </p:cNvPr>
          <p:cNvSpPr txBox="1">
            <a:spLocks/>
          </p:cNvSpPr>
          <p:nvPr/>
        </p:nvSpPr>
        <p:spPr>
          <a:xfrm>
            <a:off x="302400" y="586299"/>
            <a:ext cx="6537670" cy="400384"/>
          </a:xfrm>
          <a:prstGeom prst="rect">
            <a:avLst/>
          </a:prstGeom>
        </p:spPr>
        <p:txBody>
          <a:bodyPr lIns="0" tIns="0" rIns="0" bIns="0" anchor="ct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The gold standard of anti-aging</a:t>
            </a:r>
          </a:p>
        </p:txBody>
      </p:sp>
      <p:sp>
        <p:nvSpPr>
          <p:cNvPr id="6" name="ZoneTexte 17">
            <a:extLst>
              <a:ext uri="{FF2B5EF4-FFF2-40B4-BE49-F238E27FC236}">
                <a16:creationId xmlns:a16="http://schemas.microsoft.com/office/drawing/2014/main" id="{4436203F-A704-B99B-4F27-F284E2D7A5DB}"/>
              </a:ext>
            </a:extLst>
          </p:cNvPr>
          <p:cNvSpPr txBox="1"/>
          <p:nvPr/>
        </p:nvSpPr>
        <p:spPr>
          <a:xfrm>
            <a:off x="538861" y="953944"/>
            <a:ext cx="10938123" cy="369332"/>
          </a:xfrm>
          <a:prstGeom prst="rect">
            <a:avLst/>
          </a:prstGeom>
          <a:noFill/>
        </p:spPr>
        <p:txBody>
          <a:bodyPr wrap="square">
            <a:spAutoFit/>
          </a:bodyPr>
          <a:lstStyle/>
          <a:p>
            <a:pPr algn="ctr"/>
            <a:r>
              <a:rPr lang="en-US" b="1">
                <a:solidFill>
                  <a:schemeClr val="accent1"/>
                </a:solidFill>
              </a:rPr>
              <a:t>S</a:t>
            </a:r>
            <a:r>
              <a:rPr lang="en-US" sz="1800" b="1">
                <a:solidFill>
                  <a:schemeClr val="accent1"/>
                </a:solidFill>
              </a:rPr>
              <a:t>cientific evidences that might explain why Vitamin A/Retinol is so popular ! </a:t>
            </a:r>
            <a:endParaRPr lang="fr-FR">
              <a:solidFill>
                <a:schemeClr val="accent1"/>
              </a:solidFill>
            </a:endParaRPr>
          </a:p>
        </p:txBody>
      </p:sp>
      <p:pic>
        <p:nvPicPr>
          <p:cNvPr id="7" name="Content Placeholder 4">
            <a:extLst>
              <a:ext uri="{FF2B5EF4-FFF2-40B4-BE49-F238E27FC236}">
                <a16:creationId xmlns:a16="http://schemas.microsoft.com/office/drawing/2014/main" id="{F8F3A820-F989-DF3E-9661-FBF71908C4B5}"/>
              </a:ext>
            </a:extLst>
          </p:cNvPr>
          <p:cNvPicPr>
            <a:picLocks noChangeAspect="1"/>
          </p:cNvPicPr>
          <p:nvPr/>
        </p:nvPicPr>
        <p:blipFill>
          <a:blip r:embed="rId5"/>
          <a:stretch>
            <a:fillRect/>
          </a:stretch>
        </p:blipFill>
        <p:spPr>
          <a:xfrm>
            <a:off x="11229075" y="274394"/>
            <a:ext cx="647336" cy="619984"/>
          </a:xfrm>
          <a:prstGeom prst="ellipse">
            <a:avLst/>
          </a:prstGeom>
        </p:spPr>
      </p:pic>
    </p:spTree>
    <p:extLst>
      <p:ext uri="{BB962C8B-B14F-4D97-AF65-F5344CB8AC3E}">
        <p14:creationId xmlns:p14="http://schemas.microsoft.com/office/powerpoint/2010/main" val="12482379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40C586E-7139-DE1E-9617-B35003ABBDCB}"/>
              </a:ext>
            </a:extLst>
          </p:cNvPr>
          <p:cNvSpPr>
            <a:spLocks noGrp="1"/>
          </p:cNvSpPr>
          <p:nvPr>
            <p:ph type="sldNum" sz="quarter" idx="10"/>
          </p:nvPr>
        </p:nvSpPr>
        <p:spPr/>
        <p:txBody>
          <a:bodyPr/>
          <a:lstStyle/>
          <a:p>
            <a:fld id="{5BA3E189-2F3A-42E5-B572-3520703B6186}" type="slidenum">
              <a:rPr lang="en-GB" smtClean="0"/>
              <a:pPr/>
              <a:t>64</a:t>
            </a:fld>
            <a:endParaRPr lang="en-GB"/>
          </a:p>
        </p:txBody>
      </p:sp>
      <p:sp>
        <p:nvSpPr>
          <p:cNvPr id="28" name="TextBox 27">
            <a:extLst>
              <a:ext uri="{FF2B5EF4-FFF2-40B4-BE49-F238E27FC236}">
                <a16:creationId xmlns:a16="http://schemas.microsoft.com/office/drawing/2014/main" id="{7223F3DE-B4E9-E24E-8287-313FB3846812}"/>
              </a:ext>
            </a:extLst>
          </p:cNvPr>
          <p:cNvSpPr txBox="1"/>
          <p:nvPr/>
        </p:nvSpPr>
        <p:spPr>
          <a:xfrm>
            <a:off x="5609691" y="5662811"/>
            <a:ext cx="6102580" cy="589905"/>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750" b="0" u="none" strike="noStrike" kern="1200" cap="none" spc="0" normalizeH="0" baseline="0" noProof="0">
                <a:ln>
                  <a:noFill/>
                </a:ln>
                <a:effectLst/>
                <a:uLnTx/>
                <a:uFillTx/>
                <a:latin typeface="+mj-lt"/>
                <a:ea typeface="+mn-ea"/>
                <a:cs typeface="+mn-cs"/>
              </a:rPr>
              <a:t>G. </a:t>
            </a:r>
            <a:r>
              <a:rPr kumimoji="0" lang="en-GB" sz="750" b="0" u="none" strike="noStrike" kern="1200" cap="none" spc="0" normalizeH="0" baseline="0" noProof="0" err="1">
                <a:ln>
                  <a:noFill/>
                </a:ln>
                <a:effectLst/>
                <a:uLnTx/>
                <a:uFillTx/>
                <a:latin typeface="+mj-lt"/>
                <a:ea typeface="+mn-ea"/>
                <a:cs typeface="+mn-cs"/>
              </a:rPr>
              <a:t>Bellemere</a:t>
            </a:r>
            <a:r>
              <a:rPr kumimoji="0" lang="en-GB" sz="750" b="0" u="none" strike="noStrike" kern="1200" cap="none" spc="0" normalizeH="0" baseline="0" noProof="0">
                <a:ln>
                  <a:noFill/>
                </a:ln>
                <a:effectLst/>
                <a:uLnTx/>
                <a:uFillTx/>
                <a:latin typeface="+mj-lt"/>
                <a:ea typeface="+mn-ea"/>
                <a:cs typeface="+mn-cs"/>
              </a:rPr>
              <a:t> et al </a:t>
            </a:r>
            <a:r>
              <a:rPr kumimoji="0" lang="en-GB" sz="750" b="0" u="none" strike="noStrike" kern="1200" cap="none" spc="0" normalizeH="0" baseline="0" noProof="0" err="1">
                <a:ln>
                  <a:noFill/>
                </a:ln>
                <a:effectLst/>
                <a:uLnTx/>
                <a:uFillTx/>
                <a:latin typeface="+mj-lt"/>
                <a:ea typeface="+mn-ea"/>
                <a:cs typeface="+mn-cs"/>
              </a:rPr>
              <a:t>Antiageing</a:t>
            </a:r>
            <a:r>
              <a:rPr kumimoji="0" lang="en-GB" sz="750" b="0" u="none" strike="noStrike" kern="1200" cap="none" spc="0" normalizeH="0" baseline="0" noProof="0">
                <a:ln>
                  <a:noFill/>
                </a:ln>
                <a:effectLst/>
                <a:uLnTx/>
                <a:uFillTx/>
                <a:latin typeface="+mj-lt"/>
                <a:ea typeface="+mn-ea"/>
                <a:cs typeface="+mn-cs"/>
              </a:rPr>
              <a:t> action of retinol: from molecular to clinical. </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750" b="0" u="none" strike="noStrike" kern="1200" cap="none" spc="0" normalizeH="0" baseline="0" noProof="0">
                <a:ln>
                  <a:noFill/>
                </a:ln>
                <a:effectLst/>
                <a:uLnTx/>
                <a:uFillTx/>
                <a:latin typeface="+mj-lt"/>
                <a:ea typeface="+mn-ea"/>
                <a:cs typeface="+mn-cs"/>
              </a:rPr>
              <a:t>Skin </a:t>
            </a:r>
            <a:r>
              <a:rPr kumimoji="0" lang="en-GB" sz="750" b="0" u="none" strike="noStrike" kern="1200" cap="none" spc="0" normalizeH="0" baseline="0" noProof="0" err="1">
                <a:ln>
                  <a:noFill/>
                </a:ln>
                <a:effectLst/>
                <a:uLnTx/>
                <a:uFillTx/>
                <a:latin typeface="+mj-lt"/>
                <a:ea typeface="+mn-ea"/>
                <a:cs typeface="+mn-cs"/>
              </a:rPr>
              <a:t>Pharmacol</a:t>
            </a:r>
            <a:r>
              <a:rPr kumimoji="0" lang="en-GB" sz="750" b="0" u="none" strike="noStrike" kern="1200" cap="none" spc="0" normalizeH="0" baseline="0" noProof="0">
                <a:ln>
                  <a:noFill/>
                </a:ln>
                <a:effectLst/>
                <a:uLnTx/>
                <a:uFillTx/>
                <a:latin typeface="+mj-lt"/>
                <a:ea typeface="+mn-ea"/>
                <a:cs typeface="+mn-cs"/>
              </a:rPr>
              <a:t> </a:t>
            </a:r>
            <a:r>
              <a:rPr kumimoji="0" lang="en-GB" sz="750" b="0" u="none" strike="noStrike" kern="1200" cap="none" spc="0" normalizeH="0" baseline="0" noProof="0" err="1">
                <a:ln>
                  <a:noFill/>
                </a:ln>
                <a:effectLst/>
                <a:uLnTx/>
                <a:uFillTx/>
                <a:latin typeface="+mj-lt"/>
                <a:ea typeface="+mn-ea"/>
                <a:cs typeface="+mn-cs"/>
              </a:rPr>
              <a:t>Physiol</a:t>
            </a:r>
            <a:r>
              <a:rPr kumimoji="0" lang="en-GB" sz="750" b="0" u="none" strike="noStrike" kern="1200" cap="none" spc="0" normalizeH="0" baseline="0" noProof="0">
                <a:ln>
                  <a:noFill/>
                </a:ln>
                <a:effectLst/>
                <a:uLnTx/>
                <a:uFillTx/>
                <a:latin typeface="+mj-lt"/>
                <a:ea typeface="+mn-ea"/>
                <a:cs typeface="+mn-cs"/>
              </a:rPr>
              <a:t> 2009, 22: 200-209</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GB" sz="750" b="0" u="none" strike="noStrike" kern="1200" cap="none" spc="0" normalizeH="0" baseline="0" noProof="0">
                <a:ln>
                  <a:noFill/>
                </a:ln>
                <a:effectLst/>
                <a:uLnTx/>
                <a:uFillTx/>
                <a:latin typeface="+mj-lt"/>
                <a:ea typeface="+mn-ea"/>
                <a:cs typeface="+mn-cs"/>
              </a:rPr>
              <a:t> J. </a:t>
            </a:r>
            <a:r>
              <a:rPr kumimoji="0" lang="en-GB" sz="750" b="0" u="none" strike="noStrike" kern="1200" cap="none" spc="0" normalizeH="0" baseline="0" noProof="0" err="1">
                <a:ln>
                  <a:noFill/>
                </a:ln>
                <a:effectLst/>
                <a:uLnTx/>
                <a:uFillTx/>
                <a:latin typeface="+mj-lt"/>
                <a:ea typeface="+mn-ea"/>
                <a:cs typeface="+mn-cs"/>
              </a:rPr>
              <a:t>Varani</a:t>
            </a:r>
            <a:r>
              <a:rPr kumimoji="0" lang="en-GB" sz="750" b="0" u="none" strike="noStrike" kern="1200" cap="none" spc="0" normalizeH="0" baseline="0" noProof="0">
                <a:ln>
                  <a:noFill/>
                </a:ln>
                <a:effectLst/>
                <a:uLnTx/>
                <a:uFillTx/>
                <a:latin typeface="+mj-lt"/>
                <a:ea typeface="+mn-ea"/>
                <a:cs typeface="+mn-cs"/>
              </a:rPr>
              <a:t> et al Vitamin A antagonizes decreased cell growth and elevated collagen-degrading matrix </a:t>
            </a:r>
            <a:r>
              <a:rPr kumimoji="0" lang="en-GB" sz="750" b="0" u="none" strike="noStrike" kern="1200" cap="none" spc="0" normalizeH="0" baseline="0" noProof="0" err="1">
                <a:ln>
                  <a:noFill/>
                </a:ln>
                <a:effectLst/>
                <a:uLnTx/>
                <a:uFillTx/>
                <a:latin typeface="+mj-lt"/>
                <a:ea typeface="+mn-ea"/>
                <a:cs typeface="+mn-cs"/>
              </a:rPr>
              <a:t>mettaloproteinasis</a:t>
            </a:r>
            <a:r>
              <a:rPr kumimoji="0" lang="en-GB" sz="750" b="0" u="none" strike="noStrike" kern="1200" cap="none" spc="0" normalizeH="0" baseline="0" noProof="0">
                <a:ln>
                  <a:noFill/>
                </a:ln>
                <a:effectLst/>
                <a:uLnTx/>
                <a:uFillTx/>
                <a:latin typeface="+mj-lt"/>
                <a:ea typeface="+mn-ea"/>
                <a:cs typeface="+mn-cs"/>
              </a:rPr>
              <a:t> and stimulates collagen accumulation in naturally aged human skin. The society for investigative dermatology Inc, 2000, 114 (3): 480-486</a:t>
            </a:r>
          </a:p>
        </p:txBody>
      </p:sp>
      <p:pic>
        <p:nvPicPr>
          <p:cNvPr id="26" name="Picture 3">
            <a:extLst>
              <a:ext uri="{FF2B5EF4-FFF2-40B4-BE49-F238E27FC236}">
                <a16:creationId xmlns:a16="http://schemas.microsoft.com/office/drawing/2014/main" id="{66C1991E-CACF-364A-8867-D0CCD9CE1FA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p:blipFill>
        <p:spPr bwMode="auto">
          <a:xfrm>
            <a:off x="347971" y="911198"/>
            <a:ext cx="5010994" cy="4889761"/>
          </a:xfrm>
          <a:prstGeom prst="rect">
            <a:avLst/>
          </a:prstGeom>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9DB53F41-92CD-7E4E-B834-80C445EBD3A9}"/>
              </a:ext>
            </a:extLst>
          </p:cNvPr>
          <p:cNvSpPr/>
          <p:nvPr/>
        </p:nvSpPr>
        <p:spPr>
          <a:xfrm>
            <a:off x="5609691" y="1313671"/>
            <a:ext cx="6102580" cy="3877985"/>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mj-lt"/>
                <a:ea typeface="+mn-ea"/>
                <a:cs typeface="+mn-cs"/>
              </a:rPr>
              <a:t>After it enters the cell, Retinol is metabolized to Retinoic Acid (RA),                            its most active form.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mj-lt"/>
                <a:ea typeface="+mn-ea"/>
                <a:cs typeface="+mn-cs"/>
              </a:rPr>
              <a:t>Abundant Retinol is stored in the form of Retinyl Ester until needed or is degraded by enzymes and eliminated as polar metabolites (4-OH-RA).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mj-lt"/>
                <a:ea typeface="+mn-ea"/>
                <a:cs typeface="+mn-cs"/>
              </a:rPr>
              <a:t>Retinoic acid is transported into the nucleus by specific receptors (retinoic acid-binding protein type 2, CRABP-2). Into the nucleus, Retinoic Acid binds to receptors (RAR) and mediates RA-responsive gene expression. Some of such key gene products are: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mj-lt"/>
                <a:ea typeface="+mn-ea"/>
                <a:cs typeface="+mn-cs"/>
              </a:rPr>
              <a:t>Type I procollagen (Col1),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mj-lt"/>
                <a:ea typeface="+mn-ea"/>
                <a:cs typeface="+mn-cs"/>
              </a:rPr>
              <a:t>Elastin (ELN),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mj-lt"/>
                <a:ea typeface="+mn-ea"/>
                <a:cs typeface="+mn-cs"/>
              </a:rPr>
              <a:t>Fibrillin-1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mj-lt"/>
                <a:ea typeface="+mn-ea"/>
                <a:cs typeface="+mn-cs"/>
              </a:rPr>
              <a:t>Glycosaminoglycans (GAG)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mj-lt"/>
                <a:ea typeface="+mn-ea"/>
                <a:cs typeface="+mn-cs"/>
              </a:rPr>
              <a:t>Ki-67 proliferation marker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effectLst/>
                <a:uLnTx/>
                <a:uFillTx/>
                <a:latin typeface="+mj-lt"/>
                <a:ea typeface="+mn-ea"/>
                <a:cs typeface="+mn-cs"/>
              </a:rPr>
              <a:t>CRABP-2 (cellular retinoid transporter protein)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effectLst/>
                <a:uLnTx/>
                <a:uFillTx/>
                <a:latin typeface="+mj-lt"/>
                <a:ea typeface="+mn-ea"/>
                <a:cs typeface="+mn-cs"/>
              </a:rPr>
              <a:t>These key biomarkers can be detected by </a:t>
            </a:r>
            <a:r>
              <a:rPr kumimoji="0" lang="en-US" sz="1400" b="0" i="1" u="none" strike="noStrike" kern="1200" cap="none" spc="0" normalizeH="0" baseline="0" noProof="0">
                <a:ln>
                  <a:noFill/>
                </a:ln>
                <a:effectLst/>
                <a:uLnTx/>
                <a:uFillTx/>
                <a:latin typeface="+mj-lt"/>
                <a:ea typeface="+mn-ea"/>
                <a:cs typeface="+mn-cs"/>
              </a:rPr>
              <a:t>in vitro </a:t>
            </a:r>
            <a:r>
              <a:rPr kumimoji="0" lang="en-US" sz="1400" b="0" i="0" u="none" strike="noStrike" kern="1200" cap="none" spc="0" normalizeH="0" baseline="0" noProof="0">
                <a:ln>
                  <a:noFill/>
                </a:ln>
                <a:effectLst/>
                <a:uLnTx/>
                <a:uFillTx/>
                <a:latin typeface="+mj-lt"/>
                <a:ea typeface="+mn-ea"/>
                <a:cs typeface="+mn-cs"/>
              </a:rPr>
              <a:t>techniques and are the foundation for the beneficial anti-aging effects of Retinol.</a:t>
            </a:r>
          </a:p>
        </p:txBody>
      </p:sp>
      <p:sp>
        <p:nvSpPr>
          <p:cNvPr id="10" name="Titel 4">
            <a:extLst>
              <a:ext uri="{FF2B5EF4-FFF2-40B4-BE49-F238E27FC236}">
                <a16:creationId xmlns:a16="http://schemas.microsoft.com/office/drawing/2014/main" id="{5CFA589A-73CA-56BE-1DC7-1CA184B43EE9}"/>
              </a:ext>
            </a:extLst>
          </p:cNvPr>
          <p:cNvSpPr>
            <a:spLocks noGrp="1"/>
          </p:cNvSpPr>
          <p:nvPr>
            <p:ph type="title"/>
          </p:nvPr>
        </p:nvSpPr>
        <p:spPr>
          <a:xfrm>
            <a:off x="302401" y="302400"/>
            <a:ext cx="9630362" cy="285423"/>
          </a:xfrm>
        </p:spPr>
        <p:txBody>
          <a:bodyPr/>
          <a:lstStyle/>
          <a:p>
            <a:r>
              <a:rPr lang="en-GB" sz="2400" dirty="0">
                <a:solidFill>
                  <a:schemeClr val="tx1"/>
                </a:solidFill>
              </a:rPr>
              <a:t>Retinol</a:t>
            </a:r>
            <a:r>
              <a:rPr lang="nl-NL" sz="2400" dirty="0">
                <a:solidFill>
                  <a:schemeClr val="tx1"/>
                </a:solidFill>
              </a:rPr>
              <a:t> : mode of action in </a:t>
            </a:r>
            <a:r>
              <a:rPr lang="nl-NL" sz="2400" dirty="0" err="1">
                <a:solidFill>
                  <a:schemeClr val="tx1"/>
                </a:solidFill>
              </a:rPr>
              <a:t>the</a:t>
            </a:r>
            <a:r>
              <a:rPr lang="nl-NL" sz="2400" dirty="0">
                <a:solidFill>
                  <a:schemeClr val="tx1"/>
                </a:solidFill>
              </a:rPr>
              <a:t> Skin​</a:t>
            </a:r>
          </a:p>
        </p:txBody>
      </p:sp>
    </p:spTree>
    <p:extLst>
      <p:ext uri="{BB962C8B-B14F-4D97-AF65-F5344CB8AC3E}">
        <p14:creationId xmlns:p14="http://schemas.microsoft.com/office/powerpoint/2010/main" val="157738773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33">
            <a:extLst>
              <a:ext uri="{FF2B5EF4-FFF2-40B4-BE49-F238E27FC236}">
                <a16:creationId xmlns:a16="http://schemas.microsoft.com/office/drawing/2014/main" id="{D54FA13F-C936-3EF6-52EA-B74F03D46F0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466393" y="-3184"/>
            <a:ext cx="1716092" cy="3004568"/>
          </a:xfrm>
          <a:prstGeom prst="rect">
            <a:avLst/>
          </a:prstGeom>
        </p:spPr>
      </p:pic>
      <p:pic>
        <p:nvPicPr>
          <p:cNvPr id="1032" name="Picture 8" descr="CLINICAL Pro Retinaldehyde Dual-Retinoid Treatment">
            <a:extLst>
              <a:ext uri="{FF2B5EF4-FFF2-40B4-BE49-F238E27FC236}">
                <a16:creationId xmlns:a16="http://schemas.microsoft.com/office/drawing/2014/main" id="{C736E2FF-EC88-8E74-9A8F-6EAE04FC8E9F}"/>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599" y="4115865"/>
            <a:ext cx="3656181" cy="274213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65</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a:xfrm>
            <a:off x="302400" y="302400"/>
            <a:ext cx="11591925" cy="303211"/>
          </a:xfrm>
        </p:spPr>
        <p:txBody>
          <a:bodyPr/>
          <a:lstStyle/>
          <a:p>
            <a:r>
              <a:rPr lang="en-US" sz="2400">
                <a:solidFill>
                  <a:schemeClr val="tx1"/>
                </a:solidFill>
              </a:rPr>
              <a:t>Retinol is the gold standard for aging care</a:t>
            </a:r>
            <a:endParaRPr lang="fr-FR" sz="2400">
              <a:solidFill>
                <a:schemeClr val="tx1"/>
              </a:solidFill>
            </a:endParaRPr>
          </a:p>
        </p:txBody>
      </p:sp>
      <p:pic>
        <p:nvPicPr>
          <p:cNvPr id="5" name="Picture 4" descr="A close up of a bottle&#10;&#10;Description automatically generated">
            <a:extLst>
              <a:ext uri="{FF2B5EF4-FFF2-40B4-BE49-F238E27FC236}">
                <a16:creationId xmlns:a16="http://schemas.microsoft.com/office/drawing/2014/main" id="{B6EB6611-5A7B-35B1-F616-C673945F81F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360946" y="4760262"/>
            <a:ext cx="844585" cy="192023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La Roche-Posay Retinol B3 Serum | 30 ml">
            <a:extLst>
              <a:ext uri="{FF2B5EF4-FFF2-40B4-BE49-F238E27FC236}">
                <a16:creationId xmlns:a16="http://schemas.microsoft.com/office/drawing/2014/main" id="{40C11089-3F7D-FD90-A8A3-69B5F6305C8D}"/>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3456811" y="3901546"/>
            <a:ext cx="1043171" cy="295087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91BD29D9-E1AB-6204-C4BB-B4C90ACFB13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6200000">
            <a:off x="9433665" y="3723438"/>
            <a:ext cx="1818325" cy="3431043"/>
          </a:xfrm>
          <a:prstGeom prst="rect">
            <a:avLst/>
          </a:prstGeom>
        </p:spPr>
      </p:pic>
      <p:pic>
        <p:nvPicPr>
          <p:cNvPr id="1024" name="Picture 1023">
            <a:extLst>
              <a:ext uri="{FF2B5EF4-FFF2-40B4-BE49-F238E27FC236}">
                <a16:creationId xmlns:a16="http://schemas.microsoft.com/office/drawing/2014/main" id="{5007D408-DEA3-E212-8DCE-4E67099E5C8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547769" y="2621999"/>
            <a:ext cx="1434978" cy="1348149"/>
          </a:xfrm>
          <a:prstGeom prst="rect">
            <a:avLst/>
          </a:prstGeom>
        </p:spPr>
      </p:pic>
      <p:pic>
        <p:nvPicPr>
          <p:cNvPr id="1027" name="Picture 1026">
            <a:extLst>
              <a:ext uri="{FF2B5EF4-FFF2-40B4-BE49-F238E27FC236}">
                <a16:creationId xmlns:a16="http://schemas.microsoft.com/office/drawing/2014/main" id="{13F68520-3B6A-30AC-E912-80735523B69C}"/>
              </a:ext>
            </a:extLst>
          </p:cNvPr>
          <p:cNvPicPr>
            <a:picLocks noChangeAspect="1"/>
          </p:cNvPicPr>
          <p:nvPr/>
        </p:nvPicPr>
        <p:blipFill>
          <a:blip r:embed="rId9"/>
          <a:stretch>
            <a:fillRect/>
          </a:stretch>
        </p:blipFill>
        <p:spPr>
          <a:xfrm>
            <a:off x="29393" y="1151641"/>
            <a:ext cx="1333510" cy="2943247"/>
          </a:xfrm>
          <a:prstGeom prst="rect">
            <a:avLst/>
          </a:prstGeom>
        </p:spPr>
      </p:pic>
      <p:pic>
        <p:nvPicPr>
          <p:cNvPr id="1029" name="Picture 1028">
            <a:extLst>
              <a:ext uri="{FF2B5EF4-FFF2-40B4-BE49-F238E27FC236}">
                <a16:creationId xmlns:a16="http://schemas.microsoft.com/office/drawing/2014/main" id="{15F83643-A1A2-2022-5F2D-1551B9FED403}"/>
              </a:ext>
            </a:extLst>
          </p:cNvPr>
          <p:cNvPicPr>
            <a:picLocks noChangeAspect="1"/>
          </p:cNvPicPr>
          <p:nvPr/>
        </p:nvPicPr>
        <p:blipFill>
          <a:blip r:embed="rId10"/>
          <a:stretch>
            <a:fillRect/>
          </a:stretch>
        </p:blipFill>
        <p:spPr>
          <a:xfrm>
            <a:off x="6964561" y="1128133"/>
            <a:ext cx="1096149" cy="2987732"/>
          </a:xfrm>
          <a:prstGeom prst="rect">
            <a:avLst/>
          </a:prstGeom>
        </p:spPr>
      </p:pic>
      <p:pic>
        <p:nvPicPr>
          <p:cNvPr id="1031" name="Picture 1030">
            <a:extLst>
              <a:ext uri="{FF2B5EF4-FFF2-40B4-BE49-F238E27FC236}">
                <a16:creationId xmlns:a16="http://schemas.microsoft.com/office/drawing/2014/main" id="{12F94F87-0600-93D0-C749-C5166FA76EC0}"/>
              </a:ext>
            </a:extLst>
          </p:cNvPr>
          <p:cNvPicPr>
            <a:picLocks noChangeAspect="1"/>
          </p:cNvPicPr>
          <p:nvPr/>
        </p:nvPicPr>
        <p:blipFill>
          <a:blip r:embed="rId11"/>
          <a:stretch>
            <a:fillRect/>
          </a:stretch>
        </p:blipFill>
        <p:spPr>
          <a:xfrm>
            <a:off x="9303242" y="81925"/>
            <a:ext cx="1095383" cy="3019447"/>
          </a:xfrm>
          <a:prstGeom prst="rect">
            <a:avLst/>
          </a:prstGeom>
        </p:spPr>
      </p:pic>
      <p:pic>
        <p:nvPicPr>
          <p:cNvPr id="1037" name="Picture 1036">
            <a:extLst>
              <a:ext uri="{FF2B5EF4-FFF2-40B4-BE49-F238E27FC236}">
                <a16:creationId xmlns:a16="http://schemas.microsoft.com/office/drawing/2014/main" id="{7739C1E2-161F-75F8-4A04-B7BDF3785ADC}"/>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10599884" y="3040639"/>
            <a:ext cx="1483946" cy="1423090"/>
          </a:xfrm>
          <a:prstGeom prst="rect">
            <a:avLst/>
          </a:prstGeom>
        </p:spPr>
      </p:pic>
      <p:pic>
        <p:nvPicPr>
          <p:cNvPr id="1039" name="Picture 1038">
            <a:extLst>
              <a:ext uri="{FF2B5EF4-FFF2-40B4-BE49-F238E27FC236}">
                <a16:creationId xmlns:a16="http://schemas.microsoft.com/office/drawing/2014/main" id="{483DDA5C-B6C8-0828-1B7E-DFE0FF24BB57}"/>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9089004" y="3108271"/>
            <a:ext cx="1377389" cy="1355457"/>
          </a:xfrm>
          <a:prstGeom prst="rect">
            <a:avLst/>
          </a:prstGeom>
        </p:spPr>
      </p:pic>
      <p:pic>
        <p:nvPicPr>
          <p:cNvPr id="1041" name="Picture 1040">
            <a:extLst>
              <a:ext uri="{FF2B5EF4-FFF2-40B4-BE49-F238E27FC236}">
                <a16:creationId xmlns:a16="http://schemas.microsoft.com/office/drawing/2014/main" id="{D08A3FAC-62A1-DC4D-48D2-6B5130D4CBC1}"/>
              </a:ext>
            </a:extLst>
          </p:cNvPr>
          <p:cNvPicPr>
            <a:picLocks noChangeAspect="1"/>
          </p:cNvPicPr>
          <p:nvPr/>
        </p:nvPicPr>
        <p:blipFill>
          <a:blip r:embed="rId14"/>
          <a:stretch>
            <a:fillRect/>
          </a:stretch>
        </p:blipFill>
        <p:spPr>
          <a:xfrm>
            <a:off x="8211035" y="39087"/>
            <a:ext cx="895357" cy="2962297"/>
          </a:xfrm>
          <a:prstGeom prst="rect">
            <a:avLst/>
          </a:prstGeom>
        </p:spPr>
      </p:pic>
      <p:pic>
        <p:nvPicPr>
          <p:cNvPr id="4" name="Picture 6" descr="A picture containing toiletry, green, sitting, table&#10;&#10;Description automatically generated">
            <a:extLst>
              <a:ext uri="{FF2B5EF4-FFF2-40B4-BE49-F238E27FC236}">
                <a16:creationId xmlns:a16="http://schemas.microsoft.com/office/drawing/2014/main" id="{025E894F-B14B-A659-3CAA-320EE3B55ADF}"/>
              </a:ext>
            </a:extLst>
          </p:cNvPr>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4675471" y="3966603"/>
            <a:ext cx="767611" cy="99010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0">
            <a:extLst>
              <a:ext uri="{FF2B5EF4-FFF2-40B4-BE49-F238E27FC236}">
                <a16:creationId xmlns:a16="http://schemas.microsoft.com/office/drawing/2014/main" id="{E6BFC87E-E9E1-141A-22CD-6A05C94C5A63}"/>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8315574" y="3040639"/>
            <a:ext cx="716406" cy="2293529"/>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21929964-F524-F722-ACC2-F7B758ADF36E}"/>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6639404" y="4115865"/>
            <a:ext cx="1771310" cy="2730333"/>
          </a:xfrm>
          <a:prstGeom prst="rect">
            <a:avLst/>
          </a:prstGeom>
        </p:spPr>
      </p:pic>
      <p:pic>
        <p:nvPicPr>
          <p:cNvPr id="1043" name="Picture 1042">
            <a:extLst>
              <a:ext uri="{FF2B5EF4-FFF2-40B4-BE49-F238E27FC236}">
                <a16:creationId xmlns:a16="http://schemas.microsoft.com/office/drawing/2014/main" id="{6345B51A-2A6D-B2DC-38F6-61A6EB8B5FBF}"/>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4499982" y="5001103"/>
            <a:ext cx="1231654" cy="1856897"/>
          </a:xfrm>
          <a:prstGeom prst="rect">
            <a:avLst/>
          </a:prstGeom>
        </p:spPr>
      </p:pic>
      <p:pic>
        <p:nvPicPr>
          <p:cNvPr id="1044" name="Picture 14" descr="L'oréal Paris Revitalift Triple Power Anti-aging gezichtscrème, 1.7 oz">
            <a:extLst>
              <a:ext uri="{FF2B5EF4-FFF2-40B4-BE49-F238E27FC236}">
                <a16:creationId xmlns:a16="http://schemas.microsoft.com/office/drawing/2014/main" id="{7E3F6040-A0AB-C822-A562-1168EB5815E0}"/>
              </a:ext>
            </a:extLst>
          </p:cNvPr>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5442965" y="2043033"/>
            <a:ext cx="1501261" cy="1501261"/>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1045">
            <a:extLst>
              <a:ext uri="{FF2B5EF4-FFF2-40B4-BE49-F238E27FC236}">
                <a16:creationId xmlns:a16="http://schemas.microsoft.com/office/drawing/2014/main" id="{E715BF93-8D3E-F134-496C-DFD0EC9D3284}"/>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5828785" y="3592242"/>
            <a:ext cx="764326" cy="3265758"/>
          </a:xfrm>
          <a:prstGeom prst="rect">
            <a:avLst/>
          </a:prstGeom>
        </p:spPr>
      </p:pic>
      <p:pic>
        <p:nvPicPr>
          <p:cNvPr id="1050" name="Picture 1049">
            <a:extLst>
              <a:ext uri="{FF2B5EF4-FFF2-40B4-BE49-F238E27FC236}">
                <a16:creationId xmlns:a16="http://schemas.microsoft.com/office/drawing/2014/main" id="{E64CAAF7-DCBE-958F-9B1F-1E5CB2844D81}"/>
              </a:ext>
            </a:extLst>
          </p:cNvPr>
          <p:cNvPicPr>
            <a:picLocks noChangeAspect="1"/>
          </p:cNvPicPr>
          <p:nvPr/>
        </p:nvPicPr>
        <p:blipFill>
          <a:blip r:embed="rId21" cstate="print">
            <a:extLst>
              <a:ext uri="{28A0092B-C50C-407E-A947-70E740481C1C}">
                <a14:useLocalDpi xmlns:a14="http://schemas.microsoft.com/office/drawing/2010/main"/>
              </a:ext>
            </a:extLst>
          </a:blip>
          <a:srcRect/>
          <a:stretch/>
        </p:blipFill>
        <p:spPr>
          <a:xfrm>
            <a:off x="626223" y="5089637"/>
            <a:ext cx="636795" cy="1519199"/>
          </a:xfrm>
          <a:prstGeom prst="rect">
            <a:avLst/>
          </a:prstGeom>
        </p:spPr>
      </p:pic>
      <p:pic>
        <p:nvPicPr>
          <p:cNvPr id="1052" name="Picture 1051">
            <a:extLst>
              <a:ext uri="{FF2B5EF4-FFF2-40B4-BE49-F238E27FC236}">
                <a16:creationId xmlns:a16="http://schemas.microsoft.com/office/drawing/2014/main" id="{D4733F69-F492-FF13-F2A2-50B6A88B65B9}"/>
              </a:ext>
            </a:extLst>
          </p:cNvPr>
          <p:cNvPicPr>
            <a:picLocks noChangeAspect="1"/>
          </p:cNvPicPr>
          <p:nvPr/>
        </p:nvPicPr>
        <p:blipFill>
          <a:blip r:embed="rId22" cstate="print">
            <a:extLst>
              <a:ext uri="{28A0092B-C50C-407E-A947-70E740481C1C}">
                <a14:useLocalDpi xmlns:a14="http://schemas.microsoft.com/office/drawing/2010/main"/>
              </a:ext>
            </a:extLst>
          </a:blip>
          <a:stretch>
            <a:fillRect/>
          </a:stretch>
        </p:blipFill>
        <p:spPr>
          <a:xfrm>
            <a:off x="4082964" y="2372734"/>
            <a:ext cx="1112509" cy="1413265"/>
          </a:xfrm>
          <a:prstGeom prst="rect">
            <a:avLst/>
          </a:prstGeom>
        </p:spPr>
      </p:pic>
      <p:pic>
        <p:nvPicPr>
          <p:cNvPr id="1054" name="Picture 1053">
            <a:extLst>
              <a:ext uri="{FF2B5EF4-FFF2-40B4-BE49-F238E27FC236}">
                <a16:creationId xmlns:a16="http://schemas.microsoft.com/office/drawing/2014/main" id="{C2D307C7-7049-26FF-F566-43D76B2F29F4}"/>
              </a:ext>
            </a:extLst>
          </p:cNvPr>
          <p:cNvPicPr>
            <a:picLocks noChangeAspect="1"/>
          </p:cNvPicPr>
          <p:nvPr/>
        </p:nvPicPr>
        <p:blipFill>
          <a:blip r:embed="rId23" cstate="print">
            <a:extLst>
              <a:ext uri="{28A0092B-C50C-407E-A947-70E740481C1C}">
                <a14:useLocalDpi xmlns:a14="http://schemas.microsoft.com/office/drawing/2010/main"/>
              </a:ext>
            </a:extLst>
          </a:blip>
          <a:stretch>
            <a:fillRect/>
          </a:stretch>
        </p:blipFill>
        <p:spPr>
          <a:xfrm>
            <a:off x="1302942" y="2764354"/>
            <a:ext cx="1223029" cy="1174009"/>
          </a:xfrm>
          <a:prstGeom prst="rect">
            <a:avLst/>
          </a:prstGeom>
        </p:spPr>
      </p:pic>
    </p:spTree>
    <p:extLst>
      <p:ext uri="{BB962C8B-B14F-4D97-AF65-F5344CB8AC3E}">
        <p14:creationId xmlns:p14="http://schemas.microsoft.com/office/powerpoint/2010/main" val="1536968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51E02D17-BABF-9639-A4BA-23B15E9D244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66</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4" name="Espace réservé du texte 3">
            <a:extLst>
              <a:ext uri="{FF2B5EF4-FFF2-40B4-BE49-F238E27FC236}">
                <a16:creationId xmlns:a16="http://schemas.microsoft.com/office/drawing/2014/main" id="{8F18B49A-0D89-3870-BAC4-75401C77856F}"/>
              </a:ext>
            </a:extLst>
          </p:cNvPr>
          <p:cNvSpPr>
            <a:spLocks noGrp="1"/>
          </p:cNvSpPr>
          <p:nvPr>
            <p:ph type="body" idx="11"/>
          </p:nvPr>
        </p:nvSpPr>
        <p:spPr>
          <a:xfrm>
            <a:off x="297675" y="680400"/>
            <a:ext cx="8064500" cy="400384"/>
          </a:xfrm>
        </p:spPr>
        <p:txBody>
          <a:bodyPr anchor="ctr"/>
          <a:lstStyle/>
          <a:p>
            <a:r>
              <a:rPr lang="en-GB" sz="1800">
                <a:solidFill>
                  <a:schemeClr val="tx1"/>
                </a:solidFill>
              </a:rPr>
              <a:t>6 days of ex vivo skin treatment </a:t>
            </a:r>
          </a:p>
        </p:txBody>
      </p:sp>
      <p:sp>
        <p:nvSpPr>
          <p:cNvPr id="5" name="Titre 4">
            <a:extLst>
              <a:ext uri="{FF2B5EF4-FFF2-40B4-BE49-F238E27FC236}">
                <a16:creationId xmlns:a16="http://schemas.microsoft.com/office/drawing/2014/main" id="{60F45733-A2CF-2992-E594-3975435D2389}"/>
              </a:ext>
            </a:extLst>
          </p:cNvPr>
          <p:cNvSpPr>
            <a:spLocks noGrp="1"/>
          </p:cNvSpPr>
          <p:nvPr>
            <p:ph type="title"/>
          </p:nvPr>
        </p:nvSpPr>
        <p:spPr/>
        <p:txBody>
          <a:bodyPr/>
          <a:lstStyle/>
          <a:p>
            <a:r>
              <a:rPr lang="en-US" sz="2400" b="1">
                <a:solidFill>
                  <a:schemeClr val="tx1"/>
                </a:solidFill>
                <a:latin typeface="DM Sans" pitchFamily="2" charset="0"/>
              </a:rPr>
              <a:t>Retinol and derivative - Collagen I</a:t>
            </a:r>
            <a:endParaRPr lang="fr-FR" sz="2400" b="1">
              <a:solidFill>
                <a:schemeClr val="tx1"/>
              </a:solidFill>
              <a:latin typeface="DM Sans" pitchFamily="2" charset="0"/>
            </a:endParaRPr>
          </a:p>
        </p:txBody>
      </p:sp>
      <p:sp>
        <p:nvSpPr>
          <p:cNvPr id="15" name="TextBox 33">
            <a:extLst>
              <a:ext uri="{FF2B5EF4-FFF2-40B4-BE49-F238E27FC236}">
                <a16:creationId xmlns:a16="http://schemas.microsoft.com/office/drawing/2014/main" id="{EF80A5C5-F81E-138C-19FC-8302CC258EFF}"/>
              </a:ext>
            </a:extLst>
          </p:cNvPr>
          <p:cNvSpPr txBox="1"/>
          <p:nvPr/>
        </p:nvSpPr>
        <p:spPr>
          <a:xfrm>
            <a:off x="6572864" y="5621262"/>
            <a:ext cx="5325903" cy="648158"/>
          </a:xfrm>
          <a:prstGeom prst="roundRect">
            <a:avLst>
              <a:gd name="adj" fmla="val 0"/>
            </a:avLst>
          </a:prstGeom>
          <a:solidFill>
            <a:schemeClr val="bg1"/>
          </a:solidFill>
          <a:ln w="25400">
            <a:noFill/>
          </a:ln>
        </p:spPr>
        <p:txBody>
          <a:bodyPr wrap="square" lIns="36000" tIns="36000" rIns="36000" bIns="36000" rtlCol="0">
            <a:no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500" b="0" i="0" u="none" strike="noStrike" kern="1200" cap="none" spc="0" normalizeH="0" baseline="0" noProof="0">
                <a:ln>
                  <a:noFill/>
                </a:ln>
                <a:solidFill>
                  <a:prstClr val="black"/>
                </a:solidFill>
                <a:effectLst/>
                <a:uLnTx/>
                <a:uFillTx/>
                <a:latin typeface="DM Sans"/>
                <a:ea typeface="+mn-ea"/>
                <a:cs typeface="+mn-cs"/>
              </a:rPr>
              <a:t>Collagen I is the most abundant collagen in the dermis but more difficult to boost</a:t>
            </a:r>
          </a:p>
        </p:txBody>
      </p:sp>
      <p:pic>
        <p:nvPicPr>
          <p:cNvPr id="16" name="Picture 8">
            <a:extLst>
              <a:ext uri="{FF2B5EF4-FFF2-40B4-BE49-F238E27FC236}">
                <a16:creationId xmlns:a16="http://schemas.microsoft.com/office/drawing/2014/main" id="{070C35FD-2954-5D3F-E5C9-E7FADC347A5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28676" y="1401191"/>
            <a:ext cx="6098979" cy="4679997"/>
          </a:xfrm>
          <a:prstGeom prst="rect">
            <a:avLst/>
          </a:prstGeom>
        </p:spPr>
      </p:pic>
      <p:sp>
        <p:nvSpPr>
          <p:cNvPr id="17" name="TextBox 34">
            <a:extLst>
              <a:ext uri="{FF2B5EF4-FFF2-40B4-BE49-F238E27FC236}">
                <a16:creationId xmlns:a16="http://schemas.microsoft.com/office/drawing/2014/main" id="{05336D0A-386A-DB90-DEBC-F37AEA0275E3}"/>
              </a:ext>
            </a:extLst>
          </p:cNvPr>
          <p:cNvSpPr txBox="1"/>
          <p:nvPr/>
        </p:nvSpPr>
        <p:spPr>
          <a:xfrm>
            <a:off x="334784" y="6009666"/>
            <a:ext cx="6101183" cy="16927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DM Sans"/>
                <a:ea typeface="+mn-ea"/>
                <a:cs typeface="+mn-cs"/>
              </a:rPr>
              <a:t>Collagen I staining was quantified in the papillary dermis using </a:t>
            </a:r>
            <a:r>
              <a:rPr kumimoji="0" lang="en-US" sz="1100" b="0" i="0" u="none" strike="noStrike" kern="1200" cap="none" spc="0" normalizeH="0" baseline="0" noProof="0" err="1">
                <a:ln>
                  <a:noFill/>
                </a:ln>
                <a:solidFill>
                  <a:prstClr val="black"/>
                </a:solidFill>
                <a:effectLst/>
                <a:uLnTx/>
                <a:uFillTx/>
                <a:latin typeface="DM Sans"/>
                <a:ea typeface="+mn-ea"/>
                <a:cs typeface="+mn-cs"/>
              </a:rPr>
              <a:t>cellSens</a:t>
            </a:r>
            <a:r>
              <a:rPr kumimoji="0" lang="en-US" sz="1100" b="0" i="0" u="none" strike="noStrike" kern="1200" cap="none" spc="0" normalizeH="0" baseline="0" noProof="0">
                <a:ln>
                  <a:noFill/>
                </a:ln>
                <a:solidFill>
                  <a:prstClr val="black"/>
                </a:solidFill>
                <a:effectLst/>
                <a:uLnTx/>
                <a:uFillTx/>
                <a:latin typeface="DM Sans"/>
                <a:ea typeface="+mn-ea"/>
                <a:cs typeface="+mn-cs"/>
              </a:rPr>
              <a:t> software</a:t>
            </a:r>
          </a:p>
        </p:txBody>
      </p:sp>
      <p:sp>
        <p:nvSpPr>
          <p:cNvPr id="18" name="TextBox 4">
            <a:extLst>
              <a:ext uri="{FF2B5EF4-FFF2-40B4-BE49-F238E27FC236}">
                <a16:creationId xmlns:a16="http://schemas.microsoft.com/office/drawing/2014/main" id="{BB65199D-E0B3-29B9-1868-B3F9E44BD81F}"/>
              </a:ext>
            </a:extLst>
          </p:cNvPr>
          <p:cNvSpPr txBox="1"/>
          <p:nvPr/>
        </p:nvSpPr>
        <p:spPr>
          <a:xfrm>
            <a:off x="3425325" y="3441407"/>
            <a:ext cx="365760" cy="369332"/>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7C807E"/>
              </a:solidFill>
              <a:effectLst/>
              <a:uLnTx/>
              <a:uFillTx/>
              <a:latin typeface="DM Sans"/>
              <a:ea typeface="+mn-ea"/>
              <a:cs typeface="+mn-cs"/>
            </a:endParaRPr>
          </a:p>
        </p:txBody>
      </p:sp>
      <p:sp>
        <p:nvSpPr>
          <p:cNvPr id="19" name="Rectangle 18">
            <a:extLst>
              <a:ext uri="{FF2B5EF4-FFF2-40B4-BE49-F238E27FC236}">
                <a16:creationId xmlns:a16="http://schemas.microsoft.com/office/drawing/2014/main" id="{9BA1B181-9969-FC06-E039-1F77B64DD9CB}"/>
              </a:ext>
            </a:extLst>
          </p:cNvPr>
          <p:cNvSpPr/>
          <p:nvPr/>
        </p:nvSpPr>
        <p:spPr>
          <a:xfrm>
            <a:off x="2245553" y="1805737"/>
            <a:ext cx="885179" cy="25391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srgbClr val="7C807E"/>
                </a:solidFill>
                <a:effectLst/>
                <a:uLnTx/>
                <a:uFillTx/>
                <a:latin typeface="DM Sans"/>
                <a:ea typeface="+mn-ea"/>
                <a:cs typeface="+mn-cs"/>
              </a:rPr>
              <a:t>d6= 6 days</a:t>
            </a:r>
          </a:p>
        </p:txBody>
      </p:sp>
      <p:pic>
        <p:nvPicPr>
          <p:cNvPr id="3" name="Picture 2">
            <a:extLst>
              <a:ext uri="{FF2B5EF4-FFF2-40B4-BE49-F238E27FC236}">
                <a16:creationId xmlns:a16="http://schemas.microsoft.com/office/drawing/2014/main" id="{E2DE3314-8123-B52C-CB3F-5D7D81E17A8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604102" y="1401191"/>
            <a:ext cx="2454059" cy="2454059"/>
          </a:xfrm>
          <a:prstGeom prst="rect">
            <a:avLst/>
          </a:prstGeom>
        </p:spPr>
      </p:pic>
      <p:sp>
        <p:nvSpPr>
          <p:cNvPr id="6" name="TextBox 5">
            <a:extLst>
              <a:ext uri="{FF2B5EF4-FFF2-40B4-BE49-F238E27FC236}">
                <a16:creationId xmlns:a16="http://schemas.microsoft.com/office/drawing/2014/main" id="{59B63AA7-C535-BEAE-A779-9D75C5CCC16D}"/>
              </a:ext>
            </a:extLst>
          </p:cNvPr>
          <p:cNvSpPr txBox="1"/>
          <p:nvPr/>
        </p:nvSpPr>
        <p:spPr>
          <a:xfrm>
            <a:off x="9105749" y="1365680"/>
            <a:ext cx="2810908"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Retinol</a:t>
            </a:r>
            <a:r>
              <a:rPr kumimoji="0" lang="en-US" sz="1400" b="0" i="0" u="none" strike="noStrike" kern="1200" cap="none" spc="0" normalizeH="0" baseline="0" noProof="0">
                <a:ln>
                  <a:noFill/>
                </a:ln>
                <a:solidFill>
                  <a:prstClr val="black"/>
                </a:solidFill>
                <a:effectLst/>
                <a:uLnTx/>
                <a:uFillTx/>
                <a:latin typeface="DM Sans"/>
                <a:ea typeface="+mn-ea"/>
                <a:cs typeface="+mn-cs"/>
              </a:rPr>
              <a:t> 0.05% boosts collagen I by </a:t>
            </a:r>
            <a:r>
              <a:rPr kumimoji="0" lang="en-US" sz="1400" b="1" i="0" u="none" strike="noStrike" kern="1200" cap="none" spc="0" normalizeH="0" baseline="0" noProof="0">
                <a:ln>
                  <a:noFill/>
                </a:ln>
                <a:solidFill>
                  <a:prstClr val="black"/>
                </a:solidFill>
                <a:effectLst/>
                <a:uLnTx/>
                <a:uFillTx/>
                <a:latin typeface="DM Sans"/>
                <a:ea typeface="+mn-ea"/>
                <a:cs typeface="+mn-cs"/>
              </a:rPr>
              <a:t>16%</a:t>
            </a:r>
            <a:endParaRPr kumimoji="0" lang="en-US" sz="1400" b="0" i="0" u="none" strike="noStrike" kern="120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Retinyl Palmitate</a:t>
            </a:r>
            <a:r>
              <a:rPr kumimoji="0" lang="en-US" sz="1400" b="0" i="0" u="none" strike="noStrike" kern="1200" cap="none" spc="0" normalizeH="0" baseline="0" noProof="0">
                <a:ln>
                  <a:noFill/>
                </a:ln>
                <a:solidFill>
                  <a:prstClr val="black"/>
                </a:solidFill>
                <a:effectLst/>
                <a:uLnTx/>
                <a:uFillTx/>
                <a:latin typeface="DM Sans"/>
                <a:ea typeface="+mn-ea"/>
                <a:cs typeface="+mn-cs"/>
              </a:rPr>
              <a:t>, significantly boosts collagen I, but at higher concentration than Retinol – and dose dependently</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34% </a:t>
            </a:r>
            <a:r>
              <a:rPr kumimoji="0" lang="en-US" sz="1400" b="0" i="0" u="none" strike="noStrike" kern="1200" cap="none" spc="0" normalizeH="0" baseline="0" noProof="0">
                <a:ln>
                  <a:noFill/>
                </a:ln>
                <a:solidFill>
                  <a:prstClr val="black"/>
                </a:solidFill>
                <a:effectLst/>
                <a:uLnTx/>
                <a:uFillTx/>
                <a:latin typeface="DM Sans"/>
                <a:ea typeface="+mn-ea"/>
                <a:cs typeface="+mn-cs"/>
              </a:rPr>
              <a:t>collagen I boost at 0.18%</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1400" b="1" i="0" u="none" strike="noStrike" kern="1200" cap="none" spc="0" normalizeH="0" baseline="0" noProof="0">
                <a:ln>
                  <a:noFill/>
                </a:ln>
                <a:solidFill>
                  <a:prstClr val="black"/>
                </a:solidFill>
                <a:effectLst/>
                <a:uLnTx/>
                <a:uFillTx/>
                <a:latin typeface="DM Sans"/>
                <a:ea typeface="+mn-ea"/>
                <a:cs typeface="+mn-cs"/>
              </a:rPr>
              <a:t>44% </a:t>
            </a:r>
            <a:r>
              <a:rPr kumimoji="0" lang="en-US" sz="1400" b="0" i="0" u="none" strike="noStrike" kern="1200" cap="none" spc="0" normalizeH="0" baseline="0" noProof="0">
                <a:ln>
                  <a:noFill/>
                </a:ln>
                <a:solidFill>
                  <a:prstClr val="black"/>
                </a:solidFill>
                <a:effectLst/>
                <a:uLnTx/>
                <a:uFillTx/>
                <a:latin typeface="DM Sans"/>
                <a:ea typeface="+mn-ea"/>
                <a:cs typeface="+mn-cs"/>
              </a:rPr>
              <a:t>collagen I boost at 0.73%</a:t>
            </a:r>
            <a:endParaRPr kumimoji="0" lang="fr-FR" sz="1400" b="0" i="0" u="none" strike="noStrike" kern="1200" cap="none" spc="0" normalizeH="0" baseline="0" noProof="0">
              <a:ln>
                <a:noFill/>
              </a:ln>
              <a:solidFill>
                <a:prstClr val="black"/>
              </a:solidFill>
              <a:effectLst/>
              <a:uLnTx/>
              <a:uFillTx/>
              <a:latin typeface="DM Sans"/>
              <a:ea typeface="+mn-ea"/>
              <a:cs typeface="+mn-cs"/>
            </a:endParaRPr>
          </a:p>
        </p:txBody>
      </p:sp>
      <p:graphicFrame>
        <p:nvGraphicFramePr>
          <p:cNvPr id="7" name="Table 3">
            <a:extLst>
              <a:ext uri="{FF2B5EF4-FFF2-40B4-BE49-F238E27FC236}">
                <a16:creationId xmlns:a16="http://schemas.microsoft.com/office/drawing/2014/main" id="{A1F45442-400C-CD4C-4C5C-E056AC21AEF3}"/>
              </a:ext>
            </a:extLst>
          </p:cNvPr>
          <p:cNvGraphicFramePr>
            <a:graphicFrameLocks noGrp="1"/>
          </p:cNvGraphicFramePr>
          <p:nvPr/>
        </p:nvGraphicFramePr>
        <p:xfrm>
          <a:off x="6568422" y="4130951"/>
          <a:ext cx="5325903" cy="1432456"/>
        </p:xfrm>
        <a:graphic>
          <a:graphicData uri="http://schemas.openxmlformats.org/drawingml/2006/table">
            <a:tbl>
              <a:tblPr firstRow="1" bandCol="1">
                <a:tableStyleId>{9DCAF9ED-07DC-4A11-8D7F-57B35C25682E}</a:tableStyleId>
              </a:tblPr>
              <a:tblGrid>
                <a:gridCol w="3437641">
                  <a:extLst>
                    <a:ext uri="{9D8B030D-6E8A-4147-A177-3AD203B41FA5}">
                      <a16:colId xmlns:a16="http://schemas.microsoft.com/office/drawing/2014/main" val="410724714"/>
                    </a:ext>
                  </a:extLst>
                </a:gridCol>
                <a:gridCol w="1888262">
                  <a:extLst>
                    <a:ext uri="{9D8B030D-6E8A-4147-A177-3AD203B41FA5}">
                      <a16:colId xmlns:a16="http://schemas.microsoft.com/office/drawing/2014/main" val="2543938352"/>
                    </a:ext>
                  </a:extLst>
                </a:gridCol>
              </a:tblGrid>
              <a:tr h="358114">
                <a:tc>
                  <a:txBody>
                    <a:bodyPr/>
                    <a:lstStyle/>
                    <a:p>
                      <a:r>
                        <a:rPr kumimoji="0" lang="en-US" sz="1600" b="1" u="none" strike="noStrike" kern="1200" cap="none" spc="0" normalizeH="0" baseline="0" noProof="0">
                          <a:ln>
                            <a:noFill/>
                          </a:ln>
                          <a:solidFill>
                            <a:srgbClr val="FFFFFF"/>
                          </a:solidFill>
                          <a:effectLst/>
                          <a:uLnTx/>
                          <a:uFillTx/>
                        </a:rPr>
                        <a:t>Column</a:t>
                      </a:r>
                      <a:endParaRPr lang="en-US" sz="1600"/>
                    </a:p>
                  </a:txBody>
                  <a:tcPr marL="99062" marR="99062" marT="49531" marB="49531">
                    <a:solidFill>
                      <a:schemeClr val="accent6"/>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noProof="0"/>
                        <a:t>Retinol equivalent</a:t>
                      </a:r>
                      <a:endParaRPr lang="en-US" sz="1400" noProof="0">
                        <a:latin typeface="+mn-lt"/>
                      </a:endParaRPr>
                    </a:p>
                  </a:txBody>
                  <a:tcPr marL="99062" marR="99062" marT="49531" marB="49531">
                    <a:solidFill>
                      <a:schemeClr val="accent6"/>
                    </a:solidFill>
                  </a:tcPr>
                </a:tc>
                <a:extLst>
                  <a:ext uri="{0D108BD9-81ED-4DB2-BD59-A6C34878D82A}">
                    <a16:rowId xmlns:a16="http://schemas.microsoft.com/office/drawing/2014/main" val="4174940396"/>
                  </a:ext>
                </a:extLst>
              </a:tr>
              <a:tr h="358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noProof="0"/>
                        <a:t>0.05% Retinol = 0.1% Retinol CB50</a:t>
                      </a:r>
                      <a:endParaRPr lang="en-US" sz="1400" b="1" noProof="0">
                        <a:latin typeface="+mn-lt"/>
                      </a:endParaRPr>
                    </a:p>
                  </a:txBody>
                  <a:tcPr marL="99062" marR="99062" marT="49531" marB="49531"/>
                </a:tc>
                <a:tc>
                  <a:txBody>
                    <a:bodyPr/>
                    <a:lstStyle/>
                    <a:p>
                      <a:r>
                        <a:rPr lang="en-US" sz="1600" b="0">
                          <a:solidFill>
                            <a:schemeClr val="tx1"/>
                          </a:solidFill>
                        </a:rPr>
                        <a:t>1x</a:t>
                      </a:r>
                    </a:p>
                  </a:txBody>
                  <a:tcPr marL="99062" marR="99062" marT="49531" marB="49531"/>
                </a:tc>
                <a:extLst>
                  <a:ext uri="{0D108BD9-81ED-4DB2-BD59-A6C34878D82A}">
                    <a16:rowId xmlns:a16="http://schemas.microsoft.com/office/drawing/2014/main" val="3965557154"/>
                  </a:ext>
                </a:extLst>
              </a:tr>
              <a:tr h="358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t>0.18% Retinyl Palmitate</a:t>
                      </a:r>
                      <a:endParaRPr lang="en-US" sz="1600" b="1" noProof="0">
                        <a:latin typeface="+mn-lt"/>
                      </a:endParaRPr>
                    </a:p>
                  </a:txBody>
                  <a:tcPr marL="99062" marR="99062" marT="49531" marB="49531"/>
                </a:tc>
                <a:tc>
                  <a:txBody>
                    <a:bodyPr/>
                    <a:lstStyle/>
                    <a:p>
                      <a:r>
                        <a:rPr lang="en-US" sz="1600" b="0">
                          <a:solidFill>
                            <a:schemeClr val="tx1"/>
                          </a:solidFill>
                        </a:rPr>
                        <a:t>2x</a:t>
                      </a:r>
                    </a:p>
                  </a:txBody>
                  <a:tcPr marL="99062" marR="99062" marT="49531" marB="49531"/>
                </a:tc>
                <a:extLst>
                  <a:ext uri="{0D108BD9-81ED-4DB2-BD59-A6C34878D82A}">
                    <a16:rowId xmlns:a16="http://schemas.microsoft.com/office/drawing/2014/main" val="3490865605"/>
                  </a:ext>
                </a:extLst>
              </a:tr>
              <a:tr h="3581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noProof="0"/>
                        <a:t>0.73% Retinyl Palmitate</a:t>
                      </a:r>
                      <a:endParaRPr lang="en-US" sz="1600" b="1" noProof="0">
                        <a:latin typeface="+mn-lt"/>
                      </a:endParaRPr>
                    </a:p>
                  </a:txBody>
                  <a:tcPr marL="99062" marR="99062" marT="49531" marB="49531"/>
                </a:tc>
                <a:tc>
                  <a:txBody>
                    <a:bodyPr/>
                    <a:lstStyle/>
                    <a:p>
                      <a:r>
                        <a:rPr lang="en-US" sz="1600" b="0">
                          <a:solidFill>
                            <a:schemeClr val="tx1"/>
                          </a:solidFill>
                        </a:rPr>
                        <a:t>8x</a:t>
                      </a:r>
                    </a:p>
                  </a:txBody>
                  <a:tcPr marL="99062" marR="99062" marT="49531" marB="49531"/>
                </a:tc>
                <a:extLst>
                  <a:ext uri="{0D108BD9-81ED-4DB2-BD59-A6C34878D82A}">
                    <a16:rowId xmlns:a16="http://schemas.microsoft.com/office/drawing/2014/main" val="4121690741"/>
                  </a:ext>
                </a:extLst>
              </a:tr>
            </a:tbl>
          </a:graphicData>
        </a:graphic>
      </p:graphicFrame>
    </p:spTree>
    <p:extLst>
      <p:ext uri="{BB962C8B-B14F-4D97-AF65-F5344CB8AC3E}">
        <p14:creationId xmlns:p14="http://schemas.microsoft.com/office/powerpoint/2010/main" val="9263425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DAFEB-64EE-C106-3030-FCC6F818A5B5}"/>
              </a:ext>
            </a:extLst>
          </p:cNvPr>
          <p:cNvSpPr>
            <a:spLocks noGrp="1"/>
          </p:cNvSpPr>
          <p:nvPr>
            <p:ph type="title"/>
          </p:nvPr>
        </p:nvSpPr>
        <p:spPr/>
        <p:txBody>
          <a:bodyPr/>
          <a:lstStyle/>
          <a:p>
            <a:r>
              <a:rPr lang="en-GB" sz="2400" dirty="0"/>
              <a:t>Retinol* proven to reduce​ crow’s feet wrinkles in just 4 weeks</a:t>
            </a:r>
          </a:p>
        </p:txBody>
      </p:sp>
      <p:sp>
        <p:nvSpPr>
          <p:cNvPr id="3" name="Tijdelijke aanduiding voor dianummer 2">
            <a:extLst>
              <a:ext uri="{FF2B5EF4-FFF2-40B4-BE49-F238E27FC236}">
                <a16:creationId xmlns:a16="http://schemas.microsoft.com/office/drawing/2014/main" id="{AB196995-9A0F-130E-82FC-7659EFA5402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67</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jdelijke aanduiding voor tekst 3">
            <a:extLst>
              <a:ext uri="{FF2B5EF4-FFF2-40B4-BE49-F238E27FC236}">
                <a16:creationId xmlns:a16="http://schemas.microsoft.com/office/drawing/2014/main" id="{4EB99008-24D6-24E6-2290-A4239A8EF06B}"/>
              </a:ext>
            </a:extLst>
          </p:cNvPr>
          <p:cNvSpPr>
            <a:spLocks noGrp="1"/>
          </p:cNvSpPr>
          <p:nvPr>
            <p:ph type="body" idx="11"/>
          </p:nvPr>
        </p:nvSpPr>
        <p:spPr>
          <a:xfrm>
            <a:off x="302400" y="681324"/>
            <a:ext cx="11587200" cy="288767"/>
          </a:xfrm>
        </p:spPr>
        <p:txBody>
          <a:bodyPr/>
          <a:lstStyle/>
          <a:p>
            <a:r>
              <a:rPr lang="en-GB" b="0" dirty="0"/>
              <a:t>Visible effect and quantification by </a:t>
            </a:r>
            <a:r>
              <a:rPr lang="en-GB" b="0" dirty="0" err="1"/>
              <a:t>Primos</a:t>
            </a:r>
            <a:r>
              <a:rPr lang="en-GB" b="0" baseline="30000" dirty="0" err="1"/>
              <a:t>lite</a:t>
            </a:r>
            <a:r>
              <a:rPr lang="en-GB" b="0" dirty="0"/>
              <a:t> measurement</a:t>
            </a:r>
            <a:r>
              <a:rPr lang="en-GB" dirty="0"/>
              <a:t>​</a:t>
            </a:r>
          </a:p>
        </p:txBody>
      </p:sp>
      <p:sp>
        <p:nvSpPr>
          <p:cNvPr id="7" name="Tijdelijke aanduiding voor tekst 6">
            <a:extLst>
              <a:ext uri="{FF2B5EF4-FFF2-40B4-BE49-F238E27FC236}">
                <a16:creationId xmlns:a16="http://schemas.microsoft.com/office/drawing/2014/main" id="{B67F14AB-2B23-E75D-879A-55E635CBA157}"/>
              </a:ext>
            </a:extLst>
          </p:cNvPr>
          <p:cNvSpPr>
            <a:spLocks noGrp="1"/>
          </p:cNvSpPr>
          <p:nvPr>
            <p:ph type="body" sz="quarter" idx="26"/>
          </p:nvPr>
        </p:nvSpPr>
        <p:spPr/>
        <p:txBody>
          <a:bodyPr/>
          <a:lstStyle/>
          <a:p>
            <a:r>
              <a:rPr lang="en-GB" dirty="0"/>
              <a:t> </a:t>
            </a:r>
          </a:p>
        </p:txBody>
      </p:sp>
      <p:pic>
        <p:nvPicPr>
          <p:cNvPr id="5122" name="Picture 2" descr="A picture containing person&#10;&#10;Description automatically generated">
            <a:extLst>
              <a:ext uri="{FF2B5EF4-FFF2-40B4-BE49-F238E27FC236}">
                <a16:creationId xmlns:a16="http://schemas.microsoft.com/office/drawing/2014/main" id="{7DC3D749-1DF1-A1FA-75CF-0A506DEBACB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13533" y="1774603"/>
            <a:ext cx="2929012" cy="180964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CF811EE8-B47D-E352-6047-B7C46F391D2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14653" y="4318871"/>
            <a:ext cx="2929014" cy="1809645"/>
          </a:xfrm>
          <a:prstGeom prst="rect">
            <a:avLst/>
          </a:prstGeom>
          <a:noFill/>
          <a:extLst>
            <a:ext uri="{909E8E84-426E-40DD-AFC4-6F175D3DCCD1}">
              <a14:hiddenFill xmlns:a14="http://schemas.microsoft.com/office/drawing/2010/main">
                <a:solidFill>
                  <a:srgbClr val="FFFFFF"/>
                </a:solidFill>
              </a14:hiddenFill>
            </a:ext>
          </a:extLst>
        </p:spPr>
      </p:pic>
      <p:sp>
        <p:nvSpPr>
          <p:cNvPr id="10" name="Tijdelijke aanduiding voor tekst 5">
            <a:extLst>
              <a:ext uri="{FF2B5EF4-FFF2-40B4-BE49-F238E27FC236}">
                <a16:creationId xmlns:a16="http://schemas.microsoft.com/office/drawing/2014/main" id="{8998A613-8655-5041-EBF7-2AEBB7614E84}"/>
              </a:ext>
            </a:extLst>
          </p:cNvPr>
          <p:cNvSpPr txBox="1">
            <a:spLocks/>
          </p:cNvSpPr>
          <p:nvPr/>
        </p:nvSpPr>
        <p:spPr>
          <a:xfrm>
            <a:off x="921710" y="3797464"/>
            <a:ext cx="1631881"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NL" sz="1800" b="0" i="0" u="none" strike="noStrike" kern="0" cap="none" spc="0" normalizeH="0" baseline="0" noProof="0">
                <a:ln>
                  <a:noFill/>
                </a:ln>
                <a:solidFill>
                  <a:prstClr val="black"/>
                </a:solidFill>
                <a:effectLst/>
                <a:uLnTx/>
                <a:uFillTx/>
                <a:latin typeface="DM Sans"/>
                <a:ea typeface="+mn-ea"/>
                <a:cs typeface="+mn-cs"/>
              </a:rPr>
              <a:t>In 4 weeks </a:t>
            </a:r>
            <a:r>
              <a:rPr kumimoji="0" lang="nl-NL" sz="1800" b="0" i="0" u="none" strike="noStrike" kern="0" cap="none" spc="0" normalizeH="0" baseline="0" noProof="0" err="1">
                <a:ln>
                  <a:noFill/>
                </a:ln>
                <a:solidFill>
                  <a:prstClr val="black"/>
                </a:solidFill>
                <a:effectLst/>
                <a:uLnTx/>
                <a:uFillTx/>
                <a:latin typeface="DM Sans"/>
                <a:ea typeface="+mn-ea"/>
                <a:cs typeface="+mn-cs"/>
              </a:rPr>
              <a:t>only</a:t>
            </a:r>
            <a:endParaRPr kumimoji="0" lang="nl-US" sz="1800" b="0" i="0" u="none" strike="noStrike" kern="0" cap="none" spc="0" normalizeH="0" baseline="0" noProof="0">
              <a:ln>
                <a:noFill/>
              </a:ln>
              <a:solidFill>
                <a:prstClr val="black"/>
              </a:solidFill>
              <a:effectLst/>
              <a:uLnTx/>
              <a:uFillTx/>
              <a:latin typeface="DM Sans"/>
              <a:ea typeface="+mn-ea"/>
              <a:cs typeface="+mn-cs"/>
            </a:endParaRPr>
          </a:p>
        </p:txBody>
      </p:sp>
      <p:sp>
        <p:nvSpPr>
          <p:cNvPr id="13" name="Rechthoek 12">
            <a:extLst>
              <a:ext uri="{FF2B5EF4-FFF2-40B4-BE49-F238E27FC236}">
                <a16:creationId xmlns:a16="http://schemas.microsoft.com/office/drawing/2014/main" id="{778CE95D-C076-654E-2366-001232C517DD}"/>
              </a:ext>
            </a:extLst>
          </p:cNvPr>
          <p:cNvSpPr/>
          <p:nvPr/>
        </p:nvSpPr>
        <p:spPr>
          <a:xfrm>
            <a:off x="9489451" y="1814944"/>
            <a:ext cx="2495412" cy="431357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a:solidFill>
                <a:prstClr val="white"/>
              </a:solidFill>
              <a:latin typeface="DM Sans 14pt" pitchFamily="2" charset="77"/>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US" sz="1600" b="0" i="0" u="none" strike="noStrike" kern="1200" cap="none" spc="0" normalizeH="0" baseline="0" noProof="0">
                <a:ln>
                  <a:noFill/>
                </a:ln>
                <a:solidFill>
                  <a:prstClr val="white"/>
                </a:solidFill>
                <a:effectLst/>
                <a:uLnTx/>
                <a:uFillTx/>
                <a:latin typeface="DM Sans 14pt" pitchFamily="2" charset="77"/>
                <a:ea typeface="+mn-ea"/>
                <a:cs typeface="+mn-cs"/>
              </a:rPr>
              <a:t>Significant (p&lt;0.05) improvement on crow’s feet parameters (less volume and depth)​</a:t>
            </a:r>
            <a:r>
              <a:rPr kumimoji="0" lang="fr-CH" sz="1600" b="0" i="0" u="none" strike="noStrike" kern="1200" cap="none" spc="0" normalizeH="0" baseline="0" noProof="0">
                <a:ln>
                  <a:noFill/>
                </a:ln>
                <a:solidFill>
                  <a:prstClr val="white"/>
                </a:solidFill>
                <a:effectLst/>
                <a:uLnTx/>
                <a:uFillTx/>
                <a:latin typeface="DM Sans 14pt" pitchFamily="2" charset="77"/>
                <a:ea typeface="+mn-ea"/>
                <a:cs typeface="+mn-cs"/>
              </a:rPr>
              <a:t>.</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US" sz="1600" b="0" i="0" u="none" strike="noStrike" kern="1200" cap="none" spc="0" normalizeH="0" baseline="0" noProof="0">
                <a:ln>
                  <a:noFill/>
                </a:ln>
                <a:solidFill>
                  <a:prstClr val="white"/>
                </a:solidFill>
                <a:effectLst/>
                <a:uLnTx/>
                <a:uFillTx/>
                <a:latin typeface="DM Sans 14pt" pitchFamily="2" charset="77"/>
                <a:ea typeface="+mn-ea"/>
                <a:cs typeface="+mn-cs"/>
              </a:rPr>
              <a:t>In the same time placebo effect was negligible</a:t>
            </a:r>
            <a:r>
              <a:rPr kumimoji="0" lang="fr-CH" sz="1600" b="0" i="0" u="none" strike="noStrike" kern="1200" cap="none" spc="0" normalizeH="0" baseline="0" noProof="0">
                <a:ln>
                  <a:noFill/>
                </a:ln>
                <a:solidFill>
                  <a:prstClr val="white"/>
                </a:solidFill>
                <a:effectLst/>
                <a:uLnTx/>
                <a:uFillTx/>
                <a:latin typeface="DM Sans 14pt" pitchFamily="2" charset="77"/>
                <a:ea typeface="+mn-ea"/>
                <a:cs typeface="+mn-cs"/>
              </a:rPr>
              <a:t>.</a:t>
            </a:r>
            <a:r>
              <a:rPr kumimoji="0" lang="nl-US" sz="1600" b="0" i="0" u="none" strike="noStrike" kern="1200" cap="none" spc="0" normalizeH="0" baseline="0" noProof="0">
                <a:ln>
                  <a:noFill/>
                </a:ln>
                <a:solidFill>
                  <a:prstClr val="white"/>
                </a:solidFill>
                <a:effectLst/>
                <a:uLnTx/>
                <a:uFillTx/>
                <a:latin typeface="DM Sans 14pt" pitchFamily="2" charset="77"/>
                <a:ea typeface="+mn-ea"/>
                <a:cs typeface="+mn-cs"/>
              </a:rPr>
              <a:t> ​</a:t>
            </a:r>
            <a:endParaRPr kumimoji="0" lang="fr-CH" sz="1600" b="0" i="0" u="none" strike="noStrike" kern="1200" cap="none" spc="0" normalizeH="0" baseline="0" noProof="0">
              <a:ln>
                <a:noFill/>
              </a:ln>
              <a:solidFill>
                <a:prstClr val="white"/>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US" sz="1600" b="0" i="0" u="none" strike="noStrike" kern="1200" cap="none" spc="0" normalizeH="0" baseline="0" noProof="0">
                <a:ln>
                  <a:noFill/>
                </a:ln>
                <a:solidFill>
                  <a:prstClr val="white"/>
                </a:solidFill>
                <a:effectLst/>
                <a:uLnTx/>
                <a:uFillTx/>
                <a:latin typeface="DM Sans 14pt" pitchFamily="2" charset="77"/>
                <a:ea typeface="+mn-ea"/>
                <a:cs typeface="+mn-cs"/>
              </a:rPr>
              <a:t>With prolonged retinol application a continuous  improvement over time is expected</a:t>
            </a:r>
          </a:p>
        </p:txBody>
      </p:sp>
      <p:sp>
        <p:nvSpPr>
          <p:cNvPr id="16" name="Tekstvak 15">
            <a:extLst>
              <a:ext uri="{FF2B5EF4-FFF2-40B4-BE49-F238E27FC236}">
                <a16:creationId xmlns:a16="http://schemas.microsoft.com/office/drawing/2014/main" id="{0F1F867C-60D4-13B7-1C7B-2B7158B41BB9}"/>
              </a:ext>
            </a:extLst>
          </p:cNvPr>
          <p:cNvSpPr txBox="1"/>
          <p:nvPr/>
        </p:nvSpPr>
        <p:spPr>
          <a:xfrm>
            <a:off x="288132" y="1335380"/>
            <a:ext cx="6052906" cy="27699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Wrinkles reduction​</a:t>
            </a:r>
            <a:endParaRPr kumimoji="0" lang="nl-US" sz="1800" b="1" i="0" u="none" strike="noStrike" kern="1200" cap="none" spc="0" normalizeH="0" baseline="0" noProof="0">
              <a:ln>
                <a:noFill/>
              </a:ln>
              <a:solidFill>
                <a:prstClr val="black"/>
              </a:solidFill>
              <a:effectLst/>
              <a:uLnTx/>
              <a:uFillTx/>
              <a:latin typeface="DM Sans"/>
              <a:ea typeface="+mn-ea"/>
              <a:cs typeface="+mn-cs"/>
            </a:endParaRPr>
          </a:p>
        </p:txBody>
      </p:sp>
      <p:cxnSp>
        <p:nvCxnSpPr>
          <p:cNvPr id="15" name="Rechte verbindingslijn met pijl 14">
            <a:extLst>
              <a:ext uri="{FF2B5EF4-FFF2-40B4-BE49-F238E27FC236}">
                <a16:creationId xmlns:a16="http://schemas.microsoft.com/office/drawing/2014/main" id="{3CC9870B-B928-70B2-523A-B4E0EC015498}"/>
              </a:ext>
            </a:extLst>
          </p:cNvPr>
          <p:cNvCxnSpPr/>
          <p:nvPr/>
        </p:nvCxnSpPr>
        <p:spPr>
          <a:xfrm>
            <a:off x="622300" y="3665731"/>
            <a:ext cx="0" cy="506667"/>
          </a:xfrm>
          <a:prstGeom prst="straightConnector1">
            <a:avLst/>
          </a:prstGeom>
          <a:ln w="12700">
            <a:solidFill>
              <a:srgbClr val="44B4A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Rechte verbindingslijn met pijl 16">
            <a:extLst>
              <a:ext uri="{FF2B5EF4-FFF2-40B4-BE49-F238E27FC236}">
                <a16:creationId xmlns:a16="http://schemas.microsoft.com/office/drawing/2014/main" id="{8617ECEA-9507-13D3-EB0E-CAD3C0AE3256}"/>
              </a:ext>
            </a:extLst>
          </p:cNvPr>
          <p:cNvCxnSpPr/>
          <p:nvPr/>
        </p:nvCxnSpPr>
        <p:spPr>
          <a:xfrm>
            <a:off x="2908300" y="3665731"/>
            <a:ext cx="0" cy="506667"/>
          </a:xfrm>
          <a:prstGeom prst="straightConnector1">
            <a:avLst/>
          </a:prstGeom>
          <a:ln w="12700">
            <a:solidFill>
              <a:srgbClr val="44B4A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3" name="Groep 22">
            <a:extLst>
              <a:ext uri="{FF2B5EF4-FFF2-40B4-BE49-F238E27FC236}">
                <a16:creationId xmlns:a16="http://schemas.microsoft.com/office/drawing/2014/main" id="{1A38F5DF-4180-A78B-26FF-C311A0D981AA}"/>
              </a:ext>
            </a:extLst>
          </p:cNvPr>
          <p:cNvGrpSpPr/>
          <p:nvPr/>
        </p:nvGrpSpPr>
        <p:grpSpPr>
          <a:xfrm>
            <a:off x="3480363" y="1979582"/>
            <a:ext cx="5721349" cy="4022133"/>
            <a:chOff x="3990535" y="2064109"/>
            <a:chExt cx="5295530" cy="3722780"/>
          </a:xfrm>
        </p:grpSpPr>
        <p:pic>
          <p:nvPicPr>
            <p:cNvPr id="19" name="Picture 13">
              <a:extLst>
                <a:ext uri="{FF2B5EF4-FFF2-40B4-BE49-F238E27FC236}">
                  <a16:creationId xmlns:a16="http://schemas.microsoft.com/office/drawing/2014/main" id="{F20764A4-7D5C-00BC-36D1-C1F09B8055A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990535" y="2065517"/>
              <a:ext cx="2415435" cy="3339311"/>
            </a:xfrm>
            <a:prstGeom prst="rect">
              <a:avLst/>
            </a:prstGeom>
          </p:spPr>
        </p:pic>
        <p:pic>
          <p:nvPicPr>
            <p:cNvPr id="20" name="Picture 15">
              <a:extLst>
                <a:ext uri="{FF2B5EF4-FFF2-40B4-BE49-F238E27FC236}">
                  <a16:creationId xmlns:a16="http://schemas.microsoft.com/office/drawing/2014/main" id="{1BDC28EF-4313-DC7E-3E86-0F20B20058C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840461" y="2064109"/>
              <a:ext cx="2309689" cy="3339310"/>
            </a:xfrm>
            <a:prstGeom prst="rect">
              <a:avLst/>
            </a:prstGeom>
          </p:spPr>
        </p:pic>
        <p:sp>
          <p:nvSpPr>
            <p:cNvPr id="21" name="Left Bracket 14">
              <a:extLst>
                <a:ext uri="{FF2B5EF4-FFF2-40B4-BE49-F238E27FC236}">
                  <a16:creationId xmlns:a16="http://schemas.microsoft.com/office/drawing/2014/main" id="{F821B888-E688-7578-07EC-025C2293C16F}"/>
                </a:ext>
              </a:extLst>
            </p:cNvPr>
            <p:cNvSpPr/>
            <p:nvPr/>
          </p:nvSpPr>
          <p:spPr>
            <a:xfrm rot="16200000">
              <a:off x="6905355" y="3024118"/>
              <a:ext cx="45719" cy="4715700"/>
            </a:xfrm>
            <a:prstGeom prst="leftBracket">
              <a:avLst>
                <a:gd name="adj" fmla="val 107735"/>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22" name="TextBox 16">
              <a:extLst>
                <a:ext uri="{FF2B5EF4-FFF2-40B4-BE49-F238E27FC236}">
                  <a16:creationId xmlns:a16="http://schemas.microsoft.com/office/drawing/2014/main" id="{98BFAA78-C420-8C09-8E91-9CE094FFAC8C}"/>
                </a:ext>
              </a:extLst>
            </p:cNvPr>
            <p:cNvSpPr txBox="1"/>
            <p:nvPr/>
          </p:nvSpPr>
          <p:spPr>
            <a:xfrm>
              <a:off x="5575100" y="5558993"/>
              <a:ext cx="2625119" cy="22789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DM Sans 14pt" pitchFamily="2" charset="77"/>
                  <a:ea typeface="+mn-ea"/>
                  <a:cs typeface="+mn-cs"/>
                </a:rPr>
                <a:t>4 weeks</a:t>
              </a:r>
            </a:p>
          </p:txBody>
        </p:sp>
      </p:grpSp>
      <p:sp>
        <p:nvSpPr>
          <p:cNvPr id="24" name="TextBox 22">
            <a:extLst>
              <a:ext uri="{FF2B5EF4-FFF2-40B4-BE49-F238E27FC236}">
                <a16:creationId xmlns:a16="http://schemas.microsoft.com/office/drawing/2014/main" id="{EB972F97-FE8E-F6C0-8B61-7B5970F53878}"/>
              </a:ext>
            </a:extLst>
          </p:cNvPr>
          <p:cNvSpPr txBox="1"/>
          <p:nvPr/>
        </p:nvSpPr>
        <p:spPr>
          <a:xfrm>
            <a:off x="390041" y="3418437"/>
            <a:ext cx="1019503" cy="123111"/>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1200" cap="none" spc="0" normalizeH="0" baseline="0" noProof="0">
                <a:ln>
                  <a:noFill/>
                </a:ln>
                <a:solidFill>
                  <a:srgbClr val="000000"/>
                </a:solidFill>
                <a:effectLst/>
                <a:uLnTx/>
                <a:uFillTx/>
                <a:latin typeface="DM Sans 14pt" pitchFamily="2" charset="77"/>
                <a:ea typeface="+mn-ea"/>
                <a:cs typeface="+mn-cs"/>
              </a:rPr>
              <a:t>Baseline subject 127</a:t>
            </a:r>
          </a:p>
        </p:txBody>
      </p:sp>
      <p:sp>
        <p:nvSpPr>
          <p:cNvPr id="25" name="TextBox 24">
            <a:extLst>
              <a:ext uri="{FF2B5EF4-FFF2-40B4-BE49-F238E27FC236}">
                <a16:creationId xmlns:a16="http://schemas.microsoft.com/office/drawing/2014/main" id="{90EF1A9D-2B17-17E3-3E4C-96097F67CA11}"/>
              </a:ext>
            </a:extLst>
          </p:cNvPr>
          <p:cNvSpPr txBox="1"/>
          <p:nvPr/>
        </p:nvSpPr>
        <p:spPr>
          <a:xfrm>
            <a:off x="372117" y="5956993"/>
            <a:ext cx="1019503" cy="123111"/>
          </a:xfrm>
          <a:prstGeom prst="rect">
            <a:avLst/>
          </a:prstGeom>
          <a:noFill/>
        </p:spPr>
        <p:txBody>
          <a:bodyPr wrap="square" lIns="0" tIns="0" rIns="0" bIns="0"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1200" cap="none" spc="0" normalizeH="0" baseline="0" noProof="0">
                <a:ln>
                  <a:noFill/>
                </a:ln>
                <a:solidFill>
                  <a:srgbClr val="000000"/>
                </a:solidFill>
                <a:effectLst/>
                <a:uLnTx/>
                <a:uFillTx/>
                <a:latin typeface="DM Sans 14pt" pitchFamily="2" charset="77"/>
                <a:ea typeface="+mn-ea"/>
                <a:cs typeface="+mn-cs"/>
              </a:rPr>
              <a:t>4 weeks subject 127</a:t>
            </a:r>
          </a:p>
        </p:txBody>
      </p:sp>
      <p:sp>
        <p:nvSpPr>
          <p:cNvPr id="8" name="TextBox 25">
            <a:extLst>
              <a:ext uri="{FF2B5EF4-FFF2-40B4-BE49-F238E27FC236}">
                <a16:creationId xmlns:a16="http://schemas.microsoft.com/office/drawing/2014/main" id="{C97E14CD-CD49-4ACD-B24E-5150379CA2B4}"/>
              </a:ext>
            </a:extLst>
          </p:cNvPr>
          <p:cNvSpPr txBox="1"/>
          <p:nvPr/>
        </p:nvSpPr>
        <p:spPr>
          <a:xfrm>
            <a:off x="7194755" y="5715011"/>
            <a:ext cx="2415435"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a:t>* RETINOL GS 50,  same efficacy with RETINOL CB 50</a:t>
            </a:r>
            <a:endParaRPr lang="en-CH" sz="1200" err="1"/>
          </a:p>
        </p:txBody>
      </p:sp>
    </p:spTree>
    <p:extLst>
      <p:ext uri="{BB962C8B-B14F-4D97-AF65-F5344CB8AC3E}">
        <p14:creationId xmlns:p14="http://schemas.microsoft.com/office/powerpoint/2010/main" val="42616162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CDAFEB-64EE-C106-3030-FCC6F818A5B5}"/>
              </a:ext>
            </a:extLst>
          </p:cNvPr>
          <p:cNvSpPr>
            <a:spLocks noGrp="1"/>
          </p:cNvSpPr>
          <p:nvPr>
            <p:ph type="title"/>
          </p:nvPr>
        </p:nvSpPr>
        <p:spPr/>
        <p:txBody>
          <a:bodyPr/>
          <a:lstStyle/>
          <a:p>
            <a:r>
              <a:rPr lang="en-GB" sz="2400" dirty="0"/>
              <a:t>Retinol* proven to reduce​ forehead wrinkles in just 4 weeks​</a:t>
            </a:r>
          </a:p>
        </p:txBody>
      </p:sp>
      <p:sp>
        <p:nvSpPr>
          <p:cNvPr id="3" name="Tijdelijke aanduiding voor dianummer 2">
            <a:extLst>
              <a:ext uri="{FF2B5EF4-FFF2-40B4-BE49-F238E27FC236}">
                <a16:creationId xmlns:a16="http://schemas.microsoft.com/office/drawing/2014/main" id="{AB196995-9A0F-130E-82FC-7659EFA5402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68</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ijdelijke aanduiding voor tekst 3">
            <a:extLst>
              <a:ext uri="{FF2B5EF4-FFF2-40B4-BE49-F238E27FC236}">
                <a16:creationId xmlns:a16="http://schemas.microsoft.com/office/drawing/2014/main" id="{4EB99008-24D6-24E6-2290-A4239A8EF06B}"/>
              </a:ext>
            </a:extLst>
          </p:cNvPr>
          <p:cNvSpPr>
            <a:spLocks noGrp="1"/>
          </p:cNvSpPr>
          <p:nvPr>
            <p:ph type="body" idx="11"/>
          </p:nvPr>
        </p:nvSpPr>
        <p:spPr>
          <a:xfrm>
            <a:off x="302400" y="680400"/>
            <a:ext cx="11587200" cy="288767"/>
          </a:xfrm>
        </p:spPr>
        <p:txBody>
          <a:bodyPr/>
          <a:lstStyle/>
          <a:p>
            <a:r>
              <a:rPr lang="en-GB" b="0" dirty="0" err="1"/>
              <a:t>Primos</a:t>
            </a:r>
            <a:r>
              <a:rPr lang="en-GB" b="0" baseline="30000" dirty="0" err="1"/>
              <a:t>lite</a:t>
            </a:r>
            <a:r>
              <a:rPr lang="en-GB" b="0" dirty="0"/>
              <a:t> measurement</a:t>
            </a:r>
            <a:r>
              <a:rPr lang="en-GB" dirty="0"/>
              <a:t>​</a:t>
            </a:r>
          </a:p>
        </p:txBody>
      </p:sp>
      <p:sp>
        <p:nvSpPr>
          <p:cNvPr id="7" name="Tijdelijke aanduiding voor tekst 6">
            <a:extLst>
              <a:ext uri="{FF2B5EF4-FFF2-40B4-BE49-F238E27FC236}">
                <a16:creationId xmlns:a16="http://schemas.microsoft.com/office/drawing/2014/main" id="{B67F14AB-2B23-E75D-879A-55E635CBA157}"/>
              </a:ext>
            </a:extLst>
          </p:cNvPr>
          <p:cNvSpPr>
            <a:spLocks noGrp="1"/>
          </p:cNvSpPr>
          <p:nvPr>
            <p:ph type="body" sz="quarter" idx="26"/>
          </p:nvPr>
        </p:nvSpPr>
        <p:spPr/>
        <p:txBody>
          <a:bodyPr/>
          <a:lstStyle/>
          <a:p>
            <a:r>
              <a:rPr lang="nl-US"/>
              <a:t> </a:t>
            </a:r>
          </a:p>
        </p:txBody>
      </p:sp>
      <p:sp>
        <p:nvSpPr>
          <p:cNvPr id="10" name="Tijdelijke aanduiding voor tekst 5">
            <a:extLst>
              <a:ext uri="{FF2B5EF4-FFF2-40B4-BE49-F238E27FC236}">
                <a16:creationId xmlns:a16="http://schemas.microsoft.com/office/drawing/2014/main" id="{8998A613-8655-5041-EBF7-2AEBB7614E84}"/>
              </a:ext>
            </a:extLst>
          </p:cNvPr>
          <p:cNvSpPr txBox="1">
            <a:spLocks/>
          </p:cNvSpPr>
          <p:nvPr/>
        </p:nvSpPr>
        <p:spPr>
          <a:xfrm>
            <a:off x="921710" y="3496780"/>
            <a:ext cx="1631881" cy="28876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14pt"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NL" sz="1800" b="0" i="0" u="none" strike="noStrike" kern="0" cap="none" spc="0" normalizeH="0" baseline="0" noProof="0">
                <a:ln>
                  <a:noFill/>
                </a:ln>
                <a:solidFill>
                  <a:prstClr val="black"/>
                </a:solidFill>
                <a:effectLst/>
                <a:uLnTx/>
                <a:uFillTx/>
                <a:latin typeface="DM Sans"/>
                <a:ea typeface="+mn-ea"/>
                <a:cs typeface="+mn-cs"/>
              </a:rPr>
              <a:t>In 4 weeks </a:t>
            </a:r>
            <a:r>
              <a:rPr kumimoji="0" lang="nl-NL" sz="1800" b="0" i="0" u="none" strike="noStrike" kern="0" cap="none" spc="0" normalizeH="0" baseline="0" noProof="0" err="1">
                <a:ln>
                  <a:noFill/>
                </a:ln>
                <a:solidFill>
                  <a:prstClr val="black"/>
                </a:solidFill>
                <a:effectLst/>
                <a:uLnTx/>
                <a:uFillTx/>
                <a:latin typeface="DM Sans"/>
                <a:ea typeface="+mn-ea"/>
                <a:cs typeface="+mn-cs"/>
              </a:rPr>
              <a:t>only</a:t>
            </a:r>
            <a:endParaRPr kumimoji="0" lang="nl-US" sz="1800" b="0" i="0" u="none" strike="noStrike" kern="0" cap="none" spc="0" normalizeH="0" baseline="0" noProof="0">
              <a:ln>
                <a:noFill/>
              </a:ln>
              <a:solidFill>
                <a:prstClr val="black"/>
              </a:solidFill>
              <a:effectLst/>
              <a:uLnTx/>
              <a:uFillTx/>
              <a:latin typeface="DM Sans"/>
              <a:ea typeface="+mn-ea"/>
              <a:cs typeface="+mn-cs"/>
            </a:endParaRPr>
          </a:p>
        </p:txBody>
      </p:sp>
      <p:sp>
        <p:nvSpPr>
          <p:cNvPr id="13" name="Rechthoek 12">
            <a:extLst>
              <a:ext uri="{FF2B5EF4-FFF2-40B4-BE49-F238E27FC236}">
                <a16:creationId xmlns:a16="http://schemas.microsoft.com/office/drawing/2014/main" id="{778CE95D-C076-654E-2366-001232C517DD}"/>
              </a:ext>
            </a:extLst>
          </p:cNvPr>
          <p:cNvSpPr/>
          <p:nvPr/>
        </p:nvSpPr>
        <p:spPr>
          <a:xfrm>
            <a:off x="9367711" y="1667398"/>
            <a:ext cx="2664994" cy="38736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144000" rIns="144000" bIns="144000" rtlCol="0" anchor="t"/>
          <a:lstStyle/>
          <a:p>
            <a:pPr marL="0" marR="0" lvl="0" indent="0" algn="l" defTabSz="914400" rtl="0" eaLnBrk="1" fontAlgn="auto" latinLnBrk="0" hangingPunct="1">
              <a:lnSpc>
                <a:spcPct val="100000"/>
              </a:lnSpc>
              <a:spcBef>
                <a:spcPts val="0"/>
              </a:spcBef>
              <a:spcAft>
                <a:spcPts val="80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DM Sans 14pt" pitchFamily="2" charset="77"/>
              <a:ea typeface="+mn-ea"/>
              <a:cs typeface="+mn-cs"/>
            </a:endParaRP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pitchFamily="2" charset="77"/>
                <a:ea typeface="+mn-ea"/>
                <a:cs typeface="+mn-cs"/>
              </a:rPr>
              <a:t>Strong trend for improvement on forehead wrinkles (less volume and depth)</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pitchFamily="2" charset="77"/>
                <a:ea typeface="+mn-ea"/>
                <a:cs typeface="+mn-cs"/>
              </a:rPr>
              <a:t>In the same time placebo was ineffective with slight aggravation</a:t>
            </a:r>
          </a:p>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600" b="0" i="0" u="none" strike="noStrike" kern="1200" cap="none" spc="0" normalizeH="0" baseline="0" noProof="0">
                <a:ln>
                  <a:noFill/>
                </a:ln>
                <a:solidFill>
                  <a:prstClr val="white"/>
                </a:solidFill>
                <a:effectLst/>
                <a:uLnTx/>
                <a:uFillTx/>
                <a:latin typeface="DM Sans 14pt" pitchFamily="2" charset="77"/>
                <a:ea typeface="+mn-ea"/>
                <a:cs typeface="+mn-cs"/>
              </a:rPr>
              <a:t>With prolonged retinol application a continuous  improvement over time is expected </a:t>
            </a:r>
          </a:p>
        </p:txBody>
      </p:sp>
      <p:cxnSp>
        <p:nvCxnSpPr>
          <p:cNvPr id="15" name="Rechte verbindingslijn met pijl 14">
            <a:extLst>
              <a:ext uri="{FF2B5EF4-FFF2-40B4-BE49-F238E27FC236}">
                <a16:creationId xmlns:a16="http://schemas.microsoft.com/office/drawing/2014/main" id="{3CC9870B-B928-70B2-523A-B4E0EC015498}"/>
              </a:ext>
            </a:extLst>
          </p:cNvPr>
          <p:cNvCxnSpPr/>
          <p:nvPr/>
        </p:nvCxnSpPr>
        <p:spPr>
          <a:xfrm>
            <a:off x="622300" y="3365047"/>
            <a:ext cx="0" cy="506667"/>
          </a:xfrm>
          <a:prstGeom prst="straightConnector1">
            <a:avLst/>
          </a:prstGeom>
          <a:ln w="12700">
            <a:solidFill>
              <a:srgbClr val="44B4A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Rechte verbindingslijn met pijl 16">
            <a:extLst>
              <a:ext uri="{FF2B5EF4-FFF2-40B4-BE49-F238E27FC236}">
                <a16:creationId xmlns:a16="http://schemas.microsoft.com/office/drawing/2014/main" id="{8617ECEA-9507-13D3-EB0E-CAD3C0AE3256}"/>
              </a:ext>
            </a:extLst>
          </p:cNvPr>
          <p:cNvCxnSpPr/>
          <p:nvPr/>
        </p:nvCxnSpPr>
        <p:spPr>
          <a:xfrm>
            <a:off x="2908300" y="3365047"/>
            <a:ext cx="0" cy="506667"/>
          </a:xfrm>
          <a:prstGeom prst="straightConnector1">
            <a:avLst/>
          </a:prstGeom>
          <a:ln w="12700">
            <a:solidFill>
              <a:srgbClr val="44B4A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146281F0-0651-D1EC-10F6-4F3CB3E4C80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398" y="4018187"/>
            <a:ext cx="2940147" cy="92431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DF1A61F0-89A8-D052-EDAC-185046E4EC4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14653" y="2107570"/>
            <a:ext cx="2927892" cy="1110720"/>
          </a:xfrm>
          <a:prstGeom prst="rect">
            <a:avLst/>
          </a:prstGeom>
        </p:spPr>
      </p:pic>
      <p:cxnSp>
        <p:nvCxnSpPr>
          <p:cNvPr id="21" name="Rechte verbindingslijn met pijl 20">
            <a:extLst>
              <a:ext uri="{FF2B5EF4-FFF2-40B4-BE49-F238E27FC236}">
                <a16:creationId xmlns:a16="http://schemas.microsoft.com/office/drawing/2014/main" id="{0A7C9091-938E-BA44-E930-B58F3786795E}"/>
              </a:ext>
            </a:extLst>
          </p:cNvPr>
          <p:cNvCxnSpPr>
            <a:cxnSpLocks/>
          </p:cNvCxnSpPr>
          <p:nvPr/>
        </p:nvCxnSpPr>
        <p:spPr>
          <a:xfrm>
            <a:off x="591510" y="2563614"/>
            <a:ext cx="330200" cy="0"/>
          </a:xfrm>
          <a:prstGeom prst="straightConnector1">
            <a:avLst/>
          </a:prstGeom>
          <a:ln w="12700">
            <a:solidFill>
              <a:srgbClr val="44B4A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Rechte verbindingslijn met pijl 22">
            <a:extLst>
              <a:ext uri="{FF2B5EF4-FFF2-40B4-BE49-F238E27FC236}">
                <a16:creationId xmlns:a16="http://schemas.microsoft.com/office/drawing/2014/main" id="{C4F34483-3D8C-415B-B5F7-026EF9C442AE}"/>
              </a:ext>
            </a:extLst>
          </p:cNvPr>
          <p:cNvCxnSpPr>
            <a:cxnSpLocks/>
          </p:cNvCxnSpPr>
          <p:nvPr/>
        </p:nvCxnSpPr>
        <p:spPr>
          <a:xfrm flipH="1">
            <a:off x="2647950" y="2563614"/>
            <a:ext cx="350210" cy="0"/>
          </a:xfrm>
          <a:prstGeom prst="straightConnector1">
            <a:avLst/>
          </a:prstGeom>
          <a:ln w="12700">
            <a:solidFill>
              <a:srgbClr val="44B4A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25" name="Group 7">
            <a:extLst>
              <a:ext uri="{FF2B5EF4-FFF2-40B4-BE49-F238E27FC236}">
                <a16:creationId xmlns:a16="http://schemas.microsoft.com/office/drawing/2014/main" id="{79D601EE-9810-36D8-7999-233C286D86EA}"/>
              </a:ext>
            </a:extLst>
          </p:cNvPr>
          <p:cNvGrpSpPr/>
          <p:nvPr/>
        </p:nvGrpSpPr>
        <p:grpSpPr>
          <a:xfrm>
            <a:off x="3519691" y="1674980"/>
            <a:ext cx="5495538" cy="3866044"/>
            <a:chOff x="317157" y="2083457"/>
            <a:chExt cx="6060645" cy="4140722"/>
          </a:xfrm>
        </p:grpSpPr>
        <p:pic>
          <p:nvPicPr>
            <p:cNvPr id="26" name="Picture 19">
              <a:extLst>
                <a:ext uri="{FF2B5EF4-FFF2-40B4-BE49-F238E27FC236}">
                  <a16:creationId xmlns:a16="http://schemas.microsoft.com/office/drawing/2014/main" id="{A36F39A8-FB67-2E60-8CDA-EE0DF0F8F027}"/>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17157" y="2083457"/>
              <a:ext cx="2691673" cy="3721208"/>
            </a:xfrm>
            <a:prstGeom prst="rect">
              <a:avLst/>
            </a:prstGeom>
          </p:spPr>
        </p:pic>
        <p:pic>
          <p:nvPicPr>
            <p:cNvPr id="27" name="Picture 22">
              <a:extLst>
                <a:ext uri="{FF2B5EF4-FFF2-40B4-BE49-F238E27FC236}">
                  <a16:creationId xmlns:a16="http://schemas.microsoft.com/office/drawing/2014/main" id="{E060D4FF-704D-B6DA-31F3-C3FCC0D2D0B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678309" y="2083457"/>
              <a:ext cx="2699493" cy="3714898"/>
            </a:xfrm>
            <a:prstGeom prst="rect">
              <a:avLst/>
            </a:prstGeom>
          </p:spPr>
        </p:pic>
        <p:sp>
          <p:nvSpPr>
            <p:cNvPr id="28" name="Left Bracket 23">
              <a:extLst>
                <a:ext uri="{FF2B5EF4-FFF2-40B4-BE49-F238E27FC236}">
                  <a16:creationId xmlns:a16="http://schemas.microsoft.com/office/drawing/2014/main" id="{2C7F7033-A031-A13C-90D8-BF0FD4BEF307}"/>
                </a:ext>
              </a:extLst>
            </p:cNvPr>
            <p:cNvSpPr/>
            <p:nvPr/>
          </p:nvSpPr>
          <p:spPr>
            <a:xfrm rot="16200000">
              <a:off x="3464220" y="2976987"/>
              <a:ext cx="101457" cy="5642735"/>
            </a:xfrm>
            <a:prstGeom prst="leftBracket">
              <a:avLst>
                <a:gd name="adj" fmla="val 107735"/>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7C807E"/>
                </a:solidFill>
                <a:effectLst/>
                <a:uLnTx/>
                <a:uFillTx/>
                <a:latin typeface="Calibri" panose="020F0502020204030204"/>
                <a:ea typeface="+mn-ea"/>
                <a:cs typeface="+mn-cs"/>
              </a:endParaRPr>
            </a:p>
          </p:txBody>
        </p:sp>
        <p:sp>
          <p:nvSpPr>
            <p:cNvPr id="29" name="TextBox 25">
              <a:extLst>
                <a:ext uri="{FF2B5EF4-FFF2-40B4-BE49-F238E27FC236}">
                  <a16:creationId xmlns:a16="http://schemas.microsoft.com/office/drawing/2014/main" id="{957A7DFC-FD10-90E4-EB94-8105B6A4C738}"/>
                </a:ext>
              </a:extLst>
            </p:cNvPr>
            <p:cNvSpPr txBox="1"/>
            <p:nvPr/>
          </p:nvSpPr>
          <p:spPr>
            <a:xfrm>
              <a:off x="2027147" y="5960464"/>
              <a:ext cx="2890516" cy="263715"/>
            </a:xfrm>
            <a:prstGeom prst="rect">
              <a:avLst/>
            </a:prstGeom>
            <a:noFill/>
          </p:spPr>
          <p:txBody>
            <a:bodyPr wrap="square" lIns="0" tIns="0" rIns="0" bIns="0" rtlCol="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prstClr val="black"/>
                  </a:solidFill>
                  <a:effectLst/>
                  <a:uLnTx/>
                  <a:uFillTx/>
                  <a:latin typeface="DM Sans 14pt" pitchFamily="2" charset="77"/>
                  <a:ea typeface="+mn-ea"/>
                  <a:cs typeface="+mn-cs"/>
                </a:rPr>
                <a:t>4 weeks</a:t>
              </a:r>
            </a:p>
          </p:txBody>
        </p:sp>
      </p:grpSp>
      <p:sp>
        <p:nvSpPr>
          <p:cNvPr id="30" name="Tekstvak 29">
            <a:extLst>
              <a:ext uri="{FF2B5EF4-FFF2-40B4-BE49-F238E27FC236}">
                <a16:creationId xmlns:a16="http://schemas.microsoft.com/office/drawing/2014/main" id="{040C68F8-36BF-2579-A156-6D06D2FF0B22}"/>
              </a:ext>
            </a:extLst>
          </p:cNvPr>
          <p:cNvSpPr txBox="1"/>
          <p:nvPr/>
        </p:nvSpPr>
        <p:spPr>
          <a:xfrm>
            <a:off x="288132" y="1667399"/>
            <a:ext cx="6052906" cy="276999"/>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DM Sans"/>
                <a:ea typeface="+mn-ea"/>
                <a:cs typeface="+mn-cs"/>
              </a:rPr>
              <a:t>Wrinkles reduction​</a:t>
            </a:r>
            <a:endParaRPr kumimoji="0" lang="nl-US" sz="1800" b="1" i="0" u="none" strike="noStrike" kern="1200" cap="none" spc="0" normalizeH="0" baseline="0" noProof="0">
              <a:ln>
                <a:noFill/>
              </a:ln>
              <a:solidFill>
                <a:prstClr val="black"/>
              </a:solidFill>
              <a:effectLst/>
              <a:uLnTx/>
              <a:uFillTx/>
              <a:latin typeface="DM Sans"/>
              <a:ea typeface="+mn-ea"/>
              <a:cs typeface="+mn-cs"/>
            </a:endParaRPr>
          </a:p>
        </p:txBody>
      </p:sp>
      <p:sp>
        <p:nvSpPr>
          <p:cNvPr id="5" name="TextBox 25">
            <a:extLst>
              <a:ext uri="{FF2B5EF4-FFF2-40B4-BE49-F238E27FC236}">
                <a16:creationId xmlns:a16="http://schemas.microsoft.com/office/drawing/2014/main" id="{5B1519A1-0713-4DDE-C1C6-3FA8F4A7B836}"/>
              </a:ext>
            </a:extLst>
          </p:cNvPr>
          <p:cNvSpPr txBox="1"/>
          <p:nvPr/>
        </p:nvSpPr>
        <p:spPr>
          <a:xfrm>
            <a:off x="7051454" y="5294803"/>
            <a:ext cx="2415435"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a:t>* RETINOL GS 50,  same efficacy with RETINOL CB 50</a:t>
            </a:r>
            <a:endParaRPr lang="en-CH" sz="1200" err="1"/>
          </a:p>
        </p:txBody>
      </p:sp>
    </p:spTree>
    <p:extLst>
      <p:ext uri="{BB962C8B-B14F-4D97-AF65-F5344CB8AC3E}">
        <p14:creationId xmlns:p14="http://schemas.microsoft.com/office/powerpoint/2010/main" val="39805147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80CAF8F8-4F3D-7F34-839B-6C55A79D93E0}"/>
              </a:ext>
            </a:extLst>
          </p:cNvPr>
          <p:cNvSpPr>
            <a:spLocks noGrp="1"/>
          </p:cNvSpPr>
          <p:nvPr>
            <p:ph type="sldNum" sz="quarter" idx="10"/>
          </p:nvPr>
        </p:nvSpPr>
        <p:spPr/>
        <p:txBody>
          <a:bodyPr/>
          <a:lstStyle/>
          <a:p>
            <a:fld id="{5BA3E189-2F3A-42E5-B572-3520703B6186}" type="slidenum">
              <a:rPr lang="en-GB" smtClean="0"/>
              <a:pPr/>
              <a:t>69</a:t>
            </a:fld>
            <a:endParaRPr lang="en-GB"/>
          </a:p>
        </p:txBody>
      </p:sp>
      <p:sp>
        <p:nvSpPr>
          <p:cNvPr id="4" name="Espace réservé du texte 3">
            <a:extLst>
              <a:ext uri="{FF2B5EF4-FFF2-40B4-BE49-F238E27FC236}">
                <a16:creationId xmlns:a16="http://schemas.microsoft.com/office/drawing/2014/main" id="{130A520F-7C61-2C3F-F2AC-7D2E5FC0BB0F}"/>
              </a:ext>
            </a:extLst>
          </p:cNvPr>
          <p:cNvSpPr>
            <a:spLocks noGrp="1"/>
          </p:cNvSpPr>
          <p:nvPr>
            <p:ph type="body" sz="quarter" idx="24"/>
          </p:nvPr>
        </p:nvSpPr>
        <p:spPr>
          <a:xfrm>
            <a:off x="302398" y="910395"/>
            <a:ext cx="6210059" cy="5102348"/>
          </a:xfrm>
        </p:spPr>
        <p:txBody>
          <a:bodyPr/>
          <a:lstStyle/>
          <a:p>
            <a:pPr marL="285750" indent="-285750">
              <a:spcAft>
                <a:spcPts val="600"/>
              </a:spcAft>
              <a:buClr>
                <a:schemeClr val="tx1"/>
              </a:buClr>
              <a:buFont typeface="Arial" panose="020B0604020202020204" pitchFamily="34" charset="0"/>
              <a:buChar char="•"/>
            </a:pPr>
            <a:r>
              <a:rPr lang="en-US" b="1"/>
              <a:t>RETINOL CB 50</a:t>
            </a:r>
            <a:r>
              <a:rPr lang="en-US" b="1" i="1"/>
              <a:t> </a:t>
            </a:r>
            <a:r>
              <a:rPr lang="en-US" i="1"/>
              <a:t>is </a:t>
            </a:r>
            <a:r>
              <a:rPr lang="en-US"/>
              <a:t>soluble</a:t>
            </a:r>
            <a:r>
              <a:rPr lang="en-US" i="1"/>
              <a:t> </a:t>
            </a:r>
            <a:r>
              <a:rPr lang="en-US"/>
              <a:t>in fats and oils</a:t>
            </a:r>
          </a:p>
          <a:p>
            <a:pPr marL="285750" indent="-285750">
              <a:spcAft>
                <a:spcPts val="600"/>
              </a:spcAft>
              <a:buClr>
                <a:schemeClr val="tx1"/>
              </a:buClr>
              <a:buFont typeface="Arial" panose="020B0604020202020204" pitchFamily="34" charset="0"/>
              <a:buChar char="•"/>
            </a:pPr>
            <a:r>
              <a:rPr lang="en-US"/>
              <a:t>Sensitive to Oxygen. It is therefore recommended to manufacture retinol formulations under an inert atmosphere or to reduce the presence of Oxygen during handling and production to the possible minimum.</a:t>
            </a:r>
          </a:p>
          <a:p>
            <a:pPr marL="285750" indent="-285750">
              <a:spcAft>
                <a:spcPts val="600"/>
              </a:spcAft>
              <a:buClr>
                <a:schemeClr val="tx1"/>
              </a:buClr>
              <a:buFont typeface="Arial" panose="020B0604020202020204" pitchFamily="34" charset="0"/>
              <a:buChar char="•"/>
            </a:pPr>
            <a:r>
              <a:rPr lang="en-US"/>
              <a:t>Sensitive</a:t>
            </a:r>
            <a:r>
              <a:rPr lang="en-US" i="1"/>
              <a:t> </a:t>
            </a:r>
            <a:r>
              <a:rPr lang="en-US"/>
              <a:t>to higher temperatures (&gt; 40°C) and daylight. </a:t>
            </a:r>
          </a:p>
          <a:p>
            <a:pPr marL="285750" indent="-285750">
              <a:spcAft>
                <a:spcPts val="600"/>
              </a:spcAft>
              <a:buClr>
                <a:schemeClr val="tx1"/>
              </a:buClr>
              <a:buFont typeface="Arial" panose="020B0604020202020204" pitchFamily="34" charset="0"/>
              <a:buChar char="•"/>
            </a:pPr>
            <a:r>
              <a:rPr lang="en-US"/>
              <a:t>To improve the stability of </a:t>
            </a:r>
            <a:r>
              <a:rPr lang="en-US" b="1"/>
              <a:t>RETINOL CB 50 </a:t>
            </a:r>
            <a:r>
              <a:rPr lang="en-US"/>
              <a:t>in the formulation it is recommended to add chelating agents like EDTA,</a:t>
            </a:r>
            <a:r>
              <a:rPr lang="en-US" i="1"/>
              <a:t> </a:t>
            </a:r>
            <a:r>
              <a:rPr lang="en-US"/>
              <a:t>UV absorbers like PARSOL</a:t>
            </a:r>
            <a:r>
              <a:rPr lang="en-US" baseline="30000"/>
              <a:t>®</a:t>
            </a:r>
            <a:r>
              <a:rPr lang="en-US"/>
              <a:t> Guard* and antioxidants like</a:t>
            </a:r>
            <a:r>
              <a:rPr lang="en-US" i="1"/>
              <a:t> </a:t>
            </a:r>
            <a:r>
              <a:rPr lang="en-US"/>
              <a:t>Mixed Tocopherols or STAY</a:t>
            </a:r>
            <a:r>
              <a:rPr lang="en-US" baseline="30000"/>
              <a:t>®</a:t>
            </a:r>
            <a:r>
              <a:rPr lang="en-US"/>
              <a:t> -C 50.</a:t>
            </a:r>
          </a:p>
          <a:p>
            <a:pPr marL="285750" indent="-285750">
              <a:spcAft>
                <a:spcPts val="600"/>
              </a:spcAft>
              <a:buClr>
                <a:schemeClr val="tx1"/>
              </a:buClr>
              <a:buFont typeface="Arial" panose="020B0604020202020204" pitchFamily="34" charset="0"/>
              <a:buChar char="•"/>
            </a:pPr>
            <a:r>
              <a:rPr lang="en-US" b="1"/>
              <a:t>STAY-C</a:t>
            </a:r>
            <a:r>
              <a:rPr lang="en-US" b="1" baseline="30000"/>
              <a:t>®</a:t>
            </a:r>
            <a:r>
              <a:rPr lang="en-US" b="1"/>
              <a:t> 50</a:t>
            </a:r>
            <a:r>
              <a:rPr lang="en-US"/>
              <a:t> has recently shown high performance to recover retinol content at room temperature and 40 °C. Be aware, that it is a salt and may impact the stability of electrolytes sensitive systems.</a:t>
            </a:r>
          </a:p>
          <a:p>
            <a:pPr marL="285750" indent="-285750">
              <a:spcAft>
                <a:spcPts val="600"/>
              </a:spcAft>
              <a:buClr>
                <a:schemeClr val="tx1"/>
              </a:buClr>
              <a:buFont typeface="Arial" panose="020B0604020202020204" pitchFamily="34" charset="0"/>
              <a:buChar char="•"/>
            </a:pPr>
            <a:r>
              <a:rPr lang="en-US"/>
              <a:t>Recommended pH of the final formulation: 4.5 – 8.0</a:t>
            </a:r>
          </a:p>
          <a:p>
            <a:pPr marR="0" lvl="0" algn="l" defTabSz="914061" rtl="0" eaLnBrk="1" fontAlgn="auto" latinLnBrk="0" hangingPunct="1">
              <a:lnSpc>
                <a:spcPct val="100000"/>
              </a:lnSpc>
              <a:spcBef>
                <a:spcPts val="0"/>
              </a:spcBef>
              <a:buClr>
                <a:srgbClr val="7C807E"/>
              </a:buClr>
              <a:buSzTx/>
              <a:tabLst>
                <a:tab pos="4570305" algn="l"/>
              </a:tabLst>
              <a:defRPr/>
            </a:pPr>
            <a:endParaRPr lang="en-US" b="1" kern="1200">
              <a:ea typeface="Fira Sans" panose="020B0503050000020004" pitchFamily="34" charset="0"/>
              <a:cs typeface="Arial" pitchFamily="34" charset="0"/>
            </a:endParaRPr>
          </a:p>
          <a:p>
            <a:pPr marR="0" lvl="0" algn="l" defTabSz="914061" rtl="0" eaLnBrk="1" fontAlgn="auto" latinLnBrk="0" hangingPunct="1">
              <a:lnSpc>
                <a:spcPct val="100000"/>
              </a:lnSpc>
              <a:spcBef>
                <a:spcPts val="0"/>
              </a:spcBef>
              <a:buClr>
                <a:srgbClr val="7C807E"/>
              </a:buClr>
              <a:buSzTx/>
              <a:tabLst>
                <a:tab pos="4570305" algn="l"/>
              </a:tabLst>
              <a:defRPr/>
            </a:pPr>
            <a:r>
              <a:rPr lang="en-US" b="1" kern="1200">
                <a:ea typeface="Fira Sans" panose="020B0503050000020004" pitchFamily="34" charset="0"/>
                <a:cs typeface="Arial" pitchFamily="34" charset="0"/>
              </a:rPr>
              <a:t>Suggested </a:t>
            </a:r>
            <a:r>
              <a:rPr kumimoji="0" lang="en-US" b="1" i="0" u="none" strike="noStrike" kern="1200" cap="none" spc="0" normalizeH="0" baseline="0" noProof="0">
                <a:ln>
                  <a:noFill/>
                </a:ln>
                <a:effectLst/>
                <a:uLnTx/>
                <a:uFillTx/>
                <a:ea typeface="Fira Sans" panose="020B0503050000020004" pitchFamily="34" charset="0"/>
                <a:cs typeface="Arial" pitchFamily="34" charset="0"/>
              </a:rPr>
              <a:t>dosage : </a:t>
            </a:r>
          </a:p>
          <a:p>
            <a:pPr marR="0" lvl="0" algn="l" defTabSz="914061" rtl="0" eaLnBrk="1" fontAlgn="auto" latinLnBrk="0" hangingPunct="1">
              <a:lnSpc>
                <a:spcPct val="100000"/>
              </a:lnSpc>
              <a:spcBef>
                <a:spcPts val="0"/>
              </a:spcBef>
              <a:buClr>
                <a:srgbClr val="7C807E"/>
              </a:buClr>
              <a:buSzTx/>
              <a:tabLst>
                <a:tab pos="4570305" algn="l"/>
              </a:tabLst>
              <a:defRPr/>
            </a:pPr>
            <a:r>
              <a:rPr kumimoji="0" lang="en-US" b="1" i="0" u="none" strike="noStrike" kern="1200" cap="none" spc="0" normalizeH="0" baseline="0" noProof="0">
                <a:ln>
                  <a:noFill/>
                </a:ln>
                <a:effectLst/>
                <a:uLnTx/>
                <a:uFillTx/>
                <a:ea typeface="Fira Sans" panose="020B0503050000020004" pitchFamily="34" charset="0"/>
                <a:cs typeface="Arial" pitchFamily="34" charset="0"/>
              </a:rPr>
              <a:t>Retinol: 0,1 to 0,2%</a:t>
            </a:r>
          </a:p>
          <a:p>
            <a:pPr marR="0" lvl="0" algn="l" defTabSz="914061" rtl="0" eaLnBrk="1" fontAlgn="auto" latinLnBrk="0" hangingPunct="1">
              <a:lnSpc>
                <a:spcPct val="100000"/>
              </a:lnSpc>
              <a:spcBef>
                <a:spcPts val="0"/>
              </a:spcBef>
              <a:buClr>
                <a:srgbClr val="7C807E"/>
              </a:buClr>
              <a:buSzTx/>
              <a:tabLst>
                <a:tab pos="4570305" algn="l"/>
              </a:tabLst>
              <a:defRPr/>
            </a:pPr>
            <a:r>
              <a:rPr kumimoji="0" lang="en-US" b="1" i="0" u="none" strike="noStrike" kern="1200" cap="none" spc="0" normalizeH="0" baseline="0" noProof="0">
                <a:ln>
                  <a:noFill/>
                </a:ln>
                <a:effectLst/>
                <a:uLnTx/>
                <a:uFillTx/>
                <a:ea typeface="Fira Sans" panose="020B0503050000020004" pitchFamily="34" charset="0"/>
                <a:cs typeface="Arial" pitchFamily="34" charset="0"/>
              </a:rPr>
              <a:t>Vitamin A palmitate 1 Mio (for ex): 0,05 to 0,6%</a:t>
            </a:r>
            <a:endParaRPr lang="fr-FR"/>
          </a:p>
        </p:txBody>
      </p:sp>
      <p:sp>
        <p:nvSpPr>
          <p:cNvPr id="6" name="Titre 5">
            <a:extLst>
              <a:ext uri="{FF2B5EF4-FFF2-40B4-BE49-F238E27FC236}">
                <a16:creationId xmlns:a16="http://schemas.microsoft.com/office/drawing/2014/main" id="{2B5CEB92-8F0D-C1C9-2D79-617B2C178FD1}"/>
              </a:ext>
            </a:extLst>
          </p:cNvPr>
          <p:cNvSpPr>
            <a:spLocks noGrp="1"/>
          </p:cNvSpPr>
          <p:nvPr>
            <p:ph type="title"/>
          </p:nvPr>
        </p:nvSpPr>
        <p:spPr/>
        <p:txBody>
          <a:bodyPr/>
          <a:lstStyle/>
          <a:p>
            <a:r>
              <a:rPr lang="en-US" sz="2400" b="1">
                <a:solidFill>
                  <a:schemeClr val="tx1"/>
                </a:solidFill>
                <a:latin typeface="DM Sans" pitchFamily="2" charset="0"/>
              </a:rPr>
              <a:t>Formulating with Retinol CB 50</a:t>
            </a:r>
            <a:endParaRPr lang="fr-FR" sz="2400" b="1">
              <a:solidFill>
                <a:schemeClr val="tx1"/>
              </a:solidFill>
              <a:latin typeface="DM Sans" pitchFamily="2" charset="0"/>
            </a:endParaRPr>
          </a:p>
        </p:txBody>
      </p:sp>
      <p:sp>
        <p:nvSpPr>
          <p:cNvPr id="5" name="Rectangle 4">
            <a:extLst>
              <a:ext uri="{FF2B5EF4-FFF2-40B4-BE49-F238E27FC236}">
                <a16:creationId xmlns:a16="http://schemas.microsoft.com/office/drawing/2014/main" id="{81F22C7F-1215-CEBC-6C75-73FFE77CD2B7}"/>
              </a:ext>
            </a:extLst>
          </p:cNvPr>
          <p:cNvSpPr/>
          <p:nvPr/>
        </p:nvSpPr>
        <p:spPr>
          <a:xfrm>
            <a:off x="722869" y="6351447"/>
            <a:ext cx="5160904" cy="307777"/>
          </a:xfrm>
          <a:prstGeom prst="rect">
            <a:avLst/>
          </a:prstGeom>
        </p:spPr>
        <p:txBody>
          <a:bodyPr wrap="square" lIns="0" tIns="0" rIns="0" bIns="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effectLst/>
                <a:uLnTx/>
                <a:uFillTx/>
                <a:ea typeface="+mn-ea"/>
                <a:cs typeface="+mn-cs"/>
              </a:rPr>
              <a:t>*INCI Name: Octocrylene (and) </a:t>
            </a:r>
            <a:r>
              <a:rPr kumimoji="0" lang="en-US" sz="1000" b="0" i="0" u="none" strike="noStrike" kern="1200" cap="none" spc="0" normalizeH="0" baseline="0" noProof="0" err="1">
                <a:ln>
                  <a:noFill/>
                </a:ln>
                <a:effectLst/>
                <a:uLnTx/>
                <a:uFillTx/>
                <a:ea typeface="+mn-ea"/>
                <a:cs typeface="+mn-cs"/>
              </a:rPr>
              <a:t>Homosalate</a:t>
            </a:r>
            <a:r>
              <a:rPr kumimoji="0" lang="en-US" sz="1000" b="0" i="0" u="none" strike="noStrike" kern="1200" cap="none" spc="0" normalizeH="0" baseline="0" noProof="0">
                <a:ln>
                  <a:noFill/>
                </a:ln>
                <a:effectLst/>
                <a:uLnTx/>
                <a:uFillTx/>
                <a:ea typeface="+mn-ea"/>
                <a:cs typeface="+mn-cs"/>
              </a:rPr>
              <a:t> (and) Butyl </a:t>
            </a:r>
            <a:r>
              <a:rPr kumimoji="0" lang="en-US" sz="1000" b="0" i="0" u="none" strike="noStrike" kern="1200" cap="none" spc="0" normalizeH="0" baseline="0" noProof="0" err="1">
                <a:ln>
                  <a:noFill/>
                </a:ln>
                <a:effectLst/>
                <a:uLnTx/>
                <a:uFillTx/>
                <a:ea typeface="+mn-ea"/>
                <a:cs typeface="+mn-cs"/>
              </a:rPr>
              <a:t>Methoxydibenzoylmethane</a:t>
            </a:r>
            <a:r>
              <a:rPr kumimoji="0" lang="en-US" sz="1000" b="0" i="0" u="none" strike="noStrike" kern="1200" cap="none" spc="0" normalizeH="0" baseline="0" noProof="0">
                <a:ln>
                  <a:noFill/>
                </a:ln>
                <a:effectLst/>
                <a:uLnTx/>
                <a:uFillTx/>
                <a:ea typeface="+mn-ea"/>
                <a:cs typeface="+mn-cs"/>
              </a:rPr>
              <a:t> (and) Tocopherol (and) Helianthus Annuus (Sunflower) Seed Oil</a:t>
            </a:r>
          </a:p>
        </p:txBody>
      </p:sp>
      <p:pic>
        <p:nvPicPr>
          <p:cNvPr id="14" name="Picture 13" descr="A person in a white robe&#10;&#10;AI-generated content may be incorrect.">
            <a:extLst>
              <a:ext uri="{FF2B5EF4-FFF2-40B4-BE49-F238E27FC236}">
                <a16:creationId xmlns:a16="http://schemas.microsoft.com/office/drawing/2014/main" id="{41D4EC25-8BAA-085F-16F6-DC584E9074B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717827" y="-1352550"/>
            <a:ext cx="5474174" cy="8210550"/>
          </a:xfrm>
          <a:prstGeom prst="rect">
            <a:avLst/>
          </a:prstGeom>
        </p:spPr>
      </p:pic>
      <p:sp>
        <p:nvSpPr>
          <p:cNvPr id="3" name="Freeform 2">
            <a:extLst>
              <a:ext uri="{FF2B5EF4-FFF2-40B4-BE49-F238E27FC236}">
                <a16:creationId xmlns:a16="http://schemas.microsoft.com/office/drawing/2014/main" id="{34D2D912-5F20-1992-4FCB-D17A4B0A677F}"/>
              </a:ext>
            </a:extLst>
          </p:cNvPr>
          <p:cNvSpPr/>
          <p:nvPr/>
        </p:nvSpPr>
        <p:spPr>
          <a:xfrm>
            <a:off x="9551302" y="6172200"/>
            <a:ext cx="2431681" cy="469917"/>
          </a:xfrm>
          <a:custGeom>
            <a:avLst/>
            <a:gdLst/>
            <a:ahLst/>
            <a:cxnLst/>
            <a:rect l="l" t="t" r="r" b="b"/>
            <a:pathLst>
              <a:path w="3647522" h="704875">
                <a:moveTo>
                  <a:pt x="0" y="0"/>
                </a:moveTo>
                <a:lnTo>
                  <a:pt x="3647522" y="0"/>
                </a:lnTo>
                <a:lnTo>
                  <a:pt x="3647522" y="704875"/>
                </a:lnTo>
                <a:lnTo>
                  <a:pt x="0" y="704875"/>
                </a:lnTo>
                <a:lnTo>
                  <a:pt x="0" y="0"/>
                </a:lnTo>
                <a:close/>
              </a:path>
            </a:pathLst>
          </a:custGeom>
          <a: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a:blipFill>
        </p:spPr>
        <p:txBody>
          <a:bodyPr/>
          <a:lstStyle/>
          <a:p>
            <a:pPr defTabSz="609630"/>
            <a:endParaRPr lang="en-GB" sz="1200">
              <a:solidFill>
                <a:prstClr val="black"/>
              </a:solidFill>
              <a:latin typeface="DM Sans"/>
            </a:endParaRPr>
          </a:p>
        </p:txBody>
      </p:sp>
    </p:spTree>
    <p:extLst>
      <p:ext uri="{BB962C8B-B14F-4D97-AF65-F5344CB8AC3E}">
        <p14:creationId xmlns:p14="http://schemas.microsoft.com/office/powerpoint/2010/main" val="116478060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422BFF-B299-A47E-7516-8A70EDD4A95E}"/>
              </a:ext>
            </a:extLst>
          </p:cNvPr>
          <p:cNvSpPr>
            <a:spLocks noGrp="1"/>
          </p:cNvSpPr>
          <p:nvPr>
            <p:ph type="sldNum" sz="quarter" idx="10"/>
          </p:nvPr>
        </p:nvSpPr>
        <p:spPr/>
        <p:txBody>
          <a:bodyPr/>
          <a:lstStyle/>
          <a:p>
            <a:fld id="{5BA3E189-2F3A-42E5-B572-3520703B6186}" type="slidenum">
              <a:rPr lang="en-GB" smtClean="0"/>
              <a:pPr/>
              <a:t>70</a:t>
            </a:fld>
            <a:endParaRPr lang="en-GB"/>
          </a:p>
        </p:txBody>
      </p:sp>
      <p:sp>
        <p:nvSpPr>
          <p:cNvPr id="3" name="Title 2">
            <a:extLst>
              <a:ext uri="{FF2B5EF4-FFF2-40B4-BE49-F238E27FC236}">
                <a16:creationId xmlns:a16="http://schemas.microsoft.com/office/drawing/2014/main" id="{2502FB83-F6A9-0E81-CFAF-3E3601C08C14}"/>
              </a:ext>
            </a:extLst>
          </p:cNvPr>
          <p:cNvSpPr>
            <a:spLocks noGrp="1"/>
          </p:cNvSpPr>
          <p:nvPr>
            <p:ph type="title"/>
          </p:nvPr>
        </p:nvSpPr>
        <p:spPr/>
        <p:txBody>
          <a:bodyPr/>
          <a:lstStyle/>
          <a:p>
            <a:endParaRPr lang="fr-FR"/>
          </a:p>
        </p:txBody>
      </p:sp>
      <p:pic>
        <p:nvPicPr>
          <p:cNvPr id="5" name="Picture 4">
            <a:extLst>
              <a:ext uri="{FF2B5EF4-FFF2-40B4-BE49-F238E27FC236}">
                <a16:creationId xmlns:a16="http://schemas.microsoft.com/office/drawing/2014/main" id="{9ECFD08C-4F0F-5F7D-7C46-6337AF2E2688}"/>
              </a:ext>
            </a:extLst>
          </p:cNvPr>
          <p:cNvPicPr>
            <a:picLocks noChangeAspect="1"/>
          </p:cNvPicPr>
          <p:nvPr/>
        </p:nvPicPr>
        <p:blipFill>
          <a:blip r:embed="rId2"/>
          <a:stretch>
            <a:fillRect/>
          </a:stretch>
        </p:blipFill>
        <p:spPr>
          <a:xfrm>
            <a:off x="-19624" y="0"/>
            <a:ext cx="12231247" cy="6858000"/>
          </a:xfrm>
          <a:prstGeom prst="rect">
            <a:avLst/>
          </a:prstGeom>
        </p:spPr>
      </p:pic>
    </p:spTree>
    <p:extLst>
      <p:ext uri="{BB962C8B-B14F-4D97-AF65-F5344CB8AC3E}">
        <p14:creationId xmlns:p14="http://schemas.microsoft.com/office/powerpoint/2010/main" val="22656388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35FBCE-263C-6032-C732-BE87BB34A65A}"/>
              </a:ext>
            </a:extLst>
          </p:cNvPr>
          <p:cNvSpPr>
            <a:spLocks noGrp="1"/>
          </p:cNvSpPr>
          <p:nvPr>
            <p:ph type="sldNum" sz="quarter" idx="10"/>
          </p:nvPr>
        </p:nvSpPr>
        <p:spPr/>
        <p:txBody>
          <a:bodyPr/>
          <a:lstStyle/>
          <a:p>
            <a:fld id="{5BA3E189-2F3A-42E5-B572-3520703B6186}" type="slidenum">
              <a:rPr lang="en-GB" smtClean="0"/>
              <a:pPr/>
              <a:t>71</a:t>
            </a:fld>
            <a:endParaRPr lang="en-GB"/>
          </a:p>
        </p:txBody>
      </p:sp>
      <p:sp>
        <p:nvSpPr>
          <p:cNvPr id="3" name="Title 2">
            <a:extLst>
              <a:ext uri="{FF2B5EF4-FFF2-40B4-BE49-F238E27FC236}">
                <a16:creationId xmlns:a16="http://schemas.microsoft.com/office/drawing/2014/main" id="{FAE33097-519E-5415-D9F4-627697857E8A}"/>
              </a:ext>
            </a:extLst>
          </p:cNvPr>
          <p:cNvSpPr>
            <a:spLocks noGrp="1"/>
          </p:cNvSpPr>
          <p:nvPr>
            <p:ph type="title"/>
          </p:nvPr>
        </p:nvSpPr>
        <p:spPr/>
        <p:txBody>
          <a:bodyPr/>
          <a:lstStyle/>
          <a:p>
            <a:endParaRPr lang="en-GB"/>
          </a:p>
        </p:txBody>
      </p:sp>
      <p:pic>
        <p:nvPicPr>
          <p:cNvPr id="5" name="Picture 4" descr="A person smiling and a poster&#10;&#10;AI-generated content may be incorrect.">
            <a:extLst>
              <a:ext uri="{FF2B5EF4-FFF2-40B4-BE49-F238E27FC236}">
                <a16:creationId xmlns:a16="http://schemas.microsoft.com/office/drawing/2014/main" id="{35BC58CC-0E9C-278D-EBDB-40D8EA6691F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639" y="0"/>
            <a:ext cx="12180722" cy="6858000"/>
          </a:xfrm>
          <a:prstGeom prst="rect">
            <a:avLst/>
          </a:prstGeom>
        </p:spPr>
      </p:pic>
    </p:spTree>
    <p:extLst>
      <p:ext uri="{BB962C8B-B14F-4D97-AF65-F5344CB8AC3E}">
        <p14:creationId xmlns:p14="http://schemas.microsoft.com/office/powerpoint/2010/main" val="3314709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up of a person's face&#10;&#10;AI-generated content may be incorrect.">
            <a:extLst>
              <a:ext uri="{FF2B5EF4-FFF2-40B4-BE49-F238E27FC236}">
                <a16:creationId xmlns:a16="http://schemas.microsoft.com/office/drawing/2014/main" id="{02C0F477-7AE2-4696-9C67-E115413EA40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711033" y="0"/>
            <a:ext cx="4574232" cy="6858000"/>
          </a:xfrm>
          <a:prstGeom prst="rect">
            <a:avLst/>
          </a:prstGeom>
        </p:spPr>
      </p:pic>
      <p:sp>
        <p:nvSpPr>
          <p:cNvPr id="2" name="Slide Number Placeholder 1">
            <a:extLst>
              <a:ext uri="{FF2B5EF4-FFF2-40B4-BE49-F238E27FC236}">
                <a16:creationId xmlns:a16="http://schemas.microsoft.com/office/drawing/2014/main" id="{1363C9F9-E276-9A38-65EA-DCC6BBD09981}"/>
              </a:ext>
            </a:extLst>
          </p:cNvPr>
          <p:cNvSpPr>
            <a:spLocks noGrp="1"/>
          </p:cNvSpPr>
          <p:nvPr>
            <p:ph type="sldNum" sz="quarter" idx="10"/>
          </p:nvPr>
        </p:nvSpPr>
        <p:spPr/>
        <p:txBody>
          <a:bodyPr/>
          <a:lstStyle/>
          <a:p>
            <a:fld id="{5BA3E189-2F3A-42E5-B572-3520703B6186}" type="slidenum">
              <a:rPr lang="en-GB" smtClean="0"/>
              <a:pPr/>
              <a:t>72</a:t>
            </a:fld>
            <a:endParaRPr lang="en-GB"/>
          </a:p>
        </p:txBody>
      </p:sp>
      <p:sp>
        <p:nvSpPr>
          <p:cNvPr id="8" name="Espace réservé du texte 1">
            <a:extLst>
              <a:ext uri="{FF2B5EF4-FFF2-40B4-BE49-F238E27FC236}">
                <a16:creationId xmlns:a16="http://schemas.microsoft.com/office/drawing/2014/main" id="{42DC0730-EB51-5ECF-2F62-87F8C5B2E344}"/>
              </a:ext>
            </a:extLst>
          </p:cNvPr>
          <p:cNvSpPr txBox="1">
            <a:spLocks/>
          </p:cNvSpPr>
          <p:nvPr/>
        </p:nvSpPr>
        <p:spPr>
          <a:xfrm>
            <a:off x="302400" y="2074053"/>
            <a:ext cx="6537671" cy="2605088"/>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9138B0"/>
              </a:buClr>
              <a:buSzPct val="90000"/>
              <a:buFont typeface="DM Sans" pitchFamily="2" charset="0"/>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rgbClr val="9138B0"/>
              </a:buClr>
              <a:buSzPct val="90000"/>
              <a:buFont typeface="DM Sans" pitchFamily="2" charset="0"/>
              <a:buChar char="•"/>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9138B0"/>
              </a:buClr>
              <a:buSzPct val="90000"/>
              <a:buFont typeface="DM Sans" pitchFamily="2"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b="1"/>
              <a:t>The scientific evidences that might explain why Vitamin E is so popular: </a:t>
            </a:r>
            <a:endParaRPr lang="fr-FR" sz="1100"/>
          </a:p>
        </p:txBody>
      </p:sp>
      <p:sp>
        <p:nvSpPr>
          <p:cNvPr id="9" name="Espace réservé du texte 3">
            <a:extLst>
              <a:ext uri="{FF2B5EF4-FFF2-40B4-BE49-F238E27FC236}">
                <a16:creationId xmlns:a16="http://schemas.microsoft.com/office/drawing/2014/main" id="{23E14B32-CEEA-F551-C8BE-CEA70EC5CE51}"/>
              </a:ext>
            </a:extLst>
          </p:cNvPr>
          <p:cNvSpPr txBox="1">
            <a:spLocks/>
          </p:cNvSpPr>
          <p:nvPr/>
        </p:nvSpPr>
        <p:spPr>
          <a:xfrm>
            <a:off x="302400" y="998023"/>
            <a:ext cx="7283144" cy="660436"/>
          </a:xfrm>
          <a:prstGeom prst="rect">
            <a:avLst/>
          </a:prstGeom>
        </p:spPr>
        <p:txBody>
          <a:bodyPr vert="horz" wrap="square" lIns="0" tIns="0" rIns="0" bIns="0" rtlCol="0" anchor="t">
            <a:noAutofit/>
          </a:bodyPr>
          <a:lstStyle>
            <a:lvl1pPr marL="0" indent="0" algn="l" defTabSz="914400" rtl="0" eaLnBrk="1" latinLnBrk="0" hangingPunct="1">
              <a:lnSpc>
                <a:spcPct val="100000"/>
              </a:lnSpc>
              <a:spcBef>
                <a:spcPts val="0"/>
              </a:spcBef>
              <a:buFont typeface="Arial" panose="020B0604020202020204" pitchFamily="34" charset="0"/>
              <a:buNone/>
              <a:defRPr sz="2500" b="0" kern="0" spc="0" baseline="0">
                <a:solidFill>
                  <a:srgbClr val="58166D"/>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b="1">
                <a:solidFill>
                  <a:schemeClr val="tx1"/>
                </a:solidFill>
              </a:rPr>
              <a:t>The most often used active in Cosmetics !</a:t>
            </a:r>
          </a:p>
          <a:p>
            <a:r>
              <a:rPr lang="en-US" sz="1800" b="1" i="1">
                <a:solidFill>
                  <a:schemeClr val="tx1"/>
                </a:solidFill>
              </a:rPr>
              <a:t>Almost 1 out of 2 cosmetic </a:t>
            </a:r>
            <a:r>
              <a:rPr lang="en-US" sz="1800" b="1">
                <a:solidFill>
                  <a:schemeClr val="tx1"/>
                </a:solidFill>
              </a:rPr>
              <a:t>products contains Vitamin E</a:t>
            </a:r>
            <a:endParaRPr lang="fr-FR" sz="1800" b="1">
              <a:solidFill>
                <a:schemeClr val="tx1"/>
              </a:solidFill>
            </a:endParaRPr>
          </a:p>
        </p:txBody>
      </p:sp>
      <p:sp>
        <p:nvSpPr>
          <p:cNvPr id="10" name="Titre 4">
            <a:extLst>
              <a:ext uri="{FF2B5EF4-FFF2-40B4-BE49-F238E27FC236}">
                <a16:creationId xmlns:a16="http://schemas.microsoft.com/office/drawing/2014/main" id="{F559FD92-F86D-3A06-7C57-8CABD9DAB832}"/>
              </a:ext>
            </a:extLst>
          </p:cNvPr>
          <p:cNvSpPr txBox="1">
            <a:spLocks/>
          </p:cNvSpPr>
          <p:nvPr/>
        </p:nvSpPr>
        <p:spPr>
          <a:xfrm>
            <a:off x="302401" y="302400"/>
            <a:ext cx="6537669" cy="37182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kern="1200">
                <a:solidFill>
                  <a:srgbClr val="9138B0"/>
                </a:solidFill>
                <a:latin typeface="+mj-lt"/>
                <a:ea typeface="+mj-ea"/>
                <a:cs typeface="+mj-cs"/>
              </a:defRPr>
            </a:lvl1pPr>
          </a:lstStyle>
          <a:p>
            <a:r>
              <a:rPr lang="fr-FR" sz="2400" b="1" err="1">
                <a:solidFill>
                  <a:schemeClr val="tx1"/>
                </a:solidFill>
                <a:latin typeface="+mn-lt"/>
              </a:rPr>
              <a:t>Vitamin</a:t>
            </a:r>
            <a:r>
              <a:rPr lang="fr-FR" sz="2400" b="1">
                <a:solidFill>
                  <a:schemeClr val="tx1"/>
                </a:solidFill>
                <a:latin typeface="+mn-lt"/>
              </a:rPr>
              <a:t> E</a:t>
            </a:r>
          </a:p>
        </p:txBody>
      </p:sp>
      <p:sp>
        <p:nvSpPr>
          <p:cNvPr id="12" name="Content Placeholder 2">
            <a:extLst>
              <a:ext uri="{FF2B5EF4-FFF2-40B4-BE49-F238E27FC236}">
                <a16:creationId xmlns:a16="http://schemas.microsoft.com/office/drawing/2014/main" id="{575A210F-89D5-DFD2-70F8-2D53EB19CA50}"/>
              </a:ext>
            </a:extLst>
          </p:cNvPr>
          <p:cNvSpPr txBox="1">
            <a:spLocks/>
          </p:cNvSpPr>
          <p:nvPr/>
        </p:nvSpPr>
        <p:spPr bwMode="auto">
          <a:xfrm>
            <a:off x="306784" y="2832482"/>
            <a:ext cx="6533286"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R="0" lvl="0" algn="l" defTabSz="914400" rtl="0" eaLnBrk="0" fontAlgn="base" latinLnBrk="0" hangingPunct="0">
              <a:lnSpc>
                <a:spcPct val="100000"/>
              </a:lnSpc>
              <a:spcBef>
                <a:spcPct val="0"/>
              </a:spcBef>
              <a:spcAft>
                <a:spcPct val="0"/>
              </a:spcAft>
              <a:buClr>
                <a:schemeClr val="tx1"/>
              </a:buClr>
              <a:buSzTx/>
              <a:buFont typeface="Arial" panose="020B0604020202020204" pitchFamily="34" charset="0"/>
              <a:buChar char="•"/>
              <a:tabLst/>
              <a:defRPr/>
            </a:pPr>
            <a:r>
              <a:rPr kumimoji="0" lang="en-GB" b="0" i="0" u="none" strike="noStrike" kern="0" cap="none" spc="0" normalizeH="0" baseline="0" noProof="0">
                <a:ln>
                  <a:noFill/>
                </a:ln>
                <a:effectLst/>
                <a:uLnTx/>
                <a:uFillTx/>
                <a:ea typeface="Fira Sans" panose="020B0503050000020004" pitchFamily="34" charset="0"/>
                <a:cs typeface="+mn-cs"/>
              </a:rPr>
              <a:t>Its biology in the skin</a:t>
            </a:r>
          </a:p>
          <a:p>
            <a:pPr marR="0" lvl="0" algn="l" defTabSz="914400" rtl="0" eaLnBrk="0" fontAlgn="base" latinLnBrk="0" hangingPunct="0">
              <a:lnSpc>
                <a:spcPct val="100000"/>
              </a:lnSpc>
              <a:spcBef>
                <a:spcPct val="0"/>
              </a:spcBef>
              <a:spcAft>
                <a:spcPct val="0"/>
              </a:spcAft>
              <a:buClr>
                <a:schemeClr val="tx1"/>
              </a:buClr>
              <a:buSzTx/>
              <a:buFont typeface="Arial" panose="020B0604020202020204" pitchFamily="34" charset="0"/>
              <a:buChar char="•"/>
              <a:tabLst/>
              <a:defRPr/>
            </a:pPr>
            <a:endParaRPr kumimoji="0" lang="en-GB" b="0" i="0" u="none" strike="noStrike" kern="0" cap="none" spc="0" normalizeH="0" baseline="0" noProof="0">
              <a:ln>
                <a:noFill/>
              </a:ln>
              <a:effectLst/>
              <a:uLnTx/>
              <a:uFillTx/>
              <a:ea typeface="Fira Sans" panose="020B0503050000020004" pitchFamily="34" charset="0"/>
              <a:cs typeface="+mn-cs"/>
            </a:endParaRPr>
          </a:p>
          <a:p>
            <a:pPr marR="0" lvl="0" algn="l" defTabSz="914400" rtl="0" eaLnBrk="0" fontAlgn="base" latinLnBrk="0" hangingPunct="0">
              <a:lnSpc>
                <a:spcPct val="100000"/>
              </a:lnSpc>
              <a:spcBef>
                <a:spcPct val="0"/>
              </a:spcBef>
              <a:spcAft>
                <a:spcPct val="0"/>
              </a:spcAft>
              <a:buClr>
                <a:schemeClr val="tx1"/>
              </a:buClr>
              <a:buSzTx/>
              <a:buFont typeface="Arial" panose="020B0604020202020204" pitchFamily="34" charset="0"/>
              <a:buChar char="•"/>
              <a:tabLst/>
              <a:defRPr/>
            </a:pPr>
            <a:r>
              <a:rPr kumimoji="0" lang="en-GB" b="0" i="0" u="none" strike="noStrike" kern="0" cap="none" spc="0" normalizeH="0" baseline="0" noProof="0">
                <a:ln>
                  <a:noFill/>
                </a:ln>
                <a:effectLst/>
                <a:uLnTx/>
                <a:uFillTx/>
                <a:ea typeface="Fira Sans" panose="020B0503050000020004" pitchFamily="34" charset="0"/>
                <a:cs typeface="+mn-cs"/>
              </a:rPr>
              <a:t>Its delivery to the skin</a:t>
            </a:r>
          </a:p>
          <a:p>
            <a:pPr marR="0" lvl="0" algn="l" defTabSz="914400" rtl="0" eaLnBrk="0" fontAlgn="base" latinLnBrk="0" hangingPunct="0">
              <a:lnSpc>
                <a:spcPct val="100000"/>
              </a:lnSpc>
              <a:spcBef>
                <a:spcPct val="0"/>
              </a:spcBef>
              <a:spcAft>
                <a:spcPct val="0"/>
              </a:spcAft>
              <a:buClr>
                <a:schemeClr val="tx1"/>
              </a:buClr>
              <a:buSzTx/>
              <a:buFont typeface="Arial" panose="020B0604020202020204" pitchFamily="34" charset="0"/>
              <a:buChar char="•"/>
              <a:tabLst/>
              <a:defRPr/>
            </a:pPr>
            <a:endParaRPr kumimoji="0" lang="en-GB" b="0" i="0" u="none" strike="noStrike" kern="0" cap="none" spc="0" normalizeH="0" baseline="0" noProof="0">
              <a:ln>
                <a:noFill/>
              </a:ln>
              <a:effectLst/>
              <a:uLnTx/>
              <a:uFillTx/>
              <a:ea typeface="Fira Sans" panose="020B0503050000020004" pitchFamily="34" charset="0"/>
              <a:cs typeface="+mn-cs"/>
            </a:endParaRPr>
          </a:p>
          <a:p>
            <a:pPr marR="0" lvl="0" algn="l" defTabSz="914400" rtl="0" eaLnBrk="0" fontAlgn="base" latinLnBrk="0" hangingPunct="0">
              <a:lnSpc>
                <a:spcPct val="100000"/>
              </a:lnSpc>
              <a:spcBef>
                <a:spcPct val="0"/>
              </a:spcBef>
              <a:spcAft>
                <a:spcPct val="0"/>
              </a:spcAft>
              <a:buClr>
                <a:schemeClr val="tx1"/>
              </a:buClr>
              <a:buSzTx/>
              <a:buFont typeface="Arial" panose="020B0604020202020204" pitchFamily="34" charset="0"/>
              <a:buChar char="•"/>
              <a:tabLst/>
              <a:defRPr/>
            </a:pPr>
            <a:r>
              <a:rPr kumimoji="0" lang="en-GB" b="0" i="0" u="none" strike="noStrike" kern="0" cap="none" spc="0" normalizeH="0" baseline="0" noProof="0">
                <a:ln>
                  <a:noFill/>
                </a:ln>
                <a:effectLst/>
                <a:uLnTx/>
                <a:uFillTx/>
                <a:ea typeface="Fira Sans" panose="020B0503050000020004" pitchFamily="34" charset="0"/>
                <a:cs typeface="+mn-cs"/>
              </a:rPr>
              <a:t>Its activity </a:t>
            </a:r>
            <a:r>
              <a:rPr kumimoji="0" lang="en-GB" b="0" i="0" u="none" strike="noStrike" kern="0" cap="none" spc="0" normalizeH="0" baseline="0" noProof="0">
                <a:ln>
                  <a:noFill/>
                </a:ln>
                <a:effectLst/>
                <a:uLnTx/>
                <a:uFillTx/>
                <a:ea typeface="Fira Sans" panose="020B0503050000020004" pitchFamily="34" charset="0"/>
                <a:cs typeface="+mn-cs"/>
                <a:sym typeface="Wingdings" panose="05000000000000000000" pitchFamily="2" charset="2"/>
              </a:rPr>
              <a:t>   </a:t>
            </a:r>
            <a:r>
              <a:rPr kumimoji="0" lang="en-GB" b="1" i="0" u="none" strike="noStrike" kern="0" cap="none" spc="0" normalizeH="0" baseline="0" noProof="0">
                <a:ln>
                  <a:noFill/>
                </a:ln>
                <a:effectLst/>
                <a:uLnTx/>
                <a:uFillTx/>
                <a:ea typeface="Fira Sans" panose="020B0503050000020004" pitchFamily="34" charset="0"/>
                <a:cs typeface="+mn-cs"/>
                <a:sym typeface="Wingdings" panose="05000000000000000000" pitchFamily="2" charset="2"/>
              </a:rPr>
              <a:t>the anti-oxidant powerhouse</a:t>
            </a:r>
            <a:endParaRPr lang="en-GB" b="1" kern="0">
              <a:ea typeface="Fira Sans" panose="020B0503050000020004" pitchFamily="34" charset="0"/>
              <a:sym typeface="Wingdings" panose="05000000000000000000" pitchFamily="2" charset="2"/>
            </a:endParaRPr>
          </a:p>
          <a:p>
            <a:pPr marL="0" marR="0" lvl="0" indent="0" algn="l" defTabSz="914400" rtl="0" eaLnBrk="0" fontAlgn="base" latinLnBrk="0" hangingPunct="0">
              <a:lnSpc>
                <a:spcPct val="100000"/>
              </a:lnSpc>
              <a:spcBef>
                <a:spcPct val="0"/>
              </a:spcBef>
              <a:spcAft>
                <a:spcPct val="0"/>
              </a:spcAft>
              <a:buClr>
                <a:schemeClr val="tx1"/>
              </a:buClr>
              <a:buSzTx/>
              <a:buNone/>
              <a:tabLst/>
              <a:defRPr/>
            </a:pPr>
            <a:r>
              <a:rPr kumimoji="0" lang="en-GB" b="1" i="0" u="none" strike="noStrike" kern="0" cap="none" spc="0" normalizeH="0" baseline="0" noProof="0">
                <a:ln>
                  <a:noFill/>
                </a:ln>
                <a:effectLst/>
                <a:uLnTx/>
                <a:uFillTx/>
                <a:ea typeface="Fira Sans" panose="020B0503050000020004" pitchFamily="34" charset="0"/>
                <a:cs typeface="+mn-cs"/>
                <a:sym typeface="Wingdings" panose="05000000000000000000" pitchFamily="2" charset="2"/>
              </a:rPr>
              <a:t>		</a:t>
            </a:r>
            <a:r>
              <a:rPr lang="en-GB" b="1" kern="0">
                <a:ea typeface="Fira Sans" panose="020B0503050000020004" pitchFamily="34" charset="0"/>
                <a:sym typeface="Wingdings" panose="05000000000000000000" pitchFamily="2" charset="2"/>
              </a:rPr>
              <a:t>    </a:t>
            </a:r>
            <a:r>
              <a:rPr kumimoji="0" lang="en-GB" b="1" i="0" u="none" strike="noStrike" kern="0" cap="none" spc="0" normalizeH="0" baseline="0" noProof="0">
                <a:ln>
                  <a:noFill/>
                </a:ln>
                <a:effectLst/>
                <a:uLnTx/>
                <a:uFillTx/>
                <a:ea typeface="Fira Sans" panose="020B0503050000020004" pitchFamily="34" charset="0"/>
                <a:cs typeface="+mn-cs"/>
                <a:sym typeface="Wingdings" panose="05000000000000000000" pitchFamily="2" charset="2"/>
              </a:rPr>
              <a:t>the preventer</a:t>
            </a:r>
            <a:endParaRPr kumimoji="0" lang="en-GB" sz="1200" b="0" i="0" u="none" strike="noStrike" kern="0" cap="none" spc="0" normalizeH="0" baseline="0" noProof="0">
              <a:ln>
                <a:noFill/>
              </a:ln>
              <a:effectLst/>
              <a:uLnTx/>
              <a:uFillTx/>
              <a:cs typeface="+mn-cs"/>
            </a:endParaRPr>
          </a:p>
        </p:txBody>
      </p:sp>
      <p:pic>
        <p:nvPicPr>
          <p:cNvPr id="13" name="Graphic 18">
            <a:extLst>
              <a:ext uri="{FF2B5EF4-FFF2-40B4-BE49-F238E27FC236}">
                <a16:creationId xmlns:a16="http://schemas.microsoft.com/office/drawing/2014/main" id="{EA43D6C8-8031-8F0F-870F-69C6B05AAAB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34639" y="6323411"/>
            <a:ext cx="2438400" cy="471188"/>
          </a:xfrm>
          <a:prstGeom prst="rect">
            <a:avLst/>
          </a:prstGeom>
        </p:spPr>
      </p:pic>
    </p:spTree>
    <p:extLst>
      <p:ext uri="{BB962C8B-B14F-4D97-AF65-F5344CB8AC3E}">
        <p14:creationId xmlns:p14="http://schemas.microsoft.com/office/powerpoint/2010/main" val="336566563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D9221A-0B3E-B764-FD88-114DF8E3E5FF}"/>
              </a:ext>
            </a:extLst>
          </p:cNvPr>
          <p:cNvSpPr>
            <a:spLocks noGrp="1"/>
          </p:cNvSpPr>
          <p:nvPr>
            <p:ph type="title"/>
          </p:nvPr>
        </p:nvSpPr>
        <p:spPr/>
        <p:txBody>
          <a:bodyPr/>
          <a:lstStyle/>
          <a:p>
            <a:r>
              <a:rPr lang="en-US" sz="2400"/>
              <a:t>Vitamin E in cosmetics</a:t>
            </a:r>
            <a:br>
              <a:rPr lang="en-US" sz="2400"/>
            </a:br>
            <a:endParaRPr lang="fr-FR" sz="2400"/>
          </a:p>
        </p:txBody>
      </p:sp>
      <p:pic>
        <p:nvPicPr>
          <p:cNvPr id="3" name="Picture 5">
            <a:extLst>
              <a:ext uri="{FF2B5EF4-FFF2-40B4-BE49-F238E27FC236}">
                <a16:creationId xmlns:a16="http://schemas.microsoft.com/office/drawing/2014/main" id="{D6E9E709-1935-6506-B0EE-A1E3922D3232}"/>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9259"/>
                    </a14:imgEffect>
                    <a14:imgEffect>
                      <a14:saturation sat="103000"/>
                    </a14:imgEffect>
                  </a14:imgLayer>
                </a14:imgProps>
              </a:ext>
              <a:ext uri="{28A0092B-C50C-407E-A947-70E740481C1C}">
                <a14:useLocalDpi xmlns:a14="http://schemas.microsoft.com/office/drawing/2010/main"/>
              </a:ext>
            </a:extLst>
          </a:blip>
          <a:stretch>
            <a:fillRect/>
          </a:stretch>
        </p:blipFill>
        <p:spPr>
          <a:xfrm>
            <a:off x="3290901" y="1497474"/>
            <a:ext cx="8141215" cy="4548044"/>
          </a:xfrm>
          <a:prstGeom prst="rect">
            <a:avLst/>
          </a:prstGeom>
        </p:spPr>
      </p:pic>
      <p:sp>
        <p:nvSpPr>
          <p:cNvPr id="4" name="Arrow: Right 4">
            <a:extLst>
              <a:ext uri="{FF2B5EF4-FFF2-40B4-BE49-F238E27FC236}">
                <a16:creationId xmlns:a16="http://schemas.microsoft.com/office/drawing/2014/main" id="{4AE80EE9-6EB2-3E16-1862-9B4E2C9A5054}"/>
              </a:ext>
            </a:extLst>
          </p:cNvPr>
          <p:cNvSpPr/>
          <p:nvPr/>
        </p:nvSpPr>
        <p:spPr bwMode="auto">
          <a:xfrm rot="16200000">
            <a:off x="-317304" y="3670044"/>
            <a:ext cx="3189356" cy="813143"/>
          </a:xfrm>
          <a:prstGeom prst="rightArrow">
            <a:avLst/>
          </a:prstGeom>
          <a:solidFill>
            <a:schemeClr val="accent6"/>
          </a:solidFill>
          <a:ln w="1587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1" fontAlgn="base" latinLnBrk="0" hangingPunct="1">
              <a:lnSpc>
                <a:spcPct val="95000"/>
              </a:lnSpc>
              <a:spcBef>
                <a:spcPct val="0"/>
              </a:spcBef>
              <a:spcAft>
                <a:spcPct val="0"/>
              </a:spcAft>
              <a:buClrTx/>
              <a:buSzTx/>
              <a:buFontTx/>
              <a:buNone/>
              <a:tabLst/>
              <a:defRPr/>
            </a:pPr>
            <a:r>
              <a:rPr kumimoji="0" lang="de-CH" sz="2800" b="1" i="0" u="none" strike="noStrike" kern="1200" cap="none" spc="0" normalizeH="0" baseline="0" noProof="0">
                <a:ln>
                  <a:noFill/>
                </a:ln>
                <a:solidFill>
                  <a:schemeClr val="bg1"/>
                </a:solidFill>
                <a:effectLst/>
                <a:uLnTx/>
                <a:uFillTx/>
                <a:latin typeface="DM Sans"/>
                <a:ea typeface="Fira Sans" panose="020B0503050000020004" pitchFamily="34" charset="0"/>
                <a:cs typeface="Arial" pitchFamily="34" charset="0"/>
              </a:rPr>
              <a:t> </a:t>
            </a:r>
            <a:r>
              <a:rPr kumimoji="0" lang="de-CH" sz="2800" b="1" i="0" u="none" strike="noStrike" kern="1200" cap="none" spc="0" normalizeH="0" baseline="0" noProof="0" err="1">
                <a:ln>
                  <a:noFill/>
                </a:ln>
                <a:solidFill>
                  <a:schemeClr val="bg1"/>
                </a:solidFill>
                <a:effectLst/>
                <a:uLnTx/>
                <a:uFillTx/>
                <a:latin typeface="DM Sans"/>
                <a:ea typeface="Fira Sans" panose="020B0503050000020004" pitchFamily="34" charset="0"/>
                <a:cs typeface="Arial" pitchFamily="34" charset="0"/>
              </a:rPr>
              <a:t>Bioavailability</a:t>
            </a:r>
            <a:endParaRPr kumimoji="0" lang="de-CH" sz="2800" b="1" i="0" u="none" strike="noStrike" kern="1200" cap="none" spc="0" normalizeH="0" baseline="0" noProof="0">
              <a:ln>
                <a:noFill/>
              </a:ln>
              <a:solidFill>
                <a:schemeClr val="bg1"/>
              </a:solidFill>
              <a:effectLst/>
              <a:uLnTx/>
              <a:uFillTx/>
              <a:latin typeface="DM Sans"/>
              <a:ea typeface="Fira Sans" panose="020B0503050000020004" pitchFamily="34" charset="0"/>
              <a:cs typeface="Arial" pitchFamily="34" charset="0"/>
            </a:endParaRPr>
          </a:p>
        </p:txBody>
      </p:sp>
      <p:sp>
        <p:nvSpPr>
          <p:cNvPr id="5" name="Arrow: Right 7">
            <a:extLst>
              <a:ext uri="{FF2B5EF4-FFF2-40B4-BE49-F238E27FC236}">
                <a16:creationId xmlns:a16="http://schemas.microsoft.com/office/drawing/2014/main" id="{D9DEDCE3-7FDE-4A3B-EBAD-7A74B7FF61FD}"/>
              </a:ext>
            </a:extLst>
          </p:cNvPr>
          <p:cNvSpPr/>
          <p:nvPr/>
        </p:nvSpPr>
        <p:spPr bwMode="auto">
          <a:xfrm rot="5400000">
            <a:off x="639143" y="3670043"/>
            <a:ext cx="3189355" cy="813143"/>
          </a:xfrm>
          <a:prstGeom prst="rightArrow">
            <a:avLst/>
          </a:prstGeom>
          <a:solidFill>
            <a:schemeClr val="accent6"/>
          </a:solidFill>
          <a:ln w="1587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914400" rtl="0" eaLnBrk="1" fontAlgn="base" latinLnBrk="0" hangingPunct="1">
              <a:lnSpc>
                <a:spcPct val="95000"/>
              </a:lnSpc>
              <a:spcBef>
                <a:spcPct val="0"/>
              </a:spcBef>
              <a:spcAft>
                <a:spcPct val="0"/>
              </a:spcAft>
              <a:buClrTx/>
              <a:buSzTx/>
              <a:buFontTx/>
              <a:buNone/>
              <a:tabLst/>
              <a:defRPr/>
            </a:pPr>
            <a:r>
              <a:rPr kumimoji="0" lang="de-CH" sz="2800" b="1" i="0" u="none" strike="noStrike" kern="1200" cap="none" spc="0" normalizeH="0" baseline="0" noProof="0">
                <a:ln>
                  <a:noFill/>
                </a:ln>
                <a:solidFill>
                  <a:schemeClr val="bg1"/>
                </a:solidFill>
                <a:effectLst/>
                <a:uLnTx/>
                <a:uFillTx/>
                <a:latin typeface="DM Sans"/>
                <a:ea typeface="Fira Sans" panose="020B0503050000020004" pitchFamily="34" charset="0"/>
                <a:cs typeface="Arial" pitchFamily="34" charset="0"/>
              </a:rPr>
              <a:t> </a:t>
            </a:r>
            <a:r>
              <a:rPr kumimoji="0" lang="de-CH" sz="2800" b="1" i="0" u="none" strike="noStrike" kern="1200" cap="none" spc="0" normalizeH="0" baseline="0" noProof="0" err="1">
                <a:ln>
                  <a:noFill/>
                </a:ln>
                <a:solidFill>
                  <a:schemeClr val="bg1"/>
                </a:solidFill>
                <a:effectLst/>
                <a:uLnTx/>
                <a:uFillTx/>
                <a:latin typeface="DM Sans"/>
                <a:ea typeface="Fira Sans" panose="020B0503050000020004" pitchFamily="34" charset="0"/>
                <a:cs typeface="Arial" pitchFamily="34" charset="0"/>
              </a:rPr>
              <a:t>Stability</a:t>
            </a:r>
            <a:endParaRPr kumimoji="0" lang="de-CH" sz="2800" b="1" i="0" u="none" strike="noStrike" kern="1200" cap="none" spc="0" normalizeH="0" baseline="0" noProof="0">
              <a:ln>
                <a:noFill/>
              </a:ln>
              <a:solidFill>
                <a:schemeClr val="bg1"/>
              </a:solidFill>
              <a:effectLst/>
              <a:uLnTx/>
              <a:uFillTx/>
              <a:latin typeface="DM Sans"/>
              <a:ea typeface="Fira Sans" panose="020B0503050000020004" pitchFamily="34" charset="0"/>
              <a:cs typeface="Arial" pitchFamily="34" charset="0"/>
            </a:endParaRPr>
          </a:p>
        </p:txBody>
      </p:sp>
      <p:sp>
        <p:nvSpPr>
          <p:cNvPr id="6" name="Slide Number Placeholder 4">
            <a:extLst>
              <a:ext uri="{FF2B5EF4-FFF2-40B4-BE49-F238E27FC236}">
                <a16:creationId xmlns:a16="http://schemas.microsoft.com/office/drawing/2014/main" id="{B09963BE-EBF9-DE77-EAE1-B1533C87FC02}"/>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73</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8" name="ZoneTexte 7">
            <a:extLst>
              <a:ext uri="{FF2B5EF4-FFF2-40B4-BE49-F238E27FC236}">
                <a16:creationId xmlns:a16="http://schemas.microsoft.com/office/drawing/2014/main" id="{B9F35796-8AB3-677E-A46B-5A451BC6CB40}"/>
              </a:ext>
            </a:extLst>
          </p:cNvPr>
          <p:cNvSpPr txBox="1"/>
          <p:nvPr/>
        </p:nvSpPr>
        <p:spPr>
          <a:xfrm>
            <a:off x="242901" y="594142"/>
            <a:ext cx="6096000" cy="400110"/>
          </a:xfrm>
          <a:prstGeom prst="rect">
            <a:avLst/>
          </a:prstGeom>
          <a:noFill/>
        </p:spPr>
        <p:txBody>
          <a:bodyPr wrap="square">
            <a:spAutoFit/>
          </a:bodyPr>
          <a:lstStyle/>
          <a:p>
            <a:r>
              <a:rPr lang="en-US" sz="2000"/>
              <a:t>What forms for what?</a:t>
            </a:r>
            <a:endParaRPr lang="fr-FR" sz="2000"/>
          </a:p>
        </p:txBody>
      </p:sp>
    </p:spTree>
    <p:extLst>
      <p:ext uri="{BB962C8B-B14F-4D97-AF65-F5344CB8AC3E}">
        <p14:creationId xmlns:p14="http://schemas.microsoft.com/office/powerpoint/2010/main" val="20888794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a:xfrm>
            <a:off x="302400" y="6451200"/>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74</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11" name="Text Placeholder 2">
            <a:extLst>
              <a:ext uri="{FF2B5EF4-FFF2-40B4-BE49-F238E27FC236}">
                <a16:creationId xmlns:a16="http://schemas.microsoft.com/office/drawing/2014/main" id="{C2BF124A-BD2D-DB57-B6F8-25A180550F6E}"/>
              </a:ext>
            </a:extLst>
          </p:cNvPr>
          <p:cNvSpPr txBox="1">
            <a:spLocks/>
          </p:cNvSpPr>
          <p:nvPr/>
        </p:nvSpPr>
        <p:spPr>
          <a:xfrm>
            <a:off x="330543" y="1852232"/>
            <a:ext cx="3570095" cy="1783596"/>
          </a:xfrm>
          <a:prstGeom prst="rect">
            <a:avLst/>
          </a:prstGeom>
        </p:spPr>
        <p:txBody>
          <a:bodyPr lIns="91440" tIns="45720" rIns="91440" bIns="45720" anchor="t"/>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DM Sans"/>
                <a:ea typeface="+mn-ea"/>
                <a:cs typeface="+mn-cs"/>
              </a:rPr>
              <a:t>Improves skin hydration</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DM Sans"/>
                <a:ea typeface="+mn-ea"/>
                <a:cs typeface="+mn-cs"/>
              </a:rPr>
              <a:t>Soothes and calms irritated skin thanks to </a:t>
            </a:r>
            <a:r>
              <a:rPr kumimoji="0" lang="en-GB" sz="1600" b="0" i="1" u="none" strike="noStrike" kern="0" cap="none" spc="0" normalizeH="0" baseline="0" noProof="0">
                <a:ln>
                  <a:noFill/>
                </a:ln>
                <a:solidFill>
                  <a:prstClr val="black"/>
                </a:solidFill>
                <a:effectLst/>
                <a:uLnTx/>
                <a:uFillTx/>
                <a:latin typeface="DM Sans"/>
                <a:ea typeface="+mn-ea"/>
                <a:cs typeface="+mn-cs"/>
              </a:rPr>
              <a:t>in vitro</a:t>
            </a:r>
            <a:r>
              <a:rPr kumimoji="0" lang="en-GB" sz="1400" b="0" i="1" u="none" strike="noStrike" kern="0" cap="none" spc="0" normalizeH="0" baseline="0" noProof="0">
                <a:ln>
                  <a:noFill/>
                </a:ln>
                <a:solidFill>
                  <a:prstClr val="black"/>
                </a:solidFill>
                <a:effectLst/>
                <a:uLnTx/>
                <a:uFillTx/>
                <a:latin typeface="DM Sans"/>
                <a:ea typeface="+mn-ea"/>
                <a:cs typeface="+mn-cs"/>
              </a:rPr>
              <a:t> </a:t>
            </a:r>
            <a:r>
              <a:rPr kumimoji="0" lang="en-GB" sz="1600" b="0" i="0" u="none" strike="noStrike" kern="0" cap="none" spc="0" normalizeH="0" baseline="0" noProof="0">
                <a:ln>
                  <a:noFill/>
                </a:ln>
                <a:solidFill>
                  <a:prstClr val="black"/>
                </a:solidFill>
                <a:effectLst/>
                <a:uLnTx/>
                <a:uFillTx/>
                <a:latin typeface="DM Sans"/>
                <a:ea typeface="+mn-ea"/>
                <a:cs typeface="+mn-cs"/>
              </a:rPr>
              <a:t>anti-inflammatory properties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DM Sans"/>
                <a:ea typeface="+mn-ea"/>
                <a:cs typeface="+mn-cs"/>
              </a:rPr>
              <a:t>Strengthens the skin's barrier function, protecting it from environmental stressors.</a:t>
            </a: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DM Sans"/>
                <a:ea typeface="+mn-ea"/>
                <a:cs typeface="+mn-cs"/>
              </a:rPr>
              <a:t>Helps improve acne-prone skin </a:t>
            </a:r>
          </a:p>
        </p:txBody>
      </p:sp>
      <p:cxnSp>
        <p:nvCxnSpPr>
          <p:cNvPr id="12" name="Straight Connector 6">
            <a:extLst>
              <a:ext uri="{FF2B5EF4-FFF2-40B4-BE49-F238E27FC236}">
                <a16:creationId xmlns:a16="http://schemas.microsoft.com/office/drawing/2014/main" id="{7286668D-8C05-8621-AC49-D3136016D74B}"/>
              </a:ext>
            </a:extLst>
          </p:cNvPr>
          <p:cNvCxnSpPr>
            <a:cxnSpLocks/>
          </p:cNvCxnSpPr>
          <p:nvPr/>
        </p:nvCxnSpPr>
        <p:spPr>
          <a:xfrm>
            <a:off x="0" y="1800000"/>
            <a:ext cx="3941085" cy="28285"/>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pic>
        <p:nvPicPr>
          <p:cNvPr id="13" name="Picture 7">
            <a:extLst>
              <a:ext uri="{FF2B5EF4-FFF2-40B4-BE49-F238E27FC236}">
                <a16:creationId xmlns:a16="http://schemas.microsoft.com/office/drawing/2014/main" id="{2328862D-AADD-E3DC-2DDA-3034294E8BDB}"/>
              </a:ext>
            </a:extLst>
          </p:cNvPr>
          <p:cNvPicPr>
            <a:picLocks noChangeAspect="1"/>
          </p:cNvPicPr>
          <p:nvPr/>
        </p:nvPicPr>
        <p:blipFill>
          <a:blip r:embed="rId3" cstate="print">
            <a:extLst>
              <a:ext uri="{28A0092B-C50C-407E-A947-70E740481C1C}">
                <a14:useLocalDpi xmlns:a14="http://schemas.microsoft.com/office/drawing/2010/main"/>
              </a:ext>
            </a:extLst>
          </a:blip>
          <a:srcRect r="-1697"/>
          <a:stretch/>
        </p:blipFill>
        <p:spPr>
          <a:xfrm>
            <a:off x="3941085" y="952056"/>
            <a:ext cx="1783599" cy="1783599"/>
          </a:xfrm>
          <a:prstGeom prst="ellipse">
            <a:avLst/>
          </a:prstGeom>
          <a:ln w="25400">
            <a:solidFill>
              <a:schemeClr val="tx2"/>
            </a:solidFill>
          </a:ln>
        </p:spPr>
      </p:pic>
      <p:sp>
        <p:nvSpPr>
          <p:cNvPr id="14" name="Text Placeholder 2">
            <a:extLst>
              <a:ext uri="{FF2B5EF4-FFF2-40B4-BE49-F238E27FC236}">
                <a16:creationId xmlns:a16="http://schemas.microsoft.com/office/drawing/2014/main" id="{7DD8C478-3AB9-40F5-A560-1FF4B9073D95}"/>
              </a:ext>
            </a:extLst>
          </p:cNvPr>
          <p:cNvSpPr txBox="1">
            <a:spLocks/>
          </p:cNvSpPr>
          <p:nvPr/>
        </p:nvSpPr>
        <p:spPr>
          <a:xfrm>
            <a:off x="733343" y="1367342"/>
            <a:ext cx="3146612"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latin typeface="DM Sans"/>
                <a:ea typeface="+mn-ea"/>
                <a:cs typeface="+mn-cs"/>
              </a:rPr>
              <a:t>SKIN CARE</a:t>
            </a:r>
          </a:p>
        </p:txBody>
      </p:sp>
      <p:sp>
        <p:nvSpPr>
          <p:cNvPr id="15" name="Text Placeholder 2">
            <a:extLst>
              <a:ext uri="{FF2B5EF4-FFF2-40B4-BE49-F238E27FC236}">
                <a16:creationId xmlns:a16="http://schemas.microsoft.com/office/drawing/2014/main" id="{EC7091F6-EA3B-FA2F-71F0-D97EA6A88594}"/>
              </a:ext>
            </a:extLst>
          </p:cNvPr>
          <p:cNvSpPr txBox="1">
            <a:spLocks/>
          </p:cNvSpPr>
          <p:nvPr/>
        </p:nvSpPr>
        <p:spPr>
          <a:xfrm>
            <a:off x="8597515" y="4636662"/>
            <a:ext cx="3305515" cy="1269578"/>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Provides antioxidant protection to the skin against environmental aggressors</a:t>
            </a:r>
          </a:p>
          <a:p>
            <a:pPr marL="252000" marR="0" lvl="0" indent="-25200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May support the shelf-life extension of products</a:t>
            </a:r>
          </a:p>
        </p:txBody>
      </p:sp>
      <p:cxnSp>
        <p:nvCxnSpPr>
          <p:cNvPr id="30" name="Straight Connector 11">
            <a:extLst>
              <a:ext uri="{FF2B5EF4-FFF2-40B4-BE49-F238E27FC236}">
                <a16:creationId xmlns:a16="http://schemas.microsoft.com/office/drawing/2014/main" id="{868C4D3D-246A-9C67-5AD5-2CFA20E77438}"/>
              </a:ext>
            </a:extLst>
          </p:cNvPr>
          <p:cNvCxnSpPr>
            <a:cxnSpLocks/>
          </p:cNvCxnSpPr>
          <p:nvPr/>
        </p:nvCxnSpPr>
        <p:spPr>
          <a:xfrm>
            <a:off x="8339513" y="4536000"/>
            <a:ext cx="3893127"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1" name="Text Placeholder 2">
            <a:extLst>
              <a:ext uri="{FF2B5EF4-FFF2-40B4-BE49-F238E27FC236}">
                <a16:creationId xmlns:a16="http://schemas.microsoft.com/office/drawing/2014/main" id="{F868C2F5-D0AA-FD25-D542-53202415FE36}"/>
              </a:ext>
            </a:extLst>
          </p:cNvPr>
          <p:cNvSpPr txBox="1">
            <a:spLocks/>
          </p:cNvSpPr>
          <p:nvPr/>
        </p:nvSpPr>
        <p:spPr>
          <a:xfrm>
            <a:off x="8756418" y="4228380"/>
            <a:ext cx="3146612"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latin typeface="DM Sans"/>
                <a:ea typeface="+mn-ea"/>
                <a:cs typeface="+mn-cs"/>
              </a:rPr>
              <a:t>MAKE-UP</a:t>
            </a:r>
          </a:p>
        </p:txBody>
      </p:sp>
      <p:sp>
        <p:nvSpPr>
          <p:cNvPr id="32" name="Text Placeholder 2">
            <a:extLst>
              <a:ext uri="{FF2B5EF4-FFF2-40B4-BE49-F238E27FC236}">
                <a16:creationId xmlns:a16="http://schemas.microsoft.com/office/drawing/2014/main" id="{68522DA3-4CDA-3DAB-E100-B030C09D4577}"/>
              </a:ext>
            </a:extLst>
          </p:cNvPr>
          <p:cNvSpPr txBox="1">
            <a:spLocks/>
          </p:cNvSpPr>
          <p:nvPr/>
        </p:nvSpPr>
        <p:spPr>
          <a:xfrm>
            <a:off x="8646940" y="1915956"/>
            <a:ext cx="3305515" cy="1800493"/>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May support hair growth and Hair Shine by reducing oxidative stress in the scalp.</a:t>
            </a:r>
          </a:p>
          <a:p>
            <a:pPr marL="252000" marR="0" lvl="0" indent="-25200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Prevents s</a:t>
            </a:r>
            <a:r>
              <a:rPr kumimoji="0" lang="en-US" sz="1600" b="0" i="0" u="none" strike="noStrike" kern="1200" cap="none" spc="0" normalizeH="0" baseline="0" noProof="0" err="1">
                <a:ln>
                  <a:noFill/>
                </a:ln>
                <a:solidFill>
                  <a:prstClr val="black"/>
                </a:solidFill>
                <a:effectLst/>
                <a:uLnTx/>
                <a:uFillTx/>
                <a:latin typeface="DM Sans"/>
                <a:ea typeface="+mn-ea"/>
                <a:cs typeface="+mn-cs"/>
              </a:rPr>
              <a:t>plit</a:t>
            </a:r>
            <a:r>
              <a:rPr kumimoji="0" lang="en-US" sz="1600" b="0" i="0" u="none" strike="noStrike" kern="1200" cap="none" spc="0" normalizeH="0" baseline="0" noProof="0">
                <a:ln>
                  <a:noFill/>
                </a:ln>
                <a:solidFill>
                  <a:prstClr val="black"/>
                </a:solidFill>
                <a:effectLst/>
                <a:uLnTx/>
                <a:uFillTx/>
                <a:latin typeface="DM Sans"/>
                <a:ea typeface="+mn-ea"/>
                <a:cs typeface="+mn-cs"/>
              </a:rPr>
              <a:t> ends thanks to its moisturizing properties that reduces hair dryness</a:t>
            </a:r>
          </a:p>
          <a:p>
            <a:pPr marL="252000" marR="0" lvl="0" indent="-25200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Char char="•"/>
              <a:tabLst/>
              <a:defRPr/>
            </a:pPr>
            <a:r>
              <a:rPr kumimoji="0" lang="en-GB" sz="1600" b="0" i="0" u="none" strike="noStrike" kern="1200" cap="none" spc="0" normalizeH="0" baseline="0" noProof="0">
                <a:ln>
                  <a:noFill/>
                </a:ln>
                <a:solidFill>
                  <a:prstClr val="black"/>
                </a:solidFill>
                <a:effectLst/>
                <a:uLnTx/>
                <a:uFillTx/>
                <a:latin typeface="DM Sans"/>
                <a:ea typeface="+mn-ea"/>
                <a:cs typeface="+mn-cs"/>
              </a:rPr>
              <a:t> </a:t>
            </a:r>
          </a:p>
        </p:txBody>
      </p:sp>
      <p:cxnSp>
        <p:nvCxnSpPr>
          <p:cNvPr id="33" name="Straight Connector 16">
            <a:extLst>
              <a:ext uri="{FF2B5EF4-FFF2-40B4-BE49-F238E27FC236}">
                <a16:creationId xmlns:a16="http://schemas.microsoft.com/office/drawing/2014/main" id="{1F80510D-DFA6-B71A-F757-06653ADDEF1F}"/>
              </a:ext>
            </a:extLst>
          </p:cNvPr>
          <p:cNvCxnSpPr>
            <a:cxnSpLocks/>
          </p:cNvCxnSpPr>
          <p:nvPr/>
        </p:nvCxnSpPr>
        <p:spPr>
          <a:xfrm flipV="1">
            <a:off x="8412045" y="1800000"/>
            <a:ext cx="3807722" cy="20214"/>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6640DCA8-80EB-5161-6A5A-37E24CCF15D7}"/>
              </a:ext>
            </a:extLst>
          </p:cNvPr>
          <p:cNvSpPr txBox="1">
            <a:spLocks/>
          </p:cNvSpPr>
          <p:nvPr/>
        </p:nvSpPr>
        <p:spPr>
          <a:xfrm>
            <a:off x="8855184" y="1367342"/>
            <a:ext cx="2610197"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latin typeface="DM Sans"/>
                <a:ea typeface="+mn-ea"/>
                <a:cs typeface="+mn-cs"/>
              </a:rPr>
              <a:t>HAIR CARE</a:t>
            </a:r>
          </a:p>
        </p:txBody>
      </p:sp>
      <p:pic>
        <p:nvPicPr>
          <p:cNvPr id="35" name="Picture 19">
            <a:extLst>
              <a:ext uri="{FF2B5EF4-FFF2-40B4-BE49-F238E27FC236}">
                <a16:creationId xmlns:a16="http://schemas.microsoft.com/office/drawing/2014/main" id="{7E6CA4CD-9575-FABB-192A-713EDC2FA5AD}"/>
              </a:ext>
            </a:extLst>
          </p:cNvPr>
          <p:cNvPicPr>
            <a:picLocks noChangeAspect="1"/>
          </p:cNvPicPr>
          <p:nvPr/>
        </p:nvPicPr>
        <p:blipFill>
          <a:blip r:embed="rId4" cstate="print">
            <a:extLst>
              <a:ext uri="{28A0092B-C50C-407E-A947-70E740481C1C}">
                <a14:useLocalDpi xmlns:a14="http://schemas.microsoft.com/office/drawing/2010/main"/>
              </a:ext>
            </a:extLst>
          </a:blip>
          <a:srcRect t="12091" b="12091"/>
          <a:stretch/>
        </p:blipFill>
        <p:spPr>
          <a:xfrm>
            <a:off x="6588000" y="952056"/>
            <a:ext cx="1783599" cy="1783599"/>
          </a:xfrm>
          <a:prstGeom prst="ellipse">
            <a:avLst/>
          </a:prstGeom>
          <a:ln w="25400">
            <a:solidFill>
              <a:schemeClr val="tx2"/>
            </a:solidFill>
          </a:ln>
          <a:effectLst/>
        </p:spPr>
      </p:pic>
      <p:cxnSp>
        <p:nvCxnSpPr>
          <p:cNvPr id="37" name="Straight Connector 24">
            <a:extLst>
              <a:ext uri="{FF2B5EF4-FFF2-40B4-BE49-F238E27FC236}">
                <a16:creationId xmlns:a16="http://schemas.microsoft.com/office/drawing/2014/main" id="{9F7BC9CE-64FB-4250-F8ED-F7E2176151C3}"/>
              </a:ext>
            </a:extLst>
          </p:cNvPr>
          <p:cNvCxnSpPr>
            <a:cxnSpLocks/>
          </p:cNvCxnSpPr>
          <p:nvPr/>
        </p:nvCxnSpPr>
        <p:spPr>
          <a:xfrm>
            <a:off x="-76200" y="4536000"/>
            <a:ext cx="4146046" cy="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38" name="Text Placeholder 2">
            <a:extLst>
              <a:ext uri="{FF2B5EF4-FFF2-40B4-BE49-F238E27FC236}">
                <a16:creationId xmlns:a16="http://schemas.microsoft.com/office/drawing/2014/main" id="{41A3624D-673C-3B7B-4519-D126BDF0CEF2}"/>
              </a:ext>
            </a:extLst>
          </p:cNvPr>
          <p:cNvSpPr txBox="1">
            <a:spLocks/>
          </p:cNvSpPr>
          <p:nvPr/>
        </p:nvSpPr>
        <p:spPr>
          <a:xfrm>
            <a:off x="726306" y="4144240"/>
            <a:ext cx="2610197"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
                <a:prstClr val="black"/>
              </a:buClr>
              <a:buSzTx/>
              <a:buFont typeface="Arial" panose="020B0604020202020204" pitchFamily="34" charset="0"/>
              <a:buNone/>
              <a:tabLst/>
              <a:defRPr/>
            </a:pPr>
            <a:r>
              <a:rPr kumimoji="0" lang="en-GB" sz="2000" b="1" i="0" u="none" strike="noStrike" kern="1200" cap="none" spc="0" normalizeH="0" baseline="0" noProof="0">
                <a:ln>
                  <a:noFill/>
                </a:ln>
                <a:solidFill>
                  <a:prstClr val="black"/>
                </a:solidFill>
                <a:effectLst/>
                <a:uLnTx/>
                <a:uFillTx/>
                <a:latin typeface="DM Sans"/>
                <a:ea typeface="+mn-ea"/>
                <a:cs typeface="+mn-cs"/>
              </a:rPr>
              <a:t>SUN CARE</a:t>
            </a:r>
          </a:p>
        </p:txBody>
      </p:sp>
      <p:pic>
        <p:nvPicPr>
          <p:cNvPr id="40" name="Picture 30">
            <a:extLst>
              <a:ext uri="{FF2B5EF4-FFF2-40B4-BE49-F238E27FC236}">
                <a16:creationId xmlns:a16="http://schemas.microsoft.com/office/drawing/2014/main" id="{76BE2592-621A-B73F-9DD0-6DBDFAEA1CB3}"/>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3941085" y="3636570"/>
            <a:ext cx="1783599" cy="1783599"/>
          </a:xfrm>
          <a:prstGeom prst="ellipse">
            <a:avLst/>
          </a:prstGeom>
          <a:ln w="25400">
            <a:solidFill>
              <a:schemeClr val="tx2"/>
            </a:solidFill>
          </a:ln>
          <a:effectLst/>
        </p:spPr>
      </p:pic>
      <p:sp>
        <p:nvSpPr>
          <p:cNvPr id="42" name="ZoneTexte 41">
            <a:extLst>
              <a:ext uri="{FF2B5EF4-FFF2-40B4-BE49-F238E27FC236}">
                <a16:creationId xmlns:a16="http://schemas.microsoft.com/office/drawing/2014/main" id="{DD98CD4A-C7FB-0C13-7687-871771566726}"/>
              </a:ext>
            </a:extLst>
          </p:cNvPr>
          <p:cNvSpPr txBox="1"/>
          <p:nvPr/>
        </p:nvSpPr>
        <p:spPr>
          <a:xfrm>
            <a:off x="348475" y="4589371"/>
            <a:ext cx="4199624" cy="1524152"/>
          </a:xfrm>
          <a:prstGeom prst="rect">
            <a:avLst/>
          </a:prstGeom>
        </p:spPr>
        <p:txBody>
          <a:bodyPr/>
          <a:lstStyle>
            <a:defPPr>
              <a:defRPr lang="fr-FR"/>
            </a:defPPr>
            <a:lvl1pPr marL="285750" marR="0" lvl="0" indent="-285750" fontAlgn="auto">
              <a:lnSpc>
                <a:spcPct val="100000"/>
              </a:lnSpc>
              <a:spcBef>
                <a:spcPts val="0"/>
              </a:spcBef>
              <a:spcAft>
                <a:spcPts val="0"/>
              </a:spcAft>
              <a:buClr>
                <a:prstClr val="black"/>
              </a:buClr>
              <a:buSzTx/>
              <a:buFont typeface="Arial" panose="020B0604020202020204" pitchFamily="34" charset="0"/>
              <a:buChar char="•"/>
              <a:tabLst/>
              <a:defRPr kumimoji="0" sz="1600" b="0" i="0" u="none" strike="noStrike" kern="0" cap="none" spc="0" normalizeH="0" baseline="0">
                <a:ln>
                  <a:noFill/>
                </a:ln>
                <a:solidFill>
                  <a:prstClr val="black"/>
                </a:solidFill>
                <a:effectLst/>
                <a:uLnTx/>
                <a:uFillTx/>
                <a:latin typeface="DM Sans"/>
              </a:defRPr>
            </a:lvl1pPr>
            <a:lvl2pPr marL="361950" indent="-361950">
              <a:lnSpc>
                <a:spcPct val="90000"/>
              </a:lnSpc>
              <a:spcBef>
                <a:spcPts val="500"/>
              </a:spcBef>
              <a:spcAft>
                <a:spcPts val="400"/>
              </a:spcAft>
              <a:buClr>
                <a:srgbClr val="307297"/>
              </a:buClr>
              <a:buSzPct val="90000"/>
              <a:buFont typeface="Wingdings" panose="05000000000000000000" pitchFamily="2" charset="2"/>
              <a:buChar char=""/>
              <a:defRPr sz="1600"/>
            </a:lvl2pPr>
            <a:lvl3pPr marL="806450" indent="-355600">
              <a:lnSpc>
                <a:spcPct val="90000"/>
              </a:lnSpc>
              <a:spcBef>
                <a:spcPts val="500"/>
              </a:spcBef>
              <a:spcAft>
                <a:spcPts val="400"/>
              </a:spcAft>
              <a:buClr>
                <a:schemeClr val="accent1"/>
              </a:buClr>
              <a:buSzPct val="90000"/>
              <a:buFont typeface="Wingdings" panose="05000000000000000000" pitchFamily="2" charset="2"/>
              <a:buChar char="l"/>
              <a:defRPr sz="1600"/>
            </a:lvl3pPr>
            <a:lvl4pPr marL="1257300" indent="-361950">
              <a:lnSpc>
                <a:spcPct val="90000"/>
              </a:lnSpc>
              <a:spcBef>
                <a:spcPts val="500"/>
              </a:spcBef>
              <a:buClr>
                <a:srgbClr val="89C7E8"/>
              </a:buClr>
              <a:buSzPct val="90000"/>
              <a:buFont typeface="Wingdings" panose="05000000000000000000" pitchFamily="2" charset="2"/>
              <a:buChar char="l"/>
              <a:defRPr sz="1600"/>
            </a:lvl4pPr>
            <a:lvl5pPr marL="0" indent="0">
              <a:lnSpc>
                <a:spcPct val="100000"/>
              </a:lnSpc>
              <a:spcBef>
                <a:spcPts val="0"/>
              </a:spcBef>
              <a:spcAft>
                <a:spcPts val="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DM Sans"/>
                <a:ea typeface="+mn-ea"/>
                <a:cs typeface="+mn-cs"/>
              </a:rPr>
              <a:t>Protects the skin from UVs </a:t>
            </a:r>
          </a:p>
          <a:p>
            <a:pPr marL="284400" marR="0" lvl="0" indent="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None/>
              <a:tabLst/>
              <a:defRPr/>
            </a:pPr>
            <a:r>
              <a:rPr kumimoji="0" lang="en-GB" sz="1600" b="0" i="0" u="none" strike="noStrike" kern="0" cap="none" spc="0" normalizeH="0" baseline="0" noProof="0">
                <a:ln>
                  <a:noFill/>
                </a:ln>
                <a:solidFill>
                  <a:prstClr val="black"/>
                </a:solidFill>
                <a:effectLst/>
                <a:uLnTx/>
                <a:uFillTx/>
                <a:latin typeface="DM Sans"/>
                <a:ea typeface="+mn-ea"/>
                <a:cs typeface="+mn-cs"/>
              </a:rPr>
              <a:t>acting as a free-radical scavenger</a:t>
            </a:r>
            <a:endParaRPr kumimoji="0" lang="fr-FR" sz="1600" b="0" i="0" u="none" strike="noStrike" kern="0" cap="none" spc="0" normalizeH="0" baseline="0" noProof="0">
              <a:ln>
                <a:noFill/>
              </a:ln>
              <a:solidFill>
                <a:prstClr val="black"/>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DM Sans"/>
                <a:ea typeface="+mn-ea"/>
                <a:cs typeface="+mn-cs"/>
              </a:rPr>
              <a:t>Synergistic Effects with Sunscreen</a:t>
            </a:r>
            <a:endParaRPr kumimoji="0" lang="fr-FR" sz="1600" b="0" i="0" u="none" strike="noStrike" kern="0" cap="none" spc="0" normalizeH="0" baseline="0" noProof="0">
              <a:ln>
                <a:noFill/>
              </a:ln>
              <a:solidFill>
                <a:prstClr val="black"/>
              </a:solidFill>
              <a:effectLst/>
              <a:uLnTx/>
              <a:uFillTx/>
              <a:latin typeface="DM Sans"/>
              <a:ea typeface="+mn-ea"/>
              <a:cs typeface="+mn-cs"/>
            </a:endParaRPr>
          </a:p>
          <a:p>
            <a:pPr marL="285750" marR="0" lvl="0" indent="-285750" algn="l" defTabSz="914400" rtl="0" eaLnBrk="1" fontAlgn="auto" latinLnBrk="0" hangingPunct="1">
              <a:lnSpc>
                <a:spcPct val="100000"/>
              </a:lnSpc>
              <a:spcBef>
                <a:spcPts val="0"/>
              </a:spcBef>
              <a:spcAft>
                <a:spcPts val="0"/>
              </a:spcAft>
              <a:buClr>
                <a:prstClr val="black"/>
              </a:buClr>
              <a:buSzTx/>
              <a:buFont typeface="Arial" panose="020B0604020202020204" pitchFamily="34" charset="0"/>
              <a:buChar char="•"/>
              <a:tabLst/>
              <a:defRPr/>
            </a:pPr>
            <a:r>
              <a:rPr kumimoji="0" lang="en-GB" sz="1600" b="0" i="0" u="none" strike="noStrike" kern="0" cap="none" spc="0" normalizeH="0" baseline="0" noProof="0">
                <a:ln>
                  <a:noFill/>
                </a:ln>
                <a:solidFill>
                  <a:prstClr val="black"/>
                </a:solidFill>
                <a:effectLst/>
                <a:uLnTx/>
                <a:uFillTx/>
                <a:latin typeface="DM Sans"/>
                <a:ea typeface="+mn-ea"/>
                <a:cs typeface="+mn-cs"/>
              </a:rPr>
              <a:t>Moisturizing and anti-inflammatory properties can soothe sunburned skin, reducing discomfort (</a:t>
            </a:r>
            <a:r>
              <a:rPr kumimoji="0" lang="en-GB" sz="1600" b="0" i="0" u="none" strike="noStrike" kern="0" cap="none" spc="0" normalizeH="0" baseline="0" noProof="0" err="1">
                <a:ln>
                  <a:noFill/>
                </a:ln>
                <a:solidFill>
                  <a:prstClr val="black"/>
                </a:solidFill>
                <a:effectLst/>
                <a:uLnTx/>
                <a:uFillTx/>
                <a:latin typeface="DM Sans"/>
                <a:ea typeface="+mn-ea"/>
                <a:cs typeface="+mn-cs"/>
              </a:rPr>
              <a:t>aftersun</a:t>
            </a:r>
            <a:r>
              <a:rPr kumimoji="0" lang="en-GB" sz="1600" b="0" i="0" u="none" strike="noStrike" kern="0" cap="none" spc="0" normalizeH="0" baseline="0" noProof="0">
                <a:ln>
                  <a:noFill/>
                </a:ln>
                <a:solidFill>
                  <a:prstClr val="black"/>
                </a:solidFill>
                <a:effectLst/>
                <a:uLnTx/>
                <a:uFillTx/>
                <a:latin typeface="DM Sans"/>
                <a:ea typeface="+mn-ea"/>
                <a:cs typeface="+mn-cs"/>
              </a:rPr>
              <a:t>)</a:t>
            </a:r>
            <a:endParaRPr kumimoji="0" lang="fr-FR" sz="1600" b="0" i="0" u="none" strike="noStrike" kern="0" cap="none" spc="0" normalizeH="0" baseline="0" noProof="0">
              <a:ln>
                <a:noFill/>
              </a:ln>
              <a:solidFill>
                <a:prstClr val="black"/>
              </a:solidFill>
              <a:effectLst/>
              <a:uLnTx/>
              <a:uFillTx/>
              <a:latin typeface="DM Sans"/>
              <a:ea typeface="+mn-ea"/>
              <a:cs typeface="+mn-cs"/>
            </a:endParaRPr>
          </a:p>
        </p:txBody>
      </p:sp>
      <p:pic>
        <p:nvPicPr>
          <p:cNvPr id="44" name="Image 43" descr="Une image contenant personne, Visage humain, habits, mur&#10;&#10;Le contenu généré par l’IA peut être incorrect.">
            <a:extLst>
              <a:ext uri="{FF2B5EF4-FFF2-40B4-BE49-F238E27FC236}">
                <a16:creationId xmlns:a16="http://schemas.microsoft.com/office/drawing/2014/main" id="{68BEFA66-642C-42DE-AF84-FC1AF3BF7D76}"/>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6588000" y="3636000"/>
            <a:ext cx="1788442" cy="1782000"/>
          </a:xfrm>
          <a:prstGeom prst="ellipse">
            <a:avLst/>
          </a:prstGeom>
          <a:ln w="25400">
            <a:solidFill>
              <a:schemeClr val="tx2"/>
            </a:solidFill>
          </a:ln>
        </p:spPr>
      </p:pic>
      <p:sp>
        <p:nvSpPr>
          <p:cNvPr id="51" name="Titre 1">
            <a:extLst>
              <a:ext uri="{FF2B5EF4-FFF2-40B4-BE49-F238E27FC236}">
                <a16:creationId xmlns:a16="http://schemas.microsoft.com/office/drawing/2014/main" id="{100021D1-BBC5-40A8-1F97-2F66830E9373}"/>
              </a:ext>
            </a:extLst>
          </p:cNvPr>
          <p:cNvSpPr>
            <a:spLocks noGrp="1"/>
          </p:cNvSpPr>
          <p:nvPr>
            <p:ph type="title"/>
          </p:nvPr>
        </p:nvSpPr>
        <p:spPr>
          <a:xfrm>
            <a:off x="302400" y="302400"/>
            <a:ext cx="11004355" cy="301899"/>
          </a:xfrm>
        </p:spPr>
        <p:txBody>
          <a:bodyPr/>
          <a:lstStyle/>
          <a:p>
            <a:r>
              <a:rPr lang="en-GB" sz="2800">
                <a:solidFill>
                  <a:schemeClr val="tx1"/>
                </a:solidFill>
              </a:rPr>
              <a:t>Vitamin E benefits in Beauty &amp; Care</a:t>
            </a:r>
          </a:p>
        </p:txBody>
      </p:sp>
    </p:spTree>
    <p:extLst>
      <p:ext uri="{BB962C8B-B14F-4D97-AF65-F5344CB8AC3E}">
        <p14:creationId xmlns:p14="http://schemas.microsoft.com/office/powerpoint/2010/main" val="42497117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1785CD-3BB6-F75D-AE21-9CFE2B00420C}"/>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1993320" y="1658802"/>
            <a:ext cx="832486" cy="2041102"/>
          </a:xfrm>
          <a:prstGeom prst="rect">
            <a:avLst/>
          </a:prstGeom>
        </p:spPr>
      </p:pic>
      <p:sp>
        <p:nvSpPr>
          <p:cNvPr id="9" name="Slide Number Placeholder 4">
            <a:extLst>
              <a:ext uri="{FF2B5EF4-FFF2-40B4-BE49-F238E27FC236}">
                <a16:creationId xmlns:a16="http://schemas.microsoft.com/office/drawing/2014/main" id="{CB151FE1-52E8-9279-95AD-8B05D5B57E9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0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75</a:t>
            </a:fld>
            <a:endParaRPr kumimoji="0" lang="en-US" sz="1000" b="0" i="0" u="none" strike="noStrike" kern="1200" cap="none" spc="0" normalizeH="0" baseline="0" noProof="0">
              <a:ln>
                <a:noFill/>
              </a:ln>
              <a:solidFill>
                <a:prstClr val="black"/>
              </a:solidFill>
              <a:effectLst/>
              <a:uLnTx/>
              <a:uFillTx/>
              <a:latin typeface="DM Sans"/>
              <a:ea typeface="+mn-ea"/>
              <a:cs typeface="+mn-cs"/>
            </a:endParaRPr>
          </a:p>
        </p:txBody>
      </p:sp>
      <p:sp>
        <p:nvSpPr>
          <p:cNvPr id="2" name="Titre 1">
            <a:extLst>
              <a:ext uri="{FF2B5EF4-FFF2-40B4-BE49-F238E27FC236}">
                <a16:creationId xmlns:a16="http://schemas.microsoft.com/office/drawing/2014/main" id="{60067254-37CC-15F7-B970-DDE0902E0549}"/>
              </a:ext>
            </a:extLst>
          </p:cNvPr>
          <p:cNvSpPr>
            <a:spLocks noGrp="1"/>
          </p:cNvSpPr>
          <p:nvPr>
            <p:ph type="title"/>
          </p:nvPr>
        </p:nvSpPr>
        <p:spPr/>
        <p:txBody>
          <a:bodyPr/>
          <a:lstStyle/>
          <a:p>
            <a:r>
              <a:rPr lang="en-US" sz="2800">
                <a:solidFill>
                  <a:schemeClr val="tx1"/>
                </a:solidFill>
              </a:rPr>
              <a:t>Vitamin E is in 1 out of 2 cosmetic products</a:t>
            </a:r>
            <a:endParaRPr lang="fr-FR" sz="2800">
              <a:solidFill>
                <a:schemeClr val="tx1"/>
              </a:solidFill>
            </a:endParaRPr>
          </a:p>
        </p:txBody>
      </p:sp>
      <p:sp>
        <p:nvSpPr>
          <p:cNvPr id="4" name="TextBox 3">
            <a:extLst>
              <a:ext uri="{FF2B5EF4-FFF2-40B4-BE49-F238E27FC236}">
                <a16:creationId xmlns:a16="http://schemas.microsoft.com/office/drawing/2014/main" id="{4E60484D-D4A8-10B9-6A33-0C7FA3B0C739}"/>
              </a:ext>
            </a:extLst>
          </p:cNvPr>
          <p:cNvSpPr txBox="1"/>
          <p:nvPr/>
        </p:nvSpPr>
        <p:spPr>
          <a:xfrm>
            <a:off x="215250" y="793087"/>
            <a:ext cx="6102626" cy="369332"/>
          </a:xfrm>
          <a:prstGeom prst="rect">
            <a:avLst/>
          </a:prstGeom>
          <a:noFill/>
        </p:spPr>
        <p:txBody>
          <a:bodyPr wrap="square">
            <a:spAutoFit/>
          </a:bodyPr>
          <a:lstStyle/>
          <a:p>
            <a:r>
              <a:rPr lang="en-GB" sz="1800" b="1"/>
              <a:t>45%</a:t>
            </a:r>
            <a:r>
              <a:rPr lang="en-GB" sz="1800"/>
              <a:t> of cosmetic products contains Vitamin E*</a:t>
            </a:r>
          </a:p>
        </p:txBody>
      </p:sp>
      <p:pic>
        <p:nvPicPr>
          <p:cNvPr id="7" name="Picture 6">
            <a:extLst>
              <a:ext uri="{FF2B5EF4-FFF2-40B4-BE49-F238E27FC236}">
                <a16:creationId xmlns:a16="http://schemas.microsoft.com/office/drawing/2014/main" id="{E017EAB6-5ECA-E1A0-87CE-304B32D8E96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527024" y="1240671"/>
            <a:ext cx="1850924" cy="1989225"/>
          </a:xfrm>
          <a:prstGeom prst="rect">
            <a:avLst/>
          </a:prstGeom>
        </p:spPr>
      </p:pic>
      <p:pic>
        <p:nvPicPr>
          <p:cNvPr id="8" name="Picture 7">
            <a:extLst>
              <a:ext uri="{FF2B5EF4-FFF2-40B4-BE49-F238E27FC236}">
                <a16:creationId xmlns:a16="http://schemas.microsoft.com/office/drawing/2014/main" id="{36A12DCA-8E68-4BA5-D2D4-35645A5F0ECA}"/>
              </a:ext>
            </a:extLst>
          </p:cNvPr>
          <p:cNvPicPr>
            <a:picLocks noChangeAspect="1"/>
          </p:cNvPicPr>
          <p:nvPr/>
        </p:nvPicPr>
        <p:blipFill>
          <a:blip r:embed="rId4"/>
          <a:stretch>
            <a:fillRect/>
          </a:stretch>
        </p:blipFill>
        <p:spPr>
          <a:xfrm>
            <a:off x="8563896" y="3229896"/>
            <a:ext cx="3628103" cy="3628103"/>
          </a:xfrm>
          <a:prstGeom prst="rect">
            <a:avLst/>
          </a:prstGeom>
        </p:spPr>
      </p:pic>
      <p:pic>
        <p:nvPicPr>
          <p:cNvPr id="11" name="Picture 10">
            <a:extLst>
              <a:ext uri="{FF2B5EF4-FFF2-40B4-BE49-F238E27FC236}">
                <a16:creationId xmlns:a16="http://schemas.microsoft.com/office/drawing/2014/main" id="{404C804E-96D1-B3FA-61D8-7F9D23EFB93E}"/>
              </a:ext>
            </a:extLst>
          </p:cNvPr>
          <p:cNvPicPr>
            <a:picLocks noChangeAspect="1"/>
          </p:cNvPicPr>
          <p:nvPr/>
        </p:nvPicPr>
        <p:blipFill>
          <a:blip r:embed="rId5"/>
          <a:stretch>
            <a:fillRect/>
          </a:stretch>
        </p:blipFill>
        <p:spPr>
          <a:xfrm>
            <a:off x="-58879" y="3673461"/>
            <a:ext cx="3184537" cy="3184537"/>
          </a:xfrm>
          <a:prstGeom prst="rect">
            <a:avLst/>
          </a:prstGeom>
        </p:spPr>
      </p:pic>
      <p:pic>
        <p:nvPicPr>
          <p:cNvPr id="12" name="Picture 11">
            <a:extLst>
              <a:ext uri="{FF2B5EF4-FFF2-40B4-BE49-F238E27FC236}">
                <a16:creationId xmlns:a16="http://schemas.microsoft.com/office/drawing/2014/main" id="{B31570EF-F78C-370D-3EA9-92CE633816F1}"/>
              </a:ext>
            </a:extLst>
          </p:cNvPr>
          <p:cNvPicPr>
            <a:picLocks noChangeAspect="1"/>
          </p:cNvPicPr>
          <p:nvPr/>
        </p:nvPicPr>
        <p:blipFill>
          <a:blip r:embed="rId6" cstate="print">
            <a:extLst>
              <a:ext uri="{BEBA8EAE-BF5A-486C-A8C5-ECC9F3942E4B}">
                <a14:imgProps xmlns:a14="http://schemas.microsoft.com/office/drawing/2010/main">
                  <a14:imgLayer r:embed="rId7">
                    <a14:imgEffect>
                      <a14:backgroundRemoval t="4667" b="93667" l="5498" r="92096">
                        <a14:foregroundMark x1="34708" y1="9167" x2="34708" y2="9167"/>
                        <a14:foregroundMark x1="71821" y1="11333" x2="71821" y2="11333"/>
                        <a14:foregroundMark x1="73883" y1="10833" x2="73883" y2="10833"/>
                        <a14:foregroundMark x1="63918" y1="15667" x2="63918" y2="15667"/>
                        <a14:foregroundMark x1="61512" y1="16333" x2="61512" y2="16333"/>
                        <a14:foregroundMark x1="51890" y1="15667" x2="51890" y2="15667"/>
                        <a14:foregroundMark x1="42955" y1="12333" x2="42955" y2="12333"/>
                        <a14:foregroundMark x1="39863" y1="11500" x2="39863" y2="11500"/>
                        <a14:foregroundMark x1="34021" y1="10167" x2="34021" y2="10167"/>
                        <a14:foregroundMark x1="37801" y1="8333" x2="38832" y2="8167"/>
                        <a14:foregroundMark x1="44330" y1="7500" x2="44330" y2="7500"/>
                        <a14:foregroundMark x1="48110" y1="7333" x2="48110" y2="7333"/>
                        <a14:foregroundMark x1="60481" y1="9333" x2="60481" y2="9333"/>
                        <a14:foregroundMark x1="61168" y1="9333" x2="62887" y2="9500"/>
                        <a14:foregroundMark x1="70103" y1="10500" x2="70103" y2="10500"/>
                        <a14:foregroundMark x1="72852" y1="12500" x2="72852" y2="12500"/>
                        <a14:foregroundMark x1="72165" y1="14833" x2="72165" y2="14833"/>
                        <a14:foregroundMark x1="69072" y1="16500" x2="69072" y2="16500"/>
                        <a14:foregroundMark x1="85567" y1="12167" x2="85567" y2="12167"/>
                        <a14:foregroundMark x1="85911" y1="12000" x2="85911" y2="12000"/>
                        <a14:foregroundMark x1="85567" y1="9500" x2="85567" y2="9500"/>
                        <a14:foregroundMark x1="82818" y1="7167" x2="82818" y2="7167"/>
                        <a14:foregroundMark x1="81787" y1="6500" x2="81787" y2="6500"/>
                        <a14:foregroundMark x1="81787" y1="6500" x2="81787" y2="6500"/>
                        <a14:foregroundMark x1="80412" y1="6000" x2="80412" y2="6000"/>
                        <a14:foregroundMark x1="80069" y1="5833" x2="80069" y2="5833"/>
                        <a14:foregroundMark x1="79038" y1="5833" x2="79038" y2="5833"/>
                        <a14:foregroundMark x1="74227" y1="5833" x2="74227" y2="5833"/>
                        <a14:foregroundMark x1="71134" y1="5833" x2="71134" y2="5833"/>
                        <a14:foregroundMark x1="69072" y1="5833" x2="69072" y2="5833"/>
                        <a14:foregroundMark x1="54983" y1="5500" x2="54983" y2="5500"/>
                        <a14:foregroundMark x1="51546" y1="5500" x2="51546" y2="5500"/>
                        <a14:foregroundMark x1="51546" y1="5500" x2="51546" y2="5500"/>
                        <a14:foregroundMark x1="7560" y1="31500" x2="7560" y2="31500"/>
                        <a14:foregroundMark x1="8935" y1="25167" x2="8935" y2="25167"/>
                        <a14:foregroundMark x1="5842" y1="34167" x2="5842" y2="34167"/>
                        <a14:foregroundMark x1="5498" y1="39833" x2="5498" y2="39833"/>
                        <a14:foregroundMark x1="5842" y1="40833" x2="5842" y2="40833"/>
                        <a14:foregroundMark x1="7216" y1="43000" x2="8247" y2="45000"/>
                        <a14:foregroundMark x1="46048" y1="91500" x2="46048" y2="91500"/>
                        <a14:foregroundMark x1="54296" y1="88833" x2="54296" y2="88833"/>
                        <a14:foregroundMark x1="63230" y1="90500" x2="63230" y2="90500"/>
                        <a14:foregroundMark x1="65292" y1="92000" x2="65292" y2="92000"/>
                        <a14:foregroundMark x1="65292" y1="93500" x2="65292" y2="93500"/>
                        <a14:foregroundMark x1="59794" y1="93667" x2="59794" y2="93667"/>
                        <a14:foregroundMark x1="92096" y1="47833" x2="92096" y2="47833"/>
                        <a14:foregroundMark x1="92440" y1="37500" x2="92440" y2="37500"/>
                        <a14:foregroundMark x1="85223" y1="6000" x2="85223" y2="6000"/>
                        <a14:foregroundMark x1="9278" y1="6500" x2="9278" y2="6500"/>
                        <a14:foregroundMark x1="6186" y1="14333" x2="6186" y2="14333"/>
                        <a14:foregroundMark x1="78007" y1="4667" x2="78007" y2="4667"/>
                        <a14:foregroundMark x1="13746" y1="85333" x2="13746" y2="85333"/>
                        <a14:foregroundMark x1="15120" y1="88333" x2="15120" y2="88333"/>
                        <a14:foregroundMark x1="16151" y1="89500" x2="16151" y2="89500"/>
                        <a14:foregroundMark x1="16838" y1="91833" x2="16838" y2="91833"/>
                      </a14:backgroundRemoval>
                    </a14:imgEffect>
                  </a14:imgLayer>
                </a14:imgProps>
              </a:ext>
              <a:ext uri="{28A0092B-C50C-407E-A947-70E740481C1C}">
                <a14:useLocalDpi xmlns:a14="http://schemas.microsoft.com/office/drawing/2010/main"/>
              </a:ext>
            </a:extLst>
          </a:blip>
          <a:srcRect/>
          <a:stretch/>
        </p:blipFill>
        <p:spPr>
          <a:xfrm>
            <a:off x="2630627" y="2322870"/>
            <a:ext cx="2359476" cy="4863281"/>
          </a:xfrm>
          <a:prstGeom prst="rect">
            <a:avLst/>
          </a:prstGeom>
        </p:spPr>
      </p:pic>
      <p:pic>
        <p:nvPicPr>
          <p:cNvPr id="16" name="Picture 15">
            <a:extLst>
              <a:ext uri="{FF2B5EF4-FFF2-40B4-BE49-F238E27FC236}">
                <a16:creationId xmlns:a16="http://schemas.microsoft.com/office/drawing/2014/main" id="{27E037D4-89CB-F6E4-D4FA-3AA064E3EB8B}"/>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10341076" y="-6522"/>
            <a:ext cx="1850924" cy="3236418"/>
          </a:xfrm>
          <a:prstGeom prst="rect">
            <a:avLst/>
          </a:prstGeom>
        </p:spPr>
      </p:pic>
      <p:pic>
        <p:nvPicPr>
          <p:cNvPr id="23" name="Picture 22">
            <a:extLst>
              <a:ext uri="{FF2B5EF4-FFF2-40B4-BE49-F238E27FC236}">
                <a16:creationId xmlns:a16="http://schemas.microsoft.com/office/drawing/2014/main" id="{43D0A2A6-61BE-1D19-A93D-907DDD35287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5744102" y="3861340"/>
            <a:ext cx="3346004" cy="3346004"/>
          </a:xfrm>
          <a:prstGeom prst="rect">
            <a:avLst/>
          </a:prstGeom>
        </p:spPr>
      </p:pic>
      <p:pic>
        <p:nvPicPr>
          <p:cNvPr id="25" name="Picture 24">
            <a:extLst>
              <a:ext uri="{FF2B5EF4-FFF2-40B4-BE49-F238E27FC236}">
                <a16:creationId xmlns:a16="http://schemas.microsoft.com/office/drawing/2014/main" id="{AC837E1D-1CC8-EFFE-01A2-2CDE5309B6AD}"/>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18023" y="1599719"/>
            <a:ext cx="2079886" cy="2073742"/>
          </a:xfrm>
          <a:prstGeom prst="rect">
            <a:avLst/>
          </a:prstGeom>
        </p:spPr>
      </p:pic>
      <p:pic>
        <p:nvPicPr>
          <p:cNvPr id="26" name="Picture 25">
            <a:extLst>
              <a:ext uri="{FF2B5EF4-FFF2-40B4-BE49-F238E27FC236}">
                <a16:creationId xmlns:a16="http://schemas.microsoft.com/office/drawing/2014/main" id="{D1B3A115-033E-69C7-742F-3EB5FC473C82}"/>
              </a:ext>
            </a:extLst>
          </p:cNvPr>
          <p:cNvPicPr>
            <a:picLocks noChangeAspect="1"/>
          </p:cNvPicPr>
          <p:nvPr/>
        </p:nvPicPr>
        <p:blipFill>
          <a:blip r:embed="rId11" cstate="print">
            <a:extLst>
              <a:ext uri="{28A0092B-C50C-407E-A947-70E740481C1C}">
                <a14:useLocalDpi xmlns:a14="http://schemas.microsoft.com/office/drawing/2010/main"/>
              </a:ext>
            </a:extLst>
          </a:blip>
          <a:srcRect/>
          <a:stretch/>
        </p:blipFill>
        <p:spPr>
          <a:xfrm>
            <a:off x="6362727" y="1357531"/>
            <a:ext cx="2182733" cy="2496436"/>
          </a:xfrm>
          <a:prstGeom prst="rect">
            <a:avLst/>
          </a:prstGeom>
        </p:spPr>
      </p:pic>
      <p:pic>
        <p:nvPicPr>
          <p:cNvPr id="27" name="Picture 26">
            <a:extLst>
              <a:ext uri="{FF2B5EF4-FFF2-40B4-BE49-F238E27FC236}">
                <a16:creationId xmlns:a16="http://schemas.microsoft.com/office/drawing/2014/main" id="{A761653D-02C2-2664-374B-7A0EFDDD74B0}"/>
              </a:ext>
            </a:extLst>
          </p:cNvPr>
          <p:cNvPicPr>
            <a:picLocks noChangeAspect="1"/>
          </p:cNvPicPr>
          <p:nvPr/>
        </p:nvPicPr>
        <p:blipFill>
          <a:blip r:embed="rId12" cstate="print">
            <a:extLst>
              <a:ext uri="{28A0092B-C50C-407E-A947-70E740481C1C}">
                <a14:useLocalDpi xmlns:a14="http://schemas.microsoft.com/office/drawing/2010/main"/>
              </a:ext>
            </a:extLst>
          </a:blip>
          <a:srcRect/>
          <a:stretch/>
        </p:blipFill>
        <p:spPr>
          <a:xfrm>
            <a:off x="4737585" y="5382484"/>
            <a:ext cx="1580291" cy="1475514"/>
          </a:xfrm>
          <a:prstGeom prst="rect">
            <a:avLst/>
          </a:prstGeom>
        </p:spPr>
      </p:pic>
      <p:pic>
        <p:nvPicPr>
          <p:cNvPr id="6" name="Picture 5">
            <a:extLst>
              <a:ext uri="{FF2B5EF4-FFF2-40B4-BE49-F238E27FC236}">
                <a16:creationId xmlns:a16="http://schemas.microsoft.com/office/drawing/2014/main" id="{D0C605BF-7BA3-299A-54E4-F644AF32DC01}"/>
              </a:ext>
            </a:extLst>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8772" b="89864" l="5761" r="93827">
                        <a14:foregroundMark x1="60082" y1="31579" x2="60082" y2="31579"/>
                        <a14:foregroundMark x1="55144" y1="41910" x2="55144" y2="41910"/>
                        <a14:foregroundMark x1="55556" y1="42495" x2="55556" y2="42495"/>
                        <a14:foregroundMark x1="66255" y1="44250" x2="67901" y2="44250"/>
                        <a14:foregroundMark x1="70782" y1="44250" x2="72428" y2="44250"/>
                        <a14:foregroundMark x1="74486" y1="44444" x2="75720" y2="44444"/>
                        <a14:foregroundMark x1="79835" y1="45614" x2="79835" y2="45614"/>
                        <a14:foregroundMark x1="80247" y1="46589" x2="81481" y2="47368"/>
                        <a14:foregroundMark x1="83128" y1="49708" x2="83128" y2="51267"/>
                        <a14:foregroundMark x1="23045" y1="50487" x2="22222" y2="49708"/>
                        <a14:foregroundMark x1="22222" y1="46004" x2="22222" y2="46004"/>
                        <a14:foregroundMark x1="28395" y1="45419" x2="36214" y2="45029"/>
                        <a14:foregroundMark x1="40741" y1="44444" x2="42387" y2="44250"/>
                        <a14:foregroundMark x1="42387" y1="44250" x2="44033" y2="44250"/>
                        <a14:foregroundMark x1="42798" y1="32749" x2="42798" y2="32749"/>
                        <a14:foregroundMark x1="44033" y1="31189" x2="51029" y2="25731"/>
                        <a14:foregroundMark x1="52263" y1="25341" x2="52263" y2="25341"/>
                        <a14:foregroundMark x1="48971" y1="23587" x2="48971" y2="22612"/>
                        <a14:foregroundMark x1="48971" y1="22612" x2="48971" y2="23587"/>
                        <a14:foregroundMark x1="47737" y1="28850" x2="47737" y2="28850"/>
                        <a14:foregroundMark x1="47737" y1="31189" x2="49794" y2="32164"/>
                        <a14:foregroundMark x1="56379" y1="33918" x2="57202" y2="34503"/>
                        <a14:foregroundMark x1="55967" y1="36062" x2="55967" y2="36647"/>
                        <a14:foregroundMark x1="55967" y1="37427" x2="53498" y2="37817"/>
                        <a14:foregroundMark x1="47737" y1="37622" x2="45679" y2="36647"/>
                        <a14:foregroundMark x1="43621" y1="32943" x2="43621" y2="32943"/>
                        <a14:foregroundMark x1="43621" y1="31189" x2="43621" y2="31189"/>
                        <a14:foregroundMark x1="40741" y1="28460" x2="40741" y2="28460"/>
                        <a14:foregroundMark x1="32099" y1="28460" x2="32099" y2="28460"/>
                        <a14:foregroundMark x1="32922" y1="29240" x2="34156" y2="35673"/>
                        <a14:foregroundMark x1="34156" y1="37817" x2="34156" y2="37817"/>
                        <a14:foregroundMark x1="35391" y1="38986" x2="35391" y2="38986"/>
                        <a14:foregroundMark x1="51440" y1="36842" x2="51440" y2="36842"/>
                        <a14:foregroundMark x1="55556" y1="35478" x2="55967" y2="34113"/>
                        <a14:foregroundMark x1="60494" y1="30604" x2="60494" y2="30604"/>
                        <a14:foregroundMark x1="62551" y1="29630" x2="62551" y2="29630"/>
                        <a14:foregroundMark x1="63786" y1="29825" x2="64609" y2="32164"/>
                        <a14:foregroundMark x1="64609" y1="34308" x2="64609" y2="35088"/>
                        <a14:foregroundMark x1="63374" y1="30409" x2="63374" y2="28460"/>
                        <a14:foregroundMark x1="63374" y1="25926" x2="63374" y2="25926"/>
                        <a14:foregroundMark x1="63374" y1="25926" x2="63374" y2="25926"/>
                        <a14:foregroundMark x1="60494" y1="27096" x2="54733" y2="27096"/>
                        <a14:foregroundMark x1="48148" y1="27096" x2="48148" y2="27096"/>
                        <a14:foregroundMark x1="46502" y1="27096" x2="43621" y2="27096"/>
                        <a14:foregroundMark x1="38683" y1="27096" x2="38683" y2="27096"/>
                        <a14:foregroundMark x1="37860" y1="27096" x2="37860" y2="27096"/>
                        <a14:foregroundMark x1="40741" y1="25731" x2="42387" y2="25731"/>
                        <a14:foregroundMark x1="46091" y1="25926" x2="46091" y2="25926"/>
                        <a14:foregroundMark x1="49794" y1="25731" x2="51029" y2="25146"/>
                        <a14:foregroundMark x1="52675" y1="24756" x2="52675" y2="24756"/>
                        <a14:foregroundMark x1="52675" y1="22417" x2="51440" y2="20468"/>
                        <a14:foregroundMark x1="50617" y1="18908" x2="50617" y2="18908"/>
                        <a14:foregroundMark x1="50617" y1="15010" x2="50617" y2="15010"/>
                        <a14:foregroundMark x1="50617" y1="13255" x2="50617" y2="13255"/>
                        <a14:foregroundMark x1="51029" y1="11891" x2="51029" y2="11891"/>
                        <a14:foregroundMark x1="49794" y1="10916" x2="45679" y2="17544"/>
                        <a14:foregroundMark x1="45267" y1="18129" x2="45267" y2="20468"/>
                        <a14:foregroundMark x1="45267" y1="21442" x2="45267" y2="22222"/>
                        <a14:foregroundMark x1="45267" y1="22612" x2="45267" y2="22612"/>
                        <a14:foregroundMark x1="43210" y1="16764" x2="43210" y2="15010"/>
                        <a14:foregroundMark x1="43210" y1="14425" x2="43210" y2="14425"/>
                        <a14:foregroundMark x1="43210" y1="14425" x2="45267" y2="13255"/>
                        <a14:foregroundMark x1="48971" y1="10721" x2="48971" y2="10721"/>
                        <a14:foregroundMark x1="50617" y1="10331" x2="50617" y2="10331"/>
                        <a14:foregroundMark x1="52263" y1="10916" x2="52263" y2="10916"/>
                        <a14:foregroundMark x1="52675" y1="11891" x2="52675" y2="13450"/>
                        <a14:foregroundMark x1="50206" y1="19883" x2="50206" y2="20468"/>
                        <a14:foregroundMark x1="50206" y1="21442" x2="50617" y2="23587"/>
                        <a14:foregroundMark x1="18519" y1="80897" x2="18519" y2="80897"/>
                        <a14:foregroundMark x1="17284" y1="77973" x2="11523" y2="61793"/>
                        <a14:foregroundMark x1="13580" y1="61598" x2="13580" y2="61598"/>
                        <a14:foregroundMark x1="13580" y1="57115" x2="13580" y2="57115"/>
                        <a14:foregroundMark x1="11523" y1="51462" x2="11523" y2="51462"/>
                        <a14:foregroundMark x1="13992" y1="45419" x2="17695" y2="84990"/>
                        <a14:foregroundMark x1="17695" y1="84990" x2="65021" y2="81092"/>
                        <a14:foregroundMark x1="65021" y1="81092" x2="63786" y2="77193"/>
                        <a14:foregroundMark x1="76955" y1="76218" x2="44033" y2="90643"/>
                        <a14:foregroundMark x1="44033" y1="90643" x2="11111" y2="84016"/>
                        <a14:foregroundMark x1="87654" y1="74854" x2="63374" y2="88889"/>
                        <a14:foregroundMark x1="63374" y1="88889" x2="58848" y2="88889"/>
                        <a14:foregroundMark x1="94239" y1="43470" x2="89712" y2="88499"/>
                        <a14:foregroundMark x1="7407" y1="58869" x2="9465" y2="43665"/>
                        <a14:foregroundMark x1="9465" y1="43665" x2="7819" y2="61404"/>
                        <a14:foregroundMark x1="7819" y1="61404" x2="6173" y2="44639"/>
                        <a14:foregroundMark x1="6173" y1="44639" x2="13580" y2="42105"/>
                        <a14:foregroundMark x1="43210" y1="23002" x2="57613" y2="16374"/>
                        <a14:foregroundMark x1="42798" y1="22222" x2="42798" y2="16569"/>
                        <a14:foregroundMark x1="43621" y1="14620" x2="58436" y2="15400"/>
                        <a14:foregroundMark x1="58848" y1="14230" x2="43621" y2="17934"/>
                        <a14:foregroundMark x1="55556" y1="10721" x2="55556" y2="10721"/>
                        <a14:foregroundMark x1="53498" y1="10721" x2="53498" y2="10721"/>
                        <a14:foregroundMark x1="48560" y1="10721" x2="48560" y2="10721"/>
                        <a14:foregroundMark x1="46502" y1="11501" x2="46502" y2="11501"/>
                        <a14:foregroundMark x1="46502" y1="12086" x2="46502" y2="12086"/>
                        <a14:foregroundMark x1="44033" y1="13645" x2="44033" y2="13645"/>
                        <a14:foregroundMark x1="43210" y1="12671" x2="43210" y2="12671"/>
                        <a14:foregroundMark x1="44856" y1="11891" x2="47325" y2="11501"/>
                        <a14:foregroundMark x1="48560" y1="11306" x2="48560" y2="11306"/>
                        <a14:foregroundMark x1="50206" y1="10721" x2="50206" y2="10721"/>
                        <a14:foregroundMark x1="51440" y1="9942" x2="51440" y2="9942"/>
                        <a14:foregroundMark x1="53498" y1="10136" x2="53498" y2="10136"/>
                        <a14:foregroundMark x1="55144" y1="10136" x2="55144" y2="10136"/>
                        <a14:foregroundMark x1="50617" y1="10331" x2="50617" y2="10331"/>
                        <a14:foregroundMark x1="48148" y1="10136" x2="48148" y2="10136"/>
                        <a14:foregroundMark x1="46091" y1="10331" x2="46091" y2="10331"/>
                        <a14:foregroundMark x1="44856" y1="11111" x2="44856" y2="11111"/>
                        <a14:foregroundMark x1="43621" y1="11501" x2="43621" y2="11501"/>
                        <a14:foregroundMark x1="43621" y1="11891" x2="43621" y2="11891"/>
                        <a14:foregroundMark x1="41564" y1="14425" x2="41564" y2="14425"/>
                        <a14:foregroundMark x1="42798" y1="16374" x2="43621" y2="17739"/>
                        <a14:foregroundMark x1="43621" y1="17154" x2="53086" y2="10916"/>
                        <a14:foregroundMark x1="39095" y1="24756" x2="53909" y2="9942"/>
                        <a14:foregroundMark x1="53909" y1="9942" x2="56379" y2="9747"/>
                        <a14:foregroundMark x1="51440" y1="9942" x2="51440" y2="9942"/>
                        <a14:foregroundMark x1="49794" y1="9552" x2="49794" y2="9552"/>
                        <a14:foregroundMark x1="47737" y1="9747" x2="47737" y2="9747"/>
                        <a14:foregroundMark x1="45267" y1="10916" x2="45267" y2="10916"/>
                        <a14:foregroundMark x1="45267" y1="10916" x2="45267" y2="10916"/>
                        <a14:foregroundMark x1="45267" y1="11501" x2="45267" y2="11501"/>
                        <a14:foregroundMark x1="44033" y1="11891" x2="44033" y2="11891"/>
                        <a14:foregroundMark x1="41152" y1="12281" x2="41152" y2="12281"/>
                        <a14:foregroundMark x1="41152" y1="12476" x2="41152" y2="12476"/>
                        <a14:foregroundMark x1="41152" y1="13060" x2="41152" y2="13060"/>
                        <a14:foregroundMark x1="54733" y1="9942" x2="54733" y2="9942"/>
                        <a14:foregroundMark x1="53086" y1="9162" x2="53086" y2="9162"/>
                        <a14:foregroundMark x1="53498" y1="8772" x2="53498" y2="8772"/>
                      </a14:backgroundRemoval>
                    </a14:imgEffect>
                  </a14:imgLayer>
                </a14:imgProps>
              </a:ext>
              <a:ext uri="{28A0092B-C50C-407E-A947-70E740481C1C}">
                <a14:useLocalDpi xmlns:a14="http://schemas.microsoft.com/office/drawing/2010/main"/>
              </a:ext>
            </a:extLst>
          </a:blip>
          <a:srcRect/>
          <a:stretch/>
        </p:blipFill>
        <p:spPr>
          <a:xfrm>
            <a:off x="4763754" y="2291982"/>
            <a:ext cx="1634620" cy="3452123"/>
          </a:xfrm>
          <a:prstGeom prst="rect">
            <a:avLst/>
          </a:prstGeom>
        </p:spPr>
      </p:pic>
      <p:sp>
        <p:nvSpPr>
          <p:cNvPr id="5" name="TextBox 4">
            <a:extLst>
              <a:ext uri="{FF2B5EF4-FFF2-40B4-BE49-F238E27FC236}">
                <a16:creationId xmlns:a16="http://schemas.microsoft.com/office/drawing/2014/main" id="{D1F66B89-DDC0-E3A5-75F8-A05120890793}"/>
              </a:ext>
            </a:extLst>
          </p:cNvPr>
          <p:cNvSpPr txBox="1"/>
          <p:nvPr/>
        </p:nvSpPr>
        <p:spPr>
          <a:xfrm>
            <a:off x="8424221" y="6627166"/>
            <a:ext cx="2435870" cy="230832"/>
          </a:xfrm>
          <a:prstGeom prst="rect">
            <a:avLst/>
          </a:prstGeom>
          <a:noFill/>
        </p:spPr>
        <p:txBody>
          <a:bodyPr wrap="square">
            <a:spAutoFit/>
          </a:bodyPr>
          <a:lstStyle/>
          <a:p>
            <a:r>
              <a:rPr lang="fr-FR" sz="900"/>
              <a:t>*[</a:t>
            </a:r>
            <a:r>
              <a:rPr lang="fr-FR" sz="900" err="1"/>
              <a:t>Mintel</a:t>
            </a:r>
            <a:r>
              <a:rPr lang="fr-FR" sz="900"/>
              <a:t> </a:t>
            </a:r>
            <a:r>
              <a:rPr lang="fr-FR" sz="900" err="1"/>
              <a:t>search</a:t>
            </a:r>
            <a:r>
              <a:rPr lang="fr-FR" sz="900"/>
              <a:t> </a:t>
            </a:r>
            <a:r>
              <a:rPr lang="fr-FR" sz="900" err="1"/>
              <a:t>years</a:t>
            </a:r>
            <a:r>
              <a:rPr lang="fr-FR" sz="900"/>
              <a:t> 2020-2025]</a:t>
            </a:r>
            <a:endParaRPr lang="en-GB" sz="900"/>
          </a:p>
        </p:txBody>
      </p:sp>
    </p:spTree>
    <p:extLst>
      <p:ext uri="{BB962C8B-B14F-4D97-AF65-F5344CB8AC3E}">
        <p14:creationId xmlns:p14="http://schemas.microsoft.com/office/powerpoint/2010/main" val="18199657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849CF56-8E1F-E192-E456-EF3841DB5D49}"/>
              </a:ext>
            </a:extLst>
          </p:cNvPr>
          <p:cNvSpPr>
            <a:spLocks noGrp="1"/>
          </p:cNvSpPr>
          <p:nvPr>
            <p:ph type="sldNum" sz="quarter" idx="10"/>
          </p:nvPr>
        </p:nvSpPr>
        <p:spPr/>
        <p:txBody>
          <a:bodyPr/>
          <a:lstStyle/>
          <a:p>
            <a:fld id="{5BA3E189-2F3A-42E5-B572-3520703B6186}" type="slidenum">
              <a:rPr lang="en-GB" smtClean="0"/>
              <a:pPr/>
              <a:t>76</a:t>
            </a:fld>
            <a:endParaRPr lang="en-GB"/>
          </a:p>
        </p:txBody>
      </p:sp>
      <p:sp>
        <p:nvSpPr>
          <p:cNvPr id="4" name="Espace réservé du texte 3">
            <a:extLst>
              <a:ext uri="{FF2B5EF4-FFF2-40B4-BE49-F238E27FC236}">
                <a16:creationId xmlns:a16="http://schemas.microsoft.com/office/drawing/2014/main" id="{701E862D-2215-E5B3-9231-3C6BE5CEFDA6}"/>
              </a:ext>
            </a:extLst>
          </p:cNvPr>
          <p:cNvSpPr>
            <a:spLocks noGrp="1"/>
          </p:cNvSpPr>
          <p:nvPr>
            <p:ph type="body" idx="11"/>
          </p:nvPr>
        </p:nvSpPr>
        <p:spPr>
          <a:xfrm>
            <a:off x="302400" y="680400"/>
            <a:ext cx="10423910" cy="400384"/>
          </a:xfrm>
        </p:spPr>
        <p:txBody>
          <a:bodyPr anchor="ctr"/>
          <a:lstStyle/>
          <a:p>
            <a:r>
              <a:rPr lang="en-US" sz="2000">
                <a:solidFill>
                  <a:schemeClr val="tx1"/>
                </a:solidFill>
              </a:rPr>
              <a:t>Biological activity on skin</a:t>
            </a:r>
            <a:endParaRPr lang="fr-FR" sz="2000">
              <a:solidFill>
                <a:schemeClr val="tx1"/>
              </a:solidFill>
            </a:endParaRPr>
          </a:p>
        </p:txBody>
      </p:sp>
      <p:sp>
        <p:nvSpPr>
          <p:cNvPr id="5" name="Titre 4">
            <a:extLst>
              <a:ext uri="{FF2B5EF4-FFF2-40B4-BE49-F238E27FC236}">
                <a16:creationId xmlns:a16="http://schemas.microsoft.com/office/drawing/2014/main" id="{44671CE3-6D47-E7B2-AA22-B2C4B9A1F284}"/>
              </a:ext>
            </a:extLst>
          </p:cNvPr>
          <p:cNvSpPr>
            <a:spLocks noGrp="1"/>
          </p:cNvSpPr>
          <p:nvPr>
            <p:ph type="title"/>
          </p:nvPr>
        </p:nvSpPr>
        <p:spPr/>
        <p:txBody>
          <a:bodyPr/>
          <a:lstStyle/>
          <a:p>
            <a:r>
              <a:rPr lang="fr-FR" sz="2400" err="1">
                <a:solidFill>
                  <a:schemeClr val="tx1"/>
                </a:solidFill>
              </a:rPr>
              <a:t>Vitamin</a:t>
            </a:r>
            <a:r>
              <a:rPr lang="fr-FR" sz="2400">
                <a:solidFill>
                  <a:schemeClr val="tx1"/>
                </a:solidFill>
              </a:rPr>
              <a:t> E</a:t>
            </a:r>
          </a:p>
        </p:txBody>
      </p:sp>
      <p:pic>
        <p:nvPicPr>
          <p:cNvPr id="2" name="Picture 3">
            <a:extLst>
              <a:ext uri="{FF2B5EF4-FFF2-40B4-BE49-F238E27FC236}">
                <a16:creationId xmlns:a16="http://schemas.microsoft.com/office/drawing/2014/main" id="{DCB04ADB-59C3-B2C1-2935-2AEEAD10075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32039" y="1280976"/>
            <a:ext cx="7521326" cy="4582996"/>
          </a:xfrm>
          <a:prstGeom prst="rect">
            <a:avLst/>
          </a:prstGeom>
        </p:spPr>
      </p:pic>
      <p:sp>
        <p:nvSpPr>
          <p:cNvPr id="6" name="Content Placeholder 2">
            <a:extLst>
              <a:ext uri="{FF2B5EF4-FFF2-40B4-BE49-F238E27FC236}">
                <a16:creationId xmlns:a16="http://schemas.microsoft.com/office/drawing/2014/main" id="{EA5B7182-7035-1235-34B9-CEDCA803B13D}"/>
              </a:ext>
            </a:extLst>
          </p:cNvPr>
          <p:cNvSpPr txBox="1">
            <a:spLocks/>
          </p:cNvSpPr>
          <p:nvPr/>
        </p:nvSpPr>
        <p:spPr bwMode="auto">
          <a:xfrm>
            <a:off x="8828603" y="805803"/>
            <a:ext cx="3060997"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marL="0" marR="0" lvl="0" indent="0" algn="l" defTabSz="914400" rtl="0" eaLnBrk="0" fontAlgn="base" latinLnBrk="0" hangingPunct="0">
              <a:lnSpc>
                <a:spcPct val="100000"/>
              </a:lnSpc>
              <a:spcBef>
                <a:spcPct val="0"/>
              </a:spcBef>
              <a:spcAft>
                <a:spcPct val="0"/>
              </a:spcAft>
              <a:buClr>
                <a:schemeClr val="tx1"/>
              </a:buClr>
              <a:buSzTx/>
              <a:buNone/>
              <a:tabLst/>
              <a:defRPr/>
            </a:pPr>
            <a:r>
              <a:rPr kumimoji="0" lang="en-GB" sz="1800" b="0" i="0" u="none" strike="noStrike" kern="0" cap="none" spc="0" normalizeH="0" baseline="0" noProof="0">
                <a:ln>
                  <a:noFill/>
                </a:ln>
                <a:effectLst/>
                <a:uLnTx/>
                <a:uFillTx/>
                <a:ea typeface="Fira Sans" panose="020B0503050000020004" pitchFamily="34" charset="0"/>
                <a:cs typeface="+mn-cs"/>
              </a:rPr>
              <a:t>In the Skin</a:t>
            </a:r>
            <a:r>
              <a:rPr kumimoji="0" lang="en-GB" sz="1800" b="0" i="0" u="none" strike="noStrike" kern="0" cap="none" spc="0" normalizeH="0" baseline="30000" noProof="0">
                <a:ln>
                  <a:noFill/>
                </a:ln>
                <a:effectLst/>
                <a:uLnTx/>
                <a:uFillTx/>
                <a:ea typeface="Fira Sans" panose="020B0503050000020004" pitchFamily="34" charset="0"/>
                <a:cs typeface="+mn-cs"/>
              </a:rPr>
              <a:t>(1)</a:t>
            </a:r>
          </a:p>
          <a:p>
            <a:pPr marR="0" lvl="0" algn="l" defTabSz="914400" rtl="0" eaLnBrk="0" fontAlgn="base" latinLnBrk="0" hangingPunct="0">
              <a:lnSpc>
                <a:spcPct val="100000"/>
              </a:lnSpc>
              <a:spcBef>
                <a:spcPct val="0"/>
              </a:spcBef>
              <a:spcAft>
                <a:spcPct val="0"/>
              </a:spcAft>
              <a:buClr>
                <a:schemeClr val="tx1"/>
              </a:buClr>
              <a:buSzTx/>
              <a:buFont typeface="Wingdings" panose="05000000000000000000" pitchFamily="2" charset="2"/>
              <a:buChar char="§"/>
              <a:tabLst/>
              <a:defRPr/>
            </a:pPr>
            <a:r>
              <a:rPr kumimoji="0" lang="en-GB" sz="1800" b="0" i="0" u="none" strike="noStrike" kern="0" cap="none" spc="0" normalizeH="0" baseline="0" noProof="0">
                <a:ln>
                  <a:noFill/>
                </a:ln>
                <a:effectLst/>
                <a:uLnTx/>
                <a:uFillTx/>
                <a:ea typeface="Fira Sans" panose="020B0503050000020004" pitchFamily="34" charset="0"/>
                <a:cs typeface="+mn-cs"/>
              </a:rPr>
              <a:t>90% </a:t>
            </a:r>
            <a:r>
              <a:rPr kumimoji="0" lang="el-GR" sz="1800" b="1" i="0" u="none" strike="noStrike" kern="0" cap="none" spc="0" normalizeH="0" baseline="0" noProof="0">
                <a:ln>
                  <a:noFill/>
                </a:ln>
                <a:effectLst/>
                <a:uLnTx/>
                <a:uFillTx/>
                <a:ea typeface="Fira Sans" panose="020B0503050000020004" pitchFamily="34" charset="0"/>
                <a:cs typeface="+mn-cs"/>
              </a:rPr>
              <a:t>α</a:t>
            </a:r>
            <a:r>
              <a:rPr kumimoji="0" lang="de-CH" sz="1800" b="1" i="0" u="none" strike="noStrike" kern="0" cap="none" spc="0" normalizeH="0" baseline="0" noProof="0">
                <a:ln>
                  <a:noFill/>
                </a:ln>
                <a:effectLst/>
                <a:uLnTx/>
                <a:uFillTx/>
                <a:ea typeface="Fira Sans" panose="020B0503050000020004" pitchFamily="34" charset="0"/>
                <a:cs typeface="+mn-cs"/>
              </a:rPr>
              <a:t>- Tocopherol</a:t>
            </a:r>
            <a:endParaRPr kumimoji="0" lang="en-GB" sz="1800" b="1" i="0" u="none" strike="noStrike" kern="0" cap="none" spc="0" normalizeH="0" baseline="0" noProof="0">
              <a:ln>
                <a:noFill/>
              </a:ln>
              <a:effectLst/>
              <a:uLnTx/>
              <a:uFillTx/>
              <a:ea typeface="Fira Sans" panose="020B0503050000020004" pitchFamily="34" charset="0"/>
              <a:cs typeface="+mn-cs"/>
            </a:endParaRPr>
          </a:p>
          <a:p>
            <a:pPr marR="0" lvl="0" algn="l" defTabSz="914400" rtl="0" eaLnBrk="0" fontAlgn="base" latinLnBrk="0" hangingPunct="0">
              <a:lnSpc>
                <a:spcPct val="100000"/>
              </a:lnSpc>
              <a:spcBef>
                <a:spcPct val="0"/>
              </a:spcBef>
              <a:spcAft>
                <a:spcPct val="0"/>
              </a:spcAft>
              <a:buClr>
                <a:schemeClr val="tx1"/>
              </a:buClr>
              <a:buSzTx/>
              <a:buFont typeface="Wingdings" panose="05000000000000000000" pitchFamily="2" charset="2"/>
              <a:buChar char="§"/>
              <a:tabLst/>
              <a:defRPr/>
            </a:pPr>
            <a:r>
              <a:rPr kumimoji="0" lang="en-GB" sz="1800" b="0" i="0" u="none" strike="noStrike" kern="0" cap="none" spc="0" normalizeH="0" baseline="0" noProof="0">
                <a:ln>
                  <a:noFill/>
                </a:ln>
                <a:effectLst/>
                <a:uLnTx/>
                <a:uFillTx/>
                <a:ea typeface="Fira Sans" panose="020B0503050000020004" pitchFamily="34" charset="0"/>
                <a:cs typeface="+mn-cs"/>
              </a:rPr>
              <a:t>10% </a:t>
            </a:r>
            <a:r>
              <a:rPr kumimoji="0" lang="el-GR" sz="1800" b="0" i="0" u="none" strike="noStrike" kern="0" cap="none" spc="0" normalizeH="0" baseline="0" noProof="0">
                <a:ln>
                  <a:noFill/>
                </a:ln>
                <a:effectLst/>
                <a:uLnTx/>
                <a:uFillTx/>
                <a:ea typeface="Fira Sans" panose="020B0503050000020004" pitchFamily="34" charset="0"/>
                <a:cs typeface="+mn-cs"/>
              </a:rPr>
              <a:t>β</a:t>
            </a:r>
            <a:r>
              <a:rPr kumimoji="0" lang="de-CH" sz="1800" b="0" i="0" u="none" strike="noStrike" kern="0" cap="none" spc="0" normalizeH="0" baseline="0" noProof="0">
                <a:ln>
                  <a:noFill/>
                </a:ln>
                <a:effectLst/>
                <a:uLnTx/>
                <a:uFillTx/>
                <a:ea typeface="Fira Sans" panose="020B0503050000020004" pitchFamily="34" charset="0"/>
                <a:cs typeface="+mn-cs"/>
              </a:rPr>
              <a:t>-, </a:t>
            </a:r>
            <a:r>
              <a:rPr kumimoji="0" lang="el-GR" sz="1800" b="0" i="0" u="none" strike="noStrike" kern="0" cap="none" spc="0" normalizeH="0" baseline="0" noProof="0">
                <a:ln>
                  <a:noFill/>
                </a:ln>
                <a:effectLst/>
                <a:uLnTx/>
                <a:uFillTx/>
                <a:ea typeface="Fira Sans" panose="020B0503050000020004" pitchFamily="34" charset="0"/>
                <a:cs typeface="+mn-cs"/>
              </a:rPr>
              <a:t>γ</a:t>
            </a:r>
            <a:r>
              <a:rPr kumimoji="0" lang="de-CH" sz="1800" b="0" i="0" u="none" strike="noStrike" kern="0" cap="none" spc="0" normalizeH="0" baseline="0" noProof="0">
                <a:ln>
                  <a:noFill/>
                </a:ln>
                <a:effectLst/>
                <a:uLnTx/>
                <a:uFillTx/>
                <a:ea typeface="Fira Sans" panose="020B0503050000020004" pitchFamily="34" charset="0"/>
                <a:cs typeface="+mn-cs"/>
              </a:rPr>
              <a:t>-, </a:t>
            </a:r>
            <a:r>
              <a:rPr kumimoji="0" lang="el-GR" sz="1800" b="0" i="0" u="none" strike="noStrike" kern="0" cap="none" spc="0" normalizeH="0" baseline="0" noProof="0">
                <a:ln>
                  <a:noFill/>
                </a:ln>
                <a:effectLst/>
                <a:uLnTx/>
                <a:uFillTx/>
                <a:ea typeface="Fira Sans" panose="020B0503050000020004" pitchFamily="34" charset="0"/>
                <a:cs typeface="+mn-cs"/>
              </a:rPr>
              <a:t>δ</a:t>
            </a:r>
            <a:r>
              <a:rPr kumimoji="0" lang="de-CH" sz="1800" b="0" i="0" u="none" strike="noStrike" kern="0" cap="none" spc="0" normalizeH="0" baseline="0" noProof="0">
                <a:ln>
                  <a:noFill/>
                </a:ln>
                <a:effectLst/>
                <a:uLnTx/>
                <a:uFillTx/>
                <a:ea typeface="Fira Sans" panose="020B0503050000020004" pitchFamily="34" charset="0"/>
                <a:cs typeface="+mn-cs"/>
              </a:rPr>
              <a:t>- Tocopherol</a:t>
            </a:r>
            <a:endParaRPr kumimoji="0" lang="en-GB" sz="1800" b="0" i="0" u="none" strike="noStrike" kern="0" cap="none" spc="0" normalizeH="0" baseline="0" noProof="0">
              <a:ln>
                <a:noFill/>
              </a:ln>
              <a:effectLst/>
              <a:uLnTx/>
              <a:uFillTx/>
              <a:ea typeface="Fira Sans" panose="020B0503050000020004" pitchFamily="34" charset="0"/>
              <a:cs typeface="+mn-cs"/>
            </a:endParaRPr>
          </a:p>
        </p:txBody>
      </p:sp>
      <p:sp>
        <p:nvSpPr>
          <p:cNvPr id="7" name="Text Box 21">
            <a:extLst>
              <a:ext uri="{FF2B5EF4-FFF2-40B4-BE49-F238E27FC236}">
                <a16:creationId xmlns:a16="http://schemas.microsoft.com/office/drawing/2014/main" id="{FB113364-D5CB-05D6-A55C-637AC964914C}"/>
              </a:ext>
            </a:extLst>
          </p:cNvPr>
          <p:cNvSpPr txBox="1">
            <a:spLocks noChangeArrowheads="1"/>
          </p:cNvSpPr>
          <p:nvPr/>
        </p:nvSpPr>
        <p:spPr bwMode="auto">
          <a:xfrm>
            <a:off x="559334" y="6382225"/>
            <a:ext cx="3942916"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28600" marR="0" lvl="0" indent="-228600" algn="l" defTabSz="914400" rtl="0" eaLnBrk="0" fontAlgn="auto" latinLnBrk="0" hangingPunct="0">
              <a:lnSpc>
                <a:spcPct val="100000"/>
              </a:lnSpc>
              <a:spcBef>
                <a:spcPct val="50000"/>
              </a:spcBef>
              <a:spcAft>
                <a:spcPts val="0"/>
              </a:spcAft>
              <a:buClrTx/>
              <a:buSzTx/>
              <a:buFontTx/>
              <a:buAutoNum type="arabicParenBoth"/>
              <a:tabLst/>
              <a:defRPr/>
            </a:pPr>
            <a:r>
              <a:rPr kumimoji="0" lang="de-CH" altLang="en-US" sz="1000" b="0" i="0" u="none" strike="noStrike" kern="1200" cap="none" spc="0" normalizeH="0" baseline="0" noProof="0">
                <a:ln>
                  <a:noFill/>
                </a:ln>
                <a:effectLst/>
                <a:uLnTx/>
                <a:uFillTx/>
                <a:latin typeface="+mn-lt"/>
                <a:ea typeface="Fira Sans" panose="020B0503050000020004" pitchFamily="34" charset="0"/>
                <a:cs typeface="Arial" pitchFamily="34" charset="0"/>
              </a:rPr>
              <a:t>M. Rangarajan,1999 </a:t>
            </a:r>
          </a:p>
        </p:txBody>
      </p:sp>
    </p:spTree>
    <p:extLst>
      <p:ext uri="{BB962C8B-B14F-4D97-AF65-F5344CB8AC3E}">
        <p14:creationId xmlns:p14="http://schemas.microsoft.com/office/powerpoint/2010/main" val="29081045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849CF56-8E1F-E192-E456-EF3841DB5D49}"/>
              </a:ext>
            </a:extLst>
          </p:cNvPr>
          <p:cNvSpPr>
            <a:spLocks noGrp="1"/>
          </p:cNvSpPr>
          <p:nvPr>
            <p:ph type="sldNum" sz="quarter" idx="10"/>
          </p:nvPr>
        </p:nvSpPr>
        <p:spPr/>
        <p:txBody>
          <a:bodyPr/>
          <a:lstStyle/>
          <a:p>
            <a:fld id="{5BA3E189-2F3A-42E5-B572-3520703B6186}" type="slidenum">
              <a:rPr lang="en-GB" smtClean="0"/>
              <a:pPr/>
              <a:t>77</a:t>
            </a:fld>
            <a:endParaRPr lang="en-GB"/>
          </a:p>
        </p:txBody>
      </p:sp>
      <p:sp>
        <p:nvSpPr>
          <p:cNvPr id="4" name="Espace réservé du texte 3">
            <a:extLst>
              <a:ext uri="{FF2B5EF4-FFF2-40B4-BE49-F238E27FC236}">
                <a16:creationId xmlns:a16="http://schemas.microsoft.com/office/drawing/2014/main" id="{701E862D-2215-E5B3-9231-3C6BE5CEFDA6}"/>
              </a:ext>
            </a:extLst>
          </p:cNvPr>
          <p:cNvSpPr>
            <a:spLocks noGrp="1"/>
          </p:cNvSpPr>
          <p:nvPr>
            <p:ph type="body" idx="11"/>
          </p:nvPr>
        </p:nvSpPr>
        <p:spPr>
          <a:xfrm>
            <a:off x="302399" y="679057"/>
            <a:ext cx="9557217" cy="400384"/>
          </a:xfrm>
        </p:spPr>
        <p:txBody>
          <a:bodyPr anchor="ctr"/>
          <a:lstStyle/>
          <a:p>
            <a:r>
              <a:rPr lang="en-US" sz="2000">
                <a:solidFill>
                  <a:schemeClr val="tx1"/>
                </a:solidFill>
              </a:rPr>
              <a:t>Vitamin E acetate is converted to tocopherol on skin (1,2)</a:t>
            </a:r>
            <a:endParaRPr lang="fr-FR" sz="2000">
              <a:solidFill>
                <a:schemeClr val="tx1"/>
              </a:solidFill>
            </a:endParaRPr>
          </a:p>
        </p:txBody>
      </p:sp>
      <p:sp>
        <p:nvSpPr>
          <p:cNvPr id="5" name="Titre 4">
            <a:extLst>
              <a:ext uri="{FF2B5EF4-FFF2-40B4-BE49-F238E27FC236}">
                <a16:creationId xmlns:a16="http://schemas.microsoft.com/office/drawing/2014/main" id="{44671CE3-6D47-E7B2-AA22-B2C4B9A1F284}"/>
              </a:ext>
            </a:extLst>
          </p:cNvPr>
          <p:cNvSpPr>
            <a:spLocks noGrp="1"/>
          </p:cNvSpPr>
          <p:nvPr>
            <p:ph type="title"/>
          </p:nvPr>
        </p:nvSpPr>
        <p:spPr/>
        <p:txBody>
          <a:bodyPr/>
          <a:lstStyle/>
          <a:p>
            <a:r>
              <a:rPr lang="fr-FR" sz="2400" err="1">
                <a:solidFill>
                  <a:schemeClr val="tx1"/>
                </a:solidFill>
              </a:rPr>
              <a:t>Vitamin</a:t>
            </a:r>
            <a:r>
              <a:rPr lang="fr-FR" sz="2400">
                <a:solidFill>
                  <a:schemeClr val="tx1"/>
                </a:solidFill>
              </a:rPr>
              <a:t> E</a:t>
            </a:r>
          </a:p>
        </p:txBody>
      </p:sp>
      <p:graphicFrame>
        <p:nvGraphicFramePr>
          <p:cNvPr id="8" name="Object 44">
            <a:hlinkClick r:id="" action="ppaction://ole?verb=0"/>
            <a:extLst>
              <a:ext uri="{FF2B5EF4-FFF2-40B4-BE49-F238E27FC236}">
                <a16:creationId xmlns:a16="http://schemas.microsoft.com/office/drawing/2014/main" id="{4E93F471-5B44-7F90-B50B-7B7EC066FEAE}"/>
              </a:ext>
            </a:extLst>
          </p:cNvPr>
          <p:cNvGraphicFramePr>
            <a:graphicFrameLocks/>
          </p:cNvGraphicFramePr>
          <p:nvPr>
            <p:extLst>
              <p:ext uri="{D42A27DB-BD31-4B8C-83A1-F6EECF244321}">
                <p14:modId xmlns:p14="http://schemas.microsoft.com/office/powerpoint/2010/main" val="4094273457"/>
              </p:ext>
            </p:extLst>
          </p:nvPr>
        </p:nvGraphicFramePr>
        <p:xfrm>
          <a:off x="922338" y="1766718"/>
          <a:ext cx="4886325" cy="2197100"/>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45">
            <a:extLst>
              <a:ext uri="{FF2B5EF4-FFF2-40B4-BE49-F238E27FC236}">
                <a16:creationId xmlns:a16="http://schemas.microsoft.com/office/drawing/2014/main" id="{8C91C0FA-B8E9-F36B-D0E2-84FBCB8E4312}"/>
              </a:ext>
            </a:extLst>
          </p:cNvPr>
          <p:cNvSpPr>
            <a:spLocks noChangeArrowheads="1"/>
          </p:cNvSpPr>
          <p:nvPr/>
        </p:nvSpPr>
        <p:spPr bwMode="auto">
          <a:xfrm>
            <a:off x="6660127" y="2771842"/>
            <a:ext cx="196850" cy="160337"/>
          </a:xfrm>
          <a:prstGeom prst="rect">
            <a:avLst/>
          </a:prstGeom>
          <a:solidFill>
            <a:schemeClr val="accent5"/>
          </a:solidFill>
          <a:ln w="9525">
            <a:noFill/>
            <a:miter lim="800000"/>
            <a:headEnd/>
            <a:tailEnd/>
          </a:ln>
          <a:effectLst/>
          <a:scene3d>
            <a:camera prst="orthographicFront"/>
            <a:lightRig rig="threePt" dir="t"/>
          </a:scene3d>
          <a:sp3d>
            <a:bevelT/>
          </a:sp3d>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de-DE" altLang="en-US" sz="1800" b="0" i="0" u="none" strike="noStrike" kern="1200" cap="none" spc="0" normalizeH="0" baseline="0" noProof="0">
              <a:ln>
                <a:noFill/>
              </a:ln>
              <a:effectLst/>
              <a:uLnTx/>
              <a:uFillTx/>
              <a:latin typeface="+mn-lt"/>
              <a:ea typeface="+mn-ea"/>
              <a:cs typeface="Arial" pitchFamily="34" charset="0"/>
            </a:endParaRPr>
          </a:p>
        </p:txBody>
      </p:sp>
      <p:sp>
        <p:nvSpPr>
          <p:cNvPr id="10" name="Rectangle 46">
            <a:extLst>
              <a:ext uri="{FF2B5EF4-FFF2-40B4-BE49-F238E27FC236}">
                <a16:creationId xmlns:a16="http://schemas.microsoft.com/office/drawing/2014/main" id="{CDA92A07-5D07-9BA6-B732-080B78124FBD}"/>
              </a:ext>
            </a:extLst>
          </p:cNvPr>
          <p:cNvSpPr>
            <a:spLocks noChangeArrowheads="1"/>
          </p:cNvSpPr>
          <p:nvPr/>
        </p:nvSpPr>
        <p:spPr bwMode="auto">
          <a:xfrm>
            <a:off x="6660127" y="3623065"/>
            <a:ext cx="196850" cy="160337"/>
          </a:xfrm>
          <a:prstGeom prst="rect">
            <a:avLst/>
          </a:prstGeom>
          <a:solidFill>
            <a:schemeClr val="accent5">
              <a:lumMod val="20000"/>
              <a:lumOff val="80000"/>
            </a:schemeClr>
          </a:solidFill>
          <a:ln w="9525">
            <a:noFill/>
            <a:miter lim="800000"/>
            <a:headEnd/>
            <a:tailEnd/>
          </a:ln>
          <a:effectLst/>
          <a:scene3d>
            <a:camera prst="orthographicFront"/>
            <a:lightRig rig="threePt" dir="t"/>
          </a:scene3d>
          <a:sp3d>
            <a:bevelT/>
          </a:sp3d>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de-DE" altLang="en-US" sz="1800" b="0" i="0" u="none" strike="noStrike" kern="1200" cap="none" spc="0" normalizeH="0" baseline="0" noProof="0">
              <a:ln>
                <a:noFill/>
              </a:ln>
              <a:effectLst/>
              <a:uLnTx/>
              <a:uFillTx/>
              <a:latin typeface="+mn-lt"/>
              <a:ea typeface="+mn-ea"/>
              <a:cs typeface="Arial" pitchFamily="34" charset="0"/>
            </a:endParaRPr>
          </a:p>
        </p:txBody>
      </p:sp>
      <p:sp>
        <p:nvSpPr>
          <p:cNvPr id="11" name="Text Box 47">
            <a:extLst>
              <a:ext uri="{FF2B5EF4-FFF2-40B4-BE49-F238E27FC236}">
                <a16:creationId xmlns:a16="http://schemas.microsoft.com/office/drawing/2014/main" id="{D95040D2-8EBC-460F-DA4F-72F84E73EF34}"/>
              </a:ext>
            </a:extLst>
          </p:cNvPr>
          <p:cNvSpPr txBox="1">
            <a:spLocks noChangeArrowheads="1"/>
          </p:cNvSpPr>
          <p:nvPr/>
        </p:nvSpPr>
        <p:spPr bwMode="auto">
          <a:xfrm>
            <a:off x="6984814" y="2619140"/>
            <a:ext cx="3418805" cy="910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0" fontAlgn="auto" latinLnBrk="0" hangingPunct="0">
              <a:lnSpc>
                <a:spcPct val="130000"/>
              </a:lnSpc>
              <a:spcBef>
                <a:spcPct val="50000"/>
              </a:spcBef>
              <a:spcAft>
                <a:spcPts val="0"/>
              </a:spcAft>
              <a:buClrTx/>
              <a:buSzTx/>
              <a:buFontTx/>
              <a:buNone/>
              <a:tabLst/>
              <a:defRPr/>
            </a:pPr>
            <a:r>
              <a:rPr kumimoji="0" lang="en-US" altLang="en-US" sz="1400" b="0" i="0" u="none" strike="noStrike" kern="1200" cap="none" spc="0" normalizeH="0" baseline="0" noProof="0">
                <a:ln>
                  <a:noFill/>
                </a:ln>
                <a:effectLst/>
                <a:uLnTx/>
                <a:uFillTx/>
                <a:latin typeface="+mn-lt"/>
                <a:ea typeface="Fira Sans" panose="020B0503050000020004" pitchFamily="34" charset="0"/>
                <a:cs typeface="Arial" pitchFamily="34" charset="0"/>
              </a:rPr>
              <a:t>Tocopherol from hydrolysis</a:t>
            </a:r>
            <a:br>
              <a:rPr kumimoji="0" lang="en-US" altLang="en-US" sz="1400" b="0" i="0" u="none" strike="noStrike" kern="1200" cap="none" spc="0" normalizeH="0" baseline="0" noProof="0">
                <a:ln>
                  <a:noFill/>
                </a:ln>
                <a:effectLst/>
                <a:uLnTx/>
                <a:uFillTx/>
                <a:latin typeface="+mn-lt"/>
                <a:ea typeface="Fira Sans" panose="020B0503050000020004" pitchFamily="34" charset="0"/>
                <a:cs typeface="Arial" pitchFamily="34" charset="0"/>
              </a:rPr>
            </a:br>
            <a:r>
              <a:rPr kumimoji="0" lang="en-US" altLang="en-US" sz="1400" b="0" i="0" u="none" strike="noStrike" kern="1200" cap="none" spc="0" normalizeH="0" baseline="0" noProof="0">
                <a:ln>
                  <a:noFill/>
                </a:ln>
                <a:effectLst/>
                <a:uLnTx/>
                <a:uFillTx/>
                <a:latin typeface="+mn-lt"/>
                <a:ea typeface="Fira Sans" panose="020B0503050000020004" pitchFamily="34" charset="0"/>
                <a:cs typeface="Arial" pitchFamily="34" charset="0"/>
              </a:rPr>
              <a:t>of applied deuterium-labeled </a:t>
            </a:r>
            <a:br>
              <a:rPr kumimoji="0" lang="en-US" altLang="en-US" sz="1400" b="0" i="0" u="none" strike="noStrike" kern="1200" cap="none" spc="0" normalizeH="0" baseline="0" noProof="0">
                <a:ln>
                  <a:noFill/>
                </a:ln>
                <a:effectLst/>
                <a:uLnTx/>
                <a:uFillTx/>
                <a:latin typeface="+mn-lt"/>
                <a:ea typeface="Fira Sans" panose="020B0503050000020004" pitchFamily="34" charset="0"/>
                <a:cs typeface="Arial" pitchFamily="34" charset="0"/>
              </a:rPr>
            </a:br>
            <a:r>
              <a:rPr kumimoji="0" lang="en-US" altLang="en-US" sz="1400" b="0" i="0" u="none" strike="noStrike" kern="1200" cap="none" spc="0" normalizeH="0" baseline="0" noProof="0">
                <a:ln>
                  <a:noFill/>
                </a:ln>
                <a:effectLst/>
                <a:uLnTx/>
                <a:uFillTx/>
                <a:latin typeface="+mn-lt"/>
                <a:ea typeface="Fira Sans" panose="020B0503050000020004" pitchFamily="34" charset="0"/>
                <a:cs typeface="Arial" pitchFamily="34" charset="0"/>
              </a:rPr>
              <a:t>Vitamin E acetate </a:t>
            </a:r>
            <a:endParaRPr kumimoji="0" lang="en-US" altLang="en-US" sz="1200" b="0" i="0" u="none" strike="noStrike" kern="1200" cap="none" spc="0" normalizeH="0" baseline="0" noProof="0">
              <a:ln>
                <a:noFill/>
              </a:ln>
              <a:effectLst/>
              <a:uLnTx/>
              <a:uFillTx/>
              <a:latin typeface="+mn-lt"/>
              <a:ea typeface="Fira Sans" panose="020B0503050000020004" pitchFamily="34" charset="0"/>
              <a:cs typeface="Arial" pitchFamily="34" charset="0"/>
            </a:endParaRPr>
          </a:p>
        </p:txBody>
      </p:sp>
      <p:sp>
        <p:nvSpPr>
          <p:cNvPr id="12" name="Text Box 48">
            <a:extLst>
              <a:ext uri="{FF2B5EF4-FFF2-40B4-BE49-F238E27FC236}">
                <a16:creationId xmlns:a16="http://schemas.microsoft.com/office/drawing/2014/main" id="{ACBBB7FA-6E07-18F1-EFD7-A6485E316499}"/>
              </a:ext>
            </a:extLst>
          </p:cNvPr>
          <p:cNvSpPr txBox="1">
            <a:spLocks noChangeArrowheads="1"/>
          </p:cNvSpPr>
          <p:nvPr/>
        </p:nvSpPr>
        <p:spPr bwMode="auto">
          <a:xfrm>
            <a:off x="1482726" y="3972260"/>
            <a:ext cx="4325938" cy="279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en-US" altLang="en-US" sz="1200" b="1" i="0" u="none" strike="noStrike" kern="1200" cap="none" spc="0" normalizeH="0" baseline="0" noProof="0">
                <a:ln>
                  <a:noFill/>
                </a:ln>
                <a:effectLst/>
                <a:uLnTx/>
                <a:uFillTx/>
                <a:latin typeface="+mn-lt"/>
                <a:ea typeface="Fira Sans Medium" panose="020B0603050000020004" pitchFamily="34" charset="0"/>
                <a:cs typeface="Arial" pitchFamily="34" charset="0"/>
              </a:rPr>
              <a:t>after 3 h          after 6 h           after 24 h          after 48  h</a:t>
            </a:r>
            <a:endParaRPr kumimoji="0" lang="en-US" altLang="en-US" sz="1200" b="0" i="0" u="none" strike="noStrike" kern="1200" cap="none" spc="0" normalizeH="0" baseline="0" noProof="0">
              <a:ln>
                <a:noFill/>
              </a:ln>
              <a:effectLst/>
              <a:uLnTx/>
              <a:uFillTx/>
              <a:latin typeface="+mn-lt"/>
              <a:ea typeface="Fira Sans Medium" panose="020B0603050000020004" pitchFamily="34" charset="0"/>
              <a:cs typeface="Arial" pitchFamily="34" charset="0"/>
            </a:endParaRPr>
          </a:p>
        </p:txBody>
      </p:sp>
      <p:sp>
        <p:nvSpPr>
          <p:cNvPr id="13" name="Text Box 49">
            <a:extLst>
              <a:ext uri="{FF2B5EF4-FFF2-40B4-BE49-F238E27FC236}">
                <a16:creationId xmlns:a16="http://schemas.microsoft.com/office/drawing/2014/main" id="{B28233FA-746B-309F-AD05-97270E36D38B}"/>
              </a:ext>
            </a:extLst>
          </p:cNvPr>
          <p:cNvSpPr txBox="1">
            <a:spLocks noChangeArrowheads="1"/>
          </p:cNvSpPr>
          <p:nvPr/>
        </p:nvSpPr>
        <p:spPr bwMode="auto">
          <a:xfrm>
            <a:off x="6595802" y="1491587"/>
            <a:ext cx="3812484" cy="1083374"/>
          </a:xfrm>
          <a:prstGeom prst="rect">
            <a:avLst/>
          </a:prstGeom>
          <a:noFill/>
          <a:ln>
            <a:noFill/>
          </a:ln>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marL="266700" indent="-2667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266700" marR="0" lvl="0" indent="-266700" algn="l" defTabSz="914400" rtl="0" eaLnBrk="0" fontAlgn="auto" latinLnBrk="0" hangingPunct="0">
              <a:lnSpc>
                <a:spcPct val="115000"/>
              </a:lnSpc>
              <a:spcBef>
                <a:spcPts val="0"/>
              </a:spcBef>
              <a:spcAft>
                <a:spcPts val="0"/>
              </a:spcAft>
              <a:buClrTx/>
              <a:buSzTx/>
              <a:buFontTx/>
              <a:buChar char="•"/>
              <a:tabLst/>
              <a:defRPr/>
            </a:pPr>
            <a:r>
              <a:rPr kumimoji="0" lang="en-US" altLang="en-US" sz="1400" b="0" i="0" u="none" strike="noStrike" kern="1200" cap="none" spc="0" normalizeH="0" baseline="0" noProof="0">
                <a:ln>
                  <a:noFill/>
                </a:ln>
                <a:effectLst/>
                <a:uLnTx/>
                <a:uFillTx/>
                <a:latin typeface="+mn-lt"/>
                <a:ea typeface="Fira Sans" panose="020B0503050000020004" pitchFamily="34" charset="0"/>
                <a:cs typeface="Arial" pitchFamily="34" charset="0"/>
              </a:rPr>
              <a:t>Single application of a 5% Vitamin E acetate in cream </a:t>
            </a:r>
          </a:p>
          <a:p>
            <a:pPr marL="266700" marR="0" lvl="0" indent="-266700" algn="l" defTabSz="914400" rtl="0" eaLnBrk="0" fontAlgn="auto" latinLnBrk="0" hangingPunct="0">
              <a:lnSpc>
                <a:spcPct val="115000"/>
              </a:lnSpc>
              <a:spcBef>
                <a:spcPts val="0"/>
              </a:spcBef>
              <a:spcAft>
                <a:spcPts val="0"/>
              </a:spcAft>
              <a:buClrTx/>
              <a:buSzTx/>
              <a:buFontTx/>
              <a:buChar char="•"/>
              <a:tabLst/>
              <a:defRPr/>
            </a:pPr>
            <a:r>
              <a:rPr kumimoji="0" lang="en-US" altLang="en-US" sz="1400" b="0" i="0" u="none" strike="noStrike" kern="1200" cap="none" spc="0" normalizeH="0" baseline="0" noProof="0">
                <a:ln>
                  <a:noFill/>
                </a:ln>
                <a:effectLst/>
                <a:uLnTx/>
                <a:uFillTx/>
                <a:latin typeface="+mn-lt"/>
                <a:ea typeface="Fira Sans" panose="020B0503050000020004" pitchFamily="34" charset="0"/>
                <a:cs typeface="Arial" pitchFamily="34" charset="0"/>
              </a:rPr>
              <a:t>Determination of released tocopherol in the skin by GC-MS</a:t>
            </a:r>
          </a:p>
        </p:txBody>
      </p:sp>
      <p:sp>
        <p:nvSpPr>
          <p:cNvPr id="14" name="Text Box 50">
            <a:extLst>
              <a:ext uri="{FF2B5EF4-FFF2-40B4-BE49-F238E27FC236}">
                <a16:creationId xmlns:a16="http://schemas.microsoft.com/office/drawing/2014/main" id="{92F31968-3ABF-8211-73FF-0CBA682EDD2A}"/>
              </a:ext>
            </a:extLst>
          </p:cNvPr>
          <p:cNvSpPr txBox="1">
            <a:spLocks noChangeArrowheads="1"/>
          </p:cNvSpPr>
          <p:nvPr/>
        </p:nvSpPr>
        <p:spPr bwMode="auto">
          <a:xfrm>
            <a:off x="2030412" y="1446043"/>
            <a:ext cx="29337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ctr" defTabSz="914400" rtl="0" eaLnBrk="0" fontAlgn="auto" latinLnBrk="0" hangingPunct="0">
              <a:lnSpc>
                <a:spcPct val="100000"/>
              </a:lnSpc>
              <a:spcBef>
                <a:spcPct val="50000"/>
              </a:spcBef>
              <a:spcAft>
                <a:spcPts val="0"/>
              </a:spcAft>
              <a:buClrTx/>
              <a:buSzTx/>
              <a:buFontTx/>
              <a:buNone/>
              <a:tabLst/>
              <a:defRPr/>
            </a:pPr>
            <a:r>
              <a:rPr kumimoji="0" lang="en-US" sz="1400" b="0" i="0" u="none" strike="noStrike" kern="1200" cap="none" spc="0" normalizeH="0" baseline="0" noProof="0">
                <a:ln>
                  <a:noFill/>
                </a:ln>
                <a:effectLst/>
                <a:uLnTx/>
                <a:uFillTx/>
                <a:ea typeface="+mn-ea"/>
                <a:cs typeface="+mn-cs"/>
              </a:rPr>
              <a:t>pmol  Tocopherol /mg Epidermis</a:t>
            </a:r>
          </a:p>
        </p:txBody>
      </p:sp>
      <p:sp>
        <p:nvSpPr>
          <p:cNvPr id="15" name="Rechteck 3">
            <a:extLst>
              <a:ext uri="{FF2B5EF4-FFF2-40B4-BE49-F238E27FC236}">
                <a16:creationId xmlns:a16="http://schemas.microsoft.com/office/drawing/2014/main" id="{E5CB762E-90F1-5232-E4D2-2AE0A3737F2F}"/>
              </a:ext>
            </a:extLst>
          </p:cNvPr>
          <p:cNvSpPr>
            <a:spLocks noChangeArrowheads="1"/>
          </p:cNvSpPr>
          <p:nvPr/>
        </p:nvSpPr>
        <p:spPr bwMode="auto">
          <a:xfrm>
            <a:off x="6984814" y="3549668"/>
            <a:ext cx="22717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altLang="en-US" sz="1400" b="0" i="0" u="none" strike="noStrike" kern="1200" cap="none" spc="0" normalizeH="0" baseline="0" noProof="0" err="1">
                <a:ln>
                  <a:noFill/>
                </a:ln>
                <a:effectLst/>
                <a:uLnTx/>
                <a:uFillTx/>
                <a:latin typeface="+mn-lt"/>
                <a:ea typeface="Fira Sans" panose="020B0503050000020004" pitchFamily="34" charset="0"/>
                <a:cs typeface="Arial" pitchFamily="34" charset="0"/>
              </a:rPr>
              <a:t>Endogeneous</a:t>
            </a:r>
            <a:r>
              <a:rPr kumimoji="0" lang="en-US" altLang="en-US" sz="1400" b="0" i="0" u="none" strike="noStrike" kern="1200" cap="none" spc="0" normalizeH="0" baseline="0" noProof="0">
                <a:ln>
                  <a:noFill/>
                </a:ln>
                <a:effectLst/>
                <a:uLnTx/>
                <a:uFillTx/>
                <a:latin typeface="+mn-lt"/>
                <a:ea typeface="Fira Sans" panose="020B0503050000020004" pitchFamily="34" charset="0"/>
                <a:cs typeface="Arial" pitchFamily="34" charset="0"/>
              </a:rPr>
              <a:t> tocopherol</a:t>
            </a:r>
            <a:endParaRPr kumimoji="0" lang="de-DE" altLang="en-US" sz="1800" b="0" i="0" u="none" strike="noStrike" kern="1200" cap="none" spc="0" normalizeH="0" baseline="0" noProof="0">
              <a:ln>
                <a:noFill/>
              </a:ln>
              <a:effectLst/>
              <a:uLnTx/>
              <a:uFillTx/>
              <a:latin typeface="+mn-lt"/>
              <a:ea typeface="Fira Sans" panose="020B0503050000020004" pitchFamily="34" charset="0"/>
              <a:cs typeface="Arial" pitchFamily="34" charset="0"/>
            </a:endParaRPr>
          </a:p>
        </p:txBody>
      </p:sp>
      <p:sp>
        <p:nvSpPr>
          <p:cNvPr id="16" name="Text Box 9">
            <a:extLst>
              <a:ext uri="{FF2B5EF4-FFF2-40B4-BE49-F238E27FC236}">
                <a16:creationId xmlns:a16="http://schemas.microsoft.com/office/drawing/2014/main" id="{331706E5-5BC0-B6F0-F47E-C4D119253ED8}"/>
              </a:ext>
            </a:extLst>
          </p:cNvPr>
          <p:cNvSpPr txBox="1">
            <a:spLocks noChangeArrowheads="1"/>
          </p:cNvSpPr>
          <p:nvPr/>
        </p:nvSpPr>
        <p:spPr bwMode="auto">
          <a:xfrm>
            <a:off x="7013387" y="3919400"/>
            <a:ext cx="2376487"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t">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de-CH" altLang="en-US" sz="1000" b="0" i="0" u="none" strike="noStrike" kern="1200" cap="none" spc="0" normalizeH="0" baseline="0" noProof="0">
                <a:ln>
                  <a:noFill/>
                </a:ln>
                <a:effectLst/>
                <a:uLnTx/>
                <a:uFillTx/>
                <a:latin typeface="+mn-lt"/>
                <a:ea typeface="Fira Sans" panose="020B0503050000020004" pitchFamily="34" charset="0"/>
                <a:cs typeface="Arial" pitchFamily="34" charset="0"/>
              </a:rPr>
              <a:t>K.A.Kramer-Strickland, J.Invest.Dermatol, 1998</a:t>
            </a:r>
          </a:p>
        </p:txBody>
      </p:sp>
      <p:cxnSp>
        <p:nvCxnSpPr>
          <p:cNvPr id="17" name="Gerade Verbindung mit Pfeil 2">
            <a:extLst>
              <a:ext uri="{FF2B5EF4-FFF2-40B4-BE49-F238E27FC236}">
                <a16:creationId xmlns:a16="http://schemas.microsoft.com/office/drawing/2014/main" id="{86A0A1D3-96FB-76D5-1A0C-09E00CC5E164}"/>
              </a:ext>
            </a:extLst>
          </p:cNvPr>
          <p:cNvCxnSpPr/>
          <p:nvPr/>
        </p:nvCxnSpPr>
        <p:spPr bwMode="auto">
          <a:xfrm>
            <a:off x="5682973" y="5635555"/>
            <a:ext cx="574675" cy="0"/>
          </a:xfrm>
          <a:prstGeom prst="straightConnector1">
            <a:avLst/>
          </a:prstGeom>
          <a:ln w="38100">
            <a:solidFill>
              <a:schemeClr val="accent5"/>
            </a:solidFill>
            <a:headEnd type="none" w="med" len="med"/>
            <a:tailEnd type="arrow"/>
          </a:ln>
        </p:spPr>
        <p:style>
          <a:lnRef idx="1">
            <a:schemeClr val="accent6"/>
          </a:lnRef>
          <a:fillRef idx="0">
            <a:schemeClr val="accent6"/>
          </a:fillRef>
          <a:effectRef idx="0">
            <a:schemeClr val="accent6"/>
          </a:effectRef>
          <a:fontRef idx="minor">
            <a:schemeClr val="tx1"/>
          </a:fontRef>
        </p:style>
      </p:cxnSp>
      <p:sp>
        <p:nvSpPr>
          <p:cNvPr id="18" name="Textfeld 6">
            <a:extLst>
              <a:ext uri="{FF2B5EF4-FFF2-40B4-BE49-F238E27FC236}">
                <a16:creationId xmlns:a16="http://schemas.microsoft.com/office/drawing/2014/main" id="{B49AADA4-8319-FBDD-E23E-60425F82AFA8}"/>
              </a:ext>
            </a:extLst>
          </p:cNvPr>
          <p:cNvSpPr txBox="1"/>
          <p:nvPr/>
        </p:nvSpPr>
        <p:spPr>
          <a:xfrm>
            <a:off x="2515176" y="5466317"/>
            <a:ext cx="65703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ea typeface="+mn-ea"/>
                <a:cs typeface="+mn-cs"/>
              </a:rPr>
              <a:t>Vitamin E acetate     			</a:t>
            </a:r>
            <a:r>
              <a:rPr kumimoji="0" lang="el-GR" sz="1800" b="1" i="0" u="none" strike="noStrike" kern="1200" cap="none" spc="0" normalizeH="0" baseline="0" noProof="0">
                <a:ln>
                  <a:noFill/>
                </a:ln>
                <a:effectLst/>
                <a:uLnTx/>
                <a:uFillTx/>
                <a:ea typeface="+mn-ea"/>
                <a:cs typeface="+mn-cs"/>
              </a:rPr>
              <a:t>α</a:t>
            </a:r>
            <a:r>
              <a:rPr kumimoji="0" lang="de-CH" sz="1800" b="1" i="0" u="none" strike="noStrike" kern="1200" cap="none" spc="0" normalizeH="0" baseline="0" noProof="0">
                <a:ln>
                  <a:noFill/>
                </a:ln>
                <a:effectLst/>
                <a:uLnTx/>
                <a:uFillTx/>
                <a:ea typeface="+mn-ea"/>
                <a:cs typeface="+mn-cs"/>
              </a:rPr>
              <a:t>-</a:t>
            </a:r>
            <a:r>
              <a:rPr kumimoji="0" lang="en-US" sz="1800" b="1" i="0" u="none" strike="noStrike" kern="1200" cap="none" spc="0" normalizeH="0" baseline="0" noProof="0">
                <a:ln>
                  <a:noFill/>
                </a:ln>
                <a:effectLst/>
                <a:uLnTx/>
                <a:uFillTx/>
                <a:ea typeface="+mn-ea"/>
                <a:cs typeface="+mn-cs"/>
              </a:rPr>
              <a:t>tocopherol</a:t>
            </a:r>
          </a:p>
        </p:txBody>
      </p:sp>
      <p:sp>
        <p:nvSpPr>
          <p:cNvPr id="19" name="TextBox 1">
            <a:extLst>
              <a:ext uri="{FF2B5EF4-FFF2-40B4-BE49-F238E27FC236}">
                <a16:creationId xmlns:a16="http://schemas.microsoft.com/office/drawing/2014/main" id="{C287F41C-E467-BAA8-6B7E-1D81C78407E9}"/>
              </a:ext>
            </a:extLst>
          </p:cNvPr>
          <p:cNvSpPr txBox="1"/>
          <p:nvPr/>
        </p:nvSpPr>
        <p:spPr>
          <a:xfrm>
            <a:off x="5052989" y="5754297"/>
            <a:ext cx="170562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effectLst/>
                <a:uLnTx/>
                <a:uFillTx/>
                <a:ea typeface="+mn-ea"/>
                <a:cs typeface="+mn-cs"/>
              </a:rPr>
              <a:t>Conversion on human skin by </a:t>
            </a:r>
            <a:r>
              <a:rPr kumimoji="0" lang="en-GB" sz="1200" b="1" i="0" u="none" strike="noStrike" kern="1200" cap="none" spc="0" normalizeH="0" baseline="0" noProof="0" err="1">
                <a:ln>
                  <a:noFill/>
                </a:ln>
                <a:effectLst/>
                <a:uLnTx/>
                <a:uFillTx/>
                <a:ea typeface="+mn-ea"/>
                <a:cs typeface="+mn-cs"/>
              </a:rPr>
              <a:t>esterases</a:t>
            </a:r>
            <a:r>
              <a:rPr kumimoji="0" lang="en-GB" sz="1200" b="1" i="0" u="none" strike="noStrike" kern="1200" cap="none" spc="0" normalizeH="0" baseline="0" noProof="0">
                <a:ln>
                  <a:noFill/>
                </a:ln>
                <a:effectLst/>
                <a:uLnTx/>
                <a:uFillTx/>
                <a:ea typeface="+mn-ea"/>
                <a:cs typeface="+mn-cs"/>
              </a:rPr>
              <a:t> (1)(2)</a:t>
            </a:r>
          </a:p>
        </p:txBody>
      </p:sp>
      <p:sp>
        <p:nvSpPr>
          <p:cNvPr id="20" name="Text Box 21">
            <a:extLst>
              <a:ext uri="{FF2B5EF4-FFF2-40B4-BE49-F238E27FC236}">
                <a16:creationId xmlns:a16="http://schemas.microsoft.com/office/drawing/2014/main" id="{F74FBEE9-F3F3-848D-F44B-9659CA395455}"/>
              </a:ext>
            </a:extLst>
          </p:cNvPr>
          <p:cNvSpPr txBox="1">
            <a:spLocks noChangeArrowheads="1"/>
          </p:cNvSpPr>
          <p:nvPr/>
        </p:nvSpPr>
        <p:spPr bwMode="auto">
          <a:xfrm>
            <a:off x="754062" y="6382225"/>
            <a:ext cx="4210050" cy="24622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r>
              <a:rPr kumimoji="0" lang="de-CH" altLang="en-US" sz="1000" b="0" i="0" u="none" strike="noStrike" kern="1200" cap="none" spc="0" normalizeH="0" baseline="0" noProof="0">
                <a:ln>
                  <a:noFill/>
                </a:ln>
                <a:effectLst/>
                <a:uLnTx/>
                <a:uFillTx/>
                <a:latin typeface="+mn-lt"/>
                <a:ea typeface="Fira Sans" panose="020B0503050000020004" pitchFamily="34" charset="0"/>
                <a:cs typeface="Arial" pitchFamily="34" charset="0"/>
              </a:rPr>
              <a:t>(1) Weber et al. 1997    (2) Baschong et al. 2001</a:t>
            </a:r>
          </a:p>
        </p:txBody>
      </p:sp>
      <p:graphicFrame>
        <p:nvGraphicFramePr>
          <p:cNvPr id="21" name="Objekt 2">
            <a:extLst>
              <a:ext uri="{FF2B5EF4-FFF2-40B4-BE49-F238E27FC236}">
                <a16:creationId xmlns:a16="http://schemas.microsoft.com/office/drawing/2014/main" id="{74A7D43C-BDD2-5C01-A2B2-AF26AC231504}"/>
              </a:ext>
            </a:extLst>
          </p:cNvPr>
          <p:cNvGraphicFramePr>
            <a:graphicFrameLocks noChangeAspect="1"/>
          </p:cNvGraphicFramePr>
          <p:nvPr/>
        </p:nvGraphicFramePr>
        <p:xfrm>
          <a:off x="1482726" y="4344085"/>
          <a:ext cx="3984920" cy="1027823"/>
        </p:xfrm>
        <a:graphic>
          <a:graphicData uri="http://schemas.openxmlformats.org/presentationml/2006/ole">
            <mc:AlternateContent xmlns:mc="http://schemas.openxmlformats.org/markup-compatibility/2006">
              <mc:Choice xmlns:v="urn:schemas-microsoft-com:vml" Requires="v">
                <p:oleObj name="ISIS/Draw Sketch" r:id="rId4" imgW="4505040" imgH="1161720" progId="ISISServer">
                  <p:embed/>
                </p:oleObj>
              </mc:Choice>
              <mc:Fallback>
                <p:oleObj name="ISIS/Draw Sketch" r:id="rId4" imgW="4505040" imgH="1161720" progId="ISISServer">
                  <p:embed/>
                  <p:pic>
                    <p:nvPicPr>
                      <p:cNvPr id="21" name="Objekt 2">
                        <a:extLst>
                          <a:ext uri="{FF2B5EF4-FFF2-40B4-BE49-F238E27FC236}">
                            <a16:creationId xmlns:a16="http://schemas.microsoft.com/office/drawing/2014/main" id="{74A7D43C-BDD2-5C01-A2B2-AF26AC231504}"/>
                          </a:ext>
                        </a:extLst>
                      </p:cNvPr>
                      <p:cNvPicPr/>
                      <p:nvPr/>
                    </p:nvPicPr>
                    <p:blipFill>
                      <a:blip r:embed="rId5"/>
                      <a:stretch>
                        <a:fillRect/>
                      </a:stretch>
                    </p:blipFill>
                    <p:spPr>
                      <a:xfrm>
                        <a:off x="1482726" y="4344085"/>
                        <a:ext cx="3984920" cy="1027823"/>
                      </a:xfrm>
                      <a:prstGeom prst="rect">
                        <a:avLst/>
                      </a:prstGeom>
                    </p:spPr>
                  </p:pic>
                </p:oleObj>
              </mc:Fallback>
            </mc:AlternateContent>
          </a:graphicData>
        </a:graphic>
      </p:graphicFrame>
      <p:graphicFrame>
        <p:nvGraphicFramePr>
          <p:cNvPr id="22" name="Objekt 3">
            <a:extLst>
              <a:ext uri="{FF2B5EF4-FFF2-40B4-BE49-F238E27FC236}">
                <a16:creationId xmlns:a16="http://schemas.microsoft.com/office/drawing/2014/main" id="{86179C3E-7DE6-04EA-B99C-69374FE96EFF}"/>
              </a:ext>
            </a:extLst>
          </p:cNvPr>
          <p:cNvGraphicFramePr>
            <a:graphicFrameLocks noChangeAspect="1"/>
          </p:cNvGraphicFramePr>
          <p:nvPr/>
        </p:nvGraphicFramePr>
        <p:xfrm>
          <a:off x="6456387" y="4411878"/>
          <a:ext cx="3490488" cy="962071"/>
        </p:xfrm>
        <a:graphic>
          <a:graphicData uri="http://schemas.openxmlformats.org/presentationml/2006/ole">
            <mc:AlternateContent xmlns:mc="http://schemas.openxmlformats.org/markup-compatibility/2006">
              <mc:Choice xmlns:v="urn:schemas-microsoft-com:vml" Requires="v">
                <p:oleObj name="ISIS/Draw Sketch" r:id="rId6" imgW="4181400" imgH="1152360" progId="ISISServer">
                  <p:embed/>
                </p:oleObj>
              </mc:Choice>
              <mc:Fallback>
                <p:oleObj name="ISIS/Draw Sketch" r:id="rId6" imgW="4181400" imgH="1152360" progId="ISISServer">
                  <p:embed/>
                  <p:pic>
                    <p:nvPicPr>
                      <p:cNvPr id="22" name="Objekt 3">
                        <a:extLst>
                          <a:ext uri="{FF2B5EF4-FFF2-40B4-BE49-F238E27FC236}">
                            <a16:creationId xmlns:a16="http://schemas.microsoft.com/office/drawing/2014/main" id="{86179C3E-7DE6-04EA-B99C-69374FE96EFF}"/>
                          </a:ext>
                        </a:extLst>
                      </p:cNvPr>
                      <p:cNvPicPr/>
                      <p:nvPr/>
                    </p:nvPicPr>
                    <p:blipFill>
                      <a:blip r:embed="rId7"/>
                      <a:stretch>
                        <a:fillRect/>
                      </a:stretch>
                    </p:blipFill>
                    <p:spPr>
                      <a:xfrm>
                        <a:off x="6456387" y="4411878"/>
                        <a:ext cx="3490488" cy="962071"/>
                      </a:xfrm>
                      <a:prstGeom prst="rect">
                        <a:avLst/>
                      </a:prstGeom>
                    </p:spPr>
                  </p:pic>
                </p:oleObj>
              </mc:Fallback>
            </mc:AlternateContent>
          </a:graphicData>
        </a:graphic>
      </p:graphicFrame>
    </p:spTree>
    <p:extLst>
      <p:ext uri="{BB962C8B-B14F-4D97-AF65-F5344CB8AC3E}">
        <p14:creationId xmlns:p14="http://schemas.microsoft.com/office/powerpoint/2010/main" val="33780719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3">
            <a:extLst>
              <a:ext uri="{FF2B5EF4-FFF2-40B4-BE49-F238E27FC236}">
                <a16:creationId xmlns:a16="http://schemas.microsoft.com/office/drawing/2014/main" id="{01ACAA8C-0126-0AA4-8C70-ABAEA3F83AFE}"/>
              </a:ext>
            </a:extLst>
          </p:cNvPr>
          <p:cNvSpPr>
            <a:spLocks noGrp="1"/>
          </p:cNvSpPr>
          <p:nvPr>
            <p:ph type="body" idx="11"/>
          </p:nvPr>
        </p:nvSpPr>
        <p:spPr>
          <a:xfrm>
            <a:off x="302400" y="680400"/>
            <a:ext cx="10423910" cy="400384"/>
          </a:xfrm>
        </p:spPr>
        <p:txBody>
          <a:bodyPr anchor="ctr"/>
          <a:lstStyle/>
          <a:p>
            <a:r>
              <a:rPr lang="en-US" sz="2000">
                <a:solidFill>
                  <a:schemeClr val="tx1"/>
                </a:solidFill>
              </a:rPr>
              <a:t>Helps to </a:t>
            </a:r>
            <a:r>
              <a:rPr lang="en-US">
                <a:solidFill>
                  <a:schemeClr val="tx1"/>
                </a:solidFill>
              </a:rPr>
              <a:t>reduce</a:t>
            </a:r>
            <a:r>
              <a:rPr lang="en-US" sz="2000">
                <a:solidFill>
                  <a:schemeClr val="tx1"/>
                </a:solidFill>
              </a:rPr>
              <a:t> formation of sunburn cells</a:t>
            </a:r>
            <a:endParaRPr lang="fr-FR" sz="2000">
              <a:solidFill>
                <a:schemeClr val="tx1"/>
              </a:solidFill>
            </a:endParaRPr>
          </a:p>
        </p:txBody>
      </p:sp>
      <p:sp>
        <p:nvSpPr>
          <p:cNvPr id="7" name="Titre 4">
            <a:extLst>
              <a:ext uri="{FF2B5EF4-FFF2-40B4-BE49-F238E27FC236}">
                <a16:creationId xmlns:a16="http://schemas.microsoft.com/office/drawing/2014/main" id="{6D789E90-3ABF-BAD0-B9B2-64C102193769}"/>
              </a:ext>
            </a:extLst>
          </p:cNvPr>
          <p:cNvSpPr>
            <a:spLocks noGrp="1"/>
          </p:cNvSpPr>
          <p:nvPr>
            <p:ph type="title"/>
          </p:nvPr>
        </p:nvSpPr>
        <p:spPr>
          <a:xfrm>
            <a:off x="302400" y="302400"/>
            <a:ext cx="11591925" cy="303211"/>
          </a:xfrm>
        </p:spPr>
        <p:txBody>
          <a:bodyPr/>
          <a:lstStyle/>
          <a:p>
            <a:r>
              <a:rPr lang="en-GB" sz="2400">
                <a:solidFill>
                  <a:schemeClr val="tx1"/>
                </a:solidFill>
              </a:rPr>
              <a:t>Vitamin E helps preventing photo-aging </a:t>
            </a:r>
          </a:p>
        </p:txBody>
      </p:sp>
      <p:sp>
        <p:nvSpPr>
          <p:cNvPr id="8" name="TextBox 7">
            <a:extLst>
              <a:ext uri="{FF2B5EF4-FFF2-40B4-BE49-F238E27FC236}">
                <a16:creationId xmlns:a16="http://schemas.microsoft.com/office/drawing/2014/main" id="{230D4650-C3D6-D2CE-612F-2C4CAD2B99BD}"/>
              </a:ext>
            </a:extLst>
          </p:cNvPr>
          <p:cNvSpPr txBox="1"/>
          <p:nvPr/>
        </p:nvSpPr>
        <p:spPr>
          <a:xfrm>
            <a:off x="212260" y="1188000"/>
            <a:ext cx="6628155" cy="1477328"/>
          </a:xfrm>
          <a:prstGeom prst="rect">
            <a:avLst/>
          </a:prstGeom>
          <a:noFill/>
        </p:spPr>
        <p:txBody>
          <a:bodyPr wrap="square" rtlCol="0">
            <a:spAutoFit/>
          </a:bodyPr>
          <a:lstStyle/>
          <a:p>
            <a:r>
              <a:rPr lang="en-US"/>
              <a:t>Sunburn cells are keratinocytes undergoing programmed cell death (apoptosis) after they have received a UVB dose that irreversibly and severely damaged their DNA. </a:t>
            </a:r>
          </a:p>
          <a:p>
            <a:r>
              <a:rPr lang="en-US"/>
              <a:t>An increasing number is a key indicator for ongoing damage in the epidermis</a:t>
            </a:r>
            <a:endParaRPr lang="fr-FR"/>
          </a:p>
        </p:txBody>
      </p:sp>
      <p:sp>
        <p:nvSpPr>
          <p:cNvPr id="9" name="TextBox 8">
            <a:extLst>
              <a:ext uri="{FF2B5EF4-FFF2-40B4-BE49-F238E27FC236}">
                <a16:creationId xmlns:a16="http://schemas.microsoft.com/office/drawing/2014/main" id="{82BEBA98-5322-F858-8445-3BFD306B24DD}"/>
              </a:ext>
            </a:extLst>
          </p:cNvPr>
          <p:cNvSpPr txBox="1"/>
          <p:nvPr/>
        </p:nvSpPr>
        <p:spPr>
          <a:xfrm>
            <a:off x="193139" y="2690336"/>
            <a:ext cx="6461815" cy="1477328"/>
          </a:xfrm>
          <a:prstGeom prst="rect">
            <a:avLst/>
          </a:prstGeom>
          <a:noFill/>
        </p:spPr>
        <p:txBody>
          <a:bodyPr wrap="square" rtlCol="0">
            <a:spAutoFit/>
          </a:bodyPr>
          <a:lstStyle/>
          <a:p>
            <a:r>
              <a:rPr lang="en-US"/>
              <a:t>This increasing number can easily be quantified by characteristic staining (hematoxylin-eosin)/ morphology in histology. </a:t>
            </a:r>
          </a:p>
          <a:p>
            <a:endParaRPr lang="en-US"/>
          </a:p>
          <a:p>
            <a:r>
              <a:rPr lang="en-US" b="1">
                <a:solidFill>
                  <a:schemeClr val="accent6">
                    <a:lumMod val="75000"/>
                  </a:schemeClr>
                </a:solidFill>
              </a:rPr>
              <a:t>An in-house competence</a:t>
            </a:r>
            <a:endParaRPr lang="fr-FR" b="1">
              <a:solidFill>
                <a:schemeClr val="accent6">
                  <a:lumMod val="75000"/>
                </a:schemeClr>
              </a:solidFill>
            </a:endParaRPr>
          </a:p>
        </p:txBody>
      </p:sp>
      <p:pic>
        <p:nvPicPr>
          <p:cNvPr id="14" name="Picture 9">
            <a:extLst>
              <a:ext uri="{FF2B5EF4-FFF2-40B4-BE49-F238E27FC236}">
                <a16:creationId xmlns:a16="http://schemas.microsoft.com/office/drawing/2014/main" id="{D3465D6D-0650-9E89-2228-479CD9084A8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200828" y="3698719"/>
            <a:ext cx="2657500" cy="2880868"/>
          </a:xfrm>
          <a:prstGeom prst="rect">
            <a:avLst/>
          </a:prstGeom>
        </p:spPr>
      </p:pic>
      <p:sp>
        <p:nvSpPr>
          <p:cNvPr id="15" name="Rectangle 14">
            <a:extLst>
              <a:ext uri="{FF2B5EF4-FFF2-40B4-BE49-F238E27FC236}">
                <a16:creationId xmlns:a16="http://schemas.microsoft.com/office/drawing/2014/main" id="{222496FB-02E8-88C2-8E0D-58020BE815A7}"/>
              </a:ext>
            </a:extLst>
          </p:cNvPr>
          <p:cNvSpPr/>
          <p:nvPr/>
        </p:nvSpPr>
        <p:spPr>
          <a:xfrm>
            <a:off x="302400" y="4303257"/>
            <a:ext cx="3512800" cy="1759900"/>
          </a:xfrm>
          <a:prstGeom prst="rect">
            <a:avLst/>
          </a:prstGeom>
        </p:spPr>
        <p:txBody>
          <a:bodyPr wrap="square" lIns="0" tIns="0" rIns="0" bIns="3600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400" b="1">
                <a:solidFill>
                  <a:srgbClr val="000000"/>
                </a:solidFill>
                <a:ea typeface="Fira Sans" panose="020B0503050000020004" pitchFamily="34" charset="0"/>
                <a:cs typeface="Arial" pitchFamily="34" charset="0"/>
              </a:rPr>
              <a:t>Internal s</a:t>
            </a:r>
            <a:r>
              <a:rPr kumimoji="0" lang="en-US" sz="1400" b="1" i="0" u="none" strike="noStrike" kern="1200" cap="none" spc="0" normalizeH="0" baseline="0" noProof="0" err="1">
                <a:ln>
                  <a:noFill/>
                </a:ln>
                <a:solidFill>
                  <a:srgbClr val="000000"/>
                </a:solidFill>
                <a:effectLst/>
                <a:uLnTx/>
                <a:uFillTx/>
                <a:ea typeface="Fira Sans" panose="020B0503050000020004" pitchFamily="34" charset="0"/>
                <a:cs typeface="Arial" pitchFamily="34" charset="0"/>
              </a:rPr>
              <a:t>tudy</a:t>
            </a:r>
            <a:r>
              <a:rPr kumimoji="0" lang="en-US" sz="1400" b="1" i="0" u="none" strike="noStrike" kern="1200" cap="none" spc="0" normalizeH="0" baseline="0" noProof="0">
                <a:ln>
                  <a:noFill/>
                </a:ln>
                <a:solidFill>
                  <a:srgbClr val="000000"/>
                </a:solidFill>
                <a:effectLst/>
                <a:uLnTx/>
                <a:uFillTx/>
                <a:ea typeface="Fira Sans" panose="020B0503050000020004" pitchFamily="34" charset="0"/>
                <a:cs typeface="Arial" pitchFamily="34" charset="0"/>
              </a:rPr>
              <a:t> details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000000"/>
              </a:solidFill>
              <a:effectLst/>
              <a:uLnTx/>
              <a:uFillTx/>
              <a:ea typeface="Fira Sans" panose="020B0503050000020004"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ea typeface="Fira Sans" panose="020B0503050000020004" pitchFamily="34" charset="0"/>
                <a:cs typeface="Arial" pitchFamily="34" charset="0"/>
              </a:rPr>
              <a:t>1% Vit E acetate twice daily for 5 days prior UV irradiation.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ea typeface="Fira Sans" panose="020B0503050000020004" pitchFamily="34" charset="0"/>
                <a:cs typeface="Arial" pitchFamily="34" charset="0"/>
              </a:rPr>
              <a:t>Biopsies taken 18h after UV exposure.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ea typeface="Fira Sans" panose="020B0503050000020004" pitchFamily="34" charset="0"/>
                <a:cs typeface="Arial" pitchFamily="34" charset="0"/>
              </a:rPr>
              <a:t>Sunburn cells were counted and are expressed as cells per mm of epidermis</a:t>
            </a:r>
          </a:p>
          <a:p>
            <a:pPr marL="0" marR="0" lvl="0" indent="0" algn="just"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ea typeface="Fira Sans" panose="020B0503050000020004" pitchFamily="34" charset="0"/>
              <a:cs typeface="Arial" pitchFamily="34" charset="0"/>
            </a:endParaRPr>
          </a:p>
        </p:txBody>
      </p:sp>
      <p:pic>
        <p:nvPicPr>
          <p:cNvPr id="5" name="Picture Placeholder 7" descr="A person wearing a hat&#10;&#10;AI-generated content may be incorrect.">
            <a:extLst>
              <a:ext uri="{FF2B5EF4-FFF2-40B4-BE49-F238E27FC236}">
                <a16:creationId xmlns:a16="http://schemas.microsoft.com/office/drawing/2014/main" id="{3B01930C-EF23-275A-7F42-75F4254F77AC}"/>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337427" y="0"/>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p:spPr>
      </p:pic>
    </p:spTree>
    <p:extLst>
      <p:ext uri="{BB962C8B-B14F-4D97-AF65-F5344CB8AC3E}">
        <p14:creationId xmlns:p14="http://schemas.microsoft.com/office/powerpoint/2010/main" val="105378008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15D91E7A-BA65-D926-97A5-F05DEEB875A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t="-396"/>
          <a:stretch/>
        </p:blipFill>
        <p:spPr bwMode="auto">
          <a:xfrm>
            <a:off x="6906373" y="-54441"/>
            <a:ext cx="5295152" cy="6912441"/>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3">
            <a:extLst>
              <a:ext uri="{FF2B5EF4-FFF2-40B4-BE49-F238E27FC236}">
                <a16:creationId xmlns:a16="http://schemas.microsoft.com/office/drawing/2014/main" id="{2474AB39-64A0-2EA5-A54F-8F2ED48AAF6D}"/>
              </a:ext>
            </a:extLst>
          </p:cNvPr>
          <p:cNvSpPr txBox="1">
            <a:spLocks/>
          </p:cNvSpPr>
          <p:nvPr/>
        </p:nvSpPr>
        <p:spPr>
          <a:xfrm>
            <a:off x="302399" y="1080000"/>
            <a:ext cx="5212354" cy="5102348"/>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285750" indent="-285750" defTabSz="914061">
              <a:spcAft>
                <a:spcPct val="20000"/>
              </a:spcAft>
              <a:buClr>
                <a:schemeClr val="tx1"/>
              </a:buClr>
              <a:buFont typeface="Arial" panose="020B0604020202020204" pitchFamily="34" charset="0"/>
              <a:buChar char="•"/>
              <a:tabLst>
                <a:tab pos="4570305" algn="l"/>
              </a:tabLst>
              <a:defRPr/>
            </a:pPr>
            <a:r>
              <a:rPr lang="en-GB" sz="1800" kern="1200">
                <a:ea typeface="Fira Sans" panose="020B0503050000020004" pitchFamily="34" charset="0"/>
                <a:cs typeface="Arial" pitchFamily="34" charset="0"/>
              </a:rPr>
              <a:t>Vitamin E forms are miscible in fats and oils</a:t>
            </a:r>
          </a:p>
          <a:p>
            <a:pPr marL="285750" indent="-285750" defTabSz="914061">
              <a:spcAft>
                <a:spcPct val="20000"/>
              </a:spcAft>
              <a:buClr>
                <a:schemeClr val="tx1"/>
              </a:buClr>
              <a:buFont typeface="Arial" panose="020B0604020202020204" pitchFamily="34" charset="0"/>
              <a:buChar char="•"/>
              <a:tabLst>
                <a:tab pos="4570305" algn="l"/>
              </a:tabLst>
              <a:defRPr/>
            </a:pPr>
            <a:endParaRPr lang="en-GB" sz="1800" kern="1200" dirty="0">
              <a:ea typeface="Fira Sans" panose="020B0503050000020004" pitchFamily="34" charset="0"/>
              <a:cs typeface="Arial" pitchFamily="34" charset="0"/>
            </a:endParaRPr>
          </a:p>
          <a:p>
            <a:pPr marL="285750" indent="-285750" defTabSz="914061">
              <a:spcAft>
                <a:spcPct val="20000"/>
              </a:spcAft>
              <a:buClr>
                <a:schemeClr val="tx1"/>
              </a:buClr>
              <a:buFont typeface="Arial" panose="020B0604020202020204" pitchFamily="34" charset="0"/>
              <a:buChar char="•"/>
              <a:tabLst>
                <a:tab pos="4570305" algn="l"/>
              </a:tabLst>
              <a:defRPr/>
            </a:pPr>
            <a:r>
              <a:rPr lang="en-GB" sz="1800" kern="1200" dirty="0">
                <a:ea typeface="Fira Sans" panose="020B0503050000020004" pitchFamily="34" charset="0"/>
                <a:cs typeface="Arial" pitchFamily="34" charset="0"/>
              </a:rPr>
              <a:t>The ester forms (toco. acetate) are extremely stable (e.g. towards temperature and air) in formulations. </a:t>
            </a:r>
          </a:p>
          <a:p>
            <a:pPr marL="285750" indent="-285750" defTabSz="914061">
              <a:spcAft>
                <a:spcPct val="20000"/>
              </a:spcAft>
              <a:buClr>
                <a:schemeClr val="tx1"/>
              </a:buClr>
              <a:buFont typeface="Arial" panose="020B0604020202020204" pitchFamily="34" charset="0"/>
              <a:buChar char="•"/>
              <a:tabLst>
                <a:tab pos="4570305" algn="l"/>
              </a:tabLst>
              <a:defRPr/>
            </a:pPr>
            <a:endParaRPr lang="en-GB" sz="1800" kern="1200" dirty="0">
              <a:ea typeface="Fira Sans" panose="020B0503050000020004" pitchFamily="34" charset="0"/>
              <a:cs typeface="Arial" pitchFamily="34" charset="0"/>
            </a:endParaRPr>
          </a:p>
          <a:p>
            <a:pPr marL="285750" indent="-285750" defTabSz="914061">
              <a:spcAft>
                <a:spcPct val="20000"/>
              </a:spcAft>
              <a:buClr>
                <a:schemeClr val="tx1"/>
              </a:buClr>
              <a:buFont typeface="Arial" panose="020B0604020202020204" pitchFamily="34" charset="0"/>
              <a:buChar char="•"/>
              <a:tabLst>
                <a:tab pos="4570305" algn="l"/>
              </a:tabLst>
              <a:defRPr/>
            </a:pPr>
            <a:r>
              <a:rPr lang="en-GB" sz="1800" kern="1200" dirty="0">
                <a:ea typeface="Fira Sans" panose="020B0503050000020004" pitchFamily="34" charset="0"/>
                <a:cs typeface="Arial" pitchFamily="34" charset="0"/>
              </a:rPr>
              <a:t>The tocopherol forms (dl-α tocopherol and mixed tocopherols) are sensitive towards oxidation. It is recommended to add them below 40°C or at the end of the heating phase </a:t>
            </a:r>
          </a:p>
          <a:p>
            <a:pPr marL="285750" indent="-285750" defTabSz="914061">
              <a:spcAft>
                <a:spcPct val="20000"/>
              </a:spcAft>
              <a:buClr>
                <a:schemeClr val="tx1"/>
              </a:buClr>
              <a:buFont typeface="Arial" panose="020B0604020202020204" pitchFamily="34" charset="0"/>
              <a:buChar char="•"/>
              <a:tabLst>
                <a:tab pos="4570305" algn="l"/>
              </a:tabLst>
              <a:defRPr/>
            </a:pPr>
            <a:endParaRPr lang="en-GB" sz="1800" kern="1200" dirty="0">
              <a:ea typeface="Fira Sans" panose="020B0503050000020004" pitchFamily="34" charset="0"/>
              <a:cs typeface="Arial" pitchFamily="34" charset="0"/>
            </a:endParaRPr>
          </a:p>
          <a:p>
            <a:pPr defTabSz="914061">
              <a:spcAft>
                <a:spcPct val="20000"/>
              </a:spcAft>
              <a:buClr>
                <a:srgbClr val="1A9991"/>
              </a:buClr>
              <a:buFont typeface="Wingdings" panose="05000000000000000000" pitchFamily="2" charset="2"/>
              <a:buChar char="§"/>
              <a:tabLst>
                <a:tab pos="4570305" algn="l"/>
              </a:tabLst>
              <a:defRPr/>
            </a:pPr>
            <a:endParaRPr lang="en-GB" sz="1800" kern="1200" dirty="0">
              <a:ea typeface="Fira Sans" panose="020B0503050000020004" pitchFamily="34" charset="0"/>
              <a:cs typeface="Arial" pitchFamily="34" charset="0"/>
            </a:endParaRPr>
          </a:p>
          <a:p>
            <a:pPr defTabSz="914061">
              <a:spcAft>
                <a:spcPct val="20000"/>
              </a:spcAft>
              <a:buClr>
                <a:srgbClr val="1A9991"/>
              </a:buClr>
              <a:buFontTx/>
              <a:buNone/>
              <a:tabLst>
                <a:tab pos="4570305" algn="l"/>
              </a:tabLst>
              <a:defRPr/>
            </a:pPr>
            <a:r>
              <a:rPr lang="en-GB" sz="1800" b="1" kern="1200" dirty="0">
                <a:ea typeface="Fira Sans" panose="020B0503050000020004" pitchFamily="34" charset="0"/>
                <a:cs typeface="Arial" pitchFamily="34" charset="0"/>
              </a:rPr>
              <a:t>Suggested dosage: </a:t>
            </a:r>
          </a:p>
          <a:p>
            <a:pPr defTabSz="914061">
              <a:spcAft>
                <a:spcPct val="20000"/>
              </a:spcAft>
              <a:buClr>
                <a:srgbClr val="1A9991"/>
              </a:buClr>
              <a:buFontTx/>
              <a:buNone/>
              <a:tabLst>
                <a:tab pos="4570305" algn="l"/>
              </a:tabLst>
              <a:defRPr/>
            </a:pPr>
            <a:r>
              <a:rPr lang="en-GB" sz="1800" b="1" kern="1200" dirty="0">
                <a:ea typeface="Fira Sans" panose="020B0503050000020004" pitchFamily="34" charset="0"/>
                <a:cs typeface="Arial" pitchFamily="34" charset="0"/>
              </a:rPr>
              <a:t>dl-α tocopherol : 0,05 to 0,2%</a:t>
            </a:r>
          </a:p>
          <a:p>
            <a:pPr defTabSz="914061">
              <a:spcAft>
                <a:spcPct val="20000"/>
              </a:spcAft>
              <a:buClr>
                <a:srgbClr val="1A9991"/>
              </a:buClr>
              <a:buFontTx/>
              <a:buNone/>
              <a:tabLst>
                <a:tab pos="4570305" algn="l"/>
              </a:tabLst>
              <a:defRPr/>
            </a:pPr>
            <a:r>
              <a:rPr lang="en-GB" sz="1800" b="1" kern="1200" dirty="0" err="1">
                <a:ea typeface="Fira Sans" panose="020B0503050000020004" pitchFamily="34" charset="0"/>
                <a:cs typeface="Arial" pitchFamily="34" charset="0"/>
              </a:rPr>
              <a:t>tocopheryl</a:t>
            </a:r>
            <a:r>
              <a:rPr lang="en-GB" sz="1800" b="1" kern="1200" dirty="0">
                <a:ea typeface="Fira Sans" panose="020B0503050000020004" pitchFamily="34" charset="0"/>
                <a:cs typeface="Arial" pitchFamily="34" charset="0"/>
              </a:rPr>
              <a:t> acetate : 0,5 to 5%</a:t>
            </a:r>
            <a:endParaRPr lang="en-GB" dirty="0"/>
          </a:p>
        </p:txBody>
      </p:sp>
      <p:sp>
        <p:nvSpPr>
          <p:cNvPr id="6" name="Titre 5">
            <a:extLst>
              <a:ext uri="{FF2B5EF4-FFF2-40B4-BE49-F238E27FC236}">
                <a16:creationId xmlns:a16="http://schemas.microsoft.com/office/drawing/2014/main" id="{6141DB23-8C3D-3797-5785-B46655497D41}"/>
              </a:ext>
            </a:extLst>
          </p:cNvPr>
          <p:cNvSpPr txBox="1">
            <a:spLocks/>
          </p:cNvSpPr>
          <p:nvPr/>
        </p:nvSpPr>
        <p:spPr>
          <a:xfrm>
            <a:off x="302399" y="303823"/>
            <a:ext cx="6250799" cy="371829"/>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1800" b="1" kern="1200">
                <a:solidFill>
                  <a:schemeClr val="tx1"/>
                </a:solidFill>
                <a:latin typeface="+mn-lt"/>
                <a:ea typeface="+mj-ea"/>
                <a:cs typeface="+mj-cs"/>
              </a:defRPr>
            </a:lvl1pPr>
          </a:lstStyle>
          <a:p>
            <a:r>
              <a:rPr lang="en-US" sz="2400"/>
              <a:t>Formulating with vitamin E</a:t>
            </a:r>
            <a:endParaRPr lang="fr-FR" sz="2400"/>
          </a:p>
        </p:txBody>
      </p:sp>
    </p:spTree>
    <p:extLst>
      <p:ext uri="{BB962C8B-B14F-4D97-AF65-F5344CB8AC3E}">
        <p14:creationId xmlns:p14="http://schemas.microsoft.com/office/powerpoint/2010/main" val="159744748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422BFF-B299-A47E-7516-8A70EDD4A95E}"/>
              </a:ext>
            </a:extLst>
          </p:cNvPr>
          <p:cNvSpPr>
            <a:spLocks noGrp="1"/>
          </p:cNvSpPr>
          <p:nvPr>
            <p:ph type="sldNum" sz="quarter" idx="10"/>
          </p:nvPr>
        </p:nvSpPr>
        <p:spPr/>
        <p:txBody>
          <a:bodyPr/>
          <a:lstStyle/>
          <a:p>
            <a:fld id="{5BA3E189-2F3A-42E5-B572-3520703B6186}" type="slidenum">
              <a:rPr lang="en-GB" smtClean="0"/>
              <a:pPr/>
              <a:t>80</a:t>
            </a:fld>
            <a:endParaRPr lang="en-GB"/>
          </a:p>
        </p:txBody>
      </p:sp>
      <p:sp>
        <p:nvSpPr>
          <p:cNvPr id="5" name="Title 4">
            <a:extLst>
              <a:ext uri="{FF2B5EF4-FFF2-40B4-BE49-F238E27FC236}">
                <a16:creationId xmlns:a16="http://schemas.microsoft.com/office/drawing/2014/main" id="{F0F4505C-6C8C-4B32-389B-C92B4D056A22}"/>
              </a:ext>
            </a:extLst>
          </p:cNvPr>
          <p:cNvSpPr>
            <a:spLocks noGrp="1"/>
          </p:cNvSpPr>
          <p:nvPr>
            <p:ph type="title"/>
          </p:nvPr>
        </p:nvSpPr>
        <p:spPr/>
        <p:txBody>
          <a:bodyPr/>
          <a:lstStyle/>
          <a:p>
            <a:endParaRPr lang="en-GB"/>
          </a:p>
        </p:txBody>
      </p:sp>
      <p:pic>
        <p:nvPicPr>
          <p:cNvPr id="1028" name="Picture 4">
            <a:extLst>
              <a:ext uri="{FF2B5EF4-FFF2-40B4-BE49-F238E27FC236}">
                <a16:creationId xmlns:a16="http://schemas.microsoft.com/office/drawing/2014/main" id="{4BD6FC84-F46F-8537-CDDB-7444ECECBD3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588"/>
            <a:ext cx="12192000" cy="685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46394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E0484-3CB2-9B73-AB43-076583D62481}"/>
              </a:ext>
            </a:extLst>
          </p:cNvPr>
          <p:cNvSpPr>
            <a:spLocks noGrp="1"/>
          </p:cNvSpPr>
          <p:nvPr>
            <p:ph type="title"/>
          </p:nvPr>
        </p:nvSpPr>
        <p:spPr/>
        <p:txBody>
          <a:bodyPr/>
          <a:lstStyle/>
          <a:p>
            <a:endParaRPr lang="en-GB"/>
          </a:p>
        </p:txBody>
      </p:sp>
      <p:pic>
        <p:nvPicPr>
          <p:cNvPr id="4" name="Picture 3" descr="A person laughing with brown bubbles&#10;&#10;AI-generated content may be incorrect.">
            <a:extLst>
              <a:ext uri="{FF2B5EF4-FFF2-40B4-BE49-F238E27FC236}">
                <a16:creationId xmlns:a16="http://schemas.microsoft.com/office/drawing/2014/main" id="{09285A35-87CE-A37F-DC8F-B6C6E9562FA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796609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E51012-9D59-E3CF-6089-644DA61B0A0B}"/>
              </a:ext>
            </a:extLst>
          </p:cNvPr>
          <p:cNvSpPr>
            <a:spLocks noGrp="1"/>
          </p:cNvSpPr>
          <p:nvPr>
            <p:ph type="sldNum" sz="quarter" idx="10"/>
          </p:nvPr>
        </p:nvSpPr>
        <p:spPr/>
        <p:txBody>
          <a:bodyPr/>
          <a:lstStyle/>
          <a:p>
            <a:fld id="{5BA3E189-2F3A-42E5-B572-3520703B6186}" type="slidenum">
              <a:rPr lang="en-GB" smtClean="0"/>
              <a:pPr/>
              <a:t>82</a:t>
            </a:fld>
            <a:endParaRPr lang="en-GB"/>
          </a:p>
        </p:txBody>
      </p:sp>
      <p:sp>
        <p:nvSpPr>
          <p:cNvPr id="7" name="Title 4">
            <a:extLst>
              <a:ext uri="{FF2B5EF4-FFF2-40B4-BE49-F238E27FC236}">
                <a16:creationId xmlns:a16="http://schemas.microsoft.com/office/drawing/2014/main" id="{5B2C42BA-2ADE-017B-E0D2-74E4FF6BEAE3}"/>
              </a:ext>
            </a:extLst>
          </p:cNvPr>
          <p:cNvSpPr>
            <a:spLocks noGrp="1"/>
          </p:cNvSpPr>
          <p:nvPr>
            <p:ph type="title"/>
          </p:nvPr>
        </p:nvSpPr>
        <p:spPr>
          <a:xfrm>
            <a:off x="302400" y="302400"/>
            <a:ext cx="11591925" cy="303211"/>
          </a:xfrm>
        </p:spPr>
        <p:txBody>
          <a:bodyPr/>
          <a:lstStyle/>
          <a:p>
            <a:r>
              <a:rPr lang="en-GB" sz="2400" err="1">
                <a:solidFill>
                  <a:schemeClr val="tx1"/>
                </a:solidFill>
              </a:rPr>
              <a:t>BeauPlex</a:t>
            </a:r>
            <a:r>
              <a:rPr lang="en-GB" sz="2400">
                <a:solidFill>
                  <a:schemeClr val="tx1"/>
                </a:solidFill>
              </a:rPr>
              <a:t>® VH </a:t>
            </a:r>
          </a:p>
        </p:txBody>
      </p:sp>
      <p:sp>
        <p:nvSpPr>
          <p:cNvPr id="8" name="Text Placeholder 3">
            <a:extLst>
              <a:ext uri="{FF2B5EF4-FFF2-40B4-BE49-F238E27FC236}">
                <a16:creationId xmlns:a16="http://schemas.microsoft.com/office/drawing/2014/main" id="{16603023-4640-45F4-41EA-3D9641A7677B}"/>
              </a:ext>
            </a:extLst>
          </p:cNvPr>
          <p:cNvSpPr txBox="1">
            <a:spLocks/>
          </p:cNvSpPr>
          <p:nvPr/>
        </p:nvSpPr>
        <p:spPr>
          <a:xfrm>
            <a:off x="302400" y="605611"/>
            <a:ext cx="11587200" cy="288767"/>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sz="1800">
                <a:solidFill>
                  <a:schemeClr val="tx1"/>
                </a:solidFill>
              </a:rPr>
              <a:t>Hair Benefits for the Vitamin Blend</a:t>
            </a:r>
          </a:p>
        </p:txBody>
      </p:sp>
      <p:sp>
        <p:nvSpPr>
          <p:cNvPr id="9" name="Text Placeholder 8">
            <a:extLst>
              <a:ext uri="{FF2B5EF4-FFF2-40B4-BE49-F238E27FC236}">
                <a16:creationId xmlns:a16="http://schemas.microsoft.com/office/drawing/2014/main" id="{1CA2446D-594F-3DB9-4AE8-1222C025E567}"/>
              </a:ext>
            </a:extLst>
          </p:cNvPr>
          <p:cNvSpPr txBox="1">
            <a:spLocks/>
          </p:cNvSpPr>
          <p:nvPr/>
        </p:nvSpPr>
        <p:spPr>
          <a:xfrm>
            <a:off x="196623" y="1072421"/>
            <a:ext cx="6296706" cy="5374101"/>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400" b="1" dirty="0"/>
              <a:t>Helps prevent hair loss </a:t>
            </a:r>
            <a:r>
              <a:rPr lang="en-US" sz="1400" dirty="0"/>
              <a:t>(improves hair density and thickness ) </a:t>
            </a:r>
          </a:p>
          <a:p>
            <a:pPr lvl="1">
              <a:buClr>
                <a:schemeClr val="accent6"/>
              </a:buClr>
            </a:pPr>
            <a:r>
              <a:rPr lang="en-US" sz="1400" b="1" dirty="0"/>
              <a:t>76% Proliferation </a:t>
            </a:r>
            <a:r>
              <a:rPr lang="en-US" sz="1400" dirty="0"/>
              <a:t>of hair follicle keratinocytes- </a:t>
            </a:r>
            <a:r>
              <a:rPr lang="en-US" sz="1400" i="1" dirty="0"/>
              <a:t>ex vivo </a:t>
            </a:r>
          </a:p>
          <a:p>
            <a:pPr lvl="1">
              <a:buClr>
                <a:schemeClr val="accent6"/>
              </a:buClr>
            </a:pPr>
            <a:r>
              <a:rPr lang="en-US" sz="1400" b="1" dirty="0"/>
              <a:t>Prolongation of anagen phase of hair follicles. </a:t>
            </a:r>
            <a:r>
              <a:rPr lang="en-US" sz="1400" dirty="0"/>
              <a:t>2x more than placebo- </a:t>
            </a:r>
            <a:r>
              <a:rPr lang="en-US" sz="1400" i="1" dirty="0"/>
              <a:t>ex vivo</a:t>
            </a:r>
          </a:p>
          <a:p>
            <a:pPr lvl="1">
              <a:buClr>
                <a:schemeClr val="accent6"/>
              </a:buClr>
            </a:pPr>
            <a:r>
              <a:rPr lang="en-US" sz="1400" b="1" dirty="0"/>
              <a:t>Increases hair thickness </a:t>
            </a:r>
            <a:r>
              <a:rPr lang="en-US" sz="1400" dirty="0"/>
              <a:t>(4%) and </a:t>
            </a:r>
            <a:r>
              <a:rPr lang="en-US" sz="1400" b="1" dirty="0"/>
              <a:t>density</a:t>
            </a:r>
            <a:r>
              <a:rPr lang="en-US" sz="1400" dirty="0"/>
              <a:t> (+7%) – </a:t>
            </a:r>
            <a:r>
              <a:rPr lang="en-US" sz="1400" i="1" dirty="0"/>
              <a:t>in vivo</a:t>
            </a:r>
          </a:p>
          <a:p>
            <a:pPr lvl="1">
              <a:buClr>
                <a:schemeClr val="accent6"/>
              </a:buClr>
            </a:pPr>
            <a:r>
              <a:rPr lang="en-US" sz="1400" b="1" dirty="0"/>
              <a:t>Increase Anagen to Telogen ratio </a:t>
            </a:r>
            <a:r>
              <a:rPr lang="en-US" sz="1400" dirty="0"/>
              <a:t>–</a:t>
            </a:r>
            <a:r>
              <a:rPr lang="en-US" sz="1400" i="1" dirty="0"/>
              <a:t>in vivo</a:t>
            </a:r>
          </a:p>
          <a:p>
            <a:pPr marL="0" lvl="1" indent="0">
              <a:buClr>
                <a:schemeClr val="accent1"/>
              </a:buClr>
              <a:buNone/>
            </a:pPr>
            <a:endParaRPr lang="en-US" sz="1400" b="1" dirty="0"/>
          </a:p>
          <a:p>
            <a:pPr marL="0" lvl="1" indent="0">
              <a:buClr>
                <a:schemeClr val="accent1"/>
              </a:buClr>
              <a:buFont typeface="Wingdings" panose="05000000000000000000" pitchFamily="2" charset="2"/>
              <a:buNone/>
            </a:pPr>
            <a:r>
              <a:rPr lang="en-US" sz="1400" b="1" dirty="0"/>
              <a:t>Helps prevent the appearance of greying hair </a:t>
            </a:r>
            <a:br>
              <a:rPr lang="en-US" sz="1400" b="1" dirty="0"/>
            </a:br>
            <a:r>
              <a:rPr lang="en-US" sz="1400" dirty="0"/>
              <a:t>(helps recover hair pigmentation)</a:t>
            </a:r>
          </a:p>
          <a:p>
            <a:pPr lvl="1">
              <a:buClr>
                <a:schemeClr val="accent6"/>
              </a:buClr>
            </a:pPr>
            <a:r>
              <a:rPr lang="en-US" sz="1400" b="1" dirty="0"/>
              <a:t>7% hair greying reduction </a:t>
            </a:r>
            <a:r>
              <a:rPr lang="en-US" sz="1400" dirty="0"/>
              <a:t>after 4 months– </a:t>
            </a:r>
            <a:r>
              <a:rPr lang="en-US" sz="1400" i="1" dirty="0"/>
              <a:t>in vivo</a:t>
            </a:r>
          </a:p>
          <a:p>
            <a:pPr lvl="1">
              <a:buClr>
                <a:schemeClr val="accent6"/>
              </a:buClr>
            </a:pPr>
            <a:r>
              <a:rPr lang="en-US" sz="1400" b="1" dirty="0"/>
              <a:t>60% of volunteers </a:t>
            </a:r>
            <a:r>
              <a:rPr lang="en-US" sz="1400" dirty="0"/>
              <a:t>showed </a:t>
            </a:r>
            <a:r>
              <a:rPr lang="en-US" sz="1400" b="1" dirty="0"/>
              <a:t>improvement in hair pigmentation </a:t>
            </a:r>
            <a:r>
              <a:rPr lang="en-US" sz="1400" dirty="0"/>
              <a:t>with </a:t>
            </a:r>
            <a:r>
              <a:rPr lang="en-US" sz="1400" dirty="0" err="1"/>
              <a:t>BeauPlex</a:t>
            </a:r>
            <a:r>
              <a:rPr lang="en-US" sz="1400" dirty="0"/>
              <a:t>® VH</a:t>
            </a:r>
          </a:p>
          <a:p>
            <a:endParaRPr lang="en-US" sz="1400" dirty="0"/>
          </a:p>
          <a:p>
            <a:r>
              <a:rPr lang="en-US" sz="1400" b="1" dirty="0"/>
              <a:t>Other benefits</a:t>
            </a:r>
            <a:r>
              <a:rPr lang="en-US" sz="1400" dirty="0"/>
              <a:t>: base on individual vitamins results</a:t>
            </a:r>
          </a:p>
          <a:p>
            <a:pPr lvl="1">
              <a:buClr>
                <a:schemeClr val="accent6"/>
              </a:buClr>
            </a:pPr>
            <a:r>
              <a:rPr lang="en-US" sz="1400" b="1" dirty="0"/>
              <a:t>Hydration and scalp barrier </a:t>
            </a:r>
            <a:r>
              <a:rPr lang="en-US" sz="1400" dirty="0"/>
              <a:t>improvement</a:t>
            </a:r>
          </a:p>
          <a:p>
            <a:pPr lvl="1">
              <a:buClr>
                <a:schemeClr val="accent6"/>
              </a:buClr>
            </a:pPr>
            <a:r>
              <a:rPr lang="en-US" sz="1400" dirty="0"/>
              <a:t>Strong </a:t>
            </a:r>
            <a:r>
              <a:rPr lang="en-US" sz="1400" b="1" dirty="0"/>
              <a:t>anti-oxidant properties </a:t>
            </a:r>
          </a:p>
          <a:p>
            <a:pPr marL="0" lvl="1" indent="0">
              <a:buClr>
                <a:schemeClr val="accent1"/>
              </a:buClr>
              <a:buNone/>
            </a:pPr>
            <a:endParaRPr lang="en-US" sz="1400" dirty="0">
              <a:solidFill>
                <a:schemeClr val="accent1"/>
              </a:solidFill>
            </a:endParaRPr>
          </a:p>
          <a:p>
            <a:r>
              <a:rPr lang="en-US" sz="1400" b="1" dirty="0"/>
              <a:t>Key features</a:t>
            </a:r>
            <a:r>
              <a:rPr lang="en-US" sz="1400" dirty="0"/>
              <a:t>:</a:t>
            </a:r>
          </a:p>
          <a:p>
            <a:r>
              <a:rPr lang="en-US" sz="1400" dirty="0"/>
              <a:t>Blend of Vitamins for Hair &amp; Scalp</a:t>
            </a:r>
          </a:p>
          <a:p>
            <a:r>
              <a:rPr lang="en-US" sz="1400" dirty="0"/>
              <a:t>(Vitamin B3, B5, B6, C and E)                                                      </a:t>
            </a:r>
            <a:r>
              <a:rPr lang="en-US" sz="1400" b="1" dirty="0"/>
              <a:t>Use level</a:t>
            </a:r>
            <a:r>
              <a:rPr lang="en-US" sz="1400" dirty="0"/>
              <a:t>: 1.5%</a:t>
            </a:r>
            <a:endParaRPr lang="en-US" sz="1400" dirty="0">
              <a:solidFill>
                <a:schemeClr val="accent1"/>
              </a:solidFill>
            </a:endParaRPr>
          </a:p>
        </p:txBody>
      </p:sp>
      <p:pic>
        <p:nvPicPr>
          <p:cNvPr id="11" name="Immagine 18" descr="ico Q.png">
            <a:extLst>
              <a:ext uri="{FF2B5EF4-FFF2-40B4-BE49-F238E27FC236}">
                <a16:creationId xmlns:a16="http://schemas.microsoft.com/office/drawing/2014/main" id="{F3993A97-773D-3BD3-EA8E-B4ED940E6A4F}"/>
              </a:ext>
            </a:extLst>
          </p:cNvPr>
          <p:cNvPicPr>
            <a:picLocks noChangeAspect="1"/>
          </p:cNvPicPr>
          <p:nvPr/>
        </p:nvPicPr>
        <p:blipFill>
          <a:blip r:embed="rId2" cstate="screen">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5274129" y="65591"/>
            <a:ext cx="1219200" cy="770022"/>
          </a:xfrm>
          <a:prstGeom prst="rect">
            <a:avLst/>
          </a:prstGeom>
        </p:spPr>
      </p:pic>
      <p:pic>
        <p:nvPicPr>
          <p:cNvPr id="3" name="Graphic 2">
            <a:extLst>
              <a:ext uri="{FF2B5EF4-FFF2-40B4-BE49-F238E27FC236}">
                <a16:creationId xmlns:a16="http://schemas.microsoft.com/office/drawing/2014/main" id="{82B775B0-E667-D530-F8D7-E6DFB52042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81091" y="136627"/>
            <a:ext cx="1499742" cy="586106"/>
          </a:xfrm>
          <a:prstGeom prst="rect">
            <a:avLst/>
          </a:prstGeom>
        </p:spPr>
      </p:pic>
      <p:sp>
        <p:nvSpPr>
          <p:cNvPr id="4" name="TextBox 1">
            <a:extLst>
              <a:ext uri="{FF2B5EF4-FFF2-40B4-BE49-F238E27FC236}">
                <a16:creationId xmlns:a16="http://schemas.microsoft.com/office/drawing/2014/main" id="{8B3411E1-5C5E-E726-6086-EF5F1517C6EC}"/>
              </a:ext>
            </a:extLst>
          </p:cNvPr>
          <p:cNvSpPr txBox="1"/>
          <p:nvPr/>
        </p:nvSpPr>
        <p:spPr>
          <a:xfrm>
            <a:off x="10681091" y="768918"/>
            <a:ext cx="1506321" cy="338554"/>
          </a:xfrm>
          <a:prstGeom prst="rect">
            <a:avLst/>
          </a:prstGeom>
          <a:solidFill>
            <a:srgbClr val="BD69D7"/>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a:solidFill>
                  <a:schemeClr val="bg1"/>
                </a:solidFill>
              </a:rPr>
              <a:t>Innovation</a:t>
            </a:r>
            <a:endParaRPr lang="en-US" sz="1600" baseline="30000">
              <a:solidFill>
                <a:schemeClr val="bg1"/>
              </a:solidFill>
            </a:endParaRPr>
          </a:p>
        </p:txBody>
      </p:sp>
    </p:spTree>
    <p:extLst>
      <p:ext uri="{BB962C8B-B14F-4D97-AF65-F5344CB8AC3E}">
        <p14:creationId xmlns:p14="http://schemas.microsoft.com/office/powerpoint/2010/main" val="1694076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9">
            <a:extLst>
              <a:ext uri="{FF2B5EF4-FFF2-40B4-BE49-F238E27FC236}">
                <a16:creationId xmlns:a16="http://schemas.microsoft.com/office/drawing/2014/main" id="{47000F8F-DBE8-4DD9-B5D5-85047AE69C49}"/>
              </a:ext>
            </a:extLst>
          </p:cNvPr>
          <p:cNvSpPr/>
          <p:nvPr/>
        </p:nvSpPr>
        <p:spPr>
          <a:xfrm>
            <a:off x="6750018" y="4853268"/>
            <a:ext cx="456162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DM Sans"/>
                <a:ea typeface="+mn-ea"/>
                <a:cs typeface="+mn-cs"/>
              </a:rPr>
              <a:t>2x </a:t>
            </a:r>
            <a:r>
              <a:rPr kumimoji="0" lang="en-US" sz="1800" b="0" i="0" u="none" strike="noStrike" kern="1200" cap="none" spc="0" normalizeH="0" baseline="0" noProof="0">
                <a:ln>
                  <a:noFill/>
                </a:ln>
                <a:solidFill>
                  <a:prstClr val="black"/>
                </a:solidFill>
                <a:effectLst/>
                <a:uLnTx/>
                <a:uFillTx/>
                <a:latin typeface="DM Sans"/>
                <a:ea typeface="+mn-ea"/>
                <a:cs typeface="+mn-cs"/>
              </a:rPr>
              <a:t>more hair follicles in the anagen phase with </a:t>
            </a:r>
            <a:r>
              <a:rPr kumimoji="0" lang="en-US" sz="1800" b="1" i="0" u="none" strike="noStrike" kern="1200" cap="none" spc="0" normalizeH="0" baseline="0" noProof="0" err="1">
                <a:ln>
                  <a:noFill/>
                </a:ln>
                <a:effectLst/>
                <a:uLnTx/>
                <a:uFillTx/>
                <a:latin typeface="DM Sans"/>
                <a:ea typeface="+mn-ea"/>
                <a:cs typeface="+mn-cs"/>
              </a:rPr>
              <a:t>BeauPlex</a:t>
            </a:r>
            <a:r>
              <a:rPr kumimoji="0" lang="en-US" sz="1800" b="1" i="0" u="none" strike="noStrike" kern="1200" cap="none" spc="0" normalizeH="0" baseline="0" noProof="0">
                <a:ln>
                  <a:noFill/>
                </a:ln>
                <a:effectLst/>
                <a:uLnTx/>
                <a:uFillTx/>
                <a:latin typeface="DM Sans"/>
                <a:ea typeface="+mn-ea"/>
                <a:cs typeface="+mn-cs"/>
              </a:rPr>
              <a:t>® VH </a:t>
            </a:r>
            <a:r>
              <a:rPr kumimoji="0" lang="en-US" sz="1800" b="0" i="0" u="none" strike="noStrike" kern="1200" cap="none" spc="0" normalizeH="0" baseline="0" noProof="0">
                <a:ln>
                  <a:noFill/>
                </a:ln>
                <a:solidFill>
                  <a:prstClr val="black"/>
                </a:solidFill>
                <a:effectLst/>
                <a:uLnTx/>
                <a:uFillTx/>
                <a:latin typeface="DM Sans"/>
                <a:ea typeface="+mn-ea"/>
                <a:cs typeface="+mn-cs"/>
              </a:rPr>
              <a:t>than placebo </a:t>
            </a:r>
          </a:p>
        </p:txBody>
      </p:sp>
      <p:sp>
        <p:nvSpPr>
          <p:cNvPr id="18" name="Rectangle 19">
            <a:extLst>
              <a:ext uri="{FF2B5EF4-FFF2-40B4-BE49-F238E27FC236}">
                <a16:creationId xmlns:a16="http://schemas.microsoft.com/office/drawing/2014/main" id="{47000F8F-DBE8-4DD9-B5D5-85047AE69C49}"/>
              </a:ext>
            </a:extLst>
          </p:cNvPr>
          <p:cNvSpPr/>
          <p:nvPr/>
        </p:nvSpPr>
        <p:spPr>
          <a:xfrm>
            <a:off x="191562" y="4872691"/>
            <a:ext cx="543199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err="1">
                <a:ln>
                  <a:noFill/>
                </a:ln>
                <a:effectLst/>
                <a:uLnTx/>
                <a:uFillTx/>
                <a:latin typeface="DM Sans"/>
                <a:ea typeface="+mn-ea"/>
                <a:cs typeface="+mn-cs"/>
              </a:rPr>
              <a:t>BeauPlex</a:t>
            </a:r>
            <a:r>
              <a:rPr kumimoji="0" lang="en-US" sz="1800" b="1" i="0" u="none" strike="noStrike" kern="1200" cap="none" spc="0" normalizeH="0" baseline="0" noProof="0">
                <a:ln>
                  <a:noFill/>
                </a:ln>
                <a:effectLst/>
                <a:uLnTx/>
                <a:uFillTx/>
                <a:latin typeface="DM Sans"/>
                <a:ea typeface="+mn-ea"/>
                <a:cs typeface="+mn-cs"/>
              </a:rPr>
              <a:t>® VH </a:t>
            </a:r>
            <a:r>
              <a:rPr kumimoji="0" lang="en-US" sz="1800" b="0" i="0" u="none" strike="noStrike" kern="1200" cap="none" spc="0" normalizeH="0" baseline="0" noProof="0">
                <a:ln>
                  <a:noFill/>
                </a:ln>
                <a:solidFill>
                  <a:prstClr val="black"/>
                </a:solidFill>
                <a:effectLst/>
                <a:uLnTx/>
                <a:uFillTx/>
                <a:latin typeface="DM Sans"/>
                <a:ea typeface="+mn-ea"/>
                <a:cs typeface="+mn-cs"/>
              </a:rPr>
              <a:t>0.1% prolongs anagen phase of hair follicles</a:t>
            </a:r>
          </a:p>
        </p:txBody>
      </p:sp>
      <p:sp>
        <p:nvSpPr>
          <p:cNvPr id="41" name="TextBox 18">
            <a:extLst>
              <a:ext uri="{FF2B5EF4-FFF2-40B4-BE49-F238E27FC236}">
                <a16:creationId xmlns:a16="http://schemas.microsoft.com/office/drawing/2014/main" id="{5DE27705-A502-4A7D-9AEF-A7859720B98C}"/>
              </a:ext>
            </a:extLst>
          </p:cNvPr>
          <p:cNvSpPr txBox="1"/>
          <p:nvPr/>
        </p:nvSpPr>
        <p:spPr>
          <a:xfrm>
            <a:off x="216912" y="1255980"/>
            <a:ext cx="4552177"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The hair growth cycle consists of 3 distinct stages: </a:t>
            </a:r>
          </a:p>
        </p:txBody>
      </p:sp>
      <p:sp>
        <p:nvSpPr>
          <p:cNvPr id="3" name="Rectangle 2">
            <a:extLst>
              <a:ext uri="{FF2B5EF4-FFF2-40B4-BE49-F238E27FC236}">
                <a16:creationId xmlns:a16="http://schemas.microsoft.com/office/drawing/2014/main" id="{AA5AF4C5-830E-EE8D-A5F4-38969A66CEB7}"/>
              </a:ext>
            </a:extLst>
          </p:cNvPr>
          <p:cNvSpPr/>
          <p:nvPr/>
        </p:nvSpPr>
        <p:spPr>
          <a:xfrm>
            <a:off x="302400" y="2276475"/>
            <a:ext cx="5865038" cy="2291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pic>
        <p:nvPicPr>
          <p:cNvPr id="2" name="Immagine 1" descr="graf 1.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343" y="2402802"/>
            <a:ext cx="5014452" cy="2036408"/>
          </a:xfrm>
          <a:prstGeom prst="rect">
            <a:avLst/>
          </a:prstGeom>
        </p:spPr>
      </p:pic>
      <p:sp>
        <p:nvSpPr>
          <p:cNvPr id="13" name="Title 12">
            <a:extLst>
              <a:ext uri="{FF2B5EF4-FFF2-40B4-BE49-F238E27FC236}">
                <a16:creationId xmlns:a16="http://schemas.microsoft.com/office/drawing/2014/main" id="{15796FE1-BEAE-9F40-5451-767DC6379242}"/>
              </a:ext>
            </a:extLst>
          </p:cNvPr>
          <p:cNvSpPr>
            <a:spLocks noGrp="1"/>
          </p:cNvSpPr>
          <p:nvPr>
            <p:ph type="title"/>
          </p:nvPr>
        </p:nvSpPr>
        <p:spPr/>
        <p:txBody>
          <a:bodyPr/>
          <a:lstStyle/>
          <a:p>
            <a:r>
              <a:rPr lang="en-GB" err="1"/>
              <a:t>BeauPlex</a:t>
            </a:r>
            <a:r>
              <a:rPr lang="en-GB"/>
              <a:t>® VH</a:t>
            </a:r>
          </a:p>
        </p:txBody>
      </p:sp>
      <p:sp>
        <p:nvSpPr>
          <p:cNvPr id="23" name="Slide Number Placeholder 7">
            <a:extLst>
              <a:ext uri="{FF2B5EF4-FFF2-40B4-BE49-F238E27FC236}">
                <a16:creationId xmlns:a16="http://schemas.microsoft.com/office/drawing/2014/main" id="{4861DE7E-EDB5-6FB2-7693-FAF3AAA7DE3F}"/>
              </a:ext>
            </a:extLst>
          </p:cNvPr>
          <p:cNvSpPr>
            <a:spLocks noGrp="1"/>
          </p:cNvSpPr>
          <p:nvPr>
            <p:ph type="sldNum" sz="quarter" idx="10"/>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10" name="Text Placeholder 9">
            <a:extLst>
              <a:ext uri="{FF2B5EF4-FFF2-40B4-BE49-F238E27FC236}">
                <a16:creationId xmlns:a16="http://schemas.microsoft.com/office/drawing/2014/main" id="{C26DF6CB-F11C-5F3A-B9E5-CAD1343A43E1}"/>
              </a:ext>
            </a:extLst>
          </p:cNvPr>
          <p:cNvSpPr>
            <a:spLocks noGrp="1"/>
          </p:cNvSpPr>
          <p:nvPr>
            <p:ph type="body" idx="11"/>
          </p:nvPr>
        </p:nvSpPr>
        <p:spPr/>
        <p:txBody>
          <a:bodyPr/>
          <a:lstStyle/>
          <a:p>
            <a:r>
              <a:rPr lang="en-US" sz="1800" u="none" strike="noStrike">
                <a:effectLst/>
                <a:latin typeface="+mj-lt"/>
              </a:rPr>
              <a:t>Help prevent hair loss</a:t>
            </a:r>
          </a:p>
        </p:txBody>
      </p:sp>
      <p:pic>
        <p:nvPicPr>
          <p:cNvPr id="7" name="Immagine 22">
            <a:extLst>
              <a:ext uri="{FF2B5EF4-FFF2-40B4-BE49-F238E27FC236}">
                <a16:creationId xmlns:a16="http://schemas.microsoft.com/office/drawing/2014/main" id="{3725D6BB-50F8-A1D4-5B5E-38FC065AE4E8}"/>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7005102" y="1671022"/>
            <a:ext cx="4291074" cy="3138071"/>
          </a:xfrm>
          <a:prstGeom prst="rect">
            <a:avLst/>
          </a:prstGeom>
        </p:spPr>
      </p:pic>
      <p:sp>
        <p:nvSpPr>
          <p:cNvPr id="5" name="TextBox 1">
            <a:extLst>
              <a:ext uri="{FF2B5EF4-FFF2-40B4-BE49-F238E27FC236}">
                <a16:creationId xmlns:a16="http://schemas.microsoft.com/office/drawing/2014/main" id="{F0B2AAA2-0BA2-45F3-7A39-A62A280ECBE1}"/>
              </a:ext>
            </a:extLst>
          </p:cNvPr>
          <p:cNvSpPr txBox="1"/>
          <p:nvPr/>
        </p:nvSpPr>
        <p:spPr>
          <a:xfrm>
            <a:off x="10681091" y="756608"/>
            <a:ext cx="1510910" cy="338554"/>
          </a:xfrm>
          <a:prstGeom prst="rect">
            <a:avLst/>
          </a:prstGeom>
          <a:solidFill>
            <a:schemeClr val="accent3"/>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i="1">
                <a:solidFill>
                  <a:schemeClr val="bg1"/>
                </a:solidFill>
              </a:rPr>
              <a:t>ex vivo </a:t>
            </a:r>
            <a:r>
              <a:rPr lang="en-US" sz="1600">
                <a:solidFill>
                  <a:schemeClr val="bg1"/>
                </a:solidFill>
              </a:rPr>
              <a:t>study</a:t>
            </a:r>
            <a:endParaRPr lang="en-US" sz="1600" baseline="30000">
              <a:solidFill>
                <a:schemeClr val="bg1"/>
              </a:solidFill>
            </a:endParaRPr>
          </a:p>
        </p:txBody>
      </p:sp>
      <p:pic>
        <p:nvPicPr>
          <p:cNvPr id="8" name="Graphic 7">
            <a:extLst>
              <a:ext uri="{FF2B5EF4-FFF2-40B4-BE49-F238E27FC236}">
                <a16:creationId xmlns:a16="http://schemas.microsoft.com/office/drawing/2014/main" id="{63A4524D-5E1A-A074-8A8F-23D3489694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81091" y="136627"/>
            <a:ext cx="1499742" cy="586106"/>
          </a:xfrm>
          <a:prstGeom prst="rect">
            <a:avLst/>
          </a:prstGeom>
        </p:spPr>
      </p:pic>
      <p:sp>
        <p:nvSpPr>
          <p:cNvPr id="11" name="TextBox 1">
            <a:extLst>
              <a:ext uri="{FF2B5EF4-FFF2-40B4-BE49-F238E27FC236}">
                <a16:creationId xmlns:a16="http://schemas.microsoft.com/office/drawing/2014/main" id="{4BC68ABA-30E1-6FD9-6DC8-7450906D0865}"/>
              </a:ext>
            </a:extLst>
          </p:cNvPr>
          <p:cNvSpPr txBox="1"/>
          <p:nvPr/>
        </p:nvSpPr>
        <p:spPr>
          <a:xfrm>
            <a:off x="10681091" y="1133559"/>
            <a:ext cx="1506321" cy="338554"/>
          </a:xfrm>
          <a:prstGeom prst="rect">
            <a:avLst/>
          </a:prstGeom>
          <a:solidFill>
            <a:srgbClr val="BD69D7"/>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a:solidFill>
                  <a:schemeClr val="bg1"/>
                </a:solidFill>
              </a:rPr>
              <a:t>Innovation</a:t>
            </a:r>
            <a:endParaRPr lang="en-US" sz="1600" baseline="30000">
              <a:solidFill>
                <a:schemeClr val="bg1"/>
              </a:solidFill>
            </a:endParaRPr>
          </a:p>
        </p:txBody>
      </p:sp>
    </p:spTree>
    <p:extLst>
      <p:ext uri="{BB962C8B-B14F-4D97-AF65-F5344CB8AC3E}">
        <p14:creationId xmlns:p14="http://schemas.microsoft.com/office/powerpoint/2010/main" val="378350005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9">
            <a:extLst>
              <a:ext uri="{FF2B5EF4-FFF2-40B4-BE49-F238E27FC236}">
                <a16:creationId xmlns:a16="http://schemas.microsoft.com/office/drawing/2014/main" id="{47000F8F-DBE8-4DD9-B5D5-85047AE69C49}"/>
              </a:ext>
            </a:extLst>
          </p:cNvPr>
          <p:cNvSpPr/>
          <p:nvPr/>
        </p:nvSpPr>
        <p:spPr>
          <a:xfrm>
            <a:off x="6270330" y="4831077"/>
            <a:ext cx="4561623"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DM Sans"/>
                <a:ea typeface="+mn-ea"/>
                <a:cs typeface="+mn-cs"/>
              </a:rPr>
              <a:t>76% </a:t>
            </a:r>
            <a:r>
              <a:rPr kumimoji="0" lang="en-US" sz="1800" b="0" i="0" u="none" strike="noStrike" kern="1200" cap="none" spc="0" normalizeH="0" baseline="0" noProof="0">
                <a:ln>
                  <a:noFill/>
                </a:ln>
                <a:solidFill>
                  <a:prstClr val="black"/>
                </a:solidFill>
                <a:effectLst/>
                <a:uLnTx/>
                <a:uFillTx/>
                <a:latin typeface="DM Sans"/>
                <a:ea typeface="+mn-ea"/>
                <a:cs typeface="+mn-cs"/>
              </a:rPr>
              <a:t>increase of hair matrix keratinocytes proliferation with </a:t>
            </a:r>
            <a:r>
              <a:rPr kumimoji="0" lang="en-US" sz="1800" b="1" i="0" u="none" strike="noStrike" kern="1200" cap="none" spc="0" normalizeH="0" baseline="0" noProof="0">
                <a:ln>
                  <a:noFill/>
                </a:ln>
                <a:effectLst/>
                <a:uLnTx/>
                <a:uFillTx/>
                <a:latin typeface="DM Sans"/>
                <a:ea typeface="+mn-ea"/>
                <a:cs typeface="+mn-cs"/>
              </a:rPr>
              <a:t>0.1% </a:t>
            </a:r>
            <a:r>
              <a:rPr kumimoji="0" lang="en-US" sz="1800" b="1" i="0" u="none" strike="noStrike" kern="1200" cap="none" spc="0" normalizeH="0" baseline="0" noProof="0" err="1">
                <a:ln>
                  <a:noFill/>
                </a:ln>
                <a:effectLst/>
                <a:uLnTx/>
                <a:uFillTx/>
                <a:latin typeface="DM Sans"/>
                <a:ea typeface="+mn-ea"/>
                <a:cs typeface="+mn-cs"/>
              </a:rPr>
              <a:t>BeauPlex</a:t>
            </a:r>
            <a:r>
              <a:rPr kumimoji="0" lang="en-US" sz="1800" b="1" i="0" u="none" strike="noStrike" kern="1200" cap="none" spc="0" normalizeH="0" baseline="0" noProof="0">
                <a:ln>
                  <a:noFill/>
                </a:ln>
                <a:effectLst/>
                <a:uLnTx/>
                <a:uFillTx/>
                <a:latin typeface="DM Sans"/>
                <a:ea typeface="+mn-ea"/>
                <a:cs typeface="+mn-cs"/>
              </a:rPr>
              <a:t>® VH</a:t>
            </a:r>
          </a:p>
        </p:txBody>
      </p:sp>
      <p:sp>
        <p:nvSpPr>
          <p:cNvPr id="18" name="Rectangle 19">
            <a:extLst>
              <a:ext uri="{FF2B5EF4-FFF2-40B4-BE49-F238E27FC236}">
                <a16:creationId xmlns:a16="http://schemas.microsoft.com/office/drawing/2014/main" id="{47000F8F-DBE8-4DD9-B5D5-85047AE69C49}"/>
              </a:ext>
            </a:extLst>
          </p:cNvPr>
          <p:cNvSpPr/>
          <p:nvPr/>
        </p:nvSpPr>
        <p:spPr>
          <a:xfrm>
            <a:off x="302399" y="4567817"/>
            <a:ext cx="5431998" cy="830997"/>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Increased Ki67-staining (red) in </a:t>
            </a:r>
            <a:r>
              <a:rPr kumimoji="0" lang="en-US" sz="1800" b="1" i="0" u="none" strike="noStrike" kern="1200" cap="none" spc="0" normalizeH="0" baseline="0" noProof="0" err="1">
                <a:ln>
                  <a:noFill/>
                </a:ln>
                <a:effectLst/>
                <a:uLnTx/>
                <a:uFillTx/>
                <a:latin typeface="DM Sans"/>
                <a:ea typeface="+mn-ea"/>
                <a:cs typeface="+mn-cs"/>
              </a:rPr>
              <a:t>BeauPlex</a:t>
            </a:r>
            <a:r>
              <a:rPr kumimoji="0" lang="en-US" sz="1800" b="1" i="0" u="none" strike="noStrike" kern="1200" cap="none" spc="0" normalizeH="0" baseline="0" noProof="0">
                <a:ln>
                  <a:noFill/>
                </a:ln>
                <a:effectLst/>
                <a:uLnTx/>
                <a:uFillTx/>
                <a:latin typeface="DM Sans"/>
                <a:ea typeface="+mn-ea"/>
                <a:cs typeface="+mn-cs"/>
              </a:rPr>
              <a:t>® VH </a:t>
            </a:r>
            <a:r>
              <a:rPr kumimoji="0" lang="en-US" sz="1800" b="0" i="0" u="none" strike="noStrike" kern="1200" cap="none" spc="0" normalizeH="0" baseline="0" noProof="0">
                <a:ln>
                  <a:noFill/>
                </a:ln>
                <a:solidFill>
                  <a:prstClr val="black"/>
                </a:solidFill>
                <a:effectLst/>
                <a:uLnTx/>
                <a:uFillTx/>
                <a:latin typeface="DM Sans"/>
                <a:ea typeface="+mn-ea"/>
                <a:cs typeface="+mn-cs"/>
              </a:rPr>
              <a:t>treated follicles compared to vehicle.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mn-ea"/>
              <a:cs typeface="+mn-cs"/>
            </a:endParaRPr>
          </a:p>
        </p:txBody>
      </p:sp>
      <p:sp>
        <p:nvSpPr>
          <p:cNvPr id="41" name="TextBox 18">
            <a:extLst>
              <a:ext uri="{FF2B5EF4-FFF2-40B4-BE49-F238E27FC236}">
                <a16:creationId xmlns:a16="http://schemas.microsoft.com/office/drawing/2014/main" id="{5DE27705-A502-4A7D-9AEF-A7859720B98C}"/>
              </a:ext>
            </a:extLst>
          </p:cNvPr>
          <p:cNvSpPr txBox="1"/>
          <p:nvPr/>
        </p:nvSpPr>
        <p:spPr>
          <a:xfrm>
            <a:off x="216912" y="1255980"/>
            <a:ext cx="5879088"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mn-cs"/>
              </a:rPr>
              <a:t>Keratinocytes make up the hair shaft and need to proliferate in order to support the hair growth.</a:t>
            </a:r>
          </a:p>
        </p:txBody>
      </p:sp>
      <p:sp>
        <p:nvSpPr>
          <p:cNvPr id="3" name="Rectangle 2">
            <a:extLst>
              <a:ext uri="{FF2B5EF4-FFF2-40B4-BE49-F238E27FC236}">
                <a16:creationId xmlns:a16="http://schemas.microsoft.com/office/drawing/2014/main" id="{AA5AF4C5-830E-EE8D-A5F4-38969A66CEB7}"/>
              </a:ext>
            </a:extLst>
          </p:cNvPr>
          <p:cNvSpPr/>
          <p:nvPr/>
        </p:nvSpPr>
        <p:spPr>
          <a:xfrm>
            <a:off x="302400" y="2276475"/>
            <a:ext cx="5865038" cy="2291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13" name="Title 12">
            <a:extLst>
              <a:ext uri="{FF2B5EF4-FFF2-40B4-BE49-F238E27FC236}">
                <a16:creationId xmlns:a16="http://schemas.microsoft.com/office/drawing/2014/main" id="{15796FE1-BEAE-9F40-5451-767DC6379242}"/>
              </a:ext>
            </a:extLst>
          </p:cNvPr>
          <p:cNvSpPr>
            <a:spLocks noGrp="1"/>
          </p:cNvSpPr>
          <p:nvPr>
            <p:ph type="title"/>
          </p:nvPr>
        </p:nvSpPr>
        <p:spPr/>
        <p:txBody>
          <a:bodyPr/>
          <a:lstStyle/>
          <a:p>
            <a:r>
              <a:rPr lang="en-GB" err="1"/>
              <a:t>BeauPlex</a:t>
            </a:r>
            <a:r>
              <a:rPr lang="en-GB"/>
              <a:t>® VH</a:t>
            </a:r>
          </a:p>
        </p:txBody>
      </p:sp>
      <p:sp>
        <p:nvSpPr>
          <p:cNvPr id="23" name="Slide Number Placeholder 7">
            <a:extLst>
              <a:ext uri="{FF2B5EF4-FFF2-40B4-BE49-F238E27FC236}">
                <a16:creationId xmlns:a16="http://schemas.microsoft.com/office/drawing/2014/main" id="{4861DE7E-EDB5-6FB2-7693-FAF3AAA7DE3F}"/>
              </a:ext>
            </a:extLst>
          </p:cNvPr>
          <p:cNvSpPr>
            <a:spLocks noGrp="1"/>
          </p:cNvSpPr>
          <p:nvPr>
            <p:ph type="sldNum" sz="quarter" idx="10"/>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84</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10" name="Text Placeholder 9">
            <a:extLst>
              <a:ext uri="{FF2B5EF4-FFF2-40B4-BE49-F238E27FC236}">
                <a16:creationId xmlns:a16="http://schemas.microsoft.com/office/drawing/2014/main" id="{C26DF6CB-F11C-5F3A-B9E5-CAD1343A43E1}"/>
              </a:ext>
            </a:extLst>
          </p:cNvPr>
          <p:cNvSpPr>
            <a:spLocks noGrp="1"/>
          </p:cNvSpPr>
          <p:nvPr>
            <p:ph type="body" idx="11"/>
          </p:nvPr>
        </p:nvSpPr>
        <p:spPr/>
        <p:txBody>
          <a:bodyPr/>
          <a:lstStyle/>
          <a:p>
            <a:r>
              <a:rPr lang="en-US" sz="1800" u="none" strike="noStrike">
                <a:effectLst/>
                <a:latin typeface="+mj-lt"/>
              </a:rPr>
              <a:t>Helps prevent hair loss</a:t>
            </a:r>
          </a:p>
        </p:txBody>
      </p:sp>
      <p:pic>
        <p:nvPicPr>
          <p:cNvPr id="9" name="Immagine 19">
            <a:extLst>
              <a:ext uri="{FF2B5EF4-FFF2-40B4-BE49-F238E27FC236}">
                <a16:creationId xmlns:a16="http://schemas.microsoft.com/office/drawing/2014/main" id="{5706C455-6247-BAFC-10EC-A7A8D5D513A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6266954" y="1706352"/>
            <a:ext cx="4478421" cy="3275077"/>
          </a:xfrm>
          <a:prstGeom prst="rect">
            <a:avLst/>
          </a:prstGeom>
        </p:spPr>
      </p:pic>
      <p:pic>
        <p:nvPicPr>
          <p:cNvPr id="11" name="Picture 5">
            <a:extLst>
              <a:ext uri="{FF2B5EF4-FFF2-40B4-BE49-F238E27FC236}">
                <a16:creationId xmlns:a16="http://schemas.microsoft.com/office/drawing/2014/main" id="{C0441189-5063-72AB-E7DC-12B8147469B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5553" y="2389532"/>
            <a:ext cx="5480259" cy="2130977"/>
          </a:xfrm>
          <a:prstGeom prst="rect">
            <a:avLst/>
          </a:prstGeom>
        </p:spPr>
      </p:pic>
      <p:sp>
        <p:nvSpPr>
          <p:cNvPr id="19" name="Rectangle 19">
            <a:extLst>
              <a:ext uri="{FF2B5EF4-FFF2-40B4-BE49-F238E27FC236}">
                <a16:creationId xmlns:a16="http://schemas.microsoft.com/office/drawing/2014/main" id="{4D4A2AB9-4DA5-C9D8-23C9-292516DA449E}"/>
              </a:ext>
            </a:extLst>
          </p:cNvPr>
          <p:cNvSpPr/>
          <p:nvPr/>
        </p:nvSpPr>
        <p:spPr>
          <a:xfrm>
            <a:off x="300038" y="2137975"/>
            <a:ext cx="2679382"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mn-ea"/>
                <a:cs typeface="+mn-cs"/>
              </a:rPr>
              <a:t>Vehicle</a:t>
            </a:r>
          </a:p>
        </p:txBody>
      </p:sp>
      <p:sp>
        <p:nvSpPr>
          <p:cNvPr id="24" name="Rectangle 19">
            <a:extLst>
              <a:ext uri="{FF2B5EF4-FFF2-40B4-BE49-F238E27FC236}">
                <a16:creationId xmlns:a16="http://schemas.microsoft.com/office/drawing/2014/main" id="{C1906730-6326-C0BE-C79C-573426DD27C0}"/>
              </a:ext>
            </a:extLst>
          </p:cNvPr>
          <p:cNvSpPr/>
          <p:nvPr/>
        </p:nvSpPr>
        <p:spPr>
          <a:xfrm>
            <a:off x="3156456" y="2137975"/>
            <a:ext cx="2679382"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DM Sans"/>
                <a:ea typeface="+mn-ea"/>
                <a:cs typeface="+mn-cs"/>
              </a:rPr>
              <a:t>0.1% </a:t>
            </a:r>
            <a:r>
              <a:rPr kumimoji="0" lang="en-US" sz="1800" b="1" i="0" u="none" strike="noStrike" kern="1200" cap="none" spc="0" normalizeH="0" baseline="0" noProof="0" err="1">
                <a:ln>
                  <a:noFill/>
                </a:ln>
                <a:effectLst/>
                <a:uLnTx/>
                <a:uFillTx/>
                <a:latin typeface="DM Sans"/>
                <a:ea typeface="+mn-ea"/>
                <a:cs typeface="+mn-cs"/>
              </a:rPr>
              <a:t>BeauPlex</a:t>
            </a:r>
            <a:r>
              <a:rPr kumimoji="0" lang="en-US" sz="1800" b="1" i="0" u="none" strike="noStrike" kern="1200" cap="none" spc="0" normalizeH="0" baseline="0" noProof="0">
                <a:ln>
                  <a:noFill/>
                </a:ln>
                <a:effectLst/>
                <a:uLnTx/>
                <a:uFillTx/>
                <a:latin typeface="DM Sans"/>
                <a:ea typeface="+mn-ea"/>
                <a:cs typeface="+mn-cs"/>
              </a:rPr>
              <a:t>® VH</a:t>
            </a:r>
          </a:p>
        </p:txBody>
      </p:sp>
      <p:sp>
        <p:nvSpPr>
          <p:cNvPr id="25" name="Text Placeholder 8">
            <a:extLst>
              <a:ext uri="{FF2B5EF4-FFF2-40B4-BE49-F238E27FC236}">
                <a16:creationId xmlns:a16="http://schemas.microsoft.com/office/drawing/2014/main" id="{282A9709-2A66-A1CD-CC4A-B20C75129B24}"/>
              </a:ext>
            </a:extLst>
          </p:cNvPr>
          <p:cNvSpPr txBox="1">
            <a:spLocks/>
          </p:cNvSpPr>
          <p:nvPr/>
        </p:nvSpPr>
        <p:spPr>
          <a:xfrm>
            <a:off x="6214230" y="1210373"/>
            <a:ext cx="5811988" cy="553998"/>
          </a:xfrm>
          <a:prstGeom prst="rect">
            <a:avLst/>
          </a:prstGeom>
          <a:no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mn-ea"/>
                <a:cs typeface="Fira Sans Regular"/>
              </a:rPr>
              <a:t>Hair matrix keratinocytes proliferation</a:t>
            </a:r>
          </a:p>
        </p:txBody>
      </p:sp>
      <p:sp>
        <p:nvSpPr>
          <p:cNvPr id="6" name="TextBox 1">
            <a:extLst>
              <a:ext uri="{FF2B5EF4-FFF2-40B4-BE49-F238E27FC236}">
                <a16:creationId xmlns:a16="http://schemas.microsoft.com/office/drawing/2014/main" id="{8F0B2ACD-E512-9AF1-0AB3-239FD8E8C2CD}"/>
              </a:ext>
            </a:extLst>
          </p:cNvPr>
          <p:cNvSpPr txBox="1"/>
          <p:nvPr/>
        </p:nvSpPr>
        <p:spPr>
          <a:xfrm>
            <a:off x="10692259" y="717338"/>
            <a:ext cx="1499742" cy="338554"/>
          </a:xfrm>
          <a:prstGeom prst="rect">
            <a:avLst/>
          </a:prstGeom>
          <a:solidFill>
            <a:schemeClr val="accent3"/>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i="1">
                <a:solidFill>
                  <a:schemeClr val="bg1"/>
                </a:solidFill>
              </a:rPr>
              <a:t>ex vivo </a:t>
            </a:r>
            <a:r>
              <a:rPr lang="en-US" sz="1600">
                <a:solidFill>
                  <a:schemeClr val="bg1"/>
                </a:solidFill>
              </a:rPr>
              <a:t>study</a:t>
            </a:r>
            <a:endParaRPr lang="en-US" sz="1600" baseline="30000">
              <a:solidFill>
                <a:schemeClr val="bg1"/>
              </a:solidFill>
            </a:endParaRPr>
          </a:p>
        </p:txBody>
      </p:sp>
      <p:pic>
        <p:nvPicPr>
          <p:cNvPr id="12" name="Graphic 11">
            <a:extLst>
              <a:ext uri="{FF2B5EF4-FFF2-40B4-BE49-F238E27FC236}">
                <a16:creationId xmlns:a16="http://schemas.microsoft.com/office/drawing/2014/main" id="{7093D9C0-A43E-A3B5-C99F-9E40F67EB5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81091" y="97357"/>
            <a:ext cx="1499742" cy="586106"/>
          </a:xfrm>
          <a:prstGeom prst="rect">
            <a:avLst/>
          </a:prstGeom>
        </p:spPr>
      </p:pic>
      <p:sp>
        <p:nvSpPr>
          <p:cNvPr id="14" name="TextBox 1">
            <a:extLst>
              <a:ext uri="{FF2B5EF4-FFF2-40B4-BE49-F238E27FC236}">
                <a16:creationId xmlns:a16="http://schemas.microsoft.com/office/drawing/2014/main" id="{0810FFD1-393B-5E3D-34CA-C468EDC8AC64}"/>
              </a:ext>
            </a:extLst>
          </p:cNvPr>
          <p:cNvSpPr txBox="1"/>
          <p:nvPr/>
        </p:nvSpPr>
        <p:spPr>
          <a:xfrm>
            <a:off x="10681091" y="1094289"/>
            <a:ext cx="1506321" cy="338554"/>
          </a:xfrm>
          <a:prstGeom prst="rect">
            <a:avLst/>
          </a:prstGeom>
          <a:solidFill>
            <a:srgbClr val="BD69D7"/>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a:solidFill>
                  <a:schemeClr val="bg1"/>
                </a:solidFill>
              </a:rPr>
              <a:t>Innovation</a:t>
            </a:r>
            <a:endParaRPr lang="en-US" sz="1600" baseline="30000">
              <a:solidFill>
                <a:schemeClr val="bg1"/>
              </a:solidFill>
            </a:endParaRPr>
          </a:p>
        </p:txBody>
      </p:sp>
    </p:spTree>
    <p:extLst>
      <p:ext uri="{BB962C8B-B14F-4D97-AF65-F5344CB8AC3E}">
        <p14:creationId xmlns:p14="http://schemas.microsoft.com/office/powerpoint/2010/main" val="31460844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0">
            <a:extLst>
              <a:ext uri="{FF2B5EF4-FFF2-40B4-BE49-F238E27FC236}">
                <a16:creationId xmlns:a16="http://schemas.microsoft.com/office/drawing/2014/main" id="{644E24CA-3207-4680-BE4A-2B839DD5FDA7}"/>
              </a:ext>
            </a:extLst>
          </p:cNvPr>
          <p:cNvSpPr/>
          <p:nvPr/>
        </p:nvSpPr>
        <p:spPr>
          <a:xfrm>
            <a:off x="300038" y="1348470"/>
            <a:ext cx="5190845"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Hair Thickness</a:t>
            </a:r>
            <a:endParaRPr kumimoji="0" lang="en-US" sz="1800" b="1" i="1"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15" name="TextBox 21">
            <a:extLst>
              <a:ext uri="{FF2B5EF4-FFF2-40B4-BE49-F238E27FC236}">
                <a16:creationId xmlns:a16="http://schemas.microsoft.com/office/drawing/2014/main" id="{533CF161-C5F8-40A1-83B4-EC108A6DDA59}"/>
              </a:ext>
            </a:extLst>
          </p:cNvPr>
          <p:cNvSpPr txBox="1"/>
          <p:nvPr/>
        </p:nvSpPr>
        <p:spPr>
          <a:xfrm>
            <a:off x="302397" y="4572452"/>
            <a:ext cx="5473563" cy="8309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DM Sans"/>
                <a:ea typeface="Fira Sans" panose="020B0503050000020004" pitchFamily="34" charset="0"/>
                <a:cs typeface="+mn-cs"/>
              </a:rPr>
              <a:t>4%</a:t>
            </a:r>
            <a:r>
              <a:rPr kumimoji="0" lang="en-US"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Increase of hair diameter using Vitamin blend </a:t>
            </a:r>
            <a:r>
              <a:rPr kumimoji="0" lang="en-US" sz="1800" b="1" i="0" u="none" strike="noStrike" kern="1200" cap="none" spc="0" normalizeH="0" baseline="0" noProof="0" err="1">
                <a:ln>
                  <a:noFill/>
                </a:ln>
                <a:effectLst/>
                <a:uLnTx/>
                <a:uFillTx/>
                <a:latin typeface="DM Sans"/>
                <a:ea typeface="Fira Sans" panose="020B0503050000020004" pitchFamily="34" charset="0"/>
                <a:cs typeface="+mn-cs"/>
              </a:rPr>
              <a:t>BeauPlex</a:t>
            </a:r>
            <a:r>
              <a:rPr kumimoji="0" lang="en-US" sz="1800" b="1" i="0" u="none" strike="noStrike" kern="1200" cap="none" spc="0" normalizeH="0" baseline="30000" noProof="0">
                <a:ln>
                  <a:noFill/>
                </a:ln>
                <a:effectLst/>
                <a:uLnTx/>
                <a:uFillTx/>
                <a:latin typeface="DM Sans"/>
                <a:ea typeface="Fira Sans" panose="020B0503050000020004" pitchFamily="34" charset="0"/>
                <a:cs typeface="+mn-cs"/>
              </a:rPr>
              <a:t>®</a:t>
            </a:r>
            <a:r>
              <a:rPr kumimoji="0" lang="en-US" sz="1800" b="1" i="0" u="none" strike="noStrike" kern="1200" cap="none" spc="0" normalizeH="0" baseline="0" noProof="0">
                <a:ln>
                  <a:noFill/>
                </a:ln>
                <a:effectLst/>
                <a:uLnTx/>
                <a:uFillTx/>
                <a:latin typeface="DM Sans"/>
                <a:ea typeface="Fira Sans" panose="020B0503050000020004" pitchFamily="34" charset="0"/>
                <a:cs typeface="+mn-cs"/>
              </a:rPr>
              <a:t> VH</a:t>
            </a:r>
            <a:r>
              <a:rPr kumimoji="0" lang="en-US"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 while hair thinning is observed with the Placebo Leave-on after 5 months treatment</a:t>
            </a:r>
          </a:p>
        </p:txBody>
      </p:sp>
      <p:sp>
        <p:nvSpPr>
          <p:cNvPr id="26" name="TextBox 26">
            <a:extLst>
              <a:ext uri="{FF2B5EF4-FFF2-40B4-BE49-F238E27FC236}">
                <a16:creationId xmlns:a16="http://schemas.microsoft.com/office/drawing/2014/main" id="{4021DABE-162F-424E-A348-2AF2E0DD899D}"/>
              </a:ext>
            </a:extLst>
          </p:cNvPr>
          <p:cNvSpPr txBox="1"/>
          <p:nvPr/>
        </p:nvSpPr>
        <p:spPr>
          <a:xfrm>
            <a:off x="6195856" y="4578627"/>
            <a:ext cx="5473563" cy="1107996"/>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DM Sans"/>
                <a:ea typeface="Fira Sans" panose="020B0503050000020004" pitchFamily="34" charset="0"/>
                <a:cs typeface="+mn-cs"/>
              </a:rPr>
              <a:t>7% </a:t>
            </a:r>
            <a:r>
              <a:rPr kumimoji="0" lang="en-US"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increase in hair density versus T0 using </a:t>
            </a:r>
            <a:r>
              <a:rPr kumimoji="0" lang="en-US" sz="1800" b="1" i="0" u="none" strike="noStrike" kern="1200" cap="none" spc="0" normalizeH="0" baseline="0" noProof="0" err="1">
                <a:ln>
                  <a:noFill/>
                </a:ln>
                <a:effectLst/>
                <a:uLnTx/>
                <a:uFillTx/>
                <a:latin typeface="DM Sans"/>
                <a:ea typeface="Fira Sans" panose="020B0503050000020004" pitchFamily="34" charset="0"/>
                <a:cs typeface="+mn-cs"/>
              </a:rPr>
              <a:t>BeauPlex</a:t>
            </a:r>
            <a:r>
              <a:rPr kumimoji="0" lang="en-US" sz="1800" b="1" i="0" u="none" strike="noStrike" kern="1200" cap="none" spc="0" normalizeH="0" baseline="30000" noProof="0">
                <a:ln>
                  <a:noFill/>
                </a:ln>
                <a:effectLst/>
                <a:uLnTx/>
                <a:uFillTx/>
                <a:latin typeface="DM Sans"/>
                <a:ea typeface="Fira Sans" panose="020B0503050000020004" pitchFamily="34" charset="0"/>
                <a:cs typeface="+mn-cs"/>
              </a:rPr>
              <a:t>®</a:t>
            </a:r>
            <a:r>
              <a:rPr kumimoji="0" lang="en-US" sz="1800" b="1" i="0" u="none" strike="noStrike" kern="1200" cap="none" spc="0" normalizeH="0" baseline="0" noProof="0">
                <a:ln>
                  <a:noFill/>
                </a:ln>
                <a:effectLst/>
                <a:uLnTx/>
                <a:uFillTx/>
                <a:latin typeface="DM Sans"/>
                <a:ea typeface="Fira Sans" panose="020B0503050000020004" pitchFamily="34" charset="0"/>
                <a:cs typeface="+mn-cs"/>
              </a:rPr>
              <a:t> VH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Better performance than Placebo after 5 months</a:t>
            </a:r>
          </a:p>
        </p:txBody>
      </p:sp>
      <p:pic>
        <p:nvPicPr>
          <p:cNvPr id="20" name="Immagine 19"/>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0038" y="1753347"/>
            <a:ext cx="4762201" cy="2691106"/>
          </a:xfrm>
          <a:prstGeom prst="rect">
            <a:avLst/>
          </a:prstGeom>
        </p:spPr>
      </p:pic>
      <p:pic>
        <p:nvPicPr>
          <p:cNvPr id="21" name="Immagine 20"/>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6195856" y="1792585"/>
            <a:ext cx="4508656" cy="2547828"/>
          </a:xfrm>
          <a:prstGeom prst="rect">
            <a:avLst/>
          </a:prstGeom>
        </p:spPr>
      </p:pic>
      <p:sp>
        <p:nvSpPr>
          <p:cNvPr id="4" name="Title 3">
            <a:extLst>
              <a:ext uri="{FF2B5EF4-FFF2-40B4-BE49-F238E27FC236}">
                <a16:creationId xmlns:a16="http://schemas.microsoft.com/office/drawing/2014/main" id="{E7EF89BC-2674-768E-E4B0-1C7667725D60}"/>
              </a:ext>
            </a:extLst>
          </p:cNvPr>
          <p:cNvSpPr>
            <a:spLocks noGrp="1"/>
          </p:cNvSpPr>
          <p:nvPr>
            <p:ph type="title"/>
          </p:nvPr>
        </p:nvSpPr>
        <p:spPr/>
        <p:txBody>
          <a:bodyPr/>
          <a:lstStyle/>
          <a:p>
            <a:r>
              <a:rPr lang="en-GB" err="1"/>
              <a:t>BeauPlex</a:t>
            </a:r>
            <a:r>
              <a:rPr lang="en-GB"/>
              <a:t>® VH</a:t>
            </a:r>
            <a:br>
              <a:rPr lang="en-GB"/>
            </a:br>
            <a:endParaRPr lang="en-GB"/>
          </a:p>
        </p:txBody>
      </p:sp>
      <p:sp>
        <p:nvSpPr>
          <p:cNvPr id="3" name="Slide Number Placeholder 2">
            <a:extLst>
              <a:ext uri="{FF2B5EF4-FFF2-40B4-BE49-F238E27FC236}">
                <a16:creationId xmlns:a16="http://schemas.microsoft.com/office/drawing/2014/main" id="{5CAF300C-86C9-BFB0-E272-63A9E586C96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9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85</a:t>
            </a:fld>
            <a:endParaRPr kumimoji="0" lang="en-GB" sz="9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 Placeholder 4">
            <a:extLst>
              <a:ext uri="{FF2B5EF4-FFF2-40B4-BE49-F238E27FC236}">
                <a16:creationId xmlns:a16="http://schemas.microsoft.com/office/drawing/2014/main" id="{04785746-29AC-2291-0501-B1EDA4BE7869}"/>
              </a:ext>
            </a:extLst>
          </p:cNvPr>
          <p:cNvSpPr>
            <a:spLocks noGrp="1"/>
          </p:cNvSpPr>
          <p:nvPr>
            <p:ph type="body" idx="11"/>
          </p:nvPr>
        </p:nvSpPr>
        <p:spPr/>
        <p:txBody>
          <a:bodyPr/>
          <a:lstStyle/>
          <a:p>
            <a:r>
              <a:rPr lang="en-US"/>
              <a:t>Increases hair thickness and density</a:t>
            </a:r>
          </a:p>
        </p:txBody>
      </p:sp>
      <p:sp>
        <p:nvSpPr>
          <p:cNvPr id="14" name="Rectangle 10">
            <a:extLst>
              <a:ext uri="{FF2B5EF4-FFF2-40B4-BE49-F238E27FC236}">
                <a16:creationId xmlns:a16="http://schemas.microsoft.com/office/drawing/2014/main" id="{3DEE24C8-A47B-7F94-2B2F-C926F8CABCF0}"/>
              </a:ext>
            </a:extLst>
          </p:cNvPr>
          <p:cNvSpPr/>
          <p:nvPr/>
        </p:nvSpPr>
        <p:spPr>
          <a:xfrm>
            <a:off x="6167437" y="1341478"/>
            <a:ext cx="4537075" cy="276999"/>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Hair Density </a:t>
            </a:r>
            <a:endParaRPr kumimoji="0" lang="en-US" sz="1800" b="1" i="1" u="none" strike="noStrike" kern="1200" cap="none" spc="0" normalizeH="0" baseline="0" noProof="0">
              <a:ln>
                <a:noFill/>
              </a:ln>
              <a:solidFill>
                <a:prstClr val="black"/>
              </a:solidFill>
              <a:effectLst/>
              <a:uLnTx/>
              <a:uFillTx/>
              <a:latin typeface="DM Sans"/>
              <a:ea typeface="Fira Sans" panose="020B0503050000020004" pitchFamily="34" charset="0"/>
              <a:cs typeface="+mn-cs"/>
            </a:endParaRPr>
          </a:p>
        </p:txBody>
      </p:sp>
      <p:sp>
        <p:nvSpPr>
          <p:cNvPr id="2" name="TextBox 1">
            <a:extLst>
              <a:ext uri="{FF2B5EF4-FFF2-40B4-BE49-F238E27FC236}">
                <a16:creationId xmlns:a16="http://schemas.microsoft.com/office/drawing/2014/main" id="{3379FCE5-47F4-95D9-6A3C-6E2764B78EAD}"/>
              </a:ext>
            </a:extLst>
          </p:cNvPr>
          <p:cNvSpPr txBox="1"/>
          <p:nvPr/>
        </p:nvSpPr>
        <p:spPr>
          <a:xfrm>
            <a:off x="10704511" y="184412"/>
            <a:ext cx="1487489" cy="338554"/>
          </a:xfrm>
          <a:prstGeom prst="rect">
            <a:avLst/>
          </a:prstGeom>
          <a:solidFill>
            <a:schemeClr val="accent3"/>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i="1">
                <a:solidFill>
                  <a:schemeClr val="bg1"/>
                </a:solidFill>
              </a:rPr>
              <a:t>in vivo </a:t>
            </a:r>
            <a:r>
              <a:rPr lang="en-US" sz="1600">
                <a:solidFill>
                  <a:schemeClr val="bg1"/>
                </a:solidFill>
              </a:rPr>
              <a:t>study</a:t>
            </a:r>
            <a:endParaRPr lang="en-US" sz="1600" baseline="30000">
              <a:solidFill>
                <a:schemeClr val="bg1"/>
              </a:solidFill>
            </a:endParaRPr>
          </a:p>
        </p:txBody>
      </p:sp>
      <p:pic>
        <p:nvPicPr>
          <p:cNvPr id="8" name="Graphic 7">
            <a:extLst>
              <a:ext uri="{FF2B5EF4-FFF2-40B4-BE49-F238E27FC236}">
                <a16:creationId xmlns:a16="http://schemas.microsoft.com/office/drawing/2014/main" id="{1565BC74-075B-164F-05D8-EF214EDD199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704512" y="894378"/>
            <a:ext cx="1499742" cy="586106"/>
          </a:xfrm>
          <a:prstGeom prst="rect">
            <a:avLst/>
          </a:prstGeom>
        </p:spPr>
      </p:pic>
      <p:sp>
        <p:nvSpPr>
          <p:cNvPr id="9" name="TextBox 1">
            <a:extLst>
              <a:ext uri="{FF2B5EF4-FFF2-40B4-BE49-F238E27FC236}">
                <a16:creationId xmlns:a16="http://schemas.microsoft.com/office/drawing/2014/main" id="{43D4954C-D0E1-43D5-7EDB-511EF699AA5E}"/>
              </a:ext>
            </a:extLst>
          </p:cNvPr>
          <p:cNvSpPr txBox="1"/>
          <p:nvPr/>
        </p:nvSpPr>
        <p:spPr>
          <a:xfrm>
            <a:off x="10704513" y="539395"/>
            <a:ext cx="1487488" cy="338554"/>
          </a:xfrm>
          <a:prstGeom prst="rect">
            <a:avLst/>
          </a:prstGeom>
          <a:solidFill>
            <a:srgbClr val="BD69D7"/>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a:solidFill>
                  <a:schemeClr val="bg1"/>
                </a:solidFill>
              </a:rPr>
              <a:t>Innovation</a:t>
            </a:r>
            <a:endParaRPr lang="en-US" sz="1600" baseline="30000">
              <a:solidFill>
                <a:schemeClr val="bg1"/>
              </a:solidFill>
            </a:endParaRPr>
          </a:p>
        </p:txBody>
      </p:sp>
    </p:spTree>
    <p:extLst>
      <p:ext uri="{BB962C8B-B14F-4D97-AF65-F5344CB8AC3E}">
        <p14:creationId xmlns:p14="http://schemas.microsoft.com/office/powerpoint/2010/main" val="23842287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US" err="1"/>
              <a:t>BeauPlex</a:t>
            </a:r>
            <a:r>
              <a:rPr lang="en-US"/>
              <a:t>® VH</a:t>
            </a:r>
            <a:endParaRPr lang="en-US" b="0">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a:t>ID Card</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289504" y="2362640"/>
            <a:ext cx="11600096" cy="903019"/>
            <a:chOff x="0" y="2286165"/>
            <a:chExt cx="11889600" cy="903019"/>
          </a:xfrm>
          <a:solidFill>
            <a:schemeClr val="bg2"/>
          </a:solidFill>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INCI name:</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417305" y="2306624"/>
              <a:ext cx="8257631" cy="840690"/>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Niacinamide, Calcium Pantothenate, Sodium </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Ascorbyl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Phosphate,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Tocopheryl</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Acetate, Pyridoxine Hydrochloride, Maltodextrin,</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Sodium Starch </a:t>
              </a:r>
              <a:r>
                <a:rPr kumimoji="0" lang="en-US" sz="1300" b="0" i="0" u="none" strike="noStrike" kern="1200" cap="none" spc="0" normalizeH="0" baseline="0" noProof="0" err="1">
                  <a:ln>
                    <a:noFill/>
                  </a:ln>
                  <a:effectLst/>
                  <a:uLnTx/>
                  <a:uFillTx/>
                  <a:latin typeface="DM Sans" pitchFamily="2" charset="0"/>
                  <a:ea typeface="Fira Sans Book" panose="020B0503050000020004" pitchFamily="34" charset="0"/>
                  <a:cs typeface="+mn-cs"/>
                </a:rPr>
                <a:t>Octenylsuccinate</a:t>
              </a: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 Silica</a:t>
              </a: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290308" y="3989346"/>
            <a:ext cx="11600096" cy="932400"/>
            <a:chOff x="0" y="4030273"/>
            <a:chExt cx="11889600" cy="932400"/>
          </a:xfrm>
          <a:solidFill>
            <a:schemeClr val="bg2"/>
          </a:solidFill>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932400"/>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Technical:</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416482" y="4030273"/>
              <a:ext cx="2261696" cy="840690"/>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Form: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Powder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Use level: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Up to 2%</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pH of use: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5 to 9</a:t>
              </a:r>
            </a:p>
          </p:txBody>
        </p:sp>
        <p:sp>
          <p:nvSpPr>
            <p:cNvPr id="5" name="TextBox 4">
              <a:extLst>
                <a:ext uri="{FF2B5EF4-FFF2-40B4-BE49-F238E27FC236}">
                  <a16:creationId xmlns:a16="http://schemas.microsoft.com/office/drawing/2014/main" id="{61D5EA0E-DAA7-6EA1-A839-D8CA1DDCE2AC}"/>
                </a:ext>
              </a:extLst>
            </p:cNvPr>
            <p:cNvSpPr txBox="1"/>
            <p:nvPr/>
          </p:nvSpPr>
          <p:spPr>
            <a:xfrm>
              <a:off x="4826246" y="4030273"/>
              <a:ext cx="2261696" cy="802218"/>
            </a:xfrm>
            <a:prstGeom prst="rect">
              <a:avLst/>
            </a:prstGeom>
            <a:noFill/>
          </p:spPr>
          <p:txBody>
            <a:bodyPr wrap="square" lIns="0" tIns="90000" rIns="0" bIns="72000" rtlCol="0">
              <a:spAutoFit/>
            </a:bodyPr>
            <a:lstStyle/>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Preservative: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Free</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Solubility: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Dispersible in water</a:t>
              </a:r>
            </a:p>
          </p:txBody>
        </p:sp>
        <p:sp>
          <p:nvSpPr>
            <p:cNvPr id="12" name="TextBox 11">
              <a:extLst>
                <a:ext uri="{FF2B5EF4-FFF2-40B4-BE49-F238E27FC236}">
                  <a16:creationId xmlns:a16="http://schemas.microsoft.com/office/drawing/2014/main" id="{A2F0E081-4296-5F8F-3FD2-BA1EFFBBCA91}"/>
                </a:ext>
              </a:extLst>
            </p:cNvPr>
            <p:cNvSpPr txBox="1"/>
            <p:nvPr/>
          </p:nvSpPr>
          <p:spPr>
            <a:xfrm>
              <a:off x="7222993" y="4030273"/>
              <a:ext cx="4186901" cy="840690"/>
            </a:xfrm>
            <a:prstGeom prst="rect">
              <a:avLst/>
            </a:prstGeom>
            <a:noFill/>
          </p:spPr>
          <p:txBody>
            <a:bodyPr wrap="square" lIns="0" tIns="90000" rIns="0" bIns="72000" rtlCol="0">
              <a:spAutoFit/>
            </a:bodyPr>
            <a:lstStyle/>
            <a:p>
              <a:pPr>
                <a:spcAft>
                  <a:spcPts val="300"/>
                </a:spcAft>
                <a:buClr>
                  <a:schemeClr val="accent1"/>
                </a:buClr>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Target: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Scalp and hair fiber</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b="1" i="0" u="none" strike="noStrike" kern="1200" cap="none" spc="0" normalizeH="0" baseline="0" noProof="0">
                  <a:ln>
                    <a:noFill/>
                  </a:ln>
                  <a:effectLst/>
                  <a:uLnTx/>
                  <a:uFillTx/>
                  <a:latin typeface="DM Sans" pitchFamily="2" charset="0"/>
                  <a:ea typeface="Fira Sans Book" panose="020B0503050000020004" pitchFamily="34" charset="0"/>
                  <a:cs typeface="+mn-cs"/>
                </a:rPr>
                <a:t>Biodegradability: </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Not expected to be persistent,</a:t>
              </a:r>
            </a:p>
            <a:p>
              <a:pPr marR="0" lvl="0" algn="l" defTabSz="914400" rtl="0" eaLnBrk="1" fontAlgn="auto" latinLnBrk="0" hangingPunct="1">
                <a:lnSpc>
                  <a:spcPct val="100000"/>
                </a:lnSpc>
                <a:spcBef>
                  <a:spcPts val="0"/>
                </a:spcBef>
                <a:spcAft>
                  <a:spcPts val="300"/>
                </a:spcAft>
                <a:buClr>
                  <a:schemeClr val="accent1"/>
                </a:buClr>
                <a:buSzTx/>
                <a:tabLst/>
                <a:defRPr/>
              </a:pPr>
              <a:r>
                <a:rPr kumimoji="0" lang="en-US" sz="1300" i="0" u="none" strike="noStrike" kern="1200" cap="none" spc="0" normalizeH="0" baseline="0" noProof="0" err="1">
                  <a:ln>
                    <a:noFill/>
                  </a:ln>
                  <a:effectLst/>
                  <a:uLnTx/>
                  <a:uFillTx/>
                  <a:latin typeface="DM Sans" pitchFamily="2" charset="0"/>
                  <a:ea typeface="Fira Sans Book" panose="020B0503050000020004" pitchFamily="34" charset="0"/>
                  <a:cs typeface="+mn-cs"/>
                </a:rPr>
                <a:t>bioaccumulative</a:t>
              </a:r>
              <a:r>
                <a:rPr kumimoji="0" lang="en-US" sz="1300" i="0" u="none" strike="noStrike" kern="1200" cap="none" spc="0" normalizeH="0" baseline="0" noProof="0">
                  <a:ln>
                    <a:noFill/>
                  </a:ln>
                  <a:effectLst/>
                  <a:uLnTx/>
                  <a:uFillTx/>
                  <a:latin typeface="DM Sans" pitchFamily="2" charset="0"/>
                  <a:ea typeface="Fira Sans Book" panose="020B0503050000020004" pitchFamily="34" charset="0"/>
                  <a:cs typeface="+mn-cs"/>
                </a:rPr>
                <a:t> nor toxic.</a:t>
              </a:r>
            </a:p>
          </p:txBody>
        </p:sp>
      </p:grpSp>
      <p:sp>
        <p:nvSpPr>
          <p:cNvPr id="59" name="Rectangle 58">
            <a:extLst>
              <a:ext uri="{FF2B5EF4-FFF2-40B4-BE49-F238E27FC236}">
                <a16:creationId xmlns:a16="http://schemas.microsoft.com/office/drawing/2014/main" id="{E6D535CE-5DB7-1A50-4492-712D99B903A8}"/>
              </a:ext>
            </a:extLst>
          </p:cNvPr>
          <p:cNvSpPr/>
          <p:nvPr/>
        </p:nvSpPr>
        <p:spPr>
          <a:xfrm>
            <a:off x="289447" y="5135082"/>
            <a:ext cx="2225154" cy="867912"/>
          </a:xfrm>
          <a:prstGeom prst="rect">
            <a:avLst/>
          </a:prstGeom>
          <a:no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Registration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certification</a:t>
            </a:r>
            <a:endParaRPr kumimoji="0" lang="en-US" sz="1400" b="0" i="0" u="none" strike="noStrike" kern="0" cap="none" spc="0" normalizeH="0" baseline="0" noProof="0">
              <a:ln>
                <a:noFill/>
              </a:ln>
              <a:effectLst/>
              <a:uLnTx/>
              <a:uFillTx/>
              <a:latin typeface="Fira Sans"/>
              <a:ea typeface="+mn-ea"/>
              <a:cs typeface="+mn-cs"/>
            </a:endParaRPr>
          </a:p>
        </p:txBody>
      </p:sp>
      <p:grpSp>
        <p:nvGrpSpPr>
          <p:cNvPr id="69" name="Group 68">
            <a:extLst>
              <a:ext uri="{FF2B5EF4-FFF2-40B4-BE49-F238E27FC236}">
                <a16:creationId xmlns:a16="http://schemas.microsoft.com/office/drawing/2014/main" id="{958A8BB9-D1BF-EE77-829F-9B8163288C30}"/>
              </a:ext>
            </a:extLst>
          </p:cNvPr>
          <p:cNvGrpSpPr/>
          <p:nvPr/>
        </p:nvGrpSpPr>
        <p:grpSpPr>
          <a:xfrm>
            <a:off x="302398" y="1341438"/>
            <a:ext cx="11593287" cy="939429"/>
            <a:chOff x="-25599" y="2558932"/>
            <a:chExt cx="11889600" cy="572529"/>
          </a:xfrm>
          <a:solidFill>
            <a:schemeClr val="bg2"/>
          </a:solidFill>
        </p:grpSpPr>
        <p:sp>
          <p:nvSpPr>
            <p:cNvPr id="70" name="Rectangle 69">
              <a:extLst>
                <a:ext uri="{FF2B5EF4-FFF2-40B4-BE49-F238E27FC236}">
                  <a16:creationId xmlns:a16="http://schemas.microsoft.com/office/drawing/2014/main" id="{B4D8039B-1DD0-0B71-4A0E-7C994216684E}"/>
                </a:ext>
              </a:extLst>
            </p:cNvPr>
            <p:cNvSpPr/>
            <p:nvPr/>
          </p:nvSpPr>
          <p:spPr>
            <a:xfrm>
              <a:off x="-25599" y="2558932"/>
              <a:ext cx="11889600" cy="572529"/>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Key benefit:</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379904" y="2575524"/>
              <a:ext cx="3536179" cy="48890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prevent hair loss (improves hair density and thickness)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Helps reduce the appearance of greying hair</a:t>
              </a:r>
            </a:p>
          </p:txBody>
        </p:sp>
        <p:sp>
          <p:nvSpPr>
            <p:cNvPr id="7" name="TextBox 6">
              <a:extLst>
                <a:ext uri="{FF2B5EF4-FFF2-40B4-BE49-F238E27FC236}">
                  <a16:creationId xmlns:a16="http://schemas.microsoft.com/office/drawing/2014/main" id="{B8C3B1E9-131F-85F7-248C-F8BED4E5D939}"/>
                </a:ext>
              </a:extLst>
            </p:cNvPr>
            <p:cNvSpPr txBox="1"/>
            <p:nvPr/>
          </p:nvSpPr>
          <p:spPr>
            <a:xfrm>
              <a:off x="6521725" y="2575524"/>
              <a:ext cx="4120658" cy="488907"/>
            </a:xfrm>
            <a:prstGeom prst="rect">
              <a:avLst/>
            </a:prstGeom>
            <a:noFill/>
          </p:spPr>
          <p:txBody>
            <a:bodyPr wrap="square" lIns="0" tIns="90000" rIns="0" bIns="72000" rtlCol="0">
              <a:spAutoFit/>
            </a:bodyPr>
            <a:lstStyle/>
            <a:p>
              <a:pPr>
                <a:spcAft>
                  <a:spcPts val="300"/>
                </a:spcAf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Anti-aging (anti-oxidant properties)</a:t>
              </a:r>
            </a:p>
            <a:p>
              <a:pPr>
                <a:spcAft>
                  <a:spcPts val="300"/>
                </a:spcAf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Scalp Care (improves scalp barrier and moisturization)</a:t>
              </a: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302398" y="3343939"/>
            <a:ext cx="11587202" cy="572906"/>
            <a:chOff x="0" y="3331675"/>
            <a:chExt cx="11889600" cy="572906"/>
          </a:xfrm>
          <a:solidFill>
            <a:schemeClr val="bg2"/>
          </a:solidFill>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grp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effectLst/>
                  <a:uLnTx/>
                  <a:uFillTx/>
                  <a:latin typeface="DM Sans Bold" pitchFamily="2" charset="0"/>
                  <a:ea typeface="+mn-ea"/>
                  <a:cs typeface="+mn-cs"/>
                </a:rPr>
                <a:t>Description:</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417306" y="3340889"/>
              <a:ext cx="8256279"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effectLst/>
                  <a:uLnTx/>
                  <a:uFillTx/>
                  <a:latin typeface="DM Sans" pitchFamily="2" charset="0"/>
                  <a:ea typeface="Fira Sans Book" panose="020B0503050000020004" pitchFamily="34" charset="0"/>
                  <a:cs typeface="+mn-cs"/>
                </a:rPr>
                <a:t>Vitamin blend (B3, B5, B6, C and E)</a:t>
              </a:r>
            </a:p>
          </p:txBody>
        </p:sp>
      </p:grpSp>
      <p:sp>
        <p:nvSpPr>
          <p:cNvPr id="11" name="Slide Number Placeholder 10">
            <a:extLst>
              <a:ext uri="{FF2B5EF4-FFF2-40B4-BE49-F238E27FC236}">
                <a16:creationId xmlns:a16="http://schemas.microsoft.com/office/drawing/2014/main" id="{9EA4ADA9-B1A6-0208-7409-B211B8358BEC}"/>
              </a:ext>
            </a:extLst>
          </p:cNvPr>
          <p:cNvSpPr>
            <a:spLocks noGrp="1"/>
          </p:cNvSpPr>
          <p:nvPr>
            <p:ph type="sldNum" sz="quarter" idx="10"/>
          </p:nvPr>
        </p:nvSpPr>
        <p:spPr/>
        <p:txBody>
          <a:bodyPr/>
          <a:lstStyle/>
          <a:p>
            <a:fld id="{5BA3E189-2F3A-42E5-B572-3520703B6186}" type="slidenum">
              <a:rPr lang="en-GB" smtClean="0"/>
              <a:pPr/>
              <a:t>86</a:t>
            </a:fld>
            <a:endParaRPr lang="en-GB"/>
          </a:p>
        </p:txBody>
      </p:sp>
      <p:pic>
        <p:nvPicPr>
          <p:cNvPr id="9" name="Picture 8">
            <a:extLst>
              <a:ext uri="{FF2B5EF4-FFF2-40B4-BE49-F238E27FC236}">
                <a16:creationId xmlns:a16="http://schemas.microsoft.com/office/drawing/2014/main" id="{CCFE1FD5-BB0B-29AC-EC8C-EAB07EDFF87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709753" y="5171316"/>
            <a:ext cx="520249" cy="433060"/>
          </a:xfrm>
          <a:prstGeom prst="rect">
            <a:avLst/>
          </a:prstGeom>
        </p:spPr>
      </p:pic>
      <p:pic>
        <p:nvPicPr>
          <p:cNvPr id="13" name="Picture 12">
            <a:extLst>
              <a:ext uri="{FF2B5EF4-FFF2-40B4-BE49-F238E27FC236}">
                <a16:creationId xmlns:a16="http://schemas.microsoft.com/office/drawing/2014/main" id="{74D5B111-1803-161C-EDA5-3C98F8E9B189}"/>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
          <a:stretch/>
        </p:blipFill>
        <p:spPr>
          <a:xfrm>
            <a:off x="3589985" y="5150369"/>
            <a:ext cx="474955" cy="474955"/>
          </a:xfrm>
          <a:prstGeom prst="ellipse">
            <a:avLst/>
          </a:prstGeom>
          <a:ln>
            <a:noFill/>
          </a:ln>
          <a:effectLst>
            <a:softEdge rad="0"/>
          </a:effectLst>
        </p:spPr>
      </p:pic>
      <p:pic>
        <p:nvPicPr>
          <p:cNvPr id="14" name="Picture 13" descr="A picture containing drawing&#10;&#10;Description automatically generated">
            <a:extLst>
              <a:ext uri="{FF2B5EF4-FFF2-40B4-BE49-F238E27FC236}">
                <a16:creationId xmlns:a16="http://schemas.microsoft.com/office/drawing/2014/main" id="{FC37631A-2C4B-C7B0-3ED0-FFF468DEFD0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380953" y="5131243"/>
            <a:ext cx="698239" cy="513206"/>
          </a:xfrm>
          <a:prstGeom prst="rect">
            <a:avLst/>
          </a:prstGeom>
        </p:spPr>
      </p:pic>
      <p:sp>
        <p:nvSpPr>
          <p:cNvPr id="15" name="Text Placeholder 47">
            <a:extLst>
              <a:ext uri="{FF2B5EF4-FFF2-40B4-BE49-F238E27FC236}">
                <a16:creationId xmlns:a16="http://schemas.microsoft.com/office/drawing/2014/main" id="{0E3FB245-975A-CA49-EC7A-3A1C5ADAA381}"/>
              </a:ext>
            </a:extLst>
          </p:cNvPr>
          <p:cNvSpPr txBox="1">
            <a:spLocks/>
          </p:cNvSpPr>
          <p:nvPr/>
        </p:nvSpPr>
        <p:spPr>
          <a:xfrm>
            <a:off x="302399" y="5981626"/>
            <a:ext cx="3528001" cy="116604"/>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DM Sans" pitchFamily="2"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a:t>Prevent hair loss is a drug claim in USA to use improves hair density </a:t>
            </a:r>
            <a:endParaRPr lang="en-GB"/>
          </a:p>
        </p:txBody>
      </p:sp>
      <p:sp>
        <p:nvSpPr>
          <p:cNvPr id="16" name="Text Placeholder 55">
            <a:extLst>
              <a:ext uri="{FF2B5EF4-FFF2-40B4-BE49-F238E27FC236}">
                <a16:creationId xmlns:a16="http://schemas.microsoft.com/office/drawing/2014/main" id="{76EC93D0-EB84-DDEA-BBED-F00C524A9FF4}"/>
              </a:ext>
            </a:extLst>
          </p:cNvPr>
          <p:cNvSpPr txBox="1">
            <a:spLocks/>
          </p:cNvSpPr>
          <p:nvPr/>
        </p:nvSpPr>
        <p:spPr>
          <a:xfrm>
            <a:off x="302398" y="6102770"/>
            <a:ext cx="3528001" cy="121588"/>
          </a:xfrm>
          <a:prstGeom prst="rect">
            <a:avLst/>
          </a:prstGeom>
        </p:spPr>
        <p:txBody>
          <a:bodyPr vert="horz" wrap="square" lIns="0" tIns="0" rIns="0" bIns="0" rtlCol="0">
            <a:noAutofit/>
          </a:bodyPr>
          <a:lstStyle>
            <a:lvl1pPr marL="0" indent="0" algn="r" defTabSz="914400" rtl="0" eaLnBrk="1" latinLnBrk="0" hangingPunct="1">
              <a:lnSpc>
                <a:spcPct val="100000"/>
              </a:lnSpc>
              <a:spcBef>
                <a:spcPts val="0"/>
              </a:spcBef>
              <a:buFont typeface="Arial" panose="020B0604020202020204" pitchFamily="34" charset="0"/>
              <a:buNone/>
              <a:defRPr sz="1200" kern="0" spc="0" baseline="0">
                <a:solidFill>
                  <a:schemeClr val="bg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l"/>
            <a:r>
              <a:rPr lang="en-US" sz="800">
                <a:solidFill>
                  <a:schemeClr val="tx1"/>
                </a:solidFill>
              </a:rPr>
              <a:t>Quality for Life™ seal that guarantees the highest standards for Quality, Reliability, Traceability, and Sustainability.</a:t>
            </a:r>
          </a:p>
          <a:p>
            <a:pPr algn="l"/>
            <a:endParaRPr lang="en-GB" sz="800">
              <a:solidFill>
                <a:schemeClr val="tx1"/>
              </a:solidFill>
            </a:endParaRPr>
          </a:p>
        </p:txBody>
      </p:sp>
    </p:spTree>
    <p:extLst>
      <p:ext uri="{BB962C8B-B14F-4D97-AF65-F5344CB8AC3E}">
        <p14:creationId xmlns:p14="http://schemas.microsoft.com/office/powerpoint/2010/main" val="1077916794"/>
      </p:ext>
    </p:extLst>
  </p:cSld>
  <p:clrMapOvr>
    <a:masterClrMapping/>
  </p:clrMapOvr>
  <p:transition spd="med">
    <p:pull/>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074551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28784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c.dDfUUzOkeEDzTJ1zKBO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Bc5BHyLJ3EGYfcf7faUwm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I44yn0OUl0W0lQnMTwScmg"/>
</p:tagLst>
</file>

<file path=ppt/tags/tag8.xml><?xml version="1.0" encoding="utf-8"?>
<p:tagLst xmlns:a="http://schemas.openxmlformats.org/drawingml/2006/main" xmlns:r="http://schemas.openxmlformats.org/officeDocument/2006/relationships" xmlns:p="http://schemas.openxmlformats.org/presentationml/2006/main">
  <p:tag name="ZOAWCODE" val="2004112217333376588294.Classification"/>
  <p:tag name="ZOAWTYPE" val="Text"/>
</p:tagLst>
</file>

<file path=ppt/tags/tag9.xml><?xml version="1.0" encoding="utf-8"?>
<p:tagLst xmlns:a="http://schemas.openxmlformats.org/drawingml/2006/main" xmlns:r="http://schemas.openxmlformats.org/officeDocument/2006/relationships" xmlns:p="http://schemas.openxmlformats.org/presentationml/2006/main">
  <p:tag name="ZOAWCODE" val="2003785909782749825973.PowerPointProductLogo43"/>
  <p:tag name="ZOAWTYPE" val="Image"/>
  <p:tag name="ZOAWSESSIONUID" val="2014022010421526090015"/>
</p:tagLst>
</file>

<file path=ppt/tags/tag10.xml><?xml version="1.0" encoding="utf-8"?>
<p:tagLst xmlns:a="http://schemas.openxmlformats.org/drawingml/2006/main" xmlns:r="http://schemas.openxmlformats.org/officeDocument/2006/relationships" xmlns:p="http://schemas.openxmlformats.org/presentationml/2006/main">
  <p:tag name="ZOAWCODE" val="Language.Doc.Page"/>
  <p:tag name="ZOAWTYPE" val="Text"/>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cbdQQNHtB0uLEGcCdJBeN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2.xml><?xml version="1.0" encoding="utf-8"?>
<a:theme xmlns:a="http://schemas.openxmlformats.org/drawingml/2006/main" name="5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3.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4.xml><?xml version="1.0" encoding="utf-8"?>
<a:theme xmlns:a="http://schemas.openxmlformats.org/drawingml/2006/main" name="5_Default Design">
  <a:themeElements>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fontScheme name="1_Default Design">
      <a:majorFont>
        <a:latin typeface="Trebuchet MS"/>
        <a:ea typeface=""/>
        <a:cs typeface="Arial"/>
      </a:majorFont>
      <a:minorFont>
        <a:latin typeface="Trebuchet MS"/>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nl-NL" sz="1800" b="0" i="0" u="none" strike="noStrike" cap="none" normalizeH="0" baseline="0" smtClean="0">
            <a:ln>
              <a:noFill/>
            </a:ln>
            <a:solidFill>
              <a:schemeClr val="tx1"/>
            </a:solidFill>
            <a:effectLst/>
            <a:latin typeface="Trebuchet MS" pitchFamily="34" charset="0"/>
            <a:cs typeface="Arial" charset="0"/>
          </a:defRPr>
        </a:defPPr>
      </a:lstStyle>
    </a:lnDef>
  </a:objectDefaults>
  <a:extraClrSchemeLst>
    <a:extraClrScheme>
      <a:clrScheme name="1_Default Design 1">
        <a:dk1>
          <a:srgbClr val="000000"/>
        </a:dk1>
        <a:lt1>
          <a:srgbClr val="FFFFFF"/>
        </a:lt1>
        <a:dk2>
          <a:srgbClr val="0070BA"/>
        </a:dk2>
        <a:lt2>
          <a:srgbClr val="5F5F5F"/>
        </a:lt2>
        <a:accent1>
          <a:srgbClr val="83D0F5"/>
        </a:accent1>
        <a:accent2>
          <a:srgbClr val="009FE3"/>
        </a:accent2>
        <a:accent3>
          <a:srgbClr val="FFFFFF"/>
        </a:accent3>
        <a:accent4>
          <a:srgbClr val="000000"/>
        </a:accent4>
        <a:accent5>
          <a:srgbClr val="C1E4F9"/>
        </a:accent5>
        <a:accent6>
          <a:srgbClr val="0090CE"/>
        </a:accent6>
        <a:hlink>
          <a:srgbClr val="0070BA"/>
        </a:hlink>
        <a:folHlink>
          <a:srgbClr val="1A2B68"/>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7E4B"/>
        </a:dk2>
        <a:lt2>
          <a:srgbClr val="5F5F5F"/>
        </a:lt2>
        <a:accent1>
          <a:srgbClr val="AAD29A"/>
        </a:accent1>
        <a:accent2>
          <a:srgbClr val="009B97"/>
        </a:accent2>
        <a:accent3>
          <a:srgbClr val="FFFFFF"/>
        </a:accent3>
        <a:accent4>
          <a:srgbClr val="000000"/>
        </a:accent4>
        <a:accent5>
          <a:srgbClr val="D2E5CA"/>
        </a:accent5>
        <a:accent6>
          <a:srgbClr val="008C88"/>
        </a:accent6>
        <a:hlink>
          <a:srgbClr val="007E4B"/>
        </a:hlink>
        <a:folHlink>
          <a:srgbClr val="45AC34"/>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F57922"/>
        </a:dk2>
        <a:lt2>
          <a:srgbClr val="5F5F5F"/>
        </a:lt2>
        <a:accent1>
          <a:srgbClr val="F9B672"/>
        </a:accent1>
        <a:accent2>
          <a:srgbClr val="EE7203"/>
        </a:accent2>
        <a:accent3>
          <a:srgbClr val="FFFFFF"/>
        </a:accent3>
        <a:accent4>
          <a:srgbClr val="000000"/>
        </a:accent4>
        <a:accent5>
          <a:srgbClr val="FBD7BC"/>
        </a:accent5>
        <a:accent6>
          <a:srgbClr val="D86702"/>
        </a:accent6>
        <a:hlink>
          <a:srgbClr val="E51F22"/>
        </a:hlink>
        <a:folHlink>
          <a:srgbClr val="970D34"/>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FF"/>
        </a:lt1>
        <a:dk2>
          <a:srgbClr val="7B1F62"/>
        </a:dk2>
        <a:lt2>
          <a:srgbClr val="5F5F5F"/>
        </a:lt2>
        <a:accent1>
          <a:srgbClr val="D68AB3"/>
        </a:accent1>
        <a:accent2>
          <a:srgbClr val="BD0A79"/>
        </a:accent2>
        <a:accent3>
          <a:srgbClr val="FFFFFF"/>
        </a:accent3>
        <a:accent4>
          <a:srgbClr val="000000"/>
        </a:accent4>
        <a:accent5>
          <a:srgbClr val="E8C4D6"/>
        </a:accent5>
        <a:accent6>
          <a:srgbClr val="AB086D"/>
        </a:accent6>
        <a:hlink>
          <a:srgbClr val="7B1F62"/>
        </a:hlink>
        <a:folHlink>
          <a:srgbClr val="521B6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6.xml><?xml version="1.0" encoding="utf-8"?>
<a:theme xmlns:a="http://schemas.openxmlformats.org/drawingml/2006/main" name="4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7.xml><?xml version="1.0" encoding="utf-8"?>
<a:theme xmlns:a="http://schemas.openxmlformats.org/drawingml/2006/main" name="6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8.xml><?xml version="1.0" encoding="utf-8"?>
<a:theme xmlns:a="http://schemas.openxmlformats.org/drawingml/2006/main" name="7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9.xml><?xml version="1.0" encoding="utf-8"?>
<a:theme xmlns:a="http://schemas.openxmlformats.org/drawingml/2006/main" name="3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10.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firmenich - timesaver deck.pptx" id="{BC9CC8FE-797A-4266-B8E7-405047D472CC}" vid="{BE2E1869-2D7D-48DC-9A6B-3B9431068648}"/>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Marcom_x0020_Status xmlns="4e78ffb6-5573-4dae-972d-0246748d492f">ongoing</Marcom_x0020_Status>
    <Transfer_x0020_B_x0026_C_x0020_Connect xmlns="4e78ffb6-5573-4dae-972d-0246748d492f">no</Transfer_x0020_B_x0026_C_x0020_Connect>
    <Validation_x0020_Mkt xmlns="4e78ffb6-5573-4dae-972d-0246748d492f">no</Validation_x0020_Mkt>
    <Content_x0020_Revision xmlns="4e78ffb6-5573-4dae-972d-0246748d492f">Finished</Content_x0020_Revision>
    <Assigned_x0020_to0 xmlns="4e78ffb6-5573-4dae-972d-0246748d492f">Hannah Rogers</Assigned_x0020_to0>
    <Marcom_x0020_Support_x0020_Needed xmlns="4e78ffb6-5573-4dae-972d-0246748d492f">yes</Marcom_x0020_Support_x0020_Needed>
    <Est_x002e_Cost xmlns="4e78ffb6-5573-4dae-972d-0246748d492f" xsi:nil="true"/>
    <Notes xmlns="4e78ffb6-5573-4dae-972d-0246748d492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F36BE4-85BE-4922-91D2-AFCFBFDF2E57}">
  <ds:schemaRefs>
    <ds:schemaRef ds:uri="Microsoft.SharePoint.Taxonomy.ContentTypeSync"/>
  </ds:schemaRefs>
</ds:datastoreItem>
</file>

<file path=customXml/itemProps2.xml><?xml version="1.0" encoding="utf-8"?>
<ds:datastoreItem xmlns:ds="http://schemas.openxmlformats.org/officeDocument/2006/customXml" ds:itemID="{D757AB2C-2066-456A-B353-A44515964F3A}">
  <ds:schemaRefs>
    <ds:schemaRef ds:uri="5a2251cd-bd5e-462d-8f0e-b8d48ef43808"/>
    <ds:schemaRef ds:uri="http://purl.org/dc/elements/1.1/"/>
    <ds:schemaRef ds:uri="http://schemas.microsoft.com/office/2006/metadata/propertie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4e78ffb6-5573-4dae-972d-0246748d492f"/>
    <ds:schemaRef ds:uri="8a4562e5-d5b1-4d26-b0bf-7e79abe2fe6f"/>
    <ds:schemaRef ds:uri="http://www.w3.org/XML/1998/namespace"/>
    <ds:schemaRef ds:uri="http://purl.org/dc/dcmitype/"/>
  </ds:schemaRefs>
</ds:datastoreItem>
</file>

<file path=customXml/itemProps3.xml><?xml version="1.0" encoding="utf-8"?>
<ds:datastoreItem xmlns:ds="http://schemas.openxmlformats.org/officeDocument/2006/customXml" ds:itemID="{2BC70AB1-C94B-4F4B-9644-6D09E0D646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AC564AF-AF5D-4F15-A211-46BD4B98270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91</TotalTime>
  <Words>10263</Words>
  <Application>Microsoft Office PowerPoint</Application>
  <PresentationFormat>Widescreen</PresentationFormat>
  <Paragraphs>1204</Paragraphs>
  <Slides>88</Slides>
  <Notes>33</Notes>
  <HiddenSlides>0</HiddenSlides>
  <MMClips>0</MMClips>
  <ScaleCrop>false</ScaleCrop>
  <HeadingPairs>
    <vt:vector size="8" baseType="variant">
      <vt:variant>
        <vt:lpstr>Fonts Used</vt:lpstr>
      </vt:variant>
      <vt:variant>
        <vt:i4>15</vt:i4>
      </vt:variant>
      <vt:variant>
        <vt:lpstr>Theme</vt:lpstr>
      </vt:variant>
      <vt:variant>
        <vt:i4>10</vt:i4>
      </vt:variant>
      <vt:variant>
        <vt:lpstr>Embedded OLE Servers</vt:lpstr>
      </vt:variant>
      <vt:variant>
        <vt:i4>3</vt:i4>
      </vt:variant>
      <vt:variant>
        <vt:lpstr>Slide Titles</vt:lpstr>
      </vt:variant>
      <vt:variant>
        <vt:i4>88</vt:i4>
      </vt:variant>
    </vt:vector>
  </HeadingPairs>
  <TitlesOfParts>
    <vt:vector size="116" baseType="lpstr">
      <vt:lpstr>Aptos</vt:lpstr>
      <vt:lpstr>Arial</vt:lpstr>
      <vt:lpstr>Avenir LT</vt:lpstr>
      <vt:lpstr>Calibri</vt:lpstr>
      <vt:lpstr>DM Sans</vt:lpstr>
      <vt:lpstr>DM Sans 14pt</vt:lpstr>
      <vt:lpstr>DM Sans Bold</vt:lpstr>
      <vt:lpstr>DM Sans Medium</vt:lpstr>
      <vt:lpstr>Fira Sans</vt:lpstr>
      <vt:lpstr>Fira Sans Medium</vt:lpstr>
      <vt:lpstr>Lora</vt:lpstr>
      <vt:lpstr>Titillium Web</vt:lpstr>
      <vt:lpstr>trebuchet ms</vt:lpstr>
      <vt:lpstr>trebuchet ms</vt:lpstr>
      <vt:lpstr>Wingdings</vt:lpstr>
      <vt:lpstr>1_dsm-firmenich</vt:lpstr>
      <vt:lpstr>5_dsm-firmenich</vt:lpstr>
      <vt:lpstr>2_dsm-firmenich</vt:lpstr>
      <vt:lpstr>5_Default Design</vt:lpstr>
      <vt:lpstr>dsm-firmenich</vt:lpstr>
      <vt:lpstr>4_dsm-firmenich</vt:lpstr>
      <vt:lpstr>6_dsm-firmenich</vt:lpstr>
      <vt:lpstr>7_dsm-firmenich</vt:lpstr>
      <vt:lpstr>3_dsm-firmenich</vt:lpstr>
      <vt:lpstr>8_dsm-firmenich</vt:lpstr>
      <vt:lpstr>think-cell Slide</vt:lpstr>
      <vt:lpstr>Photo Editor Photo</vt:lpstr>
      <vt:lpstr>ISIS/Draw Sketch</vt:lpstr>
      <vt:lpstr>PowerPoint Presentation</vt:lpstr>
      <vt:lpstr>PowerPoint Presentation</vt:lpstr>
      <vt:lpstr>The Vitamins Journey</vt:lpstr>
      <vt:lpstr>dsm-firmenich Pioneer &amp; Leader</vt:lpstr>
      <vt:lpstr>The importance of Vitamins-rich  skincare routine</vt:lpstr>
      <vt:lpstr>PowerPoint Presentation</vt:lpstr>
      <vt:lpstr>PowerPoint Presentation</vt:lpstr>
      <vt:lpstr>PowerPoint Presentation</vt:lpstr>
      <vt:lpstr>PowerPoint Presentation</vt:lpstr>
      <vt:lpstr>Reliable Supply Chain Worldwide Made with care</vt:lpstr>
      <vt:lpstr>Elevating sustainability at Dalry, Scotland, the United Kingdom</vt:lpstr>
      <vt:lpstr>Hero Vitamins to nourish skin beauty  </vt:lpstr>
      <vt:lpstr>PowerPoint Presentation</vt:lpstr>
      <vt:lpstr>Vitamin C at a glance</vt:lpstr>
      <vt:lpstr>Vitamin C : benefits in Beauty &amp; Care</vt:lpstr>
      <vt:lpstr>Vitamin C – N. 1 benchmark anti-oxidant</vt:lpstr>
      <vt:lpstr>Vitamin C is still very trendy!​</vt:lpstr>
      <vt:lpstr>PowerPoint Presentation</vt:lpstr>
      <vt:lpstr>STAY-C® 50 : improved stability of Vitamin C</vt:lpstr>
      <vt:lpstr>STAY-C® 50 – Stability in formulation</vt:lpstr>
      <vt:lpstr>STAY-C® 50 – in photoprotection</vt:lpstr>
      <vt:lpstr>STAY-C® 50 – skin lightening activities</vt:lpstr>
      <vt:lpstr>STAY-C® 50 – reduces the appearance of acne</vt:lpstr>
      <vt:lpstr>STAY-C® 50 – in hair care</vt:lpstr>
      <vt:lpstr>Formulating with STAY-C® 50</vt:lpstr>
      <vt:lpstr>Formulating with Ascorbic Acid</vt:lpstr>
      <vt:lpstr>PowerPoint Presentation</vt:lpstr>
      <vt:lpstr>PowerPoint Presentation</vt:lpstr>
      <vt:lpstr>PowerPoint Presentation</vt:lpstr>
      <vt:lpstr>Niacinamide PC</vt:lpstr>
      <vt:lpstr>Niacinamide PC: proven benefits</vt:lpstr>
      <vt:lpstr>Environmental stressed Skin Care Protection &amp; Repair</vt:lpstr>
      <vt:lpstr>Niacinamide is everywhere</vt:lpstr>
      <vt:lpstr>PowerPoint Presentation</vt:lpstr>
      <vt:lpstr>The multi-functional vitamin for menopausal skin changes </vt:lpstr>
      <vt:lpstr>PowerPoint Presentation</vt:lpstr>
      <vt:lpstr>New Science on Niacinamide in post-menopausal skin</vt:lpstr>
      <vt:lpstr>New Science on Niacinamide in post-menopausal skin</vt:lpstr>
      <vt:lpstr>Formulating Niacinamide PC</vt:lpstr>
      <vt:lpstr>PowerPoint Presentation</vt:lpstr>
      <vt:lpstr>PowerPoint Presentation</vt:lpstr>
      <vt:lpstr>Vitamin B12</vt:lpstr>
      <vt:lpstr>Vitamin B12</vt:lpstr>
      <vt:lpstr>Vitamin B12 is gaining traction</vt:lpstr>
      <vt:lpstr>PowerPoint Presentation</vt:lpstr>
      <vt:lpstr>First discovery: Vitamin B12 reduces histamin by  inhibiting mast cell degranulation in vitro</vt:lpstr>
      <vt:lpstr>Formulating Vitamin B12 </vt:lpstr>
      <vt:lpstr>PowerPoint Presentation</vt:lpstr>
      <vt:lpstr>PowerPoint Presentation</vt:lpstr>
      <vt:lpstr>D-Panthenol is pro-vitamin B5!</vt:lpstr>
      <vt:lpstr>Panthenol / Pro-Vitamin B5 : Benefits in Beauty &amp; Care</vt:lpstr>
      <vt:lpstr>Panthenol is the gold standard of moisturizers</vt:lpstr>
      <vt:lpstr>Dry Skin is the 1st unmet need in term of Skin Care</vt:lpstr>
      <vt:lpstr>CORNEOCARE™ : Moisturization – Skin barrier on healthy skin</vt:lpstr>
      <vt:lpstr>Skin Repair</vt:lpstr>
      <vt:lpstr>Panthenol: Hair Care Benefits</vt:lpstr>
      <vt:lpstr>Hair Care benefit – Hair Deposition</vt:lpstr>
      <vt:lpstr>Hair Moisturization</vt:lpstr>
      <vt:lpstr>Formulating with Panthenol</vt:lpstr>
      <vt:lpstr>PowerPoint Presentation</vt:lpstr>
      <vt:lpstr>PowerPoint Presentation</vt:lpstr>
      <vt:lpstr>Retinol &amp; Vitamin A : benefits in Beauty &amp; Care</vt:lpstr>
      <vt:lpstr>Retinol Efficacy​</vt:lpstr>
      <vt:lpstr>Retinol : mode of action in the Skin​</vt:lpstr>
      <vt:lpstr>Retinol is the gold standard for aging care</vt:lpstr>
      <vt:lpstr>Retinol and derivative - Collagen I</vt:lpstr>
      <vt:lpstr>Retinol* proven to reduce​ crow’s feet wrinkles in just 4 weeks</vt:lpstr>
      <vt:lpstr>Retinol* proven to reduce​ forehead wrinkles in just 4 weeks​</vt:lpstr>
      <vt:lpstr>Formulating with Retinol CB 50</vt:lpstr>
      <vt:lpstr>PowerPoint Presentation</vt:lpstr>
      <vt:lpstr>PowerPoint Presentation</vt:lpstr>
      <vt:lpstr>PowerPoint Presentation</vt:lpstr>
      <vt:lpstr>Vitamin E in cosmetics </vt:lpstr>
      <vt:lpstr>Vitamin E benefits in Beauty &amp; Care</vt:lpstr>
      <vt:lpstr>Vitamin E is in 1 out of 2 cosmetic products</vt:lpstr>
      <vt:lpstr>Vitamin E</vt:lpstr>
      <vt:lpstr>Vitamin E</vt:lpstr>
      <vt:lpstr>Vitamin E helps preventing photo-aging </vt:lpstr>
      <vt:lpstr>PowerPoint Presentation</vt:lpstr>
      <vt:lpstr>PowerPoint Presentation</vt:lpstr>
      <vt:lpstr>PowerPoint Presentation</vt:lpstr>
      <vt:lpstr>BeauPlex® VH </vt:lpstr>
      <vt:lpstr>BeauPlex® VH</vt:lpstr>
      <vt:lpstr>BeauPlex® VH</vt:lpstr>
      <vt:lpstr>BeauPlex® VH </vt:lpstr>
      <vt:lpstr>BeauPlex® VH</vt:lpstr>
      <vt:lpstr>PowerPoint Presentation</vt:lpstr>
      <vt:lpstr>PowerPoint Presentation</vt:lpstr>
    </vt:vector>
  </TitlesOfParts>
  <Company>DSM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vitamins_portfolio_overview_2025-03</dc:title>
  <dc:creator>Melissa Baumlin</dc:creator>
  <cp:lastModifiedBy>Marie-Sophie Meisinger</cp:lastModifiedBy>
  <cp:revision>9</cp:revision>
  <dcterms:created xsi:type="dcterms:W3CDTF">2025-02-05T09:52:54Z</dcterms:created>
  <dcterms:modified xsi:type="dcterms:W3CDTF">2025-04-22T17:01:14Z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2025-02-05T09:54:31Z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eed9fbd7-7fa1-47bc-9ebc-891f9ed03e57</vt:lpwstr>
  </property>
  <property fmtid="{D5CDD505-2E9C-101B-9397-08002B2CF9AE}" pid="8" name="MSIP_Label_2ff753fd-faf2-4608-9b59-553f003adcdf_ContentBits">
    <vt:lpwstr>0</vt:lpwstr>
  </property>
  <property fmtid="{D5CDD505-2E9C-101B-9397-08002B2CF9AE}" pid="9" name="ContentTypeId">
    <vt:lpwstr>0x010100E83D522BEB6C2744AA6709FD0672D96B</vt:lpwstr>
  </property>
  <property fmtid="{D5CDD505-2E9C-101B-9397-08002B2CF9AE}" pid="10" name="MediaServiceImageTags">
    <vt:lpwstr/>
  </property>
</Properties>
</file>